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B42D4D4-A8D9-45D0-AD68-265D0DCA4D9E}" type="datetimeFigureOut">
              <a:rPr lang="en-US" smtClean="0"/>
              <a:pPr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849EE7-A7EC-4894-92DE-F1F45BA12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Tradicionalni</a:t>
            </a:r>
            <a:r>
              <a:rPr lang="en-US" dirty="0" smtClean="0"/>
              <a:t> </a:t>
            </a:r>
            <a:r>
              <a:rPr lang="sr-Latn-RS" dirty="0" smtClean="0"/>
              <a:t>pogledi na razvoj inteligencije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				</a:t>
            </a:r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				        Mirko Jevtić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Teorija plastičnosti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7496204" cy="5043510"/>
          </a:xfrm>
        </p:spPr>
        <p:txBody>
          <a:bodyPr>
            <a:normAutofit lnSpcReduction="10000"/>
          </a:bodyPr>
          <a:lstStyle/>
          <a:p>
            <a:endParaRPr lang="sr-Latn-RS" dirty="0" smtClean="0"/>
          </a:p>
          <a:p>
            <a:r>
              <a:rPr lang="sr-Latn-RS" dirty="0" smtClean="0"/>
              <a:t>Skup uverenja da je učenje u odraslosti nemoguće</a:t>
            </a:r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rasprostranjena</a:t>
            </a:r>
            <a:r>
              <a:rPr lang="en-US" dirty="0" smtClean="0"/>
              <a:t> -</a:t>
            </a:r>
            <a:r>
              <a:rPr lang="sr-Latn-RS" dirty="0" smtClean="0"/>
              <a:t>Vilijam </a:t>
            </a:r>
            <a:r>
              <a:rPr lang="sr-Latn-RS" dirty="0" smtClean="0"/>
              <a:t>Džejms, Adams... </a:t>
            </a:r>
          </a:p>
          <a:p>
            <a:pPr>
              <a:buNone/>
            </a:pPr>
            <a:endParaRPr lang="sr-Latn-RS" dirty="0" smtClean="0"/>
          </a:p>
          <a:p>
            <a:r>
              <a:rPr lang="en-US" dirty="0" err="1" smtClean="0"/>
              <a:t>Za</a:t>
            </a:r>
            <a:r>
              <a:rPr lang="sr-Latn-RS" dirty="0" smtClean="0"/>
              <a:t>š</a:t>
            </a:r>
            <a:r>
              <a:rPr lang="en-US" dirty="0" smtClean="0"/>
              <a:t>to je </a:t>
            </a:r>
            <a:r>
              <a:rPr lang="en-US" dirty="0" err="1" smtClean="0"/>
              <a:t>bitna</a:t>
            </a:r>
            <a:r>
              <a:rPr lang="en-US" dirty="0" smtClean="0"/>
              <a:t>?</a:t>
            </a:r>
          </a:p>
          <a:p>
            <a:pPr lvl="1"/>
            <a:r>
              <a:rPr lang="sr-Latn-RS" dirty="0" smtClean="0"/>
              <a:t>Reakcija</a:t>
            </a:r>
            <a:endParaRPr lang="sr-Latn-RS" dirty="0" smtClean="0"/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 lvl="1">
              <a:buNone/>
            </a:pPr>
            <a:r>
              <a:rPr lang="sr-Latn-RS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357422" y="4786322"/>
            <a:ext cx="150019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57620" y="4714884"/>
            <a:ext cx="2071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/>
              <a:t>Istraživanja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Torndajk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Različiti </a:t>
            </a:r>
            <a:r>
              <a:rPr lang="sr-Latn-RS" dirty="0" smtClean="0"/>
              <a:t>zadaci - </a:t>
            </a:r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Vrhunac – 25. godina</a:t>
            </a:r>
          </a:p>
          <a:p>
            <a:endParaRPr lang="sr-Latn-RS" dirty="0" smtClean="0"/>
          </a:p>
          <a:p>
            <a:r>
              <a:rPr lang="sr-Latn-RS" dirty="0" smtClean="0"/>
              <a:t>Godine starosti, same za sebe, mali faktor za uspeh u učenju</a:t>
            </a:r>
          </a:p>
          <a:p>
            <a:pPr lvl="1"/>
            <a:r>
              <a:rPr lang="sr-Latn-RS" dirty="0" smtClean="0"/>
              <a:t>Motivacija, stavovi...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Da li intelektualne sposobnosti tako opadaju kod svih</a:t>
            </a:r>
            <a:r>
              <a:rPr lang="sr-Latn-RS" dirty="0" smtClean="0"/>
              <a:t>? (Noks)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14734" cy="1852618"/>
          </a:xfrm>
        </p:spPr>
        <p:txBody>
          <a:bodyPr/>
          <a:lstStyle/>
          <a:p>
            <a:r>
              <a:rPr lang="sr-Latn-RS" dirty="0" smtClean="0"/>
              <a:t>Brže povećavaju sposobnosti, kasnije dostižu plato i duže ih održavaju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429123" y="2362200"/>
            <a:ext cx="3600451" cy="1852618"/>
          </a:xfrm>
        </p:spPr>
        <p:txBody>
          <a:bodyPr/>
          <a:lstStyle/>
          <a:p>
            <a:r>
              <a:rPr lang="sr-Latn-RS" dirty="0" smtClean="0"/>
              <a:t>Sporije napreduju, ranije dostižu plato i brže teče opadanje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r-Latn-RS" dirty="0" smtClean="0"/>
              <a:t>Sposobni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RS" dirty="0" smtClean="0"/>
              <a:t>Manje sposobni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5214950"/>
            <a:ext cx="1928826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 smtClean="0"/>
              <a:t>Upotreba!</a:t>
            </a:r>
          </a:p>
          <a:p>
            <a:r>
              <a:rPr lang="sr-Latn-RS" sz="2400" dirty="0" smtClean="0"/>
              <a:t>	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85786" y="4572008"/>
            <a:ext cx="20585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dirty="0" smtClean="0"/>
              <a:t>Šta još utiče?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Da li opadaju sve sposobnosti?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71472" y="1600200"/>
            <a:ext cx="7500990" cy="4757758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 smtClean="0"/>
              <a:t>Test inteligencije obuhvata veoma različite sposobnosti... (Aritmetička, Verbalna, Spacijalna...) Da li sve rastu i opadaju istim tempom?</a:t>
            </a:r>
          </a:p>
          <a:p>
            <a:endParaRPr lang="sr-Latn-RS" dirty="0" smtClean="0"/>
          </a:p>
          <a:p>
            <a:r>
              <a:rPr lang="sr-Latn-RS" dirty="0" smtClean="0"/>
              <a:t>Katel</a:t>
            </a:r>
            <a:endParaRPr lang="sr-Latn-RS" dirty="0" smtClean="0"/>
          </a:p>
          <a:p>
            <a:pPr lvl="1"/>
            <a:endParaRPr lang="sr-Latn-RS" dirty="0" smtClean="0"/>
          </a:p>
          <a:p>
            <a:pPr lvl="1"/>
            <a:r>
              <a:rPr lang="sr-Latn-RS" dirty="0" smtClean="0"/>
              <a:t>Fluidna</a:t>
            </a:r>
          </a:p>
          <a:p>
            <a:pPr lvl="2"/>
            <a:r>
              <a:rPr lang="en-US" dirty="0" smtClean="0"/>
              <a:t>N</a:t>
            </a:r>
            <a:r>
              <a:rPr lang="sr-Latn-RS" dirty="0" smtClean="0"/>
              <a:t>eoformljena</a:t>
            </a:r>
          </a:p>
          <a:p>
            <a:pPr lvl="2"/>
            <a:r>
              <a:rPr lang="sr-Latn-RS" dirty="0" smtClean="0"/>
              <a:t>Ulazi u različite aktivnosti</a:t>
            </a:r>
          </a:p>
          <a:p>
            <a:pPr lvl="2"/>
            <a:r>
              <a:rPr lang="en-US" dirty="0" smtClean="0"/>
              <a:t>N</a:t>
            </a:r>
            <a:r>
              <a:rPr lang="sr-Latn-RS" dirty="0" smtClean="0"/>
              <a:t>asleđena</a:t>
            </a:r>
          </a:p>
          <a:p>
            <a:pPr lvl="2"/>
            <a:r>
              <a:rPr lang="sr-Latn-RS" b="1" dirty="0" smtClean="0"/>
              <a:t>Opada – posle 20.</a:t>
            </a:r>
          </a:p>
          <a:p>
            <a:pPr lvl="1"/>
            <a:endParaRPr lang="sr-Latn-RS" dirty="0" smtClean="0"/>
          </a:p>
          <a:p>
            <a:pPr lvl="1"/>
            <a:r>
              <a:rPr lang="sr-Latn-RS" dirty="0" smtClean="0"/>
              <a:t>Kristalizovana</a:t>
            </a:r>
          </a:p>
          <a:p>
            <a:pPr lvl="2"/>
            <a:r>
              <a:rPr lang="sr-Latn-RS" dirty="0" smtClean="0"/>
              <a:t>Proizvod iskustva</a:t>
            </a:r>
          </a:p>
          <a:p>
            <a:pPr lvl="2"/>
            <a:r>
              <a:rPr lang="sr-Latn-RS" b="1" dirty="0" smtClean="0"/>
              <a:t>Raste </a:t>
            </a:r>
            <a:r>
              <a:rPr lang="sr-Latn-RS" b="1" dirty="0" smtClean="0"/>
              <a:t>i do koasno u starost</a:t>
            </a:r>
            <a:endParaRPr lang="sr-Latn-RS" b="1" dirty="0" smtClean="0"/>
          </a:p>
          <a:p>
            <a:pPr lvl="2"/>
            <a:endParaRPr lang="sr-Latn-RS" dirty="0" smtClean="0"/>
          </a:p>
          <a:p>
            <a:pPr lvl="2">
              <a:buNone/>
            </a:pPr>
            <a:endParaRPr lang="sr-Latn-RS" dirty="0" smtClean="0"/>
          </a:p>
          <a:p>
            <a:pPr lvl="2">
              <a:buNone/>
            </a:pPr>
            <a:endParaRPr lang="sr-Latn-RS" dirty="0" smtClean="0"/>
          </a:p>
        </p:txBody>
      </p:sp>
      <p:sp>
        <p:nvSpPr>
          <p:cNvPr id="9" name="Down Arrow 8"/>
          <p:cNvSpPr/>
          <p:nvPr/>
        </p:nvSpPr>
        <p:spPr>
          <a:xfrm>
            <a:off x="857224" y="3786190"/>
            <a:ext cx="428628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Borisova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Kolebljiv karakter razvoja intelekta</a:t>
            </a:r>
          </a:p>
          <a:p>
            <a:endParaRPr lang="sr-Latn-RS" dirty="0" smtClean="0"/>
          </a:p>
          <a:p>
            <a:r>
              <a:rPr lang="sr-Latn-RS" dirty="0" smtClean="0"/>
              <a:t>Max – 19</a:t>
            </a:r>
          </a:p>
          <a:p>
            <a:endParaRPr lang="sr-Latn-RS" dirty="0" smtClean="0"/>
          </a:p>
          <a:p>
            <a:r>
              <a:rPr lang="sr-Latn-RS" dirty="0" smtClean="0"/>
              <a:t>Sa završetkom sazrevanja organizma, ne završava si i intelektualni razvoj</a:t>
            </a:r>
          </a:p>
          <a:p>
            <a:endParaRPr lang="sr-Latn-RS" dirty="0" smtClean="0"/>
          </a:p>
          <a:p>
            <a:r>
              <a:rPr lang="sr-Latn-RS" dirty="0" smtClean="0"/>
              <a:t>Ananjev i Stepanova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Savićević</a:t>
            </a:r>
            <a:r>
              <a:rPr lang="en-US" dirty="0" smtClean="0"/>
              <a:t>, D., (1983) </a:t>
            </a:r>
            <a:r>
              <a:rPr lang="en-US" dirty="0" err="1" smtClean="0"/>
              <a:t>Čovjek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doživotno</a:t>
            </a:r>
            <a:r>
              <a:rPr lang="en-US" dirty="0" smtClean="0"/>
              <a:t> </a:t>
            </a:r>
            <a:r>
              <a:rPr lang="en-US" dirty="0" err="1" smtClean="0"/>
              <a:t>obrazovanje</a:t>
            </a:r>
            <a:endParaRPr lang="sr-Latn-RS" dirty="0" smtClean="0"/>
          </a:p>
          <a:p>
            <a:r>
              <a:rPr lang="en-US" dirty="0" err="1" smtClean="0"/>
              <a:t>Savićević</a:t>
            </a:r>
            <a:r>
              <a:rPr lang="en-US" dirty="0" smtClean="0"/>
              <a:t>, D., (2007) </a:t>
            </a:r>
            <a:r>
              <a:rPr lang="en-US" dirty="0" err="1" smtClean="0"/>
              <a:t>Osobenosti</a:t>
            </a:r>
            <a:r>
              <a:rPr lang="en-US" dirty="0" smtClean="0"/>
              <a:t> </a:t>
            </a:r>
            <a:r>
              <a:rPr lang="en-US" dirty="0" err="1" smtClean="0"/>
              <a:t>učenja</a:t>
            </a:r>
            <a:r>
              <a:rPr lang="en-US" dirty="0" smtClean="0"/>
              <a:t> </a:t>
            </a:r>
            <a:r>
              <a:rPr lang="en-US" dirty="0" err="1" smtClean="0"/>
              <a:t>odraslih</a:t>
            </a:r>
            <a:endParaRPr lang="sr-Latn-RS" dirty="0" smtClean="0"/>
          </a:p>
          <a:p>
            <a:r>
              <a:rPr lang="en-US" dirty="0" smtClean="0"/>
              <a:t> </a:t>
            </a:r>
            <a:r>
              <a:rPr lang="sr-Latn-RS" dirty="0" smtClean="0"/>
              <a:t>Izveštaj OECD</a:t>
            </a:r>
            <a:r>
              <a:rPr lang="sr-Cyrl-CS" dirty="0" smtClean="0"/>
              <a:t>(2010)</a:t>
            </a:r>
            <a:r>
              <a:rPr lang="sr-Latn-RS" dirty="0" smtClean="0"/>
              <a:t>. </a:t>
            </a:r>
            <a:r>
              <a:rPr lang="sr-Latn-RS" i="1" dirty="0" smtClean="0"/>
              <a:t>Razumeti mozak</a:t>
            </a:r>
            <a:r>
              <a:rPr lang="sr-Cyrl-CS" i="1" dirty="0" smtClean="0"/>
              <a:t>: </a:t>
            </a:r>
            <a:r>
              <a:rPr lang="sr-Latn-RS" i="1" dirty="0" smtClean="0"/>
              <a:t>Rođenje nauke o učenju</a:t>
            </a:r>
            <a:r>
              <a:rPr lang="sr-Cyrl-CS" dirty="0" smtClean="0"/>
              <a:t>. </a:t>
            </a:r>
            <a:r>
              <a:rPr lang="sr-Latn-RS" dirty="0" smtClean="0"/>
              <a:t>Beograd</a:t>
            </a:r>
            <a:r>
              <a:rPr lang="sr-Cyrl-CS" dirty="0" smtClean="0"/>
              <a:t>: </a:t>
            </a:r>
            <a:r>
              <a:rPr lang="sr-Latn-RS" dirty="0" smtClean="0"/>
              <a:t>Ministarstvo </a:t>
            </a:r>
            <a:r>
              <a:rPr lang="sr-Latn-RS" smtClean="0"/>
              <a:t>prosvete Srbije: </a:t>
            </a:r>
            <a:r>
              <a:rPr lang="sr-Latn-RS" dirty="0" smtClean="0"/>
              <a:t>Zavod za udžbenike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238</TotalTime>
  <Words>219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Tradicionalni pogledi na razvoj inteligencije</vt:lpstr>
      <vt:lpstr>Teorija plastičnosti</vt:lpstr>
      <vt:lpstr>Torndajk</vt:lpstr>
      <vt:lpstr>Da li intelektualne sposobnosti tako opadaju kod svih? (Noks)</vt:lpstr>
      <vt:lpstr>Da li opadaju sve sposobnosti?</vt:lpstr>
      <vt:lpstr>Borisova</vt:lpstr>
      <vt:lpstr>Literatura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mirko</dc:creator>
  <cp:lastModifiedBy>mirko</cp:lastModifiedBy>
  <cp:revision>28</cp:revision>
  <dcterms:created xsi:type="dcterms:W3CDTF">2015-10-10T14:53:50Z</dcterms:created>
  <dcterms:modified xsi:type="dcterms:W3CDTF">2015-10-18T14:06:12Z</dcterms:modified>
</cp:coreProperties>
</file>