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video/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4" r:id="rId5"/>
    <p:sldId id="300" r:id="rId6"/>
    <p:sldId id="262" r:id="rId7"/>
    <p:sldId id="301" r:id="rId8"/>
    <p:sldId id="265" r:id="rId9"/>
    <p:sldId id="266" r:id="rId10"/>
    <p:sldId id="267" r:id="rId11"/>
    <p:sldId id="268" r:id="rId12"/>
    <p:sldId id="303" r:id="rId13"/>
    <p:sldId id="269"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825E4-19A0-44E0-AA26-61479387C754}" v="102" dt="2024-10-30T21:47:14.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belanov" userId="40c1e8880fb7fbd5" providerId="LiveId" clId="{0369DEB3-0154-4DB5-8080-603361B1115C}"/>
    <pc:docChg chg="delSld">
      <pc:chgData name="maja belanov" userId="40c1e8880fb7fbd5" providerId="LiveId" clId="{0369DEB3-0154-4DB5-8080-603361B1115C}" dt="2024-10-30T21:54:29.097" v="0" actId="2696"/>
      <pc:docMkLst>
        <pc:docMk/>
      </pc:docMkLst>
      <pc:sldChg chg="del">
        <pc:chgData name="maja belanov" userId="40c1e8880fb7fbd5" providerId="LiveId" clId="{0369DEB3-0154-4DB5-8080-603361B1115C}" dt="2024-10-30T21:54:29.097" v="0" actId="2696"/>
        <pc:sldMkLst>
          <pc:docMk/>
          <pc:sldMk cId="364577237" sldId="273"/>
        </pc:sldMkLst>
      </pc:sldChg>
      <pc:sldChg chg="del">
        <pc:chgData name="maja belanov" userId="40c1e8880fb7fbd5" providerId="LiveId" clId="{0369DEB3-0154-4DB5-8080-603361B1115C}" dt="2024-10-30T21:54:29.097" v="0" actId="2696"/>
        <pc:sldMkLst>
          <pc:docMk/>
          <pc:sldMk cId="1514963105" sldId="274"/>
        </pc:sldMkLst>
      </pc:sldChg>
      <pc:sldChg chg="del">
        <pc:chgData name="maja belanov" userId="40c1e8880fb7fbd5" providerId="LiveId" clId="{0369DEB3-0154-4DB5-8080-603361B1115C}" dt="2024-10-30T21:54:29.097" v="0" actId="2696"/>
        <pc:sldMkLst>
          <pc:docMk/>
          <pc:sldMk cId="3237962286" sldId="275"/>
        </pc:sldMkLst>
      </pc:sldChg>
      <pc:sldChg chg="del">
        <pc:chgData name="maja belanov" userId="40c1e8880fb7fbd5" providerId="LiveId" clId="{0369DEB3-0154-4DB5-8080-603361B1115C}" dt="2024-10-30T21:54:29.097" v="0" actId="2696"/>
        <pc:sldMkLst>
          <pc:docMk/>
          <pc:sldMk cId="1373141221" sldId="276"/>
        </pc:sldMkLst>
      </pc:sldChg>
      <pc:sldChg chg="del">
        <pc:chgData name="maja belanov" userId="40c1e8880fb7fbd5" providerId="LiveId" clId="{0369DEB3-0154-4DB5-8080-603361B1115C}" dt="2024-10-30T21:54:29.097" v="0" actId="2696"/>
        <pc:sldMkLst>
          <pc:docMk/>
          <pc:sldMk cId="2749139818" sldId="277"/>
        </pc:sldMkLst>
      </pc:sldChg>
      <pc:sldChg chg="del">
        <pc:chgData name="maja belanov" userId="40c1e8880fb7fbd5" providerId="LiveId" clId="{0369DEB3-0154-4DB5-8080-603361B1115C}" dt="2024-10-30T21:54:29.097" v="0" actId="2696"/>
        <pc:sldMkLst>
          <pc:docMk/>
          <pc:sldMk cId="3907289533" sldId="278"/>
        </pc:sldMkLst>
      </pc:sldChg>
      <pc:sldChg chg="del">
        <pc:chgData name="maja belanov" userId="40c1e8880fb7fbd5" providerId="LiveId" clId="{0369DEB3-0154-4DB5-8080-603361B1115C}" dt="2024-10-30T21:54:29.097" v="0" actId="2696"/>
        <pc:sldMkLst>
          <pc:docMk/>
          <pc:sldMk cId="1131507499" sldId="279"/>
        </pc:sldMkLst>
      </pc:sldChg>
      <pc:sldChg chg="del">
        <pc:chgData name="maja belanov" userId="40c1e8880fb7fbd5" providerId="LiveId" clId="{0369DEB3-0154-4DB5-8080-603361B1115C}" dt="2024-10-30T21:54:29.097" v="0" actId="2696"/>
        <pc:sldMkLst>
          <pc:docMk/>
          <pc:sldMk cId="1799809107" sldId="280"/>
        </pc:sldMkLst>
      </pc:sldChg>
      <pc:sldChg chg="del">
        <pc:chgData name="maja belanov" userId="40c1e8880fb7fbd5" providerId="LiveId" clId="{0369DEB3-0154-4DB5-8080-603361B1115C}" dt="2024-10-30T21:54:29.097" v="0" actId="2696"/>
        <pc:sldMkLst>
          <pc:docMk/>
          <pc:sldMk cId="2738925297" sldId="281"/>
        </pc:sldMkLst>
      </pc:sldChg>
      <pc:sldChg chg="del">
        <pc:chgData name="maja belanov" userId="40c1e8880fb7fbd5" providerId="LiveId" clId="{0369DEB3-0154-4DB5-8080-603361B1115C}" dt="2024-10-30T21:54:29.097" v="0" actId="2696"/>
        <pc:sldMkLst>
          <pc:docMk/>
          <pc:sldMk cId="823565215" sldId="282"/>
        </pc:sldMkLst>
      </pc:sldChg>
      <pc:sldChg chg="del">
        <pc:chgData name="maja belanov" userId="40c1e8880fb7fbd5" providerId="LiveId" clId="{0369DEB3-0154-4DB5-8080-603361B1115C}" dt="2024-10-30T21:54:29.097" v="0" actId="2696"/>
        <pc:sldMkLst>
          <pc:docMk/>
          <pc:sldMk cId="3843267320" sldId="283"/>
        </pc:sldMkLst>
      </pc:sldChg>
      <pc:sldChg chg="del">
        <pc:chgData name="maja belanov" userId="40c1e8880fb7fbd5" providerId="LiveId" clId="{0369DEB3-0154-4DB5-8080-603361B1115C}" dt="2024-10-30T21:54:29.097" v="0" actId="2696"/>
        <pc:sldMkLst>
          <pc:docMk/>
          <pc:sldMk cId="1236917855" sldId="284"/>
        </pc:sldMkLst>
      </pc:sldChg>
      <pc:sldChg chg="del">
        <pc:chgData name="maja belanov" userId="40c1e8880fb7fbd5" providerId="LiveId" clId="{0369DEB3-0154-4DB5-8080-603361B1115C}" dt="2024-10-30T21:54:29.097" v="0" actId="2696"/>
        <pc:sldMkLst>
          <pc:docMk/>
          <pc:sldMk cId="3367621104" sldId="285"/>
        </pc:sldMkLst>
      </pc:sldChg>
      <pc:sldChg chg="del">
        <pc:chgData name="maja belanov" userId="40c1e8880fb7fbd5" providerId="LiveId" clId="{0369DEB3-0154-4DB5-8080-603361B1115C}" dt="2024-10-30T21:54:29.097" v="0" actId="2696"/>
        <pc:sldMkLst>
          <pc:docMk/>
          <pc:sldMk cId="2921704059" sldId="286"/>
        </pc:sldMkLst>
      </pc:sldChg>
      <pc:sldChg chg="del">
        <pc:chgData name="maja belanov" userId="40c1e8880fb7fbd5" providerId="LiveId" clId="{0369DEB3-0154-4DB5-8080-603361B1115C}" dt="2024-10-30T21:54:29.097" v="0" actId="2696"/>
        <pc:sldMkLst>
          <pc:docMk/>
          <pc:sldMk cId="521283224" sldId="287"/>
        </pc:sldMkLst>
      </pc:sldChg>
      <pc:sldChg chg="del">
        <pc:chgData name="maja belanov" userId="40c1e8880fb7fbd5" providerId="LiveId" clId="{0369DEB3-0154-4DB5-8080-603361B1115C}" dt="2024-10-30T21:54:29.097" v="0" actId="2696"/>
        <pc:sldMkLst>
          <pc:docMk/>
          <pc:sldMk cId="2882675059" sldId="288"/>
        </pc:sldMkLst>
      </pc:sldChg>
      <pc:sldChg chg="del">
        <pc:chgData name="maja belanov" userId="40c1e8880fb7fbd5" providerId="LiveId" clId="{0369DEB3-0154-4DB5-8080-603361B1115C}" dt="2024-10-30T21:54:29.097" v="0" actId="2696"/>
        <pc:sldMkLst>
          <pc:docMk/>
          <pc:sldMk cId="554618566" sldId="289"/>
        </pc:sldMkLst>
      </pc:sldChg>
      <pc:sldChg chg="del">
        <pc:chgData name="maja belanov" userId="40c1e8880fb7fbd5" providerId="LiveId" clId="{0369DEB3-0154-4DB5-8080-603361B1115C}" dt="2024-10-30T21:54:29.097" v="0" actId="2696"/>
        <pc:sldMkLst>
          <pc:docMk/>
          <pc:sldMk cId="1919183853" sldId="290"/>
        </pc:sldMkLst>
      </pc:sldChg>
      <pc:sldChg chg="del">
        <pc:chgData name="maja belanov" userId="40c1e8880fb7fbd5" providerId="LiveId" clId="{0369DEB3-0154-4DB5-8080-603361B1115C}" dt="2024-10-30T21:54:29.097" v="0" actId="2696"/>
        <pc:sldMkLst>
          <pc:docMk/>
          <pc:sldMk cId="856792808" sldId="291"/>
        </pc:sldMkLst>
      </pc:sldChg>
      <pc:sldChg chg="del">
        <pc:chgData name="maja belanov" userId="40c1e8880fb7fbd5" providerId="LiveId" clId="{0369DEB3-0154-4DB5-8080-603361B1115C}" dt="2024-10-30T21:54:29.097" v="0" actId="2696"/>
        <pc:sldMkLst>
          <pc:docMk/>
          <pc:sldMk cId="99912295" sldId="293"/>
        </pc:sldMkLst>
      </pc:sldChg>
      <pc:sldChg chg="del">
        <pc:chgData name="maja belanov" userId="40c1e8880fb7fbd5" providerId="LiveId" clId="{0369DEB3-0154-4DB5-8080-603361B1115C}" dt="2024-10-30T21:54:29.097" v="0" actId="2696"/>
        <pc:sldMkLst>
          <pc:docMk/>
          <pc:sldMk cId="3186397497" sldId="294"/>
        </pc:sldMkLst>
      </pc:sldChg>
      <pc:sldChg chg="del">
        <pc:chgData name="maja belanov" userId="40c1e8880fb7fbd5" providerId="LiveId" clId="{0369DEB3-0154-4DB5-8080-603361B1115C}" dt="2024-10-30T21:54:29.097" v="0" actId="2696"/>
        <pc:sldMkLst>
          <pc:docMk/>
          <pc:sldMk cId="295503943" sldId="295"/>
        </pc:sldMkLst>
      </pc:sldChg>
      <pc:sldChg chg="del">
        <pc:chgData name="maja belanov" userId="40c1e8880fb7fbd5" providerId="LiveId" clId="{0369DEB3-0154-4DB5-8080-603361B1115C}" dt="2024-10-30T21:54:29.097" v="0" actId="2696"/>
        <pc:sldMkLst>
          <pc:docMk/>
          <pc:sldMk cId="2066866993" sldId="296"/>
        </pc:sldMkLst>
      </pc:sldChg>
      <pc:sldChg chg="del">
        <pc:chgData name="maja belanov" userId="40c1e8880fb7fbd5" providerId="LiveId" clId="{0369DEB3-0154-4DB5-8080-603361B1115C}" dt="2024-10-30T21:54:29.097" v="0" actId="2696"/>
        <pc:sldMkLst>
          <pc:docMk/>
          <pc:sldMk cId="1386710286" sldId="297"/>
        </pc:sldMkLst>
      </pc:sldChg>
      <pc:sldChg chg="del">
        <pc:chgData name="maja belanov" userId="40c1e8880fb7fbd5" providerId="LiveId" clId="{0369DEB3-0154-4DB5-8080-603361B1115C}" dt="2024-10-30T21:54:29.097" v="0" actId="2696"/>
        <pc:sldMkLst>
          <pc:docMk/>
          <pc:sldMk cId="2738532561" sldId="298"/>
        </pc:sldMkLst>
      </pc:sldChg>
      <pc:sldChg chg="del">
        <pc:chgData name="maja belanov" userId="40c1e8880fb7fbd5" providerId="LiveId" clId="{0369DEB3-0154-4DB5-8080-603361B1115C}" dt="2024-10-30T21:54:29.097" v="0" actId="2696"/>
        <pc:sldMkLst>
          <pc:docMk/>
          <pc:sldMk cId="84470551" sldId="299"/>
        </pc:sldMkLst>
      </pc:sldChg>
    </pc:docChg>
  </pc:docChgLst>
  <pc:docChgLst>
    <pc:chgData name="maja belanov" userId="40c1e8880fb7fbd5" providerId="LiveId" clId="{77C825E4-19A0-44E0-AA26-61479387C754}"/>
    <pc:docChg chg="custSel modSld">
      <pc:chgData name="maja belanov" userId="40c1e8880fb7fbd5" providerId="LiveId" clId="{77C825E4-19A0-44E0-AA26-61479387C754}" dt="2024-10-30T21:47:14.029" v="226"/>
      <pc:docMkLst>
        <pc:docMk/>
      </pc:docMkLst>
      <pc:sldChg chg="addSp delSp modSp mod modAnim">
        <pc:chgData name="maja belanov" userId="40c1e8880fb7fbd5" providerId="LiveId" clId="{77C825E4-19A0-44E0-AA26-61479387C754}" dt="2024-10-30T21:47:14.029" v="226"/>
        <pc:sldMkLst>
          <pc:docMk/>
          <pc:sldMk cId="1626652806" sldId="266"/>
        </pc:sldMkLst>
        <pc:spChg chg="mod">
          <ac:chgData name="maja belanov" userId="40c1e8880fb7fbd5" providerId="LiveId" clId="{77C825E4-19A0-44E0-AA26-61479387C754}" dt="2024-10-30T21:44:57.319" v="201" actId="1076"/>
          <ac:spMkLst>
            <pc:docMk/>
            <pc:sldMk cId="1626652806" sldId="266"/>
            <ac:spMk id="3" creationId="{00000000-0000-0000-0000-000000000000}"/>
          </ac:spMkLst>
        </pc:spChg>
        <pc:picChg chg="add del mod">
          <ac:chgData name="maja belanov" userId="40c1e8880fb7fbd5" providerId="LiveId" clId="{77C825E4-19A0-44E0-AA26-61479387C754}" dt="2024-10-30T20:31:35.706" v="57" actId="478"/>
          <ac:picMkLst>
            <pc:docMk/>
            <pc:sldMk cId="1626652806" sldId="266"/>
            <ac:picMk id="5" creationId="{43855F25-6318-B466-08CB-3EE2A49576B0}"/>
          </ac:picMkLst>
        </pc:picChg>
        <pc:picChg chg="add del mod">
          <ac:chgData name="maja belanov" userId="40c1e8880fb7fbd5" providerId="LiveId" clId="{77C825E4-19A0-44E0-AA26-61479387C754}" dt="2024-10-30T20:40:26.739" v="82" actId="478"/>
          <ac:picMkLst>
            <pc:docMk/>
            <pc:sldMk cId="1626652806" sldId="266"/>
            <ac:picMk id="7" creationId="{535BAFE3-FEA4-6375-E164-02E0BBF83ABB}"/>
          </ac:picMkLst>
        </pc:picChg>
        <pc:picChg chg="add del mod">
          <ac:chgData name="maja belanov" userId="40c1e8880fb7fbd5" providerId="LiveId" clId="{77C825E4-19A0-44E0-AA26-61479387C754}" dt="2024-10-30T21:46:34.341" v="217" actId="478"/>
          <ac:picMkLst>
            <pc:docMk/>
            <pc:sldMk cId="1626652806" sldId="266"/>
            <ac:picMk id="9" creationId="{16F56217-A75F-7ABA-7C37-5C54012EFBB8}"/>
          </ac:picMkLst>
        </pc:picChg>
        <pc:picChg chg="add del mod">
          <ac:chgData name="maja belanov" userId="40c1e8880fb7fbd5" providerId="LiveId" clId="{77C825E4-19A0-44E0-AA26-61479387C754}" dt="2024-10-30T21:45:02.035" v="204" actId="478"/>
          <ac:picMkLst>
            <pc:docMk/>
            <pc:sldMk cId="1626652806" sldId="266"/>
            <ac:picMk id="11" creationId="{F39747C9-529A-0519-813F-11E6BD0F3EBF}"/>
          </ac:picMkLst>
        </pc:picChg>
        <pc:picChg chg="add del mod">
          <ac:chgData name="maja belanov" userId="40c1e8880fb7fbd5" providerId="LiveId" clId="{77C825E4-19A0-44E0-AA26-61479387C754}" dt="2024-10-30T21:42:59.040" v="166" actId="478"/>
          <ac:picMkLst>
            <pc:docMk/>
            <pc:sldMk cId="1626652806" sldId="266"/>
            <ac:picMk id="13" creationId="{9B31486F-6DE8-CA44-9A84-5EA9FC8BDD54}"/>
          </ac:picMkLst>
        </pc:picChg>
        <pc:picChg chg="add mod">
          <ac:chgData name="maja belanov" userId="40c1e8880fb7fbd5" providerId="LiveId" clId="{77C825E4-19A0-44E0-AA26-61479387C754}" dt="2024-10-30T21:46:59.244" v="224" actId="1076"/>
          <ac:picMkLst>
            <pc:docMk/>
            <pc:sldMk cId="1626652806" sldId="266"/>
            <ac:picMk id="15" creationId="{26CAEDDE-20B1-4C06-DFC9-32264C632DE9}"/>
          </ac:picMkLst>
        </pc:picChg>
        <pc:picChg chg="add mod">
          <ac:chgData name="maja belanov" userId="40c1e8880fb7fbd5" providerId="LiveId" clId="{77C825E4-19A0-44E0-AA26-61479387C754}" dt="2024-10-30T21:46:42.330" v="220" actId="1076"/>
          <ac:picMkLst>
            <pc:docMk/>
            <pc:sldMk cId="1626652806" sldId="266"/>
            <ac:picMk id="17" creationId="{64C5B2E6-E256-AB94-62BA-E6C5D234E66F}"/>
          </ac:picMkLst>
        </pc:picChg>
      </pc:sldChg>
      <pc:sldChg chg="addSp modSp mod">
        <pc:chgData name="maja belanov" userId="40c1e8880fb7fbd5" providerId="LiveId" clId="{77C825E4-19A0-44E0-AA26-61479387C754}" dt="2024-10-30T20:18:50.984" v="54" actId="1076"/>
        <pc:sldMkLst>
          <pc:docMk/>
          <pc:sldMk cId="2787203804" sldId="301"/>
        </pc:sldMkLst>
        <pc:spChg chg="mod">
          <ac:chgData name="maja belanov" userId="40c1e8880fb7fbd5" providerId="LiveId" clId="{77C825E4-19A0-44E0-AA26-61479387C754}" dt="2024-10-30T20:18:32.817" v="43" actId="1076"/>
          <ac:spMkLst>
            <pc:docMk/>
            <pc:sldMk cId="2787203804" sldId="301"/>
            <ac:spMk id="8" creationId="{00000000-0000-0000-0000-000000000000}"/>
          </ac:spMkLst>
        </pc:spChg>
        <pc:spChg chg="mod">
          <ac:chgData name="maja belanov" userId="40c1e8880fb7fbd5" providerId="LiveId" clId="{77C825E4-19A0-44E0-AA26-61479387C754}" dt="2024-10-30T20:18:24.235" v="41" actId="1076"/>
          <ac:spMkLst>
            <pc:docMk/>
            <pc:sldMk cId="2787203804" sldId="301"/>
            <ac:spMk id="10" creationId="{00000000-0000-0000-0000-000000000000}"/>
          </ac:spMkLst>
        </pc:spChg>
        <pc:picChg chg="mod">
          <ac:chgData name="maja belanov" userId="40c1e8880fb7fbd5" providerId="LiveId" clId="{77C825E4-19A0-44E0-AA26-61479387C754}" dt="2024-10-30T20:18:27.016" v="42" actId="1076"/>
          <ac:picMkLst>
            <pc:docMk/>
            <pc:sldMk cId="2787203804" sldId="301"/>
            <ac:picMk id="9" creationId="{00000000-0000-0000-0000-000000000000}"/>
          </ac:picMkLst>
        </pc:picChg>
        <pc:picChg chg="add mod">
          <ac:chgData name="maja belanov" userId="40c1e8880fb7fbd5" providerId="LiveId" clId="{77C825E4-19A0-44E0-AA26-61479387C754}" dt="2024-10-30T20:18:50.984" v="54" actId="1076"/>
          <ac:picMkLst>
            <pc:docMk/>
            <pc:sldMk cId="2787203804" sldId="301"/>
            <ac:picMk id="13" creationId="{AEBDB20E-88AB-F8B7-7E0D-A8CE32C15285}"/>
          </ac:picMkLst>
        </pc:picChg>
        <pc:cxnChg chg="mod">
          <ac:chgData name="maja belanov" userId="40c1e8880fb7fbd5" providerId="LiveId" clId="{77C825E4-19A0-44E0-AA26-61479387C754}" dt="2024-10-30T20:18:36.546" v="46" actId="14100"/>
          <ac:cxnSpMkLst>
            <pc:docMk/>
            <pc:sldMk cId="2787203804" sldId="301"/>
            <ac:cxnSpMk id="12" creationId="{00000000-0000-0000-0000-000000000000}"/>
          </ac:cxnSpMkLst>
        </pc:cxnChg>
      </pc:sldChg>
      <pc:sldChg chg="modAnim">
        <pc:chgData name="maja belanov" userId="40c1e8880fb7fbd5" providerId="LiveId" clId="{77C825E4-19A0-44E0-AA26-61479387C754}" dt="2024-10-30T19:17:01.460" v="0"/>
        <pc:sldMkLst>
          <pc:docMk/>
          <pc:sldMk cId="4011161833"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5245D2-C826-42BC-859E-51C6993FD63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90832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245D2-C826-42BC-859E-51C6993FD63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184897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245D2-C826-42BC-859E-51C6993FD63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369704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245D2-C826-42BC-859E-51C6993FD63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428646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245D2-C826-42BC-859E-51C6993FD63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171523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5245D2-C826-42BC-859E-51C6993FD63A}"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128694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5245D2-C826-42BC-859E-51C6993FD63A}"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139830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5245D2-C826-42BC-859E-51C6993FD63A}"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45432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245D2-C826-42BC-859E-51C6993FD63A}"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22551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245D2-C826-42BC-859E-51C6993FD63A}"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224024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245D2-C826-42BC-859E-51C6993FD63A}"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7C8C1-30BE-4A55-AAFD-F0EE5D913152}" type="slidenum">
              <a:rPr lang="en-US" smtClean="0"/>
              <a:t>‹#›</a:t>
            </a:fld>
            <a:endParaRPr lang="en-US"/>
          </a:p>
        </p:txBody>
      </p:sp>
    </p:spTree>
    <p:extLst>
      <p:ext uri="{BB962C8B-B14F-4D97-AF65-F5344CB8AC3E}">
        <p14:creationId xmlns:p14="http://schemas.microsoft.com/office/powerpoint/2010/main" val="300504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245D2-C826-42BC-859E-51C6993FD63A}" type="datetimeFigureOut">
              <a:rPr lang="en-US" smtClean="0"/>
              <a:t>10/30/2024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7C8C1-30BE-4A55-AAFD-F0EE5D913152}" type="slidenum">
              <a:rPr lang="en-US" smtClean="0"/>
              <a:t>‹#›</a:t>
            </a:fld>
            <a:endParaRPr lang="en-US"/>
          </a:p>
        </p:txBody>
      </p:sp>
    </p:spTree>
    <p:extLst>
      <p:ext uri="{BB962C8B-B14F-4D97-AF65-F5344CB8AC3E}">
        <p14:creationId xmlns:p14="http://schemas.microsoft.com/office/powerpoint/2010/main" val="593696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ebp"/><Relationship Id="rId1" Type="http://schemas.microsoft.com/office/2007/relationships/media" Target="../media/media1.webp"/><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599266"/>
          </a:xfrm>
        </p:spPr>
        <p:txBody>
          <a:bodyPr>
            <a:normAutofit/>
          </a:bodyPr>
          <a:lstStyle/>
          <a:p>
            <a:r>
              <a:rPr lang="en-US" b="1" dirty="0"/>
              <a:t>Unit 2</a:t>
            </a:r>
            <a:br>
              <a:rPr lang="en-US" b="1" dirty="0"/>
            </a:br>
            <a:br>
              <a:rPr lang="en-US" b="1" dirty="0"/>
            </a:br>
            <a:r>
              <a:rPr lang="en-US" b="1" dirty="0">
                <a:solidFill>
                  <a:srgbClr val="FF0000"/>
                </a:solidFill>
              </a:rPr>
              <a:t>Key concepts for historical inquiry</a:t>
            </a:r>
          </a:p>
        </p:txBody>
      </p:sp>
    </p:spTree>
    <p:extLst>
      <p:ext uri="{BB962C8B-B14F-4D97-AF65-F5344CB8AC3E}">
        <p14:creationId xmlns:p14="http://schemas.microsoft.com/office/powerpoint/2010/main" val="273863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8" y="207818"/>
            <a:ext cx="10515600" cy="423949"/>
          </a:xfrm>
        </p:spPr>
        <p:txBody>
          <a:bodyPr>
            <a:normAutofit fontScale="90000"/>
          </a:bodyPr>
          <a:lstStyle/>
          <a:p>
            <a:pPr algn="ctr"/>
            <a:r>
              <a:rPr lang="en-US" b="1" dirty="0">
                <a:solidFill>
                  <a:srgbClr val="FF0000"/>
                </a:solidFill>
              </a:rPr>
              <a:t>EMPATHY</a:t>
            </a:r>
          </a:p>
        </p:txBody>
      </p:sp>
      <p:sp>
        <p:nvSpPr>
          <p:cNvPr id="5" name="Rectangle 4"/>
          <p:cNvSpPr/>
          <p:nvPr/>
        </p:nvSpPr>
        <p:spPr>
          <a:xfrm>
            <a:off x="112416" y="3657035"/>
            <a:ext cx="3018972" cy="1077218"/>
          </a:xfrm>
          <a:prstGeom prst="rect">
            <a:avLst/>
          </a:prstGeom>
          <a:solidFill>
            <a:schemeClr val="accent1">
              <a:lumMod val="20000"/>
              <a:lumOff val="80000"/>
            </a:schemeClr>
          </a:solidFill>
        </p:spPr>
        <p:txBody>
          <a:bodyPr wrap="square">
            <a:spAutoFit/>
          </a:bodyPr>
          <a:lstStyle/>
          <a:p>
            <a:r>
              <a:rPr lang="en-US" sz="1600" dirty="0"/>
              <a:t>It involves having an appreciation of the circumstances and the motivations, values and attitudes behind certain actions.</a:t>
            </a:r>
          </a:p>
        </p:txBody>
      </p:sp>
      <p:pic>
        <p:nvPicPr>
          <p:cNvPr id="8" name="Picture 7"/>
          <p:cNvPicPr>
            <a:picLocks noChangeAspect="1"/>
          </p:cNvPicPr>
          <p:nvPr/>
        </p:nvPicPr>
        <p:blipFill>
          <a:blip r:embed="rId2"/>
          <a:stretch>
            <a:fillRect/>
          </a:stretch>
        </p:blipFill>
        <p:spPr>
          <a:xfrm>
            <a:off x="2984741" y="631767"/>
            <a:ext cx="9182475" cy="5454311"/>
          </a:xfrm>
          <a:prstGeom prst="rect">
            <a:avLst/>
          </a:prstGeom>
        </p:spPr>
      </p:pic>
      <p:sp>
        <p:nvSpPr>
          <p:cNvPr id="9" name="Rectangle 8"/>
          <p:cNvSpPr/>
          <p:nvPr/>
        </p:nvSpPr>
        <p:spPr>
          <a:xfrm>
            <a:off x="250622" y="1712502"/>
            <a:ext cx="2742561" cy="1323439"/>
          </a:xfrm>
          <a:prstGeom prst="rect">
            <a:avLst/>
          </a:prstGeom>
          <a:solidFill>
            <a:schemeClr val="accent1">
              <a:lumMod val="20000"/>
              <a:lumOff val="80000"/>
            </a:schemeClr>
          </a:solidFill>
        </p:spPr>
        <p:txBody>
          <a:bodyPr wrap="square">
            <a:spAutoFit/>
          </a:bodyPr>
          <a:lstStyle/>
          <a:p>
            <a:r>
              <a:rPr lang="en-US" sz="1600" dirty="0"/>
              <a:t>Empathy is the ability to ‘</a:t>
            </a:r>
            <a:r>
              <a:rPr lang="en-US" sz="1600" b="1" dirty="0"/>
              <a:t>walk in someone else’s shoes</a:t>
            </a:r>
            <a:r>
              <a:rPr lang="en-US" sz="1600" dirty="0"/>
              <a:t>’ – to be aware of and sensitive to their feelings, thoughts and experiences. </a:t>
            </a:r>
          </a:p>
        </p:txBody>
      </p:sp>
    </p:spTree>
    <p:extLst>
      <p:ext uri="{BB962C8B-B14F-4D97-AF65-F5344CB8AC3E}">
        <p14:creationId xmlns:p14="http://schemas.microsoft.com/office/powerpoint/2010/main" val="42276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621"/>
            <a:ext cx="10515600" cy="584877"/>
          </a:xfrm>
        </p:spPr>
        <p:txBody>
          <a:bodyPr>
            <a:normAutofit fontScale="90000"/>
          </a:bodyPr>
          <a:lstStyle/>
          <a:p>
            <a:pPr algn="ctr"/>
            <a:r>
              <a:rPr lang="en-US" b="1" dirty="0">
                <a:solidFill>
                  <a:srgbClr val="FF0000"/>
                </a:solidFill>
              </a:rPr>
              <a:t>SIGNIFICANCE - artifact</a:t>
            </a:r>
          </a:p>
        </p:txBody>
      </p:sp>
      <p:sp>
        <p:nvSpPr>
          <p:cNvPr id="3" name="Content Placeholder 2"/>
          <p:cNvSpPr>
            <a:spLocks noGrp="1"/>
          </p:cNvSpPr>
          <p:nvPr>
            <p:ph idx="1"/>
          </p:nvPr>
        </p:nvSpPr>
        <p:spPr>
          <a:xfrm>
            <a:off x="838200" y="750498"/>
            <a:ext cx="10515600" cy="5245938"/>
          </a:xfrm>
        </p:spPr>
        <p:txBody>
          <a:bodyPr>
            <a:normAutofit/>
          </a:bodyPr>
          <a:lstStyle/>
          <a:p>
            <a:r>
              <a:rPr lang="en-US" sz="2000" dirty="0"/>
              <a:t>Human history covers a huge span of time and involves countless events, ideas and individuals. Yet, there is no possible way that we can study them all.</a:t>
            </a:r>
          </a:p>
          <a:p>
            <a:r>
              <a:rPr lang="en-US" sz="2000" dirty="0"/>
              <a:t>In assigning historical </a:t>
            </a:r>
            <a:r>
              <a:rPr lang="en-US" sz="2000" dirty="0">
                <a:solidFill>
                  <a:srgbClr val="FF0000"/>
                </a:solidFill>
              </a:rPr>
              <a:t>significance</a:t>
            </a:r>
            <a:r>
              <a:rPr lang="en-US" sz="2000" dirty="0"/>
              <a:t>, we can choose specific events, people, artifacts or ideas as being particularly important to us.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1358657" y="2048850"/>
            <a:ext cx="9033488" cy="4643529"/>
          </a:xfrm>
          <a:prstGeom prst="rect">
            <a:avLst/>
          </a:prstGeom>
        </p:spPr>
      </p:pic>
    </p:spTree>
    <p:extLst>
      <p:ext uri="{BB962C8B-B14F-4D97-AF65-F5344CB8AC3E}">
        <p14:creationId xmlns:p14="http://schemas.microsoft.com/office/powerpoint/2010/main" val="1145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0EB9-909B-0489-4CD2-BCEEE1F5BBEA}"/>
              </a:ext>
            </a:extLst>
          </p:cNvPr>
          <p:cNvSpPr>
            <a:spLocks noGrp="1"/>
          </p:cNvSpPr>
          <p:nvPr>
            <p:ph type="title"/>
          </p:nvPr>
        </p:nvSpPr>
        <p:spPr>
          <a:xfrm>
            <a:off x="838200" y="365125"/>
            <a:ext cx="10515600" cy="449687"/>
          </a:xfrm>
        </p:spPr>
        <p:txBody>
          <a:bodyPr>
            <a:normAutofit fontScale="90000"/>
          </a:bodyPr>
          <a:lstStyle/>
          <a:p>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SIGNIFICANCE - people</a:t>
            </a:r>
            <a:endParaRPr lang="en-US" dirty="0"/>
          </a:p>
        </p:txBody>
      </p:sp>
      <p:pic>
        <p:nvPicPr>
          <p:cNvPr id="5" name="Picture 4">
            <a:extLst>
              <a:ext uri="{FF2B5EF4-FFF2-40B4-BE49-F238E27FC236}">
                <a16:creationId xmlns:a16="http://schemas.microsoft.com/office/drawing/2014/main" id="{98AA02F4-1DB4-F481-03BC-BF33951ABAB0}"/>
              </a:ext>
            </a:extLst>
          </p:cNvPr>
          <p:cNvPicPr>
            <a:picLocks noChangeAspect="1"/>
          </p:cNvPicPr>
          <p:nvPr/>
        </p:nvPicPr>
        <p:blipFill>
          <a:blip r:embed="rId2"/>
          <a:stretch>
            <a:fillRect/>
          </a:stretch>
        </p:blipFill>
        <p:spPr>
          <a:xfrm>
            <a:off x="628131" y="1330860"/>
            <a:ext cx="10010080" cy="4971673"/>
          </a:xfrm>
          <a:prstGeom prst="rect">
            <a:avLst/>
          </a:prstGeom>
        </p:spPr>
      </p:pic>
    </p:spTree>
    <p:extLst>
      <p:ext uri="{BB962C8B-B14F-4D97-AF65-F5344CB8AC3E}">
        <p14:creationId xmlns:p14="http://schemas.microsoft.com/office/powerpoint/2010/main" val="401116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325"/>
            <a:ext cx="10515600" cy="674781"/>
          </a:xfrm>
        </p:spPr>
        <p:txBody>
          <a:bodyPr>
            <a:normAutofit fontScale="90000"/>
          </a:bodyPr>
          <a:lstStyle/>
          <a:p>
            <a:pPr algn="ctr"/>
            <a:r>
              <a:rPr lang="en-US" b="1" dirty="0">
                <a:solidFill>
                  <a:srgbClr val="FF0000"/>
                </a:solidFill>
              </a:rPr>
              <a:t>CONTESTABILITY</a:t>
            </a:r>
          </a:p>
        </p:txBody>
      </p:sp>
      <p:sp>
        <p:nvSpPr>
          <p:cNvPr id="3" name="Content Placeholder 2"/>
          <p:cNvSpPr>
            <a:spLocks noGrp="1"/>
          </p:cNvSpPr>
          <p:nvPr>
            <p:ph idx="1"/>
          </p:nvPr>
        </p:nvSpPr>
        <p:spPr>
          <a:xfrm>
            <a:off x="838200" y="763861"/>
            <a:ext cx="10515600" cy="5137057"/>
          </a:xfrm>
        </p:spPr>
        <p:txBody>
          <a:bodyPr/>
          <a:lstStyle/>
          <a:p>
            <a:r>
              <a:rPr lang="en-US" sz="2400" dirty="0"/>
              <a:t>Contestability refers to the </a:t>
            </a:r>
            <a:r>
              <a:rPr lang="en-US" sz="2400" b="1" dirty="0"/>
              <a:t>explanations </a:t>
            </a:r>
            <a:r>
              <a:rPr lang="en-US" sz="2400" dirty="0"/>
              <a:t>and </a:t>
            </a:r>
            <a:r>
              <a:rPr lang="en-US" sz="2400" b="1" dirty="0"/>
              <a:t>interpretations </a:t>
            </a:r>
            <a:r>
              <a:rPr lang="en-US" sz="2400" dirty="0"/>
              <a:t>of past event that are </a:t>
            </a:r>
            <a:r>
              <a:rPr lang="en-US" sz="2400" b="1" dirty="0"/>
              <a:t>open to debate </a:t>
            </a:r>
            <a:r>
              <a:rPr lang="en-US" sz="2400" dirty="0"/>
              <a:t>as a result of a </a:t>
            </a:r>
            <a:r>
              <a:rPr lang="en-US" sz="2400" u="sng" dirty="0"/>
              <a:t>lack of evidence </a:t>
            </a:r>
            <a:r>
              <a:rPr lang="en-US" sz="2400" dirty="0"/>
              <a:t>or </a:t>
            </a:r>
            <a:r>
              <a:rPr lang="en-US" sz="2400" u="sng" dirty="0"/>
              <a:t>different perspectives</a:t>
            </a:r>
            <a:r>
              <a:rPr lang="en-US" sz="2400" dirty="0"/>
              <a:t>.</a:t>
            </a:r>
          </a:p>
          <a:p>
            <a:endParaRPr lang="en-US" sz="2400" dirty="0"/>
          </a:p>
          <a:p>
            <a:endParaRPr lang="en-US" sz="2400" dirty="0"/>
          </a:p>
          <a:p>
            <a:endParaRPr lang="en-US" dirty="0"/>
          </a:p>
        </p:txBody>
      </p:sp>
      <p:pic>
        <p:nvPicPr>
          <p:cNvPr id="4" name="Picture 3"/>
          <p:cNvPicPr>
            <a:picLocks noChangeAspect="1"/>
          </p:cNvPicPr>
          <p:nvPr/>
        </p:nvPicPr>
        <p:blipFill>
          <a:blip r:embed="rId2"/>
          <a:stretch>
            <a:fillRect/>
          </a:stretch>
        </p:blipFill>
        <p:spPr>
          <a:xfrm>
            <a:off x="958406" y="1438642"/>
            <a:ext cx="5882967" cy="5006393"/>
          </a:xfrm>
          <a:prstGeom prst="rect">
            <a:avLst/>
          </a:prstGeom>
        </p:spPr>
      </p:pic>
      <p:pic>
        <p:nvPicPr>
          <p:cNvPr id="7" name="Picture 6"/>
          <p:cNvPicPr>
            <a:picLocks noChangeAspect="1"/>
          </p:cNvPicPr>
          <p:nvPr/>
        </p:nvPicPr>
        <p:blipFill>
          <a:blip r:embed="rId3"/>
          <a:stretch>
            <a:fillRect/>
          </a:stretch>
        </p:blipFill>
        <p:spPr>
          <a:xfrm>
            <a:off x="6841373" y="1999634"/>
            <a:ext cx="2562927" cy="3729127"/>
          </a:xfrm>
          <a:prstGeom prst="rect">
            <a:avLst/>
          </a:prstGeom>
        </p:spPr>
      </p:pic>
    </p:spTree>
    <p:extLst>
      <p:ext uri="{BB962C8B-B14F-4D97-AF65-F5344CB8AC3E}">
        <p14:creationId xmlns:p14="http://schemas.microsoft.com/office/powerpoint/2010/main" val="36715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5B53-DDBD-BCCE-F212-DDE856F65B8E}"/>
              </a:ext>
            </a:extLst>
          </p:cNvPr>
          <p:cNvSpPr>
            <a:spLocks noGrp="1"/>
          </p:cNvSpPr>
          <p:nvPr>
            <p:ph type="title"/>
          </p:nvPr>
        </p:nvSpPr>
        <p:spPr>
          <a:xfrm>
            <a:off x="777815" y="191385"/>
            <a:ext cx="10515600" cy="506142"/>
          </a:xfrm>
        </p:spPr>
        <p:txBody>
          <a:bodyPr>
            <a:normAutofit fontScale="90000"/>
          </a:bodyPr>
          <a:lstStyle/>
          <a:p>
            <a:r>
              <a:rPr lang="en-US" b="1" dirty="0"/>
              <a:t>Key historical concepts – all combined </a:t>
            </a:r>
          </a:p>
        </p:txBody>
      </p:sp>
      <p:sp>
        <p:nvSpPr>
          <p:cNvPr id="7" name="TextBox 6">
            <a:extLst>
              <a:ext uri="{FF2B5EF4-FFF2-40B4-BE49-F238E27FC236}">
                <a16:creationId xmlns:a16="http://schemas.microsoft.com/office/drawing/2014/main" id="{6076E553-6266-28CF-6FEF-6D7A5A23BE47}"/>
              </a:ext>
            </a:extLst>
          </p:cNvPr>
          <p:cNvSpPr txBox="1"/>
          <p:nvPr/>
        </p:nvSpPr>
        <p:spPr>
          <a:xfrm>
            <a:off x="614631" y="1008662"/>
            <a:ext cx="10875754" cy="646331"/>
          </a:xfrm>
          <a:prstGeom prst="rect">
            <a:avLst/>
          </a:prstGeom>
          <a:noFill/>
        </p:spPr>
        <p:txBody>
          <a:bodyPr wrap="square">
            <a:spAutoFit/>
          </a:bodyPr>
          <a:lstStyle/>
          <a:p>
            <a:pPr algn="l"/>
            <a:r>
              <a:rPr lang="en-US" sz="1800" b="0" i="0" u="none" strike="noStrike" baseline="0" dirty="0"/>
              <a:t>Here’s an example of these concepts being used to frame research questions for an investigation of an incident you</a:t>
            </a:r>
          </a:p>
          <a:p>
            <a:pPr algn="l"/>
            <a:r>
              <a:rPr lang="en-US" sz="1800" b="0" i="0" u="none" strike="noStrike" baseline="0" dirty="0"/>
              <a:t>may be more familiar with, the destruction at the World Trade Center in New York in 2001.</a:t>
            </a:r>
            <a:endParaRPr lang="en-US" dirty="0"/>
          </a:p>
        </p:txBody>
      </p:sp>
      <p:sp>
        <p:nvSpPr>
          <p:cNvPr id="9" name="TextBox 8">
            <a:extLst>
              <a:ext uri="{FF2B5EF4-FFF2-40B4-BE49-F238E27FC236}">
                <a16:creationId xmlns:a16="http://schemas.microsoft.com/office/drawing/2014/main" id="{3A73F02C-0B61-B7D7-1D75-E271BCEF114B}"/>
              </a:ext>
            </a:extLst>
          </p:cNvPr>
          <p:cNvSpPr txBox="1"/>
          <p:nvPr/>
        </p:nvSpPr>
        <p:spPr>
          <a:xfrm>
            <a:off x="614631" y="2156019"/>
            <a:ext cx="8072888" cy="3693319"/>
          </a:xfrm>
          <a:prstGeom prst="rect">
            <a:avLst/>
          </a:prstGeom>
          <a:noFill/>
        </p:spPr>
        <p:txBody>
          <a:bodyPr wrap="square">
            <a:spAutoFit/>
          </a:bodyPr>
          <a:lstStyle/>
          <a:p>
            <a:pPr algn="l"/>
            <a:r>
              <a:rPr lang="en-US" sz="1800" b="1" i="0" u="none" strike="noStrike" baseline="0" dirty="0">
                <a:solidFill>
                  <a:srgbClr val="FF0000"/>
                </a:solidFill>
              </a:rPr>
              <a:t>Evidence</a:t>
            </a:r>
            <a:r>
              <a:rPr lang="en-US" sz="1800" b="0" i="0" u="none" strike="noStrike" baseline="0" dirty="0"/>
              <a:t>: What information do available television footage and voice recordings provide of this event?</a:t>
            </a:r>
          </a:p>
          <a:p>
            <a:pPr algn="l"/>
            <a:r>
              <a:rPr lang="en-US" sz="1800" b="1" i="0" u="none" strike="noStrike" baseline="0" dirty="0">
                <a:solidFill>
                  <a:srgbClr val="FF0000"/>
                </a:solidFill>
              </a:rPr>
              <a:t>Significance</a:t>
            </a:r>
            <a:r>
              <a:rPr lang="en-US" sz="1800" b="0" i="0" u="none" strike="noStrike" baseline="0" dirty="0"/>
              <a:t>: Why did this event draw such worldwide attention?</a:t>
            </a:r>
          </a:p>
          <a:p>
            <a:pPr algn="l"/>
            <a:r>
              <a:rPr lang="en-US" sz="1800" b="1" i="0" u="none" strike="noStrike" baseline="0" dirty="0">
                <a:solidFill>
                  <a:srgbClr val="FF0000"/>
                </a:solidFill>
              </a:rPr>
              <a:t>Cause and effect</a:t>
            </a:r>
            <a:r>
              <a:rPr lang="en-US" sz="1800" b="0" i="0" u="none" strike="noStrike" baseline="0" dirty="0"/>
              <a:t>: What caused these massive buildings to eventually collapse and what was the result of this catastrophe?</a:t>
            </a:r>
          </a:p>
          <a:p>
            <a:pPr algn="l"/>
            <a:r>
              <a:rPr lang="en-US" sz="1800" b="1" i="0" u="none" strike="noStrike" baseline="0" dirty="0">
                <a:solidFill>
                  <a:srgbClr val="FF0000"/>
                </a:solidFill>
              </a:rPr>
              <a:t>Perspectives</a:t>
            </a:r>
            <a:r>
              <a:rPr lang="en-US" sz="1800" b="0" i="0" u="none" strike="noStrike" baseline="0" dirty="0"/>
              <a:t>: How might those who planned this event have felt about the outcome? How might victims of this attack have felt about the incident?</a:t>
            </a:r>
          </a:p>
          <a:p>
            <a:pPr algn="l"/>
            <a:r>
              <a:rPr lang="en-US" sz="1800" b="1" i="0" u="none" strike="noStrike" baseline="0" dirty="0">
                <a:solidFill>
                  <a:srgbClr val="FF0000"/>
                </a:solidFill>
              </a:rPr>
              <a:t>Empathy</a:t>
            </a:r>
            <a:r>
              <a:rPr lang="en-US" sz="1800" b="0" i="0" u="none" strike="noStrike" baseline="0" dirty="0"/>
              <a:t>: What might have motivated people to mount such an attack?</a:t>
            </a:r>
          </a:p>
          <a:p>
            <a:pPr algn="l"/>
            <a:r>
              <a:rPr lang="en-US" sz="1800" b="1" i="0" u="none" strike="noStrike" baseline="0" dirty="0">
                <a:solidFill>
                  <a:srgbClr val="FF0000"/>
                </a:solidFill>
              </a:rPr>
              <a:t>Continuity and change</a:t>
            </a:r>
            <a:r>
              <a:rPr lang="en-US" sz="1800" b="0" i="0" u="none" strike="noStrike" baseline="0" dirty="0"/>
              <a:t>: To what extent was this incident part of the ongoing tensions that have existed between religious and political interest groups in the Middle East region for centuries?</a:t>
            </a:r>
          </a:p>
          <a:p>
            <a:pPr algn="l"/>
            <a:r>
              <a:rPr lang="en-US" sz="1800" b="1" i="0" u="none" strike="noStrike" baseline="0" dirty="0">
                <a:solidFill>
                  <a:srgbClr val="FF0000"/>
                </a:solidFill>
              </a:rPr>
              <a:t>Contestability</a:t>
            </a:r>
            <a:r>
              <a:rPr lang="en-US" sz="1800" b="0" i="0" u="none" strike="noStrike" baseline="0" dirty="0"/>
              <a:t>: What are some of the contrasting viewpoints given to explain how such a major attack on the mainland of the United States was able to happen?</a:t>
            </a:r>
            <a:endParaRPr lang="en-US" dirty="0"/>
          </a:p>
        </p:txBody>
      </p:sp>
      <p:pic>
        <p:nvPicPr>
          <p:cNvPr id="11" name="Picture 10">
            <a:extLst>
              <a:ext uri="{FF2B5EF4-FFF2-40B4-BE49-F238E27FC236}">
                <a16:creationId xmlns:a16="http://schemas.microsoft.com/office/drawing/2014/main" id="{B7A26D12-A289-6FE4-3ABE-C3558A850D84}"/>
              </a:ext>
            </a:extLst>
          </p:cNvPr>
          <p:cNvPicPr>
            <a:picLocks noChangeAspect="1"/>
          </p:cNvPicPr>
          <p:nvPr/>
        </p:nvPicPr>
        <p:blipFill>
          <a:blip r:embed="rId2"/>
          <a:stretch>
            <a:fillRect/>
          </a:stretch>
        </p:blipFill>
        <p:spPr>
          <a:xfrm>
            <a:off x="8999825" y="2017192"/>
            <a:ext cx="2577544" cy="3788209"/>
          </a:xfrm>
          <a:prstGeom prst="rect">
            <a:avLst/>
          </a:prstGeom>
        </p:spPr>
      </p:pic>
    </p:spTree>
    <p:extLst>
      <p:ext uri="{BB962C8B-B14F-4D97-AF65-F5344CB8AC3E}">
        <p14:creationId xmlns:p14="http://schemas.microsoft.com/office/powerpoint/2010/main" val="116088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 calcmode="lin" valueType="num">
                                      <p:cBhvr additive="base">
                                        <p:cTn id="3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 calcmode="lin" valueType="num">
                                      <p:cBhvr additive="base">
                                        <p:cTn id="4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 calcmode="lin" valueType="num">
                                      <p:cBhvr additive="base">
                                        <p:cTn id="5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anim calcmode="lin" valueType="num">
                                      <p:cBhvr additive="base">
                                        <p:cTn id="5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lstStyle/>
          <a:p>
            <a:pPr algn="ctr"/>
            <a:r>
              <a:rPr lang="en-US" b="1" dirty="0">
                <a:latin typeface="Algerian" panose="04020705040A02060702" pitchFamily="82" charset="0"/>
              </a:rPr>
              <a:t>HISTORY</a:t>
            </a:r>
            <a:r>
              <a:rPr lang="en-US" b="1" dirty="0"/>
              <a:t> vs </a:t>
            </a:r>
            <a:r>
              <a:rPr lang="en-US" b="1" dirty="0">
                <a:latin typeface="Algerian" panose="04020705040A02060702" pitchFamily="82" charset="0"/>
              </a:rPr>
              <a:t>HISTORIOGRAPHY</a:t>
            </a:r>
          </a:p>
        </p:txBody>
      </p:sp>
      <p:sp>
        <p:nvSpPr>
          <p:cNvPr id="3" name="Content Placeholder 2"/>
          <p:cNvSpPr>
            <a:spLocks noGrp="1"/>
          </p:cNvSpPr>
          <p:nvPr>
            <p:ph sz="half" idx="1"/>
          </p:nvPr>
        </p:nvSpPr>
        <p:spPr>
          <a:xfrm>
            <a:off x="838201" y="1246909"/>
            <a:ext cx="4141124" cy="4930054"/>
          </a:xfrm>
          <a:solidFill>
            <a:schemeClr val="tx2">
              <a:lumMod val="20000"/>
              <a:lumOff val="80000"/>
            </a:schemeClr>
          </a:solidFill>
        </p:spPr>
        <p:txBody>
          <a:bodyPr>
            <a:normAutofit fontScale="92500" lnSpcReduction="10000"/>
          </a:bodyPr>
          <a:lstStyle/>
          <a:p>
            <a:r>
              <a:rPr lang="en-US" b="1" u="sng" dirty="0">
                <a:solidFill>
                  <a:srgbClr val="FF0000"/>
                </a:solidFill>
                <a:latin typeface="Algerian" panose="04020705040A02060702" pitchFamily="82" charset="0"/>
              </a:rPr>
              <a:t>HISTORY</a:t>
            </a:r>
            <a:r>
              <a:rPr lang="en-US" dirty="0">
                <a:solidFill>
                  <a:srgbClr val="FF0000"/>
                </a:solidFill>
                <a:latin typeface="Algerian" panose="04020705040A02060702" pitchFamily="82" charset="0"/>
              </a:rPr>
              <a:t> </a:t>
            </a:r>
          </a:p>
          <a:p>
            <a:r>
              <a:rPr lang="en-US" dirty="0"/>
              <a:t>In its </a:t>
            </a:r>
            <a:r>
              <a:rPr lang="en-US" b="1" dirty="0"/>
              <a:t>broadest</a:t>
            </a:r>
            <a:r>
              <a:rPr lang="en-US" dirty="0"/>
              <a:t> sense, history is the </a:t>
            </a:r>
            <a:r>
              <a:rPr lang="en-US" b="1" dirty="0"/>
              <a:t>totality of all past events</a:t>
            </a:r>
            <a:r>
              <a:rPr lang="en-US" dirty="0"/>
              <a:t>.</a:t>
            </a:r>
          </a:p>
          <a:p>
            <a:pPr marL="0" indent="0">
              <a:buNone/>
            </a:pPr>
            <a:endParaRPr lang="en-US" dirty="0"/>
          </a:p>
          <a:p>
            <a:r>
              <a:rPr lang="en-US" dirty="0"/>
              <a:t>In its </a:t>
            </a:r>
            <a:r>
              <a:rPr lang="en-US" b="1" dirty="0"/>
              <a:t>narrow sense</a:t>
            </a:r>
            <a:r>
              <a:rPr lang="en-US" dirty="0"/>
              <a:t>, history represents the </a:t>
            </a:r>
            <a:r>
              <a:rPr lang="en-US" b="1" dirty="0"/>
              <a:t>known past </a:t>
            </a:r>
            <a:r>
              <a:rPr lang="en-US" dirty="0"/>
              <a:t>– i.e. the </a:t>
            </a:r>
            <a:r>
              <a:rPr lang="en-US" b="1" dirty="0"/>
              <a:t>chronological sequence of significant events</a:t>
            </a:r>
            <a:r>
              <a:rPr lang="en-US" dirty="0"/>
              <a:t> from the past.</a:t>
            </a:r>
          </a:p>
          <a:p>
            <a:endParaRPr lang="en-US" dirty="0"/>
          </a:p>
          <a:p>
            <a:endParaRPr lang="en-US" dirty="0"/>
          </a:p>
          <a:p>
            <a:endParaRPr lang="en-US" dirty="0"/>
          </a:p>
        </p:txBody>
      </p:sp>
      <p:sp>
        <p:nvSpPr>
          <p:cNvPr id="4" name="Content Placeholder 3"/>
          <p:cNvSpPr>
            <a:spLocks noGrp="1"/>
          </p:cNvSpPr>
          <p:nvPr>
            <p:ph sz="half" idx="2"/>
          </p:nvPr>
        </p:nvSpPr>
        <p:spPr>
          <a:xfrm>
            <a:off x="5270269" y="1246909"/>
            <a:ext cx="5752407" cy="4930054"/>
          </a:xfrm>
          <a:solidFill>
            <a:schemeClr val="accent1">
              <a:lumMod val="20000"/>
              <a:lumOff val="80000"/>
            </a:schemeClr>
          </a:solidFill>
        </p:spPr>
        <p:txBody>
          <a:bodyPr>
            <a:normAutofit fontScale="92500" lnSpcReduction="10000"/>
          </a:bodyPr>
          <a:lstStyle/>
          <a:p>
            <a:r>
              <a:rPr lang="en-US" b="1" u="sng" dirty="0">
                <a:solidFill>
                  <a:srgbClr val="FF0000"/>
                </a:solidFill>
                <a:latin typeface="Algerian" panose="04020705040A02060702" pitchFamily="82" charset="0"/>
              </a:rPr>
              <a:t>HISTORIOGRAPHY</a:t>
            </a:r>
          </a:p>
          <a:p>
            <a:r>
              <a:rPr lang="en-US" dirty="0"/>
              <a:t>is the study of the way history has been and is written – </a:t>
            </a:r>
            <a:r>
              <a:rPr lang="en-US" b="1" dirty="0"/>
              <a:t>the history of historical writing</a:t>
            </a:r>
            <a:r>
              <a:rPr lang="en-US" dirty="0"/>
              <a:t>. </a:t>
            </a:r>
          </a:p>
          <a:p>
            <a:r>
              <a:rPr lang="en-US" dirty="0"/>
              <a:t>When you study historiography, you do not study the events of the past directly, but the </a:t>
            </a:r>
            <a:r>
              <a:rPr lang="en-US" b="1" dirty="0"/>
              <a:t>changing interpretations of those events in the works of other historians</a:t>
            </a:r>
            <a:r>
              <a:rPr lang="en-US" dirty="0"/>
              <a:t>.</a:t>
            </a:r>
          </a:p>
          <a:p>
            <a:r>
              <a:rPr lang="en-US" dirty="0"/>
              <a:t>Historiography is the written record of what is known of human lives and societies in the past and how historians have attempted to understand them.</a:t>
            </a:r>
          </a:p>
          <a:p>
            <a:endParaRPr lang="en-US" dirty="0"/>
          </a:p>
        </p:txBody>
      </p:sp>
    </p:spTree>
    <p:extLst>
      <p:ext uri="{BB962C8B-B14F-4D97-AF65-F5344CB8AC3E}">
        <p14:creationId xmlns:p14="http://schemas.microsoft.com/office/powerpoint/2010/main" val="1181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additive="base">
                                        <p:cTn id="3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4428"/>
          </a:xfrm>
        </p:spPr>
        <p:txBody>
          <a:bodyPr/>
          <a:lstStyle/>
          <a:p>
            <a:r>
              <a:rPr lang="en-US" b="1" dirty="0"/>
              <a:t>Historical inquiry – key concepts</a:t>
            </a:r>
          </a:p>
        </p:txBody>
      </p:sp>
      <p:sp>
        <p:nvSpPr>
          <p:cNvPr id="3" name="Content Placeholder 2"/>
          <p:cNvSpPr>
            <a:spLocks noGrp="1"/>
          </p:cNvSpPr>
          <p:nvPr>
            <p:ph sz="half" idx="1"/>
          </p:nvPr>
        </p:nvSpPr>
        <p:spPr>
          <a:xfrm>
            <a:off x="471393" y="1129554"/>
            <a:ext cx="11004177" cy="4351338"/>
          </a:xfrm>
          <a:solidFill>
            <a:schemeClr val="bg2"/>
          </a:solidFill>
        </p:spPr>
        <p:txBody>
          <a:bodyPr>
            <a:normAutofit fontScale="92500" lnSpcReduction="20000"/>
          </a:bodyPr>
          <a:lstStyle/>
          <a:p>
            <a:pPr marL="0" indent="0">
              <a:buNone/>
            </a:pPr>
            <a:r>
              <a:rPr lang="en-US" sz="3600" dirty="0"/>
              <a:t>The </a:t>
            </a:r>
            <a:r>
              <a:rPr lang="en-US" sz="3600" b="1" dirty="0"/>
              <a:t>key concepts </a:t>
            </a:r>
            <a:r>
              <a:rPr lang="en-US" sz="3600" dirty="0"/>
              <a:t>of </a:t>
            </a:r>
            <a:r>
              <a:rPr lang="en-US" sz="3600" u="sng" dirty="0"/>
              <a:t>historical inquiry </a:t>
            </a:r>
            <a:r>
              <a:rPr lang="en-US" sz="3600" dirty="0"/>
              <a:t>include:</a:t>
            </a:r>
          </a:p>
          <a:p>
            <a:endParaRPr lang="en-US" sz="3600" dirty="0"/>
          </a:p>
          <a:p>
            <a:r>
              <a:rPr lang="en-US" sz="3200" b="1" dirty="0"/>
              <a:t>1. EVIDENCE</a:t>
            </a:r>
          </a:p>
          <a:p>
            <a:r>
              <a:rPr lang="en-US" sz="3200" b="1" dirty="0"/>
              <a:t>2. CAUSE AND EFFECT</a:t>
            </a:r>
          </a:p>
          <a:p>
            <a:r>
              <a:rPr lang="en-US" sz="3200" b="1" dirty="0"/>
              <a:t>3. CONTINUITY AND CHANGE</a:t>
            </a:r>
          </a:p>
          <a:p>
            <a:r>
              <a:rPr lang="en-US" sz="3200" b="1" dirty="0"/>
              <a:t>4. PERSPECTIVE</a:t>
            </a:r>
          </a:p>
          <a:p>
            <a:r>
              <a:rPr lang="en-US" sz="3200" b="1" dirty="0"/>
              <a:t>5. EMPATHY</a:t>
            </a:r>
          </a:p>
          <a:p>
            <a:r>
              <a:rPr lang="en-US" sz="3200" b="1" dirty="0"/>
              <a:t>6. SIGNIFICANCE</a:t>
            </a:r>
          </a:p>
          <a:p>
            <a:r>
              <a:rPr lang="en-US" sz="3200" b="1" dirty="0"/>
              <a:t>7. CONTESTABILITY </a:t>
            </a:r>
          </a:p>
        </p:txBody>
      </p:sp>
      <p:pic>
        <p:nvPicPr>
          <p:cNvPr id="6" name="Content Placeholder 5"/>
          <p:cNvPicPr>
            <a:picLocks noGrp="1" noChangeAspect="1"/>
          </p:cNvPicPr>
          <p:nvPr>
            <p:ph sz="half" idx="2"/>
          </p:nvPr>
        </p:nvPicPr>
        <p:blipFill>
          <a:blip r:embed="rId2"/>
          <a:stretch>
            <a:fillRect/>
          </a:stretch>
        </p:blipFill>
        <p:spPr>
          <a:xfrm>
            <a:off x="6626762" y="1524650"/>
            <a:ext cx="4848808" cy="3956241"/>
          </a:xfrm>
          <a:prstGeom prst="rect">
            <a:avLst/>
          </a:prstGeom>
        </p:spPr>
      </p:pic>
      <p:sp>
        <p:nvSpPr>
          <p:cNvPr id="7" name="Rectangle 6"/>
          <p:cNvSpPr/>
          <p:nvPr/>
        </p:nvSpPr>
        <p:spPr>
          <a:xfrm>
            <a:off x="1532299" y="5875988"/>
            <a:ext cx="8507995" cy="369332"/>
          </a:xfrm>
          <a:prstGeom prst="rect">
            <a:avLst/>
          </a:prstGeom>
          <a:solidFill>
            <a:schemeClr val="accent4"/>
          </a:solidFill>
        </p:spPr>
        <p:txBody>
          <a:bodyPr wrap="square">
            <a:spAutoFit/>
          </a:bodyPr>
          <a:lstStyle/>
          <a:p>
            <a:r>
              <a:rPr lang="en-US" dirty="0"/>
              <a:t>These concepts </a:t>
            </a:r>
            <a:r>
              <a:rPr lang="en-US" b="1" dirty="0"/>
              <a:t>are often combined</a:t>
            </a:r>
            <a:r>
              <a:rPr lang="en-US" dirty="0"/>
              <a:t> and </a:t>
            </a:r>
            <a:r>
              <a:rPr lang="en-US" b="1" dirty="0"/>
              <a:t>linked</a:t>
            </a:r>
            <a:r>
              <a:rPr lang="en-US" dirty="0"/>
              <a:t> one with another in the historical inquiry. </a:t>
            </a:r>
          </a:p>
        </p:txBody>
      </p:sp>
    </p:spTree>
    <p:extLst>
      <p:ext uri="{BB962C8B-B14F-4D97-AF65-F5344CB8AC3E}">
        <p14:creationId xmlns:p14="http://schemas.microsoft.com/office/powerpoint/2010/main" val="41446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7959"/>
          </a:xfrm>
        </p:spPr>
        <p:txBody>
          <a:bodyPr>
            <a:normAutofit fontScale="90000"/>
          </a:bodyPr>
          <a:lstStyle/>
          <a:p>
            <a:pPr algn="ctr"/>
            <a:r>
              <a:rPr lang="en-US" b="1" dirty="0">
                <a:solidFill>
                  <a:srgbClr val="FF0000"/>
                </a:solidFill>
              </a:rPr>
              <a:t>EVIDENCE</a:t>
            </a:r>
          </a:p>
        </p:txBody>
      </p:sp>
      <p:sp>
        <p:nvSpPr>
          <p:cNvPr id="4" name="Rectangle 3"/>
          <p:cNvSpPr/>
          <p:nvPr/>
        </p:nvSpPr>
        <p:spPr>
          <a:xfrm>
            <a:off x="676888" y="1156315"/>
            <a:ext cx="6738896" cy="400110"/>
          </a:xfrm>
          <a:prstGeom prst="rect">
            <a:avLst/>
          </a:prstGeom>
        </p:spPr>
        <p:txBody>
          <a:bodyPr wrap="none">
            <a:spAutoFit/>
          </a:bodyPr>
          <a:lstStyle/>
          <a:p>
            <a:r>
              <a:rPr lang="en-US" sz="2000" b="1" dirty="0">
                <a:solidFill>
                  <a:srgbClr val="FF0000"/>
                </a:solidFill>
              </a:rPr>
              <a:t>EVIDENCE</a:t>
            </a:r>
            <a:r>
              <a:rPr lang="en-US" sz="2000" dirty="0"/>
              <a:t> is the </a:t>
            </a:r>
            <a:r>
              <a:rPr lang="en-US" sz="2000" b="1" dirty="0"/>
              <a:t>information gathered from historical </a:t>
            </a:r>
            <a:r>
              <a:rPr lang="en-US" sz="2000" b="1" dirty="0">
                <a:solidFill>
                  <a:srgbClr val="FF0000"/>
                </a:solidFill>
              </a:rPr>
              <a:t>sources</a:t>
            </a:r>
            <a:r>
              <a:rPr lang="en-US" sz="2000" dirty="0"/>
              <a:t>.</a:t>
            </a:r>
          </a:p>
        </p:txBody>
      </p:sp>
      <p:sp>
        <p:nvSpPr>
          <p:cNvPr id="7" name="Rectangle 6"/>
          <p:cNvSpPr/>
          <p:nvPr/>
        </p:nvSpPr>
        <p:spPr>
          <a:xfrm>
            <a:off x="1524560" y="1997295"/>
            <a:ext cx="4913333" cy="400110"/>
          </a:xfrm>
          <a:prstGeom prst="rect">
            <a:avLst/>
          </a:prstGeom>
          <a:solidFill>
            <a:srgbClr val="FFFF00"/>
          </a:solidFill>
        </p:spPr>
        <p:txBody>
          <a:bodyPr wrap="none">
            <a:spAutoFit/>
          </a:bodyPr>
          <a:lstStyle/>
          <a:p>
            <a:r>
              <a:rPr lang="en-US" sz="2000" b="1" dirty="0">
                <a:solidFill>
                  <a:srgbClr val="FF0000"/>
                </a:solidFill>
              </a:rPr>
              <a:t>PRIMARY SOURCES </a:t>
            </a:r>
            <a:r>
              <a:rPr lang="en-US" sz="2000" b="1" dirty="0"/>
              <a:t>vs </a:t>
            </a:r>
            <a:r>
              <a:rPr lang="en-US" sz="2000" b="1" dirty="0">
                <a:solidFill>
                  <a:srgbClr val="FF0000"/>
                </a:solidFill>
              </a:rPr>
              <a:t>SECONDARY</a:t>
            </a:r>
            <a:r>
              <a:rPr lang="en-US" sz="2000" b="1" dirty="0"/>
              <a:t> </a:t>
            </a:r>
            <a:r>
              <a:rPr lang="en-US" sz="2000" b="1" dirty="0">
                <a:solidFill>
                  <a:srgbClr val="FF0000"/>
                </a:solidFill>
              </a:rPr>
              <a:t>SOURCES</a:t>
            </a:r>
          </a:p>
        </p:txBody>
      </p:sp>
      <p:sp>
        <p:nvSpPr>
          <p:cNvPr id="8" name="Rectangle 7"/>
          <p:cNvSpPr/>
          <p:nvPr/>
        </p:nvSpPr>
        <p:spPr>
          <a:xfrm>
            <a:off x="718788" y="2838275"/>
            <a:ext cx="6655097" cy="923330"/>
          </a:xfrm>
          <a:prstGeom prst="rect">
            <a:avLst/>
          </a:prstGeom>
          <a:solidFill>
            <a:srgbClr val="FFC000"/>
          </a:solidFill>
        </p:spPr>
        <p:txBody>
          <a:bodyPr wrap="square">
            <a:spAutoFit/>
          </a:bodyPr>
          <a:lstStyle/>
          <a:p>
            <a:r>
              <a:rPr lang="en-US" b="1" dirty="0"/>
              <a:t>Primary sources </a:t>
            </a:r>
            <a:r>
              <a:rPr lang="en-US" dirty="0"/>
              <a:t>are those that existed, or were written or made during the time being studied. They have a direct link to the event, period or person being studied.</a:t>
            </a:r>
          </a:p>
        </p:txBody>
      </p:sp>
      <p:sp>
        <p:nvSpPr>
          <p:cNvPr id="9" name="Rectangle 8"/>
          <p:cNvSpPr/>
          <p:nvPr/>
        </p:nvSpPr>
        <p:spPr>
          <a:xfrm>
            <a:off x="734665" y="4065993"/>
            <a:ext cx="5703228" cy="369332"/>
          </a:xfrm>
          <a:prstGeom prst="rect">
            <a:avLst/>
          </a:prstGeom>
          <a:solidFill>
            <a:srgbClr val="FFC000"/>
          </a:solidFill>
        </p:spPr>
        <p:txBody>
          <a:bodyPr wrap="none">
            <a:spAutoFit/>
          </a:bodyPr>
          <a:lstStyle/>
          <a:p>
            <a:r>
              <a:rPr lang="en-US" dirty="0"/>
              <a:t>A </a:t>
            </a:r>
            <a:r>
              <a:rPr lang="en-US" b="1" dirty="0"/>
              <a:t>secondary source </a:t>
            </a:r>
            <a:r>
              <a:rPr lang="en-US" dirty="0"/>
              <a:t>is created after the time being studied.</a:t>
            </a:r>
          </a:p>
        </p:txBody>
      </p:sp>
      <p:sp>
        <p:nvSpPr>
          <p:cNvPr id="11" name="Rectangle 10"/>
          <p:cNvSpPr/>
          <p:nvPr/>
        </p:nvSpPr>
        <p:spPr>
          <a:xfrm>
            <a:off x="734665" y="4739713"/>
            <a:ext cx="6739221" cy="1200329"/>
          </a:xfrm>
          <a:prstGeom prst="rect">
            <a:avLst/>
          </a:prstGeom>
          <a:solidFill>
            <a:schemeClr val="accent1">
              <a:lumMod val="40000"/>
              <a:lumOff val="60000"/>
            </a:schemeClr>
          </a:solidFill>
        </p:spPr>
        <p:txBody>
          <a:bodyPr wrap="square">
            <a:spAutoFit/>
          </a:bodyPr>
          <a:lstStyle/>
          <a:p>
            <a:r>
              <a:rPr lang="en-US" dirty="0"/>
              <a:t>A </a:t>
            </a:r>
            <a:r>
              <a:rPr lang="en-US" b="1" dirty="0"/>
              <a:t>secondary source </a:t>
            </a:r>
            <a:r>
              <a:rPr lang="en-US" dirty="0"/>
              <a:t>for one historical inquiry may be a </a:t>
            </a:r>
            <a:r>
              <a:rPr lang="en-US" b="1" dirty="0"/>
              <a:t>primary source</a:t>
            </a:r>
            <a:r>
              <a:rPr lang="en-US" dirty="0"/>
              <a:t> for another. For example, a painting of a 10</a:t>
            </a:r>
            <a:r>
              <a:rPr lang="en-US" baseline="30000" dirty="0"/>
              <a:t>th</a:t>
            </a:r>
            <a:r>
              <a:rPr lang="en-US" dirty="0"/>
              <a:t> century battle by a 17</a:t>
            </a:r>
            <a:r>
              <a:rPr lang="en-US" baseline="30000" dirty="0"/>
              <a:t>th</a:t>
            </a:r>
            <a:r>
              <a:rPr lang="en-US" dirty="0"/>
              <a:t> -century artist is a </a:t>
            </a:r>
            <a:r>
              <a:rPr lang="en-US" u="sng" dirty="0"/>
              <a:t>primary source </a:t>
            </a:r>
            <a:r>
              <a:rPr lang="en-US" dirty="0"/>
              <a:t>for that artist’s life, but a </a:t>
            </a:r>
            <a:r>
              <a:rPr lang="en-US" u="sng" dirty="0"/>
              <a:t>secondary source</a:t>
            </a:r>
            <a:r>
              <a:rPr lang="en-US" dirty="0"/>
              <a:t> for the battle.</a:t>
            </a:r>
          </a:p>
        </p:txBody>
      </p:sp>
      <p:pic>
        <p:nvPicPr>
          <p:cNvPr id="12" name="Picture 11"/>
          <p:cNvPicPr>
            <a:picLocks noChangeAspect="1"/>
          </p:cNvPicPr>
          <p:nvPr/>
        </p:nvPicPr>
        <p:blipFill>
          <a:blip r:embed="rId2"/>
          <a:stretch>
            <a:fillRect/>
          </a:stretch>
        </p:blipFill>
        <p:spPr>
          <a:xfrm>
            <a:off x="7734636" y="1537388"/>
            <a:ext cx="4252805" cy="4448434"/>
          </a:xfrm>
          <a:prstGeom prst="rect">
            <a:avLst/>
          </a:prstGeom>
        </p:spPr>
      </p:pic>
    </p:spTree>
    <p:extLst>
      <p:ext uri="{BB962C8B-B14F-4D97-AF65-F5344CB8AC3E}">
        <p14:creationId xmlns:p14="http://schemas.microsoft.com/office/powerpoint/2010/main" val="328216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7959"/>
          </a:xfrm>
        </p:spPr>
        <p:txBody>
          <a:bodyPr>
            <a:normAutofit fontScale="90000"/>
          </a:bodyPr>
          <a:lstStyle/>
          <a:p>
            <a:pPr algn="ctr"/>
            <a:r>
              <a:rPr lang="en-US" b="1" dirty="0">
                <a:solidFill>
                  <a:srgbClr val="FF0000"/>
                </a:solidFill>
              </a:rPr>
              <a:t>EVIDENCE</a:t>
            </a:r>
          </a:p>
        </p:txBody>
      </p:sp>
      <p:pic>
        <p:nvPicPr>
          <p:cNvPr id="4" name="Picture 3">
            <a:extLst>
              <a:ext uri="{FF2B5EF4-FFF2-40B4-BE49-F238E27FC236}">
                <a16:creationId xmlns:a16="http://schemas.microsoft.com/office/drawing/2014/main" id="{18127D3D-697F-087A-02AA-DA9385640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90" y="1233867"/>
            <a:ext cx="5468710" cy="3076149"/>
          </a:xfrm>
          <a:prstGeom prst="rect">
            <a:avLst/>
          </a:prstGeom>
        </p:spPr>
      </p:pic>
      <p:pic>
        <p:nvPicPr>
          <p:cNvPr id="6" name="Picture 5">
            <a:extLst>
              <a:ext uri="{FF2B5EF4-FFF2-40B4-BE49-F238E27FC236}">
                <a16:creationId xmlns:a16="http://schemas.microsoft.com/office/drawing/2014/main" id="{FE0E6B4D-D9D0-3F8C-0019-B4665C5D9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838" y="1173122"/>
            <a:ext cx="4803522" cy="3291302"/>
          </a:xfrm>
          <a:prstGeom prst="rect">
            <a:avLst/>
          </a:prstGeom>
        </p:spPr>
      </p:pic>
      <p:sp>
        <p:nvSpPr>
          <p:cNvPr id="7" name="TextBox 6">
            <a:extLst>
              <a:ext uri="{FF2B5EF4-FFF2-40B4-BE49-F238E27FC236}">
                <a16:creationId xmlns:a16="http://schemas.microsoft.com/office/drawing/2014/main" id="{45F85722-B191-75F7-30BE-840D1AEA0671}"/>
              </a:ext>
            </a:extLst>
          </p:cNvPr>
          <p:cNvSpPr txBox="1"/>
          <p:nvPr/>
        </p:nvSpPr>
        <p:spPr>
          <a:xfrm>
            <a:off x="954741" y="4598734"/>
            <a:ext cx="5031047" cy="1477328"/>
          </a:xfrm>
          <a:prstGeom prst="rect">
            <a:avLst/>
          </a:prstGeom>
          <a:solidFill>
            <a:schemeClr val="accent4">
              <a:lumMod val="20000"/>
              <a:lumOff val="80000"/>
            </a:schemeClr>
          </a:solidFill>
        </p:spPr>
        <p:txBody>
          <a:bodyPr wrap="square" rtlCol="0">
            <a:spAutoFit/>
          </a:bodyPr>
          <a:lstStyle/>
          <a:p>
            <a:pPr algn="just"/>
            <a:r>
              <a:rPr lang="en-US" dirty="0"/>
              <a:t>This photograph taken in 1922 shows British archeologist Howard Carter leaving the tomb of Tutankhamun. The photograph itself represents a </a:t>
            </a:r>
            <a:r>
              <a:rPr lang="en-US" b="1" dirty="0">
                <a:solidFill>
                  <a:srgbClr val="FF0000"/>
                </a:solidFill>
              </a:rPr>
              <a:t>primary source </a:t>
            </a:r>
            <a:r>
              <a:rPr lang="en-US" dirty="0"/>
              <a:t>because it was taken at the time of the discovery of the tomb.</a:t>
            </a:r>
          </a:p>
        </p:txBody>
      </p:sp>
      <p:sp>
        <p:nvSpPr>
          <p:cNvPr id="8" name="TextBox 7">
            <a:extLst>
              <a:ext uri="{FF2B5EF4-FFF2-40B4-BE49-F238E27FC236}">
                <a16:creationId xmlns:a16="http://schemas.microsoft.com/office/drawing/2014/main" id="{65D6F2E1-E046-A917-9785-C2DE58E76982}"/>
              </a:ext>
            </a:extLst>
          </p:cNvPr>
          <p:cNvSpPr txBox="1"/>
          <p:nvPr/>
        </p:nvSpPr>
        <p:spPr>
          <a:xfrm>
            <a:off x="6472521" y="4737233"/>
            <a:ext cx="5031047" cy="1200329"/>
          </a:xfrm>
          <a:prstGeom prst="rect">
            <a:avLst/>
          </a:prstGeom>
          <a:solidFill>
            <a:schemeClr val="accent4">
              <a:lumMod val="20000"/>
              <a:lumOff val="80000"/>
            </a:schemeClr>
          </a:solidFill>
        </p:spPr>
        <p:txBody>
          <a:bodyPr wrap="square" rtlCol="0">
            <a:spAutoFit/>
          </a:bodyPr>
          <a:lstStyle/>
          <a:p>
            <a:pPr algn="just"/>
            <a:r>
              <a:rPr lang="en-US" dirty="0"/>
              <a:t>This illustration shows Howard Carter inside the tomb of Tutankhamun. The illustration is a </a:t>
            </a:r>
            <a:r>
              <a:rPr lang="en-US" b="1" dirty="0">
                <a:solidFill>
                  <a:srgbClr val="FF0000"/>
                </a:solidFill>
              </a:rPr>
              <a:t>secondary source </a:t>
            </a:r>
            <a:r>
              <a:rPr lang="en-US" dirty="0"/>
              <a:t>because it was drawn by an artist long </a:t>
            </a:r>
            <a:r>
              <a:rPr lang="en-US" b="1" dirty="0"/>
              <a:t>after</a:t>
            </a:r>
            <a:r>
              <a:rPr lang="en-US" dirty="0"/>
              <a:t> the discovery of the tomb in 1922. </a:t>
            </a:r>
          </a:p>
        </p:txBody>
      </p:sp>
    </p:spTree>
    <p:extLst>
      <p:ext uri="{BB962C8B-B14F-4D97-AF65-F5344CB8AC3E}">
        <p14:creationId xmlns:p14="http://schemas.microsoft.com/office/powerpoint/2010/main" val="16165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008"/>
            <a:ext cx="10515600" cy="800287"/>
          </a:xfrm>
        </p:spPr>
        <p:txBody>
          <a:bodyPr/>
          <a:lstStyle/>
          <a:p>
            <a:pPr algn="ctr"/>
            <a:r>
              <a:rPr lang="en-US" b="1" dirty="0">
                <a:solidFill>
                  <a:srgbClr val="FF0000"/>
                </a:solidFill>
              </a:rPr>
              <a:t>CAUSE AND EFFECT </a:t>
            </a:r>
          </a:p>
        </p:txBody>
      </p:sp>
      <p:sp>
        <p:nvSpPr>
          <p:cNvPr id="4" name="Rectangle 3"/>
          <p:cNvSpPr/>
          <p:nvPr/>
        </p:nvSpPr>
        <p:spPr>
          <a:xfrm>
            <a:off x="525086" y="1049764"/>
            <a:ext cx="11141827" cy="1015663"/>
          </a:xfrm>
          <a:prstGeom prst="rect">
            <a:avLst/>
          </a:prstGeom>
        </p:spPr>
        <p:txBody>
          <a:bodyPr wrap="square">
            <a:spAutoFit/>
          </a:bodyPr>
          <a:lstStyle/>
          <a:p>
            <a:r>
              <a:rPr lang="en-US" sz="2000" dirty="0"/>
              <a:t>The concept of </a:t>
            </a:r>
            <a:r>
              <a:rPr lang="en-US" sz="2000" dirty="0">
                <a:solidFill>
                  <a:srgbClr val="FF0000"/>
                </a:solidFill>
              </a:rPr>
              <a:t>cause and effect </a:t>
            </a:r>
            <a:r>
              <a:rPr lang="en-US" sz="2000" dirty="0"/>
              <a:t>is used by historians to identify the </a:t>
            </a:r>
            <a:r>
              <a:rPr lang="en-US" sz="2000" b="1" dirty="0"/>
              <a:t>chain of events. </a:t>
            </a:r>
            <a:endParaRPr lang="en-US" sz="2000" dirty="0"/>
          </a:p>
          <a:p>
            <a:r>
              <a:rPr lang="en-US" sz="2000" dirty="0"/>
              <a:t>It aims to identify, examine and analyze </a:t>
            </a:r>
            <a:r>
              <a:rPr lang="en-US" sz="2000" b="1" dirty="0"/>
              <a:t>WHY</a:t>
            </a:r>
            <a:r>
              <a:rPr lang="en-US" sz="2000" dirty="0"/>
              <a:t> events have occurred and </a:t>
            </a:r>
            <a:r>
              <a:rPr lang="en-US" sz="2000" b="1" dirty="0"/>
              <a:t>WHAT</a:t>
            </a:r>
            <a:r>
              <a:rPr lang="en-US" sz="2000" dirty="0"/>
              <a:t> were their (long-term or short-term) consequences.</a:t>
            </a:r>
          </a:p>
        </p:txBody>
      </p:sp>
      <p:sp>
        <p:nvSpPr>
          <p:cNvPr id="6" name="Rectangle 5"/>
          <p:cNvSpPr/>
          <p:nvPr/>
        </p:nvSpPr>
        <p:spPr>
          <a:xfrm>
            <a:off x="670557" y="2189913"/>
            <a:ext cx="6096000" cy="1477328"/>
          </a:xfrm>
          <a:prstGeom prst="rect">
            <a:avLst/>
          </a:prstGeom>
        </p:spPr>
        <p:txBody>
          <a:bodyPr>
            <a:spAutoFit/>
          </a:bodyPr>
          <a:lstStyle/>
          <a:p>
            <a:r>
              <a:rPr lang="en-US" dirty="0"/>
              <a:t>e.g. In 1914, Austrian Crown Prince Archduke Franz Ferdinand was assassinated in Sarajevo by a Bosnian Serb ['</a:t>
            </a:r>
            <a:r>
              <a:rPr lang="en-US" b="1" dirty="0"/>
              <a:t>the cause</a:t>
            </a:r>
            <a:r>
              <a:rPr lang="en-US" dirty="0"/>
              <a:t>']. In retaliation, Austria declared war on Serbia, launching the sequence of events that culminated in World War I ['</a:t>
            </a:r>
            <a:r>
              <a:rPr lang="en-US" b="1" dirty="0"/>
              <a:t>the effect</a:t>
            </a:r>
            <a:r>
              <a:rPr lang="en-US" dirty="0"/>
              <a:t>']." </a:t>
            </a:r>
          </a:p>
        </p:txBody>
      </p:sp>
      <p:sp>
        <p:nvSpPr>
          <p:cNvPr id="7" name="Rectangle 6"/>
          <p:cNvSpPr/>
          <p:nvPr/>
        </p:nvSpPr>
        <p:spPr>
          <a:xfrm>
            <a:off x="670557" y="3906033"/>
            <a:ext cx="6096000" cy="923330"/>
          </a:xfrm>
          <a:prstGeom prst="rect">
            <a:avLst/>
          </a:prstGeom>
          <a:solidFill>
            <a:schemeClr val="accent4"/>
          </a:solidFill>
        </p:spPr>
        <p:txBody>
          <a:bodyPr>
            <a:spAutoFit/>
          </a:bodyPr>
          <a:lstStyle/>
          <a:p>
            <a:r>
              <a:rPr lang="en-US" u="sng" dirty="0">
                <a:solidFill>
                  <a:srgbClr val="FF0000"/>
                </a:solidFill>
              </a:rPr>
              <a:t>Potential problems</a:t>
            </a:r>
            <a:r>
              <a:rPr lang="en-US" dirty="0"/>
              <a:t>: an </a:t>
            </a:r>
            <a:r>
              <a:rPr lang="en-US" b="1" u="sng" dirty="0">
                <a:solidFill>
                  <a:srgbClr val="FF0000"/>
                </a:solidFill>
              </a:rPr>
              <a:t>overgeneralization</a:t>
            </a:r>
            <a:r>
              <a:rPr lang="en-US" b="1" dirty="0">
                <a:solidFill>
                  <a:srgbClr val="FF0000"/>
                </a:solidFill>
              </a:rPr>
              <a:t> </a:t>
            </a:r>
            <a:r>
              <a:rPr lang="en-US" dirty="0"/>
              <a:t>of the cause and effect concept may sometimes </a:t>
            </a:r>
            <a:r>
              <a:rPr lang="en-US" b="1" u="sng" dirty="0"/>
              <a:t>reduce complex historical issue to overly simplistic explanations</a:t>
            </a:r>
            <a:r>
              <a:rPr lang="en-US" dirty="0"/>
              <a:t>.</a:t>
            </a:r>
          </a:p>
        </p:txBody>
      </p:sp>
      <p:sp>
        <p:nvSpPr>
          <p:cNvPr id="9" name="Rectangle 8"/>
          <p:cNvSpPr/>
          <p:nvPr/>
        </p:nvSpPr>
        <p:spPr>
          <a:xfrm>
            <a:off x="670557" y="5253029"/>
            <a:ext cx="10476810" cy="951030"/>
          </a:xfrm>
          <a:prstGeom prst="rect">
            <a:avLst/>
          </a:prstGeom>
        </p:spPr>
        <p:txBody>
          <a:bodyPr wrap="square">
            <a:spAutoFit/>
          </a:bodyPr>
          <a:lstStyle/>
          <a:p>
            <a:pPr>
              <a:lnSpc>
                <a:spcPct val="110000"/>
              </a:lnSpc>
              <a:spcBef>
                <a:spcPts val="0"/>
              </a:spcBef>
            </a:pPr>
            <a:r>
              <a:rPr lang="en-US" dirty="0"/>
              <a:t>This </a:t>
            </a:r>
            <a:r>
              <a:rPr lang="en-US" u="sng" dirty="0"/>
              <a:t>event</a:t>
            </a:r>
            <a:r>
              <a:rPr lang="en-US" dirty="0"/>
              <a:t> </a:t>
            </a:r>
            <a:r>
              <a:rPr lang="en-US" b="1" dirty="0"/>
              <a:t>falls within the far larger set of complex issues </a:t>
            </a:r>
            <a:r>
              <a:rPr lang="en-US" dirty="0"/>
              <a:t>that contributed to the many causes of World War I. </a:t>
            </a:r>
          </a:p>
          <a:p>
            <a:r>
              <a:rPr lang="en-US" dirty="0"/>
              <a:t>While Franz Ferdinand's assassination may have been the immediate </a:t>
            </a:r>
            <a:r>
              <a:rPr lang="en-US" b="1" dirty="0"/>
              <a:t>catalyst </a:t>
            </a:r>
            <a:r>
              <a:rPr lang="en-US" dirty="0"/>
              <a:t>of the war, it may not have been the primary </a:t>
            </a:r>
            <a:r>
              <a:rPr lang="en-US" b="1" dirty="0"/>
              <a:t>cause</a:t>
            </a:r>
            <a:r>
              <a:rPr lang="en-US" dirty="0"/>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310" y="2065427"/>
            <a:ext cx="4972687" cy="2797136"/>
          </a:xfrm>
          <a:prstGeom prst="rect">
            <a:avLst/>
          </a:prstGeom>
        </p:spPr>
      </p:pic>
    </p:spTree>
    <p:extLst>
      <p:ext uri="{BB962C8B-B14F-4D97-AF65-F5344CB8AC3E}">
        <p14:creationId xmlns:p14="http://schemas.microsoft.com/office/powerpoint/2010/main" val="1218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644" y="294961"/>
            <a:ext cx="10515600" cy="462745"/>
          </a:xfrm>
        </p:spPr>
        <p:txBody>
          <a:bodyPr>
            <a:normAutofit fontScale="90000"/>
          </a:bodyPr>
          <a:lstStyle/>
          <a:p>
            <a:pPr algn="ctr"/>
            <a:r>
              <a:rPr lang="en-US" b="1" dirty="0">
                <a:solidFill>
                  <a:srgbClr val="FF0000"/>
                </a:solidFill>
              </a:rPr>
              <a:t>CAUSE AND EFFECT </a:t>
            </a:r>
          </a:p>
        </p:txBody>
      </p:sp>
      <p:pic>
        <p:nvPicPr>
          <p:cNvPr id="3" name="Picture 2"/>
          <p:cNvPicPr>
            <a:picLocks noChangeAspect="1"/>
          </p:cNvPicPr>
          <p:nvPr/>
        </p:nvPicPr>
        <p:blipFill>
          <a:blip r:embed="rId4"/>
          <a:stretch>
            <a:fillRect/>
          </a:stretch>
        </p:blipFill>
        <p:spPr>
          <a:xfrm>
            <a:off x="838200" y="1355304"/>
            <a:ext cx="6409114" cy="4983930"/>
          </a:xfrm>
          <a:prstGeom prst="rect">
            <a:avLst/>
          </a:prstGeom>
        </p:spPr>
      </p:pic>
      <p:sp>
        <p:nvSpPr>
          <p:cNvPr id="7" name="Rectangle 6"/>
          <p:cNvSpPr/>
          <p:nvPr/>
        </p:nvSpPr>
        <p:spPr>
          <a:xfrm>
            <a:off x="620683" y="878204"/>
            <a:ext cx="3893129" cy="369332"/>
          </a:xfrm>
          <a:prstGeom prst="rect">
            <a:avLst/>
          </a:prstGeom>
          <a:solidFill>
            <a:schemeClr val="accent4"/>
          </a:solidFill>
        </p:spPr>
        <p:txBody>
          <a:bodyPr wrap="square">
            <a:spAutoFit/>
          </a:bodyPr>
          <a:lstStyle/>
          <a:p>
            <a:r>
              <a:rPr lang="en-US" b="1" dirty="0">
                <a:solidFill>
                  <a:srgbClr val="FF0000"/>
                </a:solidFill>
              </a:rPr>
              <a:t>CAUSE AND EFFECT </a:t>
            </a:r>
            <a:r>
              <a:rPr lang="en-US" b="1" dirty="0"/>
              <a:t>– another example</a:t>
            </a:r>
          </a:p>
        </p:txBody>
      </p:sp>
      <p:sp>
        <p:nvSpPr>
          <p:cNvPr id="8" name="Rectangle 7"/>
          <p:cNvSpPr/>
          <p:nvPr/>
        </p:nvSpPr>
        <p:spPr>
          <a:xfrm>
            <a:off x="7822274" y="865475"/>
            <a:ext cx="3176403" cy="307777"/>
          </a:xfrm>
          <a:prstGeom prst="rect">
            <a:avLst/>
          </a:prstGeom>
          <a:solidFill>
            <a:schemeClr val="accent4"/>
          </a:solidFill>
        </p:spPr>
        <p:txBody>
          <a:bodyPr wrap="square">
            <a:spAutoFit/>
          </a:bodyPr>
          <a:lstStyle/>
          <a:p>
            <a:r>
              <a:rPr lang="en-US" sz="1400" b="1" dirty="0">
                <a:solidFill>
                  <a:srgbClr val="FF0000"/>
                </a:solidFill>
              </a:rPr>
              <a:t>booby traps </a:t>
            </a:r>
            <a:r>
              <a:rPr lang="en-US" sz="1400" b="1" dirty="0"/>
              <a:t>– </a:t>
            </a:r>
            <a:r>
              <a:rPr lang="en-US" sz="1400" b="1" dirty="0" err="1"/>
              <a:t>zamke</a:t>
            </a:r>
            <a:r>
              <a:rPr lang="en-US" sz="1400" b="1" dirty="0"/>
              <a:t> (</a:t>
            </a:r>
            <a:r>
              <a:rPr lang="en-US" sz="1400" b="1" dirty="0" err="1"/>
              <a:t>srp</a:t>
            </a:r>
            <a:r>
              <a:rPr lang="en-US" sz="1400" b="1" dirty="0"/>
              <a:t>.), booby (fool) </a:t>
            </a:r>
          </a:p>
        </p:txBody>
      </p:sp>
      <p:pic>
        <p:nvPicPr>
          <p:cNvPr id="9" name="tomb-Tutankhamun-Valley-of-the-Kings-Theb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05476" y="3096298"/>
            <a:ext cx="3810000" cy="2857500"/>
          </a:xfrm>
          <a:prstGeom prst="rect">
            <a:avLst/>
          </a:prstGeom>
        </p:spPr>
      </p:pic>
      <p:sp>
        <p:nvSpPr>
          <p:cNvPr id="10" name="Rectangle 9"/>
          <p:cNvSpPr/>
          <p:nvPr/>
        </p:nvSpPr>
        <p:spPr>
          <a:xfrm>
            <a:off x="7822275" y="6000680"/>
            <a:ext cx="4186402" cy="338554"/>
          </a:xfrm>
          <a:prstGeom prst="rect">
            <a:avLst/>
          </a:prstGeom>
        </p:spPr>
        <p:txBody>
          <a:bodyPr wrap="none">
            <a:spAutoFit/>
          </a:bodyPr>
          <a:lstStyle/>
          <a:p>
            <a:r>
              <a:rPr lang="en-US" sz="1600" b="1" dirty="0">
                <a:solidFill>
                  <a:srgbClr val="1A1A1A"/>
                </a:solidFill>
                <a:latin typeface="-apple-system"/>
              </a:rPr>
              <a:t>Valley of the Kings: Tutankhamun's tomb</a:t>
            </a:r>
            <a:endParaRPr lang="en-US" sz="1600" b="1" dirty="0"/>
          </a:p>
        </p:txBody>
      </p:sp>
      <p:cxnSp>
        <p:nvCxnSpPr>
          <p:cNvPr id="12" name="Straight Arrow Connector 11"/>
          <p:cNvCxnSpPr>
            <a:cxnSpLocks/>
          </p:cNvCxnSpPr>
          <p:nvPr/>
        </p:nvCxnSpPr>
        <p:spPr>
          <a:xfrm flipV="1">
            <a:off x="4114800" y="1061764"/>
            <a:ext cx="3605842" cy="17728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3" name="Picture 12">
            <a:extLst>
              <a:ext uri="{FF2B5EF4-FFF2-40B4-BE49-F238E27FC236}">
                <a16:creationId xmlns:a16="http://schemas.microsoft.com/office/drawing/2014/main" id="{AEBDB20E-88AB-F8B7-7E0D-A8CE32C152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6311" y="1355304"/>
            <a:ext cx="2928328" cy="1649196"/>
          </a:xfrm>
          <a:prstGeom prst="rect">
            <a:avLst/>
          </a:prstGeom>
        </p:spPr>
      </p:pic>
    </p:spTree>
    <p:extLst>
      <p:ext uri="{BB962C8B-B14F-4D97-AF65-F5344CB8AC3E}">
        <p14:creationId xmlns:p14="http://schemas.microsoft.com/office/powerpoint/2010/main" val="27872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9"/>
                </p:tgtEl>
              </p:cMediaNode>
            </p:video>
          </p:childTnLst>
        </p:cTn>
      </p:par>
    </p:tnLst>
    <p:bldLst>
      <p:bldP spid="7"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659" y="151593"/>
            <a:ext cx="10515600" cy="665816"/>
          </a:xfrm>
        </p:spPr>
        <p:txBody>
          <a:bodyPr>
            <a:normAutofit fontScale="90000"/>
          </a:bodyPr>
          <a:lstStyle/>
          <a:p>
            <a:pPr algn="ctr"/>
            <a:r>
              <a:rPr lang="en-US" b="1" dirty="0">
                <a:solidFill>
                  <a:srgbClr val="FF0000"/>
                </a:solidFill>
              </a:rPr>
              <a:t>CONTINUITY AND CHANGE </a:t>
            </a:r>
          </a:p>
        </p:txBody>
      </p:sp>
      <p:sp>
        <p:nvSpPr>
          <p:cNvPr id="6" name="Rectangle 5"/>
          <p:cNvSpPr/>
          <p:nvPr/>
        </p:nvSpPr>
        <p:spPr>
          <a:xfrm>
            <a:off x="658841" y="763864"/>
            <a:ext cx="11024062" cy="646331"/>
          </a:xfrm>
          <a:prstGeom prst="rect">
            <a:avLst/>
          </a:prstGeom>
        </p:spPr>
        <p:txBody>
          <a:bodyPr wrap="square">
            <a:spAutoFit/>
          </a:bodyPr>
          <a:lstStyle/>
          <a:p>
            <a:r>
              <a:rPr lang="en-US" dirty="0"/>
              <a:t>Historians recognize that over time some things stay the same (the concept of </a:t>
            </a:r>
            <a:r>
              <a:rPr lang="en-US" b="1" dirty="0"/>
              <a:t>CONTINUITY</a:t>
            </a:r>
            <a:r>
              <a:rPr lang="en-US" dirty="0"/>
              <a:t>) while others change (the concept of </a:t>
            </a:r>
            <a:r>
              <a:rPr lang="en-US" b="1" dirty="0"/>
              <a:t>CHANGE</a:t>
            </a:r>
            <a:r>
              <a:rPr lang="en-US" dirty="0"/>
              <a:t>). </a:t>
            </a:r>
          </a:p>
        </p:txBody>
      </p:sp>
      <p:sp>
        <p:nvSpPr>
          <p:cNvPr id="7" name="Rectangle 6"/>
          <p:cNvSpPr/>
          <p:nvPr/>
        </p:nvSpPr>
        <p:spPr>
          <a:xfrm>
            <a:off x="561817" y="1487411"/>
            <a:ext cx="4956870" cy="369332"/>
          </a:xfrm>
          <a:prstGeom prst="rect">
            <a:avLst/>
          </a:prstGeom>
          <a:solidFill>
            <a:schemeClr val="accent2"/>
          </a:solidFill>
        </p:spPr>
        <p:txBody>
          <a:bodyPr wrap="none">
            <a:spAutoFit/>
          </a:bodyPr>
          <a:lstStyle/>
          <a:p>
            <a:r>
              <a:rPr lang="en-US" dirty="0"/>
              <a:t>History is a </a:t>
            </a:r>
            <a:r>
              <a:rPr lang="en-US" b="1" dirty="0"/>
              <a:t>complex mix </a:t>
            </a:r>
            <a:r>
              <a:rPr lang="en-US" dirty="0"/>
              <a:t>of continuity and change. </a:t>
            </a:r>
          </a:p>
        </p:txBody>
      </p:sp>
      <p:sp>
        <p:nvSpPr>
          <p:cNvPr id="11" name="TextBox 10">
            <a:extLst>
              <a:ext uri="{FF2B5EF4-FFF2-40B4-BE49-F238E27FC236}">
                <a16:creationId xmlns:a16="http://schemas.microsoft.com/office/drawing/2014/main" id="{8F26078A-F5F5-C3DF-BE10-E0C4A863C839}"/>
              </a:ext>
            </a:extLst>
          </p:cNvPr>
          <p:cNvSpPr txBox="1"/>
          <p:nvPr/>
        </p:nvSpPr>
        <p:spPr>
          <a:xfrm>
            <a:off x="5701975" y="1250522"/>
            <a:ext cx="6094562" cy="5355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StoneSerifStd-Medium"/>
              </a:rPr>
              <a:t>Olympic Games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StoneSerifStd-Medium"/>
              </a:rPr>
              <a:t>- </a:t>
            </a:r>
            <a:r>
              <a:rPr kumimoji="0" lang="en-US" sz="1800" b="0" i="0" u="none" strike="noStrike" kern="1200" cap="none" spc="0" normalizeH="0" baseline="0" noProof="0" dirty="0">
                <a:ln>
                  <a:noFill/>
                </a:ln>
                <a:solidFill>
                  <a:prstClr val="black"/>
                </a:solidFill>
                <a:effectLst/>
                <a:uLnTx/>
                <a:uFillTx/>
                <a:latin typeface="StoneSerifStd-Medium"/>
                <a:ea typeface="+mn-ea"/>
                <a:cs typeface="+mn-cs"/>
              </a:rPr>
              <a:t>Today’s modern Olympic Games are perhaps the most obvious example of a legacy of ancient public entertainment. These games had their beginnings in ancient Greece nearly 3000 years ago. They were revived in 1896 by Pierre de Coubertin.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toneSerifStd-Medium"/>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toneSerifStd-Medium"/>
                <a:ea typeface="+mn-ea"/>
                <a:cs typeface="+mn-cs"/>
              </a:rPr>
              <a:t> - They have been held every four years (as they were in ancient Greece) ever since, except during World Wars I and II.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toneSerifStd-Medium"/>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dirty="0">
                <a:solidFill>
                  <a:prstClr val="black"/>
                </a:solidFill>
                <a:latin typeface="StoneSerifStd-Medium"/>
              </a:rPr>
              <a:t>- </a:t>
            </a:r>
            <a:r>
              <a:rPr kumimoji="0" lang="en-US" sz="1800" b="0" i="0" u="none" strike="noStrike" kern="1200" cap="none" spc="0" normalizeH="0" baseline="0" noProof="0" dirty="0">
                <a:ln>
                  <a:noFill/>
                </a:ln>
                <a:solidFill>
                  <a:prstClr val="black"/>
                </a:solidFill>
                <a:effectLst/>
                <a:uLnTx/>
                <a:uFillTx/>
                <a:latin typeface="StoneSerifStd-Medium"/>
                <a:ea typeface="+mn-ea"/>
                <a:cs typeface="+mn-cs"/>
              </a:rPr>
              <a:t>The ancient Olympics drew people from around Greece’s many </a:t>
            </a:r>
            <a:r>
              <a:rPr kumimoji="0" lang="en-US" sz="1800" b="0" i="0" u="none" strike="noStrike" kern="1200" cap="none" spc="0" normalizeH="0" baseline="0" noProof="0" dirty="0">
                <a:ln>
                  <a:noFill/>
                </a:ln>
                <a:solidFill>
                  <a:prstClr val="black"/>
                </a:solidFill>
                <a:effectLst/>
                <a:uLnTx/>
                <a:uFillTx/>
                <a:latin typeface="StoneSerifStd-Semibold"/>
                <a:ea typeface="+mn-ea"/>
                <a:cs typeface="+mn-cs"/>
              </a:rPr>
              <a:t>city-states </a:t>
            </a:r>
            <a:r>
              <a:rPr kumimoji="0" lang="en-US" sz="1800" b="0" i="0" u="none" strike="noStrike" kern="1200" cap="none" spc="0" normalizeH="0" baseline="0" noProof="0" dirty="0">
                <a:ln>
                  <a:noFill/>
                </a:ln>
                <a:solidFill>
                  <a:prstClr val="black"/>
                </a:solidFill>
                <a:effectLst/>
                <a:uLnTx/>
                <a:uFillTx/>
                <a:latin typeface="StoneSerifStd-Medium"/>
                <a:ea typeface="+mn-ea"/>
                <a:cs typeface="+mn-cs"/>
              </a:rPr>
              <a:t>to compete against each other to strive for excellence. There was great prestige and honor in winning. </a:t>
            </a:r>
          </a:p>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StoneSerifStd-Medium"/>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dirty="0">
                <a:solidFill>
                  <a:prstClr val="black"/>
                </a:solidFill>
                <a:latin typeface="StoneSerifStd-Medium"/>
              </a:rPr>
              <a:t>- The</a:t>
            </a:r>
            <a:r>
              <a:rPr kumimoji="0" lang="en-US" sz="1800" b="0" i="0" u="none" strike="noStrike" kern="1200" cap="none" spc="0" normalizeH="0" baseline="0" noProof="0" dirty="0">
                <a:ln>
                  <a:noFill/>
                </a:ln>
                <a:solidFill>
                  <a:prstClr val="black"/>
                </a:solidFill>
                <a:effectLst/>
                <a:uLnTx/>
                <a:uFillTx/>
                <a:latin typeface="StoneSerifStd-Medium"/>
                <a:ea typeface="+mn-ea"/>
                <a:cs typeface="+mn-cs"/>
              </a:rPr>
              <a:t> aim of the modern Olympics was to encourage friendship and tolerance among the world’s nations. There continues to be great prestige in winning. As in ancient Greece, winners of Olympic events today are regarded as ‘sporting heroes’ and are likely to receive great financial benefit.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944A98D-0EBC-DD04-6BDD-9C37E7BF1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63" y="2498757"/>
            <a:ext cx="5000298" cy="3250194"/>
          </a:xfrm>
          <a:prstGeom prst="rect">
            <a:avLst/>
          </a:prstGeom>
        </p:spPr>
      </p:pic>
    </p:spTree>
    <p:extLst>
      <p:ext uri="{BB962C8B-B14F-4D97-AF65-F5344CB8AC3E}">
        <p14:creationId xmlns:p14="http://schemas.microsoft.com/office/powerpoint/2010/main" val="10069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0271"/>
            <a:ext cx="10515600" cy="540962"/>
          </a:xfrm>
        </p:spPr>
        <p:txBody>
          <a:bodyPr>
            <a:normAutofit fontScale="90000"/>
          </a:bodyPr>
          <a:lstStyle/>
          <a:p>
            <a:pPr algn="ctr"/>
            <a:r>
              <a:rPr lang="en-US" b="1" dirty="0">
                <a:solidFill>
                  <a:srgbClr val="FF0000"/>
                </a:solidFill>
              </a:rPr>
              <a:t>PERSPECTIVE</a:t>
            </a:r>
          </a:p>
        </p:txBody>
      </p:sp>
      <p:sp>
        <p:nvSpPr>
          <p:cNvPr id="3" name="Content Placeholder 2"/>
          <p:cNvSpPr>
            <a:spLocks noGrp="1"/>
          </p:cNvSpPr>
          <p:nvPr>
            <p:ph sz="half" idx="1"/>
          </p:nvPr>
        </p:nvSpPr>
        <p:spPr>
          <a:xfrm>
            <a:off x="349024" y="761233"/>
            <a:ext cx="7815289" cy="2206254"/>
          </a:xfrm>
        </p:spPr>
        <p:txBody>
          <a:bodyPr>
            <a:noAutofit/>
          </a:bodyPr>
          <a:lstStyle/>
          <a:p>
            <a:r>
              <a:rPr lang="en-US" sz="2400" dirty="0"/>
              <a:t>People perceive events in different ways – including historians!</a:t>
            </a:r>
          </a:p>
          <a:p>
            <a:r>
              <a:rPr lang="en-US" sz="2400" u="sng" dirty="0"/>
              <a:t>BIASED/UNBIASED PERSPECTIVES</a:t>
            </a:r>
          </a:p>
        </p:txBody>
      </p:sp>
      <p:pic>
        <p:nvPicPr>
          <p:cNvPr id="15" name="Picture 14">
            <a:extLst>
              <a:ext uri="{FF2B5EF4-FFF2-40B4-BE49-F238E27FC236}">
                <a16:creationId xmlns:a16="http://schemas.microsoft.com/office/drawing/2014/main" id="{26CAEDDE-20B1-4C06-DFC9-32264C632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642" y="1948256"/>
            <a:ext cx="8336841" cy="4689473"/>
          </a:xfrm>
          <a:prstGeom prst="rect">
            <a:avLst/>
          </a:prstGeom>
        </p:spPr>
      </p:pic>
      <p:pic>
        <p:nvPicPr>
          <p:cNvPr id="17" name="Picture 16">
            <a:extLst>
              <a:ext uri="{FF2B5EF4-FFF2-40B4-BE49-F238E27FC236}">
                <a16:creationId xmlns:a16="http://schemas.microsoft.com/office/drawing/2014/main" id="{64C5B2E6-E256-AB94-62BA-E6C5D234E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701" y="220271"/>
            <a:ext cx="2604638" cy="2604638"/>
          </a:xfrm>
          <a:prstGeom prst="rect">
            <a:avLst/>
          </a:prstGeom>
        </p:spPr>
      </p:pic>
    </p:spTree>
    <p:extLst>
      <p:ext uri="{BB962C8B-B14F-4D97-AF65-F5344CB8AC3E}">
        <p14:creationId xmlns:p14="http://schemas.microsoft.com/office/powerpoint/2010/main" val="16266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1082</Words>
  <Application>Microsoft Office PowerPoint</Application>
  <PresentationFormat>Widescreen</PresentationFormat>
  <Paragraphs>82</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Algerian</vt:lpstr>
      <vt:lpstr>-apple-system</vt:lpstr>
      <vt:lpstr>Arial</vt:lpstr>
      <vt:lpstr>Calibri</vt:lpstr>
      <vt:lpstr>Calibri Light</vt:lpstr>
      <vt:lpstr>StoneSerifStd-Medium</vt:lpstr>
      <vt:lpstr>StoneSerifStd-Semibold</vt:lpstr>
      <vt:lpstr>Office Theme</vt:lpstr>
      <vt:lpstr>Unit 2  Key concepts for historical inquiry</vt:lpstr>
      <vt:lpstr>HISTORY vs HISTORIOGRAPHY</vt:lpstr>
      <vt:lpstr>Historical inquiry – key concepts</vt:lpstr>
      <vt:lpstr>EVIDENCE</vt:lpstr>
      <vt:lpstr>EVIDENCE</vt:lpstr>
      <vt:lpstr>CAUSE AND EFFECT </vt:lpstr>
      <vt:lpstr>CAUSE AND EFFECT </vt:lpstr>
      <vt:lpstr>CONTINUITY AND CHANGE </vt:lpstr>
      <vt:lpstr>PERSPECTIVE</vt:lpstr>
      <vt:lpstr>EMPATHY</vt:lpstr>
      <vt:lpstr>SIGNIFICANCE - artifact</vt:lpstr>
      <vt:lpstr>SIGNIFICANCE - people</vt:lpstr>
      <vt:lpstr>CONTESTABILITY</vt:lpstr>
      <vt:lpstr>Key historical concepts – all combined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Key concepts for historical inquiry</dc:title>
  <dc:creator>RePack by Diakov</dc:creator>
  <cp:lastModifiedBy>reviewer</cp:lastModifiedBy>
  <cp:revision>115</cp:revision>
  <dcterms:created xsi:type="dcterms:W3CDTF">2020-10-27T21:47:39Z</dcterms:created>
  <dcterms:modified xsi:type="dcterms:W3CDTF">2024-10-30T21:54:32Z</dcterms:modified>
</cp:coreProperties>
</file>