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71" r:id="rId10"/>
    <p:sldId id="263" r:id="rId11"/>
    <p:sldId id="266" r:id="rId12"/>
    <p:sldId id="265" r:id="rId13"/>
    <p:sldId id="268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0C28-6C3D-B549-A00D-B271653A1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FD4F4-B6C1-CB4D-AF5E-3EB7D12DE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57C50-2EE4-3849-90F7-A823950D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E68AE-ABAF-F148-9CC2-C72E8804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EC79-BECF-C545-A611-C63E5CE2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42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5121-725F-134B-A672-BB8FF72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11F8A-1972-FA41-9E41-114F3652C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28D7-A997-9946-93D5-A7B79D4F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9BE6-FE40-1446-B3C5-EC76B116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4BBD-9F26-AA42-9CE2-005FF16F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91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6B7C2-0E53-E844-A0FC-5377D3A71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ACBF0-F1C5-D342-8724-95B937B0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17EFC-8D00-9846-8429-18287BC0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A2484-B573-4049-9846-FE56B0C0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3E7D-ED29-884A-A920-3B2559C2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845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52F5-133F-484D-90BA-C1F4443E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8859C-E417-0C45-BA55-DB433973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FEFE3-863B-5A4A-BA8C-094EEDD8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DED4-A70A-8A44-ABD9-6D934F2F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98D4B-A914-834C-99B9-3F7DD672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014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DDAC-27CC-B94F-9CD3-FC09ED72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D8E47-63BA-8F4A-84D5-3C4ECE9C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4648-1DCA-4246-B46A-C77A3B0F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6DCB-757D-A54D-8542-588632EC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DB7CD-018C-2547-BAB3-8105BED4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174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AED1-6E71-AC44-8DCA-2783853C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93C54-E2AC-6E4A-A5A2-2CD577654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E6192-E57C-D24D-8E6E-A80511492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89EA8-AF65-1C4A-B2F9-E944C28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DACC-03A4-2547-886B-229F28D4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61A3E-2E08-4E4B-8ED8-CA2B0EF3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184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37C2-954F-8343-B1B9-B0EF6A16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FBA29-DC26-1043-8241-A167FB031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BDE72-EFD4-4846-A601-864274BC2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7D0D1-291A-5F40-9288-7BB27290B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71F2C-5280-FB49-80F9-0D0D845EE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319F2-63ED-854A-AD74-52FDD7BD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3EAF21-4249-5E4E-94F6-526477BA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09135-F9F6-C147-8FAF-95357CF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65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E03-2132-4F4E-AC0F-711E2F60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5C1E7-56BE-864D-91ED-3468E3BB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BD7DB-B942-FE4B-9EDA-E66A9EB5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ABCAC-EAF9-FB44-894F-0FE22656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84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181C7-9D67-A24D-A09C-EDABA495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DBEC7-269D-FF4C-8E7D-77772ECF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92478-47D3-684C-BAE3-1F087D90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551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DFBF-7665-084C-9045-54920D6A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64C15-8AF7-EF45-8AA2-774C0299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B5772-40F8-5745-B817-8B80FC02F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F8C1E-1E03-7C48-92C8-FAEBEAB2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8609-6262-8749-ACA4-4A13669D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C47C7-EDE6-4F4C-A295-22A95EB6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58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F320-F0E8-DD47-80EC-F771FBE0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DADB8-42DA-0747-9642-0BF3D44D0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0B048-DDFB-3849-B1D2-3187901B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93161-EF5E-AB4F-8C0C-402E9DE2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75AC1-7F8F-104D-A65D-85487BBB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A9AED-824C-6C4E-B59B-D291E36B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252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45C04-D25E-8D4A-AADF-8C482F46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A00F9-F0FB-D542-A2B9-7A483FFD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E8015-D0F2-6343-95E8-557DA206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EB15-ED8B-D54F-AED7-5F1C007A0B1B}" type="datetimeFigureOut">
              <a:rPr lang="sr-Latn-RS" smtClean="0"/>
              <a:t>19.11.18.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FAC60-2FE3-0541-82EB-A56F321CE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C175-57D2-7740-906C-48C87D4DF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A5BE-913B-4A47-9461-AD4AD967A5E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42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5B13-5060-1647-9DB7-09413F393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Stavovi i promena stava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03BB7-68AB-8A4D-8D16-200FF966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598" y="4382589"/>
            <a:ext cx="44450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62F26-00F2-824A-B6AC-88E7B3FFC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249737"/>
            <a:ext cx="307009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971D-A1F1-B847-9DD9-93BCC04A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Osetljivost na kvalitet argumenata </a:t>
            </a:r>
          </a:p>
          <a:p>
            <a:pPr marL="0" indent="0">
              <a:buNone/>
            </a:pPr>
            <a:r>
              <a:rPr lang="sr-Latn-RS" dirty="0" err="1"/>
              <a:t>vs</a:t>
            </a:r>
            <a:r>
              <a:rPr lang="sr-Latn-RS" dirty="0"/>
              <a:t> </a:t>
            </a:r>
          </a:p>
          <a:p>
            <a:r>
              <a:rPr lang="sr-Latn-RS" dirty="0"/>
              <a:t>Osetljivost na periferne ključeve (znake statusa i ekspertize govornika, dopadljivost govornika, dužina i snaga glasa)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Uloga </a:t>
            </a:r>
            <a:r>
              <a:rPr lang="sr-Latn-RS" dirty="0" err="1"/>
              <a:t>involviranosti</a:t>
            </a:r>
            <a:r>
              <a:rPr lang="sr-Latn-RS" dirty="0"/>
              <a:t>?</a:t>
            </a:r>
          </a:p>
          <a:p>
            <a:pPr marL="0" indent="0">
              <a:buNone/>
            </a:pPr>
            <a:r>
              <a:rPr lang="sr-Latn-RS" dirty="0"/>
              <a:t>Stav prema VAKCINACIJI, ABORTUSU, SMRTNOJ KAZNI, VEGANSTVU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Stav prema ROBNIM MARKAMA FLAŠIRANE VODE, VRSTAMA SOLI ili PAPIRNIH MARAMICA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CA962D-E34E-A241-ACA4-5AD935098F0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/>
              <a:t>Centralni i periferni put ubeđivanja</a:t>
            </a:r>
          </a:p>
        </p:txBody>
      </p:sp>
    </p:spTree>
    <p:extLst>
      <p:ext uri="{BB962C8B-B14F-4D97-AF65-F5344CB8AC3E}">
        <p14:creationId xmlns:p14="http://schemas.microsoft.com/office/powerpoint/2010/main" val="22536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15FA-4FB4-F249-B579-ABAC0199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Centralni i periferni put ubeđivanja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2340F5-3AF3-3D49-8B03-CF3798C57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Ali… Koliko odluka donesemo dnevno?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U vezi sa hranom-pićem?</a:t>
            </a:r>
          </a:p>
          <a:p>
            <a:pPr marL="0" indent="0">
              <a:buNone/>
            </a:pPr>
            <a:r>
              <a:rPr lang="sr-Latn-RS" dirty="0"/>
              <a:t>U vezi sa vremenom provedenim u razgovoru sa različitim neznancima?</a:t>
            </a:r>
          </a:p>
          <a:p>
            <a:pPr marL="0" indent="0">
              <a:buNone/>
            </a:pPr>
            <a:r>
              <a:rPr lang="sr-Latn-RS" dirty="0"/>
              <a:t>U vezi sa kretanjem i </a:t>
            </a:r>
            <a:r>
              <a:rPr lang="sr-Latn-RS" dirty="0" err="1"/>
              <a:t>pozicioniranjem</a:t>
            </a:r>
            <a:r>
              <a:rPr lang="sr-Latn-RS" dirty="0"/>
              <a:t> u javnom prostoru?</a:t>
            </a:r>
          </a:p>
        </p:txBody>
      </p:sp>
    </p:spTree>
    <p:extLst>
      <p:ext uri="{BB962C8B-B14F-4D97-AF65-F5344CB8AC3E}">
        <p14:creationId xmlns:p14="http://schemas.microsoft.com/office/powerpoint/2010/main" val="383218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8A18-E3DB-3B49-A7D6-46753E1E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Predviđanje ponašanja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62858A-852E-D34D-8823-92BB45CB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Namerna </a:t>
            </a:r>
            <a:r>
              <a:rPr lang="sr-Latn-RS" dirty="0" err="1"/>
              <a:t>Vs</a:t>
            </a:r>
            <a:r>
              <a:rPr lang="sr-Latn-RS" dirty="0"/>
              <a:t> Spontana ponašanja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Automatski </a:t>
            </a:r>
            <a:r>
              <a:rPr lang="sr-Latn-RS" dirty="0" err="1"/>
              <a:t>vs</a:t>
            </a:r>
            <a:r>
              <a:rPr lang="sr-Latn-RS" dirty="0"/>
              <a:t> Promišljeni stavovi</a:t>
            </a:r>
          </a:p>
          <a:p>
            <a:pPr marL="0" indent="0">
              <a:buNone/>
            </a:pPr>
            <a:r>
              <a:rPr lang="sr-Latn-RS" dirty="0"/>
              <a:t>Emotivni </a:t>
            </a:r>
            <a:r>
              <a:rPr lang="sr-Latn-RS" dirty="0" err="1"/>
              <a:t>vs</a:t>
            </a:r>
            <a:r>
              <a:rPr lang="sr-Latn-RS" dirty="0"/>
              <a:t> Kognitivno zasnovani stavovi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550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8A18-E3DB-3B49-A7D6-46753E1E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Implicitni stavovi, predviđanje spontanog ponašanja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62858A-852E-D34D-8823-92BB45CB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/>
              <a:t>Implicitne </a:t>
            </a:r>
            <a:r>
              <a:rPr lang="sr-Latn-RS" dirty="0" err="1"/>
              <a:t>vs</a:t>
            </a:r>
            <a:r>
              <a:rPr lang="sr-Latn-RS" dirty="0"/>
              <a:t> Eksplicitne predrasude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Rukovanje – da ili ne</a:t>
            </a:r>
          </a:p>
          <a:p>
            <a:pPr marL="0" indent="0">
              <a:buNone/>
            </a:pPr>
            <a:r>
              <a:rPr lang="sr-Latn-RS" dirty="0"/>
              <a:t>Dužina rukovanja</a:t>
            </a:r>
          </a:p>
          <a:p>
            <a:pPr marL="0" indent="0">
              <a:buNone/>
            </a:pPr>
            <a:r>
              <a:rPr lang="sr-Latn-RS" dirty="0"/>
              <a:t>Blizina sedenja</a:t>
            </a:r>
          </a:p>
          <a:p>
            <a:pPr marL="0" indent="0">
              <a:buNone/>
            </a:pPr>
            <a:r>
              <a:rPr lang="sr-Latn-RS" dirty="0"/>
              <a:t>Dužina razgovora</a:t>
            </a:r>
          </a:p>
          <a:p>
            <a:pPr marL="0" indent="0">
              <a:buNone/>
            </a:pPr>
            <a:r>
              <a:rPr lang="sr-Latn-RS" dirty="0" err="1"/>
              <a:t>Persiranje</a:t>
            </a:r>
            <a:r>
              <a:rPr lang="sr-Latn-RS" dirty="0"/>
              <a:t> u govoru</a:t>
            </a:r>
          </a:p>
          <a:p>
            <a:pPr marL="0" indent="0">
              <a:buNone/>
            </a:pPr>
            <a:r>
              <a:rPr lang="sr-Latn-RS" dirty="0"/>
              <a:t>Davanje komplimenata</a:t>
            </a:r>
          </a:p>
          <a:p>
            <a:pPr marL="0" indent="0">
              <a:buNone/>
            </a:pPr>
            <a:r>
              <a:rPr lang="sr-Latn-RS" dirty="0"/>
              <a:t>Korišćenje poštapalica u govoru</a:t>
            </a:r>
          </a:p>
          <a:p>
            <a:pPr marL="0" indent="0">
              <a:buNone/>
            </a:pPr>
            <a:r>
              <a:rPr lang="sr-Latn-RS" dirty="0"/>
              <a:t>Pozitivan-negativan ton u govoru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25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53F2-7A6A-3047-8299-EE8CE08D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TPB, predviđanje namernog ponašanja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F4F8E-66AC-ED4F-9672-17FED3E1E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95" r="5045" b="33514"/>
          <a:stretch/>
        </p:blipFill>
        <p:spPr>
          <a:xfrm>
            <a:off x="1845276" y="1915296"/>
            <a:ext cx="8682681" cy="34969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447231-BE62-5B49-8578-6B2FEABA1465}"/>
              </a:ext>
            </a:extLst>
          </p:cNvPr>
          <p:cNvCxnSpPr>
            <a:cxnSpLocks/>
          </p:cNvCxnSpPr>
          <p:nvPr/>
        </p:nvCxnSpPr>
        <p:spPr>
          <a:xfrm>
            <a:off x="4114800" y="2397211"/>
            <a:ext cx="123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18D6A6-7051-5E47-87F4-E1EB543536C4}"/>
              </a:ext>
            </a:extLst>
          </p:cNvPr>
          <p:cNvCxnSpPr>
            <a:cxnSpLocks/>
          </p:cNvCxnSpPr>
          <p:nvPr/>
        </p:nvCxnSpPr>
        <p:spPr>
          <a:xfrm>
            <a:off x="2879124" y="3772930"/>
            <a:ext cx="25825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88FC54-EAB9-9D42-A996-A62AE8A969D9}"/>
              </a:ext>
            </a:extLst>
          </p:cNvPr>
          <p:cNvCxnSpPr>
            <a:cxnSpLocks/>
          </p:cNvCxnSpPr>
          <p:nvPr/>
        </p:nvCxnSpPr>
        <p:spPr>
          <a:xfrm>
            <a:off x="2401329" y="4048898"/>
            <a:ext cx="19111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3277AF-1580-1947-854F-8F40F275DC64}"/>
              </a:ext>
            </a:extLst>
          </p:cNvPr>
          <p:cNvCxnSpPr>
            <a:cxnSpLocks/>
          </p:cNvCxnSpPr>
          <p:nvPr/>
        </p:nvCxnSpPr>
        <p:spPr>
          <a:xfrm>
            <a:off x="3241589" y="4650260"/>
            <a:ext cx="123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5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53F2-7A6A-3047-8299-EE8CE08D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TPB, predviđanje namernog ponašanja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590CE-0D8E-2748-9E29-1C87FF49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05" y="1834635"/>
            <a:ext cx="6604854" cy="34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53F2-7A6A-3047-8299-EE8CE08D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TPB, predviđanje namernog ponašanja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556A3-0571-8B4D-85A3-4E684193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18" y="1563816"/>
            <a:ext cx="7937500" cy="4521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C8916-3808-ED4F-BB44-55BE3B619090}"/>
              </a:ext>
            </a:extLst>
          </p:cNvPr>
          <p:cNvCxnSpPr>
            <a:cxnSpLocks/>
          </p:cNvCxnSpPr>
          <p:nvPr/>
        </p:nvCxnSpPr>
        <p:spPr>
          <a:xfrm>
            <a:off x="2808515" y="2083702"/>
            <a:ext cx="123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AE808D-D4DD-1442-9847-4BB40D51F31C}"/>
              </a:ext>
            </a:extLst>
          </p:cNvPr>
          <p:cNvCxnSpPr>
            <a:cxnSpLocks/>
          </p:cNvCxnSpPr>
          <p:nvPr/>
        </p:nvCxnSpPr>
        <p:spPr>
          <a:xfrm>
            <a:off x="2808515" y="2706365"/>
            <a:ext cx="914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3C1B10-8F6E-3447-9BAB-F71FDDF0FD33}"/>
              </a:ext>
            </a:extLst>
          </p:cNvPr>
          <p:cNvCxnSpPr>
            <a:cxnSpLocks/>
          </p:cNvCxnSpPr>
          <p:nvPr/>
        </p:nvCxnSpPr>
        <p:spPr>
          <a:xfrm>
            <a:off x="2808515" y="3159211"/>
            <a:ext cx="123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B22B99-0A5B-564B-B7C5-36B7C2E19D7F}"/>
              </a:ext>
            </a:extLst>
          </p:cNvPr>
          <p:cNvCxnSpPr>
            <a:cxnSpLocks/>
          </p:cNvCxnSpPr>
          <p:nvPr/>
        </p:nvCxnSpPr>
        <p:spPr>
          <a:xfrm>
            <a:off x="2856412" y="5675988"/>
            <a:ext cx="123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F6630D-D304-7B4C-BBFC-EF816D43C610}"/>
              </a:ext>
            </a:extLst>
          </p:cNvPr>
          <p:cNvCxnSpPr>
            <a:cxnSpLocks/>
          </p:cNvCxnSpPr>
          <p:nvPr/>
        </p:nvCxnSpPr>
        <p:spPr>
          <a:xfrm>
            <a:off x="2808515" y="5410376"/>
            <a:ext cx="12356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158824-D8F7-604D-B7DA-03139BF6DE07}"/>
              </a:ext>
            </a:extLst>
          </p:cNvPr>
          <p:cNvCxnSpPr>
            <a:cxnSpLocks/>
          </p:cNvCxnSpPr>
          <p:nvPr/>
        </p:nvCxnSpPr>
        <p:spPr>
          <a:xfrm>
            <a:off x="2808515" y="4961885"/>
            <a:ext cx="1685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AD39-57A0-3F4A-BEB6-B86198BD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Kognitivno </a:t>
            </a:r>
            <a:r>
              <a:rPr lang="sr-Latn-RS" dirty="0" err="1"/>
              <a:t>vs</a:t>
            </a:r>
            <a:r>
              <a:rPr lang="sr-Latn-RS" dirty="0"/>
              <a:t> afektivno bazirani stavovi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37AF-D60B-054F-9CE7-9F7CFA62E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Zasnovani na uverenjima</a:t>
            </a:r>
          </a:p>
          <a:p>
            <a:r>
              <a:rPr lang="sr-Latn-RS" dirty="0"/>
              <a:t>Zasnovani na emocijama</a:t>
            </a:r>
          </a:p>
          <a:p>
            <a:endParaRPr lang="sr-Latn-RS" dirty="0"/>
          </a:p>
          <a:p>
            <a:r>
              <a:rPr lang="sr-Latn-RS" dirty="0"/>
              <a:t>Poreklo</a:t>
            </a:r>
          </a:p>
          <a:p>
            <a:r>
              <a:rPr lang="sr-Latn-RS" dirty="0"/>
              <a:t>Klasično uslovljavanje</a:t>
            </a:r>
          </a:p>
          <a:p>
            <a:r>
              <a:rPr lang="sr-Latn-RS" dirty="0"/>
              <a:t>Instrumentalno uslovljavanje</a:t>
            </a:r>
          </a:p>
          <a:p>
            <a:r>
              <a:rPr lang="sr-Latn-RS" dirty="0"/>
              <a:t>Uviđanje</a:t>
            </a:r>
          </a:p>
          <a:p>
            <a:r>
              <a:rPr lang="sr-Latn-RS" dirty="0"/>
              <a:t>Zasnovani na ponašanju</a:t>
            </a:r>
          </a:p>
        </p:txBody>
      </p:sp>
    </p:spTree>
    <p:extLst>
      <p:ext uri="{BB962C8B-B14F-4D97-AF65-F5344CB8AC3E}">
        <p14:creationId xmlns:p14="http://schemas.microsoft.com/office/powerpoint/2010/main" val="165818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AD39-57A0-3F4A-BEB6-B86198BD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Pervazivnost</a:t>
            </a:r>
            <a:r>
              <a:rPr lang="sr-Latn-RS" dirty="0"/>
              <a:t> 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37AF-D60B-054F-9CE7-9F7CFA62E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Možemo li da ne evaluiramo?</a:t>
            </a:r>
          </a:p>
          <a:p>
            <a:r>
              <a:rPr lang="sr-Latn-RS" dirty="0"/>
              <a:t>Postoje li individualne razlike u toj sklonosti (</a:t>
            </a:r>
            <a:r>
              <a:rPr lang="sr-Latn-RS" dirty="0" err="1"/>
              <a:t>Need</a:t>
            </a:r>
            <a:r>
              <a:rPr lang="sr-Latn-RS" dirty="0"/>
              <a:t> to </a:t>
            </a:r>
            <a:r>
              <a:rPr lang="sr-Latn-RS" dirty="0" err="1"/>
              <a:t>evaluate</a:t>
            </a:r>
            <a:r>
              <a:rPr lang="sr-Latn-RS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13931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A5241-4E0B-F64D-A04F-F9F7E5A9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20650"/>
            <a:ext cx="71247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6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CA98-DBED-1247-976A-1189B055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Eksplicitni </a:t>
            </a:r>
            <a:r>
              <a:rPr lang="sr-Latn-RS" dirty="0" err="1"/>
              <a:t>vs</a:t>
            </a:r>
            <a:r>
              <a:rPr lang="sr-Latn-RS" dirty="0"/>
              <a:t> implicitni stavovi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1B0B1-3EC8-7B47-9094-E3CE0DA4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Automatski ili promišljeni</a:t>
            </a:r>
          </a:p>
          <a:p>
            <a:r>
              <a:rPr lang="sr-Latn-RS" dirty="0"/>
              <a:t>Nedostupni ili dostupni introspekciji</a:t>
            </a:r>
          </a:p>
          <a:p>
            <a:r>
              <a:rPr lang="sr-Latn-RS" dirty="0"/>
              <a:t>Da li su nužno usklađeni ili ne?</a:t>
            </a:r>
          </a:p>
          <a:p>
            <a:endParaRPr lang="sr-Latn-RS" dirty="0"/>
          </a:p>
          <a:p>
            <a:r>
              <a:rPr lang="sr-Latn-RS" dirty="0"/>
              <a:t>Uporediti sa kognitivno-afektivnom podelom</a:t>
            </a:r>
          </a:p>
        </p:txBody>
      </p:sp>
    </p:spTree>
    <p:extLst>
      <p:ext uri="{BB962C8B-B14F-4D97-AF65-F5344CB8AC3E}">
        <p14:creationId xmlns:p14="http://schemas.microsoft.com/office/powerpoint/2010/main" val="403409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F4D5-3D60-E648-B005-3D02CD26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Promena stava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4E2CE-F34E-8143-B280-1D1F7596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79373"/>
            <a:ext cx="6294650" cy="3892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F734F-1DC6-1440-9D8D-C1386655C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52" y="2140014"/>
            <a:ext cx="6750848" cy="25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15FA-4FB4-F249-B579-ABAC0199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Centralni i periferni put ubeđivanja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E905E-B8ED-104C-A5D7-217F3EC4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09" y="1507526"/>
            <a:ext cx="6770750" cy="4843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EE9E0F-167D-9240-A028-330DE4EC4BBC}"/>
              </a:ext>
            </a:extLst>
          </p:cNvPr>
          <p:cNvSpPr/>
          <p:nvPr/>
        </p:nvSpPr>
        <p:spPr>
          <a:xfrm>
            <a:off x="4506686" y="3102429"/>
            <a:ext cx="1284514" cy="849085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CC71CC-BD96-7E42-97A6-DEF518E35A2F}"/>
              </a:ext>
            </a:extLst>
          </p:cNvPr>
          <p:cNvCxnSpPr>
            <a:cxnSpLocks/>
          </p:cNvCxnSpPr>
          <p:nvPr/>
        </p:nvCxnSpPr>
        <p:spPr>
          <a:xfrm>
            <a:off x="6783860" y="2372497"/>
            <a:ext cx="4819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6644A-179A-D349-821C-3D52F386A862}"/>
              </a:ext>
            </a:extLst>
          </p:cNvPr>
          <p:cNvCxnSpPr>
            <a:cxnSpLocks/>
          </p:cNvCxnSpPr>
          <p:nvPr/>
        </p:nvCxnSpPr>
        <p:spPr>
          <a:xfrm flipV="1">
            <a:off x="7562334" y="4534931"/>
            <a:ext cx="370703" cy="123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6ECF27-5B63-8943-B1F9-2DFD544BED74}"/>
              </a:ext>
            </a:extLst>
          </p:cNvPr>
          <p:cNvCxnSpPr>
            <a:cxnSpLocks/>
          </p:cNvCxnSpPr>
          <p:nvPr/>
        </p:nvCxnSpPr>
        <p:spPr>
          <a:xfrm>
            <a:off x="6075407" y="4666735"/>
            <a:ext cx="4819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8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BDC88F-8478-1447-B026-1C8208D3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Centralni i periferni put ubeđivanja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9828C-6580-5243-AAD4-CEDE7F8B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01" y="1556952"/>
            <a:ext cx="5879303" cy="3837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B0A52-967C-2C4A-862A-C3F38EB9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6952"/>
            <a:ext cx="5959723" cy="36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1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5B100F-DC01-E34A-B53D-11EC676419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6180953" y="1148488"/>
            <a:ext cx="5320167" cy="3972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F16FF-E8A7-1549-A671-931BE2FCCA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1787616" y="972275"/>
            <a:ext cx="3365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235</Words>
  <Application>Microsoft Macintosh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Stavovi i promena stava</vt:lpstr>
      <vt:lpstr>Kognitivno vs afektivno bazirani stavovi</vt:lpstr>
      <vt:lpstr>Pervazivnost stava</vt:lpstr>
      <vt:lpstr>PowerPoint Presentation</vt:lpstr>
      <vt:lpstr>Eksplicitni vs implicitni stavovi</vt:lpstr>
      <vt:lpstr>Promena stava</vt:lpstr>
      <vt:lpstr>Centralni i periferni put ubeđivanja</vt:lpstr>
      <vt:lpstr>Centralni i periferni put ubeđivanja</vt:lpstr>
      <vt:lpstr>PowerPoint Presentation</vt:lpstr>
      <vt:lpstr>PowerPoint Presentation</vt:lpstr>
      <vt:lpstr>Centralni i periferni put ubeđivanja</vt:lpstr>
      <vt:lpstr>Predviđanje ponašanja</vt:lpstr>
      <vt:lpstr>Implicitni stavovi, predviđanje spontanog ponašanja</vt:lpstr>
      <vt:lpstr>TPB, predviđanje namernog ponašanja</vt:lpstr>
      <vt:lpstr>TPB, predviđanje namernog ponašanja</vt:lpstr>
      <vt:lpstr>TPB, predviđanje namernog ponašanja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Stavovi i promena stava</dc:title>
  <dc:creator/>
  <cp:lastModifiedBy/>
  <cp:revision>12</cp:revision>
  <cp:lastPrinted>2018-11-19T17:04:45Z</cp:lastPrinted>
  <dcterms:created xsi:type="dcterms:W3CDTF">2018-11-14T16:58:51Z</dcterms:created>
  <dcterms:modified xsi:type="dcterms:W3CDTF">2018-11-19T17:28:08Z</dcterms:modified>
</cp:coreProperties>
</file>