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4" r:id="rId9"/>
    <p:sldId id="271" r:id="rId10"/>
    <p:sldId id="263" r:id="rId11"/>
    <p:sldId id="266" r:id="rId12"/>
    <p:sldId id="265" r:id="rId13"/>
    <p:sldId id="268" r:id="rId14"/>
    <p:sldId id="267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25"/>
    <p:restoredTop sz="94674"/>
  </p:normalViewPr>
  <p:slideViewPr>
    <p:cSldViewPr snapToGrid="0" snapToObjects="1">
      <p:cViewPr varScale="1">
        <p:scale>
          <a:sx n="98" d="100"/>
          <a:sy n="98" d="100"/>
        </p:scale>
        <p:origin x="216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00C28-6C3D-B549-A00D-B271653A11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7FD4F4-B6C1-CB4D-AF5E-3EB7D12DE4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257C50-2EE4-3849-90F7-A823950D7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EB15-ED8B-D54F-AED7-5F1C007A0B1B}" type="datetimeFigureOut">
              <a:rPr lang="sr-Latn-RS" smtClean="0"/>
              <a:t>19.11.18.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BE68AE-ABAF-F148-9CC2-C72E88040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27EC79-BECF-C545-A611-C63E5CE28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EA5BE-913B-4A47-9461-AD4AD967A5E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82420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E5121-725F-134B-A672-BB8FF72F2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711F8A-1972-FA41-9E41-114F3652C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E28D7-A997-9946-93D5-A7B79D4F0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EB15-ED8B-D54F-AED7-5F1C007A0B1B}" type="datetimeFigureOut">
              <a:rPr lang="sr-Latn-RS" smtClean="0"/>
              <a:t>19.11.18.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C89BE6-FE40-1446-B3C5-EC76B1164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024BBD-9F26-AA42-9CE2-005FF16F6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EA5BE-913B-4A47-9461-AD4AD967A5E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8914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36B7C2-0E53-E844-A0FC-5377D3A71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FACBF0-F1C5-D342-8724-95B937B0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417EFC-8D00-9846-8429-18287BC05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EB15-ED8B-D54F-AED7-5F1C007A0B1B}" type="datetimeFigureOut">
              <a:rPr lang="sr-Latn-RS" smtClean="0"/>
              <a:t>19.11.18.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8A2484-B573-4049-9846-FE56B0C07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E23E7D-ED29-884A-A920-3B2559C28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EA5BE-913B-4A47-9461-AD4AD967A5E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38458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F52F5-133F-484D-90BA-C1F4443E8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78859C-E417-0C45-BA55-DB433973A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DFEFE3-863B-5A4A-BA8C-094EEDD84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EB15-ED8B-D54F-AED7-5F1C007A0B1B}" type="datetimeFigureOut">
              <a:rPr lang="sr-Latn-RS" smtClean="0"/>
              <a:t>19.11.18.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AADED4-A70A-8A44-ABD9-6D934F2FD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498D4B-A914-834C-99B9-3F7DD672B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EA5BE-913B-4A47-9461-AD4AD967A5E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40147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8DDAC-27CC-B94F-9CD3-FC09ED720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D8E47-63BA-8F4A-84D5-3C4ECE9C97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A4648-1DCA-4246-B46A-C77A3B0F9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EB15-ED8B-D54F-AED7-5F1C007A0B1B}" type="datetimeFigureOut">
              <a:rPr lang="sr-Latn-RS" smtClean="0"/>
              <a:t>19.11.18.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96DCB-757D-A54D-8542-588632ECB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2DB7CD-018C-2547-BAB3-8105BED41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EA5BE-913B-4A47-9461-AD4AD967A5E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41740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CAED1-6E71-AC44-8DCA-2783853CD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93C54-E2AC-6E4A-A5A2-2CD577654B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CE6192-E57C-D24D-8E6E-A805114929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C89EA8-AF65-1C4A-B2F9-E944C28BD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EB15-ED8B-D54F-AED7-5F1C007A0B1B}" type="datetimeFigureOut">
              <a:rPr lang="sr-Latn-RS" smtClean="0"/>
              <a:t>19.11.18.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F8DACC-03A4-2547-886B-229F28D44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D61A3E-2E08-4E4B-8ED8-CA2B0EF38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EA5BE-913B-4A47-9461-AD4AD967A5E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951845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237C2-954F-8343-B1B9-B0EF6A16D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4FBA29-DC26-1043-8241-A167FB031B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FBDE72-EFD4-4846-A601-864274BC2D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B7D0D1-291A-5F40-9288-7BB27290B6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E71F2C-5280-FB49-80F9-0D0D845EEF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2319F2-63ED-854A-AD74-52FDD7BD4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EB15-ED8B-D54F-AED7-5F1C007A0B1B}" type="datetimeFigureOut">
              <a:rPr lang="sr-Latn-RS" smtClean="0"/>
              <a:t>19.11.18.</a:t>
            </a:fld>
            <a:endParaRPr lang="sr-Latn-R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3EAF21-4249-5E4E-94F6-526477BA7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B09135-F9F6-C147-8FAF-95357CFF4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EA5BE-913B-4A47-9461-AD4AD967A5E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6655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3AE03-2132-4F4E-AC0F-711E2F60A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C5C1E7-56BE-864D-91ED-3468E3BB1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EB15-ED8B-D54F-AED7-5F1C007A0B1B}" type="datetimeFigureOut">
              <a:rPr lang="sr-Latn-RS" smtClean="0"/>
              <a:t>19.11.18.</a:t>
            </a:fld>
            <a:endParaRPr lang="sr-Latn-R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1BD7DB-B942-FE4B-9EDA-E66A9EB50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7ABCAC-EAF9-FB44-894F-0FE226564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EA5BE-913B-4A47-9461-AD4AD967A5E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38411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2181C7-9D67-A24D-A09C-EDABA4956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EB15-ED8B-D54F-AED7-5F1C007A0B1B}" type="datetimeFigureOut">
              <a:rPr lang="sr-Latn-RS" smtClean="0"/>
              <a:t>19.11.18.</a:t>
            </a:fld>
            <a:endParaRPr lang="sr-Latn-R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0DBEC7-269D-FF4C-8E7D-77772ECF1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092478-47D3-684C-BAE3-1F087D90A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EA5BE-913B-4A47-9461-AD4AD967A5E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265513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6DFBF-7665-084C-9045-54920D6AC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64C15-8AF7-EF45-8AA2-774C029918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DB5772-40F8-5745-B817-8B80FC02FC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7F8C1E-1E03-7C48-92C8-FAEBEAB20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EB15-ED8B-D54F-AED7-5F1C007A0B1B}" type="datetimeFigureOut">
              <a:rPr lang="sr-Latn-RS" smtClean="0"/>
              <a:t>19.11.18.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2D8609-6262-8749-ACA4-4A13669D2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1C47C7-EDE6-4F4C-A295-22A95EB61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EA5BE-913B-4A47-9461-AD4AD967A5E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41581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CF320-F0E8-DD47-80EC-F771FBE0B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1DADB8-42DA-0747-9642-0BF3D44D0E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80B048-DDFB-3849-B1D2-3187901BB0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693161-EF5E-AB4F-8C0C-402E9DE24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EB15-ED8B-D54F-AED7-5F1C007A0B1B}" type="datetimeFigureOut">
              <a:rPr lang="sr-Latn-RS" smtClean="0"/>
              <a:t>19.11.18.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E75AC1-7F8F-104D-A65D-85487BBBD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FA9AED-824C-6C4E-B59B-D291E36B8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EA5BE-913B-4A47-9461-AD4AD967A5E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492527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C45C04-D25E-8D4A-AADF-8C482F466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4A00F9-F0FB-D542-A2B9-7A483FFD3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0E8015-D0F2-6343-95E8-557DA20607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0EB15-ED8B-D54F-AED7-5F1C007A0B1B}" type="datetimeFigureOut">
              <a:rPr lang="sr-Latn-RS" smtClean="0"/>
              <a:t>19.11.18.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FAC60-2FE3-0541-82EB-A56F321CE8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58C175-57D2-7740-906C-48C87D4DFA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EA5BE-913B-4A47-9461-AD4AD967A5E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094279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75B13-5060-1647-9DB7-09413F393E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Stavovi i promena stava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E03BB7-68AB-8A4D-8D16-200FF9668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6598" y="4382589"/>
            <a:ext cx="4445000" cy="1828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D62F26-00F2-824A-B6AC-88E7B3FFC6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120" y="249737"/>
            <a:ext cx="3070098" cy="15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714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E971D-A1F1-B847-9DD9-93BCC04A6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/>
              <a:t>Osetljivost na kvalitet argumenata </a:t>
            </a:r>
          </a:p>
          <a:p>
            <a:pPr marL="0" indent="0">
              <a:buNone/>
            </a:pPr>
            <a:r>
              <a:rPr lang="sr-Latn-RS" dirty="0" err="1"/>
              <a:t>vs</a:t>
            </a:r>
            <a:r>
              <a:rPr lang="sr-Latn-RS" dirty="0"/>
              <a:t> </a:t>
            </a:r>
          </a:p>
          <a:p>
            <a:r>
              <a:rPr lang="sr-Latn-RS" dirty="0"/>
              <a:t>Osetljivost na periferne ključeve (znake statusa i ekspertize govornika, dopadljivost govornika, dužina i snaga glasa)</a:t>
            </a:r>
          </a:p>
          <a:p>
            <a:endParaRPr lang="sr-Latn-RS" dirty="0"/>
          </a:p>
          <a:p>
            <a:pPr marL="0" indent="0">
              <a:buNone/>
            </a:pPr>
            <a:r>
              <a:rPr lang="sr-Latn-RS" dirty="0"/>
              <a:t>Uloga </a:t>
            </a:r>
            <a:r>
              <a:rPr lang="sr-Latn-RS" dirty="0" err="1"/>
              <a:t>involviranosti</a:t>
            </a:r>
            <a:r>
              <a:rPr lang="sr-Latn-RS" dirty="0"/>
              <a:t>?</a:t>
            </a:r>
          </a:p>
          <a:p>
            <a:pPr marL="0" indent="0">
              <a:buNone/>
            </a:pPr>
            <a:r>
              <a:rPr lang="sr-Latn-RS" dirty="0"/>
              <a:t>Stav prema VAKCINACIJI, ABORTUSU, SMRTNOJ KAZNI, VEGANSTVU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dirty="0"/>
              <a:t>Stav prema ROBNIM MARKAMA FLAŠIRANE VODE, VRSTAMA SOLI ili PAPIRNIH MARAMICA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3CA962D-E34E-A241-ACA4-5AD935098F03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RS" dirty="0"/>
              <a:t>Centralni i periferni put ubeđivanja</a:t>
            </a:r>
          </a:p>
        </p:txBody>
      </p:sp>
    </p:spTree>
    <p:extLst>
      <p:ext uri="{BB962C8B-B14F-4D97-AF65-F5344CB8AC3E}">
        <p14:creationId xmlns:p14="http://schemas.microsoft.com/office/powerpoint/2010/main" val="225367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915FA-4FB4-F249-B579-ABAC01997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Centralni i periferni put ubeđivanja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2340F5-3AF3-3D49-8B03-CF3798C57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dirty="0"/>
              <a:t>Ali… Koliko odluka donesemo dnevno?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dirty="0"/>
              <a:t>U vezi sa hranom-pićem?</a:t>
            </a:r>
          </a:p>
          <a:p>
            <a:pPr marL="0" indent="0">
              <a:buNone/>
            </a:pPr>
            <a:r>
              <a:rPr lang="sr-Latn-RS" dirty="0"/>
              <a:t>U vezi sa vremenom provedenim u razgovoru sa različitim neznancima?</a:t>
            </a:r>
          </a:p>
          <a:p>
            <a:pPr marL="0" indent="0">
              <a:buNone/>
            </a:pPr>
            <a:r>
              <a:rPr lang="sr-Latn-RS" dirty="0"/>
              <a:t>U vezi sa kretanjem i </a:t>
            </a:r>
            <a:r>
              <a:rPr lang="sr-Latn-RS" dirty="0" err="1"/>
              <a:t>pozicioniranjem</a:t>
            </a:r>
            <a:r>
              <a:rPr lang="sr-Latn-RS" dirty="0"/>
              <a:t> u javnom prostoru?</a:t>
            </a:r>
          </a:p>
        </p:txBody>
      </p:sp>
    </p:spTree>
    <p:extLst>
      <p:ext uri="{BB962C8B-B14F-4D97-AF65-F5344CB8AC3E}">
        <p14:creationId xmlns:p14="http://schemas.microsoft.com/office/powerpoint/2010/main" val="3832184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48A18-E3DB-3B49-A7D6-46753E1E9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Predviđanje ponašanja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862858A-852E-D34D-8823-92BB45CB0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dirty="0"/>
              <a:t>Namerna </a:t>
            </a:r>
            <a:r>
              <a:rPr lang="sr-Latn-RS" dirty="0" err="1"/>
              <a:t>Vs</a:t>
            </a:r>
            <a:r>
              <a:rPr lang="sr-Latn-RS" dirty="0"/>
              <a:t> Spontana ponašanja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dirty="0"/>
              <a:t>Automatski </a:t>
            </a:r>
            <a:r>
              <a:rPr lang="sr-Latn-RS" dirty="0" err="1"/>
              <a:t>vs</a:t>
            </a:r>
            <a:r>
              <a:rPr lang="sr-Latn-RS" dirty="0"/>
              <a:t> Promišljeni stavovi</a:t>
            </a:r>
          </a:p>
          <a:p>
            <a:pPr marL="0" indent="0">
              <a:buNone/>
            </a:pPr>
            <a:r>
              <a:rPr lang="sr-Latn-RS" dirty="0"/>
              <a:t>Emotivni </a:t>
            </a:r>
            <a:r>
              <a:rPr lang="sr-Latn-RS" dirty="0" err="1"/>
              <a:t>vs</a:t>
            </a:r>
            <a:r>
              <a:rPr lang="sr-Latn-RS" dirty="0"/>
              <a:t> Kognitivno zasnovani stavovi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305500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48A18-E3DB-3B49-A7D6-46753E1E9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Implicitni stavovi, predviđanje spontanog ponašanja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862858A-852E-D34D-8823-92BB45CB0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RS" dirty="0"/>
              <a:t>Implicitne </a:t>
            </a:r>
            <a:r>
              <a:rPr lang="sr-Latn-RS" dirty="0" err="1"/>
              <a:t>vs</a:t>
            </a:r>
            <a:r>
              <a:rPr lang="sr-Latn-RS" dirty="0"/>
              <a:t> Eksplicitne predrasude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dirty="0"/>
              <a:t>Rukovanje – da ili ne</a:t>
            </a:r>
          </a:p>
          <a:p>
            <a:pPr marL="0" indent="0">
              <a:buNone/>
            </a:pPr>
            <a:r>
              <a:rPr lang="sr-Latn-RS" dirty="0"/>
              <a:t>Dužina rukovanja</a:t>
            </a:r>
          </a:p>
          <a:p>
            <a:pPr marL="0" indent="0">
              <a:buNone/>
            </a:pPr>
            <a:r>
              <a:rPr lang="sr-Latn-RS" dirty="0"/>
              <a:t>Blizina sedenja</a:t>
            </a:r>
          </a:p>
          <a:p>
            <a:pPr marL="0" indent="0">
              <a:buNone/>
            </a:pPr>
            <a:r>
              <a:rPr lang="sr-Latn-RS" dirty="0"/>
              <a:t>Dužina razgovora</a:t>
            </a:r>
          </a:p>
          <a:p>
            <a:pPr marL="0" indent="0">
              <a:buNone/>
            </a:pPr>
            <a:r>
              <a:rPr lang="sr-Latn-RS" dirty="0" err="1"/>
              <a:t>Persiranje</a:t>
            </a:r>
            <a:r>
              <a:rPr lang="sr-Latn-RS" dirty="0"/>
              <a:t> u govoru</a:t>
            </a:r>
          </a:p>
          <a:p>
            <a:pPr marL="0" indent="0">
              <a:buNone/>
            </a:pPr>
            <a:r>
              <a:rPr lang="sr-Latn-RS" dirty="0"/>
              <a:t>Davanje komplimenata</a:t>
            </a:r>
          </a:p>
          <a:p>
            <a:pPr marL="0" indent="0">
              <a:buNone/>
            </a:pPr>
            <a:r>
              <a:rPr lang="sr-Latn-RS" dirty="0"/>
              <a:t>Korišćenje poštapalica u govoru</a:t>
            </a:r>
          </a:p>
          <a:p>
            <a:pPr marL="0" indent="0">
              <a:buNone/>
            </a:pPr>
            <a:r>
              <a:rPr lang="sr-Latn-RS" dirty="0"/>
              <a:t>Pozitivan-negativan ton u govoru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702518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C53F2-7A6A-3047-8299-EE8CE08D6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TPB, predviđanje namernog ponašanja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BF4F8E-66AC-ED4F-9672-17FED3E1E9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495" r="5045" b="33514"/>
          <a:stretch/>
        </p:blipFill>
        <p:spPr>
          <a:xfrm>
            <a:off x="1845276" y="1915296"/>
            <a:ext cx="8682681" cy="349696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D447231-BE62-5B49-8578-6B2FEABA1465}"/>
              </a:ext>
            </a:extLst>
          </p:cNvPr>
          <p:cNvCxnSpPr>
            <a:cxnSpLocks/>
          </p:cNvCxnSpPr>
          <p:nvPr/>
        </p:nvCxnSpPr>
        <p:spPr>
          <a:xfrm>
            <a:off x="4114800" y="2397211"/>
            <a:ext cx="123567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318D6A6-7051-5E47-87F4-E1EB543536C4}"/>
              </a:ext>
            </a:extLst>
          </p:cNvPr>
          <p:cNvCxnSpPr>
            <a:cxnSpLocks/>
          </p:cNvCxnSpPr>
          <p:nvPr/>
        </p:nvCxnSpPr>
        <p:spPr>
          <a:xfrm>
            <a:off x="2879124" y="3772930"/>
            <a:ext cx="258256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688FC54-EAB9-9D42-A996-A62AE8A969D9}"/>
              </a:ext>
            </a:extLst>
          </p:cNvPr>
          <p:cNvCxnSpPr>
            <a:cxnSpLocks/>
          </p:cNvCxnSpPr>
          <p:nvPr/>
        </p:nvCxnSpPr>
        <p:spPr>
          <a:xfrm>
            <a:off x="2401329" y="4048898"/>
            <a:ext cx="191117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73277AF-1580-1947-854F-8F40F275DC64}"/>
              </a:ext>
            </a:extLst>
          </p:cNvPr>
          <p:cNvCxnSpPr>
            <a:cxnSpLocks/>
          </p:cNvCxnSpPr>
          <p:nvPr/>
        </p:nvCxnSpPr>
        <p:spPr>
          <a:xfrm>
            <a:off x="3241589" y="4650260"/>
            <a:ext cx="123567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7511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C53F2-7A6A-3047-8299-EE8CE08D6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TPB, predviđanje namernog ponašanja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F590CE-0D8E-2748-9E29-1C87FF49E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605" y="1834635"/>
            <a:ext cx="6604854" cy="347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64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C53F2-7A6A-3047-8299-EE8CE08D6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TPB, predviđanje namernog ponašanja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D556A3-0571-8B4D-85A3-4E6841938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818" y="1563816"/>
            <a:ext cx="7937500" cy="45212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13C8916-3808-ED4F-BB44-55BE3B619090}"/>
              </a:ext>
            </a:extLst>
          </p:cNvPr>
          <p:cNvCxnSpPr>
            <a:cxnSpLocks/>
          </p:cNvCxnSpPr>
          <p:nvPr/>
        </p:nvCxnSpPr>
        <p:spPr>
          <a:xfrm>
            <a:off x="2808515" y="2083702"/>
            <a:ext cx="123567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AAE808D-D4DD-1442-9847-4BB40D51F31C}"/>
              </a:ext>
            </a:extLst>
          </p:cNvPr>
          <p:cNvCxnSpPr>
            <a:cxnSpLocks/>
          </p:cNvCxnSpPr>
          <p:nvPr/>
        </p:nvCxnSpPr>
        <p:spPr>
          <a:xfrm>
            <a:off x="2808515" y="2706365"/>
            <a:ext cx="91439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03C1B10-8F6E-3447-9BAB-F71FDDF0FD33}"/>
              </a:ext>
            </a:extLst>
          </p:cNvPr>
          <p:cNvCxnSpPr>
            <a:cxnSpLocks/>
          </p:cNvCxnSpPr>
          <p:nvPr/>
        </p:nvCxnSpPr>
        <p:spPr>
          <a:xfrm>
            <a:off x="2808515" y="3159211"/>
            <a:ext cx="123567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CB22B99-0A5B-564B-B7C5-36B7C2E19D7F}"/>
              </a:ext>
            </a:extLst>
          </p:cNvPr>
          <p:cNvCxnSpPr>
            <a:cxnSpLocks/>
          </p:cNvCxnSpPr>
          <p:nvPr/>
        </p:nvCxnSpPr>
        <p:spPr>
          <a:xfrm>
            <a:off x="2856412" y="5675988"/>
            <a:ext cx="123567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AF6630D-D304-7B4C-BBFC-EF816D43C610}"/>
              </a:ext>
            </a:extLst>
          </p:cNvPr>
          <p:cNvCxnSpPr>
            <a:cxnSpLocks/>
          </p:cNvCxnSpPr>
          <p:nvPr/>
        </p:nvCxnSpPr>
        <p:spPr>
          <a:xfrm>
            <a:off x="2808515" y="5410376"/>
            <a:ext cx="123567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7158824-D8F7-604D-B7DA-03139BF6DE07}"/>
              </a:ext>
            </a:extLst>
          </p:cNvPr>
          <p:cNvCxnSpPr>
            <a:cxnSpLocks/>
          </p:cNvCxnSpPr>
          <p:nvPr/>
        </p:nvCxnSpPr>
        <p:spPr>
          <a:xfrm>
            <a:off x="2808515" y="4961885"/>
            <a:ext cx="168510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739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1AD39-57A0-3F4A-BEB6-B86198BDC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Kognitivno </a:t>
            </a:r>
            <a:r>
              <a:rPr lang="sr-Latn-RS" dirty="0" err="1"/>
              <a:t>vs</a:t>
            </a:r>
            <a:r>
              <a:rPr lang="sr-Latn-RS" dirty="0"/>
              <a:t> afektivno bazirani stavovi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937AF-D60B-054F-9CE7-9F7CFA62E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Zasnovani na uverenjima</a:t>
            </a:r>
          </a:p>
          <a:p>
            <a:r>
              <a:rPr lang="sr-Latn-RS" dirty="0"/>
              <a:t>Zasnovani na emocijama</a:t>
            </a:r>
          </a:p>
          <a:p>
            <a:endParaRPr lang="sr-Latn-RS" dirty="0"/>
          </a:p>
          <a:p>
            <a:r>
              <a:rPr lang="sr-Latn-RS" dirty="0"/>
              <a:t>Poreklo</a:t>
            </a:r>
          </a:p>
          <a:p>
            <a:r>
              <a:rPr lang="sr-Latn-RS" dirty="0"/>
              <a:t>Klasično uslovljavanje</a:t>
            </a:r>
          </a:p>
          <a:p>
            <a:r>
              <a:rPr lang="sr-Latn-RS" dirty="0"/>
              <a:t>Instrumentalno uslovljavanje</a:t>
            </a:r>
          </a:p>
          <a:p>
            <a:r>
              <a:rPr lang="sr-Latn-RS" dirty="0"/>
              <a:t>Uviđanje</a:t>
            </a:r>
          </a:p>
          <a:p>
            <a:r>
              <a:rPr lang="sr-Latn-RS" dirty="0"/>
              <a:t>Zasnovani na ponašanju</a:t>
            </a:r>
          </a:p>
        </p:txBody>
      </p:sp>
    </p:spTree>
    <p:extLst>
      <p:ext uri="{BB962C8B-B14F-4D97-AF65-F5344CB8AC3E}">
        <p14:creationId xmlns:p14="http://schemas.microsoft.com/office/powerpoint/2010/main" val="1658188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1AD39-57A0-3F4A-BEB6-B86198BDC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Pervazivnost</a:t>
            </a:r>
            <a:r>
              <a:rPr lang="sr-Latn-RS" dirty="0"/>
              <a:t> stava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937AF-D60B-054F-9CE7-9F7CFA62E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Možemo li da ne evaluiramo?</a:t>
            </a:r>
          </a:p>
          <a:p>
            <a:r>
              <a:rPr lang="sr-Latn-RS" dirty="0"/>
              <a:t>Postoje li individualne razlike u toj sklonosti (</a:t>
            </a:r>
            <a:r>
              <a:rPr lang="sr-Latn-RS" dirty="0" err="1"/>
              <a:t>Need</a:t>
            </a:r>
            <a:r>
              <a:rPr lang="sr-Latn-RS" dirty="0"/>
              <a:t> to </a:t>
            </a:r>
            <a:r>
              <a:rPr lang="sr-Latn-RS" dirty="0" err="1"/>
              <a:t>evaluate</a:t>
            </a:r>
            <a:r>
              <a:rPr lang="sr-Latn-RS" dirty="0"/>
              <a:t>)?</a:t>
            </a:r>
          </a:p>
        </p:txBody>
      </p:sp>
    </p:spTree>
    <p:extLst>
      <p:ext uri="{BB962C8B-B14F-4D97-AF65-F5344CB8AC3E}">
        <p14:creationId xmlns:p14="http://schemas.microsoft.com/office/powerpoint/2010/main" val="2139319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7A5241-4E0B-F64D-A04F-F9F7E5A94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650" y="120650"/>
            <a:ext cx="7124700" cy="661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164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3CA98-DBED-1247-976A-1189B055C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Eksplicitni </a:t>
            </a:r>
            <a:r>
              <a:rPr lang="sr-Latn-RS" dirty="0" err="1"/>
              <a:t>vs</a:t>
            </a:r>
            <a:r>
              <a:rPr lang="sr-Latn-RS" dirty="0"/>
              <a:t> implicitni stavovi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1B0B1-3EC8-7B47-9094-E3CE0DA44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Automatski ili promišljeni</a:t>
            </a:r>
          </a:p>
          <a:p>
            <a:r>
              <a:rPr lang="sr-Latn-RS" dirty="0"/>
              <a:t>Nedostupni ili dostupni introspekciji</a:t>
            </a:r>
          </a:p>
          <a:p>
            <a:r>
              <a:rPr lang="sr-Latn-RS" dirty="0"/>
              <a:t>Da li su nužno usklađeni ili ne?</a:t>
            </a:r>
          </a:p>
          <a:p>
            <a:endParaRPr lang="sr-Latn-RS" dirty="0"/>
          </a:p>
          <a:p>
            <a:r>
              <a:rPr lang="sr-Latn-RS" dirty="0"/>
              <a:t>Uporediti sa kognitivno-afektivnom podelom</a:t>
            </a:r>
          </a:p>
        </p:txBody>
      </p:sp>
    </p:spTree>
    <p:extLst>
      <p:ext uri="{BB962C8B-B14F-4D97-AF65-F5344CB8AC3E}">
        <p14:creationId xmlns:p14="http://schemas.microsoft.com/office/powerpoint/2010/main" val="4034094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5F4D5-3D60-E648-B005-3D02CD260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Promena stava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34E2CE-F34E-8143-B280-1D1F75968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779373"/>
            <a:ext cx="6294650" cy="38923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BF734F-1DC6-1440-9D8D-C1386655C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1152" y="2140014"/>
            <a:ext cx="6750848" cy="250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607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915FA-4FB4-F249-B579-ABAC01997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Centralni i periferni put ubeđivanja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1E905E-B8ED-104C-A5D7-217F3EC42E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2709" y="1507526"/>
            <a:ext cx="6770750" cy="48438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EE9E0F-167D-9240-A028-330DE4EC4BBC}"/>
              </a:ext>
            </a:extLst>
          </p:cNvPr>
          <p:cNvSpPr/>
          <p:nvPr/>
        </p:nvSpPr>
        <p:spPr>
          <a:xfrm>
            <a:off x="4506686" y="3102429"/>
            <a:ext cx="1284514" cy="849085"/>
          </a:xfrm>
          <a:prstGeom prst="rect">
            <a:avLst/>
          </a:prstGeom>
          <a:noFill/>
          <a:ln w="698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ACC71CC-BD96-7E42-97A6-DEF518E35A2F}"/>
              </a:ext>
            </a:extLst>
          </p:cNvPr>
          <p:cNvCxnSpPr>
            <a:cxnSpLocks/>
          </p:cNvCxnSpPr>
          <p:nvPr/>
        </p:nvCxnSpPr>
        <p:spPr>
          <a:xfrm>
            <a:off x="6783860" y="2372497"/>
            <a:ext cx="48191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4E6644A-179A-D349-821C-3D52F386A862}"/>
              </a:ext>
            </a:extLst>
          </p:cNvPr>
          <p:cNvCxnSpPr>
            <a:cxnSpLocks/>
          </p:cNvCxnSpPr>
          <p:nvPr/>
        </p:nvCxnSpPr>
        <p:spPr>
          <a:xfrm flipV="1">
            <a:off x="7562334" y="4534931"/>
            <a:ext cx="370703" cy="1235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36ECF27-5B63-8943-B1F9-2DFD544BED74}"/>
              </a:ext>
            </a:extLst>
          </p:cNvPr>
          <p:cNvCxnSpPr>
            <a:cxnSpLocks/>
          </p:cNvCxnSpPr>
          <p:nvPr/>
        </p:nvCxnSpPr>
        <p:spPr>
          <a:xfrm>
            <a:off x="6075407" y="4666735"/>
            <a:ext cx="48191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4685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BBDC88F-8478-1447-B026-1C8208D3C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r-Latn-RS" dirty="0"/>
              <a:t>Centralni i periferni put ubeđivanja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D9828C-6580-5243-AAD4-CEDE7F8B2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01" y="1556952"/>
            <a:ext cx="5879303" cy="38376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FB0A52-967C-2C4A-862A-C3F38EB92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556952"/>
            <a:ext cx="5959723" cy="367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619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5B100F-DC01-E34A-B53D-11EC676419F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1000"/>
          </a:blip>
          <a:stretch>
            <a:fillRect/>
          </a:stretch>
        </p:blipFill>
        <p:spPr>
          <a:xfrm>
            <a:off x="6180953" y="1148488"/>
            <a:ext cx="5320167" cy="39721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CF16FF-E8A7-1549-A671-931BE2FCCA9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</a:blip>
          <a:stretch>
            <a:fillRect/>
          </a:stretch>
        </p:blipFill>
        <p:spPr>
          <a:xfrm>
            <a:off x="1787616" y="972275"/>
            <a:ext cx="3365500" cy="496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0394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235</Words>
  <Application>Microsoft Macintosh PowerPoint</Application>
  <PresentationFormat>Widescreen</PresentationFormat>
  <Paragraphs>58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Stavovi i promena stava</vt:lpstr>
      <vt:lpstr>Kognitivno vs afektivno bazirani stavovi</vt:lpstr>
      <vt:lpstr>Pervazivnost stava</vt:lpstr>
      <vt:lpstr>PowerPoint Presentation</vt:lpstr>
      <vt:lpstr>Eksplicitni vs implicitni stavovi</vt:lpstr>
      <vt:lpstr>Promena stava</vt:lpstr>
      <vt:lpstr>Centralni i periferni put ubeđivanja</vt:lpstr>
      <vt:lpstr>Centralni i periferni put ubeđivanja</vt:lpstr>
      <vt:lpstr>PowerPoint Presentation</vt:lpstr>
      <vt:lpstr>PowerPoint Presentation</vt:lpstr>
      <vt:lpstr>Centralni i periferni put ubeđivanja</vt:lpstr>
      <vt:lpstr>Predviđanje ponašanja</vt:lpstr>
      <vt:lpstr>Implicitni stavovi, predviđanje spontanog ponašanja</vt:lpstr>
      <vt:lpstr>TPB, predviđanje namernog ponašanja</vt:lpstr>
      <vt:lpstr>TPB, predviđanje namernog ponašanja</vt:lpstr>
      <vt:lpstr>TPB, predviđanje namernog ponašanja</vt:lpstr>
    </vt:vector>
  </TitlesOfParts>
  <Company/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Stavovi i promena stava</dc:title>
  <dc:creator/>
  <cp:lastModifiedBy/>
  <cp:revision>12</cp:revision>
  <cp:lastPrinted>2018-11-19T17:04:45Z</cp:lastPrinted>
  <dcterms:created xsi:type="dcterms:W3CDTF">2018-11-14T16:58:51Z</dcterms:created>
  <dcterms:modified xsi:type="dcterms:W3CDTF">2018-11-19T17:28:08Z</dcterms:modified>
</cp:coreProperties>
</file>