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70" r:id="rId2"/>
    <p:sldId id="258" r:id="rId3"/>
    <p:sldId id="300" r:id="rId4"/>
    <p:sldId id="262" r:id="rId5"/>
    <p:sldId id="292" r:id="rId6"/>
    <p:sldId id="301" r:id="rId7"/>
    <p:sldId id="261" r:id="rId8"/>
    <p:sldId id="299" r:id="rId9"/>
    <p:sldId id="298" r:id="rId10"/>
    <p:sldId id="288" r:id="rId11"/>
    <p:sldId id="291" r:id="rId12"/>
    <p:sldId id="304" r:id="rId13"/>
    <p:sldId id="302" r:id="rId14"/>
    <p:sldId id="268" r:id="rId15"/>
    <p:sldId id="303" r:id="rId16"/>
    <p:sldId id="294" r:id="rId17"/>
    <p:sldId id="305" r:id="rId18"/>
    <p:sldId id="272" r:id="rId19"/>
    <p:sldId id="306" r:id="rId20"/>
    <p:sldId id="297" r:id="rId21"/>
    <p:sldId id="275" r:id="rId22"/>
    <p:sldId id="307" r:id="rId23"/>
    <p:sldId id="278" r:id="rId24"/>
    <p:sldId id="259" r:id="rId25"/>
    <p:sldId id="277" r:id="rId26"/>
    <p:sldId id="279" r:id="rId27"/>
    <p:sldId id="308" r:id="rId28"/>
    <p:sldId id="309" r:id="rId29"/>
    <p:sldId id="310" r:id="rId30"/>
    <p:sldId id="311" r:id="rId31"/>
    <p:sldId id="287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8F27CA-11B1-4395-89F5-180924D8E74A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172BA-9E5E-45F4-A41A-07FBB8DB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80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172BA-9E5E-45F4-A41A-07FBB8DB995E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4D37-ABF4-4E22-BDA2-7A616368E4F3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AB88-E23E-4702-8BD8-F50ED0A74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4D37-ABF4-4E22-BDA2-7A616368E4F3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AB88-E23E-4702-8BD8-F50ED0A74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4D37-ABF4-4E22-BDA2-7A616368E4F3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AB88-E23E-4702-8BD8-F50ED0A74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4D37-ABF4-4E22-BDA2-7A616368E4F3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AB88-E23E-4702-8BD8-F50ED0A74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4D37-ABF4-4E22-BDA2-7A616368E4F3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AB88-E23E-4702-8BD8-F50ED0A74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4D37-ABF4-4E22-BDA2-7A616368E4F3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AB88-E23E-4702-8BD8-F50ED0A74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4D37-ABF4-4E22-BDA2-7A616368E4F3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AB88-E23E-4702-8BD8-F50ED0A74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4D37-ABF4-4E22-BDA2-7A616368E4F3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AB88-E23E-4702-8BD8-F50ED0A74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4D37-ABF4-4E22-BDA2-7A616368E4F3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AB88-E23E-4702-8BD8-F50ED0A74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4D37-ABF4-4E22-BDA2-7A616368E4F3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AB88-E23E-4702-8BD8-F50ED0A74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A4D37-ABF4-4E22-BDA2-7A616368E4F3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EAB88-E23E-4702-8BD8-F50ED0A74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A4D37-ABF4-4E22-BDA2-7A616368E4F3}" type="datetimeFigureOut">
              <a:rPr lang="en-US" smtClean="0"/>
              <a:pPr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EAB88-E23E-4702-8BD8-F50ED0A74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hyperlink" Target="mailto:gail.ritchie@fcps.edu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://education.ucdavis.edu/cress/tr/" TargetMode="External"/><Relationship Id="rId13" Type="http://schemas.openxmlformats.org/officeDocument/2006/relationships/image" Target="../media/image6.jpeg"/><Relationship Id="rId3" Type="http://schemas.openxmlformats.org/officeDocument/2006/relationships/hyperlink" Target="http://www.scu.edu.au/schools/gcm/ar/arhome.html" TargetMode="External"/><Relationship Id="rId7" Type="http://schemas.openxmlformats.org/officeDocument/2006/relationships/hyperlink" Target="http://www.did.stu.mmu.ac.uk/carnnew/index.php" TargetMode="External"/><Relationship Id="rId12" Type="http://schemas.openxmlformats.org/officeDocument/2006/relationships/hyperlink" Target="http://www.nipissingu.ca/oar/" TargetMode="External"/><Relationship Id="rId2" Type="http://schemas.openxmlformats.org/officeDocument/2006/relationships/hyperlink" Target="http://actionresearch.altec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oldweb.madison.k12.wi.us/sod/car/carhomepage.html" TargetMode="External"/><Relationship Id="rId11" Type="http://schemas.openxmlformats.org/officeDocument/2006/relationships/hyperlink" Target="http://journals.library.wisc.edu/index.php/networks" TargetMode="External"/><Relationship Id="rId5" Type="http://schemas.openxmlformats.org/officeDocument/2006/relationships/hyperlink" Target="http://arexpeditions.montana.edu/about/" TargetMode="External"/><Relationship Id="rId10" Type="http://schemas.openxmlformats.org/officeDocument/2006/relationships/hyperlink" Target="http://www.fcps.edu/plt/tresearch.htm" TargetMode="External"/><Relationship Id="rId4" Type="http://schemas.openxmlformats.org/officeDocument/2006/relationships/hyperlink" Target="http://www.alara.net.au/public/home" TargetMode="External"/><Relationship Id="rId9" Type="http://schemas.openxmlformats.org/officeDocument/2006/relationships/hyperlink" Target="http://www.emtech.net/actionresearch.ht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pl-PL" b="1" dirty="0" smtClean="0"/>
              <a:t>Istraživanja nastavnika</a:t>
            </a:r>
            <a:r>
              <a:rPr lang="sr-Latn-RS" b="1" dirty="0" smtClean="0"/>
              <a:t> /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sr-Latn-RS" b="1" dirty="0" smtClean="0"/>
              <a:t>nastavnik kao istraživač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096000" cy="17526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000" dirty="0" smtClean="0"/>
              <a:t>Master program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obrazovanje</a:t>
            </a:r>
            <a:r>
              <a:rPr lang="en-US" sz="2000" dirty="0" smtClean="0"/>
              <a:t> </a:t>
            </a:r>
            <a:r>
              <a:rPr lang="en-US" sz="2000" dirty="0" err="1" smtClean="0"/>
              <a:t>nastavnika</a:t>
            </a:r>
            <a:r>
              <a:rPr lang="en-US" sz="2000" dirty="0" smtClean="0"/>
              <a:t>, </a:t>
            </a:r>
            <a:endParaRPr lang="sr-Latn-RS" sz="2000" dirty="0" smtClean="0"/>
          </a:p>
          <a:p>
            <a:pPr algn="l"/>
            <a:r>
              <a:rPr lang="en-US" sz="2000" dirty="0" smtClean="0"/>
              <a:t>Program </a:t>
            </a:r>
            <a:r>
              <a:rPr lang="en-US" sz="2000" dirty="0" err="1" smtClean="0"/>
              <a:t>celo</a:t>
            </a:r>
            <a:r>
              <a:rPr lang="sr-Latn-RS" sz="2000" dirty="0" smtClean="0"/>
              <a:t>životnog obrazovanja „Obrazovanje nastavnika predmetne nastave“</a:t>
            </a:r>
          </a:p>
          <a:p>
            <a:pPr algn="r"/>
            <a:r>
              <a:rPr lang="sr-Latn-RS" sz="2000" dirty="0" smtClean="0"/>
              <a:t>Lidija Radulović, </a:t>
            </a:r>
          </a:p>
          <a:p>
            <a:pPr algn="r"/>
            <a:r>
              <a:rPr lang="sr-Latn-RS" sz="2000" dirty="0" smtClean="0"/>
              <a:t>2015/16</a:t>
            </a:r>
            <a:endParaRPr lang="en-US" sz="2000" dirty="0"/>
          </a:p>
        </p:txBody>
      </p:sp>
      <p:pic>
        <p:nvPicPr>
          <p:cNvPr id="4" name="Picture 7" descr="j03052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4419600"/>
            <a:ext cx="1676400" cy="2117319"/>
          </a:xfrm>
          <a:prstGeom prst="rect">
            <a:avLst/>
          </a:prstGeom>
          <a:noFill/>
          <a:ln/>
        </p:spPr>
      </p:pic>
      <p:pic>
        <p:nvPicPr>
          <p:cNvPr id="7" name="Picture 2" descr="C:\Users\korisnik\Desktop\train\moja priprema\question-mark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61789" y="5276943"/>
            <a:ext cx="1882211" cy="1581057"/>
          </a:xfrm>
          <a:prstGeom prst="rect">
            <a:avLst/>
          </a:prstGeom>
          <a:noFill/>
        </p:spPr>
      </p:pic>
      <p:pic>
        <p:nvPicPr>
          <p:cNvPr id="6" name="Picture 2" descr="https://www.itl.usyd.edu.au/synergy/pics/cartoon190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0"/>
            <a:ext cx="2926935" cy="2503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1. </a:t>
            </a:r>
            <a:r>
              <a:rPr lang="en-US" dirty="0" smtClean="0"/>
              <a:t>K</a:t>
            </a:r>
            <a:r>
              <a:rPr lang="sr-Latn-RS" dirty="0" smtClean="0"/>
              <a:t>orak unazad: </a:t>
            </a:r>
            <a:r>
              <a:rPr lang="en-US" dirty="0" err="1" smtClean="0"/>
              <a:t>shvatanja</a:t>
            </a:r>
            <a:r>
              <a:rPr lang="en-US" dirty="0" smtClean="0"/>
              <a:t> </a:t>
            </a:r>
            <a:r>
              <a:rPr lang="en-US" dirty="0" err="1" smtClean="0"/>
              <a:t>istra</a:t>
            </a:r>
            <a:r>
              <a:rPr lang="sr-Latn-RS" dirty="0" smtClean="0"/>
              <a:t>ž</a:t>
            </a:r>
            <a:r>
              <a:rPr lang="en-US" dirty="0" err="1" smtClean="0"/>
              <a:t>ivanja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sz="4000" b="1" dirty="0" smtClean="0"/>
              <a:t>paradigme u pedagoškim istraživanjima 2</a:t>
            </a:r>
            <a:endParaRPr lang="en-US" altLang="en-US" b="1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82000" cy="4830763"/>
          </a:xfrm>
        </p:spPr>
        <p:txBody>
          <a:bodyPr/>
          <a:lstStyle/>
          <a:p>
            <a:pPr eaLnBrk="1" hangingPunct="1"/>
            <a:r>
              <a:rPr lang="en-US" altLang="en-US" b="1" dirty="0" err="1" smtClean="0">
                <a:solidFill>
                  <a:srgbClr val="7030A0"/>
                </a:solidFill>
              </a:rPr>
              <a:t>Pozitivistička</a:t>
            </a:r>
            <a:r>
              <a:rPr lang="en-US" altLang="en-US" dirty="0" smtClean="0">
                <a:solidFill>
                  <a:srgbClr val="7030A0"/>
                </a:solidFill>
              </a:rPr>
              <a:t> </a:t>
            </a:r>
            <a:r>
              <a:rPr lang="en-US" altLang="en-US" dirty="0" smtClean="0"/>
              <a:t>– </a:t>
            </a:r>
            <a:r>
              <a:rPr lang="en-US" altLang="en-US" i="1" dirty="0" err="1" smtClean="0"/>
              <a:t>objasniti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pojavu</a:t>
            </a:r>
            <a:r>
              <a:rPr lang="en-US" altLang="en-US" i="1" dirty="0" smtClean="0"/>
              <a:t>, </a:t>
            </a:r>
            <a:r>
              <a:rPr lang="en-US" altLang="en-US" i="1" dirty="0" err="1" smtClean="0"/>
              <a:t>utvriditi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opštevažeće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zakonitosti</a:t>
            </a:r>
            <a:r>
              <a:rPr lang="en-US" altLang="en-US" i="1" dirty="0" smtClean="0"/>
              <a:t>, </a:t>
            </a:r>
            <a:r>
              <a:rPr lang="en-US" altLang="en-US" i="1" dirty="0" err="1" smtClean="0"/>
              <a:t>predvideti</a:t>
            </a:r>
            <a:r>
              <a:rPr lang="en-US" altLang="en-US" i="1" dirty="0" smtClean="0"/>
              <a:t>, </a:t>
            </a:r>
            <a:r>
              <a:rPr lang="en-US" altLang="en-US" i="1" dirty="0" err="1" smtClean="0"/>
              <a:t>kontrolisati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situacije</a:t>
            </a:r>
            <a:r>
              <a:rPr lang="en-US" altLang="en-US" i="1" dirty="0" smtClean="0"/>
              <a:t>...</a:t>
            </a:r>
          </a:p>
          <a:p>
            <a:pPr eaLnBrk="1" hangingPunct="1"/>
            <a:r>
              <a:rPr lang="en-US" altLang="en-US" b="1" dirty="0" err="1" smtClean="0">
                <a:solidFill>
                  <a:srgbClr val="7030A0"/>
                </a:solidFill>
              </a:rPr>
              <a:t>Interpretativna</a:t>
            </a:r>
            <a:r>
              <a:rPr lang="en-US" altLang="en-US" dirty="0" smtClean="0">
                <a:solidFill>
                  <a:srgbClr val="7030A0"/>
                </a:solidFill>
              </a:rPr>
              <a:t> </a:t>
            </a:r>
            <a:r>
              <a:rPr lang="en-US" altLang="en-US" dirty="0" smtClean="0"/>
              <a:t>– </a:t>
            </a:r>
            <a:r>
              <a:rPr lang="en-US" altLang="en-US" i="1" dirty="0" err="1" smtClean="0"/>
              <a:t>tumačiti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svet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iz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perspektive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subj</a:t>
            </a:r>
            <a:r>
              <a:rPr lang="sr-Latn-CS" altLang="en-US" i="1" dirty="0" smtClean="0"/>
              <a:t>ekata, razumeti njihova značenja o različitim pojavama</a:t>
            </a:r>
            <a:r>
              <a:rPr lang="en-US" altLang="en-US" i="1" dirty="0" smtClean="0"/>
              <a:t>...</a:t>
            </a:r>
          </a:p>
          <a:p>
            <a:pPr eaLnBrk="1" hangingPunct="1"/>
            <a:r>
              <a:rPr lang="en-US" altLang="en-US" b="1" dirty="0" err="1" smtClean="0">
                <a:solidFill>
                  <a:srgbClr val="7030A0"/>
                </a:solidFill>
              </a:rPr>
              <a:t>Kritička</a:t>
            </a:r>
            <a:r>
              <a:rPr lang="en-US" altLang="en-US" dirty="0" smtClean="0">
                <a:solidFill>
                  <a:srgbClr val="7030A0"/>
                </a:solidFill>
              </a:rPr>
              <a:t> </a:t>
            </a:r>
            <a:r>
              <a:rPr lang="en-US" altLang="en-US" dirty="0" smtClean="0"/>
              <a:t>– </a:t>
            </a:r>
            <a:r>
              <a:rPr lang="en-US" altLang="en-US" i="1" dirty="0" err="1" smtClean="0"/>
              <a:t>osvestiti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zablude</a:t>
            </a:r>
            <a:r>
              <a:rPr lang="en-US" altLang="en-US" i="1" dirty="0" smtClean="0"/>
              <a:t> u </a:t>
            </a:r>
            <a:r>
              <a:rPr lang="sr-Latn-CS" altLang="en-US" i="1" dirty="0" smtClean="0"/>
              <a:t>načinima miš</a:t>
            </a:r>
            <a:r>
              <a:rPr lang="en-US" altLang="en-US" i="1" dirty="0" smtClean="0"/>
              <a:t>l</a:t>
            </a:r>
            <a:r>
              <a:rPr lang="sr-Latn-CS" altLang="en-US" i="1" dirty="0" smtClean="0"/>
              <a:t>jenja i delo</a:t>
            </a:r>
            <a:r>
              <a:rPr lang="en-US" altLang="en-US" i="1" dirty="0" smtClean="0"/>
              <a:t>v</a:t>
            </a:r>
            <a:r>
              <a:rPr lang="sr-Latn-CS" altLang="en-US" i="1" dirty="0" smtClean="0"/>
              <a:t>anja, </a:t>
            </a:r>
            <a:r>
              <a:rPr lang="en-US" altLang="en-US" i="1" dirty="0" smtClean="0"/>
              <a:t>p</a:t>
            </a:r>
            <a:r>
              <a:rPr lang="sr-Latn-CS" altLang="en-US" i="1" dirty="0" smtClean="0"/>
              <a:t>uteve delovanja ideologije i odnosa moći</a:t>
            </a:r>
            <a:r>
              <a:rPr lang="en-US" altLang="en-US" i="1" dirty="0" smtClean="0"/>
              <a:t>; </a:t>
            </a:r>
            <a:r>
              <a:rPr lang="en-US" altLang="en-US" i="1" dirty="0" err="1" smtClean="0"/>
              <a:t>emancipovati</a:t>
            </a:r>
            <a:r>
              <a:rPr lang="en-US" altLang="en-US" i="1" dirty="0" smtClean="0"/>
              <a:t>, </a:t>
            </a:r>
            <a:r>
              <a:rPr lang="en-US" altLang="en-US" i="1" dirty="0" err="1" smtClean="0"/>
              <a:t>promeniti</a:t>
            </a:r>
            <a:r>
              <a:rPr lang="en-US" altLang="en-US" i="1" dirty="0" smtClean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1. </a:t>
            </a:r>
            <a:r>
              <a:rPr lang="en-US" dirty="0" smtClean="0"/>
              <a:t>K</a:t>
            </a:r>
            <a:r>
              <a:rPr lang="sr-Latn-RS" dirty="0" smtClean="0"/>
              <a:t>orak unazad: </a:t>
            </a:r>
            <a:r>
              <a:rPr lang="en-US" dirty="0" err="1" smtClean="0"/>
              <a:t>shvatanja</a:t>
            </a:r>
            <a:r>
              <a:rPr lang="en-US" dirty="0" smtClean="0"/>
              <a:t> </a:t>
            </a:r>
            <a:r>
              <a:rPr lang="en-US" dirty="0" err="1" smtClean="0"/>
              <a:t>istra</a:t>
            </a:r>
            <a:r>
              <a:rPr lang="sr-Latn-RS" dirty="0" smtClean="0"/>
              <a:t>ž</a:t>
            </a:r>
            <a:r>
              <a:rPr lang="en-US" dirty="0" err="1" smtClean="0"/>
              <a:t>ivanja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sz="4000" b="1" dirty="0" smtClean="0"/>
              <a:t>paradigme u pedagoškim istraživanjima 2</a:t>
            </a:r>
            <a:endParaRPr lang="en-US" altLang="en-US" b="1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82000" cy="4830763"/>
          </a:xfrm>
        </p:spPr>
        <p:txBody>
          <a:bodyPr>
            <a:normAutofit fontScale="92500"/>
          </a:bodyPr>
          <a:lstStyle/>
          <a:p>
            <a:pPr eaLnBrk="1" hangingPunct="1"/>
            <a:endParaRPr lang="sr-Latn-RS" altLang="en-US" b="1" i="1" dirty="0" smtClean="0">
              <a:solidFill>
                <a:srgbClr val="7030A0"/>
              </a:solidFill>
            </a:endParaRPr>
          </a:p>
          <a:p>
            <a:pPr eaLnBrk="1" hangingPunct="1">
              <a:buNone/>
            </a:pPr>
            <a:r>
              <a:rPr lang="sr-Latn-RS" altLang="en-US" sz="3500" b="1" i="1" dirty="0" smtClean="0"/>
              <a:t>Koja paradigma – paradigme su odgovarajuće za istraživanja koja vrše nastavnici?</a:t>
            </a:r>
          </a:p>
          <a:p>
            <a:r>
              <a:rPr lang="en-US" altLang="en-US" sz="2600" b="1" dirty="0" err="1" smtClean="0">
                <a:solidFill>
                  <a:srgbClr val="7030A0"/>
                </a:solidFill>
              </a:rPr>
              <a:t>Pozitivistička</a:t>
            </a:r>
            <a:r>
              <a:rPr lang="en-US" altLang="en-US" sz="2600" dirty="0" smtClean="0">
                <a:solidFill>
                  <a:srgbClr val="7030A0"/>
                </a:solidFill>
              </a:rPr>
              <a:t> </a:t>
            </a:r>
            <a:r>
              <a:rPr lang="en-US" altLang="en-US" sz="2600" dirty="0" smtClean="0"/>
              <a:t>– </a:t>
            </a:r>
            <a:r>
              <a:rPr lang="en-US" altLang="en-US" sz="2600" i="1" dirty="0" err="1" smtClean="0"/>
              <a:t>objasniti</a:t>
            </a:r>
            <a:r>
              <a:rPr lang="en-US" altLang="en-US" sz="2600" i="1" dirty="0" smtClean="0"/>
              <a:t> </a:t>
            </a:r>
            <a:r>
              <a:rPr lang="en-US" altLang="en-US" sz="2600" i="1" dirty="0" err="1" smtClean="0"/>
              <a:t>pojavu</a:t>
            </a:r>
            <a:r>
              <a:rPr lang="en-US" altLang="en-US" sz="2600" i="1" dirty="0" smtClean="0"/>
              <a:t>, </a:t>
            </a:r>
            <a:r>
              <a:rPr lang="en-US" altLang="en-US" sz="2600" i="1" dirty="0" err="1" smtClean="0"/>
              <a:t>utvriditi</a:t>
            </a:r>
            <a:r>
              <a:rPr lang="en-US" altLang="en-US" sz="2600" i="1" dirty="0" smtClean="0"/>
              <a:t> </a:t>
            </a:r>
            <a:r>
              <a:rPr lang="en-US" altLang="en-US" sz="2600" i="1" dirty="0" err="1" smtClean="0"/>
              <a:t>opštevažeće</a:t>
            </a:r>
            <a:r>
              <a:rPr lang="en-US" altLang="en-US" sz="2600" i="1" dirty="0" smtClean="0"/>
              <a:t> </a:t>
            </a:r>
            <a:r>
              <a:rPr lang="en-US" altLang="en-US" sz="2600" i="1" dirty="0" err="1" smtClean="0"/>
              <a:t>zakonitosti</a:t>
            </a:r>
            <a:r>
              <a:rPr lang="en-US" altLang="en-US" sz="2600" i="1" dirty="0" smtClean="0"/>
              <a:t>, </a:t>
            </a:r>
            <a:r>
              <a:rPr lang="en-US" altLang="en-US" sz="2600" i="1" dirty="0" err="1" smtClean="0"/>
              <a:t>predvideti</a:t>
            </a:r>
            <a:r>
              <a:rPr lang="en-US" altLang="en-US" sz="2600" i="1" dirty="0" smtClean="0"/>
              <a:t>, </a:t>
            </a:r>
            <a:r>
              <a:rPr lang="en-US" altLang="en-US" sz="2600" i="1" dirty="0" err="1" smtClean="0"/>
              <a:t>kontrolisati</a:t>
            </a:r>
            <a:r>
              <a:rPr lang="en-US" altLang="en-US" sz="2600" i="1" dirty="0" smtClean="0"/>
              <a:t> </a:t>
            </a:r>
            <a:r>
              <a:rPr lang="en-US" altLang="en-US" sz="2600" i="1" dirty="0" err="1" smtClean="0"/>
              <a:t>situacije</a:t>
            </a:r>
            <a:r>
              <a:rPr lang="en-US" altLang="en-US" sz="2600" i="1" dirty="0" smtClean="0"/>
              <a:t>...</a:t>
            </a:r>
          </a:p>
          <a:p>
            <a:r>
              <a:rPr lang="en-US" altLang="en-US" sz="2600" b="1" dirty="0" err="1" smtClean="0">
                <a:solidFill>
                  <a:srgbClr val="7030A0"/>
                </a:solidFill>
              </a:rPr>
              <a:t>Interpretativna</a:t>
            </a:r>
            <a:r>
              <a:rPr lang="en-US" altLang="en-US" sz="2600" dirty="0" smtClean="0">
                <a:solidFill>
                  <a:srgbClr val="7030A0"/>
                </a:solidFill>
              </a:rPr>
              <a:t> </a:t>
            </a:r>
            <a:r>
              <a:rPr lang="en-US" altLang="en-US" sz="2600" dirty="0" smtClean="0"/>
              <a:t>– </a:t>
            </a:r>
            <a:r>
              <a:rPr lang="en-US" altLang="en-US" sz="2600" i="1" dirty="0" err="1" smtClean="0"/>
              <a:t>tumačiti</a:t>
            </a:r>
            <a:r>
              <a:rPr lang="en-US" altLang="en-US" sz="2600" i="1" dirty="0" smtClean="0"/>
              <a:t> </a:t>
            </a:r>
            <a:r>
              <a:rPr lang="en-US" altLang="en-US" sz="2600" i="1" dirty="0" err="1" smtClean="0"/>
              <a:t>svet</a:t>
            </a:r>
            <a:r>
              <a:rPr lang="en-US" altLang="en-US" sz="2600" i="1" dirty="0" smtClean="0"/>
              <a:t> </a:t>
            </a:r>
            <a:r>
              <a:rPr lang="en-US" altLang="en-US" sz="2600" i="1" dirty="0" err="1" smtClean="0"/>
              <a:t>iz</a:t>
            </a:r>
            <a:r>
              <a:rPr lang="en-US" altLang="en-US" sz="2600" i="1" dirty="0" smtClean="0"/>
              <a:t> </a:t>
            </a:r>
            <a:r>
              <a:rPr lang="en-US" altLang="en-US" sz="2600" i="1" dirty="0" err="1" smtClean="0"/>
              <a:t>perspektive</a:t>
            </a:r>
            <a:r>
              <a:rPr lang="en-US" altLang="en-US" sz="2600" i="1" dirty="0" smtClean="0"/>
              <a:t> </a:t>
            </a:r>
            <a:r>
              <a:rPr lang="en-US" altLang="en-US" sz="2600" i="1" dirty="0" err="1" smtClean="0"/>
              <a:t>subj</a:t>
            </a:r>
            <a:r>
              <a:rPr lang="sr-Latn-CS" altLang="en-US" sz="2600" i="1" dirty="0" smtClean="0"/>
              <a:t>ekata, razumeti njihova značenja o različitim pojavama</a:t>
            </a:r>
            <a:r>
              <a:rPr lang="en-US" altLang="en-US" sz="2600" i="1" dirty="0" smtClean="0"/>
              <a:t>...</a:t>
            </a:r>
          </a:p>
          <a:p>
            <a:r>
              <a:rPr lang="en-US" altLang="en-US" sz="2600" b="1" dirty="0" err="1" smtClean="0">
                <a:solidFill>
                  <a:srgbClr val="7030A0"/>
                </a:solidFill>
              </a:rPr>
              <a:t>Kritička</a:t>
            </a:r>
            <a:r>
              <a:rPr lang="en-US" altLang="en-US" sz="2600" dirty="0" smtClean="0">
                <a:solidFill>
                  <a:srgbClr val="7030A0"/>
                </a:solidFill>
              </a:rPr>
              <a:t> </a:t>
            </a:r>
            <a:r>
              <a:rPr lang="en-US" altLang="en-US" sz="2600" dirty="0" smtClean="0"/>
              <a:t>– </a:t>
            </a:r>
            <a:r>
              <a:rPr lang="en-US" altLang="en-US" sz="2600" i="1" dirty="0" err="1" smtClean="0"/>
              <a:t>osvestiti</a:t>
            </a:r>
            <a:r>
              <a:rPr lang="en-US" altLang="en-US" sz="2600" i="1" dirty="0" smtClean="0"/>
              <a:t> </a:t>
            </a:r>
            <a:r>
              <a:rPr lang="en-US" altLang="en-US" sz="2600" i="1" dirty="0" err="1" smtClean="0"/>
              <a:t>zablude</a:t>
            </a:r>
            <a:r>
              <a:rPr lang="en-US" altLang="en-US" sz="2600" i="1" dirty="0" smtClean="0"/>
              <a:t> u </a:t>
            </a:r>
            <a:r>
              <a:rPr lang="sr-Latn-CS" altLang="en-US" sz="2600" i="1" dirty="0" smtClean="0"/>
              <a:t>načinima miš</a:t>
            </a:r>
            <a:r>
              <a:rPr lang="en-US" altLang="en-US" sz="2600" i="1" dirty="0" smtClean="0"/>
              <a:t>l</a:t>
            </a:r>
            <a:r>
              <a:rPr lang="sr-Latn-CS" altLang="en-US" sz="2600" i="1" dirty="0" smtClean="0"/>
              <a:t>jenja i delo</a:t>
            </a:r>
            <a:r>
              <a:rPr lang="en-US" altLang="en-US" sz="2600" i="1" dirty="0" smtClean="0"/>
              <a:t>v</a:t>
            </a:r>
            <a:r>
              <a:rPr lang="sr-Latn-CS" altLang="en-US" sz="2600" i="1" dirty="0" smtClean="0"/>
              <a:t>anja, </a:t>
            </a:r>
            <a:r>
              <a:rPr lang="en-US" altLang="en-US" sz="2600" i="1" dirty="0" smtClean="0"/>
              <a:t>p</a:t>
            </a:r>
            <a:r>
              <a:rPr lang="sr-Latn-CS" altLang="en-US" sz="2600" i="1" dirty="0" smtClean="0"/>
              <a:t>uteve delovanja ideologije i odnosa moći</a:t>
            </a:r>
            <a:r>
              <a:rPr lang="en-US" altLang="en-US" sz="2600" i="1" dirty="0" smtClean="0"/>
              <a:t>; </a:t>
            </a:r>
            <a:r>
              <a:rPr lang="en-US" altLang="en-US" sz="2600" i="1" dirty="0" err="1" smtClean="0"/>
              <a:t>emancipovati</a:t>
            </a:r>
            <a:r>
              <a:rPr lang="en-US" altLang="en-US" sz="2600" i="1" dirty="0" smtClean="0"/>
              <a:t>, </a:t>
            </a:r>
            <a:r>
              <a:rPr lang="en-US" altLang="en-US" sz="2600" i="1" dirty="0" err="1" smtClean="0"/>
              <a:t>promeniti</a:t>
            </a:r>
            <a:r>
              <a:rPr lang="en-US" altLang="en-US" sz="2600" i="1" dirty="0" smtClean="0"/>
              <a:t>..</a:t>
            </a:r>
            <a:r>
              <a:rPr lang="en-US" altLang="en-US" sz="2800" i="1" dirty="0" smtClean="0"/>
              <a:t>.</a:t>
            </a:r>
          </a:p>
          <a:p>
            <a:pPr eaLnBrk="1" hangingPunct="1">
              <a:buNone/>
            </a:pPr>
            <a:endParaRPr lang="en-US" alt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S</a:t>
            </a:r>
            <a:r>
              <a:rPr lang="vi-VN" dirty="0" smtClean="0"/>
              <a:t>vrha </a:t>
            </a:r>
            <a:r>
              <a:rPr lang="sr-Latn-RS" dirty="0" smtClean="0"/>
              <a:t>nastavničkog</a:t>
            </a:r>
            <a:r>
              <a:rPr lang="vi-VN" dirty="0" smtClean="0"/>
              <a:t> istraživanja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vi-VN" dirty="0" smtClean="0">
                <a:latin typeface="Calibri" pitchFamily="34" charset="0"/>
                <a:cs typeface="Calibri" pitchFamily="34" charset="0"/>
              </a:rPr>
              <a:t>da nastavnik razume sopstvenu praksu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 / konceptualizuje sopstvenu praktičnu teoriju, razume svoje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pretpostavk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e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i uverenja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, stekne samouvid</a:t>
            </a:r>
          </a:p>
          <a:p>
            <a:r>
              <a:rPr lang="vi-VN" dirty="0" smtClean="0">
                <a:latin typeface="Calibri" pitchFamily="34" charset="0"/>
                <a:cs typeface="Calibri" pitchFamily="34" charset="0"/>
              </a:rPr>
              <a:t>da donese odluku o svom daljem radu </a:t>
            </a:r>
            <a:endParaRPr lang="sr-Latn-R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P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romena prakse (i cilj i posledica)</a:t>
            </a:r>
          </a:p>
          <a:p>
            <a:endParaRPr lang="sr-Latn-RS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vi-VN" dirty="0" smtClean="0">
                <a:latin typeface="Calibri" pitchFamily="34" charset="0"/>
                <a:cs typeface="Calibri" pitchFamily="34" charset="0"/>
              </a:rPr>
              <a:t>ali i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vi-VN" dirty="0" smtClean="0">
                <a:latin typeface="Calibri" pitchFamily="34" charset="0"/>
                <a:cs typeface="Calibri" pitchFamily="34" charset="0"/>
              </a:rPr>
              <a:t> preispitivanje teorijskih znanja i građenje novih teorija  </a:t>
            </a:r>
            <a:endParaRPr lang="sr-Latn-RS" dirty="0" smtClean="0">
              <a:latin typeface="Calibri" pitchFamily="34" charset="0"/>
              <a:cs typeface="Calibri" pitchFamily="34" charset="0"/>
            </a:endParaRPr>
          </a:p>
          <a:p>
            <a:r>
              <a:rPr lang="vi-VN" dirty="0" smtClean="0">
                <a:latin typeface="Calibri" pitchFamily="34" charset="0"/>
                <a:cs typeface="Calibri" pitchFamily="34" charset="0"/>
              </a:rPr>
              <a:t>Preispitivanje obrazovne prakse kao društvene prakse </a:t>
            </a:r>
            <a:endParaRPr lang="sr-Latn-R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P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romena prakse (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do promena karakteristika kulture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 škole)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</a:t>
            </a:r>
            <a:r>
              <a:rPr lang="sr-Latn-RS" dirty="0" smtClean="0"/>
              <a:t>orak unazad:</a:t>
            </a:r>
            <a:br>
              <a:rPr lang="sr-Latn-RS" dirty="0" smtClean="0"/>
            </a:br>
            <a:r>
              <a:rPr lang="sr-Latn-RS" dirty="0" smtClean="0"/>
              <a:t>teorijska polazišta i koreni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</a:t>
            </a:r>
            <a:r>
              <a:rPr lang="sr-Latn-RS" dirty="0" smtClean="0"/>
              <a:t>hvatanje istraživanja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</a:t>
            </a:r>
            <a:r>
              <a:rPr lang="sr-Latn-RS" b="1" dirty="0" smtClean="0"/>
              <a:t>hvatanje profesije nastavnik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</a:t>
            </a:r>
            <a:r>
              <a:rPr lang="sr-Latn-RS" dirty="0" smtClean="0"/>
              <a:t>hvatanje obrazovanja nastavnika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2. Uloga nastavnika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648200" cy="4525963"/>
          </a:xfrm>
        </p:spPr>
        <p:txBody>
          <a:bodyPr>
            <a:normAutofit fontScale="92500"/>
          </a:bodyPr>
          <a:lstStyle/>
          <a:p>
            <a:r>
              <a:rPr lang="pl-PL" i="1" dirty="0" smtClean="0"/>
              <a:t>users and generators of theory </a:t>
            </a:r>
            <a:r>
              <a:rPr lang="pl-PL" sz="2200" dirty="0" smtClean="0"/>
              <a:t>(Lytle &amp; Cochran-Smith</a:t>
            </a:r>
            <a:r>
              <a:rPr lang="en-US" sz="2200" dirty="0" smtClean="0"/>
              <a:t>, 1994)</a:t>
            </a:r>
          </a:p>
          <a:p>
            <a:r>
              <a:rPr lang="pl-PL" dirty="0" smtClean="0"/>
              <a:t>„</a:t>
            </a:r>
            <a:r>
              <a:rPr lang="pl-PL" i="1" dirty="0" smtClean="0"/>
              <a:t>knowers</a:t>
            </a:r>
            <a:r>
              <a:rPr lang="pl-PL" dirty="0" smtClean="0"/>
              <a:t>” a ne samo „</a:t>
            </a:r>
            <a:r>
              <a:rPr lang="pl-PL" i="1" dirty="0" smtClean="0"/>
              <a:t>doers</a:t>
            </a:r>
            <a:r>
              <a:rPr lang="pl-PL" dirty="0" smtClean="0"/>
              <a:t>” </a:t>
            </a:r>
            <a:r>
              <a:rPr lang="pl-PL" sz="2200" dirty="0" smtClean="0"/>
              <a:t>(Check and Schutt, 2012</a:t>
            </a:r>
            <a:r>
              <a:rPr lang="en-US" sz="2200" dirty="0" smtClean="0"/>
              <a:t>)</a:t>
            </a:r>
          </a:p>
          <a:p>
            <a:r>
              <a:rPr lang="pl-PL" i="1" dirty="0" smtClean="0"/>
              <a:t>decision makers and change agents </a:t>
            </a:r>
            <a:r>
              <a:rPr lang="pl-PL" sz="2200" dirty="0" smtClean="0"/>
              <a:t>(Cochran-Smith &amp; Lytle, 2009</a:t>
            </a:r>
            <a:r>
              <a:rPr lang="en-US" sz="2200" dirty="0" smtClean="0"/>
              <a:t>)</a:t>
            </a:r>
          </a:p>
          <a:p>
            <a:r>
              <a:rPr lang="pl-PL" i="1" dirty="0" smtClean="0"/>
              <a:t>menjaju praksu i uslove u kojima se ona odvija </a:t>
            </a:r>
            <a:r>
              <a:rPr lang="pl-PL" sz="2200" dirty="0" smtClean="0"/>
              <a:t>(Pešić, 1998</a:t>
            </a:r>
            <a:r>
              <a:rPr lang="en-US" sz="2200" dirty="0" smtClean="0"/>
              <a:t>)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     …</a:t>
            </a:r>
            <a:r>
              <a:rPr lang="pl-PL" dirty="0" smtClean="0"/>
              <a:t>otkriva probleme, interpretira događaje u školi i učionici, istaživački dolazi do razumevanja prakse, na osnovu toga unosi promene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k</a:t>
            </a:r>
            <a:r>
              <a:rPr lang="pl-PL" dirty="0" smtClean="0">
                <a:solidFill>
                  <a:srgbClr val="FF0000"/>
                </a:solidFill>
              </a:rPr>
              <a:t>ljučn</a:t>
            </a:r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pl-PL" dirty="0" smtClean="0">
                <a:solidFill>
                  <a:srgbClr val="FF0000"/>
                </a:solidFill>
              </a:rPr>
              <a:t> ulog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pl-PL" dirty="0" smtClean="0">
                <a:solidFill>
                  <a:srgbClr val="FF0000"/>
                </a:solidFill>
              </a:rPr>
              <a:t>u saznanju o praksi </a:t>
            </a:r>
            <a:endParaRPr lang="en-U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pl-PL" dirty="0" smtClean="0">
                <a:solidFill>
                  <a:srgbClr val="FF0000"/>
                </a:solidFill>
              </a:rPr>
              <a:t>u promeni prakse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6324600" y="43434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2.</a:t>
            </a:r>
            <a:r>
              <a:rPr lang="sr-Latn-RS" dirty="0" smtClean="0">
                <a:solidFill>
                  <a:srgbClr val="FF0000"/>
                </a:solidFill>
              </a:rPr>
              <a:t/>
            </a:r>
            <a:br>
              <a:rPr lang="sr-Latn-RS" dirty="0" smtClean="0">
                <a:solidFill>
                  <a:srgbClr val="FF0000"/>
                </a:solidFill>
              </a:rPr>
            </a:br>
            <a:r>
              <a:rPr lang="sr-Latn-RS" dirty="0" smtClean="0"/>
              <a:t>Preduslovi? (rad u grupama)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2.</a:t>
            </a:r>
            <a:r>
              <a:rPr lang="sr-Latn-RS" dirty="0" smtClean="0">
                <a:solidFill>
                  <a:srgbClr val="FF0000"/>
                </a:solidFill>
              </a:rPr>
              <a:t/>
            </a:r>
            <a:br>
              <a:rPr lang="sr-Latn-RS" dirty="0" smtClean="0">
                <a:solidFill>
                  <a:srgbClr val="FF0000"/>
                </a:solidFill>
              </a:rPr>
            </a:br>
            <a:r>
              <a:rPr lang="sr-Latn-RS" dirty="0" smtClean="0"/>
              <a:t>Preduslovi?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Uloga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nastavnika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r>
              <a:rPr lang="sr-Latn-R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k</a:t>
            </a:r>
            <a:r>
              <a:rPr lang="pl-PL" dirty="0" smtClean="0">
                <a:solidFill>
                  <a:srgbClr val="FF0000"/>
                </a:solidFill>
              </a:rPr>
              <a:t>ljučn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endParaRPr lang="sr-Latn-R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dirty="0" smtClean="0"/>
          </a:p>
          <a:p>
            <a:pPr algn="ctr"/>
            <a:r>
              <a:rPr lang="pl-PL" dirty="0" smtClean="0"/>
              <a:t>promen</a:t>
            </a:r>
            <a:r>
              <a:rPr lang="en-US" dirty="0" smtClean="0"/>
              <a:t>a</a:t>
            </a:r>
            <a:r>
              <a:rPr lang="pl-PL" dirty="0" smtClean="0"/>
              <a:t>  uloge i odgovornosti</a:t>
            </a:r>
            <a:endParaRPr lang="en-US" dirty="0" smtClean="0"/>
          </a:p>
          <a:p>
            <a:pPr algn="ctr"/>
            <a:r>
              <a:rPr lang="en-US" dirty="0" err="1" smtClean="0"/>
              <a:t>promena</a:t>
            </a:r>
            <a:r>
              <a:rPr lang="en-US" dirty="0" smtClean="0"/>
              <a:t> </a:t>
            </a:r>
            <a:r>
              <a:rPr lang="pl-PL" dirty="0" smtClean="0"/>
              <a:t>položaja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4114800" y="24384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koncept</a:t>
            </a:r>
            <a:r>
              <a:rPr lang="en-US" dirty="0" smtClean="0"/>
              <a:t> </a:t>
            </a:r>
            <a:r>
              <a:rPr lang="en-US" dirty="0" err="1" smtClean="0"/>
              <a:t>istraživanja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stava</a:t>
            </a:r>
            <a:r>
              <a:rPr lang="en-US" dirty="0" smtClean="0"/>
              <a:t> </a:t>
            </a:r>
            <a:endParaRPr lang="sr-Latn-R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koncept</a:t>
            </a:r>
            <a:r>
              <a:rPr lang="en-US" dirty="0" smtClean="0"/>
              <a:t> </a:t>
            </a:r>
            <a:r>
              <a:rPr lang="en-US" dirty="0" err="1" smtClean="0"/>
              <a:t>istraživanja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projekta</a:t>
            </a:r>
            <a:endParaRPr lang="sr-Latn-RS" dirty="0" smtClean="0"/>
          </a:p>
          <a:p>
            <a:endParaRPr lang="sr-Latn-RS" dirty="0" smtClean="0"/>
          </a:p>
          <a:p>
            <a:r>
              <a:rPr lang="en-US" dirty="0" smtClean="0"/>
              <a:t>P</a:t>
            </a:r>
            <a:r>
              <a:rPr lang="sr-Latn-RS" dirty="0" smtClean="0"/>
              <a:t>osebna vrsta </a:t>
            </a:r>
            <a:r>
              <a:rPr lang="en-US" dirty="0" err="1" smtClean="0"/>
              <a:t>istraživanja</a:t>
            </a:r>
            <a:r>
              <a:rPr lang="en-US" dirty="0" smtClean="0"/>
              <a:t> </a:t>
            </a:r>
            <a:endParaRPr lang="sr-Latn-RS" dirty="0" smtClean="0"/>
          </a:p>
          <a:p>
            <a:r>
              <a:rPr lang="en-US" dirty="0" err="1" smtClean="0"/>
              <a:t>Naučn</a:t>
            </a:r>
            <a:r>
              <a:rPr lang="sr-Latn-RS" dirty="0" smtClean="0"/>
              <a:t>a </a:t>
            </a:r>
            <a:r>
              <a:rPr lang="en-US" dirty="0" err="1" smtClean="0"/>
              <a:t>istraživanja</a:t>
            </a:r>
            <a:r>
              <a:rPr lang="sr-Latn-RS" dirty="0" smtClean="0"/>
              <a:t> koja vrši nastavnik</a:t>
            </a:r>
          </a:p>
          <a:p>
            <a:pPr>
              <a:buNone/>
            </a:pPr>
            <a:endParaRPr lang="sr-Latn-R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2.</a:t>
            </a:r>
            <a:r>
              <a:rPr lang="en-US" b="1" dirty="0" smtClean="0"/>
              <a:t> </a:t>
            </a:r>
            <a:r>
              <a:rPr lang="sr-Latn-RS" b="1" dirty="0" smtClean="0"/>
              <a:t>S</a:t>
            </a:r>
            <a:r>
              <a:rPr lang="en-US" b="1" dirty="0" err="1" smtClean="0"/>
              <a:t>hvatanj</a:t>
            </a:r>
            <a:r>
              <a:rPr lang="sr-Latn-RS" b="1" dirty="0" smtClean="0"/>
              <a:t>e</a:t>
            </a:r>
            <a:r>
              <a:rPr lang="en-US" b="1" dirty="0" smtClean="0"/>
              <a:t> </a:t>
            </a:r>
            <a:r>
              <a:rPr lang="sr-Latn-RS" b="1" dirty="0" smtClean="0"/>
              <a:t>profesije nastavnik </a:t>
            </a:r>
            <a:r>
              <a:rPr lang="sr-Latn-RS" dirty="0" smtClean="0"/>
              <a:t/>
            </a:r>
            <a:br>
              <a:rPr lang="sr-Latn-R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pl-PL" dirty="0" smtClean="0"/>
              <a:t>Refleksivan praktičar: otvoren i sposoban da prepozna probleme, upoređuje teoriju i praksu, pronađe teorijska utemeljenja, gradi praktičnu teoriju</a:t>
            </a:r>
          </a:p>
          <a:p>
            <a:r>
              <a:rPr lang="pl-PL" dirty="0" smtClean="0"/>
              <a:t>Lider? Autonoman? U zajednici koja uči?</a:t>
            </a:r>
          </a:p>
          <a:p>
            <a:endParaRPr lang="pl-PL" dirty="0" smtClean="0"/>
          </a:p>
          <a:p>
            <a:pPr>
              <a:buNone/>
            </a:pPr>
            <a:r>
              <a:rPr lang="en-US" sz="4800" b="1" i="1" dirty="0" smtClean="0"/>
              <a:t>Teacher Research is not an add-on;</a:t>
            </a:r>
            <a:r>
              <a:rPr lang="sr-Latn-RS" sz="4800" b="1" i="1" dirty="0" smtClean="0"/>
              <a:t> </a:t>
            </a:r>
            <a:r>
              <a:rPr lang="en-US" sz="4800" b="1" i="1" dirty="0" smtClean="0"/>
              <a:t> it is a way of being</a:t>
            </a:r>
            <a:r>
              <a:rPr lang="en-US" sz="4800" b="1" dirty="0" smtClean="0"/>
              <a:t>! </a:t>
            </a:r>
          </a:p>
          <a:p>
            <a:pPr>
              <a:buNone/>
            </a:pPr>
            <a:r>
              <a:rPr lang="sr-Latn-RS" dirty="0" smtClean="0"/>
              <a:t>    	</a:t>
            </a:r>
            <a:r>
              <a:rPr lang="en-US" sz="2400" dirty="0" smtClean="0"/>
              <a:t>(</a:t>
            </a:r>
            <a:r>
              <a:rPr lang="en-US" sz="2400" dirty="0" smtClean="0">
                <a:hlinkClick r:id="rId2"/>
              </a:rPr>
              <a:t>Gail Ritchie</a:t>
            </a:r>
            <a:r>
              <a:rPr lang="en-US" sz="2400" dirty="0" smtClean="0"/>
              <a:t>,  Teacher Leader Network &amp;  Fairfax County’s </a:t>
            </a:r>
            <a:r>
              <a:rPr lang="sr-Latn-RS" sz="2400" dirty="0" smtClean="0"/>
              <a:t>  	</a:t>
            </a:r>
            <a:r>
              <a:rPr lang="en-US" sz="2400" dirty="0" smtClean="0"/>
              <a:t>Teacher Researcher Network)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C:\Documents and Settings\Milan\Local Settings\Temporary Internet Files\Content.IE5\UFGNM3U1\dglxasset[2].aspx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2209800"/>
            <a:ext cx="1900683" cy="168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</a:t>
            </a:r>
            <a:r>
              <a:rPr lang="sr-Latn-RS" dirty="0" smtClean="0"/>
              <a:t>orak unazad:</a:t>
            </a:r>
            <a:br>
              <a:rPr lang="sr-Latn-RS" dirty="0" smtClean="0"/>
            </a:br>
            <a:r>
              <a:rPr lang="sr-Latn-RS" dirty="0" smtClean="0"/>
              <a:t>teorijska polazišta i koreni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</a:t>
            </a:r>
            <a:r>
              <a:rPr lang="sr-Latn-RS" dirty="0" smtClean="0"/>
              <a:t>hvatanje istraživanja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</a:t>
            </a:r>
            <a:r>
              <a:rPr lang="sr-Latn-RS" dirty="0" smtClean="0"/>
              <a:t>hvatanje profesije nastavnik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</a:t>
            </a:r>
            <a:r>
              <a:rPr lang="sr-Latn-RS" b="1" dirty="0" smtClean="0"/>
              <a:t>hvatanje obrazovanja nastavnika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Šta nas očekuje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teorijsko-konceptualni okvir</a:t>
            </a:r>
            <a:endParaRPr lang="en-US" dirty="0" smtClean="0"/>
          </a:p>
          <a:p>
            <a:endParaRPr lang="pl-PL" dirty="0" smtClean="0"/>
          </a:p>
          <a:p>
            <a:r>
              <a:rPr lang="pl-PL" dirty="0" smtClean="0"/>
              <a:t>opšte odlike</a:t>
            </a:r>
            <a:endParaRPr lang="en-US" dirty="0" smtClean="0"/>
          </a:p>
          <a:p>
            <a:endParaRPr lang="pl-PL" dirty="0" smtClean="0"/>
          </a:p>
          <a:p>
            <a:r>
              <a:rPr lang="en-US" dirty="0" smtClean="0"/>
              <a:t>k</a:t>
            </a:r>
            <a:r>
              <a:rPr lang="pl-PL" dirty="0" smtClean="0"/>
              <a:t>arakteristike uspešnih istraživanja</a:t>
            </a:r>
            <a:r>
              <a:rPr lang="en-US" dirty="0" smtClean="0"/>
              <a:t> </a:t>
            </a:r>
            <a:r>
              <a:rPr lang="en-US" dirty="0" err="1" smtClean="0"/>
              <a:t>nastavnika</a:t>
            </a:r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3. Obrazovanje nastavnika </a:t>
            </a:r>
            <a:r>
              <a:rPr lang="sr-Latn-RS" dirty="0"/>
              <a:t>-</a:t>
            </a:r>
            <a:r>
              <a:rPr lang="sr-Latn-RS" dirty="0" smtClean="0"/>
              <a:t> profesionalni razvoj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</a:t>
            </a:r>
            <a:r>
              <a:rPr lang="sr-Latn-RS" dirty="0" smtClean="0"/>
              <a:t>edinstvo inicijanog i usavršavanja</a:t>
            </a:r>
          </a:p>
          <a:p>
            <a:r>
              <a:rPr lang="sr-Latn-RS" dirty="0" smtClean="0"/>
              <a:t>Aktivna uloga nastavnika (samodirektivnost u učenju, refleksivnost i autonomija nastavnika)</a:t>
            </a:r>
          </a:p>
          <a:p>
            <a:r>
              <a:rPr lang="sr-Latn-RS" dirty="0" smtClean="0"/>
              <a:t>Ne samo obrazovanje o, niti samo obuka, već i kroz istraživanje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Šta su istraživanja nastavnika - sumiranje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</a:t>
            </a:r>
            <a:r>
              <a:rPr lang="sr-Latn-RS" dirty="0" smtClean="0"/>
              <a:t>o istražuje  (nastavnici, sami i timski)</a:t>
            </a:r>
          </a:p>
          <a:p>
            <a:r>
              <a:rPr lang="en-US" dirty="0" smtClean="0"/>
              <a:t>Š</a:t>
            </a:r>
            <a:r>
              <a:rPr lang="sr-Latn-RS" dirty="0" smtClean="0"/>
              <a:t>ta su istraživačka pitanja – kako se otkrivaju problemi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K</a:t>
            </a:r>
            <a:r>
              <a:rPr lang="sr-Latn-RS" dirty="0" smtClean="0">
                <a:solidFill>
                  <a:schemeClr val="bg1">
                    <a:lumMod val="85000"/>
                  </a:schemeClr>
                </a:solidFill>
              </a:rPr>
              <a:t>oje metode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N</a:t>
            </a:r>
            <a:r>
              <a:rPr lang="sr-Latn-RS" dirty="0" smtClean="0">
                <a:solidFill>
                  <a:schemeClr val="bg1">
                    <a:lumMod val="85000"/>
                  </a:schemeClr>
                </a:solidFill>
              </a:rPr>
              <a:t>ačini obrade podataka</a:t>
            </a:r>
          </a:p>
          <a:p>
            <a:r>
              <a:rPr lang="en-US" dirty="0" smtClean="0"/>
              <a:t>D</a:t>
            </a:r>
            <a:r>
              <a:rPr lang="sr-Latn-RS" dirty="0" smtClean="0"/>
              <a:t>ometi</a:t>
            </a:r>
          </a:p>
          <a:p>
            <a:r>
              <a:rPr lang="en-US" dirty="0" smtClean="0"/>
              <a:t>P</a:t>
            </a:r>
            <a:r>
              <a:rPr lang="sr-Latn-RS" dirty="0" smtClean="0"/>
              <a:t>oložaj nastavnika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Šta su istraživanja nastavnika - sumiranje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r-Latn-RS" dirty="0" smtClean="0"/>
              <a:t>...</a:t>
            </a:r>
            <a:r>
              <a:rPr lang="en-US" dirty="0" err="1" smtClean="0"/>
              <a:t>istraživanja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vrše</a:t>
            </a:r>
            <a:r>
              <a:rPr lang="en-US" dirty="0" smtClean="0"/>
              <a:t> </a:t>
            </a:r>
            <a:r>
              <a:rPr lang="en-US" dirty="0" err="1" smtClean="0"/>
              <a:t>praktičari</a:t>
            </a:r>
            <a:r>
              <a:rPr lang="en-US" dirty="0" smtClean="0"/>
              <a:t> u </a:t>
            </a:r>
            <a:r>
              <a:rPr lang="en-US" dirty="0" err="1" smtClean="0"/>
              <a:t>kontekstu</a:t>
            </a:r>
            <a:r>
              <a:rPr lang="en-US" dirty="0" smtClean="0"/>
              <a:t> u </a:t>
            </a:r>
            <a:r>
              <a:rPr lang="en-US" dirty="0" err="1" smtClean="0"/>
              <a:t>kome</a:t>
            </a:r>
            <a:r>
              <a:rPr lang="en-US" dirty="0" smtClean="0"/>
              <a:t> </a:t>
            </a:r>
            <a:r>
              <a:rPr lang="en-US" dirty="0" err="1" smtClean="0"/>
              <a:t>rade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bi </a:t>
            </a:r>
            <a:r>
              <a:rPr lang="en-US" dirty="0" err="1" smtClean="0"/>
              <a:t>rešili</a:t>
            </a:r>
            <a:r>
              <a:rPr lang="en-US" dirty="0" smtClean="0"/>
              <a:t> </a:t>
            </a:r>
            <a:r>
              <a:rPr lang="en-US" dirty="0" err="1" smtClean="0"/>
              <a:t>neke</a:t>
            </a:r>
            <a:r>
              <a:rPr lang="en-US" dirty="0" smtClean="0"/>
              <a:t> </a:t>
            </a:r>
            <a:r>
              <a:rPr lang="en-US" dirty="0" err="1" smtClean="0"/>
              <a:t>probleme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uočavaju</a:t>
            </a:r>
            <a:r>
              <a:rPr lang="en-US" dirty="0" smtClean="0"/>
              <a:t> u </a:t>
            </a:r>
            <a:r>
              <a:rPr lang="en-US" dirty="0" err="1" smtClean="0"/>
              <a:t>svojoj</a:t>
            </a:r>
            <a:r>
              <a:rPr lang="en-US" dirty="0" smtClean="0"/>
              <a:t> </a:t>
            </a:r>
            <a:r>
              <a:rPr lang="en-US" dirty="0" err="1" smtClean="0"/>
              <a:t>praksi</a:t>
            </a:r>
            <a:r>
              <a:rPr lang="en-US" dirty="0" smtClean="0"/>
              <a:t>, </a:t>
            </a:r>
            <a:r>
              <a:rPr lang="en-US" dirty="0" err="1" smtClean="0"/>
              <a:t>upoređivali</a:t>
            </a:r>
            <a:r>
              <a:rPr lang="en-US" dirty="0" smtClean="0"/>
              <a:t> </a:t>
            </a:r>
            <a:r>
              <a:rPr lang="en-US" dirty="0" err="1" smtClean="0"/>
              <a:t>teorijska</a:t>
            </a:r>
            <a:r>
              <a:rPr lang="en-US" dirty="0" smtClean="0"/>
              <a:t> </a:t>
            </a:r>
            <a:r>
              <a:rPr lang="en-US" dirty="0" err="1" smtClean="0"/>
              <a:t>saznanja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zapažanja</a:t>
            </a:r>
            <a:r>
              <a:rPr lang="en-US" dirty="0" smtClean="0"/>
              <a:t> o </a:t>
            </a:r>
            <a:r>
              <a:rPr lang="en-US" dirty="0" err="1" smtClean="0"/>
              <a:t>praksi</a:t>
            </a:r>
            <a:r>
              <a:rPr lang="en-US" dirty="0" smtClean="0"/>
              <a:t>, </a:t>
            </a:r>
            <a:r>
              <a:rPr lang="en-US" dirty="0" err="1" smtClean="0"/>
              <a:t>teoretisali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razumevali</a:t>
            </a:r>
            <a:r>
              <a:rPr lang="en-US" dirty="0" smtClean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rad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razumevanja</a:t>
            </a:r>
            <a:r>
              <a:rPr lang="en-US" dirty="0" smtClean="0"/>
              <a:t>, 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vodi</a:t>
            </a:r>
            <a:r>
              <a:rPr lang="en-US" dirty="0" smtClean="0"/>
              <a:t> </a:t>
            </a:r>
            <a:r>
              <a:rPr lang="en-US" dirty="0" err="1" smtClean="0"/>
              <a:t>promenama</a:t>
            </a:r>
            <a:r>
              <a:rPr lang="en-US" dirty="0" smtClean="0"/>
              <a:t> </a:t>
            </a:r>
            <a:r>
              <a:rPr lang="en-US" dirty="0" err="1" smtClean="0"/>
              <a:t>prakse</a:t>
            </a:r>
            <a:r>
              <a:rPr lang="en-US" dirty="0" smtClean="0"/>
              <a:t> (u </a:t>
            </a:r>
            <a:r>
              <a:rPr lang="en-US" dirty="0" err="1" smtClean="0"/>
              <a:t>učionici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sr-Latn-R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šire</a:t>
            </a:r>
            <a:r>
              <a:rPr lang="en-US" dirty="0" smtClean="0"/>
              <a:t> </a:t>
            </a:r>
            <a:r>
              <a:rPr lang="en-US" dirty="0" err="1" smtClean="0"/>
              <a:t>društvene</a:t>
            </a:r>
            <a:r>
              <a:rPr lang="en-US" dirty="0" smtClean="0"/>
              <a:t> </a:t>
            </a:r>
            <a:r>
              <a:rPr lang="en-US" dirty="0" err="1" smtClean="0"/>
              <a:t>prakse</a:t>
            </a:r>
            <a:r>
              <a:rPr lang="en-US" dirty="0" smtClean="0"/>
              <a:t>) </a:t>
            </a:r>
            <a:r>
              <a:rPr lang="sr-Latn-R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profesionalnom</a:t>
            </a:r>
            <a:r>
              <a:rPr lang="en-US" dirty="0" smtClean="0"/>
              <a:t> </a:t>
            </a:r>
            <a:r>
              <a:rPr lang="en-US" dirty="0" err="1" smtClean="0"/>
              <a:t>razvoju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zahteva</a:t>
            </a:r>
            <a:r>
              <a:rPr lang="en-US" dirty="0" smtClean="0"/>
              <a:t> </a:t>
            </a:r>
            <a:r>
              <a:rPr lang="en-US" dirty="0" err="1" smtClean="0"/>
              <a:t>autonomiju</a:t>
            </a:r>
            <a:r>
              <a:rPr lang="en-US" dirty="0" smtClean="0"/>
              <a:t> </a:t>
            </a:r>
            <a:r>
              <a:rPr lang="en-US" dirty="0" err="1" smtClean="0"/>
              <a:t>nastavn</a:t>
            </a:r>
            <a:r>
              <a:rPr lang="sr-Latn-RS" dirty="0" smtClean="0"/>
              <a:t>i</a:t>
            </a:r>
            <a:r>
              <a:rPr lang="en-US" dirty="0" smtClean="0"/>
              <a:t>ka </a:t>
            </a:r>
            <a:r>
              <a:rPr lang="sr-Latn-R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doprinosi</a:t>
            </a:r>
            <a:r>
              <a:rPr lang="en-US" dirty="0" smtClean="0"/>
              <a:t> </a:t>
            </a:r>
            <a:r>
              <a:rPr lang="en-US" dirty="0" err="1" smtClean="0"/>
              <a:t>emancipaciji</a:t>
            </a:r>
            <a:r>
              <a:rPr lang="en-US" dirty="0" smtClean="0"/>
              <a:t> </a:t>
            </a:r>
            <a:r>
              <a:rPr lang="sr-Latn-R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profesionalizaciji</a:t>
            </a:r>
            <a:r>
              <a:rPr lang="en-US" dirty="0" smtClean="0"/>
              <a:t> </a:t>
            </a:r>
            <a:r>
              <a:rPr lang="en-US" dirty="0" err="1" smtClean="0"/>
              <a:t>nastavničkog</a:t>
            </a:r>
            <a:r>
              <a:rPr lang="en-US" dirty="0" smtClean="0"/>
              <a:t> </a:t>
            </a:r>
            <a:r>
              <a:rPr lang="en-US" dirty="0" err="1" smtClean="0"/>
              <a:t>poziva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Šta su istraživanja nastavnika - sumiranje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r-Latn-RS" dirty="0" smtClean="0"/>
              <a:t>...</a:t>
            </a:r>
            <a:r>
              <a:rPr lang="en-US" dirty="0" err="1" smtClean="0"/>
              <a:t>istraživanja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vrše</a:t>
            </a:r>
            <a:r>
              <a:rPr lang="en-US" dirty="0" smtClean="0"/>
              <a:t> </a:t>
            </a:r>
            <a:r>
              <a:rPr lang="en-US" b="1" dirty="0" err="1" smtClean="0"/>
              <a:t>praktičari</a:t>
            </a:r>
            <a:r>
              <a:rPr lang="en-US" b="1" dirty="0" smtClean="0"/>
              <a:t> u </a:t>
            </a:r>
            <a:r>
              <a:rPr lang="en-US" b="1" dirty="0" err="1" smtClean="0"/>
              <a:t>kontekstu</a:t>
            </a:r>
            <a:r>
              <a:rPr lang="en-US" b="1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kome</a:t>
            </a:r>
            <a:r>
              <a:rPr lang="en-US" dirty="0" smtClean="0"/>
              <a:t> </a:t>
            </a:r>
            <a:r>
              <a:rPr lang="en-US" dirty="0" err="1" smtClean="0"/>
              <a:t>rade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bi </a:t>
            </a:r>
            <a:r>
              <a:rPr lang="en-US" dirty="0" err="1" smtClean="0"/>
              <a:t>rešili</a:t>
            </a:r>
            <a:r>
              <a:rPr lang="en-US" dirty="0" smtClean="0"/>
              <a:t> </a:t>
            </a:r>
            <a:r>
              <a:rPr lang="en-US" dirty="0" err="1" smtClean="0"/>
              <a:t>neke</a:t>
            </a:r>
            <a:r>
              <a:rPr lang="en-US" dirty="0" smtClean="0"/>
              <a:t> </a:t>
            </a:r>
            <a:r>
              <a:rPr lang="en-US" dirty="0" err="1" smtClean="0"/>
              <a:t>probleme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uočavaju</a:t>
            </a:r>
            <a:r>
              <a:rPr lang="en-US" dirty="0" smtClean="0"/>
              <a:t> u </a:t>
            </a:r>
            <a:r>
              <a:rPr lang="en-US" dirty="0" err="1" smtClean="0"/>
              <a:t>svojoj</a:t>
            </a:r>
            <a:r>
              <a:rPr lang="en-US" dirty="0" smtClean="0"/>
              <a:t> </a:t>
            </a:r>
            <a:r>
              <a:rPr lang="en-US" dirty="0" err="1" smtClean="0"/>
              <a:t>praksi</a:t>
            </a:r>
            <a:r>
              <a:rPr lang="en-US" dirty="0" smtClean="0"/>
              <a:t>, </a:t>
            </a:r>
            <a:r>
              <a:rPr lang="en-US" dirty="0" err="1" smtClean="0"/>
              <a:t>upoređivali</a:t>
            </a:r>
            <a:r>
              <a:rPr lang="en-US" dirty="0" smtClean="0"/>
              <a:t> </a:t>
            </a:r>
            <a:r>
              <a:rPr lang="en-US" dirty="0" err="1" smtClean="0"/>
              <a:t>teorijska</a:t>
            </a:r>
            <a:r>
              <a:rPr lang="en-US" dirty="0" smtClean="0"/>
              <a:t> </a:t>
            </a:r>
            <a:r>
              <a:rPr lang="en-US" dirty="0" err="1" smtClean="0"/>
              <a:t>saznanja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zapažanja</a:t>
            </a:r>
            <a:r>
              <a:rPr lang="en-US" dirty="0" smtClean="0"/>
              <a:t> o </a:t>
            </a:r>
            <a:r>
              <a:rPr lang="en-US" dirty="0" err="1" smtClean="0"/>
              <a:t>praksi</a:t>
            </a:r>
            <a:r>
              <a:rPr lang="en-US" dirty="0" smtClean="0"/>
              <a:t>, </a:t>
            </a:r>
            <a:r>
              <a:rPr lang="en-US" dirty="0" err="1" smtClean="0"/>
              <a:t>teoretisali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razumevali</a:t>
            </a:r>
            <a:r>
              <a:rPr lang="en-US" dirty="0" smtClean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rad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razumevanja</a:t>
            </a:r>
            <a:r>
              <a:rPr lang="en-US" dirty="0" smtClean="0"/>
              <a:t>, 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b="1" dirty="0" err="1" smtClean="0"/>
              <a:t>vodi</a:t>
            </a:r>
            <a:r>
              <a:rPr lang="en-US" b="1" dirty="0" smtClean="0"/>
              <a:t> </a:t>
            </a:r>
            <a:r>
              <a:rPr lang="en-US" b="1" dirty="0" err="1" smtClean="0"/>
              <a:t>promen</a:t>
            </a:r>
            <a:r>
              <a:rPr lang="sr-Latn-RS" b="1" dirty="0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prakse</a:t>
            </a:r>
            <a:r>
              <a:rPr lang="en-US" b="1" dirty="0" smtClean="0"/>
              <a:t> </a:t>
            </a:r>
            <a:r>
              <a:rPr lang="en-US" dirty="0" smtClean="0"/>
              <a:t>(u </a:t>
            </a:r>
            <a:r>
              <a:rPr lang="en-US" dirty="0" err="1" smtClean="0"/>
              <a:t>učionici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sr-Latn-R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šire</a:t>
            </a:r>
            <a:r>
              <a:rPr lang="en-US" dirty="0" smtClean="0"/>
              <a:t> </a:t>
            </a:r>
            <a:r>
              <a:rPr lang="en-US" dirty="0" err="1" smtClean="0"/>
              <a:t>društvene</a:t>
            </a:r>
            <a:r>
              <a:rPr lang="en-US" dirty="0" smtClean="0"/>
              <a:t> </a:t>
            </a:r>
            <a:r>
              <a:rPr lang="en-US" dirty="0" err="1" smtClean="0"/>
              <a:t>prakse</a:t>
            </a:r>
            <a:r>
              <a:rPr lang="en-US" dirty="0" smtClean="0"/>
              <a:t>) </a:t>
            </a:r>
            <a:r>
              <a:rPr lang="sr-Latn-RS" dirty="0" smtClean="0"/>
              <a:t>i</a:t>
            </a:r>
            <a:r>
              <a:rPr lang="en-US" dirty="0" smtClean="0"/>
              <a:t> </a:t>
            </a:r>
            <a:r>
              <a:rPr lang="en-US" b="1" dirty="0" err="1" smtClean="0"/>
              <a:t>profesionalnom</a:t>
            </a:r>
            <a:r>
              <a:rPr lang="en-US" b="1" dirty="0" smtClean="0"/>
              <a:t> </a:t>
            </a:r>
            <a:r>
              <a:rPr lang="en-US" b="1" dirty="0" err="1" smtClean="0"/>
              <a:t>razvoju</a:t>
            </a:r>
            <a:r>
              <a:rPr lang="en-US" b="1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zahteva</a:t>
            </a:r>
            <a:r>
              <a:rPr lang="en-US" dirty="0" smtClean="0"/>
              <a:t> </a:t>
            </a:r>
            <a:r>
              <a:rPr lang="en-US" dirty="0" err="1" smtClean="0"/>
              <a:t>autonomiju</a:t>
            </a:r>
            <a:r>
              <a:rPr lang="en-US" dirty="0" smtClean="0"/>
              <a:t> </a:t>
            </a:r>
            <a:r>
              <a:rPr lang="en-US" dirty="0" err="1" smtClean="0"/>
              <a:t>nastavn</a:t>
            </a:r>
            <a:r>
              <a:rPr lang="sr-Latn-RS" dirty="0" smtClean="0"/>
              <a:t>i</a:t>
            </a:r>
            <a:r>
              <a:rPr lang="en-US" dirty="0" smtClean="0"/>
              <a:t>ka </a:t>
            </a:r>
            <a:r>
              <a:rPr lang="sr-Latn-R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doprinosi</a:t>
            </a:r>
            <a:r>
              <a:rPr lang="en-US" dirty="0" smtClean="0"/>
              <a:t> </a:t>
            </a:r>
            <a:r>
              <a:rPr lang="en-US" dirty="0" err="1" smtClean="0"/>
              <a:t>emancipaciji</a:t>
            </a:r>
            <a:r>
              <a:rPr lang="en-US" dirty="0" smtClean="0"/>
              <a:t> </a:t>
            </a:r>
            <a:r>
              <a:rPr lang="sr-Latn-R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profesionalizaciji</a:t>
            </a:r>
            <a:r>
              <a:rPr lang="en-US" dirty="0" smtClean="0"/>
              <a:t> </a:t>
            </a:r>
            <a:r>
              <a:rPr lang="en-US" dirty="0" err="1" smtClean="0"/>
              <a:t>nastavničkog</a:t>
            </a:r>
            <a:r>
              <a:rPr lang="en-US" dirty="0" smtClean="0"/>
              <a:t> </a:t>
            </a:r>
            <a:r>
              <a:rPr lang="en-US" dirty="0" err="1" smtClean="0"/>
              <a:t>poziva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Šta su istraživanja nastavnika - sumiranje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zasnovanost </a:t>
            </a:r>
            <a:r>
              <a:rPr lang="pl-PL" dirty="0"/>
              <a:t>na </a:t>
            </a:r>
            <a:r>
              <a:rPr lang="pl-PL" dirty="0" smtClean="0"/>
              <a:t>istraživackom </a:t>
            </a:r>
            <a:r>
              <a:rPr lang="pl-PL" dirty="0"/>
              <a:t>stavu nastavnika i na pitanjima koja su relevantna za </a:t>
            </a:r>
            <a:r>
              <a:rPr lang="pl-PL" dirty="0" smtClean="0"/>
              <a:t>nastavnika</a:t>
            </a:r>
          </a:p>
          <a:p>
            <a:r>
              <a:rPr lang="pl-PL" dirty="0" smtClean="0"/>
              <a:t> neodvojivost istraživanja</a:t>
            </a:r>
            <a:r>
              <a:rPr lang="pl-PL" dirty="0"/>
              <a:t>, prakticnog delovanja i profesionalnog </a:t>
            </a:r>
            <a:r>
              <a:rPr lang="pl-PL" dirty="0" smtClean="0"/>
              <a:t>razvoja </a:t>
            </a:r>
          </a:p>
          <a:p>
            <a:r>
              <a:rPr lang="pl-PL" dirty="0" smtClean="0"/>
              <a:t>kritička  </a:t>
            </a:r>
            <a:r>
              <a:rPr lang="pl-PL" dirty="0"/>
              <a:t>priroda i promena kao deo procesa istrazivanja.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Osnovne</a:t>
            </a:r>
            <a:r>
              <a:rPr lang="en-US" b="1" dirty="0" smtClean="0"/>
              <a:t> </a:t>
            </a:r>
            <a:r>
              <a:rPr lang="en-US" b="1" dirty="0" err="1" smtClean="0"/>
              <a:t>odlike</a:t>
            </a:r>
            <a:r>
              <a:rPr lang="en-US" b="1" dirty="0" smtClean="0"/>
              <a:t> </a:t>
            </a:r>
            <a:r>
              <a:rPr lang="en-US" b="1" dirty="0" err="1" smtClean="0"/>
              <a:t>istraživanja</a:t>
            </a:r>
            <a:r>
              <a:rPr lang="en-US" b="1" dirty="0" smtClean="0"/>
              <a:t> </a:t>
            </a:r>
            <a:r>
              <a:rPr lang="en-US" b="1" dirty="0" err="1" smtClean="0"/>
              <a:t>nastavnika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/>
              <a:t>sistematičnost</a:t>
            </a:r>
            <a:r>
              <a:rPr lang="en-US" dirty="0" smtClean="0"/>
              <a:t> 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intentionalnost</a:t>
            </a:r>
            <a:endParaRPr lang="en-US" dirty="0" smtClean="0"/>
          </a:p>
          <a:p>
            <a:pPr lvl="0"/>
            <a:r>
              <a:rPr lang="en-US" dirty="0" err="1" smtClean="0"/>
              <a:t>refleksivnost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samokritičnost</a:t>
            </a:r>
            <a:endParaRPr lang="en-US" dirty="0" smtClean="0"/>
          </a:p>
          <a:p>
            <a:pPr lvl="0"/>
            <a:r>
              <a:rPr lang="en-US" dirty="0" err="1" smtClean="0"/>
              <a:t>dobrovoljnost</a:t>
            </a:r>
            <a:r>
              <a:rPr lang="en-US" dirty="0" smtClean="0"/>
              <a:t> </a:t>
            </a:r>
          </a:p>
          <a:p>
            <a:pPr lvl="0"/>
            <a:r>
              <a:rPr lang="en-US" dirty="0" err="1" smtClean="0"/>
              <a:t>etičnost</a:t>
            </a:r>
            <a:r>
              <a:rPr lang="en-US" dirty="0" smtClean="0"/>
              <a:t> </a:t>
            </a:r>
          </a:p>
          <a:p>
            <a:pPr lvl="0"/>
            <a:r>
              <a:rPr lang="en-US" dirty="0" err="1" smtClean="0"/>
              <a:t>kontekstualnost</a:t>
            </a:r>
            <a:endParaRPr lang="en-US" dirty="0" smtClean="0"/>
          </a:p>
          <a:p>
            <a:pPr lvl="0"/>
            <a:r>
              <a:rPr lang="en-US" dirty="0" err="1" smtClean="0"/>
              <a:t>kooperativnost</a:t>
            </a:r>
            <a:r>
              <a:rPr lang="en-US" dirty="0" smtClean="0"/>
              <a:t> </a:t>
            </a:r>
          </a:p>
          <a:p>
            <a:pPr lvl="0"/>
            <a:r>
              <a:rPr lang="en-US" dirty="0" err="1" smtClean="0"/>
              <a:t>javnost</a:t>
            </a:r>
            <a:r>
              <a:rPr lang="en-US" i="1" dirty="0" smtClean="0"/>
              <a:t> </a:t>
            </a:r>
            <a:endParaRPr lang="sr-Latn-RS" i="1" dirty="0" smtClean="0"/>
          </a:p>
          <a:p>
            <a:pPr lvl="0">
              <a:buNone/>
            </a:pP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Šta karakteriše kvalitetna istraživanja nastavnika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 smtClean="0"/>
              <a:t>vrsta istraživačkog pitanja od koga se polazi</a:t>
            </a:r>
            <a:endParaRPr lang="en-US" dirty="0" smtClean="0"/>
          </a:p>
          <a:p>
            <a:pPr lvl="0"/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istraživač</a:t>
            </a:r>
            <a:r>
              <a:rPr lang="en-US" dirty="0" smtClean="0"/>
              <a:t> </a:t>
            </a:r>
            <a:r>
              <a:rPr lang="en-US" dirty="0" err="1" smtClean="0"/>
              <a:t>konceptualizuje</a:t>
            </a:r>
            <a:r>
              <a:rPr lang="en-US" dirty="0" smtClean="0"/>
              <a:t> </a:t>
            </a:r>
            <a:r>
              <a:rPr lang="en-US" dirty="0" err="1" smtClean="0"/>
              <a:t>učenje</a:t>
            </a:r>
            <a:r>
              <a:rPr lang="en-US" dirty="0" smtClean="0"/>
              <a:t> </a:t>
            </a:r>
            <a:r>
              <a:rPr lang="en-US" dirty="0" err="1" smtClean="0"/>
              <a:t>učenika</a:t>
            </a:r>
            <a:r>
              <a:rPr lang="en-US" dirty="0" smtClean="0"/>
              <a:t> </a:t>
            </a:r>
          </a:p>
          <a:p>
            <a:pPr lvl="0"/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istraživač</a:t>
            </a:r>
            <a:r>
              <a:rPr lang="en-US" dirty="0" smtClean="0"/>
              <a:t> </a:t>
            </a:r>
            <a:r>
              <a:rPr lang="en-US" dirty="0" err="1" smtClean="0"/>
              <a:t>razume</a:t>
            </a:r>
            <a:r>
              <a:rPr lang="en-US" dirty="0" smtClean="0"/>
              <a:t> </a:t>
            </a:r>
            <a:r>
              <a:rPr lang="sr-Latn-RS" dirty="0" smtClean="0"/>
              <a:t>prirodu istraživanja </a:t>
            </a:r>
            <a:r>
              <a:rPr lang="en-US" dirty="0" smtClean="0"/>
              <a:t> (Cochran-Smith et al., 2009).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Šta karakteriše kvalitetna istraživanja nastavnika</a:t>
            </a:r>
            <a:r>
              <a:rPr lang="en-US" b="1" dirty="0" smtClean="0"/>
              <a:t> / </a:t>
            </a:r>
            <a:r>
              <a:rPr lang="en-US" b="1" dirty="0" err="1" smtClean="0"/>
              <a:t>grupni</a:t>
            </a:r>
            <a:r>
              <a:rPr lang="en-US" b="1" dirty="0" smtClean="0"/>
              <a:t> </a:t>
            </a:r>
            <a:r>
              <a:rPr lang="en-US" b="1" dirty="0" err="1" smtClean="0"/>
              <a:t>rad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Latn-RS" dirty="0" smtClean="0"/>
              <a:t>Zadatak za pojedinačno čitanje:</a:t>
            </a:r>
            <a:endParaRPr lang="en-US" dirty="0" smtClean="0"/>
          </a:p>
          <a:p>
            <a:pPr>
              <a:buNone/>
            </a:pPr>
            <a:endParaRPr lang="sr-Latn-RS" dirty="0" smtClean="0"/>
          </a:p>
          <a:p>
            <a:r>
              <a:rPr lang="en-US" dirty="0" smtClean="0"/>
              <a:t>P</a:t>
            </a:r>
            <a:r>
              <a:rPr lang="sr-Latn-RS" dirty="0" smtClean="0"/>
              <a:t>ažljivo pročitajte</a:t>
            </a:r>
          </a:p>
          <a:p>
            <a:r>
              <a:rPr lang="sr-Latn-RS" dirty="0" smtClean="0"/>
              <a:t>Kako vi to razumete? </a:t>
            </a:r>
            <a:r>
              <a:rPr lang="en-US" dirty="0" smtClean="0"/>
              <a:t>Š</a:t>
            </a:r>
            <a:r>
              <a:rPr lang="sr-Latn-RS" dirty="0" smtClean="0"/>
              <a:t>ta bi mogao biti primer?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Neki primeri pitanja...</a:t>
            </a:r>
            <a:br>
              <a:rPr lang="sr-Latn-R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sz="2900" dirty="0" smtClean="0"/>
              <a:t>nisu zatvorena </a:t>
            </a:r>
            <a:endParaRPr lang="en-US" sz="2900" dirty="0" smtClean="0"/>
          </a:p>
          <a:p>
            <a:pPr lvl="1">
              <a:buNone/>
            </a:pPr>
            <a:r>
              <a:rPr lang="en-US" sz="2900" dirty="0" smtClean="0"/>
              <a:t>– “</a:t>
            </a:r>
            <a:r>
              <a:rPr lang="sr-Latn-RS" sz="2900" dirty="0" smtClean="0"/>
              <a:t>Kako kontekts utiče na pisanje mojih učenika? Koji faktori u kontekstu utiču...</a:t>
            </a:r>
            <a:r>
              <a:rPr lang="en-US" sz="2900" dirty="0" smtClean="0"/>
              <a:t>?”</a:t>
            </a:r>
          </a:p>
          <a:p>
            <a:pPr>
              <a:buNone/>
            </a:pPr>
            <a:r>
              <a:rPr lang="en-US" sz="2900" dirty="0" smtClean="0"/>
              <a:t>• </a:t>
            </a:r>
            <a:r>
              <a:rPr lang="sr-Latn-RS" sz="2900" dirty="0" smtClean="0"/>
              <a:t>fokusirana su na Vaše učenike i učionicu</a:t>
            </a:r>
          </a:p>
          <a:p>
            <a:pPr>
              <a:buNone/>
            </a:pPr>
            <a:r>
              <a:rPr lang="en-US" sz="2900" dirty="0" smtClean="0"/>
              <a:t>	– “</a:t>
            </a:r>
            <a:r>
              <a:rPr lang="sr-Latn-RS" sz="2900" dirty="0" smtClean="0"/>
              <a:t>Šta su efekti materijala sa slikama na motivaciju za učenje mojih učenika”</a:t>
            </a:r>
          </a:p>
          <a:p>
            <a:pPr>
              <a:buNone/>
            </a:pPr>
            <a:r>
              <a:rPr lang="en-US" sz="2900" dirty="0" smtClean="0"/>
              <a:t>	– “</a:t>
            </a:r>
            <a:r>
              <a:rPr lang="sr-Latn-RS" sz="2900" dirty="0" smtClean="0"/>
              <a:t>Kako “pametna tabla utiče na interakcije između učenika “</a:t>
            </a:r>
          </a:p>
          <a:p>
            <a:pPr>
              <a:buNone/>
            </a:pPr>
            <a:r>
              <a:rPr lang="en-US" sz="2900" dirty="0" smtClean="0"/>
              <a:t>• </a:t>
            </a:r>
            <a:r>
              <a:rPr lang="sr-Latn-RS" sz="2900" dirty="0" smtClean="0"/>
              <a:t>nisu fokusirani na kvantitativne podatke i statističke pokazatelje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Šta karakteriše kvalitetna istraživanja nastavnika</a:t>
            </a:r>
            <a:r>
              <a:rPr lang="en-US" b="1" dirty="0" smtClean="0"/>
              <a:t> / </a:t>
            </a:r>
            <a:r>
              <a:rPr lang="en-US" b="1" dirty="0" err="1" smtClean="0"/>
              <a:t>grupni</a:t>
            </a:r>
            <a:r>
              <a:rPr lang="en-US" b="1" dirty="0" smtClean="0"/>
              <a:t> </a:t>
            </a:r>
            <a:r>
              <a:rPr lang="en-US" b="1" dirty="0" err="1" smtClean="0"/>
              <a:t>rad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Latn-RS" dirty="0" smtClean="0"/>
              <a:t>Zadatak za pojedinačno čitanje:</a:t>
            </a:r>
            <a:endParaRPr lang="en-US" dirty="0" smtClean="0"/>
          </a:p>
          <a:p>
            <a:pPr>
              <a:buNone/>
            </a:pPr>
            <a:endParaRPr lang="sr-Latn-RS" dirty="0" smtClean="0"/>
          </a:p>
          <a:p>
            <a:r>
              <a:rPr lang="en-US" dirty="0" smtClean="0"/>
              <a:t>P</a:t>
            </a:r>
            <a:r>
              <a:rPr lang="sr-Latn-RS" dirty="0" smtClean="0"/>
              <a:t>ažljivo pročitajte</a:t>
            </a:r>
          </a:p>
          <a:p>
            <a:r>
              <a:rPr lang="sr-Latn-RS" dirty="0" smtClean="0"/>
              <a:t>Kako vi to razumete? </a:t>
            </a:r>
            <a:r>
              <a:rPr lang="en-US" dirty="0" smtClean="0"/>
              <a:t>Š</a:t>
            </a:r>
            <a:r>
              <a:rPr lang="sr-Latn-RS" dirty="0" smtClean="0"/>
              <a:t>ta bi mogao biti primer?</a:t>
            </a:r>
          </a:p>
          <a:p>
            <a:r>
              <a:rPr lang="sr-Latn-RS" dirty="0" smtClean="0"/>
              <a:t>Pratite istraživanje koje ćemo Vam predstavti imajući na umu ove kvalitete!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dirty="0"/>
              <a:t>Istraživanja </a:t>
            </a:r>
            <a:r>
              <a:rPr lang="pl-PL" b="1" dirty="0" smtClean="0"/>
              <a:t>nastavnika</a:t>
            </a:r>
            <a:r>
              <a:rPr lang="sr-Latn-RS" b="1" dirty="0" smtClean="0"/>
              <a:t> / nastavnik kao istraživač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Komponente</a:t>
            </a:r>
            <a:r>
              <a:rPr lang="en-US" dirty="0" smtClean="0"/>
              <a:t> </a:t>
            </a:r>
            <a:r>
              <a:rPr lang="sr-Latn-RS" dirty="0" smtClean="0"/>
              <a:t>: </a:t>
            </a:r>
            <a:br>
              <a:rPr lang="sr-Latn-RS" dirty="0" smtClean="0"/>
            </a:br>
            <a:r>
              <a:rPr lang="sr-Latn-RS" dirty="0" smtClean="0"/>
              <a:t>šta radi nastavnik istraživač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 smtClean="0"/>
              <a:t>F</a:t>
            </a:r>
            <a:r>
              <a:rPr lang="sr-Latn-RS" dirty="0" smtClean="0"/>
              <a:t>ormuliše pitanja u vezi učenja učenika i svoje nastave za koja je zainteresovan</a:t>
            </a:r>
          </a:p>
          <a:p>
            <a:pPr lvl="0"/>
            <a:r>
              <a:rPr lang="en-US" dirty="0" err="1" smtClean="0"/>
              <a:t>Planira</a:t>
            </a:r>
            <a:r>
              <a:rPr lang="en-US" dirty="0" smtClean="0"/>
              <a:t> </a:t>
            </a:r>
            <a:r>
              <a:rPr lang="en-US" dirty="0" err="1" smtClean="0"/>
              <a:t>istra</a:t>
            </a:r>
            <a:r>
              <a:rPr lang="sr-Latn-RS" dirty="0" smtClean="0"/>
              <a:t>živanje. </a:t>
            </a:r>
          </a:p>
          <a:p>
            <a:pPr lvl="0"/>
            <a:r>
              <a:rPr lang="en-US" dirty="0" smtClean="0"/>
              <a:t>S</a:t>
            </a:r>
            <a:r>
              <a:rPr lang="sr-Latn-RS" dirty="0" smtClean="0"/>
              <a:t>istematski skuplja podatke da bi odgovorio na pitanja.</a:t>
            </a:r>
          </a:p>
          <a:p>
            <a:pPr lvl="0"/>
            <a:r>
              <a:rPr lang="en-US" dirty="0" smtClean="0"/>
              <a:t>A</a:t>
            </a:r>
            <a:r>
              <a:rPr lang="sr-Latn-RS" dirty="0" smtClean="0"/>
              <a:t>nalizira podatke (uključujući i svoje beleške, refleksije...)</a:t>
            </a:r>
          </a:p>
          <a:p>
            <a:pPr lvl="0"/>
            <a:r>
              <a:rPr lang="sr-Latn-RS" dirty="0" smtClean="0"/>
              <a:t>Preispituje svoje pretpostavke i verovanja</a:t>
            </a:r>
          </a:p>
          <a:p>
            <a:pPr lvl="0"/>
            <a:r>
              <a:rPr lang="en-US" dirty="0" smtClean="0"/>
              <a:t>A</a:t>
            </a:r>
            <a:r>
              <a:rPr lang="sr-Latn-RS" dirty="0" smtClean="0"/>
              <a:t>rtikuliše svoje teorije.</a:t>
            </a:r>
          </a:p>
          <a:p>
            <a:pPr lvl="0"/>
            <a:r>
              <a:rPr lang="en-US" dirty="0" smtClean="0"/>
              <a:t>R</a:t>
            </a:r>
            <a:r>
              <a:rPr lang="sr-Latn-RS" dirty="0" smtClean="0"/>
              <a:t>azmatra svoje istraživanje sa kolegama – kritičkim prijateljima, proverava svoje nala</a:t>
            </a:r>
            <a:r>
              <a:rPr lang="en-US" dirty="0" smtClean="0"/>
              <a:t>z</a:t>
            </a:r>
            <a:r>
              <a:rPr lang="sr-Latn-RS" dirty="0" smtClean="0"/>
              <a:t>e i interpretacije</a:t>
            </a:r>
          </a:p>
          <a:p>
            <a:pPr lvl="0"/>
            <a:r>
              <a:rPr lang="en-US" dirty="0" smtClean="0"/>
              <a:t>P</a:t>
            </a:r>
            <a:r>
              <a:rPr lang="sr-Latn-RS" dirty="0" smtClean="0"/>
              <a:t>iše izveštaj o istraživanju ? </a:t>
            </a:r>
            <a:r>
              <a:rPr lang="en-US" dirty="0" smtClean="0"/>
              <a:t>P</a:t>
            </a:r>
            <a:r>
              <a:rPr lang="sr-Latn-RS" dirty="0" smtClean="0"/>
              <a:t>redstavlja nalaze drugima</a:t>
            </a:r>
            <a:r>
              <a:rPr lang="en-US" dirty="0" smtClean="0"/>
              <a:t>, r</a:t>
            </a:r>
            <a:r>
              <a:rPr lang="sr-Latn-RS" dirty="0" smtClean="0"/>
              <a:t>azgovara sa učenicima </a:t>
            </a:r>
          </a:p>
          <a:p>
            <a:pPr lvl="0"/>
            <a:r>
              <a:rPr lang="sr-Latn-RS" dirty="0" smtClean="0"/>
              <a:t>... </a:t>
            </a:r>
            <a:r>
              <a:rPr lang="en-US" dirty="0" smtClean="0"/>
              <a:t>M</a:t>
            </a:r>
            <a:r>
              <a:rPr lang="sr-Latn-RS" dirty="0" smtClean="0"/>
              <a:t>enja praksu... </a:t>
            </a:r>
            <a:r>
              <a:rPr lang="en-US" dirty="0" smtClean="0"/>
              <a:t>D</a:t>
            </a:r>
            <a:r>
              <a:rPr lang="sr-Latn-RS" dirty="0" smtClean="0"/>
              <a:t>alje prati... Profesionalno se razvija.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b="1" dirty="0" smtClean="0"/>
              <a:t>Neki </a:t>
            </a:r>
            <a:r>
              <a:rPr lang="en-US" b="1" dirty="0" smtClean="0"/>
              <a:t> Online </a:t>
            </a:r>
            <a:r>
              <a:rPr lang="sr-Latn-RS" b="1" dirty="0" smtClean="0"/>
              <a:t>izvori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US" dirty="0" smtClean="0"/>
              <a:t>Action </a:t>
            </a:r>
            <a:r>
              <a:rPr lang="en-US" dirty="0"/>
              <a:t>Research Network: </a:t>
            </a:r>
            <a:r>
              <a:rPr lang="en-US" u="sng" dirty="0">
                <a:hlinkClick r:id="rId2"/>
              </a:rPr>
              <a:t>http://actionresearch.altec.org/</a:t>
            </a:r>
            <a:endParaRPr lang="en-US" dirty="0"/>
          </a:p>
          <a:p>
            <a:pPr lvl="0"/>
            <a:r>
              <a:rPr lang="en-US" dirty="0"/>
              <a:t>Action Research Resources: </a:t>
            </a:r>
            <a:r>
              <a:rPr lang="en-US" u="sng" dirty="0">
                <a:hlinkClick r:id="rId3"/>
              </a:rPr>
              <a:t>http://www.scu.edu.au/schools/gcm/ar/arhome.html</a:t>
            </a:r>
            <a:endParaRPr lang="en-US" dirty="0"/>
          </a:p>
          <a:p>
            <a:pPr lvl="0"/>
            <a:r>
              <a:rPr lang="en-US" dirty="0"/>
              <a:t>ALARA: </a:t>
            </a:r>
            <a:r>
              <a:rPr lang="en-US" u="sng" dirty="0">
                <a:hlinkClick r:id="rId4"/>
              </a:rPr>
              <a:t>http://www.alara.net.au/public/home</a:t>
            </a:r>
            <a:endParaRPr lang="en-US" dirty="0"/>
          </a:p>
          <a:p>
            <a:pPr lvl="0"/>
            <a:r>
              <a:rPr lang="en-US" dirty="0"/>
              <a:t>AR Expeditions: </a:t>
            </a:r>
            <a:r>
              <a:rPr lang="en-US" u="sng" dirty="0">
                <a:hlinkClick r:id="rId5"/>
              </a:rPr>
              <a:t>http://arexpeditions.montana.edu/about/</a:t>
            </a:r>
            <a:endParaRPr lang="en-US" dirty="0"/>
          </a:p>
          <a:p>
            <a:pPr lvl="0"/>
            <a:r>
              <a:rPr lang="en-US" dirty="0"/>
              <a:t>Classroom Action Research: </a:t>
            </a:r>
            <a:r>
              <a:rPr lang="en-US" u="sng" dirty="0">
                <a:hlinkClick r:id="rId6"/>
              </a:rPr>
              <a:t>http://oldweb.madison.k12.wi.us/sod/car/carhomepage.html</a:t>
            </a:r>
            <a:endParaRPr lang="en-US" dirty="0"/>
          </a:p>
          <a:p>
            <a:pPr lvl="0"/>
            <a:r>
              <a:rPr lang="en-US" dirty="0"/>
              <a:t>Collaboration Action Research Network (CARN): </a:t>
            </a:r>
            <a:r>
              <a:rPr lang="en-US" u="sng" dirty="0">
                <a:hlinkClick r:id="rId7"/>
              </a:rPr>
              <a:t>http://www.did.stu.mmu.ac.uk/carnnew/index.php</a:t>
            </a:r>
            <a:endParaRPr lang="en-US" dirty="0"/>
          </a:p>
          <a:p>
            <a:pPr lvl="0"/>
            <a:r>
              <a:rPr lang="en-US" dirty="0"/>
              <a:t>CRESS Teacher Research Program: </a:t>
            </a:r>
            <a:r>
              <a:rPr lang="en-US" u="sng" dirty="0">
                <a:hlinkClick r:id="rId8"/>
              </a:rPr>
              <a:t>http://education.ucdavis.edu/cress/tr/</a:t>
            </a:r>
            <a:endParaRPr lang="en-US" dirty="0"/>
          </a:p>
          <a:p>
            <a:pPr lvl="0"/>
            <a:r>
              <a:rPr lang="en-US" dirty="0" err="1"/>
              <a:t>EmTech’s</a:t>
            </a:r>
            <a:r>
              <a:rPr lang="en-US" dirty="0"/>
              <a:t> Listing of Action Research: </a:t>
            </a:r>
            <a:r>
              <a:rPr lang="en-US" u="sng" dirty="0">
                <a:hlinkClick r:id="rId9"/>
              </a:rPr>
              <a:t>http://www.emtech.net/actionresearch.htm</a:t>
            </a:r>
            <a:endParaRPr lang="en-US" dirty="0"/>
          </a:p>
          <a:p>
            <a:pPr lvl="0"/>
            <a:r>
              <a:rPr lang="en-US" dirty="0"/>
              <a:t>Fairfax County Teacher Research Network: </a:t>
            </a:r>
            <a:r>
              <a:rPr lang="en-US" u="sng" dirty="0">
                <a:hlinkClick r:id="rId10"/>
              </a:rPr>
              <a:t>http://www.fcps.edu/plt/tresearch.htm</a:t>
            </a:r>
            <a:endParaRPr lang="en-US" dirty="0"/>
          </a:p>
          <a:p>
            <a:pPr lvl="0"/>
            <a:r>
              <a:rPr lang="en-US" dirty="0"/>
              <a:t>On-line Journal for Teacher Research: </a:t>
            </a:r>
            <a:r>
              <a:rPr lang="en-US" u="sng" dirty="0">
                <a:hlinkClick r:id="rId11"/>
              </a:rPr>
              <a:t>http://journals.library.wisc.edu/index.php/networks</a:t>
            </a:r>
            <a:endParaRPr lang="en-US" dirty="0"/>
          </a:p>
          <a:p>
            <a:pPr lvl="0"/>
            <a:r>
              <a:rPr lang="en-US" dirty="0"/>
              <a:t>Ontario Action Researcher: </a:t>
            </a:r>
            <a:r>
              <a:rPr lang="en-US" u="sng" dirty="0">
                <a:hlinkClick r:id="rId12"/>
              </a:rPr>
              <a:t>http://www.nipissingu.ca/oar/</a:t>
            </a:r>
            <a:endParaRPr lang="en-US" dirty="0"/>
          </a:p>
          <a:p>
            <a:endParaRPr lang="en-US" dirty="0"/>
          </a:p>
        </p:txBody>
      </p:sp>
      <p:pic>
        <p:nvPicPr>
          <p:cNvPr id="1026" name="Picture 2" descr="http://ecx.images-amazon.com/images/I/31j3zwLCZyL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1776" y="4495800"/>
            <a:ext cx="2362199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Istraživanja nastavnika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</a:t>
            </a:r>
            <a:r>
              <a:rPr lang="sr-Latn-RS" dirty="0" smtClean="0"/>
              <a:t>rše nastavnici </a:t>
            </a:r>
          </a:p>
          <a:p>
            <a:r>
              <a:rPr lang="en-US" dirty="0" smtClean="0"/>
              <a:t>P</a:t>
            </a:r>
            <a:r>
              <a:rPr lang="sr-Latn-RS" dirty="0" smtClean="0"/>
              <a:t>roblem – istraživačko pitanje: problem u praksi</a:t>
            </a:r>
          </a:p>
          <a:p>
            <a:r>
              <a:rPr lang="pl-PL" dirty="0" smtClean="0"/>
              <a:t>Cilj: </a:t>
            </a:r>
          </a:p>
          <a:p>
            <a:pPr>
              <a:buNone/>
            </a:pPr>
            <a:r>
              <a:rPr lang="pl-PL" dirty="0"/>
              <a:t>-</a:t>
            </a:r>
            <a:r>
              <a:rPr lang="pl-PL" dirty="0" smtClean="0"/>
              <a:t>razumevanje sopstvenog iskustva i polazišta,</a:t>
            </a:r>
          </a:p>
          <a:p>
            <a:pPr>
              <a:buNone/>
            </a:pPr>
            <a:r>
              <a:rPr lang="pl-PL" dirty="0"/>
              <a:t>-</a:t>
            </a:r>
            <a:r>
              <a:rPr lang="pl-PL" dirty="0" smtClean="0"/>
              <a:t>odlučivanje </a:t>
            </a:r>
            <a:r>
              <a:rPr lang="pl-PL" dirty="0"/>
              <a:t>o </a:t>
            </a:r>
            <a:r>
              <a:rPr lang="pl-PL" dirty="0" smtClean="0"/>
              <a:t>delovanju, rešavanje problema u sopstvenoj praksi </a:t>
            </a:r>
          </a:p>
          <a:p>
            <a:pPr>
              <a:buNone/>
            </a:pPr>
            <a:r>
              <a:rPr lang="pl-PL" dirty="0" smtClean="0"/>
              <a:t>-razvijanje prakse</a:t>
            </a:r>
            <a:r>
              <a:rPr lang="en-US" dirty="0" smtClean="0"/>
              <a:t>, </a:t>
            </a:r>
            <a:r>
              <a:rPr lang="en-US" dirty="0" err="1" smtClean="0"/>
              <a:t>profesionalni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sr-Latn-RS" smtClean="0"/>
              <a:t>zvoj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</a:t>
            </a:r>
            <a:r>
              <a:rPr lang="sr-Latn-RS" dirty="0" smtClean="0"/>
              <a:t>orak unazad:</a:t>
            </a:r>
            <a:br>
              <a:rPr lang="sr-Latn-RS" dirty="0" smtClean="0"/>
            </a:br>
            <a:r>
              <a:rPr lang="sr-Latn-RS" dirty="0" smtClean="0"/>
              <a:t>teorijska polazišta i koreni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</a:t>
            </a:r>
            <a:r>
              <a:rPr lang="sr-Latn-RS" dirty="0" smtClean="0"/>
              <a:t>hvatanje istraživanja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</a:t>
            </a:r>
            <a:r>
              <a:rPr lang="sr-Latn-RS" dirty="0" smtClean="0"/>
              <a:t>hvatanje profesije nastavnik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</a:t>
            </a:r>
            <a:r>
              <a:rPr lang="sr-Latn-RS" dirty="0" smtClean="0"/>
              <a:t>hvatanje obrazovanja nastavnika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</a:t>
            </a:r>
            <a:r>
              <a:rPr lang="sr-Latn-RS" dirty="0" smtClean="0"/>
              <a:t>orak unazad:</a:t>
            </a:r>
            <a:br>
              <a:rPr lang="sr-Latn-RS" dirty="0" smtClean="0"/>
            </a:br>
            <a:r>
              <a:rPr lang="sr-Latn-RS" dirty="0" smtClean="0"/>
              <a:t>teorijska polazišta i koreni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</a:t>
            </a:r>
            <a:r>
              <a:rPr lang="sr-Latn-RS" b="1" dirty="0" smtClean="0"/>
              <a:t>hvatanje istraživanja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</a:t>
            </a:r>
            <a:r>
              <a:rPr lang="sr-Latn-RS" dirty="0" smtClean="0"/>
              <a:t>hvatanje profesije nastavnik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</a:t>
            </a:r>
            <a:r>
              <a:rPr lang="sr-Latn-RS" dirty="0" smtClean="0"/>
              <a:t>hvatanje obrazovanja nastavnika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1. </a:t>
            </a:r>
            <a:r>
              <a:rPr lang="en-US" dirty="0" smtClean="0"/>
              <a:t>K</a:t>
            </a:r>
            <a:r>
              <a:rPr lang="sr-Latn-RS" dirty="0" smtClean="0"/>
              <a:t>orak unazad: </a:t>
            </a:r>
            <a:r>
              <a:rPr lang="en-US" dirty="0" err="1" smtClean="0"/>
              <a:t>shvatanja</a:t>
            </a:r>
            <a:r>
              <a:rPr lang="en-US" dirty="0" smtClean="0"/>
              <a:t> </a:t>
            </a:r>
            <a:r>
              <a:rPr lang="en-US" dirty="0" err="1" smtClean="0"/>
              <a:t>istra</a:t>
            </a:r>
            <a:r>
              <a:rPr lang="sr-Latn-RS" dirty="0" smtClean="0"/>
              <a:t>ž</a:t>
            </a:r>
            <a:r>
              <a:rPr lang="en-US" dirty="0" err="1" smtClean="0"/>
              <a:t>ivanja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sz="4000" b="1" dirty="0" smtClean="0"/>
              <a:t>paradigme u pedagoškim istraživanjima</a:t>
            </a:r>
            <a:endParaRPr lang="en-US" sz="40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196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p</a:t>
            </a:r>
            <a:r>
              <a:rPr lang="sr-Latn-RS" dirty="0" smtClean="0"/>
              <a:t>ozitivistička </a:t>
            </a:r>
          </a:p>
          <a:p>
            <a:pPr>
              <a:buNone/>
            </a:pPr>
            <a:r>
              <a:rPr lang="sr-Latn-RS" sz="2000" dirty="0" smtClean="0"/>
              <a:t>(</a:t>
            </a:r>
            <a:r>
              <a:rPr lang="en-US" sz="2000" dirty="0" smtClean="0"/>
              <a:t>process-</a:t>
            </a:r>
            <a:r>
              <a:rPr lang="en-US" sz="2000" dirty="0" err="1" smtClean="0"/>
              <a:t>produkt</a:t>
            </a:r>
            <a:r>
              <a:rPr lang="en-US" sz="2000" dirty="0"/>
              <a:t>, </a:t>
            </a:r>
            <a:r>
              <a:rPr lang="en-US" sz="2000" dirty="0" err="1" smtClean="0"/>
              <a:t>empirijsko-analitičk</a:t>
            </a:r>
            <a:r>
              <a:rPr lang="sr-Latn-RS" sz="2000" dirty="0" smtClean="0"/>
              <a:t>a)</a:t>
            </a:r>
            <a:endParaRPr lang="en-US" sz="2000" dirty="0" smtClean="0"/>
          </a:p>
          <a:p>
            <a:pPr>
              <a:buNone/>
            </a:pPr>
            <a:endParaRPr lang="sr-Latn-RS" sz="2000" dirty="0" smtClean="0"/>
          </a:p>
          <a:p>
            <a:r>
              <a:rPr lang="en-US" dirty="0" smtClean="0"/>
              <a:t>i</a:t>
            </a:r>
            <a:r>
              <a:rPr lang="sr-Latn-RS" dirty="0" smtClean="0"/>
              <a:t>nterpretativna</a:t>
            </a:r>
            <a:endParaRPr lang="en-US" dirty="0" smtClean="0"/>
          </a:p>
          <a:p>
            <a:endParaRPr lang="sr-Latn-RS" dirty="0" smtClean="0"/>
          </a:p>
          <a:p>
            <a:r>
              <a:rPr lang="sr-Latn-RS" dirty="0" smtClean="0"/>
              <a:t>kritička</a:t>
            </a:r>
            <a:r>
              <a:rPr lang="en-US" dirty="0" smtClean="0"/>
              <a:t> (a</a:t>
            </a:r>
            <a:r>
              <a:rPr lang="sr-Latn-RS" dirty="0" smtClean="0"/>
              <a:t>kciona)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err="1" smtClean="0"/>
              <a:t>priroda</a:t>
            </a:r>
            <a:r>
              <a:rPr lang="en-US" dirty="0" smtClean="0"/>
              <a:t> </a:t>
            </a:r>
            <a:r>
              <a:rPr lang="sr-Latn-RS" dirty="0" smtClean="0"/>
              <a:t>(</a:t>
            </a:r>
            <a:r>
              <a:rPr lang="en-US" dirty="0" err="1" smtClean="0"/>
              <a:t>sa</a:t>
            </a:r>
            <a:r>
              <a:rPr lang="sr-Latn-RS" dirty="0" smtClean="0"/>
              <a:t>)</a:t>
            </a:r>
            <a:r>
              <a:rPr lang="en-US" dirty="0" err="1" smtClean="0"/>
              <a:t>znanja</a:t>
            </a:r>
            <a:endParaRPr lang="sr-Latn-RS" dirty="0" smtClean="0"/>
          </a:p>
          <a:p>
            <a:r>
              <a:rPr lang="en-US" dirty="0" smtClean="0"/>
              <a:t>p</a:t>
            </a:r>
            <a:r>
              <a:rPr lang="sr-Latn-RS" dirty="0" smtClean="0"/>
              <a:t>ostupci u istraživanju</a:t>
            </a:r>
          </a:p>
          <a:p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 smtClean="0"/>
              <a:t>teorijskog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sr-Latn-RS" dirty="0" smtClean="0"/>
              <a:t>     </a:t>
            </a:r>
            <a:r>
              <a:rPr lang="en-US" dirty="0" err="1" smtClean="0"/>
              <a:t>praktičnog</a:t>
            </a:r>
            <a:r>
              <a:rPr lang="en-US" dirty="0" smtClean="0"/>
              <a:t> </a:t>
            </a:r>
            <a:r>
              <a:rPr lang="sr-Latn-RS" dirty="0" smtClean="0"/>
              <a:t>znanja</a:t>
            </a:r>
          </a:p>
          <a:p>
            <a:r>
              <a:rPr lang="sr-Latn-RS" dirty="0" smtClean="0"/>
              <a:t>p</a:t>
            </a:r>
            <a:r>
              <a:rPr lang="en-US" dirty="0" err="1" smtClean="0"/>
              <a:t>odaci</a:t>
            </a:r>
            <a:r>
              <a:rPr lang="en-US" dirty="0" smtClean="0"/>
              <a:t> / </a:t>
            </a:r>
            <a:r>
              <a:rPr lang="en-US" dirty="0" err="1" smtClean="0"/>
              <a:t>rezultati</a:t>
            </a:r>
            <a:endParaRPr lang="sr-Latn-RS" dirty="0" smtClean="0"/>
          </a:p>
          <a:p>
            <a:r>
              <a:rPr lang="en-US" dirty="0" err="1" smtClean="0"/>
              <a:t>uloga</a:t>
            </a:r>
            <a:r>
              <a:rPr lang="en-US" dirty="0" smtClean="0"/>
              <a:t> </a:t>
            </a:r>
            <a:r>
              <a:rPr lang="en-US" dirty="0" err="1" smtClean="0"/>
              <a:t>istraživača</a:t>
            </a:r>
            <a:r>
              <a:rPr lang="en-US" dirty="0" smtClean="0"/>
              <a:t> </a:t>
            </a:r>
            <a:endParaRPr lang="sr-Latn-RS" dirty="0" smtClean="0"/>
          </a:p>
          <a:p>
            <a:r>
              <a:rPr lang="en-US" dirty="0" smtClean="0"/>
              <a:t>s</a:t>
            </a:r>
            <a:r>
              <a:rPr lang="sr-Latn-RS" dirty="0" smtClean="0"/>
              <a:t>vrha istraživanja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1. </a:t>
            </a:r>
            <a:r>
              <a:rPr lang="en-US" dirty="0" smtClean="0"/>
              <a:t>K</a:t>
            </a:r>
            <a:r>
              <a:rPr lang="sr-Latn-RS" dirty="0" smtClean="0"/>
              <a:t>orak unazad: </a:t>
            </a:r>
            <a:r>
              <a:rPr lang="en-US" dirty="0" err="1" smtClean="0"/>
              <a:t>shvatanja</a:t>
            </a:r>
            <a:r>
              <a:rPr lang="en-US" dirty="0" smtClean="0"/>
              <a:t> </a:t>
            </a:r>
            <a:r>
              <a:rPr lang="en-US" dirty="0" err="1" smtClean="0"/>
              <a:t>istra</a:t>
            </a:r>
            <a:r>
              <a:rPr lang="sr-Latn-RS" dirty="0" smtClean="0"/>
              <a:t>ž</a:t>
            </a:r>
            <a:r>
              <a:rPr lang="en-US" dirty="0" err="1" smtClean="0"/>
              <a:t>ivanja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sz="4000" b="1" dirty="0" smtClean="0"/>
              <a:t>paradigme u pedagoškim istraživanjima 2</a:t>
            </a:r>
            <a:endParaRPr lang="en-US" altLang="en-US" b="1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82000" cy="4830763"/>
          </a:xfrm>
        </p:spPr>
        <p:txBody>
          <a:bodyPr/>
          <a:lstStyle/>
          <a:p>
            <a:pPr eaLnBrk="1" hangingPunct="1"/>
            <a:r>
              <a:rPr lang="en-US" altLang="en-US" b="1" dirty="0" err="1" smtClean="0">
                <a:solidFill>
                  <a:srgbClr val="7030A0"/>
                </a:solidFill>
              </a:rPr>
              <a:t>Pozitivistička</a:t>
            </a:r>
            <a:r>
              <a:rPr lang="en-US" altLang="en-US" dirty="0" smtClean="0">
                <a:solidFill>
                  <a:srgbClr val="7030A0"/>
                </a:solidFill>
              </a:rPr>
              <a:t> </a:t>
            </a:r>
            <a:r>
              <a:rPr lang="en-US" altLang="en-US" dirty="0" smtClean="0"/>
              <a:t>– </a:t>
            </a:r>
            <a:r>
              <a:rPr lang="en-US" altLang="en-US" i="1" dirty="0" err="1" smtClean="0"/>
              <a:t>objasniti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pojavu</a:t>
            </a:r>
            <a:r>
              <a:rPr lang="en-US" altLang="en-US" i="1" dirty="0" smtClean="0"/>
              <a:t>, </a:t>
            </a:r>
            <a:r>
              <a:rPr lang="en-US" altLang="en-US" i="1" dirty="0" err="1" smtClean="0"/>
              <a:t>utvriditi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opštevažeće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zakonitosti</a:t>
            </a:r>
            <a:r>
              <a:rPr lang="en-US" altLang="en-US" i="1" dirty="0" smtClean="0"/>
              <a:t>, </a:t>
            </a:r>
            <a:r>
              <a:rPr lang="en-US" altLang="en-US" i="1" dirty="0" err="1" smtClean="0"/>
              <a:t>predvideti</a:t>
            </a:r>
            <a:r>
              <a:rPr lang="en-US" altLang="en-US" i="1" dirty="0" smtClean="0"/>
              <a:t>, </a:t>
            </a:r>
            <a:r>
              <a:rPr lang="en-US" altLang="en-US" i="1" dirty="0" err="1" smtClean="0"/>
              <a:t>kontrolisati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situacije</a:t>
            </a:r>
            <a:r>
              <a:rPr lang="en-US" altLang="en-US" i="1" dirty="0" smtClean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7443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Pozitivistička istraživanja – kvantitativni podaci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134" y="1600200"/>
            <a:ext cx="365173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658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1191</Words>
  <Application>Microsoft Office PowerPoint</Application>
  <PresentationFormat>On-screen Show (4:3)</PresentationFormat>
  <Paragraphs>181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 Istraživanja nastavnika /  nastavnik kao istraživač</vt:lpstr>
      <vt:lpstr>Šta nas očekuje</vt:lpstr>
      <vt:lpstr>Istraživanja nastavnika / nastavnik kao istraživač</vt:lpstr>
      <vt:lpstr>Istraživanja nastavnika</vt:lpstr>
      <vt:lpstr>Korak unazad: teorijska polazišta i koreni</vt:lpstr>
      <vt:lpstr>Korak unazad: teorijska polazišta i koreni</vt:lpstr>
      <vt:lpstr>1. Korak unazad: shvatanja istraživanja paradigme u pedagoškim istraživanjima</vt:lpstr>
      <vt:lpstr>1. Korak unazad: shvatanja istraživanja paradigme u pedagoškim istraživanjima 2</vt:lpstr>
      <vt:lpstr>Pozitivistička istraživanja – kvantitativni podaci</vt:lpstr>
      <vt:lpstr>1. Korak unazad: shvatanja istraživanja paradigme u pedagoškim istraživanjima 2</vt:lpstr>
      <vt:lpstr>1. Korak unazad: shvatanja istraživanja paradigme u pedagoškim istraživanjima 2</vt:lpstr>
      <vt:lpstr>Svrha nastavničkog istraživanja </vt:lpstr>
      <vt:lpstr>Korak unazad: teorijska polazišta i koreni</vt:lpstr>
      <vt:lpstr>2. Uloga nastavnika</vt:lpstr>
      <vt:lpstr>2. Preduslovi? (rad u grupama) </vt:lpstr>
      <vt:lpstr>2. Preduslovi? </vt:lpstr>
      <vt:lpstr>PowerPoint Presentation</vt:lpstr>
      <vt:lpstr>2. Shvatanje profesije nastavnik  </vt:lpstr>
      <vt:lpstr>Korak unazad: teorijska polazišta i koreni</vt:lpstr>
      <vt:lpstr>3. Obrazovanje nastavnika - profesionalni razvoj</vt:lpstr>
      <vt:lpstr>Šta su istraživanja nastavnika - sumiranje</vt:lpstr>
      <vt:lpstr>Šta su istraživanja nastavnika - sumiranje</vt:lpstr>
      <vt:lpstr>Šta su istraživanja nastavnika - sumiranje</vt:lpstr>
      <vt:lpstr>Šta su istraživanja nastavnika - sumiranje</vt:lpstr>
      <vt:lpstr>Osnovne odlike istraživanja nastavnika </vt:lpstr>
      <vt:lpstr> Šta karakteriše kvalitetna istraživanja nastavnika </vt:lpstr>
      <vt:lpstr> Šta karakteriše kvalitetna istraživanja nastavnika / grupni rad </vt:lpstr>
      <vt:lpstr>Neki primeri pitanja... </vt:lpstr>
      <vt:lpstr> Šta karakteriše kvalitetna istraživanja nastavnika / grupni rad </vt:lpstr>
      <vt:lpstr>Komponente :  šta radi nastavnik istraživač</vt:lpstr>
      <vt:lpstr>Neki  Online izvori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Istraživanja nastavnika / nastavnik kao istraživač</dc:title>
  <dc:creator>korisnik</dc:creator>
  <cp:lastModifiedBy>CON</cp:lastModifiedBy>
  <cp:revision>56</cp:revision>
  <dcterms:created xsi:type="dcterms:W3CDTF">2013-12-20T17:42:09Z</dcterms:created>
  <dcterms:modified xsi:type="dcterms:W3CDTF">2017-03-03T13:18:34Z</dcterms:modified>
</cp:coreProperties>
</file>