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96" r:id="rId2"/>
    <p:sldId id="308" r:id="rId3"/>
    <p:sldId id="424" r:id="rId4"/>
    <p:sldId id="394" r:id="rId5"/>
    <p:sldId id="464" r:id="rId6"/>
    <p:sldId id="430" r:id="rId7"/>
    <p:sldId id="439" r:id="rId8"/>
    <p:sldId id="440" r:id="rId9"/>
    <p:sldId id="441" r:id="rId10"/>
    <p:sldId id="438" r:id="rId11"/>
    <p:sldId id="437" r:id="rId12"/>
    <p:sldId id="425" r:id="rId13"/>
    <p:sldId id="427" r:id="rId14"/>
    <p:sldId id="428" r:id="rId15"/>
    <p:sldId id="433" r:id="rId16"/>
    <p:sldId id="434" r:id="rId17"/>
    <p:sldId id="435" r:id="rId18"/>
    <p:sldId id="431" r:id="rId19"/>
    <p:sldId id="436" r:id="rId20"/>
    <p:sldId id="444" r:id="rId21"/>
    <p:sldId id="442" r:id="rId22"/>
    <p:sldId id="445" r:id="rId23"/>
    <p:sldId id="448" r:id="rId24"/>
    <p:sldId id="452" r:id="rId25"/>
    <p:sldId id="451" r:id="rId26"/>
    <p:sldId id="449" r:id="rId27"/>
    <p:sldId id="453" r:id="rId28"/>
    <p:sldId id="455" r:id="rId29"/>
    <p:sldId id="454" r:id="rId30"/>
    <p:sldId id="457" r:id="rId31"/>
    <p:sldId id="456" r:id="rId32"/>
    <p:sldId id="458" r:id="rId33"/>
    <p:sldId id="459" r:id="rId34"/>
    <p:sldId id="462" r:id="rId35"/>
    <p:sldId id="460" r:id="rId36"/>
    <p:sldId id="461" r:id="rId37"/>
    <p:sldId id="30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1" autoAdjust="0"/>
    <p:restoredTop sz="86836" autoAdjust="0"/>
  </p:normalViewPr>
  <p:slideViewPr>
    <p:cSldViewPr>
      <p:cViewPr>
        <p:scale>
          <a:sx n="100" d="100"/>
          <a:sy n="100" d="100"/>
        </p:scale>
        <p:origin x="-1032" y="-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F962D-24E9-446B-8356-B6E6E7D6AA02}" type="datetimeFigureOut">
              <a:rPr lang="en-US" smtClean="0"/>
              <a:pPr/>
              <a:t>4/19/2020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4ACA7-CECE-4E45-A729-F39091810749}" type="slidenum">
              <a:rPr lang="en-US" smtClean="0"/>
              <a:pPr/>
              <a:t>‹#›</a:t>
            </a:fld>
            <a:endParaRPr lang="en-US"/>
          </a:p>
        </p:txBody>
      </p:sp>
    </p:spTree>
    <p:extLst>
      <p:ext uri="{BB962C8B-B14F-4D97-AF65-F5344CB8AC3E}">
        <p14:creationId xmlns="" xmlns:p14="http://schemas.microsoft.com/office/powerpoint/2010/main" val="3529034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r-Latn-RS" dirty="0" smtClean="0"/>
              <a:t>6</a:t>
            </a:r>
            <a:r>
              <a:rPr lang="sr-Cyrl-RS" dirty="0" smtClean="0"/>
              <a:t>.Назарени и Прерафаелити</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Evropska 19. veka 2019\Nazareni\Nazareni\Friedrih Overbeck\Overbek, Direr i Rafael pred tronom Bogorodice.jpg"/>
          <p:cNvPicPr>
            <a:picLocks noGrp="1" noChangeAspect="1" noChangeArrowheads="1"/>
          </p:cNvPicPr>
          <p:nvPr>
            <p:ph idx="1"/>
          </p:nvPr>
        </p:nvPicPr>
        <p:blipFill>
          <a:blip r:embed="rId2" cstate="print"/>
          <a:srcRect/>
          <a:stretch>
            <a:fillRect/>
          </a:stretch>
        </p:blipFill>
        <p:spPr bwMode="auto">
          <a:xfrm>
            <a:off x="5029200" y="762000"/>
            <a:ext cx="3504604" cy="4525963"/>
          </a:xfrm>
          <a:prstGeom prst="rect">
            <a:avLst/>
          </a:prstGeom>
          <a:noFill/>
        </p:spPr>
      </p:pic>
      <p:sp>
        <p:nvSpPr>
          <p:cNvPr id="5" name="Content Placeholder 4"/>
          <p:cNvSpPr txBox="1">
            <a:spLocks/>
          </p:cNvSpPr>
          <p:nvPr/>
        </p:nvSpPr>
        <p:spPr>
          <a:xfrm>
            <a:off x="838200" y="381000"/>
            <a:ext cx="3124200" cy="5745163"/>
          </a:xfrm>
          <a:prstGeom prst="rect">
            <a:avLst/>
          </a:prstGeom>
        </p:spPr>
        <p:txBody>
          <a:bodyPr vert="horz" lIns="91440" tIns="45720" rIns="91440" bIns="45720" rtlCol="0">
            <a:noAutofit/>
          </a:bodyPr>
          <a:lstStyle/>
          <a:p>
            <a:pPr marL="342900" indent="-342900">
              <a:spcBef>
                <a:spcPct val="20000"/>
              </a:spcBef>
              <a:buFont typeface="Arial" pitchFamily="34" charset="0"/>
              <a:buChar char="•"/>
              <a:defRPr/>
            </a:pPr>
            <a:r>
              <a:rPr lang="sr-Cyrl-RS" sz="1200" dirty="0" smtClean="0"/>
              <a:t>Представа је индиректна последица Вакенродеровог списа </a:t>
            </a:r>
            <a:r>
              <a:rPr lang="sr-Cyrl-RS" sz="1200" i="1" dirty="0" smtClean="0"/>
              <a:t>Исповест...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Програмска слика назаренског покрета</a:t>
            </a:r>
            <a:r>
              <a:rPr kumimoji="0" lang="sr-Latn-RS" sz="1200" b="0" i="0" u="none" strike="noStrike" kern="1200" cap="none" spc="0" normalizeH="0" baseline="0" noProof="0" dirty="0" smtClean="0">
                <a:ln>
                  <a:noFill/>
                </a:ln>
                <a:solidFill>
                  <a:schemeClr val="tx1"/>
                </a:solidFill>
                <a:effectLst/>
                <a:uLnTx/>
                <a:uFillTx/>
                <a:latin typeface="+mn-lt"/>
                <a:ea typeface="+mn-ea"/>
                <a:cs typeface="+mn-cs"/>
              </a:rPr>
              <a:t> </a:t>
            </a: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Дирер</a:t>
            </a:r>
            <a:r>
              <a:rPr kumimoji="0" lang="sr-Cyrl-RS" sz="1200" b="0" i="0" u="none" strike="noStrike" kern="1200" cap="none" spc="0" normalizeH="0" noProof="0" dirty="0" smtClean="0">
                <a:ln>
                  <a:noFill/>
                </a:ln>
                <a:solidFill>
                  <a:schemeClr val="tx1"/>
                </a:solidFill>
                <a:effectLst/>
                <a:uLnTx/>
                <a:uFillTx/>
                <a:latin typeface="+mn-lt"/>
                <a:ea typeface="+mn-ea"/>
                <a:cs typeface="+mn-cs"/>
              </a:rPr>
              <a:t> и Рафаел пред троном Уметности</a:t>
            </a: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dirty="0" smtClean="0"/>
              <a:t>Она испољава три основне структуре назарена: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1.пријатељство</a:t>
            </a:r>
            <a:r>
              <a:rPr kumimoji="0" lang="sr-Cyrl-RS" sz="1200" b="0" i="0" u="none" strike="noStrike" kern="1200" cap="none" spc="0" normalizeH="0" noProof="0" dirty="0" smtClean="0">
                <a:ln>
                  <a:noFill/>
                </a:ln>
                <a:solidFill>
                  <a:schemeClr val="tx1"/>
                </a:solidFill>
                <a:effectLst/>
                <a:uLnTx/>
                <a:uFillTx/>
                <a:latin typeface="+mn-lt"/>
                <a:ea typeface="+mn-ea"/>
                <a:cs typeface="+mn-cs"/>
              </a:rPr>
              <a:t> сродних душа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baseline="0" dirty="0" smtClean="0"/>
              <a:t>2.</a:t>
            </a:r>
            <a:r>
              <a:rPr lang="sr-Cyrl-RS" sz="1200" dirty="0" smtClean="0"/>
              <a:t> јединство уметности и религије</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3.</a:t>
            </a:r>
            <a:r>
              <a:rPr kumimoji="0" lang="sr-Cyrl-RS" sz="1200" b="0" i="0" u="none" strike="noStrike" kern="1200" cap="none" spc="0" normalizeH="0" noProof="0" dirty="0" smtClean="0">
                <a:ln>
                  <a:noFill/>
                </a:ln>
                <a:solidFill>
                  <a:schemeClr val="tx1"/>
                </a:solidFill>
                <a:effectLst/>
                <a:uLnTx/>
                <a:uFillTx/>
                <a:latin typeface="+mn-lt"/>
                <a:ea typeface="+mn-ea"/>
                <a:cs typeface="+mn-cs"/>
              </a:rPr>
              <a:t> повезаност Италије и Германије</a:t>
            </a: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noProof="0" dirty="0" smtClean="0"/>
              <a:t>Женска фигура на престолу је окружена двојицом митских сликара, с лева је приказан Рафаел овенчан ловоровим </a:t>
            </a:r>
            <a:r>
              <a:rPr lang="sr-Cyrl-RS" sz="1200" noProof="0" dirty="0" smtClean="0"/>
              <a:t>венцем </a:t>
            </a:r>
            <a:r>
              <a:rPr lang="sr-Cyrl-RS" sz="1200" noProof="0" dirty="0" smtClean="0"/>
              <a:t>који пружа руку са јеловим гранчицом,  у другој руци држи слику са ликом Богородице у другој руцу, он се рукује са Дирером који у руцим има слику распећа са својим монограмом</a:t>
            </a:r>
          </a:p>
          <a:p>
            <a:pPr marL="342900" lvl="0" indent="-342900">
              <a:spcBef>
                <a:spcPct val="20000"/>
              </a:spcBef>
              <a:buFont typeface="Arial" pitchFamily="34" charset="0"/>
              <a:buChar char="•"/>
              <a:defRPr/>
            </a:pPr>
            <a:r>
              <a:rPr kumimoji="0" lang="sr-Cyrl-RS" sz="1200" b="0" i="0" u="none" strike="noStrike" kern="1200" cap="none" spc="0" normalizeH="0" baseline="0" dirty="0" smtClean="0">
                <a:ln>
                  <a:noFill/>
                </a:ln>
                <a:solidFill>
                  <a:schemeClr val="tx1"/>
                </a:solidFill>
                <a:effectLst/>
                <a:uLnTx/>
                <a:uFillTx/>
                <a:latin typeface="+mn-lt"/>
                <a:ea typeface="+mn-ea"/>
                <a:cs typeface="+mn-cs"/>
              </a:rPr>
              <a:t>Особа</a:t>
            </a:r>
            <a:r>
              <a:rPr kumimoji="0" lang="sr-Cyrl-RS" sz="1200" b="0" i="0" u="none" strike="noStrike" kern="1200" cap="none" spc="0" normalizeH="0" dirty="0" smtClean="0">
                <a:ln>
                  <a:noFill/>
                </a:ln>
                <a:solidFill>
                  <a:schemeClr val="tx1"/>
                </a:solidFill>
                <a:effectLst/>
                <a:uLnTx/>
                <a:uFillTx/>
                <a:latin typeface="+mn-lt"/>
                <a:ea typeface="+mn-ea"/>
                <a:cs typeface="+mn-cs"/>
              </a:rPr>
              <a:t> на престолу је приказана са </a:t>
            </a:r>
            <a:r>
              <a:rPr lang="sr-Cyrl-RS" sz="1200" dirty="0" smtClean="0"/>
              <a:t>папском </a:t>
            </a:r>
            <a:r>
              <a:rPr kumimoji="0" lang="sr-Cyrl-RS" sz="1200" b="0" i="0" u="none" strike="noStrike" kern="1200" cap="none" spc="0" normalizeH="0" dirty="0" smtClean="0">
                <a:ln>
                  <a:noFill/>
                </a:ln>
                <a:solidFill>
                  <a:schemeClr val="tx1"/>
                </a:solidFill>
                <a:effectLst/>
                <a:uLnTx/>
                <a:uFillTx/>
                <a:latin typeface="+mn-lt"/>
                <a:ea typeface="+mn-ea"/>
                <a:cs typeface="+mn-cs"/>
              </a:rPr>
              <a:t>тијаром и светим писмом; седи на престолу украшеном готском резбаријом – она је пресонификација </a:t>
            </a:r>
            <a:r>
              <a:rPr kumimoji="0" lang="sr-Cyrl-RS" sz="1200" b="0" i="0" u="none" strike="noStrike" kern="1200" cap="none" spc="0" normalizeH="0" dirty="0" smtClean="0">
                <a:ln>
                  <a:noFill/>
                </a:ln>
                <a:solidFill>
                  <a:schemeClr val="tx1"/>
                </a:solidFill>
                <a:effectLst/>
                <a:uLnTx/>
                <a:uFillTx/>
                <a:latin typeface="+mn-lt"/>
                <a:ea typeface="+mn-ea"/>
                <a:cs typeface="+mn-cs"/>
              </a:rPr>
              <a:t>религије</a:t>
            </a:r>
            <a:r>
              <a:rPr kumimoji="0" lang="sr-Cyrl-RS" sz="1200" b="0" i="0" u="none" strike="noStrike" kern="1200" cap="none" spc="0" normalizeH="0" dirty="0" smtClean="0">
                <a:ln>
                  <a:noFill/>
                </a:ln>
                <a:solidFill>
                  <a:schemeClr val="tx1"/>
                </a:solidFill>
                <a:effectLst/>
                <a:uLnTx/>
                <a:uFillTx/>
                <a:latin typeface="+mn-lt"/>
                <a:ea typeface="+mn-ea"/>
                <a:cs typeface="+mn-cs"/>
              </a:rPr>
              <a:t>, али и уметности</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baseline="0" noProof="0" dirty="0" smtClean="0"/>
              <a:t>Иза Рафаела је видљива купола цркве </a:t>
            </a:r>
            <a:r>
              <a:rPr lang="sr-Cyrl-RS" sz="1200" dirty="0" smtClean="0"/>
              <a:t>све</a:t>
            </a:r>
            <a:r>
              <a:rPr lang="sr-Cyrl-RS" sz="1200" baseline="0" noProof="0" dirty="0" smtClean="0"/>
              <a:t>тог Петра,</a:t>
            </a:r>
            <a:r>
              <a:rPr lang="sr-Cyrl-RS" sz="1200" noProof="0" dirty="0" smtClean="0"/>
              <a:t> док је иза Дирера представљен Нинбершки замак  -  спој различитости у хармонији (југ и север)</a:t>
            </a:r>
          </a:p>
          <a:p>
            <a:pPr marL="342900" lvl="0" indent="-342900">
              <a:spcBef>
                <a:spcPct val="20000"/>
              </a:spcBef>
              <a:buFont typeface="Arial" pitchFamily="34" charset="0"/>
              <a:buChar char="•"/>
              <a:defRPr/>
            </a:pPr>
            <a:r>
              <a:rPr kumimoji="0" lang="sr-Cyrl-RS" sz="1200" b="0" i="0" u="none" strike="noStrike" kern="1200" cap="none" spc="0" normalizeH="0" baseline="0" dirty="0" smtClean="0">
                <a:ln>
                  <a:noFill/>
                </a:ln>
                <a:solidFill>
                  <a:schemeClr val="tx1"/>
                </a:solidFill>
                <a:effectLst/>
                <a:uLnTx/>
                <a:uFillTx/>
                <a:latin typeface="+mn-lt"/>
                <a:ea typeface="+mn-ea"/>
                <a:cs typeface="+mn-cs"/>
              </a:rPr>
              <a:t>Слика</a:t>
            </a:r>
            <a:r>
              <a:rPr kumimoji="0" lang="sr-Cyrl-RS" sz="1200" b="0" i="0" u="none" strike="noStrike" kern="1200" cap="none" spc="0" normalizeH="0" dirty="0" smtClean="0">
                <a:ln>
                  <a:noFill/>
                </a:ln>
                <a:solidFill>
                  <a:schemeClr val="tx1"/>
                </a:solidFill>
                <a:effectLst/>
                <a:uLnTx/>
                <a:uFillTx/>
                <a:latin typeface="+mn-lt"/>
                <a:ea typeface="+mn-ea"/>
                <a:cs typeface="+mn-cs"/>
              </a:rPr>
              <a:t> је за Немце представљала </a:t>
            </a:r>
            <a:r>
              <a:rPr lang="sr-Cyrl-RS" sz="1200" dirty="0" smtClean="0"/>
              <a:t>визуелну </a:t>
            </a:r>
            <a:r>
              <a:rPr kumimoji="0" lang="sr-Cyrl-RS" sz="1200" b="0" i="0" u="none" strike="noStrike" kern="1200" cap="none" spc="0" normalizeH="0" dirty="0" smtClean="0">
                <a:ln>
                  <a:noFill/>
                </a:ln>
                <a:solidFill>
                  <a:schemeClr val="tx1"/>
                </a:solidFill>
                <a:effectLst/>
                <a:uLnTx/>
                <a:uFillTx/>
                <a:latin typeface="+mn-lt"/>
                <a:ea typeface="+mn-ea"/>
                <a:cs typeface="+mn-cs"/>
              </a:rPr>
              <a:t>потврду да могу пронаћи идеалну отаџбину, у земљи уметности католичке цркве</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200" b="0" i="0" u="none" strike="noStrike" kern="1200" cap="none" spc="0" normalizeH="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Rectangle 3"/>
          <p:cNvSpPr/>
          <p:nvPr/>
        </p:nvSpPr>
        <p:spPr>
          <a:xfrm>
            <a:off x="4343400" y="5385318"/>
            <a:ext cx="6019800" cy="307777"/>
          </a:xfrm>
          <a:prstGeom prst="rect">
            <a:avLst/>
          </a:prstGeom>
        </p:spPr>
        <p:txBody>
          <a:bodyPr wrap="square">
            <a:spAutoFit/>
          </a:bodyPr>
          <a:lstStyle/>
          <a:p>
            <a:r>
              <a:rPr lang="sr-Cyrl-RS" sz="1400" dirty="0" smtClean="0"/>
              <a:t>Јохан Овербек, Дирер и Рафаел пред троном Уметности,1810. </a:t>
            </a:r>
            <a:endParaRPr lang="en-US" sz="1400" dirty="0"/>
          </a:p>
        </p:txBody>
      </p:sp>
      <p:sp>
        <p:nvSpPr>
          <p:cNvPr id="6" name="Up Arrow 5"/>
          <p:cNvSpPr/>
          <p:nvPr/>
        </p:nvSpPr>
        <p:spPr>
          <a:xfrm rot="5400000">
            <a:off x="3962400" y="9144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Evropska 19. veka 2019\Nazareni\Nazareni\Friedrih Overbeck\Friedrich Overbeck, Italija i Germanija, 1811-1828.jpg"/>
          <p:cNvPicPr>
            <a:picLocks noGrp="1" noChangeAspect="1" noChangeArrowheads="1"/>
          </p:cNvPicPr>
          <p:nvPr>
            <p:ph idx="1"/>
          </p:nvPr>
        </p:nvPicPr>
        <p:blipFill>
          <a:blip r:embed="rId2" cstate="print"/>
          <a:srcRect/>
          <a:stretch>
            <a:fillRect/>
          </a:stretch>
        </p:blipFill>
        <p:spPr bwMode="auto">
          <a:xfrm>
            <a:off x="3657600" y="2057400"/>
            <a:ext cx="5039762" cy="4525963"/>
          </a:xfrm>
          <a:prstGeom prst="rect">
            <a:avLst/>
          </a:prstGeom>
          <a:noFill/>
        </p:spPr>
      </p:pic>
      <p:sp>
        <p:nvSpPr>
          <p:cNvPr id="5" name="Content Placeholder 4"/>
          <p:cNvSpPr txBox="1">
            <a:spLocks/>
          </p:cNvSpPr>
          <p:nvPr/>
        </p:nvSpPr>
        <p:spPr>
          <a:xfrm>
            <a:off x="457200" y="381000"/>
            <a:ext cx="3048000" cy="5745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4"/>
          <p:cNvSpPr txBox="1">
            <a:spLocks/>
          </p:cNvSpPr>
          <p:nvPr/>
        </p:nvSpPr>
        <p:spPr>
          <a:xfrm>
            <a:off x="457200" y="381000"/>
            <a:ext cx="3200400" cy="574516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Овербек је напре нацртао представу Шуламит и Марија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dirty="0" smtClean="0"/>
              <a:t>Н</a:t>
            </a: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акон тога је извео уљану слику Марија и Германија -</a:t>
            </a:r>
            <a:r>
              <a:rPr kumimoji="0" lang="sr-Cyrl-RS" sz="1200" b="0" i="0" u="none" strike="noStrike" kern="1200" cap="none" spc="0" normalizeH="0" noProof="0" dirty="0" smtClean="0">
                <a:ln>
                  <a:noFill/>
                </a:ln>
                <a:solidFill>
                  <a:schemeClr val="tx1"/>
                </a:solidFill>
                <a:effectLst/>
                <a:uLnTx/>
                <a:uFillTx/>
                <a:latin typeface="+mn-lt"/>
                <a:ea typeface="+mn-ea"/>
                <a:cs typeface="+mn-cs"/>
              </a:rPr>
              <a:t> </a:t>
            </a: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од невеста је постао пар жена достојних уважења,</a:t>
            </a:r>
            <a:r>
              <a:rPr kumimoji="0" lang="sr-Cyrl-RS" sz="1200" b="0" i="0" u="none" strike="noStrike" kern="1200" cap="none" spc="0" normalizeH="0" noProof="0" dirty="0" smtClean="0">
                <a:ln>
                  <a:noFill/>
                </a:ln>
                <a:solidFill>
                  <a:schemeClr val="tx1"/>
                </a:solidFill>
                <a:effectLst/>
                <a:uLnTx/>
                <a:uFillTx/>
                <a:latin typeface="+mn-lt"/>
                <a:ea typeface="+mn-ea"/>
                <a:cs typeface="+mn-cs"/>
              </a:rPr>
              <a:t> Германија и Италија,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dirty="0" smtClean="0"/>
              <a:t>Слику ће сам појаснити: </a:t>
            </a:r>
            <a:r>
              <a:rPr kumimoji="0" lang="sr-Cyrl-RS" sz="1200" b="0" i="1" u="none" strike="noStrike" kern="1200" cap="none" spc="0" normalizeH="0" noProof="0" dirty="0" smtClean="0">
                <a:ln>
                  <a:noFill/>
                </a:ln>
                <a:solidFill>
                  <a:schemeClr val="tx1"/>
                </a:solidFill>
                <a:effectLst/>
                <a:uLnTx/>
                <a:uFillTx/>
                <a:latin typeface="+mn-lt"/>
                <a:ea typeface="+mn-ea"/>
                <a:cs typeface="+mn-cs"/>
              </a:rPr>
              <a:t>Оба елемента су истоветна, која са једне стране јесу супростављена, али се и преплићу, и то је мој загдатак. То је с једне стране подсећање на отаџбину а са друге стране драж света очаравајућег лепог, што је са захвалношћу уживам. То је чежња која Северњаке стално привлачи ка југу, његовој уметности, његовој природи, његовој поезији, значи оба заједно, и чежња као предмет њихове љубави, и све то скупа као идеја која се непрекидно подмлађује</a:t>
            </a:r>
            <a:r>
              <a:rPr kumimoji="0" lang="sr-Cyrl-RS" sz="1200" b="0" i="0" u="none" strike="noStrike" kern="1200" cap="none" spc="0" normalizeH="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dirty="0" smtClean="0"/>
              <a:t>Препознатљива по гесту и ношњи Германија је она која узима, а Италија она која даје. Италија је представљена изнад средњовековног италијанског манастира, док је иза Германије црква усред старонемачке вароши</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Поза,</a:t>
            </a:r>
            <a:r>
              <a:rPr kumimoji="0" lang="sr-Cyrl-RS" sz="1200" b="0" i="0" u="none" strike="noStrike" kern="1200" cap="none" spc="0" normalizeH="0" noProof="0" dirty="0" smtClean="0">
                <a:ln>
                  <a:noFill/>
                </a:ln>
                <a:solidFill>
                  <a:schemeClr val="tx1"/>
                </a:solidFill>
                <a:effectLst/>
                <a:uLnTx/>
                <a:uFillTx/>
                <a:latin typeface="+mn-lt"/>
                <a:ea typeface="+mn-ea"/>
                <a:cs typeface="+mn-cs"/>
              </a:rPr>
              <a:t> гест, волумен, набори одећа, и троугао композције јасно указују на Рафаела, што указује на ренесансне оквире, и умногоме одступа од назаренског примитивизма</a:t>
            </a: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6" name="Picture 2" descr="C:\Users\Igor\Music\0016.jpg"/>
          <p:cNvPicPr>
            <a:picLocks noChangeAspect="1" noChangeArrowheads="1"/>
          </p:cNvPicPr>
          <p:nvPr/>
        </p:nvPicPr>
        <p:blipFill>
          <a:blip r:embed="rId3" cstate="print"/>
          <a:srcRect/>
          <a:stretch>
            <a:fillRect/>
          </a:stretch>
        </p:blipFill>
        <p:spPr bwMode="auto">
          <a:xfrm>
            <a:off x="6324600" y="152400"/>
            <a:ext cx="2693987" cy="2441575"/>
          </a:xfrm>
          <a:prstGeom prst="rect">
            <a:avLst/>
          </a:prstGeom>
          <a:noFill/>
        </p:spPr>
      </p:pic>
      <p:sp>
        <p:nvSpPr>
          <p:cNvPr id="7" name="Rectangle 6"/>
          <p:cNvSpPr/>
          <p:nvPr/>
        </p:nvSpPr>
        <p:spPr>
          <a:xfrm>
            <a:off x="4114800" y="6553200"/>
            <a:ext cx="6248400" cy="307777"/>
          </a:xfrm>
          <a:prstGeom prst="rect">
            <a:avLst/>
          </a:prstGeom>
        </p:spPr>
        <p:txBody>
          <a:bodyPr wrap="square">
            <a:spAutoFit/>
          </a:bodyPr>
          <a:lstStyle/>
          <a:p>
            <a:r>
              <a:rPr lang="sr-Cyrl-RS" sz="1400" dirty="0" smtClean="0"/>
              <a:t>Јохан Овербек, Италија и Германија, 1811-1828. </a:t>
            </a:r>
            <a:endParaRPr lang="en-US" sz="1400" dirty="0"/>
          </a:p>
        </p:txBody>
      </p:sp>
      <p:sp>
        <p:nvSpPr>
          <p:cNvPr id="8" name="Rectangle 7"/>
          <p:cNvSpPr/>
          <p:nvPr/>
        </p:nvSpPr>
        <p:spPr>
          <a:xfrm>
            <a:off x="4114800" y="609600"/>
            <a:ext cx="2209800" cy="523220"/>
          </a:xfrm>
          <a:prstGeom prst="rect">
            <a:avLst/>
          </a:prstGeom>
        </p:spPr>
        <p:txBody>
          <a:bodyPr wrap="square">
            <a:spAutoFit/>
          </a:bodyPr>
          <a:lstStyle/>
          <a:p>
            <a:r>
              <a:rPr lang="sr-Cyrl-RS" sz="1400" dirty="0" smtClean="0"/>
              <a:t>Јохан Овербек, Шуламит и Марија, 1804-06. </a:t>
            </a:r>
            <a:endParaRPr lang="en-US" sz="1400" dirty="0"/>
          </a:p>
        </p:txBody>
      </p:sp>
      <p:sp>
        <p:nvSpPr>
          <p:cNvPr id="9" name="Up Arrow 8"/>
          <p:cNvSpPr/>
          <p:nvPr/>
        </p:nvSpPr>
        <p:spPr>
          <a:xfrm rot="5400000">
            <a:off x="3733800" y="3048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7685326">
            <a:off x="3475170" y="1341570"/>
            <a:ext cx="228600" cy="2286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3733800" cy="5821363"/>
          </a:xfrm>
        </p:spPr>
        <p:txBody>
          <a:bodyPr>
            <a:normAutofit/>
          </a:bodyPr>
          <a:lstStyle/>
          <a:p>
            <a:r>
              <a:rPr lang="sr-Cyrl-RS" sz="1200" dirty="0" smtClean="0"/>
              <a:t>Представа потенцира још један важан сегмент, или кредо назарена – вера у пријатељство између уметника; оно је у романтизму подигнуто на сентиментални ниво, и представља интимно и идејно пријатељство међу пријатељима (уметницима)</a:t>
            </a:r>
            <a:endParaRPr lang="en-US" sz="1200" dirty="0" smtClean="0"/>
          </a:p>
          <a:p>
            <a:r>
              <a:rPr lang="sr-Cyrl-RS" sz="1200" dirty="0" smtClean="0"/>
              <a:t>Немачки романтичари су сантификовали Рафаела; док је Урбино, родно место Рафаела, постало топос хофочашћа</a:t>
            </a:r>
          </a:p>
          <a:p>
            <a:r>
              <a:rPr lang="sr-Cyrl-RS" sz="1200" dirty="0" smtClean="0"/>
              <a:t>На двојном цртежу представљени су Овербек и Корнелијус, они понављају позу Рафаела и његовог учитеља Перуђина, са Рафаелове Атинске школе; </a:t>
            </a:r>
          </a:p>
          <a:p>
            <a:r>
              <a:rPr lang="sr-Cyrl-RS" sz="1200" dirty="0" smtClean="0"/>
              <a:t>У питању је имитација и идентификација са великим ренесансим сликарима</a:t>
            </a:r>
          </a:p>
          <a:p>
            <a:r>
              <a:rPr lang="sr-Cyrl-RS" sz="1200" dirty="0" smtClean="0"/>
              <a:t>За назарене Рафаел и његово дело су подигнути на ниво прототипа (праслике); неухватљиви и недостижни идеал, узор, али и модел имитације, својеврсни </a:t>
            </a:r>
            <a:r>
              <a:rPr lang="sr-Latn-RS" sz="1200" dirty="0" smtClean="0"/>
              <a:t>imitatio Christi –imitatio Raffaell</a:t>
            </a:r>
            <a:endParaRPr lang="sr-Cyrl-RS" sz="1200" dirty="0" smtClean="0"/>
          </a:p>
          <a:p>
            <a:r>
              <a:rPr lang="sr-Cyrl-RS" sz="1200" dirty="0" smtClean="0"/>
              <a:t>Имитација и идентификација у пози, одећи, и изразу са Рафаелом је јасно уочљива на Овербековом аутопортрету</a:t>
            </a:r>
            <a:endParaRPr lang="en-US" sz="1200" dirty="0" smtClean="0"/>
          </a:p>
          <a:p>
            <a:endParaRPr lang="sr-Cyrl-RS" sz="1200" dirty="0" smtClean="0"/>
          </a:p>
        </p:txBody>
      </p:sp>
      <p:pic>
        <p:nvPicPr>
          <p:cNvPr id="3074" name="Picture 2" descr="C:\Users\Igor\Music\00000.jpg"/>
          <p:cNvPicPr>
            <a:picLocks noChangeAspect="1" noChangeArrowheads="1"/>
          </p:cNvPicPr>
          <p:nvPr/>
        </p:nvPicPr>
        <p:blipFill>
          <a:blip r:embed="rId2" cstate="print"/>
          <a:srcRect/>
          <a:stretch>
            <a:fillRect/>
          </a:stretch>
        </p:blipFill>
        <p:spPr bwMode="auto">
          <a:xfrm>
            <a:off x="6096000" y="76200"/>
            <a:ext cx="2514600" cy="3581400"/>
          </a:xfrm>
          <a:prstGeom prst="rect">
            <a:avLst/>
          </a:prstGeom>
          <a:noFill/>
        </p:spPr>
      </p:pic>
      <p:pic>
        <p:nvPicPr>
          <p:cNvPr id="3075" name="Picture 3" descr="C:\Users\Igor\Music\ooo.jpg"/>
          <p:cNvPicPr>
            <a:picLocks noChangeAspect="1" noChangeArrowheads="1"/>
          </p:cNvPicPr>
          <p:nvPr/>
        </p:nvPicPr>
        <p:blipFill>
          <a:blip r:embed="rId3" cstate="print"/>
          <a:srcRect/>
          <a:stretch>
            <a:fillRect/>
          </a:stretch>
        </p:blipFill>
        <p:spPr bwMode="auto">
          <a:xfrm>
            <a:off x="4572000" y="2057400"/>
            <a:ext cx="2787650" cy="3352800"/>
          </a:xfrm>
          <a:prstGeom prst="rect">
            <a:avLst/>
          </a:prstGeom>
          <a:noFill/>
        </p:spPr>
      </p:pic>
      <p:sp>
        <p:nvSpPr>
          <p:cNvPr id="5" name="Rectangle 4"/>
          <p:cNvSpPr/>
          <p:nvPr/>
        </p:nvSpPr>
        <p:spPr>
          <a:xfrm>
            <a:off x="7391400" y="3962400"/>
            <a:ext cx="1752600" cy="738664"/>
          </a:xfrm>
          <a:prstGeom prst="rect">
            <a:avLst/>
          </a:prstGeom>
        </p:spPr>
        <p:txBody>
          <a:bodyPr wrap="square">
            <a:spAutoFit/>
          </a:bodyPr>
          <a:lstStyle/>
          <a:p>
            <a:r>
              <a:rPr lang="sr-Cyrl-RS" sz="1400" dirty="0" smtClean="0"/>
              <a:t>Јохан Овербек, Аутопортрет са Корнелијусом, 1812. </a:t>
            </a:r>
            <a:endParaRPr lang="en-US" sz="1400" dirty="0"/>
          </a:p>
        </p:txBody>
      </p:sp>
      <p:sp>
        <p:nvSpPr>
          <p:cNvPr id="6" name="Rectangle 5"/>
          <p:cNvSpPr/>
          <p:nvPr/>
        </p:nvSpPr>
        <p:spPr>
          <a:xfrm>
            <a:off x="4267200" y="228601"/>
            <a:ext cx="1752600" cy="954107"/>
          </a:xfrm>
          <a:prstGeom prst="rect">
            <a:avLst/>
          </a:prstGeom>
        </p:spPr>
        <p:txBody>
          <a:bodyPr wrap="square">
            <a:spAutoFit/>
          </a:bodyPr>
          <a:lstStyle/>
          <a:p>
            <a:r>
              <a:rPr lang="sr-Cyrl-RS" sz="1400" dirty="0" smtClean="0"/>
              <a:t>Рафаел, Рафаел и Перуђино, детаљ са Атинске школе, 1509-1511. </a:t>
            </a:r>
            <a:endParaRPr lang="en-US" sz="1400" dirty="0"/>
          </a:p>
        </p:txBody>
      </p:sp>
      <p:pic>
        <p:nvPicPr>
          <p:cNvPr id="7" name="Picture 3" descr="C:\Users\Igor\Music\014.jpg"/>
          <p:cNvPicPr>
            <a:picLocks noChangeAspect="1" noChangeArrowheads="1"/>
          </p:cNvPicPr>
          <p:nvPr/>
        </p:nvPicPr>
        <p:blipFill>
          <a:blip r:embed="rId4" cstate="print"/>
          <a:srcRect/>
          <a:stretch>
            <a:fillRect/>
          </a:stretch>
        </p:blipFill>
        <p:spPr bwMode="auto">
          <a:xfrm>
            <a:off x="3657600" y="3810000"/>
            <a:ext cx="2286000" cy="2895601"/>
          </a:xfrm>
          <a:prstGeom prst="rect">
            <a:avLst/>
          </a:prstGeom>
          <a:noFill/>
        </p:spPr>
      </p:pic>
      <p:sp>
        <p:nvSpPr>
          <p:cNvPr id="8" name="Rectangle 7"/>
          <p:cNvSpPr/>
          <p:nvPr/>
        </p:nvSpPr>
        <p:spPr>
          <a:xfrm>
            <a:off x="762000" y="6198990"/>
            <a:ext cx="5619534" cy="307777"/>
          </a:xfrm>
          <a:prstGeom prst="rect">
            <a:avLst/>
          </a:prstGeom>
        </p:spPr>
        <p:txBody>
          <a:bodyPr wrap="square">
            <a:spAutoFit/>
          </a:bodyPr>
          <a:lstStyle/>
          <a:p>
            <a:r>
              <a:rPr lang="sr-Cyrl-RS" sz="1400" dirty="0" smtClean="0"/>
              <a:t>Јохан Овербек, Аутопортрет, 1844. </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8200" y="304800"/>
            <a:ext cx="4038600" cy="5821363"/>
          </a:xfrm>
        </p:spPr>
        <p:txBody>
          <a:bodyPr>
            <a:normAutofit fontScale="92500" lnSpcReduction="20000"/>
          </a:bodyPr>
          <a:lstStyle/>
          <a:p>
            <a:r>
              <a:rPr lang="sr-Cyrl-RS" sz="1400" dirty="0" smtClean="0"/>
              <a:t>Немци су је укључили у сопствену традицију; да докажу да боље познају уметност ренесансе од Италијана</a:t>
            </a:r>
          </a:p>
          <a:p>
            <a:endParaRPr lang="sr-Cyrl-RS" sz="1400" dirty="0" smtClean="0"/>
          </a:p>
          <a:p>
            <a:r>
              <a:rPr lang="sr-Cyrl-RS" sz="1400" dirty="0" smtClean="0"/>
              <a:t>Слика исказује промену парадигме (учитавање), од Винкелмана (класицизам и обоготворење антике), до романтизма (глорификације уметности)</a:t>
            </a:r>
          </a:p>
          <a:p>
            <a:endParaRPr lang="sr-Cyrl-RS" sz="1400" dirty="0" smtClean="0"/>
          </a:p>
          <a:p>
            <a:r>
              <a:rPr lang="sr-Cyrl-RS" sz="1400" dirty="0" smtClean="0"/>
              <a:t>Романтичараима је Рафаелова Богородица важила као изванредно дело њеног сопственог свеца уметности – Рафаела</a:t>
            </a:r>
          </a:p>
          <a:p>
            <a:endParaRPr lang="sr-Cyrl-RS" sz="1400" dirty="0" smtClean="0"/>
          </a:p>
          <a:p>
            <a:r>
              <a:rPr lang="sr-Cyrl-RS" sz="1400" dirty="0" smtClean="0"/>
              <a:t>За неке је представљала античку богињу и Богородицу истовремено, она није схваћена као секуларно уметничко дело већ као оличење идеје уметности.</a:t>
            </a:r>
          </a:p>
          <a:p>
            <a:pPr>
              <a:buNone/>
            </a:pPr>
            <a:endParaRPr lang="sr-Cyrl-RS" sz="1400" dirty="0" smtClean="0"/>
          </a:p>
          <a:p>
            <a:pPr>
              <a:buNone/>
            </a:pPr>
            <a:r>
              <a:rPr lang="sr-Cyrl-RS" sz="1400" dirty="0" smtClean="0"/>
              <a:t>	Јасна је инверзија од </a:t>
            </a:r>
            <a:r>
              <a:rPr lang="sr-Latn-RS" sz="1400" dirty="0" smtClean="0"/>
              <a:t>Bildkult-a</a:t>
            </a:r>
            <a:r>
              <a:rPr lang="sr-Cyrl-RS" sz="1400" dirty="0" smtClean="0"/>
              <a:t> до </a:t>
            </a:r>
            <a:r>
              <a:rPr lang="sr-Latn-RS" sz="1400" dirty="0" smtClean="0"/>
              <a:t>Kultbild-a </a:t>
            </a:r>
            <a:r>
              <a:rPr lang="sr-Cyrl-RS" sz="1400" dirty="0" smtClean="0"/>
              <a:t>; дакле, уместо обожавања слике и стваљања уметности на пиједестал, дошло се до култне (верске слике) ; </a:t>
            </a:r>
          </a:p>
          <a:p>
            <a:endParaRPr lang="sr-Cyrl-RS" sz="1400" dirty="0" smtClean="0"/>
          </a:p>
          <a:p>
            <a:r>
              <a:rPr lang="sr-Cyrl-RS" sz="1400" dirty="0" smtClean="0"/>
              <a:t>Уметност постаје слушкиња религије (догматизације вере и одуховљење природе, али у католичком духу)</a:t>
            </a:r>
          </a:p>
          <a:p>
            <a:endParaRPr lang="sr-Cyrl-RS" sz="1400" dirty="0" smtClean="0"/>
          </a:p>
          <a:p>
            <a:r>
              <a:rPr lang="sr-Cyrl-RS" sz="1400" dirty="0" smtClean="0"/>
              <a:t>Хајнрих фон Клајст је 1801. забележио</a:t>
            </a:r>
            <a:r>
              <a:rPr lang="sr-Cyrl-RS" sz="1400" i="1" dirty="0" smtClean="0"/>
              <a:t>: Сваки пут када сам крочио у Галерију. Стајао бих сатима пред јединим Рафаелом ове збирке, пред мајком Божијом са највећом озбиљношћу и анђеоском чедношћу</a:t>
            </a:r>
            <a:r>
              <a:rPr lang="sr-Cyrl-RS" sz="1400" dirty="0" smtClean="0"/>
              <a:t>.</a:t>
            </a:r>
          </a:p>
          <a:p>
            <a:endParaRPr lang="sr-Cyrl-RS" sz="1400" dirty="0" smtClean="0"/>
          </a:p>
          <a:p>
            <a:endParaRPr lang="sr-Cyrl-RS" sz="1400" dirty="0" smtClean="0"/>
          </a:p>
        </p:txBody>
      </p:sp>
      <p:pic>
        <p:nvPicPr>
          <p:cNvPr id="5123" name="Picture 3" descr="C:\Users\Igor\Music\013.jpg"/>
          <p:cNvPicPr>
            <a:picLocks noChangeAspect="1" noChangeArrowheads="1"/>
          </p:cNvPicPr>
          <p:nvPr/>
        </p:nvPicPr>
        <p:blipFill>
          <a:blip r:embed="rId2" cstate="print"/>
          <a:srcRect/>
          <a:stretch>
            <a:fillRect/>
          </a:stretch>
        </p:blipFill>
        <p:spPr bwMode="auto">
          <a:xfrm>
            <a:off x="533400" y="304800"/>
            <a:ext cx="3886200" cy="5181600"/>
          </a:xfrm>
          <a:prstGeom prst="rect">
            <a:avLst/>
          </a:prstGeom>
          <a:noFill/>
        </p:spPr>
      </p:pic>
      <p:sp>
        <p:nvSpPr>
          <p:cNvPr id="5" name="Rectangle 4"/>
          <p:cNvSpPr/>
          <p:nvPr/>
        </p:nvSpPr>
        <p:spPr>
          <a:xfrm rot="10800000" flipV="1">
            <a:off x="838200" y="5545660"/>
            <a:ext cx="6019800" cy="307777"/>
          </a:xfrm>
          <a:prstGeom prst="rect">
            <a:avLst/>
          </a:prstGeom>
        </p:spPr>
        <p:txBody>
          <a:bodyPr wrap="square">
            <a:spAutoFit/>
          </a:bodyPr>
          <a:lstStyle/>
          <a:p>
            <a:r>
              <a:rPr lang="sr-Cyrl-RS" sz="1400" dirty="0" smtClean="0"/>
              <a:t>Рафаел, Сикстинска Мадона, 1513.</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990600"/>
            <a:ext cx="3962400" cy="5135563"/>
          </a:xfrm>
        </p:spPr>
        <p:txBody>
          <a:bodyPr>
            <a:normAutofit/>
          </a:bodyPr>
          <a:lstStyle/>
          <a:p>
            <a:r>
              <a:rPr lang="sr-Cyrl-RS" sz="1400" dirty="0" smtClean="0"/>
              <a:t>Вакенродер и Тик су своје </a:t>
            </a:r>
            <a:r>
              <a:rPr lang="sr-Cyrl-RS" sz="1400" dirty="0" smtClean="0"/>
              <a:t>обожавање </a:t>
            </a:r>
            <a:r>
              <a:rPr lang="sr-Cyrl-RS" sz="1400" dirty="0" smtClean="0"/>
              <a:t>Рафаела засновали на Вазаријевој </a:t>
            </a:r>
            <a:r>
              <a:rPr lang="sr-Cyrl-RS" sz="1400" dirty="0" smtClean="0"/>
              <a:t>сантификацији ренесансног уметника и </a:t>
            </a:r>
            <a:r>
              <a:rPr lang="sr-Cyrl-RS" sz="1400" dirty="0" smtClean="0"/>
              <a:t>новој побожности романтичара</a:t>
            </a:r>
          </a:p>
          <a:p>
            <a:r>
              <a:rPr lang="sr-Cyrl-RS" sz="1400" i="1" dirty="0" smtClean="0"/>
              <a:t>Када у тмурним часовима очајавам...Тада дозивам твоје име Рафел, име анђела чувара који ће ме спасити </a:t>
            </a:r>
            <a:r>
              <a:rPr lang="sr-Cyrl-RS" sz="1400" dirty="0" smtClean="0"/>
              <a:t>– параралела са псалмом 77: </a:t>
            </a:r>
            <a:r>
              <a:rPr lang="sr-Cyrl-RS" sz="1400" i="1" dirty="0" smtClean="0"/>
              <a:t>Дозивам, Господа и молим за помоћ и он ме чује </a:t>
            </a:r>
            <a:r>
              <a:rPr lang="sr-Cyrl-RS" sz="1400" dirty="0" smtClean="0"/>
              <a:t>– типичан исказ једног романтичара</a:t>
            </a:r>
          </a:p>
          <a:p>
            <a:r>
              <a:rPr lang="sr-Cyrl-RS" sz="1400" dirty="0" smtClean="0"/>
              <a:t>Рафаел је био Господ, био је уметност, био је религија, слика побожности, њено отелотворење, замена за веру</a:t>
            </a:r>
          </a:p>
          <a:p>
            <a:r>
              <a:rPr lang="sr-Cyrl-RS" sz="1400" dirty="0" smtClean="0"/>
              <a:t>Овербек </a:t>
            </a:r>
            <a:r>
              <a:rPr lang="sr-Cyrl-RS" sz="1400" dirty="0" smtClean="0"/>
              <a:t>је у </a:t>
            </a:r>
            <a:r>
              <a:rPr lang="sr-Cyrl-RS" sz="1400" dirty="0" smtClean="0"/>
              <a:t>складу са имитацијом Рафаела </a:t>
            </a:r>
            <a:r>
              <a:rPr lang="sr-Cyrl-RS" sz="1400" dirty="0" smtClean="0"/>
              <a:t>извео </a:t>
            </a:r>
            <a:r>
              <a:rPr lang="sr-Cyrl-RS" sz="1400" dirty="0" smtClean="0"/>
              <a:t>једну од својих варијација на тему Рафаелових Мадона</a:t>
            </a:r>
          </a:p>
        </p:txBody>
      </p:sp>
      <p:sp>
        <p:nvSpPr>
          <p:cNvPr id="4" name="Rectangle 3"/>
          <p:cNvSpPr/>
          <p:nvPr/>
        </p:nvSpPr>
        <p:spPr>
          <a:xfrm>
            <a:off x="3962400" y="5715001"/>
            <a:ext cx="5715000" cy="307777"/>
          </a:xfrm>
          <a:prstGeom prst="rect">
            <a:avLst/>
          </a:prstGeom>
        </p:spPr>
        <p:txBody>
          <a:bodyPr wrap="square">
            <a:spAutoFit/>
          </a:bodyPr>
          <a:lstStyle/>
          <a:p>
            <a:r>
              <a:rPr lang="sr-Cyrl-RS" sz="1400" dirty="0" smtClean="0"/>
              <a:t>Јохан Овербек, Марија и Јелисавета са Јованом и Христом, 1825. </a:t>
            </a:r>
            <a:endParaRPr lang="en-US" sz="1400" dirty="0"/>
          </a:p>
        </p:txBody>
      </p:sp>
      <p:pic>
        <p:nvPicPr>
          <p:cNvPr id="1026" name="Picture 2" descr="C:\Users\Igor\Music\0001.jpg"/>
          <p:cNvPicPr>
            <a:picLocks noChangeAspect="1" noChangeArrowheads="1"/>
          </p:cNvPicPr>
          <p:nvPr/>
        </p:nvPicPr>
        <p:blipFill>
          <a:blip r:embed="rId2" cstate="print"/>
          <a:srcRect/>
          <a:stretch>
            <a:fillRect/>
          </a:stretch>
        </p:blipFill>
        <p:spPr bwMode="auto">
          <a:xfrm>
            <a:off x="4876800" y="304800"/>
            <a:ext cx="3733800" cy="5334000"/>
          </a:xfrm>
          <a:prstGeom prst="rect">
            <a:avLst/>
          </a:prstGeom>
          <a:noFill/>
        </p:spPr>
      </p:pic>
      <p:sp>
        <p:nvSpPr>
          <p:cNvPr id="6" name="Up Arrow 5"/>
          <p:cNvSpPr/>
          <p:nvPr/>
        </p:nvSpPr>
        <p:spPr>
          <a:xfrm rot="5400000">
            <a:off x="4343400" y="41148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G:\Evropska 19. veka 2019\Nazareni\Nazareni\Fresko ciklusi (Rim i odjeci)\Peter von Cornelius, Ciklus o Josifu, Casa Bartholdi, Rim, 1816.jpg"/>
          <p:cNvPicPr>
            <a:picLocks noChangeAspect="1" noChangeArrowheads="1"/>
          </p:cNvPicPr>
          <p:nvPr/>
        </p:nvPicPr>
        <p:blipFill>
          <a:blip r:embed="rId2" cstate="print"/>
          <a:srcRect/>
          <a:stretch>
            <a:fillRect/>
          </a:stretch>
        </p:blipFill>
        <p:spPr bwMode="auto">
          <a:xfrm>
            <a:off x="4267200" y="3505200"/>
            <a:ext cx="4724400" cy="3048000"/>
          </a:xfrm>
          <a:prstGeom prst="rect">
            <a:avLst/>
          </a:prstGeom>
          <a:noFill/>
        </p:spPr>
      </p:pic>
      <p:sp>
        <p:nvSpPr>
          <p:cNvPr id="6" name="Content Placeholder 5"/>
          <p:cNvSpPr>
            <a:spLocks noGrp="1"/>
          </p:cNvSpPr>
          <p:nvPr>
            <p:ph idx="1"/>
          </p:nvPr>
        </p:nvSpPr>
        <p:spPr>
          <a:xfrm>
            <a:off x="457200" y="228600"/>
            <a:ext cx="3505200" cy="5897563"/>
          </a:xfrm>
        </p:spPr>
        <p:txBody>
          <a:bodyPr>
            <a:normAutofit fontScale="92500" lnSpcReduction="20000"/>
          </a:bodyPr>
          <a:lstStyle/>
          <a:p>
            <a:r>
              <a:rPr lang="sr-Cyrl-RS" sz="1200" dirty="0" smtClean="0"/>
              <a:t>У Риму је дошло до вдиљиве инверзије у начину сликања; Антон Рафаел Менгс доминатна фигура класицизма позног 18. века је прокламовао узорност и надмоћ Рафаеловог цртежа и композиције; Тицијановог колорита и Коређовог светлотамног</a:t>
            </a:r>
          </a:p>
          <a:p>
            <a:r>
              <a:rPr lang="sr-Cyrl-RS" sz="1200" dirty="0" smtClean="0"/>
              <a:t>Назарени су устали протв ових начела; окренули су се против академског класицизма и виртуозног уљаног  (рељефног) сликарства </a:t>
            </a:r>
          </a:p>
          <a:p>
            <a:r>
              <a:rPr lang="sr-Cyrl-RS" sz="1200" dirty="0" smtClean="0"/>
              <a:t>Насупрот високо цењеном цртежа у класицизму, код назарена се испољио </a:t>
            </a:r>
            <a:r>
              <a:rPr lang="sr-Cyrl-RS" sz="1200" i="1" dirty="0" smtClean="0"/>
              <a:t>картон стил – плошне површине</a:t>
            </a:r>
          </a:p>
          <a:p>
            <a:r>
              <a:rPr lang="sr-Cyrl-RS" sz="1200" dirty="0" smtClean="0"/>
              <a:t>Индивидаулност је искључена (уметник се утапа у Божанску мисију), као и виртуозитет у техничком погледу</a:t>
            </a:r>
          </a:p>
          <a:p>
            <a:r>
              <a:rPr lang="sr-Cyrl-RS" sz="1200" dirty="0" smtClean="0"/>
              <a:t>Поново раде на дрвеним плочама малог формата –веза са старонемачким сликарством на дасци</a:t>
            </a:r>
          </a:p>
          <a:p>
            <a:r>
              <a:rPr lang="sr-Cyrl-RS" sz="1200" dirty="0" smtClean="0"/>
              <a:t>Посебнос се вреднује фреско сликарство религиозне и патриостке тематике</a:t>
            </a:r>
          </a:p>
          <a:p>
            <a:r>
              <a:rPr lang="sr-Cyrl-RS" sz="1200" dirty="0" smtClean="0"/>
              <a:t>За почетак обнове фреско сликарства немачких уметника узима се осликавање </a:t>
            </a:r>
            <a:r>
              <a:rPr lang="sr-Latn-RS" sz="1200" dirty="0" smtClean="0"/>
              <a:t>Cas</a:t>
            </a:r>
            <a:r>
              <a:rPr lang="sr-Cyrl-RS" sz="1200" dirty="0" smtClean="0"/>
              <a:t>е</a:t>
            </a:r>
            <a:r>
              <a:rPr lang="sr-Latn-RS" sz="1200" dirty="0" smtClean="0"/>
              <a:t> Bartholdy </a:t>
            </a:r>
            <a:r>
              <a:rPr lang="sr-Cyrl-RS" sz="1200" dirty="0" smtClean="0"/>
              <a:t>у Риму (1819)</a:t>
            </a:r>
            <a:r>
              <a:rPr lang="sr-Latn-RS" sz="1200" dirty="0" smtClean="0"/>
              <a:t>; </a:t>
            </a:r>
            <a:r>
              <a:rPr lang="sr-Cyrl-RS" sz="1200" dirty="0" smtClean="0"/>
              <a:t>Лудвиг Соломон Бартолди, пруски козул у Руиму наручио је израду сликаног програма; група назарена предвођена Петером Корнелијусом је насликала циклус фресака о старозаветном Јосифу; управо је наручилац посла  критиковао рад назарена у целини : уместо класицистичког складног довршења боје уз помоћ средње тинте, сада видимо дречеће боје једну поред друге; колорит меса без крви; без светлотамног; истицање контура, дводимензионалност и неостатака перспективе (одсуство предњег и задњег плана)</a:t>
            </a:r>
            <a:endParaRPr lang="sr-Latn-RS" sz="1200" dirty="0" smtClean="0"/>
          </a:p>
          <a:p>
            <a:r>
              <a:rPr lang="sr-Cyrl-RS" sz="1200" dirty="0" smtClean="0"/>
              <a:t>Група назарена је осликала и </a:t>
            </a:r>
            <a:r>
              <a:rPr lang="sr-Latn-RS" sz="1200" dirty="0" smtClean="0"/>
              <a:t>Casino M</a:t>
            </a:r>
            <a:r>
              <a:rPr lang="sr-Cyrl-RS" sz="1200" dirty="0" smtClean="0"/>
              <a:t>а</a:t>
            </a:r>
            <a:r>
              <a:rPr lang="sr-Latn-RS" sz="1200" dirty="0" smtClean="0"/>
              <a:t>ssimo </a:t>
            </a:r>
            <a:r>
              <a:rPr lang="sr-Cyrl-RS" sz="1200" dirty="0" smtClean="0"/>
              <a:t>у Риму; по мотивима из дела Дантеа, Торквата Таса, и Лудовика Ариоста; мање техника сликања већ поновно оживљавање монументалних композиција у стилу италијанске ренесансе био је нови импулс за назренско сликарство фресака</a:t>
            </a:r>
            <a:endParaRPr lang="sr-Latn-RS" sz="1200" dirty="0" smtClean="0"/>
          </a:p>
        </p:txBody>
      </p:sp>
      <p:pic>
        <p:nvPicPr>
          <p:cNvPr id="8196" name="Picture 4" descr="G:\Evropska 19. veka 2019\Nazareni\Nazareni\Koreni pobune\Anton Raphael Mengs, Apolon i muze, Vila Albani, Rim, 1761 (1).jpg"/>
          <p:cNvPicPr>
            <a:picLocks noChangeAspect="1" noChangeArrowheads="1"/>
          </p:cNvPicPr>
          <p:nvPr/>
        </p:nvPicPr>
        <p:blipFill>
          <a:blip r:embed="rId3" cstate="print"/>
          <a:srcRect/>
          <a:stretch>
            <a:fillRect/>
          </a:stretch>
        </p:blipFill>
        <p:spPr bwMode="auto">
          <a:xfrm>
            <a:off x="4343400" y="228600"/>
            <a:ext cx="4648200" cy="2971800"/>
          </a:xfrm>
          <a:prstGeom prst="rect">
            <a:avLst/>
          </a:prstGeom>
          <a:noFill/>
        </p:spPr>
      </p:pic>
      <p:sp>
        <p:nvSpPr>
          <p:cNvPr id="5" name="Rectangle 4"/>
          <p:cNvSpPr/>
          <p:nvPr/>
        </p:nvSpPr>
        <p:spPr>
          <a:xfrm>
            <a:off x="4419600" y="3200399"/>
            <a:ext cx="4953000" cy="307777"/>
          </a:xfrm>
          <a:prstGeom prst="rect">
            <a:avLst/>
          </a:prstGeom>
        </p:spPr>
        <p:txBody>
          <a:bodyPr wrap="square">
            <a:spAutoFit/>
          </a:bodyPr>
          <a:lstStyle/>
          <a:p>
            <a:r>
              <a:rPr lang="sr-Cyrl-RS" sz="1400" dirty="0" smtClean="0"/>
              <a:t>Антон Рафаел Менгс, Аполон и музе, </a:t>
            </a:r>
            <a:r>
              <a:rPr lang="sr-Latn-RS" sz="1400" dirty="0" smtClean="0"/>
              <a:t>Vila Albani, </a:t>
            </a:r>
            <a:r>
              <a:rPr lang="sr-Cyrl-RS" sz="1400" dirty="0" smtClean="0"/>
              <a:t>Рим, 1761. </a:t>
            </a:r>
            <a:endParaRPr lang="en-US" sz="1400" dirty="0"/>
          </a:p>
        </p:txBody>
      </p:sp>
      <p:sp>
        <p:nvSpPr>
          <p:cNvPr id="7" name="Rectangle 6"/>
          <p:cNvSpPr/>
          <p:nvPr/>
        </p:nvSpPr>
        <p:spPr>
          <a:xfrm>
            <a:off x="3429000" y="6553200"/>
            <a:ext cx="6324600" cy="307777"/>
          </a:xfrm>
          <a:prstGeom prst="rect">
            <a:avLst/>
          </a:prstGeom>
        </p:spPr>
        <p:txBody>
          <a:bodyPr wrap="square">
            <a:spAutoFit/>
          </a:bodyPr>
          <a:lstStyle/>
          <a:p>
            <a:r>
              <a:rPr lang="sr-Cyrl-RS" sz="1400" dirty="0" smtClean="0"/>
              <a:t>Петер Корнелијус и др., Браћа препознају Јосифа, </a:t>
            </a:r>
            <a:r>
              <a:rPr lang="sr-Latn-RS" sz="1400" dirty="0" smtClean="0"/>
              <a:t>Casa Bartholdy, </a:t>
            </a:r>
            <a:r>
              <a:rPr lang="sr-Cyrl-RS" sz="1400" dirty="0" smtClean="0"/>
              <a:t>Рим, </a:t>
            </a:r>
            <a:r>
              <a:rPr lang="sr-Latn-RS" sz="1400" dirty="0" smtClean="0"/>
              <a:t>1816</a:t>
            </a:r>
            <a:r>
              <a:rPr lang="sr-Cyrl-RS" sz="1400" dirty="0" smtClean="0"/>
              <a:t>. </a:t>
            </a:r>
            <a:endParaRPr lang="en-US" sz="1400" dirty="0"/>
          </a:p>
        </p:txBody>
      </p:sp>
      <p:sp>
        <p:nvSpPr>
          <p:cNvPr id="8" name="Up Arrow 7"/>
          <p:cNvSpPr/>
          <p:nvPr/>
        </p:nvSpPr>
        <p:spPr>
          <a:xfrm flipH="1" flipV="1">
            <a:off x="2057400" y="6019800"/>
            <a:ext cx="45719"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Evropska 19. veka 2019\Nazareni\Nazareni\Fresko ciklusi (Rim i odjeci)\Peter Cornelius i dr, Casino Massimo, Rim, 1826..jpg"/>
          <p:cNvPicPr>
            <a:picLocks noGrp="1" noChangeAspect="1" noChangeArrowheads="1"/>
          </p:cNvPicPr>
          <p:nvPr>
            <p:ph idx="1"/>
          </p:nvPr>
        </p:nvPicPr>
        <p:blipFill>
          <a:blip r:embed="rId2" cstate="print"/>
          <a:srcRect/>
          <a:stretch>
            <a:fillRect/>
          </a:stretch>
        </p:blipFill>
        <p:spPr bwMode="auto">
          <a:xfrm>
            <a:off x="914400" y="685800"/>
            <a:ext cx="7239000" cy="5181600"/>
          </a:xfrm>
          <a:prstGeom prst="rect">
            <a:avLst/>
          </a:prstGeom>
          <a:noFill/>
        </p:spPr>
      </p:pic>
      <p:sp>
        <p:nvSpPr>
          <p:cNvPr id="3" name="Rectangle 2"/>
          <p:cNvSpPr/>
          <p:nvPr/>
        </p:nvSpPr>
        <p:spPr>
          <a:xfrm>
            <a:off x="1905000" y="5867400"/>
            <a:ext cx="5638800" cy="369332"/>
          </a:xfrm>
          <a:prstGeom prst="rect">
            <a:avLst/>
          </a:prstGeom>
        </p:spPr>
        <p:txBody>
          <a:bodyPr wrap="square">
            <a:spAutoFit/>
          </a:bodyPr>
          <a:lstStyle/>
          <a:p>
            <a:r>
              <a:rPr lang="sr-Cyrl-RS" dirty="0" smtClean="0"/>
              <a:t>Петер Корнелијус, </a:t>
            </a:r>
            <a:r>
              <a:rPr lang="sr-Latn-RS" dirty="0" smtClean="0"/>
              <a:t>Casino Massimo</a:t>
            </a:r>
            <a:r>
              <a:rPr lang="sr-Cyrl-RS" dirty="0" smtClean="0"/>
              <a:t>, Рим, 1826. </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Evropska 19. veka 2019\Nazareni\Nazareni\Friedrih Overbeck\Overbeck, Hristos na Maslinovoj gori, 1827..jpg"/>
          <p:cNvPicPr>
            <a:picLocks noGrp="1" noChangeAspect="1" noChangeArrowheads="1"/>
          </p:cNvPicPr>
          <p:nvPr>
            <p:ph idx="1"/>
          </p:nvPr>
        </p:nvPicPr>
        <p:blipFill>
          <a:blip r:embed="rId2" cstate="print"/>
          <a:srcRect/>
          <a:stretch>
            <a:fillRect/>
          </a:stretch>
        </p:blipFill>
        <p:spPr bwMode="auto">
          <a:xfrm>
            <a:off x="5029200" y="457200"/>
            <a:ext cx="3810000" cy="5486400"/>
          </a:xfrm>
          <a:prstGeom prst="rect">
            <a:avLst/>
          </a:prstGeom>
          <a:noFill/>
        </p:spPr>
      </p:pic>
      <p:sp>
        <p:nvSpPr>
          <p:cNvPr id="5" name="Content Placeholder 5"/>
          <p:cNvSpPr txBox="1">
            <a:spLocks/>
          </p:cNvSpPr>
          <p:nvPr/>
        </p:nvSpPr>
        <p:spPr>
          <a:xfrm>
            <a:off x="228600" y="228600"/>
            <a:ext cx="4114800" cy="589756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100" b="0" i="0" u="none" strike="noStrike" kern="1200" cap="none" spc="0" normalizeH="0" baseline="0" noProof="0" dirty="0" smtClean="0">
                <a:ln>
                  <a:noFill/>
                </a:ln>
                <a:solidFill>
                  <a:schemeClr val="tx1"/>
                </a:solidFill>
                <a:effectLst/>
                <a:uLnTx/>
                <a:uFillTx/>
                <a:latin typeface="+mn-lt"/>
                <a:ea typeface="+mn-ea"/>
                <a:cs typeface="+mn-cs"/>
              </a:rPr>
              <a:t>Христова молитва</a:t>
            </a:r>
            <a:r>
              <a:rPr kumimoji="0" lang="sr-Cyrl-RS" sz="1100" b="0" i="0" u="none" strike="noStrike" kern="1200" cap="none" spc="0" normalizeH="0" noProof="0" dirty="0" smtClean="0">
                <a:ln>
                  <a:noFill/>
                </a:ln>
                <a:solidFill>
                  <a:schemeClr val="tx1"/>
                </a:solidFill>
                <a:effectLst/>
                <a:uLnTx/>
                <a:uFillTx/>
                <a:latin typeface="+mn-lt"/>
                <a:ea typeface="+mn-ea"/>
                <a:cs typeface="+mn-cs"/>
              </a:rPr>
              <a:t> на Малиновој гори је </a:t>
            </a:r>
            <a:r>
              <a:rPr lang="sr-Cyrl-RS" sz="1100" dirty="0" smtClean="0"/>
              <a:t>п</a:t>
            </a:r>
            <a:r>
              <a:rPr kumimoji="0" lang="sr-Cyrl-RS" sz="1100" b="0" i="0" u="none" strike="noStrike" kern="1200" cap="none" spc="0" normalizeH="0" baseline="0" noProof="0" dirty="0" smtClean="0">
                <a:ln>
                  <a:noFill/>
                </a:ln>
                <a:solidFill>
                  <a:schemeClr val="tx1"/>
                </a:solidFill>
                <a:effectLst/>
                <a:uLnTx/>
                <a:uFillTx/>
                <a:latin typeface="+mn-lt"/>
                <a:ea typeface="+mn-ea"/>
                <a:cs typeface="+mn-cs"/>
              </a:rPr>
              <a:t>арадигматска</a:t>
            </a:r>
            <a:r>
              <a:rPr kumimoji="0" lang="sr-Cyrl-RS" sz="1100" b="0" i="0" u="none" strike="noStrike" kern="1200" cap="none" spc="0" normalizeH="0" noProof="0" dirty="0" smtClean="0">
                <a:ln>
                  <a:noFill/>
                </a:ln>
                <a:solidFill>
                  <a:schemeClr val="tx1"/>
                </a:solidFill>
                <a:effectLst/>
                <a:uLnTx/>
                <a:uFillTx/>
                <a:latin typeface="+mn-lt"/>
                <a:ea typeface="+mn-ea"/>
                <a:cs typeface="+mn-cs"/>
              </a:rPr>
              <a:t> слика Овербека, на основу које се може расветлити и пикторална и садржинска логика назаренске слике</a:t>
            </a:r>
          </a:p>
          <a:p>
            <a:pPr marL="342900" lvl="0" indent="-342900">
              <a:spcBef>
                <a:spcPct val="20000"/>
              </a:spcBef>
              <a:buFont typeface="Arial" pitchFamily="34" charset="0"/>
              <a:buChar char="•"/>
              <a:defRPr/>
            </a:pPr>
            <a:r>
              <a:rPr lang="sr-Cyrl-RS" sz="1100" baseline="0" dirty="0" smtClean="0"/>
              <a:t>Овербек се</a:t>
            </a:r>
            <a:r>
              <a:rPr lang="sr-Cyrl-RS" sz="1100" dirty="0" smtClean="0"/>
              <a:t> дефинише као теолог који делује прееко слика; жели да теолошки делује преко слике; отида је наглашаван  дискурзивни карактер његових слика – проучава Библију, теолошке текстове и актуелне религиозне теорије, и сам пише уметности и вери</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dirty="0" smtClean="0"/>
              <a:t>Његове слике имају уникатни карактер; оне не репрезентују библисјке сцене већ рефлексију о свом предмету; при чему је субјективно осећање уметника често било присутно у избору и диспозицији предмета слике; библијска историја или личност, коју је сликар изабрао да репрезентује чето постаје метафора; рехабилитовање постојеће иконографије старих сликара није ретроградни поступак подражавања већ служи отварању једног света визуелних метафора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dirty="0" smtClean="0"/>
              <a:t>Континуирана рефелскија уместо приче, не реализује се приказ радње већ демонстрира естетска стилизација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dirty="0" smtClean="0"/>
              <a:t>Овде боја има кључну улогу; </a:t>
            </a:r>
            <a:r>
              <a:rPr lang="sr-Cyrl-RS" sz="1100" i="1" dirty="0" smtClean="0"/>
              <a:t>лишавање</a:t>
            </a:r>
            <a:r>
              <a:rPr lang="sr-Cyrl-RS" sz="1100" dirty="0" smtClean="0"/>
              <a:t> живота се врши одузимањем боје – пасивно стање спавања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dirty="0" smtClean="0"/>
              <a:t>Умртвљивање телесних чула, изолација фигура и осећања, идеја изнад акције, и пасивност изнад гестикулације</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dirty="0" smtClean="0"/>
              <a:t>Субјективни израз лично доживљеног</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100" dirty="0" smtClean="0"/>
              <a:t>Три начела назарена: осећање, аутентичност и субјективност (не оригиналност), уметник приказује онтолошко схватање лепоте као метафизичке вредности</a:t>
            </a:r>
          </a:p>
          <a:p>
            <a:pPr marL="342900" lvl="0" indent="-342900">
              <a:spcBef>
                <a:spcPct val="20000"/>
              </a:spcBef>
              <a:buFont typeface="Arial" pitchFamily="34" charset="0"/>
              <a:buChar char="•"/>
              <a:defRPr/>
            </a:pPr>
            <a:r>
              <a:rPr lang="sr-Cyrl-RS" sz="1100" dirty="0" smtClean="0"/>
              <a:t>Што се тиче пикторалне логике, Овербек се противио рељефној примени класициста насталих применом тамних тинти и неодређених тонова насталих мешавином боја која им је одузела психолошко  значање; по Овербеку, иначе названом теологом боја, боје изазивју одређена осећања код посмтарача – црна охолост, али и живахност; смеђа коса ведрина, плава коса скрпомност</a:t>
            </a:r>
          </a:p>
          <a:p>
            <a:pPr marL="342900" lvl="0" indent="-342900">
              <a:spcBef>
                <a:spcPct val="20000"/>
              </a:spcBef>
              <a:buFont typeface="Arial" pitchFamily="34" charset="0"/>
              <a:buChar char="•"/>
              <a:defRPr/>
            </a:pPr>
            <a:r>
              <a:rPr lang="sr-Cyrl-RS" sz="1100" dirty="0" smtClean="0"/>
              <a:t>Отуда симболика боја доминира сликама назарена, које услед одсуства рељфног сликарства личе на емајл површине</a:t>
            </a:r>
          </a:p>
        </p:txBody>
      </p:sp>
      <p:sp>
        <p:nvSpPr>
          <p:cNvPr id="4" name="Rectangle 3"/>
          <p:cNvSpPr/>
          <p:nvPr/>
        </p:nvSpPr>
        <p:spPr>
          <a:xfrm>
            <a:off x="4419600" y="5943600"/>
            <a:ext cx="5486400" cy="307777"/>
          </a:xfrm>
          <a:prstGeom prst="rect">
            <a:avLst/>
          </a:prstGeom>
        </p:spPr>
        <p:txBody>
          <a:bodyPr wrap="square">
            <a:spAutoFit/>
          </a:bodyPr>
          <a:lstStyle/>
          <a:p>
            <a:r>
              <a:rPr lang="sr-Cyrl-RS" sz="1400" dirty="0" smtClean="0"/>
              <a:t>Јохан Овербек, Христова молитва на Маслиновој гори, 1827. </a:t>
            </a:r>
            <a:endParaRPr lang="en-US" sz="1400" dirty="0"/>
          </a:p>
        </p:txBody>
      </p:sp>
      <p:sp>
        <p:nvSpPr>
          <p:cNvPr id="6" name="Up Arrow 5"/>
          <p:cNvSpPr/>
          <p:nvPr/>
        </p:nvSpPr>
        <p:spPr>
          <a:xfrm rot="5400000">
            <a:off x="4495800" y="4572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457200" y="228600"/>
            <a:ext cx="8229600" cy="5897563"/>
          </a:xfrm>
        </p:spPr>
        <p:txBody>
          <a:bodyPr>
            <a:normAutofit/>
          </a:bodyPr>
          <a:lstStyle/>
          <a:p>
            <a:r>
              <a:rPr lang="sr-Cyrl-RS" sz="1200" dirty="0" smtClean="0"/>
              <a:t>Овербек је извео извео још једно канонско дело (Трујумф религије у уметности) по узору на Рафаела; сам сликар је слику помпезно најавио слику  - која за циљ има уздизање и прослављање Бога </a:t>
            </a:r>
          </a:p>
          <a:p>
            <a:r>
              <a:rPr lang="sr-Cyrl-RS" sz="1200" dirty="0" smtClean="0"/>
              <a:t>Настала ј екао парафраза две Рафаелове представе из папских одаја: Атинска школа и </a:t>
            </a:r>
            <a:r>
              <a:rPr lang="sr-Latn-RS" sz="1200" dirty="0" smtClean="0"/>
              <a:t>Disputa</a:t>
            </a:r>
          </a:p>
          <a:p>
            <a:r>
              <a:rPr lang="sr-Cyrl-RS" sz="1200" dirty="0" smtClean="0"/>
              <a:t>У центру горњег дела композиције приказан је у центру Богородица окружена светитељима из Новог и Старог завета; присутни су св. Лука и цар Давид као заштитиници сликарства и музике, дакле уметности</a:t>
            </a:r>
          </a:p>
          <a:p>
            <a:r>
              <a:rPr lang="sr-Cyrl-RS" sz="1200" dirty="0" smtClean="0"/>
              <a:t>На доњем делу композиције око животносног извора  хришћанства (али и уметности) окупљени су уметници; ту је Овербек извршио једну прераду, уместо Рафаелових филозофа приказани су уметници (наравно и  упечатљиви Рафаел), па се извор живота може посматрати као субститут часне трпезе из</a:t>
            </a:r>
            <a:r>
              <a:rPr lang="sr-Latn-RS" sz="1200" dirty="0" smtClean="0"/>
              <a:t> Disput</a:t>
            </a:r>
            <a:r>
              <a:rPr lang="sr-Cyrl-RS" sz="1200" dirty="0" smtClean="0"/>
              <a:t>е , сада је то кладенац уметности</a:t>
            </a:r>
            <a:endParaRPr lang="sr-Latn-RS" sz="1200" dirty="0" smtClean="0"/>
          </a:p>
          <a:p>
            <a:endParaRPr lang="en-US" sz="1400" dirty="0"/>
          </a:p>
        </p:txBody>
      </p:sp>
      <p:pic>
        <p:nvPicPr>
          <p:cNvPr id="5" name="Picture 2" descr="G:\Evropska 19. veka 2019\Nazareni\Nazareni\Friedrih Overbeck\Friedrich_Overbec, Trijumf religije.jpg"/>
          <p:cNvPicPr>
            <a:picLocks noChangeAspect="1" noChangeArrowheads="1"/>
          </p:cNvPicPr>
          <p:nvPr/>
        </p:nvPicPr>
        <p:blipFill>
          <a:blip r:embed="rId2" cstate="print"/>
          <a:srcRect/>
          <a:stretch>
            <a:fillRect/>
          </a:stretch>
        </p:blipFill>
        <p:spPr bwMode="auto">
          <a:xfrm>
            <a:off x="2362200" y="2057400"/>
            <a:ext cx="4648200" cy="4114800"/>
          </a:xfrm>
          <a:prstGeom prst="rect">
            <a:avLst/>
          </a:prstGeom>
          <a:noFill/>
        </p:spPr>
      </p:pic>
      <p:sp>
        <p:nvSpPr>
          <p:cNvPr id="6" name="Rectangle 5"/>
          <p:cNvSpPr/>
          <p:nvPr/>
        </p:nvSpPr>
        <p:spPr>
          <a:xfrm>
            <a:off x="1524000" y="6248400"/>
            <a:ext cx="6400800" cy="369332"/>
          </a:xfrm>
          <a:prstGeom prst="rect">
            <a:avLst/>
          </a:prstGeom>
        </p:spPr>
        <p:txBody>
          <a:bodyPr wrap="square">
            <a:spAutoFit/>
          </a:bodyPr>
          <a:lstStyle/>
          <a:p>
            <a:r>
              <a:rPr lang="sr-Cyrl-RS" dirty="0" smtClean="0"/>
              <a:t>Јохан Овербек, Трујумф религије у уметности, 1830-1840. </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Evropska 19. veka 2019\Nazareni\Nazareni\Teologija boja\Peter Cornelius Peter, Tri Marije na Hristovom grobu.jpg"/>
          <p:cNvPicPr>
            <a:picLocks noGrp="1" noChangeAspect="1" noChangeArrowheads="1"/>
          </p:cNvPicPr>
          <p:nvPr>
            <p:ph idx="1"/>
          </p:nvPr>
        </p:nvPicPr>
        <p:blipFill>
          <a:blip r:embed="rId2" cstate="print"/>
          <a:srcRect/>
          <a:stretch>
            <a:fillRect/>
          </a:stretch>
        </p:blipFill>
        <p:spPr bwMode="auto">
          <a:xfrm>
            <a:off x="914400" y="533400"/>
            <a:ext cx="7086600" cy="5257800"/>
          </a:xfrm>
          <a:prstGeom prst="rect">
            <a:avLst/>
          </a:prstGeom>
          <a:noFill/>
        </p:spPr>
      </p:pic>
      <p:sp>
        <p:nvSpPr>
          <p:cNvPr id="3" name="Rectangle 2"/>
          <p:cNvSpPr/>
          <p:nvPr/>
        </p:nvSpPr>
        <p:spPr>
          <a:xfrm>
            <a:off x="1676400" y="5943600"/>
            <a:ext cx="6400800" cy="369332"/>
          </a:xfrm>
          <a:prstGeom prst="rect">
            <a:avLst/>
          </a:prstGeom>
        </p:spPr>
        <p:txBody>
          <a:bodyPr wrap="square">
            <a:spAutoFit/>
          </a:bodyPr>
          <a:lstStyle/>
          <a:p>
            <a:r>
              <a:rPr lang="sr-Cyrl-RS" dirty="0" smtClean="0"/>
              <a:t>Петер Корнелијус, Три Марије на Христовом гробу, 1815.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228600"/>
            <a:ext cx="11201400" cy="553998"/>
          </a:xfrm>
          <a:prstGeom prst="rect">
            <a:avLst/>
          </a:prstGeom>
        </p:spPr>
        <p:txBody>
          <a:bodyPr wrap="square">
            <a:spAutoFit/>
          </a:bodyPr>
          <a:lstStyle/>
          <a:p>
            <a:pPr algn="just">
              <a:spcBef>
                <a:spcPts val="0"/>
              </a:spcBef>
            </a:pPr>
            <a:r>
              <a:rPr lang="sr-Cyrl-RS" b="1" dirty="0" smtClean="0"/>
              <a:t>			Назарени</a:t>
            </a:r>
          </a:p>
          <a:p>
            <a:pPr algn="just">
              <a:spcBef>
                <a:spcPts val="0"/>
              </a:spcBef>
            </a:pPr>
            <a:endParaRPr lang="sr-Cyrl-RS" sz="1200" dirty="0" smtClean="0"/>
          </a:p>
        </p:txBody>
      </p:sp>
      <p:sp>
        <p:nvSpPr>
          <p:cNvPr id="5" name="Content Placeholder 4"/>
          <p:cNvSpPr>
            <a:spLocks noGrp="1"/>
          </p:cNvSpPr>
          <p:nvPr>
            <p:ph idx="1"/>
          </p:nvPr>
        </p:nvSpPr>
        <p:spPr>
          <a:xfrm>
            <a:off x="838200" y="609600"/>
            <a:ext cx="7924800" cy="5287963"/>
          </a:xfrm>
        </p:spPr>
        <p:txBody>
          <a:bodyPr>
            <a:noAutofit/>
          </a:bodyPr>
          <a:lstStyle/>
          <a:p>
            <a:r>
              <a:rPr lang="sr-Cyrl-RS" sz="1400" dirty="0" smtClean="0"/>
              <a:t>У складу са романтичарским повратком средњовековљу дошло је у  немачким земљама до снажног истицања националне прошлости; почетком 19. века дошло је до снажног антирационалистичког осећања</a:t>
            </a:r>
          </a:p>
          <a:p>
            <a:r>
              <a:rPr lang="sr-Cyrl-RS" sz="1400" dirty="0" smtClean="0"/>
              <a:t>Противљење француском рационализму и наступајућем капитализму; истиче се национални елемеат који се проналази у измашатној прошлости; Гете је, иако класициста, такође истицао ритерски дух измаштане средњовековне Немачке, али је, у складу са просветитељским идеалима, из процеса ревитализације националне прошлости искључио религију</a:t>
            </a:r>
          </a:p>
          <a:p>
            <a:r>
              <a:rPr lang="sr-Cyrl-RS" sz="1400" dirty="0" smtClean="0"/>
              <a:t>Важно је дело Јохана Готфрида Хердера </a:t>
            </a:r>
            <a:r>
              <a:rPr lang="sr-Cyrl-RS" sz="1400" i="1" dirty="0" smtClean="0"/>
              <a:t>Филозофија историје за развој човечанста</a:t>
            </a:r>
            <a:r>
              <a:rPr lang="sr-Cyrl-RS" sz="1400" dirty="0" smtClean="0"/>
              <a:t>, </a:t>
            </a:r>
            <a:r>
              <a:rPr lang="sr-Latn-CS" sz="1400" dirty="0" smtClean="0"/>
              <a:t>1774</a:t>
            </a:r>
            <a:r>
              <a:rPr lang="sr-Cyrl-RS" sz="1400" dirty="0" smtClean="0"/>
              <a:t>, у коме се негира универзални класични идеал – супротно томе, успоставља се стилски плурализам, и национална посебност – готика се стиче као врхунска манифестација националног духа</a:t>
            </a:r>
          </a:p>
          <a:p>
            <a:r>
              <a:rPr lang="sr-Cyrl-RS" sz="1400" dirty="0" smtClean="0"/>
              <a:t>Истовремено, средњовековни измаштани град постаје топос у који се учитавају изворне врлине народа (</a:t>
            </a:r>
            <a:r>
              <a:rPr lang="sr-Latn-RS" sz="1400" dirty="0" smtClean="0"/>
              <a:t>Volk</a:t>
            </a:r>
            <a:r>
              <a:rPr lang="sr-Cyrl-RS" sz="1400" dirty="0" smtClean="0"/>
              <a:t>)</a:t>
            </a:r>
            <a:r>
              <a:rPr lang="sr-Latn-RS" sz="1400" dirty="0" smtClean="0"/>
              <a:t>, </a:t>
            </a:r>
            <a:r>
              <a:rPr lang="sr-Cyrl-RS" sz="1400" dirty="0" smtClean="0"/>
              <a:t>град се разуме као генератор културе, његови житељи су носиоци изворних врлина древних Намаца: част, поштење, правдољубивост; то су исконске вредности које су пропагирали Фихте и други културни прваци</a:t>
            </a:r>
          </a:p>
          <a:p>
            <a:r>
              <a:rPr lang="sr-Cyrl-RS" sz="1400" dirty="0" smtClean="0"/>
              <a:t>Долази до успостављања култа Алберта Дирера; великан из имагинарне националне историје; Вакенродер у есеијима истиче узорну Дирерову личност; Лудвиг Тик у причи о </a:t>
            </a:r>
            <a:r>
              <a:rPr lang="sr-Latn-CS" sz="1400" i="1" dirty="0" smtClean="0"/>
              <a:t>Franzu Sternbaldsu Wanderungenu </a:t>
            </a:r>
            <a:r>
              <a:rPr lang="sr-Cyrl-RS" sz="1400" dirty="0" smtClean="0"/>
              <a:t>, 1789, изграђује типску фигуру хероја, Диреровог  ученика</a:t>
            </a:r>
          </a:p>
          <a:p>
            <a:r>
              <a:rPr lang="sr-Cyrl-RS" sz="1400" dirty="0" smtClean="0"/>
              <a:t>Особито место у размишљањима немачких романтичара има свеза осећајности и религије; Фридрих Шлегел је у делу </a:t>
            </a:r>
            <a:r>
              <a:rPr lang="sr-Cyrl-RS" sz="1400" i="1" dirty="0" smtClean="0"/>
              <a:t>Трећи додатак старих слика </a:t>
            </a:r>
            <a:r>
              <a:rPr lang="sr-Cyrl-RS" sz="1400" dirty="0" smtClean="0"/>
              <a:t>(1804) декларисао дубоко осећање као једини прави извор уметности и лепога; религиозно осећање, дубоку душевну и духовну утонулост и тихо одушевљење – означио је као стубове уметности; инсистирајући на истинитости осећања, захтевао је: дубоко религиозно осећање, истинуту духовну и душевну преданост, живу веру – дакле, потпуно идентификовање уметника и садржаја његово дела</a:t>
            </a:r>
          </a:p>
          <a:p>
            <a:r>
              <a:rPr lang="sr-Cyrl-RS" sz="1400" dirty="0" smtClean="0"/>
              <a:t>Знаменити писци Лудвиг Тик и Виљем Вакнеродер одлазе на архитектонску турнеју по Франконији, дуж Рајне, </a:t>
            </a:r>
          </a:p>
          <a:p>
            <a:endParaRPr lang="sr-Cyrl-RS" sz="1400" dirty="0" smtClean="0"/>
          </a:p>
          <a:p>
            <a:pPr>
              <a:buNone/>
            </a:pPr>
            <a:endParaRPr lang="sr-Cyrl-RS" sz="1200" dirty="0" smtClean="0"/>
          </a:p>
          <a:p>
            <a:endParaRPr lang="sr-Cyrl-RS" sz="1200" dirty="0" smtClean="0"/>
          </a:p>
          <a:p>
            <a:endParaRPr lang="sr-Cyrl-RS" sz="1200"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vropska 19. veka 2019\Nazareni\Nazareni\Fresko ciklusi (Rim i odjeci)\Peter Von Cornelius,The Last Judgement, St. Ludwig, 1836.jpg"/>
          <p:cNvPicPr>
            <a:picLocks noGrp="1" noChangeAspect="1" noChangeArrowheads="1"/>
          </p:cNvPicPr>
          <p:nvPr>
            <p:ph idx="1"/>
          </p:nvPr>
        </p:nvPicPr>
        <p:blipFill>
          <a:blip r:embed="rId2" cstate="print"/>
          <a:srcRect/>
          <a:stretch>
            <a:fillRect/>
          </a:stretch>
        </p:blipFill>
        <p:spPr bwMode="auto">
          <a:xfrm>
            <a:off x="4953000" y="228600"/>
            <a:ext cx="3886200" cy="5867400"/>
          </a:xfrm>
          <a:prstGeom prst="rect">
            <a:avLst/>
          </a:prstGeom>
          <a:noFill/>
        </p:spPr>
      </p:pic>
      <p:sp>
        <p:nvSpPr>
          <p:cNvPr id="5" name="Content Placeholder 5"/>
          <p:cNvSpPr txBox="1">
            <a:spLocks/>
          </p:cNvSpPr>
          <p:nvPr/>
        </p:nvSpPr>
        <p:spPr>
          <a:xfrm>
            <a:off x="457200" y="228600"/>
            <a:ext cx="3505200" cy="5897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Уврежено мишљење о назаренима као о интровертним и социјално незаинтересованим уметницима не одговара у потпуности стварности; уочена је жива активност Овербека</a:t>
            </a:r>
            <a:r>
              <a:rPr kumimoji="0" lang="sr-Cyrl-RS" sz="1200" b="0" i="0" u="none" strike="noStrike" kern="1200" cap="none" spc="0" normalizeH="0" noProof="0" dirty="0" smtClean="0">
                <a:ln>
                  <a:noFill/>
                </a:ln>
                <a:solidFill>
                  <a:schemeClr val="tx1"/>
                </a:solidFill>
                <a:effectLst/>
                <a:uLnTx/>
                <a:uFillTx/>
                <a:latin typeface="+mn-lt"/>
                <a:ea typeface="+mn-ea"/>
                <a:cs typeface="+mn-cs"/>
              </a:rPr>
              <a:t> у Риму (многобројни уметници из читаве Европе су долазили у његов римски атеље)</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sr-Cyrl-RS" sz="1200" dirty="0" smtClean="0"/>
          </a:p>
          <a:p>
            <a:pPr marL="342900" lvl="0" indent="-342900">
              <a:spcBef>
                <a:spcPct val="20000"/>
              </a:spcBef>
              <a:buFont typeface="Arial" pitchFamily="34" charset="0"/>
              <a:buChar char="•"/>
              <a:defRPr/>
            </a:pPr>
            <a:r>
              <a:rPr kumimoji="0" lang="sr-Cyrl-RS" sz="1200" b="0" i="0" u="none" strike="noStrike" kern="1200" cap="none" spc="0" normalizeH="0" noProof="0" dirty="0" smtClean="0">
                <a:ln>
                  <a:noFill/>
                </a:ln>
                <a:solidFill>
                  <a:schemeClr val="tx1"/>
                </a:solidFill>
                <a:effectLst/>
                <a:uLnTx/>
                <a:uFillTx/>
                <a:latin typeface="+mn-lt"/>
                <a:ea typeface="+mn-ea"/>
                <a:cs typeface="+mn-cs"/>
              </a:rPr>
              <a:t>Истовремено, друга генерација назарена предвођена Петером Конелијсом (директор Академије у Минхену) је заузела активнију улогу; многи од немачких назарена су се из Рима </a:t>
            </a:r>
            <a:r>
              <a:rPr lang="sr-Cyrl-RS" sz="1200" dirty="0" smtClean="0"/>
              <a:t>вратили </a:t>
            </a:r>
            <a:r>
              <a:rPr kumimoji="0" lang="sr-Cyrl-RS" sz="1200" b="0" i="0" u="none" strike="noStrike" kern="1200" cap="none" spc="0" normalizeH="0" noProof="0" dirty="0" smtClean="0">
                <a:ln>
                  <a:noFill/>
                </a:ln>
                <a:solidFill>
                  <a:schemeClr val="tx1"/>
                </a:solidFill>
                <a:effectLst/>
                <a:uLnTx/>
                <a:uFillTx/>
                <a:latin typeface="+mn-lt"/>
                <a:ea typeface="+mn-ea"/>
                <a:cs typeface="+mn-cs"/>
              </a:rPr>
              <a:t>у Немчаку, где су заузели истакнуте позиције на Академијама; они су истовремено постали и својеврсни државни уметници, који су били задужени за осликавање монументалних фреско целина у државним установама – установитељи нове патриотско-религиозне слике у Немачкој</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dirty="0" smtClean="0"/>
              <a:t>Најпознатији пример је извођење олтарске целине за цркву св- Лудвига у Минхену; њу је извео Петер Корнелијус; представа је сублимација ткз. картон стила назарена; реминсценије на Микеланђелов Страшни суд су очигледне; но, за разлику од драматичне Микеланђелове визије исказане волумиозним и експресивним телима, Коренелију је створио једну умирујућу  и меланхоличну слику друог Христовог доласка</a:t>
            </a:r>
            <a:endParaRPr kumimoji="0" lang="sr-Cyrl-RS" sz="1200" b="0" i="0" u="none" strike="noStrike" kern="1200" cap="none" spc="0" normalizeH="0" noProof="0" dirty="0" smtClean="0">
              <a:ln>
                <a:noFill/>
              </a:ln>
              <a:solidFill>
                <a:schemeClr val="tx1"/>
              </a:solidFill>
              <a:effectLst/>
              <a:uLnTx/>
              <a:uFillTx/>
              <a:latin typeface="+mn-lt"/>
              <a:ea typeface="+mn-ea"/>
              <a:cs typeface="+mn-cs"/>
            </a:endParaRPr>
          </a:p>
        </p:txBody>
      </p:sp>
      <p:sp>
        <p:nvSpPr>
          <p:cNvPr id="6" name="Rectangle 5"/>
          <p:cNvSpPr/>
          <p:nvPr/>
        </p:nvSpPr>
        <p:spPr>
          <a:xfrm>
            <a:off x="3352800" y="6172200"/>
            <a:ext cx="7543800" cy="307777"/>
          </a:xfrm>
          <a:prstGeom prst="rect">
            <a:avLst/>
          </a:prstGeom>
        </p:spPr>
        <p:txBody>
          <a:bodyPr wrap="square">
            <a:spAutoFit/>
          </a:bodyPr>
          <a:lstStyle/>
          <a:p>
            <a:r>
              <a:rPr lang="sr-Cyrl-RS" sz="1400" dirty="0" smtClean="0"/>
              <a:t>Петер Коренлијус, Страшни суд, црква светог Лудвига, Минхен, 1836-1839.</a:t>
            </a:r>
          </a:p>
        </p:txBody>
      </p:sp>
      <p:sp>
        <p:nvSpPr>
          <p:cNvPr id="7" name="Up Arrow 6"/>
          <p:cNvSpPr/>
          <p:nvPr/>
        </p:nvSpPr>
        <p:spPr>
          <a:xfrm rot="5400000">
            <a:off x="4191000" y="38862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vropska 19. veka 2019\Nazareni\Nazareni\Ilustrovane biblije\Schnorr von Carolsfeld, Ilustrovana biblija u slikama, 1860.png"/>
          <p:cNvPicPr>
            <a:picLocks noGrp="1" noChangeAspect="1" noChangeArrowheads="1"/>
          </p:cNvPicPr>
          <p:nvPr>
            <p:ph idx="1"/>
          </p:nvPr>
        </p:nvPicPr>
        <p:blipFill>
          <a:blip r:embed="rId2" cstate="print"/>
          <a:srcRect/>
          <a:stretch>
            <a:fillRect/>
          </a:stretch>
        </p:blipFill>
        <p:spPr bwMode="auto">
          <a:xfrm>
            <a:off x="3657600" y="838200"/>
            <a:ext cx="5105400" cy="4419600"/>
          </a:xfrm>
          <a:prstGeom prst="rect">
            <a:avLst/>
          </a:prstGeom>
          <a:noFill/>
        </p:spPr>
      </p:pic>
      <p:sp>
        <p:nvSpPr>
          <p:cNvPr id="5" name="Content Placeholder 5"/>
          <p:cNvSpPr txBox="1">
            <a:spLocks/>
          </p:cNvSpPr>
          <p:nvPr/>
        </p:nvSpPr>
        <p:spPr>
          <a:xfrm>
            <a:off x="228600" y="838200"/>
            <a:ext cx="3124200" cy="5287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dirty="0" smtClean="0"/>
              <a:t>Назаренска религиозна слика је премрежила Европу</a:t>
            </a:r>
          </a:p>
          <a:p>
            <a:pPr marL="342900" lvl="0" indent="-342900">
              <a:spcBef>
                <a:spcPct val="20000"/>
              </a:spcBef>
              <a:buFont typeface="Arial" pitchFamily="34" charset="0"/>
              <a:buChar char="•"/>
              <a:defRPr/>
            </a:pPr>
            <a:r>
              <a:rPr lang="sr-Cyrl-RS" sz="1200" dirty="0" smtClean="0"/>
              <a:t>Нови медији и илустроване Библије су посебно допринели популаризацији назаренске религиозне слике</a:t>
            </a:r>
          </a:p>
          <a:p>
            <a:pPr marL="342900" lvl="0" indent="-342900">
              <a:spcBef>
                <a:spcPct val="20000"/>
              </a:spcBef>
              <a:buFont typeface="Arial" pitchFamily="34" charset="0"/>
              <a:buChar char="•"/>
              <a:defRPr/>
            </a:pPr>
            <a:r>
              <a:rPr lang="sr-Cyrl-RS" sz="1200" dirty="0" smtClean="0"/>
              <a:t>Разнолике илустроване Библије, од којих је несумњиво најпопуларнија била, она Јулијус Шнора Каролсфелда, постале су предложак за сликање религиозних слика и фреско целина</a:t>
            </a:r>
          </a:p>
          <a:p>
            <a:pPr marL="342900" lvl="0" indent="-342900">
              <a:spcBef>
                <a:spcPct val="20000"/>
              </a:spcBef>
              <a:buFont typeface="Arial" pitchFamily="34" charset="0"/>
              <a:buChar char="•"/>
              <a:defRPr/>
            </a:pPr>
            <a:r>
              <a:rPr lang="sr-Cyrl-RS" sz="1200" dirty="0" smtClean="0"/>
              <a:t> Од Француске до Балкана употреба религиозних представа из назаренских Библија су дефинисалне сентиментални дух романтичарских представа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dirty="0" smtClean="0"/>
              <a:t>Утицај назарена је видљив у делу Италијана Томаза Минардија и појединих уметника из братства Прерафаелита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dirty="0" smtClean="0"/>
              <a:t>Назарени су утицали на француске уметнике: Ари Шефер, Виктор Орсел, и посредно на Енгра</a:t>
            </a:r>
          </a:p>
        </p:txBody>
      </p:sp>
      <p:sp>
        <p:nvSpPr>
          <p:cNvPr id="6" name="Rectangle 5"/>
          <p:cNvSpPr/>
          <p:nvPr/>
        </p:nvSpPr>
        <p:spPr>
          <a:xfrm rot="10800000" flipV="1">
            <a:off x="1447800" y="5384604"/>
            <a:ext cx="8305800" cy="307777"/>
          </a:xfrm>
          <a:prstGeom prst="rect">
            <a:avLst/>
          </a:prstGeom>
        </p:spPr>
        <p:txBody>
          <a:bodyPr wrap="square">
            <a:spAutoFit/>
          </a:bodyPr>
          <a:lstStyle/>
          <a:p>
            <a:r>
              <a:rPr lang="sr-Cyrl-RS" sz="1400" dirty="0" smtClean="0"/>
              <a:t>Јулијус Шнор фон Каролсфелд, Христово чудо са хлебовима и рибама, Илустрована библија, 1860.</a:t>
            </a:r>
            <a:endParaRPr lang="en-US" sz="1400" dirty="0"/>
          </a:p>
        </p:txBody>
      </p:sp>
      <p:sp>
        <p:nvSpPr>
          <p:cNvPr id="7" name="Up Arrow 6"/>
          <p:cNvSpPr/>
          <p:nvPr/>
        </p:nvSpPr>
        <p:spPr>
          <a:xfrm flipH="1" flipV="1">
            <a:off x="2057400" y="4953000"/>
            <a:ext cx="76200"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Igor\Music\00001.jpg"/>
          <p:cNvPicPr>
            <a:picLocks noGrp="1" noChangeAspect="1" noChangeArrowheads="1"/>
          </p:cNvPicPr>
          <p:nvPr>
            <p:ph idx="1"/>
          </p:nvPr>
        </p:nvPicPr>
        <p:blipFill>
          <a:blip r:embed="rId2" cstate="print"/>
          <a:srcRect/>
          <a:stretch>
            <a:fillRect/>
          </a:stretch>
        </p:blipFill>
        <p:spPr bwMode="auto">
          <a:xfrm>
            <a:off x="4953000" y="685800"/>
            <a:ext cx="3657600" cy="5410200"/>
          </a:xfrm>
          <a:prstGeom prst="rect">
            <a:avLst/>
          </a:prstGeom>
          <a:noFill/>
        </p:spPr>
      </p:pic>
      <p:pic>
        <p:nvPicPr>
          <p:cNvPr id="5123" name="Picture 3" descr="C:\Users\Igor\Music\o17.jpg"/>
          <p:cNvPicPr>
            <a:picLocks noChangeAspect="1" noChangeArrowheads="1"/>
          </p:cNvPicPr>
          <p:nvPr/>
        </p:nvPicPr>
        <p:blipFill>
          <a:blip r:embed="rId3" cstate="print"/>
          <a:srcRect/>
          <a:stretch>
            <a:fillRect/>
          </a:stretch>
        </p:blipFill>
        <p:spPr bwMode="auto">
          <a:xfrm>
            <a:off x="304800" y="685800"/>
            <a:ext cx="3962400" cy="5410200"/>
          </a:xfrm>
          <a:prstGeom prst="rect">
            <a:avLst/>
          </a:prstGeom>
          <a:noFill/>
        </p:spPr>
      </p:pic>
      <p:sp>
        <p:nvSpPr>
          <p:cNvPr id="6" name="Rectangle 5"/>
          <p:cNvSpPr/>
          <p:nvPr/>
        </p:nvSpPr>
        <p:spPr>
          <a:xfrm>
            <a:off x="4572000" y="6096000"/>
            <a:ext cx="5867400" cy="307777"/>
          </a:xfrm>
          <a:prstGeom prst="rect">
            <a:avLst/>
          </a:prstGeom>
        </p:spPr>
        <p:txBody>
          <a:bodyPr wrap="square">
            <a:spAutoFit/>
          </a:bodyPr>
          <a:lstStyle/>
          <a:p>
            <a:r>
              <a:rPr lang="sr-Cyrl-RS" sz="1400" dirty="0" smtClean="0"/>
              <a:t>Виктор Орсел, Добро и зло,</a:t>
            </a:r>
            <a:r>
              <a:rPr lang="fr-FR" sz="1400" dirty="0" smtClean="0"/>
              <a:t> - </a:t>
            </a:r>
            <a:r>
              <a:rPr lang="fr-FR" sz="1400" i="1" dirty="0" smtClean="0"/>
              <a:t>Le Bien et le Mal</a:t>
            </a:r>
            <a:r>
              <a:rPr lang="sr-Cyrl-RS" sz="1400" i="1" dirty="0" smtClean="0"/>
              <a:t>, 1829-1832.</a:t>
            </a:r>
            <a:r>
              <a:rPr lang="sr-Cyrl-RS" sz="1400" dirty="0" smtClean="0"/>
              <a:t> </a:t>
            </a:r>
            <a:endParaRPr lang="en-US" sz="1400" dirty="0"/>
          </a:p>
        </p:txBody>
      </p:sp>
      <p:sp>
        <p:nvSpPr>
          <p:cNvPr id="7" name="Rectangle 6"/>
          <p:cNvSpPr/>
          <p:nvPr/>
        </p:nvSpPr>
        <p:spPr>
          <a:xfrm>
            <a:off x="228600" y="6096000"/>
            <a:ext cx="4191000" cy="738664"/>
          </a:xfrm>
          <a:prstGeom prst="rect">
            <a:avLst/>
          </a:prstGeom>
        </p:spPr>
        <p:txBody>
          <a:bodyPr wrap="square">
            <a:spAutoFit/>
          </a:bodyPr>
          <a:lstStyle/>
          <a:p>
            <a:r>
              <a:rPr lang="sr-Cyrl-RS" sz="1400" dirty="0" smtClean="0"/>
              <a:t>Жан Огист Доминик Енгр, Марија са хостијом и светитељима,    </a:t>
            </a:r>
          </a:p>
          <a:p>
            <a:r>
              <a:rPr lang="sr-Cyrl-RS" sz="1400" dirty="0" smtClean="0"/>
              <a:t>,  </a:t>
            </a:r>
            <a:endParaRPr 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H:\Evropska 19. veka 2019\Nazareni\Nazareni\Austrijski nazareni\Johann Nepomuk, Beč\St. Johann Nepomuk, Beč.jpg"/>
          <p:cNvPicPr>
            <a:picLocks noChangeAspect="1" noChangeArrowheads="1"/>
          </p:cNvPicPr>
          <p:nvPr/>
        </p:nvPicPr>
        <p:blipFill>
          <a:blip r:embed="rId2" cstate="print"/>
          <a:srcRect/>
          <a:stretch>
            <a:fillRect/>
          </a:stretch>
        </p:blipFill>
        <p:spPr bwMode="auto">
          <a:xfrm>
            <a:off x="2895600" y="3124200"/>
            <a:ext cx="2819400" cy="2133600"/>
          </a:xfrm>
          <a:prstGeom prst="rect">
            <a:avLst/>
          </a:prstGeom>
          <a:noFill/>
        </p:spPr>
      </p:pic>
      <p:pic>
        <p:nvPicPr>
          <p:cNvPr id="7173" name="Picture 5" descr="H:\Evropska 19. veka 2019\Nazareni\Nazareni\Austrijski nazareni\Johann Nepomuk, Beč\Јosef von Fuhrich, Hristov put, Sveti Jovan Nepomuk, Bec, 1844.jpg"/>
          <p:cNvPicPr>
            <a:picLocks noChangeAspect="1" noChangeArrowheads="1"/>
          </p:cNvPicPr>
          <p:nvPr/>
        </p:nvPicPr>
        <p:blipFill>
          <a:blip r:embed="rId3" cstate="print"/>
          <a:srcRect/>
          <a:stretch>
            <a:fillRect/>
          </a:stretch>
        </p:blipFill>
        <p:spPr bwMode="auto">
          <a:xfrm>
            <a:off x="6096000" y="2819400"/>
            <a:ext cx="2362200" cy="3124200"/>
          </a:xfrm>
          <a:prstGeom prst="rect">
            <a:avLst/>
          </a:prstGeom>
          <a:noFill/>
        </p:spPr>
      </p:pic>
      <p:pic>
        <p:nvPicPr>
          <p:cNvPr id="7174" name="Picture 6" descr="H:\Evropska 19. veka 2019\Nazareni\Nazareni\Austrijski nazareni\Johann Nepomuk, Beč\J. Führich, Krsni put, St. Johann Nepomuk.jpg"/>
          <p:cNvPicPr>
            <a:picLocks noChangeAspect="1" noChangeArrowheads="1"/>
          </p:cNvPicPr>
          <p:nvPr/>
        </p:nvPicPr>
        <p:blipFill>
          <a:blip r:embed="rId4" cstate="print"/>
          <a:srcRect/>
          <a:stretch>
            <a:fillRect/>
          </a:stretch>
        </p:blipFill>
        <p:spPr bwMode="auto">
          <a:xfrm>
            <a:off x="5181600" y="228600"/>
            <a:ext cx="3733800" cy="2438400"/>
          </a:xfrm>
          <a:prstGeom prst="rect">
            <a:avLst/>
          </a:prstGeom>
          <a:noFill/>
        </p:spPr>
      </p:pic>
      <p:sp>
        <p:nvSpPr>
          <p:cNvPr id="12" name="Content Placeholder 2"/>
          <p:cNvSpPr txBox="1">
            <a:spLocks noGrp="1"/>
          </p:cNvSpPr>
          <p:nvPr>
            <p:ph type="title"/>
          </p:nvPr>
        </p:nvSpPr>
        <p:spPr>
          <a:xfrm>
            <a:off x="0" y="76200"/>
            <a:ext cx="2590800" cy="6629400"/>
          </a:xfrm>
          <a:prstGeom prst="rect">
            <a:avLst/>
          </a:prstGeom>
        </p:spPr>
        <p:txBody>
          <a:bodyPr vert="horz" lIns="91440" tIns="45720" rIns="91440" bIns="45720" rtlCol="0">
            <a:normAutofit fontScale="90000"/>
          </a:bodyPr>
          <a:lstStyle/>
          <a:p>
            <a:pPr marL="342900" lvl="0" indent="-342900">
              <a:spcBef>
                <a:spcPct val="20000"/>
              </a:spcBef>
              <a:buFont typeface="Arial" pitchFamily="34" charset="0"/>
              <a:buChar char="•"/>
            </a:pPr>
            <a:r>
              <a:rPr lang="sr-Cyrl-RS" sz="1400" dirty="0" smtClean="0"/>
              <a:t>Енглеско друштво је са одушевљењем дочекало </a:t>
            </a:r>
            <a:r>
              <a:rPr lang="sr-Cyrl-RS" sz="1400" i="1" dirty="0" smtClean="0"/>
              <a:t>увоз</a:t>
            </a:r>
            <a:r>
              <a:rPr lang="sr-Cyrl-RS" sz="1400" dirty="0" smtClean="0"/>
              <a:t> Омаје, из Полинезије, кога Кук доводи 1772.</a:t>
            </a:r>
          </a:p>
          <a:p>
            <a:pPr marL="342900" lvl="0" indent="-342900">
              <a:spcBef>
                <a:spcPct val="20000"/>
              </a:spcBef>
              <a:buFont typeface="Arial" pitchFamily="34" charset="0"/>
              <a:buChar cha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sr-Cyrl-RS" sz="1400" dirty="0" smtClean="0"/>
              <a:t>Русоов плементи </a:t>
            </a:r>
            <a:r>
              <a:rPr lang="sr-Cyrl-RS" sz="1400" i="1" dirty="0" smtClean="0"/>
              <a:t>дивљак</a:t>
            </a:r>
            <a:r>
              <a:rPr lang="sr-Cyrl-RS" sz="1400" dirty="0" smtClean="0"/>
              <a:t> се у стварности материјализује</a:t>
            </a:r>
          </a:p>
          <a:p>
            <a:pPr marL="342900" lvl="0" indent="-342900">
              <a:spcBef>
                <a:spcPct val="20000"/>
              </a:spcBef>
              <a:buFont typeface="Arial" pitchFamily="34" charset="0"/>
              <a:buChar cha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pPr>
            <a:r>
              <a:rPr lang="sr-Cyrl-RS" sz="1400" dirty="0" smtClean="0"/>
              <a:t>Рејнолдсов портрет приказује фикцију о сједњињеу два света; дивљак је обучен у тогу; његова поза и гестуалност су изведени по подобију античких скулптура: Омаја се трансформише у оријенталног Аполона Белведерског; сједињење два света остаје фикцјија, двојност цивилизација остаје у расцепту, што се негде и уочава на портрету Омаја</a:t>
            </a:r>
          </a:p>
          <a:p>
            <a:pPr marL="342900" lvl="0" indent="-342900">
              <a:spcBef>
                <a:spcPct val="20000"/>
              </a:spcBef>
              <a:buFont typeface="Arial" pitchFamily="34" charset="0"/>
              <a:buChar char="•"/>
            </a:pPr>
            <a:r>
              <a:rPr kumimoji="0" lang="sr-Cyrl-RS" sz="1400" b="0" i="0" u="none" strike="noStrike" kern="1200" cap="none" spc="0" normalizeH="0" baseline="0" noProof="0" dirty="0" smtClean="0">
                <a:ln>
                  <a:noFill/>
                </a:ln>
                <a:solidFill>
                  <a:schemeClr val="tx1"/>
                </a:solidFill>
                <a:effectLst/>
                <a:uLnTx/>
                <a:uFillTx/>
                <a:latin typeface="+mn-lt"/>
                <a:ea typeface="+mn-ea"/>
                <a:cs typeface="+mn-cs"/>
              </a:rPr>
              <a:t>Покушај</a:t>
            </a:r>
            <a:r>
              <a:rPr kumimoji="0" lang="sr-Cyrl-RS" sz="1400" b="0" i="0" u="none" strike="noStrike" kern="1200" cap="none" spc="0" normalizeH="0" noProof="0" dirty="0" smtClean="0">
                <a:ln>
                  <a:noFill/>
                </a:ln>
                <a:solidFill>
                  <a:schemeClr val="tx1"/>
                </a:solidFill>
                <a:effectLst/>
                <a:uLnTx/>
                <a:uFillTx/>
                <a:latin typeface="+mn-lt"/>
                <a:ea typeface="+mn-ea"/>
                <a:cs typeface="+mn-cs"/>
              </a:rPr>
              <a:t> прихватања другости остаје у сфери фикције колонијалне маште и тежње за цивилизовањем </a:t>
            </a:r>
            <a:r>
              <a:rPr kumimoji="0" lang="sr-Cyrl-RS" sz="1400" b="0" i="1" u="none" strike="noStrike" kern="1200" cap="none" spc="0" normalizeH="0" noProof="0" dirty="0" smtClean="0">
                <a:ln>
                  <a:noFill/>
                </a:ln>
                <a:solidFill>
                  <a:schemeClr val="tx1"/>
                </a:solidFill>
                <a:effectLst/>
                <a:uLnTx/>
                <a:uFillTx/>
                <a:latin typeface="+mn-lt"/>
                <a:ea typeface="+mn-ea"/>
                <a:cs typeface="+mn-cs"/>
              </a:rPr>
              <a:t>другог</a:t>
            </a:r>
            <a:endParaRPr kumimoji="0" lang="de-DE" sz="14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5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5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5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lgn="l">
              <a:spcBef>
                <a:spcPct val="20000"/>
              </a:spcBef>
              <a:buFont typeface="Arial" pitchFamily="34" charset="0"/>
              <a:buChar char="•"/>
              <a:defRPr/>
            </a:pP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
            </a:r>
            <a:br>
              <a:rPr kumimoji="0" lang="sr-Cyrl-RS" sz="1200" b="0" i="0" u="none" strike="noStrike" kern="1200" cap="none" spc="0" normalizeH="0" baseline="0" noProof="0" dirty="0" smtClean="0">
                <a:ln>
                  <a:noFill/>
                </a:ln>
                <a:solidFill>
                  <a:schemeClr val="tx1"/>
                </a:solidFill>
                <a:effectLst/>
                <a:uLnTx/>
                <a:uFillTx/>
                <a:latin typeface="+mn-lt"/>
                <a:ea typeface="+mn-ea"/>
                <a:cs typeface="+mn-cs"/>
              </a:rPr>
            </a:br>
            <a:r>
              <a:rPr lang="sr-Cyrl-RS" sz="1200" dirty="0" smtClean="0">
                <a:latin typeface="+mn-lt"/>
                <a:ea typeface="+mn-ea"/>
                <a:cs typeface="+mn-cs"/>
              </a:rPr>
              <a:t/>
            </a:r>
            <a:br>
              <a:rPr lang="sr-Cyrl-RS" sz="1200" dirty="0" smtClean="0">
                <a:latin typeface="+mn-lt"/>
                <a:ea typeface="+mn-ea"/>
                <a:cs typeface="+mn-cs"/>
              </a:rPr>
            </a:br>
            <a:r>
              <a:rPr lang="sr-Cyrl-RS" sz="1200" dirty="0" smtClean="0">
                <a:latin typeface="+mn-lt"/>
                <a:ea typeface="+mn-ea"/>
                <a:cs typeface="+mn-cs"/>
              </a:rPr>
              <a:t/>
            </a:r>
            <a:br>
              <a:rPr lang="sr-Cyrl-RS" sz="1200" dirty="0" smtClean="0">
                <a:latin typeface="+mn-lt"/>
                <a:ea typeface="+mn-ea"/>
                <a:cs typeface="+mn-cs"/>
              </a:rPr>
            </a:br>
            <a:r>
              <a:rPr lang="sr-Cyrl-RS" sz="1200" dirty="0" smtClean="0">
                <a:latin typeface="+mn-lt"/>
                <a:ea typeface="+mn-ea"/>
                <a:cs typeface="+mn-cs"/>
              </a:rPr>
              <a:t/>
            </a:r>
            <a:br>
              <a:rPr lang="sr-Cyrl-RS" sz="1200" dirty="0" smtClean="0">
                <a:latin typeface="+mn-lt"/>
                <a:ea typeface="+mn-ea"/>
                <a:cs typeface="+mn-cs"/>
              </a:rPr>
            </a:b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Аустријски </a:t>
            </a:r>
            <a:r>
              <a:rPr lang="sr-Cyrl-RS" sz="1200" dirty="0" smtClean="0">
                <a:latin typeface="+mn-lt"/>
                <a:ea typeface="+mn-ea"/>
                <a:cs typeface="+mn-cs"/>
              </a:rPr>
              <a:t>назарени </a:t>
            </a: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припадају германском кругу европске породице назарена; најистакнутији</a:t>
            </a:r>
            <a:r>
              <a:rPr kumimoji="0" lang="sr-Cyrl-RS" sz="1200" b="0" i="0" u="none" strike="noStrike" kern="1200" cap="none" spc="0" normalizeH="0" noProof="0" dirty="0" smtClean="0">
                <a:ln>
                  <a:noFill/>
                </a:ln>
                <a:solidFill>
                  <a:schemeClr val="tx1"/>
                </a:solidFill>
                <a:effectLst/>
                <a:uLnTx/>
                <a:uFillTx/>
                <a:latin typeface="+mn-lt"/>
                <a:ea typeface="+mn-ea"/>
                <a:cs typeface="+mn-cs"/>
              </a:rPr>
              <a:t> протагонисти су: Јохан фон Фирих, Леополд </a:t>
            </a:r>
            <a:r>
              <a:rPr kumimoji="0" lang="sr-Cyrl-RS" sz="1200" b="0" i="0" u="none" strike="noStrike" kern="1200" cap="none" spc="0" normalizeH="0" noProof="0" dirty="0" smtClean="0">
                <a:ln>
                  <a:noFill/>
                </a:ln>
                <a:solidFill>
                  <a:schemeClr val="tx1"/>
                </a:solidFill>
                <a:effectLst/>
                <a:uLnTx/>
                <a:uFillTx/>
                <a:latin typeface="+mn-lt"/>
                <a:ea typeface="+mn-ea"/>
                <a:cs typeface="+mn-cs"/>
              </a:rPr>
              <a:t>Купелвизер </a:t>
            </a:r>
            <a:r>
              <a:rPr kumimoji="0" lang="sr-Cyrl-RS" sz="1200" b="0" i="0" u="none" strike="noStrike" kern="1200" cap="none" spc="0" normalizeH="0" noProof="0" dirty="0" smtClean="0">
                <a:ln>
                  <a:noFill/>
                </a:ln>
                <a:solidFill>
                  <a:schemeClr val="tx1"/>
                </a:solidFill>
                <a:effectLst/>
                <a:uLnTx/>
                <a:uFillTx/>
                <a:latin typeface="+mn-lt"/>
                <a:ea typeface="+mn-ea"/>
                <a:cs typeface="+mn-cs"/>
              </a:rPr>
              <a:t>и Јохан Шефер Леонардшоф</a:t>
            </a:r>
            <a:r>
              <a:rPr lang="sr-Cyrl-RS" sz="1200" dirty="0" smtClean="0">
                <a:latin typeface="+mn-lt"/>
                <a:ea typeface="+mn-ea"/>
                <a:cs typeface="+mn-cs"/>
              </a:rPr>
              <a:t/>
            </a:r>
            <a:br>
              <a:rPr lang="sr-Cyrl-RS" sz="1200" dirty="0" smtClean="0">
                <a:latin typeface="+mn-lt"/>
                <a:ea typeface="+mn-ea"/>
                <a:cs typeface="+mn-cs"/>
              </a:rPr>
            </a:br>
            <a:r>
              <a:rPr lang="sr-Cyrl-RS" sz="1200" dirty="0" smtClean="0">
                <a:latin typeface="+mn-lt"/>
                <a:ea typeface="+mn-ea"/>
                <a:cs typeface="+mn-cs"/>
              </a:rPr>
              <a:t>Врхунац њихове јавне активности се дешава током 5. и 6. деценије 19. века</a:t>
            </a:r>
            <a:br>
              <a:rPr lang="sr-Cyrl-RS" sz="1200" dirty="0" smtClean="0">
                <a:latin typeface="+mn-lt"/>
                <a:ea typeface="+mn-ea"/>
                <a:cs typeface="+mn-cs"/>
              </a:rPr>
            </a:br>
            <a:r>
              <a:rPr lang="sr-Cyrl-RS" sz="1200" dirty="0" smtClean="0">
                <a:latin typeface="+mn-lt"/>
                <a:ea typeface="+mn-ea"/>
                <a:cs typeface="+mn-cs"/>
              </a:rPr>
              <a:t>За разлику од немачких назарена приметна је примена  волумиозније људске фигуре, употреба јачих боја, и видљивије друштвено умрежење</a:t>
            </a:r>
            <a:br>
              <a:rPr lang="sr-Cyrl-RS" sz="1200" dirty="0" smtClean="0">
                <a:latin typeface="+mn-lt"/>
                <a:ea typeface="+mn-ea"/>
                <a:cs typeface="+mn-cs"/>
              </a:rPr>
            </a:br>
            <a:r>
              <a:rPr lang="sr-Cyrl-RS" sz="1200" dirty="0" smtClean="0">
                <a:latin typeface="+mn-lt"/>
                <a:ea typeface="+mn-ea"/>
                <a:cs typeface="+mn-cs"/>
              </a:rPr>
              <a:t>Извршили су велики утицај на религиозну слику Средње Европе и Балкана током 19. века</a:t>
            </a:r>
            <a:br>
              <a:rPr lang="sr-Cyrl-RS" sz="1200" dirty="0" smtClean="0">
                <a:latin typeface="+mn-lt"/>
                <a:ea typeface="+mn-ea"/>
                <a:cs typeface="+mn-cs"/>
              </a:rPr>
            </a:br>
            <a:r>
              <a:rPr lang="sr-Cyrl-RS" sz="1200" dirty="0" smtClean="0">
                <a:latin typeface="+mn-lt"/>
                <a:ea typeface="+mn-ea"/>
                <a:cs typeface="+mn-cs"/>
              </a:rPr>
              <a:t>Почеци њиховог деловања (сликања) у јавним просторима везују се за Фирихово изображење сцена Христовог пута у </a:t>
            </a:r>
            <a:r>
              <a:rPr lang="sr-Cyrl-RS" sz="1200" dirty="0" smtClean="0">
                <a:latin typeface="+mn-lt"/>
                <a:ea typeface="+mn-ea"/>
                <a:cs typeface="+mn-cs"/>
              </a:rPr>
              <a:t>истористичкој </a:t>
            </a:r>
            <a:r>
              <a:rPr lang="sr-Cyrl-RS" sz="1200" dirty="0" smtClean="0">
                <a:latin typeface="+mn-lt"/>
                <a:ea typeface="+mn-ea"/>
                <a:cs typeface="+mn-cs"/>
              </a:rPr>
              <a:t>цркви (мешавина романског и готског стила) св. Јована Непомука у Бечу, дело Карла Реснера</a:t>
            </a:r>
            <a:br>
              <a:rPr lang="sr-Cyrl-RS" sz="1200" dirty="0" smtClean="0">
                <a:latin typeface="+mn-lt"/>
                <a:ea typeface="+mn-ea"/>
                <a:cs typeface="+mn-cs"/>
              </a:rPr>
            </a:br>
            <a:r>
              <a:rPr lang="sr-Cyrl-RS" sz="1200" dirty="0" smtClean="0">
                <a:latin typeface="+mn-lt"/>
                <a:ea typeface="+mn-ea"/>
                <a:cs typeface="+mn-cs"/>
              </a:rPr>
              <a:t> </a:t>
            </a:r>
            <a:r>
              <a:rPr lang="sr-Cyrl-RS" sz="1200" dirty="0" smtClean="0"/>
              <a:t>Такође, Рим је и даље инспирација за уметнике; у склопу рекатолизације и обнове вере у светитеље и реликвије дошло је до обнове ангажованих религиозних (сентименталних) представља; Леонардшоф у том маниру слика представу св. Цецилије – реинтерпретирајући славну скулптуре св. Цецилије, Стефана Мадерна, указао је на концепт имитације и идентификације</a:t>
            </a: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Rectangle 13"/>
          <p:cNvSpPr/>
          <p:nvPr/>
        </p:nvSpPr>
        <p:spPr>
          <a:xfrm>
            <a:off x="3505200" y="533400"/>
            <a:ext cx="1524000" cy="1169551"/>
          </a:xfrm>
          <a:prstGeom prst="rect">
            <a:avLst/>
          </a:prstGeom>
        </p:spPr>
        <p:txBody>
          <a:bodyPr wrap="square">
            <a:spAutoFit/>
          </a:bodyPr>
          <a:lstStyle/>
          <a:p>
            <a:r>
              <a:rPr lang="sr-Cyrl-RS" sz="1400" dirty="0" smtClean="0"/>
              <a:t>Јохан фон Фирих, Христов пут, црква св. Јована Непомука, Беч, 1844.</a:t>
            </a:r>
            <a:endParaRPr lang="en-US" sz="1400" dirty="0"/>
          </a:p>
        </p:txBody>
      </p:sp>
      <p:sp>
        <p:nvSpPr>
          <p:cNvPr id="7" name="Up Arrow 6"/>
          <p:cNvSpPr/>
          <p:nvPr/>
        </p:nvSpPr>
        <p:spPr>
          <a:xfrm rot="5400000">
            <a:off x="2362200" y="42672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flipH="1" flipV="1">
            <a:off x="2286000" y="6248400"/>
            <a:ext cx="76200"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Evropska 19. veka 2019\Nazareni\Nazareni\Austrijski nazareni\Johan Leonhardshoff, Sveta Cecilija na umoru, 1820..jpeg"/>
          <p:cNvPicPr>
            <a:picLocks noGrp="1" noChangeAspect="1" noChangeArrowheads="1"/>
          </p:cNvPicPr>
          <p:nvPr>
            <p:ph idx="1"/>
          </p:nvPr>
        </p:nvPicPr>
        <p:blipFill>
          <a:blip r:embed="rId2" cstate="print"/>
          <a:srcRect/>
          <a:stretch>
            <a:fillRect/>
          </a:stretch>
        </p:blipFill>
        <p:spPr bwMode="auto">
          <a:xfrm>
            <a:off x="914400" y="457200"/>
            <a:ext cx="7391400" cy="5334000"/>
          </a:xfrm>
          <a:prstGeom prst="rect">
            <a:avLst/>
          </a:prstGeom>
          <a:noFill/>
        </p:spPr>
      </p:pic>
      <p:sp>
        <p:nvSpPr>
          <p:cNvPr id="5" name="Rectangle 4"/>
          <p:cNvSpPr/>
          <p:nvPr/>
        </p:nvSpPr>
        <p:spPr>
          <a:xfrm rot="10800000" flipV="1">
            <a:off x="1371600" y="5917599"/>
            <a:ext cx="7010400" cy="369332"/>
          </a:xfrm>
          <a:prstGeom prst="rect">
            <a:avLst/>
          </a:prstGeom>
        </p:spPr>
        <p:txBody>
          <a:bodyPr wrap="square">
            <a:spAutoFit/>
          </a:bodyPr>
          <a:lstStyle/>
          <a:p>
            <a:r>
              <a:rPr lang="sr-Cyrl-RS" dirty="0" smtClean="0"/>
              <a:t>Јохан Шефер Леонардшоф, Света Цецилија на умору, 1820.</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2209800" cy="7696200"/>
          </a:xfrm>
        </p:spPr>
        <p:txBody>
          <a:bodyPr>
            <a:noAutofit/>
          </a:bodyPr>
          <a:lstStyle/>
          <a:p>
            <a:r>
              <a:rPr lang="sr-Cyrl-RS" sz="1200" dirty="0" smtClean="0"/>
              <a:t/>
            </a:r>
            <a:br>
              <a:rPr lang="sr-Cyrl-RS" sz="1200" dirty="0" smtClean="0"/>
            </a:br>
            <a:r>
              <a:rPr lang="sr-Cyrl-RS" sz="1200" dirty="0" smtClean="0"/>
              <a:t/>
            </a:r>
            <a:br>
              <a:rPr lang="sr-Cyrl-RS" sz="1200" dirty="0" smtClean="0"/>
            </a:br>
            <a:r>
              <a:rPr lang="sr-Cyrl-RS" sz="1200" dirty="0" smtClean="0"/>
              <a:t/>
            </a:r>
            <a:br>
              <a:rPr lang="sr-Cyrl-RS" sz="1200" dirty="0" smtClean="0"/>
            </a:br>
            <a:r>
              <a:rPr lang="sr-Cyrl-RS" sz="1200" dirty="0" smtClean="0"/>
              <a:t>Кључна фигура аустријских назарена је Леополд </a:t>
            </a:r>
            <a:r>
              <a:rPr lang="sr-Cyrl-RS" sz="1200" dirty="0" smtClean="0"/>
              <a:t>Купелвизер</a:t>
            </a:r>
            <a:r>
              <a:rPr lang="sr-Cyrl-RS" sz="1200" dirty="0" smtClean="0"/>
              <a:t/>
            </a:r>
            <a:br>
              <a:rPr lang="sr-Cyrl-RS" sz="1200" dirty="0" smtClean="0"/>
            </a:br>
            <a:r>
              <a:rPr lang="sr-Cyrl-RS" sz="1200" dirty="0" smtClean="0"/>
              <a:t>Купелвизер </a:t>
            </a:r>
            <a:r>
              <a:rPr lang="sr-Cyrl-RS" sz="1200" dirty="0" smtClean="0"/>
              <a:t>је по стандарном обрасцу посетио Рим и Италију; уобичајену идејну и уметничку кризу је доживео пред божанственим Рафаелом и његовим Богородицама</a:t>
            </a:r>
            <a:br>
              <a:rPr lang="sr-Cyrl-RS" sz="1200" dirty="0" smtClean="0"/>
            </a:br>
            <a:r>
              <a:rPr lang="sr-Cyrl-RS" sz="1200" dirty="0" smtClean="0"/>
              <a:t>Постао је и професор Академије ликовних уметности у Бечу, што говори о укупној социјалној промени позиционирања назарена у германском свету, од својевољних аутсаједера до уважених чланова зједнице, од побуњеника противу Академије до етаблираних предавача на истој</a:t>
            </a:r>
            <a:br>
              <a:rPr lang="sr-Cyrl-RS" sz="1200" dirty="0" smtClean="0"/>
            </a:br>
            <a:r>
              <a:rPr lang="sr-Cyrl-RS" sz="1200" dirty="0" smtClean="0"/>
              <a:t>На слици Три мудраца, програмској слици аустријских назарена, видљиви су утицаји Фра Анђелика, Перуђина и других ренесансних мајстора</a:t>
            </a:r>
            <a:br>
              <a:rPr lang="sr-Cyrl-RS" sz="1200" dirty="0" smtClean="0"/>
            </a:br>
            <a:endParaRPr lang="en-US" sz="1200" dirty="0"/>
          </a:p>
        </p:txBody>
      </p:sp>
      <p:pic>
        <p:nvPicPr>
          <p:cNvPr id="6146" name="Picture 2" descr="H:\Evropska 19. veka 2019\Nazareni\Nazareni\Austrijski nazareni\Leopold Kupelwieser, Tri maga,1825..jpg"/>
          <p:cNvPicPr>
            <a:picLocks noGrp="1" noChangeAspect="1" noChangeArrowheads="1"/>
          </p:cNvPicPr>
          <p:nvPr>
            <p:ph idx="1"/>
          </p:nvPr>
        </p:nvPicPr>
        <p:blipFill>
          <a:blip r:embed="rId2" cstate="print"/>
          <a:srcRect/>
          <a:stretch>
            <a:fillRect/>
          </a:stretch>
        </p:blipFill>
        <p:spPr bwMode="auto">
          <a:xfrm>
            <a:off x="3124200" y="914400"/>
            <a:ext cx="5715000" cy="4114800"/>
          </a:xfrm>
          <a:prstGeom prst="rect">
            <a:avLst/>
          </a:prstGeom>
          <a:noFill/>
        </p:spPr>
      </p:pic>
      <p:sp>
        <p:nvSpPr>
          <p:cNvPr id="4" name="Rectangle 3"/>
          <p:cNvSpPr/>
          <p:nvPr/>
        </p:nvSpPr>
        <p:spPr>
          <a:xfrm rot="10800000" flipV="1">
            <a:off x="4267200" y="5124450"/>
            <a:ext cx="6400800" cy="307777"/>
          </a:xfrm>
          <a:prstGeom prst="rect">
            <a:avLst/>
          </a:prstGeom>
        </p:spPr>
        <p:txBody>
          <a:bodyPr wrap="square">
            <a:spAutoFit/>
          </a:bodyPr>
          <a:lstStyle/>
          <a:p>
            <a:r>
              <a:rPr lang="sr-Cyrl-RS" sz="1400" dirty="0" smtClean="0"/>
              <a:t>Леополд Купелвизер,Три мудраца, 1825</a:t>
            </a:r>
            <a:r>
              <a:rPr lang="sr-Cyrl-RS" sz="1400" i="1" dirty="0" smtClean="0"/>
              <a:t>.</a:t>
            </a:r>
            <a:r>
              <a:rPr lang="sr-Cyrl-RS" sz="1400" dirty="0" smtClean="0"/>
              <a:t> </a:t>
            </a:r>
            <a:endParaRPr lang="en-US" sz="1400" dirty="0"/>
          </a:p>
        </p:txBody>
      </p:sp>
      <p:sp>
        <p:nvSpPr>
          <p:cNvPr id="5" name="Up Arrow 4"/>
          <p:cNvSpPr/>
          <p:nvPr/>
        </p:nvSpPr>
        <p:spPr>
          <a:xfrm rot="5400000">
            <a:off x="2743200" y="41910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descr="H:\Evropska 19. veka 2019\Nazareni\Nazareni\Austrijski nazareni\Altlerchenfelder Pfarrkirche Idealperspektive.jpg"/>
          <p:cNvPicPr>
            <a:picLocks noGrp="1" noChangeAspect="1" noChangeArrowheads="1"/>
          </p:cNvPicPr>
          <p:nvPr>
            <p:ph idx="1"/>
          </p:nvPr>
        </p:nvPicPr>
        <p:blipFill>
          <a:blip r:embed="rId2" cstate="print"/>
          <a:srcRect/>
          <a:stretch>
            <a:fillRect/>
          </a:stretch>
        </p:blipFill>
        <p:spPr bwMode="auto">
          <a:xfrm>
            <a:off x="3962400" y="1066800"/>
            <a:ext cx="4218198" cy="4525963"/>
          </a:xfrm>
          <a:prstGeom prst="rect">
            <a:avLst/>
          </a:prstGeom>
          <a:noFill/>
        </p:spPr>
      </p:pic>
      <p:pic>
        <p:nvPicPr>
          <p:cNvPr id="8195" name="Picture 3" descr="H:\Evropska 19. veka 2019\Nazareni\Nazareni\Austrijski nazareni\Altlerchenfelder_pfarrkirche.jpg"/>
          <p:cNvPicPr>
            <a:picLocks noChangeAspect="1" noChangeArrowheads="1"/>
          </p:cNvPicPr>
          <p:nvPr/>
        </p:nvPicPr>
        <p:blipFill>
          <a:blip r:embed="rId3" cstate="print"/>
          <a:srcRect/>
          <a:stretch>
            <a:fillRect/>
          </a:stretch>
        </p:blipFill>
        <p:spPr bwMode="auto">
          <a:xfrm>
            <a:off x="304800" y="152400"/>
            <a:ext cx="5080000" cy="3810000"/>
          </a:xfrm>
          <a:prstGeom prst="rect">
            <a:avLst/>
          </a:prstGeom>
          <a:noFill/>
        </p:spPr>
      </p:pic>
      <p:sp>
        <p:nvSpPr>
          <p:cNvPr id="6" name="Content Placeholder 2"/>
          <p:cNvSpPr txBox="1">
            <a:spLocks/>
          </p:cNvSpPr>
          <p:nvPr/>
        </p:nvSpPr>
        <p:spPr>
          <a:xfrm>
            <a:off x="0" y="4114800"/>
            <a:ext cx="3810000" cy="2011363"/>
          </a:xfrm>
          <a:prstGeom prst="rect">
            <a:avLst/>
          </a:prstGeom>
        </p:spPr>
        <p:txBody>
          <a:bodyPr vert="horz" lIns="91440" tIns="45720" rIns="91440" bIns="45720" rtlCol="0">
            <a:noAutofit/>
          </a:bodyPr>
          <a:lstStyle/>
          <a:p>
            <a:pPr marL="342900" indent="-342900">
              <a:spcBef>
                <a:spcPct val="20000"/>
              </a:spcBef>
              <a:buFont typeface="Arial" pitchFamily="34" charset="0"/>
              <a:buChar char="•"/>
            </a:pPr>
            <a:r>
              <a:rPr lang="sr-Cyrl-RS" sz="1200" dirty="0" smtClean="0"/>
              <a:t>Леополд </a:t>
            </a:r>
            <a:r>
              <a:rPr lang="sr-Cyrl-RS" sz="1200" dirty="0" smtClean="0"/>
              <a:t>Купелвизер </a:t>
            </a:r>
            <a:r>
              <a:rPr lang="sr-Cyrl-RS" sz="1200" dirty="0" smtClean="0"/>
              <a:t>је у садејству са неколицином других назарена манифестовао идеју о отеловљењу Бога у историји света</a:t>
            </a:r>
          </a:p>
          <a:p>
            <a:pPr marL="342900" indent="-342900">
              <a:spcBef>
                <a:spcPct val="20000"/>
              </a:spcBef>
              <a:buFont typeface="Arial" pitchFamily="34" charset="0"/>
              <a:buChar char="•"/>
            </a:pP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Сублимација</a:t>
            </a:r>
            <a:r>
              <a:rPr kumimoji="0" lang="sr-Cyrl-RS" sz="1200" b="0" i="0" u="none" strike="noStrike" kern="1200" cap="none" spc="0" normalizeH="0" noProof="0" dirty="0" smtClean="0">
                <a:ln>
                  <a:noFill/>
                </a:ln>
                <a:solidFill>
                  <a:schemeClr val="tx1"/>
                </a:solidFill>
                <a:effectLst/>
                <a:uLnTx/>
                <a:uFillTx/>
                <a:latin typeface="+mn-lt"/>
                <a:ea typeface="+mn-ea"/>
                <a:cs typeface="+mn-cs"/>
              </a:rPr>
              <a:t> деловања аустријских назарена је манифестована </a:t>
            </a:r>
            <a:r>
              <a:rPr lang="sr-Cyrl-RS" sz="1200" dirty="0" smtClean="0"/>
              <a:t>сликаним </a:t>
            </a:r>
            <a:r>
              <a:rPr kumimoji="0" lang="sr-Cyrl-RS" sz="1200" b="0" i="0" u="none" strike="noStrike" kern="1200" cap="none" spc="0" normalizeH="0" noProof="0" dirty="0" smtClean="0">
                <a:ln>
                  <a:noFill/>
                </a:ln>
                <a:solidFill>
                  <a:schemeClr val="tx1"/>
                </a:solidFill>
                <a:effectLst/>
                <a:uLnTx/>
                <a:uFillTx/>
                <a:latin typeface="+mn-lt"/>
                <a:ea typeface="+mn-ea"/>
                <a:cs typeface="+mn-cs"/>
              </a:rPr>
              <a:t>целинама у истористичкој (романској) цркви </a:t>
            </a:r>
            <a:r>
              <a:rPr lang="en-US" sz="1200" dirty="0" err="1" smtClean="0"/>
              <a:t>Altlerchenfelder</a:t>
            </a:r>
            <a:r>
              <a:rPr lang="en-US" sz="1200" dirty="0" smtClean="0"/>
              <a:t> </a:t>
            </a:r>
            <a:r>
              <a:rPr lang="en-US" sz="1200" dirty="0" err="1" smtClean="0"/>
              <a:t>Pfarrkirche</a:t>
            </a:r>
            <a:r>
              <a:rPr lang="sr-Cyrl-RS" sz="1200" dirty="0" smtClean="0"/>
              <a:t>, у Бечу</a:t>
            </a:r>
          </a:p>
          <a:p>
            <a:pPr marL="342900" indent="-342900">
              <a:spcBef>
                <a:spcPct val="20000"/>
              </a:spcBef>
              <a:buFont typeface="Arial" pitchFamily="34" charset="0"/>
              <a:buChar char="•"/>
            </a:pPr>
            <a:r>
              <a:rPr lang="sr-Cyrl-RS" sz="1200" dirty="0" smtClean="0"/>
              <a:t>У складу са назернском идејом о цркви као космолошком центру света манифестована је наративна прича у слика о спасењу човечанства; велике плоше сликане целине су деловале као Библија у причама, што и представља срж назаренског програма</a:t>
            </a:r>
          </a:p>
          <a:p>
            <a:pPr marL="342900" lvl="0" indent="-342900">
              <a:spcBef>
                <a:spcPct val="20000"/>
              </a:spcBef>
              <a:buFont typeface="Arial" pitchFamily="34" charset="0"/>
              <a:buChar char="•"/>
            </a:pP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Rectangle 6"/>
          <p:cNvSpPr/>
          <p:nvPr/>
        </p:nvSpPr>
        <p:spPr>
          <a:xfrm>
            <a:off x="4572000" y="5638800"/>
            <a:ext cx="3581400" cy="523220"/>
          </a:xfrm>
          <a:prstGeom prst="rect">
            <a:avLst/>
          </a:prstGeom>
        </p:spPr>
        <p:txBody>
          <a:bodyPr wrap="square">
            <a:spAutoFit/>
          </a:bodyPr>
          <a:lstStyle/>
          <a:p>
            <a:pPr marL="342900" lvl="0" indent="-342900">
              <a:spcBef>
                <a:spcPct val="20000"/>
              </a:spcBef>
              <a:buFont typeface="Arial" pitchFamily="34" charset="0"/>
              <a:buChar char="•"/>
            </a:pPr>
            <a:r>
              <a:rPr lang="en-US" sz="1400" dirty="0" err="1" smtClean="0"/>
              <a:t>Altlerchenfelder</a:t>
            </a:r>
            <a:r>
              <a:rPr lang="en-US" sz="1400" dirty="0" smtClean="0"/>
              <a:t> </a:t>
            </a:r>
            <a:r>
              <a:rPr lang="en-US" sz="1400" dirty="0" err="1" smtClean="0"/>
              <a:t>Pfarrkirche</a:t>
            </a:r>
            <a:r>
              <a:rPr lang="sr-Cyrl-RS" sz="1400" dirty="0" smtClean="0"/>
              <a:t>, Беч, сликарство 1855.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Evropska 19. veka 2019\Nazareni\Nazareni\Đakovo (Overbek i sledbenici)\Karl Rösner, Friedrich von Schmidt, Hermann Bollé, Katedrala u Đakovu, 1876-1882..jpg"/>
          <p:cNvPicPr>
            <a:picLocks noGrp="1" noChangeAspect="1" noChangeArrowheads="1"/>
          </p:cNvPicPr>
          <p:nvPr>
            <p:ph idx="1"/>
          </p:nvPr>
        </p:nvPicPr>
        <p:blipFill>
          <a:blip r:embed="rId2" cstate="print"/>
          <a:srcRect/>
          <a:stretch>
            <a:fillRect/>
          </a:stretch>
        </p:blipFill>
        <p:spPr bwMode="auto">
          <a:xfrm>
            <a:off x="5410200" y="533400"/>
            <a:ext cx="3393412" cy="4525963"/>
          </a:xfrm>
          <a:prstGeom prst="rect">
            <a:avLst/>
          </a:prstGeom>
          <a:noFill/>
        </p:spPr>
      </p:pic>
      <p:pic>
        <p:nvPicPr>
          <p:cNvPr id="10243" name="Picture 3" descr="H:\Evropska 19. veka 2019\Nazareni\Nazareni\Đakovo (Overbek i sledbenici)\Slikarstvo, Alexander i Lodovico Seitz, po nacrtima Overbeka (2).jpg"/>
          <p:cNvPicPr>
            <a:picLocks noChangeAspect="1" noChangeArrowheads="1"/>
          </p:cNvPicPr>
          <p:nvPr/>
        </p:nvPicPr>
        <p:blipFill>
          <a:blip r:embed="rId3" cstate="print"/>
          <a:srcRect/>
          <a:stretch>
            <a:fillRect/>
          </a:stretch>
        </p:blipFill>
        <p:spPr bwMode="auto">
          <a:xfrm>
            <a:off x="2362200" y="3429000"/>
            <a:ext cx="3733800" cy="2628900"/>
          </a:xfrm>
          <a:prstGeom prst="rect">
            <a:avLst/>
          </a:prstGeom>
          <a:noFill/>
        </p:spPr>
      </p:pic>
      <p:sp>
        <p:nvSpPr>
          <p:cNvPr id="7" name="Content Placeholder 2"/>
          <p:cNvSpPr txBox="1">
            <a:spLocks noGrp="1"/>
          </p:cNvSpPr>
          <p:nvPr>
            <p:ph type="title"/>
          </p:nvPr>
        </p:nvSpPr>
        <p:spPr>
          <a:xfrm>
            <a:off x="457200" y="274638"/>
            <a:ext cx="4343400" cy="3078162"/>
          </a:xfrm>
          <a:prstGeom prst="rect">
            <a:avLst/>
          </a:prstGeom>
        </p:spPr>
        <p:txBody>
          <a:bodyPr vert="horz" lIns="91440" tIns="45720" rIns="91440" bIns="45720" rtlCol="0">
            <a:noAutofit/>
          </a:bodyPr>
          <a:lstStyle/>
          <a:p>
            <a:pPr marL="342900" indent="-342900">
              <a:spcBef>
                <a:spcPct val="20000"/>
              </a:spcBef>
              <a:buFont typeface="Arial" pitchFamily="34" charset="0"/>
              <a:buChar char="•"/>
            </a:pPr>
            <a:r>
              <a:rPr lang="sr-Cyrl-RS" sz="1200" dirty="0" smtClean="0"/>
              <a:t>Велико финале интернационализаје назаренског ликовног језика збило се у Ђакову</a:t>
            </a:r>
            <a:br>
              <a:rPr lang="sr-Cyrl-RS" sz="1200" dirty="0" smtClean="0"/>
            </a:br>
            <a:r>
              <a:rPr lang="sr-Cyrl-RS" sz="1200" dirty="0" smtClean="0"/>
              <a:t>Монументална истоистичка катедрала (романика) катедрала, задужбина бискупа Јосипа Јураја Штросмајера, је осликана по нацртима Јоахна Овербека</a:t>
            </a:r>
            <a:br>
              <a:rPr lang="sr-Cyrl-RS" sz="1200" dirty="0" smtClean="0"/>
            </a:br>
            <a:r>
              <a:rPr lang="sr-Cyrl-RS" sz="1200" dirty="0" smtClean="0"/>
              <a:t>Посао су извели његови настављачи Александер и Лодовико Зајц</a:t>
            </a:r>
            <a:br>
              <a:rPr lang="sr-Cyrl-RS" sz="1200" dirty="0" smtClean="0"/>
            </a:br>
            <a:r>
              <a:rPr lang="sr-Cyrl-RS" sz="1200" dirty="0" smtClean="0"/>
              <a:t>Поред стандардне тематике, и уобичајене пикторалне логике познонзаренског ликовног језика (академизација), дошло је и до извесне национализације</a:t>
            </a:r>
            <a:br>
              <a:rPr lang="sr-Cyrl-RS" sz="1200" dirty="0" smtClean="0"/>
            </a:br>
            <a:r>
              <a:rPr lang="sr-Cyrl-RS" sz="1200" dirty="0" smtClean="0"/>
              <a:t>Представа Поклоњења Богородици је проширена ликовима Србина, Бугарина..., што говори о употреби идеје пансловенства (југословенства) у оквиру назаренског ликовног програма</a:t>
            </a:r>
          </a:p>
          <a:p>
            <a:pPr marL="342900" lvl="0" indent="-342900">
              <a:spcBef>
                <a:spcPct val="20000"/>
              </a:spcBef>
              <a:buFont typeface="Arial" pitchFamily="34" charset="0"/>
              <a:buChar char="•"/>
            </a:pP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Rectangle 7"/>
          <p:cNvSpPr/>
          <p:nvPr/>
        </p:nvSpPr>
        <p:spPr>
          <a:xfrm>
            <a:off x="838200" y="6172201"/>
            <a:ext cx="7086600" cy="307777"/>
          </a:xfrm>
          <a:prstGeom prst="rect">
            <a:avLst/>
          </a:prstGeom>
        </p:spPr>
        <p:txBody>
          <a:bodyPr wrap="square">
            <a:spAutoFit/>
          </a:bodyPr>
          <a:lstStyle/>
          <a:p>
            <a:r>
              <a:rPr lang="sr-Cyrl-RS" sz="1400" dirty="0" smtClean="0"/>
              <a:t>Лодовик и Александер Зајц, Поклоњење Богородици, катедрала у Ђакову, 1876-1882.</a:t>
            </a:r>
            <a:endParaRPr lang="en-US" sz="1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sr-Cyrl-RS" sz="1800" b="1" dirty="0" smtClean="0"/>
              <a:t>Прерафаелити</a:t>
            </a:r>
            <a:endParaRPr lang="en-US" sz="1800" dirty="0"/>
          </a:p>
        </p:txBody>
      </p:sp>
      <p:sp>
        <p:nvSpPr>
          <p:cNvPr id="3" name="Content Placeholder 2"/>
          <p:cNvSpPr>
            <a:spLocks noGrp="1"/>
          </p:cNvSpPr>
          <p:nvPr>
            <p:ph idx="1"/>
          </p:nvPr>
        </p:nvSpPr>
        <p:spPr>
          <a:xfrm>
            <a:off x="457200" y="1143000"/>
            <a:ext cx="8229600" cy="4983163"/>
          </a:xfrm>
        </p:spPr>
        <p:txBody>
          <a:bodyPr>
            <a:normAutofit fontScale="85000" lnSpcReduction="20000"/>
          </a:bodyPr>
          <a:lstStyle/>
          <a:p>
            <a:r>
              <a:rPr lang="sr-Cyrl-RS" sz="1400" dirty="0" smtClean="0"/>
              <a:t>У Енглеско је након револуционарне 1848. седам младих уметника основало Братство прерафаелита (Џон Еверет Миле, Данте Габријел Росети, Вилијам Холман Хант...)</a:t>
            </a:r>
          </a:p>
          <a:p>
            <a:pPr lvl="0">
              <a:defRPr/>
            </a:pPr>
            <a:r>
              <a:rPr lang="sr-Cyrl-RS" sz="1400" dirty="0" smtClean="0"/>
              <a:t>Током историјског трајања братства (1848-1853) прерафаелити су се највише занимали за религиозну тематику, у њој су видели могућност за искрено и озбљино бављење уметношћу</a:t>
            </a:r>
          </a:p>
          <a:p>
            <a:pPr lvl="0">
              <a:defRPr/>
            </a:pPr>
            <a:r>
              <a:rPr lang="sr-Cyrl-RS" sz="1400" dirty="0" smtClean="0"/>
              <a:t>Привукао их је богати хришћански језик иконографије – који је поновно откривен уз помоћ аутора попут Лорда Линдзија и Ане Браунел Џејмисон; фокусирали су се превасходно на уметничко, а потом и религиозно убеђење</a:t>
            </a:r>
          </a:p>
          <a:p>
            <a:r>
              <a:rPr lang="sr-Cyrl-RS" sz="1400" dirty="0" smtClean="0"/>
              <a:t>Као </a:t>
            </a:r>
            <a:r>
              <a:rPr lang="sr-Latn-RS" sz="1400" dirty="0" smtClean="0"/>
              <a:t>PRB </a:t>
            </a:r>
            <a:r>
              <a:rPr lang="sr-Cyrl-RS" sz="1400" dirty="0" smtClean="0"/>
              <a:t>су први пут незванично именовани у </a:t>
            </a:r>
            <a:r>
              <a:rPr lang="sr-Latn-RS" sz="1400" dirty="0" smtClean="0"/>
              <a:t>Illustrated London News  4 </a:t>
            </a:r>
            <a:r>
              <a:rPr lang="sr-Cyrl-RS" sz="1400" dirty="0" smtClean="0"/>
              <a:t>мај </a:t>
            </a:r>
            <a:r>
              <a:rPr lang="sr-Latn-RS" sz="1400" dirty="0" smtClean="0"/>
              <a:t>1850.</a:t>
            </a:r>
            <a:endParaRPr lang="sr-Cyrl-RS" sz="1400" dirty="0" smtClean="0"/>
          </a:p>
          <a:p>
            <a:r>
              <a:rPr lang="sr-Cyrl-RS" sz="1400" dirty="0" smtClean="0"/>
              <a:t>Њихово званично гласило, часопис </a:t>
            </a:r>
            <a:r>
              <a:rPr lang="sr-Latn-RS" sz="1400" dirty="0" smtClean="0"/>
              <a:t>The Germ </a:t>
            </a:r>
            <a:r>
              <a:rPr lang="sr-Cyrl-RS" sz="1400" dirty="0" smtClean="0"/>
              <a:t>је изашао само 4 пута</a:t>
            </a:r>
          </a:p>
          <a:p>
            <a:r>
              <a:rPr lang="sr-Cyrl-RS" sz="1400" dirty="0" smtClean="0"/>
              <a:t>У суштини њиховог деловања нашла се идеја о реформисању уметности у Енглеској; писац њиховог дневника Вилијам Мајкл Росети  их је описао: </a:t>
            </a:r>
            <a:r>
              <a:rPr lang="sr-Cyrl-RS" sz="1400" i="1" dirty="0" smtClean="0"/>
              <a:t>темперамент побуњеника; мислили су на побуну и створили револуцију</a:t>
            </a:r>
            <a:r>
              <a:rPr lang="sr-Cyrl-RS" sz="1400" dirty="0" smtClean="0"/>
              <a:t> .</a:t>
            </a:r>
          </a:p>
          <a:p>
            <a:r>
              <a:rPr lang="sr-Cyrl-RS" sz="1400" dirty="0" smtClean="0"/>
              <a:t>Гледали су унатраг у време пре него што је уметност отровао  чисти и неукусни отров Рафаелове уметности, каквим га је назвао Џон Раскин</a:t>
            </a:r>
          </a:p>
          <a:p>
            <a:r>
              <a:rPr lang="sr-Cyrl-RS" sz="1400" dirty="0" smtClean="0"/>
              <a:t>Раскин је под отровним дефинисао утицај водећих представника високе ренесансе: Рафаела и Микеланђела</a:t>
            </a:r>
          </a:p>
          <a:p>
            <a:r>
              <a:rPr lang="sr-Cyrl-RS" sz="1400" dirty="0" smtClean="0"/>
              <a:t>У суштини радило се о побуни противу важећих академских силабуса, кога је на Краљевској академији утврдио још Џошуа Рејнолдс; он је у својим </a:t>
            </a:r>
            <a:r>
              <a:rPr lang="sr-Cyrl-RS" sz="1400" i="1" dirty="0" smtClean="0"/>
              <a:t>Дискурсима</a:t>
            </a:r>
            <a:r>
              <a:rPr lang="sr-Cyrl-RS" sz="1400" dirty="0" smtClean="0"/>
              <a:t> (1769-1790) канонизовао подражавање ренесансе, и класицизма, као основа академске уметности; ови идеали су важили током школовања Ханта, Росетија, и Милеа на Краљевској академији 40-тих година 19. века</a:t>
            </a:r>
          </a:p>
          <a:p>
            <a:r>
              <a:rPr lang="sr-Cyrl-RS" sz="1400" dirty="0" smtClean="0"/>
              <a:t>Вилијам Мајк Росети је истакао: </a:t>
            </a:r>
            <a:r>
              <a:rPr lang="sr-Cyrl-RS" sz="1400" i="1" dirty="0" smtClean="0"/>
              <a:t>саосећају се с оним директним, и озбиљним и искреним у уметности која је претходила, све до одбацивања оног концвенционалног и самопарадирајућег и наученог напамет</a:t>
            </a:r>
            <a:r>
              <a:rPr lang="sr-Cyrl-RS" sz="1400" dirty="0" smtClean="0"/>
              <a:t>; јасна је интенција да се обезвреди вековни дискусрс академских регула, и уметност врати у време пре уметничке теорије сковане у ренесанси</a:t>
            </a:r>
          </a:p>
          <a:p>
            <a:r>
              <a:rPr lang="sr-Cyrl-RS" sz="1400" dirty="0" smtClean="0"/>
              <a:t>Интересовала их је уметност средњег века, ране ренесансе и младог Рафаела, када је она показивала свежину и искреност страну академској уметности и високој ренесанси</a:t>
            </a:r>
          </a:p>
          <a:p>
            <a:r>
              <a:rPr lang="sr-Cyrl-RS" sz="1400" dirty="0" smtClean="0"/>
              <a:t>Тежили су чистоти и искрености, и непосредном доживљају праве природе, не идеализованој и улепшаној; таква интересовања су их нужно довела до релиогиозне тематике која је доминирал сликарством позног средњег века; инспирацију су тражили у иконографским приручницима о уметности средњег века, попут </a:t>
            </a:r>
            <a:r>
              <a:rPr lang="sr-Cyrl-RS" sz="1400" i="1" dirty="0" smtClean="0"/>
              <a:t>Свете и легендарне уметности </a:t>
            </a:r>
            <a:r>
              <a:rPr lang="sr-Cyrl-RS" sz="1400" dirty="0" smtClean="0"/>
              <a:t>(1848), Ане Браунел Џејмесон; </a:t>
            </a:r>
          </a:p>
          <a:p>
            <a:r>
              <a:rPr lang="sr-Cyrl-RS" sz="1400" dirty="0" smtClean="0"/>
              <a:t>Интересовали су с е и за </a:t>
            </a:r>
            <a:r>
              <a:rPr lang="sr-Cyrl-RS" sz="1400" dirty="0" smtClean="0"/>
              <a:t>дела мајстора ране ренесансе; </a:t>
            </a:r>
            <a:r>
              <a:rPr lang="sr-Cyrl-RS" sz="1400" dirty="0" smtClean="0"/>
              <a:t>проучавали Карло Ласинијеве бакрорезе  - Кампо Санто у Пизи, који су репродуковали фреске мајстора ране ренесансе (позни средњи век) Беноца Гоцолија</a:t>
            </a:r>
          </a:p>
          <a:p>
            <a:endParaRPr lang="sr-Cyrl-RS" sz="1400" dirty="0" smtClean="0"/>
          </a:p>
          <a:p>
            <a:endParaRPr lang="sr-Cyrl-RS" sz="1400" dirty="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874838"/>
          </a:xfrm>
        </p:spPr>
        <p:txBody>
          <a:bodyPr>
            <a:normAutofit/>
          </a:bodyPr>
          <a:lstStyle/>
          <a:p>
            <a:r>
              <a:rPr lang="sr-Cyrl-RS" sz="1800" b="1" dirty="0" smtClean="0"/>
              <a:t>Конкурс за Вестминстер</a:t>
            </a:r>
            <a:endParaRPr lang="en-US" sz="1800" b="1" dirty="0"/>
          </a:p>
        </p:txBody>
      </p:sp>
      <p:sp>
        <p:nvSpPr>
          <p:cNvPr id="3" name="Content Placeholder 2"/>
          <p:cNvSpPr>
            <a:spLocks noGrp="1"/>
          </p:cNvSpPr>
          <p:nvPr>
            <p:ph idx="1"/>
          </p:nvPr>
        </p:nvSpPr>
        <p:spPr>
          <a:xfrm>
            <a:off x="457200" y="685800"/>
            <a:ext cx="4114800" cy="5440363"/>
          </a:xfrm>
        </p:spPr>
        <p:txBody>
          <a:bodyPr>
            <a:normAutofit fontScale="92500" lnSpcReduction="10000"/>
          </a:bodyPr>
          <a:lstStyle/>
          <a:p>
            <a:r>
              <a:rPr lang="sr-Cyrl-RS" sz="1300" dirty="0" smtClean="0"/>
              <a:t>Уништавање Вестминстерске палате у пожару 1834. године је омогућило нови замајац уметности; периодична штампа и критика су популарисале националну уметност и повартак религиозним темама, национални занос је створио оквир за Вестминстерски конкурс за нацрте новог дома парламента – резултат је био умножавање тема посвећених херојству, нацији и религији</a:t>
            </a:r>
          </a:p>
          <a:p>
            <a:r>
              <a:rPr lang="sr-Cyrl-RS" sz="1300" dirty="0" smtClean="0"/>
              <a:t>Оваква атмосфера реформи је била погодна на националну школу; што је између осталог условило и побуну прерафаелита</a:t>
            </a:r>
          </a:p>
          <a:p>
            <a:r>
              <a:rPr lang="sr-Cyrl-RS" sz="1300" dirty="0" smtClean="0"/>
              <a:t>У таквој атмосфери је деловао шкотски уметник Виљем Дајс; поштовалац ренесансе, и немачких назарена (Овербек, Корнелијус); на основу таквих узора насликао је за Вестминстер композицију Религија: Визија сер Галахада, по популарној поеми Томаса Малорија, Мртви Артур (1450), накнадно реинтерпретираној од Алфреда Тенисона, под истим називом, 1845</a:t>
            </a:r>
          </a:p>
          <a:p>
            <a:r>
              <a:rPr lang="sr-Cyrl-RS" sz="1300" dirty="0" smtClean="0"/>
              <a:t>У питању је пренос назаренских поука: национални романтизам, средњовекова тематика, религиозни сентиметн, ритерска поетика</a:t>
            </a:r>
          </a:p>
          <a:p>
            <a:r>
              <a:rPr lang="sr-Cyrl-RS" sz="1300" dirty="0" smtClean="0"/>
              <a:t>Но, за разлику од Дајца и немачких назарена, прерафаелити су се окренули времену пре ренесансе</a:t>
            </a:r>
          </a:p>
          <a:p>
            <a:r>
              <a:rPr lang="sr-Cyrl-RS" sz="1300" dirty="0" smtClean="0"/>
              <a:t>Прва дела која су приказали су била условљена Конкурсним оквиром: енглеска историја и књижевност и Библија</a:t>
            </a:r>
          </a:p>
          <a:p>
            <a:r>
              <a:rPr lang="sr-Cyrl-RS" sz="1300" dirty="0" smtClean="0"/>
              <a:t>Прва три дела која су приказали јавности су: Росети, </a:t>
            </a:r>
            <a:r>
              <a:rPr lang="sr-Cyrl-RS" sz="1300" i="1" dirty="0" smtClean="0"/>
              <a:t>Девојаштво девице Марије</a:t>
            </a:r>
            <a:r>
              <a:rPr lang="sr-Cyrl-RS" sz="1300" dirty="0" smtClean="0"/>
              <a:t>; Миле је насликао </a:t>
            </a:r>
            <a:r>
              <a:rPr lang="sr-Cyrl-RS" sz="1300" i="1" dirty="0" smtClean="0"/>
              <a:t>Изабелу</a:t>
            </a:r>
            <a:r>
              <a:rPr lang="sr-Cyrl-RS" sz="1300" dirty="0" smtClean="0"/>
              <a:t>, док је Хант представио слику Риенци се заклиње да ће извршити правду</a:t>
            </a:r>
          </a:p>
          <a:p>
            <a:endParaRPr lang="sr-Cyrl-RS" sz="1300" dirty="0" smtClean="0"/>
          </a:p>
          <a:p>
            <a:endParaRPr lang="sr-Cyrl-RS" sz="1400" dirty="0" smtClean="0"/>
          </a:p>
          <a:p>
            <a:endParaRPr lang="sr-Cyrl-RS" sz="1400" dirty="0" smtClean="0"/>
          </a:p>
          <a:p>
            <a:endParaRPr lang="sr-Cyrl-RS" sz="1400" dirty="0" smtClean="0"/>
          </a:p>
        </p:txBody>
      </p:sp>
      <p:pic>
        <p:nvPicPr>
          <p:cNvPr id="7171" name="Picture 3" descr="C:\Users\Igor\Music\018.jpg"/>
          <p:cNvPicPr>
            <a:picLocks noChangeAspect="1" noChangeArrowheads="1"/>
          </p:cNvPicPr>
          <p:nvPr/>
        </p:nvPicPr>
        <p:blipFill>
          <a:blip r:embed="rId2" cstate="print"/>
          <a:srcRect/>
          <a:stretch>
            <a:fillRect/>
          </a:stretch>
        </p:blipFill>
        <p:spPr bwMode="auto">
          <a:xfrm>
            <a:off x="4462463" y="1066800"/>
            <a:ext cx="4681537" cy="3511550"/>
          </a:xfrm>
          <a:prstGeom prst="rect">
            <a:avLst/>
          </a:prstGeom>
          <a:noFill/>
        </p:spPr>
      </p:pic>
      <p:sp>
        <p:nvSpPr>
          <p:cNvPr id="5" name="Up Arrow 4"/>
          <p:cNvSpPr/>
          <p:nvPr/>
        </p:nvSpPr>
        <p:spPr>
          <a:xfrm rot="5400000">
            <a:off x="4343400" y="25146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flipH="1" flipV="1">
            <a:off x="4419600" y="5562600"/>
            <a:ext cx="76200" cy="3810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normAutofit/>
          </a:bodyPr>
          <a:lstStyle/>
          <a:p>
            <a:r>
              <a:rPr lang="sr-Cyrl-RS" sz="1400" dirty="0" smtClean="0"/>
              <a:t>Знаменити писци Лудвиг Тик и Виљем </a:t>
            </a:r>
            <a:r>
              <a:rPr lang="sr-Cyrl-RS" sz="1400" dirty="0" smtClean="0"/>
              <a:t>Вакенродер </a:t>
            </a:r>
            <a:r>
              <a:rPr lang="sr-Cyrl-RS" sz="1400" dirty="0" smtClean="0"/>
              <a:t>одлазе на архитектонску турнеју по Франконији, дуж Рајне, 1783, обилазе средњовековне градове попут Нинберга и Бамберга – ту </a:t>
            </a:r>
            <a:r>
              <a:rPr lang="sr-Cyrl-RS" sz="1400" i="1" dirty="0" smtClean="0"/>
              <a:t>увек можете очекивати да сретнете витеза или монаха, </a:t>
            </a:r>
            <a:r>
              <a:rPr lang="sr-Cyrl-RS" sz="1400" dirty="0" smtClean="0"/>
              <a:t>успостављају култ пријатељства у епохи романтизма, њихови списи су настали као последица духовног и интелектуалног прожимања</a:t>
            </a:r>
            <a:endParaRPr lang="sr-Cyrl-RS" sz="1400" i="1" dirty="0" smtClean="0"/>
          </a:p>
          <a:p>
            <a:r>
              <a:rPr lang="sr-Cyrl-RS" sz="1400" dirty="0" smtClean="0"/>
              <a:t>Обојица су с почетка били заговорници Француске револуције, али су се након терора, окренули домаћем, националном, мистичном, духовном...</a:t>
            </a:r>
          </a:p>
          <a:p>
            <a:r>
              <a:rPr lang="sr-Cyrl-RS" sz="1400" dirty="0" smtClean="0"/>
              <a:t>Инспирисан националним средњим веком Виљем Вакенродер уобличава канонско дело романтизма </a:t>
            </a:r>
            <a:r>
              <a:rPr lang="sr-Cyrl-RS" sz="1400" i="1" dirty="0" smtClean="0"/>
              <a:t>Излив из срца монаха заљубљеног у уметност</a:t>
            </a:r>
            <a:r>
              <a:rPr lang="sr-Cyrl-RS" sz="1400" dirty="0" smtClean="0"/>
              <a:t>, 1797; романтичарска критика рационализма, осећање као централна категорија уметности и религије</a:t>
            </a:r>
          </a:p>
          <a:p>
            <a:r>
              <a:rPr lang="sr-Cyrl-RS" sz="1400" dirty="0" smtClean="0"/>
              <a:t>У програмском спису Вакнеродер је установио потоње идеале назарена: </a:t>
            </a:r>
            <a:r>
              <a:rPr lang="sr-Cyrl-RS" sz="1400" i="1" dirty="0" smtClean="0"/>
              <a:t>Права уметност може само онда настати када је сликар религиозан, а живи у молитви усрдним богодуогним животом</a:t>
            </a:r>
            <a:r>
              <a:rPr lang="sr-Cyrl-RS" sz="1400" dirty="0" smtClean="0"/>
              <a:t> - Циљ уметности је да универзалном Божанском духу да материјално обличје, уметност је постала Божија служба; он наставља с критиком стране (интернационалне) праксе: </a:t>
            </a:r>
            <a:r>
              <a:rPr lang="sr-Cyrl-RS" sz="1400" i="1" dirty="0" smtClean="0"/>
              <a:t>Бог се радује – како једном грчком храму, тако и једној готској катедрали. Он се појављује у сваком уметничком делу, у свим областима света, и оставља траг небеског сјај који кроз груди људи допире до њихових малих творевина и сјај који прима тињајући одашиље поновно свом великом творцу.</a:t>
            </a:r>
          </a:p>
          <a:p>
            <a:r>
              <a:rPr lang="sr-Cyrl-RS" sz="1400" dirty="0" smtClean="0"/>
              <a:t>Многобројни културни прваци и теолози, подстакнути католичком обновом, прешлу су из протестантизма у католичанство</a:t>
            </a:r>
          </a:p>
          <a:p>
            <a:r>
              <a:rPr lang="sr-Cyrl-RS" sz="1400" dirty="0" smtClean="0"/>
              <a:t>Суштину овог антипросветитељског списа су убрзо уочили бранитељи калсицизма; Јохан Волфганг Гете и Јохан Хајнрих Мајер су 1817. обнародовали чланак Нов</a:t>
            </a:r>
            <a:r>
              <a:rPr lang="sr-Cyrl-RS" sz="1400" i="1" dirty="0" smtClean="0"/>
              <a:t>а немачка религиозно-патриотска уметност</a:t>
            </a:r>
            <a:r>
              <a:rPr lang="sr-Cyrl-RS" sz="1400" dirty="0" smtClean="0"/>
              <a:t>; они су напали националну подлогу и претерану религиозност немачких романтичара, и особито </a:t>
            </a:r>
            <a:r>
              <a:rPr lang="sr-Cyrl-RS" sz="1400" dirty="0" smtClean="0"/>
              <a:t>Вакенродеров </a:t>
            </a:r>
            <a:r>
              <a:rPr lang="sr-Cyrl-RS" sz="1400" dirty="0" smtClean="0"/>
              <a:t>спис </a:t>
            </a:r>
            <a:r>
              <a:rPr lang="sr-Cyrl-RS" sz="1400" i="1" dirty="0" smtClean="0"/>
              <a:t>Излив...,</a:t>
            </a:r>
            <a:r>
              <a:rPr lang="sr-Cyrl-RS" sz="1400" dirty="0" smtClean="0"/>
              <a:t> и били су у праву - након публиковања списа, дошло је до буђња националног осећања који се манифестовао у литератури, дизајну – готски украси и завршеци на намештају, одећи – старонемачка одећа (пркос против француске моде)</a:t>
            </a:r>
          </a:p>
          <a:p>
            <a:endParaRPr lang="en-US" sz="1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2971800" cy="3810000"/>
          </a:xfrm>
        </p:spPr>
        <p:txBody>
          <a:bodyPr>
            <a:normAutofit fontScale="90000"/>
          </a:bodyPr>
          <a:lstStyle/>
          <a:p>
            <a:pPr algn="l"/>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Милеова </a:t>
            </a:r>
            <a:r>
              <a:rPr lang="sr-Cyrl-RS" sz="1400" i="1" dirty="0" smtClean="0"/>
              <a:t>Изабела</a:t>
            </a:r>
            <a:r>
              <a:rPr lang="sr-Cyrl-RS" sz="1400" dirty="0" smtClean="0"/>
              <a:t> је усклађена визуелна дорада Китсове песме </a:t>
            </a:r>
            <a:r>
              <a:rPr lang="sr-Cyrl-RS" sz="1400" i="1" dirty="0" smtClean="0"/>
              <a:t>Изабела и саксија од цвећа </a:t>
            </a:r>
            <a:r>
              <a:rPr lang="sr-Cyrl-RS" sz="1400" dirty="0" smtClean="0"/>
              <a:t>која је сама била заснована на причи из Бокачовог </a:t>
            </a:r>
            <a:r>
              <a:rPr lang="sr-Cyrl-RS" sz="1400" i="1" dirty="0" smtClean="0"/>
              <a:t>Декамерона</a:t>
            </a:r>
            <a:r>
              <a:rPr lang="sr-Cyrl-RS" sz="1400" dirty="0" smtClean="0"/>
              <a:t>, италијанске позно средњовековне збирке прича</a:t>
            </a:r>
            <a:br>
              <a:rPr lang="sr-Cyrl-RS" sz="1400" dirty="0" smtClean="0"/>
            </a:br>
            <a:r>
              <a:rPr lang="sr-Cyrl-RS" sz="1400" dirty="0" smtClean="0"/>
              <a:t/>
            </a:r>
            <a:br>
              <a:rPr lang="sr-Cyrl-RS" sz="1400" dirty="0" smtClean="0"/>
            </a:br>
            <a:r>
              <a:rPr lang="sr-Cyrl-RS" sz="1400" dirty="0" smtClean="0"/>
              <a:t>Миле се ослањао на симболику цвећа, створио је сопствене  визуелне референце које се контекстуализују у оквиру Китсове поеме о неузвраћеној љубави</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Хант се ослонио на традиционалну представу оплакивања Христа</a:t>
            </a:r>
            <a:br>
              <a:rPr lang="sr-Cyrl-RS" sz="1400" dirty="0" smtClean="0"/>
            </a:br>
            <a:r>
              <a:rPr lang="sr-Cyrl-RS" sz="1400" dirty="0" smtClean="0"/>
              <a:t/>
            </a:r>
            <a:br>
              <a:rPr lang="sr-Cyrl-RS" sz="1400" dirty="0" smtClean="0"/>
            </a:br>
            <a:r>
              <a:rPr lang="sr-Cyrl-RS" sz="1400" dirty="0" smtClean="0"/>
              <a:t>Попут Милеа инспирацију проналази у енглеској књижевности; времену части и поштења</a:t>
            </a:r>
            <a:br>
              <a:rPr lang="sr-Cyrl-RS" sz="1400" dirty="0" smtClean="0"/>
            </a:br>
            <a:r>
              <a:rPr lang="sr-Cyrl-RS" sz="1400" dirty="0" smtClean="0"/>
              <a:t/>
            </a:r>
            <a:br>
              <a:rPr lang="sr-Cyrl-RS" sz="1400" dirty="0" smtClean="0"/>
            </a:br>
            <a:r>
              <a:rPr lang="sr-Cyrl-RS" sz="1400" dirty="0" smtClean="0"/>
              <a:t>Представа је настала на основу бестеселера Едварда Булер Литона, </a:t>
            </a:r>
            <a:r>
              <a:rPr lang="sr-Cyrl-RS" sz="1400" i="1" dirty="0" smtClean="0"/>
              <a:t>Рицеи: последњи од римских трибуна </a:t>
            </a:r>
            <a:r>
              <a:rPr lang="sr-Cyrl-RS" sz="1400" dirty="0" smtClean="0"/>
              <a:t>(1835)</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en-US" sz="1400" dirty="0" smtClean="0"/>
              <a:t/>
            </a:r>
            <a:br>
              <a:rPr lang="en-U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r>
              <a:rPr lang="sr-Cyrl-RS" sz="1400" dirty="0" smtClean="0"/>
              <a:t/>
            </a:r>
            <a:br>
              <a:rPr lang="sr-Cyrl-RS" sz="1400" dirty="0" smtClean="0"/>
            </a:br>
            <a:endParaRPr lang="en-US" sz="1400" dirty="0"/>
          </a:p>
        </p:txBody>
      </p:sp>
      <p:pic>
        <p:nvPicPr>
          <p:cNvPr id="3074" name="Picture 2" descr="H:\Evropska 19. veka 2019\Pre-rafaeliti\Reforma umetnosti-Projekat za Vestminster\John_Everett_Millais_-_Isabella, 1849..jpg"/>
          <p:cNvPicPr>
            <a:picLocks noChangeAspect="1" noChangeArrowheads="1"/>
          </p:cNvPicPr>
          <p:nvPr/>
        </p:nvPicPr>
        <p:blipFill>
          <a:blip r:embed="rId2" cstate="print"/>
          <a:srcRect/>
          <a:stretch>
            <a:fillRect/>
          </a:stretch>
        </p:blipFill>
        <p:spPr bwMode="auto">
          <a:xfrm>
            <a:off x="4495800" y="228600"/>
            <a:ext cx="3901440" cy="2752344"/>
          </a:xfrm>
          <a:prstGeom prst="rect">
            <a:avLst/>
          </a:prstGeom>
          <a:noFill/>
        </p:spPr>
      </p:pic>
      <p:pic>
        <p:nvPicPr>
          <p:cNvPr id="3075" name="Picture 3" descr="H:\Evropska 19. veka 2019\Pre-rafaeliti\Reforma umetnosti-Projekat za Vestminster\William Holman Hunt-Rienzi vowing to obtain justice,.jpg"/>
          <p:cNvPicPr>
            <a:picLocks noGrp="1" noChangeAspect="1" noChangeArrowheads="1"/>
          </p:cNvPicPr>
          <p:nvPr>
            <p:ph idx="1"/>
          </p:nvPr>
        </p:nvPicPr>
        <p:blipFill>
          <a:blip r:embed="rId3" cstate="print"/>
          <a:srcRect/>
          <a:stretch>
            <a:fillRect/>
          </a:stretch>
        </p:blipFill>
        <p:spPr bwMode="auto">
          <a:xfrm>
            <a:off x="4495800" y="3581400"/>
            <a:ext cx="3962401" cy="2743200"/>
          </a:xfrm>
          <a:prstGeom prst="rect">
            <a:avLst/>
          </a:prstGeom>
          <a:noFill/>
        </p:spPr>
      </p:pic>
      <p:sp>
        <p:nvSpPr>
          <p:cNvPr id="8" name="Rectangle 7"/>
          <p:cNvSpPr/>
          <p:nvPr/>
        </p:nvSpPr>
        <p:spPr>
          <a:xfrm>
            <a:off x="5029200" y="3048000"/>
            <a:ext cx="4572000" cy="307777"/>
          </a:xfrm>
          <a:prstGeom prst="rect">
            <a:avLst/>
          </a:prstGeom>
        </p:spPr>
        <p:txBody>
          <a:bodyPr wrap="square">
            <a:spAutoFit/>
          </a:bodyPr>
          <a:lstStyle/>
          <a:p>
            <a:r>
              <a:rPr lang="sr-Cyrl-RS" sz="1400" dirty="0" smtClean="0"/>
              <a:t>Џон Еверет Миле, Изабела, 1849.</a:t>
            </a:r>
            <a:endParaRPr lang="en-US" sz="1400" dirty="0"/>
          </a:p>
        </p:txBody>
      </p:sp>
      <p:sp>
        <p:nvSpPr>
          <p:cNvPr id="9" name="Rectangle 8"/>
          <p:cNvSpPr/>
          <p:nvPr/>
        </p:nvSpPr>
        <p:spPr>
          <a:xfrm>
            <a:off x="3581400" y="6354365"/>
            <a:ext cx="6172200" cy="307777"/>
          </a:xfrm>
          <a:prstGeom prst="rect">
            <a:avLst/>
          </a:prstGeom>
        </p:spPr>
        <p:txBody>
          <a:bodyPr wrap="square">
            <a:spAutoFit/>
          </a:bodyPr>
          <a:lstStyle/>
          <a:p>
            <a:r>
              <a:rPr lang="sr-Cyrl-RS" sz="1400" dirty="0" smtClean="0"/>
              <a:t>Вилијам Холман Хант, Риенци се заклиње да ће добити правду, 1849.</a:t>
            </a:r>
            <a:endParaRPr lang="en-US" sz="1400" dirty="0"/>
          </a:p>
        </p:txBody>
      </p:sp>
      <p:sp>
        <p:nvSpPr>
          <p:cNvPr id="7" name="Up Arrow 6"/>
          <p:cNvSpPr/>
          <p:nvPr/>
        </p:nvSpPr>
        <p:spPr>
          <a:xfrm rot="5400000">
            <a:off x="3810000" y="1524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5400000">
            <a:off x="3733800" y="37338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vropska 19. veka 2019\Pre-rafaeliti\Reforma umetnosti-Projekat za Vestminster\D. G. Rossetti, Detinjstvo Bogorodice, 1850..jpg"/>
          <p:cNvPicPr>
            <a:picLocks noGrp="1" noChangeAspect="1" noChangeArrowheads="1"/>
          </p:cNvPicPr>
          <p:nvPr>
            <p:ph idx="1"/>
          </p:nvPr>
        </p:nvPicPr>
        <p:blipFill>
          <a:blip r:embed="rId2" cstate="print"/>
          <a:srcRect/>
          <a:stretch>
            <a:fillRect/>
          </a:stretch>
        </p:blipFill>
        <p:spPr bwMode="auto">
          <a:xfrm>
            <a:off x="4724400" y="381000"/>
            <a:ext cx="4038600" cy="4800600"/>
          </a:xfrm>
          <a:prstGeom prst="rect">
            <a:avLst/>
          </a:prstGeom>
          <a:noFill/>
        </p:spPr>
      </p:pic>
      <p:sp>
        <p:nvSpPr>
          <p:cNvPr id="6" name="Content Placeholder 5"/>
          <p:cNvSpPr txBox="1">
            <a:spLocks/>
          </p:cNvSpPr>
          <p:nvPr/>
        </p:nvSpPr>
        <p:spPr>
          <a:xfrm>
            <a:off x="685800" y="228600"/>
            <a:ext cx="3124200" cy="5364163"/>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sr-Cyrl-RS" sz="16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300" dirty="0" smtClean="0"/>
              <a:t>Захаљајући Росетијевим сликама са пуно детаља (богат  иконографски речник) омогућено је енглеским уметницима префигурација битних тренутака из живота Христа и Богородице</a:t>
            </a:r>
          </a:p>
          <a:p>
            <a:pPr marL="342900" lvl="0" indent="-342900">
              <a:spcBef>
                <a:spcPct val="20000"/>
              </a:spcBef>
              <a:buFont typeface="Arial" pitchFamily="34" charset="0"/>
              <a:buChar char="•"/>
              <a:defRPr/>
            </a:pPr>
            <a:endParaRPr lang="sr-Cyrl-RS" sz="1300" dirty="0" smtClean="0"/>
          </a:p>
          <a:p>
            <a:pPr marL="342900" lvl="0" indent="-342900">
              <a:spcBef>
                <a:spcPct val="20000"/>
              </a:spcBef>
              <a:buFont typeface="Arial" pitchFamily="34" charset="0"/>
              <a:buChar char="•"/>
              <a:defRPr/>
            </a:pPr>
            <a:endParaRPr lang="sr-Cyrl-RS" sz="1300" dirty="0" smtClean="0"/>
          </a:p>
          <a:p>
            <a:pPr marL="342900" lvl="0" indent="-342900">
              <a:spcBef>
                <a:spcPct val="20000"/>
              </a:spcBef>
              <a:buFont typeface="Arial" pitchFamily="34" charset="0"/>
              <a:buChar char="•"/>
              <a:defRPr/>
            </a:pPr>
            <a:r>
              <a:rPr lang="sr-Cyrl-RS" sz="1300" dirty="0" smtClean="0"/>
              <a:t>Све три теме су наизглед разнолике, али их везује списак Бесмртних: ту се налазе Кола ди Риенци, средњовековни трибун и прото-револуционар, романтичарски песник Џон Китс, и овенчан с четири звездице Исус Христ.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300" dirty="0" smtClean="0"/>
              <a:t>Све три представе везује пажња према детаљима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300" dirty="0" smtClean="0"/>
              <a:t>Светла и блистава палета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300" dirty="0" smtClean="0"/>
              <a:t>Богат језик симбола</a:t>
            </a:r>
          </a:p>
          <a:p>
            <a:pPr marL="342900" indent="-342900">
              <a:spcBef>
                <a:spcPct val="20000"/>
              </a:spcBef>
              <a:buFont typeface="Arial" pitchFamily="34" charset="0"/>
              <a:buChar char="•"/>
              <a:defRPr/>
            </a:pPr>
            <a:r>
              <a:rPr lang="sr-Cyrl-RS" sz="1300" dirty="0" smtClean="0"/>
              <a:t>Рано </a:t>
            </a:r>
            <a:r>
              <a:rPr lang="sr-Cyrl-RS" sz="1300" dirty="0" smtClean="0"/>
              <a:t>сликарство </a:t>
            </a:r>
            <a:r>
              <a:rPr lang="sr-Cyrl-RS" sz="1300" dirty="0" smtClean="0"/>
              <a:t>прерафаелита одликује намерни стилски архаизам са директним опсервацијма природе</a:t>
            </a:r>
          </a:p>
          <a:p>
            <a:pPr marL="342900" indent="-342900">
              <a:spcBef>
                <a:spcPct val="20000"/>
              </a:spcBef>
              <a:buFont typeface="Arial" pitchFamily="34" charset="0"/>
              <a:buChar char="•"/>
              <a:defRPr/>
            </a:pPr>
            <a:r>
              <a:rPr lang="sr-Cyrl-RS" sz="1300" dirty="0" smtClean="0"/>
              <a:t>У почетку их карактерише интензиван колорит, чврсто моделовање и доминантно средњовековне теме, </a:t>
            </a:r>
            <a:r>
              <a:rPr lang="sr-Latn-CS" sz="1300" dirty="0" smtClean="0"/>
              <a:t> </a:t>
            </a:r>
            <a:r>
              <a:rPr lang="sr-Cyrl-RS" sz="1300" dirty="0" smtClean="0"/>
              <a:t>дела намерно оштра, угласта, готово без сенки, моделована са изузетном јасноћом и гестовима базираним на студијама фресака; интензивне боје на белој позадини, са минуциозним радом четке</a:t>
            </a:r>
            <a:endParaRPr lang="en-US" sz="13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sr-Cyrl-RS" sz="14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sr-Cyrl-RS" sz="1400" dirty="0" smtClean="0"/>
          </a:p>
        </p:txBody>
      </p:sp>
      <p:sp>
        <p:nvSpPr>
          <p:cNvPr id="7" name="Rectangle 6"/>
          <p:cNvSpPr/>
          <p:nvPr/>
        </p:nvSpPr>
        <p:spPr>
          <a:xfrm>
            <a:off x="4648200" y="5257800"/>
            <a:ext cx="4953000" cy="307777"/>
          </a:xfrm>
          <a:prstGeom prst="rect">
            <a:avLst/>
          </a:prstGeom>
        </p:spPr>
        <p:txBody>
          <a:bodyPr wrap="square">
            <a:spAutoFit/>
          </a:bodyPr>
          <a:lstStyle/>
          <a:p>
            <a:r>
              <a:rPr lang="sr-Cyrl-RS" sz="1400" dirty="0" smtClean="0"/>
              <a:t>Данте Габријел Росети, Детињство Богородице, 1850. </a:t>
            </a:r>
            <a:endParaRPr lang="en-US" sz="1400" dirty="0"/>
          </a:p>
        </p:txBody>
      </p:sp>
      <p:sp>
        <p:nvSpPr>
          <p:cNvPr id="5" name="Up Arrow 4"/>
          <p:cNvSpPr/>
          <p:nvPr/>
        </p:nvSpPr>
        <p:spPr>
          <a:xfrm rot="5400000">
            <a:off x="4038600" y="6096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r>
              <a:rPr lang="sr-Cyrl-RS" sz="1200" dirty="0" smtClean="0"/>
              <a:t>Програмска слика прерафаелита је Хантово контроверзно дело </a:t>
            </a:r>
            <a:r>
              <a:rPr lang="sr-Cyrl-RS" sz="1200" i="1" dirty="0" smtClean="0"/>
              <a:t>Христ у дому својих родитеља</a:t>
            </a:r>
            <a:r>
              <a:rPr lang="sr-Cyrl-RS" sz="1200" dirty="0" smtClean="0"/>
              <a:t>, које је приказао на Краљевској академији 1850.</a:t>
            </a:r>
            <a:endParaRPr lang="sr-Cyrl-RS" sz="1200" b="1" dirty="0" smtClean="0"/>
          </a:p>
          <a:p>
            <a:r>
              <a:rPr lang="sr-Cyrl-RS" sz="1200" dirty="0" smtClean="0"/>
              <a:t>Запањујући недостатак идеализма је схваћен као неприкладан за свету тему; Дикенс је дело и Милеа оптужио као припадника великог ретроградног принципа; у њој је видео архаизам и негацију напретка</a:t>
            </a:r>
          </a:p>
          <a:p>
            <a:r>
              <a:rPr lang="sr-Cyrl-RS" sz="1200" dirty="0" smtClean="0"/>
              <a:t>Слика је била сумњива и због религиозних тензија у Енглеској; по први пут од Хенрија </a:t>
            </a:r>
            <a:r>
              <a:rPr lang="sr-Latn-RS" sz="1200" dirty="0" smtClean="0"/>
              <a:t>VIII </a:t>
            </a:r>
            <a:r>
              <a:rPr lang="sr-Cyrl-RS" sz="1200" dirty="0" smtClean="0"/>
              <a:t>је заживела католичка јерахија, неколицина високих представника англиканске цркве прешло је у католичанство (Оксфордска група), неки су у Хантовом неконвеционалном приказу видели кокетирање са католичанством; ствар је била још гора будући да је Хант био носилац Академијине златне медаље; од њега се очековало много, а он је застранио у религиозни фанатизам и секташтво</a:t>
            </a:r>
          </a:p>
          <a:p>
            <a:r>
              <a:rPr lang="sr-Cyrl-RS" sz="1200" dirty="0" smtClean="0"/>
              <a:t>Хант је приказао дело које руши концнецвије, приказао је узвишену тема на архаичан начин; уз потенцирање на основним физичким детаљима – Јосифове мишићаве руке и прљави нокти на ногама</a:t>
            </a:r>
          </a:p>
          <a:p>
            <a:r>
              <a:rPr lang="sr-Cyrl-RS" sz="1200" dirty="0" smtClean="0"/>
              <a:t>Супротно благом архаизму Милеове Богородице, Хантова слика је пренатрпана детаљном анатомијом и снажном и схемом боја</a:t>
            </a:r>
          </a:p>
          <a:p>
            <a:r>
              <a:rPr lang="sr-Cyrl-RS" sz="1200" dirty="0" smtClean="0"/>
              <a:t>Самоуверено је исказао своја уверења, није у питању недостатак технике и незрелости; невиђшен ниво посвећености детаљима која је до тада била резервисана само за идеализацију; његови свети ликови су незграпни и и означени тешким физичким радом; недостаје им грациозност које су слакири од Рафаела нудили посмтарачу</a:t>
            </a:r>
          </a:p>
          <a:p>
            <a:r>
              <a:rPr lang="sr-Cyrl-RS" sz="1200" dirty="0" smtClean="0"/>
              <a:t>Минуциозно промотрени детаљи слике, намерно незграпни говор тела и богате симболичке референце руше уобичајени слакарски декорум</a:t>
            </a:r>
          </a:p>
          <a:p>
            <a:r>
              <a:rPr lang="sr-Cyrl-RS" sz="1200" dirty="0" smtClean="0"/>
              <a:t>Многи су дело сматрали карикатуралним; скривени деатљи и немогућнсот проницања у уметникову намеру (идеју)  су такође стварали нелагоду код посматрача и критичара.дело је збунило очекивања радикалним оповргавањем утврђених конвценција.</a:t>
            </a:r>
          </a:p>
          <a:p>
            <a:r>
              <a:rPr lang="sr-Cyrl-RS" sz="1200" dirty="0" smtClean="0"/>
              <a:t>Хант је инспирацију црпео из два контардикторна извора: поглед унатраг у историју уметности позног средњег века и ка проучавању природе; оба извора су била супротна академској пракси којој је идеал високе ренесансе и идеализације природе</a:t>
            </a:r>
          </a:p>
          <a:p>
            <a:r>
              <a:rPr lang="sr-Cyrl-RS" sz="1200" dirty="0" smtClean="0"/>
              <a:t>Хантова слика представља намерно дезинтегрисање академских начела</a:t>
            </a:r>
          </a:p>
          <a:p>
            <a:r>
              <a:rPr lang="sr-Cyrl-RS" sz="1200" dirty="0" smtClean="0"/>
              <a:t>Слика је проглашена бласфемијим; у мору религиозних, идеолошких и социјалних трвења – слика  се данас  разуме као Хантово експериментисање са доступним сликарским парадигмама, које је отргао од њиховог идеолошког значења</a:t>
            </a:r>
          </a:p>
        </p:txBody>
      </p:sp>
      <p:sp>
        <p:nvSpPr>
          <p:cNvPr id="4" name="Up Arrow 3"/>
          <p:cNvSpPr/>
          <p:nvPr/>
        </p:nvSpPr>
        <p:spPr>
          <a:xfrm flipH="1" flipV="1">
            <a:off x="228600" y="381000"/>
            <a:ext cx="76200" cy="2286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Evropska 19. veka 2019\Pre-rafaeliti\Narušavanje akademskog dekoruma\John Everett Millais, Hristos u kući svojih roditelja, 1850..jpg"/>
          <p:cNvPicPr>
            <a:picLocks noGrp="1" noChangeAspect="1" noChangeArrowheads="1"/>
          </p:cNvPicPr>
          <p:nvPr>
            <p:ph idx="1"/>
          </p:nvPr>
        </p:nvPicPr>
        <p:blipFill>
          <a:blip r:embed="rId2" cstate="print"/>
          <a:srcRect/>
          <a:stretch>
            <a:fillRect/>
          </a:stretch>
        </p:blipFill>
        <p:spPr bwMode="auto">
          <a:xfrm>
            <a:off x="914400" y="381000"/>
            <a:ext cx="7455898" cy="5257800"/>
          </a:xfrm>
          <a:prstGeom prst="rect">
            <a:avLst/>
          </a:prstGeom>
          <a:noFill/>
        </p:spPr>
      </p:pic>
      <p:sp>
        <p:nvSpPr>
          <p:cNvPr id="5" name="Rectangle 4"/>
          <p:cNvSpPr/>
          <p:nvPr/>
        </p:nvSpPr>
        <p:spPr>
          <a:xfrm>
            <a:off x="1828800" y="5715000"/>
            <a:ext cx="7772400" cy="369332"/>
          </a:xfrm>
          <a:prstGeom prst="rect">
            <a:avLst/>
          </a:prstGeom>
        </p:spPr>
        <p:txBody>
          <a:bodyPr wrap="square">
            <a:spAutoFit/>
          </a:bodyPr>
          <a:lstStyle/>
          <a:p>
            <a:r>
              <a:rPr lang="sr-Cyrl-RS" dirty="0" smtClean="0"/>
              <a:t>Вилијам Холман Хант, Христ у кући својих родитеља, 1850.</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sr-Cyrl-RS" sz="1600" dirty="0" smtClean="0"/>
              <a:t>Списак Бесмртних је наинтригантнији докумњент покрета; садржи песедет имена; у питању је КО је ко – у којима је дефинисан прерафаелитски универзум; световни бесмтници који су то заслужили својим подвизима; једна врста вежбе – међусобног повезивања ради калсификовања и упућивања јавноси на њихово виђење људске величине; највећи број су песници и писци; потом уметници; осам историисјких личност ( авантурсити, реформатори...), и два научника; изнеђајуће су се ту наћли: Исус Хрисз, пророк Исаија, и аутор књиге о Јову</a:t>
            </a:r>
          </a:p>
          <a:p>
            <a:r>
              <a:rPr lang="sr-Cyrl-RS" sz="1600" dirty="0" smtClean="0"/>
              <a:t>Посебно важним за разумевање покрета се чини увид у поменуте уметнике; с обзиром да је у питању прерафаелитски памфлет за очекивати је присуство средњовековних уметника; но, ту се нашки и узорни ренесанис уметници: Рафаел, Микелнађело, Тицијан, и Тинотеро</a:t>
            </a:r>
          </a:p>
          <a:p>
            <a:r>
              <a:rPr lang="sr-Cyrl-RS" sz="1600" dirty="0" smtClean="0"/>
              <a:t>Мању број фдомаћих уемтника, сем оних блиских романтизму говори о њиховом незадовљсту са локалним уемтнцима</a:t>
            </a:r>
          </a:p>
          <a:p>
            <a:r>
              <a:rPr lang="sr-Cyrl-RS" sz="1600" dirty="0" smtClean="0"/>
              <a:t>Укупно гледано овај пројекат: </a:t>
            </a:r>
          </a:p>
          <a:p>
            <a:r>
              <a:rPr lang="sr-Cyrl-RS" sz="1600" dirty="0" smtClean="0"/>
              <a:t>1. фаворизује писце над уметницима</a:t>
            </a:r>
          </a:p>
          <a:p>
            <a:r>
              <a:rPr lang="sr-Cyrl-RS" sz="1600" dirty="0" smtClean="0"/>
              <a:t>2. поседује револуционарну ноту</a:t>
            </a:r>
          </a:p>
          <a:p>
            <a:r>
              <a:rPr lang="sr-Cyrl-RS" sz="1600" dirty="0" smtClean="0"/>
              <a:t>3. Иссу Христ има видећу улогу; једини означен с ачетири звездице</a:t>
            </a:r>
          </a:p>
          <a:p>
            <a:endParaRPr lang="en-US"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Evropska 19. veka 2019\Pre-rafaeliti\Novo protestantsko slikarstvo\Hunt, Svetlost sveta, 1851..jpg"/>
          <p:cNvPicPr>
            <a:picLocks noChangeAspect="1" noChangeArrowheads="1"/>
          </p:cNvPicPr>
          <p:nvPr/>
        </p:nvPicPr>
        <p:blipFill>
          <a:blip r:embed="rId2" cstate="print"/>
          <a:srcRect/>
          <a:stretch>
            <a:fillRect/>
          </a:stretch>
        </p:blipFill>
        <p:spPr bwMode="auto">
          <a:xfrm>
            <a:off x="5181600" y="152400"/>
            <a:ext cx="3530600" cy="6096001"/>
          </a:xfrm>
          <a:prstGeom prst="rect">
            <a:avLst/>
          </a:prstGeom>
          <a:noFill/>
        </p:spPr>
      </p:pic>
      <p:sp>
        <p:nvSpPr>
          <p:cNvPr id="5" name="Content Placeholder 5"/>
          <p:cNvSpPr txBox="1">
            <a:spLocks/>
          </p:cNvSpPr>
          <p:nvPr/>
        </p:nvSpPr>
        <p:spPr>
          <a:xfrm>
            <a:off x="1066800" y="304800"/>
            <a:ext cx="3048000" cy="5821363"/>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dirty="0" smtClean="0"/>
              <a:t>Исус Христ је био први на списку </a:t>
            </a:r>
            <a:r>
              <a:rPr lang="sr-Cyrl-RS" sz="1200" i="1" dirty="0" smtClean="0"/>
              <a:t>Бесмртних (</a:t>
            </a:r>
            <a:r>
              <a:rPr lang="sr-Cyrl-RS" sz="1200" dirty="0" smtClean="0"/>
              <a:t>канонског штива прерафаелита</a:t>
            </a:r>
            <a:r>
              <a:rPr lang="sr-Cyrl-RS" sz="1200" i="1" dirty="0" smtClean="0"/>
              <a:t>)</a:t>
            </a:r>
            <a:r>
              <a:rPr lang="sr-Cyrl-RS" sz="1200" dirty="0" smtClean="0"/>
              <a:t>; у сличном маниру је прво место обезебедио и у серији предавња Тоамса Карлајла </a:t>
            </a:r>
            <a:r>
              <a:rPr lang="sr-Cyrl-RS" sz="1200" i="1" dirty="0" smtClean="0"/>
              <a:t>О херојима</a:t>
            </a:r>
            <a:r>
              <a:rPr lang="sr-Cyrl-RS" sz="1200" dirty="0" smtClean="0"/>
              <a:t>, 1841; Карлајл је прошлост видео као кумулативну историју великих људи који су комбинацијом околности и харизмом сопствене личности, исту стварали</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200" dirty="0" smtClean="0"/>
              <a:t>Они су деловали у времену раздвајања божанске и људске Христове природе, и на крају потпуног порицања његове Божанске природе, сублимиране у делу Ернеста Ренана, </a:t>
            </a:r>
            <a:r>
              <a:rPr lang="sr-Cyrl-RS" sz="1200" i="1" dirty="0" smtClean="0"/>
              <a:t>Живот Христов</a:t>
            </a:r>
            <a:r>
              <a:rPr lang="sr-Cyrl-RS" sz="1200" dirty="0" smtClean="0"/>
              <a:t>, </a:t>
            </a:r>
          </a:p>
          <a:p>
            <a:pPr marL="342900" lvl="0" indent="-342900">
              <a:spcBef>
                <a:spcPct val="20000"/>
              </a:spcBef>
              <a:buFont typeface="Arial" pitchFamily="34" charset="0"/>
              <a:buChar char="•"/>
              <a:defRPr/>
            </a:pPr>
            <a:r>
              <a:rPr lang="sr-Cyrl-RS" sz="1200" dirty="0" smtClean="0"/>
              <a:t>Прерафаелити су делили мишљење о суперхеројској личности Исуса Христа</a:t>
            </a:r>
          </a:p>
          <a:p>
            <a:pPr marL="342900" lvl="0" indent="-342900">
              <a:spcBef>
                <a:spcPct val="20000"/>
              </a:spcBef>
              <a:buFont typeface="Arial" pitchFamily="34" charset="0"/>
              <a:buChar char="•"/>
              <a:defRPr/>
            </a:pPr>
            <a:r>
              <a:rPr lang="sr-Cyrl-RS" sz="1200" dirty="0" smtClean="0"/>
              <a:t>Ново протестантско сликарство се окренуло средњем путу – митска личност Христа (Тенисон) – између његове божанске и људске рационалне природе – кључно дело </a:t>
            </a:r>
            <a:r>
              <a:rPr lang="sr-Cyrl-RS" sz="1200" i="1" dirty="0" smtClean="0"/>
              <a:t>је Живот Исуса</a:t>
            </a:r>
            <a:r>
              <a:rPr lang="sr-Cyrl-RS" sz="1200" dirty="0" smtClean="0"/>
              <a:t>, Давида Фридриха Штрауса (1835), преведено на енглески 1846</a:t>
            </a:r>
          </a:p>
          <a:p>
            <a:pPr marL="342900" lvl="0" indent="-342900">
              <a:spcBef>
                <a:spcPct val="20000"/>
              </a:spcBef>
              <a:buFont typeface="Arial" pitchFamily="34" charset="0"/>
              <a:buChar char="•"/>
              <a:defRPr/>
            </a:pPr>
            <a:r>
              <a:rPr lang="sr-Cyrl-RS" sz="1200" dirty="0" smtClean="0"/>
              <a:t>Слика </a:t>
            </a:r>
            <a:r>
              <a:rPr lang="sr-Cyrl-RS" sz="1200" i="1" dirty="0" smtClean="0"/>
              <a:t>Светлост света </a:t>
            </a:r>
            <a:r>
              <a:rPr lang="sr-Cyrl-RS" sz="1200" dirty="0" smtClean="0"/>
              <a:t>одише симболиком; уметников циљ је био да прикаже надприродне аспекте Христа, да их потом утемељи у свет свакодневних ситница (осветељни енглески воћњак...), и поред посвећености детаљима, слика ипак делује као надреална визија, и унелико одступа од строго реалиистичних раних прерафаелитских религиозних слика</a:t>
            </a:r>
          </a:p>
        </p:txBody>
      </p:sp>
      <p:sp>
        <p:nvSpPr>
          <p:cNvPr id="6" name="Rectangle 5"/>
          <p:cNvSpPr/>
          <p:nvPr/>
        </p:nvSpPr>
        <p:spPr>
          <a:xfrm>
            <a:off x="5257800" y="6324601"/>
            <a:ext cx="4343400" cy="307777"/>
          </a:xfrm>
          <a:prstGeom prst="rect">
            <a:avLst/>
          </a:prstGeom>
        </p:spPr>
        <p:txBody>
          <a:bodyPr wrap="square">
            <a:spAutoFit/>
          </a:bodyPr>
          <a:lstStyle/>
          <a:p>
            <a:r>
              <a:rPr lang="sr-Cyrl-RS" sz="1400" dirty="0" smtClean="0"/>
              <a:t>Вилијам Холман Хант, Светлост света, 1851</a:t>
            </a:r>
            <a:r>
              <a:rPr lang="sr-Cyrl-RS" sz="1400" i="1" dirty="0" smtClean="0"/>
              <a:t>.</a:t>
            </a:r>
            <a:r>
              <a:rPr lang="sr-Cyrl-RS" sz="1400" dirty="0" smtClean="0"/>
              <a:t> </a:t>
            </a:r>
            <a:endParaRPr lang="en-US" sz="1400" dirty="0"/>
          </a:p>
        </p:txBody>
      </p:sp>
      <p:sp>
        <p:nvSpPr>
          <p:cNvPr id="7" name="Up Arrow 6"/>
          <p:cNvSpPr/>
          <p:nvPr/>
        </p:nvSpPr>
        <p:spPr>
          <a:xfrm rot="5400000">
            <a:off x="4419600" y="4191000"/>
            <a:ext cx="152400" cy="457200"/>
          </a:xfrm>
          <a:prstGeom prst="upArrow">
            <a:avLst>
              <a:gd name="adj1" fmla="val 50000"/>
              <a:gd name="adj2" fmla="val 422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Evropska 19. veka 2019\Pre-rafaeliti\Novo protestantsko slikarstvo\William Holman Hunt, Autoportret, 1867..jpg"/>
          <p:cNvPicPr>
            <a:picLocks noGrp="1" noChangeAspect="1" noChangeArrowheads="1"/>
          </p:cNvPicPr>
          <p:nvPr>
            <p:ph idx="1"/>
          </p:nvPr>
        </p:nvPicPr>
        <p:blipFill>
          <a:blip r:embed="rId2" cstate="print"/>
          <a:srcRect/>
          <a:stretch>
            <a:fillRect/>
          </a:stretch>
        </p:blipFill>
        <p:spPr bwMode="auto">
          <a:xfrm>
            <a:off x="4724400" y="304800"/>
            <a:ext cx="3810000" cy="5105400"/>
          </a:xfrm>
          <a:prstGeom prst="rect">
            <a:avLst/>
          </a:prstGeom>
          <a:noFill/>
        </p:spPr>
      </p:pic>
      <p:sp>
        <p:nvSpPr>
          <p:cNvPr id="5" name="Content Placeholder 2"/>
          <p:cNvSpPr txBox="1">
            <a:spLocks/>
          </p:cNvSpPr>
          <p:nvPr/>
        </p:nvSpPr>
        <p:spPr>
          <a:xfrm>
            <a:off x="381000" y="381000"/>
            <a:ext cx="3657600" cy="6172200"/>
          </a:xfrm>
          <a:prstGeom prst="rect">
            <a:avLst/>
          </a:prstGeom>
        </p:spPr>
        <p:txBody>
          <a:bodyPr vert="horz" lIns="91440" tIns="45720" rIns="91440" bIns="45720" rtlCol="0">
            <a:normAutofit lnSpcReduction="10000"/>
          </a:bodyPr>
          <a:lstStyle/>
          <a:p>
            <a:pPr marL="342900" lvl="0" indent="-342900">
              <a:spcBef>
                <a:spcPct val="20000"/>
              </a:spcBef>
            </a:pP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	Џорџ</a:t>
            </a:r>
            <a:r>
              <a:rPr kumimoji="0" lang="sr-Cyrl-RS" sz="1200" b="0" i="0" u="none" strike="noStrike" kern="1200" cap="none" spc="0" normalizeH="0" noProof="0" dirty="0" smtClean="0">
                <a:ln>
                  <a:noFill/>
                </a:ln>
                <a:solidFill>
                  <a:schemeClr val="tx1"/>
                </a:solidFill>
                <a:effectLst/>
                <a:uLnTx/>
                <a:uFillTx/>
                <a:latin typeface="+mn-lt"/>
                <a:ea typeface="+mn-ea"/>
                <a:cs typeface="+mn-cs"/>
              </a:rPr>
              <a:t> Бернард Шо је слику </a:t>
            </a:r>
            <a:r>
              <a:rPr kumimoji="0" lang="sr-Cyrl-RS" sz="1200" b="0" i="1" u="none" strike="noStrike" kern="1200" cap="none" spc="0" normalizeH="0" noProof="0" dirty="0" smtClean="0">
                <a:ln>
                  <a:noFill/>
                </a:ln>
                <a:solidFill>
                  <a:schemeClr val="tx1"/>
                </a:solidFill>
                <a:effectLst/>
                <a:uLnTx/>
                <a:uFillTx/>
                <a:latin typeface="+mn-lt"/>
                <a:ea typeface="+mn-ea"/>
                <a:cs typeface="+mn-cs"/>
              </a:rPr>
              <a:t>Светлост света </a:t>
            </a:r>
            <a:r>
              <a:rPr kumimoji="0" lang="sr-Cyrl-RS" sz="1200" b="0" i="0" u="none" strike="noStrike" kern="1200" cap="none" spc="0" normalizeH="0" noProof="0" dirty="0" smtClean="0">
                <a:ln>
                  <a:noFill/>
                </a:ln>
                <a:solidFill>
                  <a:schemeClr val="tx1"/>
                </a:solidFill>
                <a:effectLst/>
                <a:uLnTx/>
                <a:uFillTx/>
                <a:latin typeface="+mn-lt"/>
                <a:ea typeface="+mn-ea"/>
                <a:cs typeface="+mn-cs"/>
              </a:rPr>
              <a:t>назвао детињастим концептом, и питао се како један савременик Конта, Спенсера, и Дарвина може наслика такву слику</a:t>
            </a:r>
          </a:p>
          <a:p>
            <a:pPr marL="342900" lvl="0" indent="-342900">
              <a:spcBef>
                <a:spcPct val="20000"/>
              </a:spcBef>
            </a:pPr>
            <a:r>
              <a:rPr lang="sr-Cyrl-RS" sz="1200" baseline="0" dirty="0" smtClean="0"/>
              <a:t>	У</a:t>
            </a:r>
            <a:r>
              <a:rPr lang="sr-Cyrl-RS" sz="1200" dirty="0" smtClean="0"/>
              <a:t> времену релиигозног цинизма и скептицизма изазваног историјским истраживањима и научним открићима слика је достигла иконични статус јер представља умирујућу свеприсутност хришћанске вере</a:t>
            </a:r>
          </a:p>
          <a:p>
            <a:pPr marL="342900" lvl="0" indent="-342900">
              <a:spcBef>
                <a:spcPct val="20000"/>
              </a:spcBef>
            </a:pPr>
            <a:r>
              <a:rPr lang="sr-Cyrl-RS" sz="1200" dirty="0" smtClean="0"/>
              <a:t>	Циљ му је био да створи савремену религиозну представу, и то у складу са викторијанским сензибилитетом утемељеном на чврстом протестантизму реалистичних приказа</a:t>
            </a:r>
          </a:p>
          <a:p>
            <a:pPr marL="342900" lvl="0" indent="-342900">
              <a:spcBef>
                <a:spcPct val="20000"/>
              </a:spcBef>
            </a:pPr>
            <a:r>
              <a:rPr kumimoji="0" lang="sr-Cyrl-RS" sz="1200" b="0" i="0" u="none" strike="noStrike" kern="1200" cap="none" spc="0" normalizeH="0" baseline="0" noProof="0" dirty="0" smtClean="0">
                <a:ln>
                  <a:noFill/>
                </a:ln>
                <a:solidFill>
                  <a:schemeClr val="tx1"/>
                </a:solidFill>
                <a:effectLst/>
                <a:uLnTx/>
                <a:uFillTx/>
                <a:latin typeface="+mn-lt"/>
                <a:ea typeface="+mn-ea"/>
                <a:cs typeface="+mn-cs"/>
              </a:rPr>
              <a:t>	Слика</a:t>
            </a:r>
            <a:r>
              <a:rPr kumimoji="0" lang="sr-Cyrl-RS" sz="1200" b="0" i="0" u="none" strike="noStrike" kern="1200" cap="none" spc="0" normalizeH="0" noProof="0" dirty="0" smtClean="0">
                <a:ln>
                  <a:noFill/>
                </a:ln>
                <a:solidFill>
                  <a:schemeClr val="tx1"/>
                </a:solidFill>
                <a:effectLst/>
                <a:uLnTx/>
                <a:uFillTx/>
                <a:latin typeface="+mn-lt"/>
                <a:ea typeface="+mn-ea"/>
                <a:cs typeface="+mn-cs"/>
              </a:rPr>
              <a:t> такође представља исказ уметниковог личног преображаја и прекретну тачку за његову посвећеност религиозној уметности</a:t>
            </a:r>
          </a:p>
          <a:p>
            <a:pPr marL="342900" lvl="0" indent="-342900">
              <a:spcBef>
                <a:spcPct val="20000"/>
              </a:spcBef>
            </a:pPr>
            <a:r>
              <a:rPr lang="sr-Cyrl-RS" sz="1200" baseline="0" dirty="0" smtClean="0"/>
              <a:t>	Након</a:t>
            </a:r>
            <a:r>
              <a:rPr lang="sr-Cyrl-RS" sz="1200" dirty="0" smtClean="0"/>
              <a:t> периода преиспитивања, Хант је прихватио јеванђелицизам широких схватања који је подржавао и божанску личност Исуса Христа</a:t>
            </a:r>
          </a:p>
          <a:p>
            <a:pPr marL="342900" lvl="0" indent="-342900">
              <a:spcBef>
                <a:spcPct val="20000"/>
              </a:spcBef>
            </a:pPr>
            <a:r>
              <a:rPr lang="sr-Cyrl-RS" sz="1200" dirty="0" smtClean="0"/>
              <a:t>	Уметников Аутопорет у имагинарној реформској (средњовековној) одежди у црквеном простору са дугом брадом представља несумњиво приказ идентификације са Христом; ревокација средњег века у обновљеном протестанском оквиру је обележила позу, гест и одећу уметника </a:t>
            </a:r>
          </a:p>
          <a:p>
            <a:pPr marL="342900" lvl="0" indent="-342900">
              <a:spcBef>
                <a:spcPct val="20000"/>
              </a:spcBef>
            </a:pPr>
            <a:r>
              <a:rPr lang="sr-Cyrl-RS" sz="1200" dirty="0" smtClean="0"/>
              <a:t>	Након 1851, и заузимања Раскина, дошло је до побољшања положаја </a:t>
            </a:r>
            <a:r>
              <a:rPr lang="sr-Latn-RS" sz="1200" dirty="0" smtClean="0"/>
              <a:t>PRB</a:t>
            </a:r>
            <a:r>
              <a:rPr lang="sr-Cyrl-RS" sz="1200" dirty="0" smtClean="0"/>
              <a:t>, ипак, убрзо је покрет замро, Росети се повукао из јавности, Миле је променио начин рада, док је Хант отишао у Палестину, покрет се утопио у естетицизам викторијанске епохе друге половине 19. века</a:t>
            </a:r>
          </a:p>
          <a:p>
            <a:pPr marL="342900" lvl="0" indent="-342900">
              <a:spcBef>
                <a:spcPct val="20000"/>
              </a:spcBef>
            </a:pPr>
            <a:endParaRPr kumimoji="0" lang="de-DE"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5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5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5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4495800" y="5460326"/>
            <a:ext cx="4800600" cy="369332"/>
          </a:xfrm>
          <a:prstGeom prst="rect">
            <a:avLst/>
          </a:prstGeom>
        </p:spPr>
        <p:txBody>
          <a:bodyPr wrap="square">
            <a:spAutoFit/>
          </a:bodyPr>
          <a:lstStyle/>
          <a:p>
            <a:r>
              <a:rPr lang="sr-Cyrl-RS" dirty="0" smtClean="0"/>
              <a:t>Вилијам Холман Хант, Аутопортрет, 1875</a:t>
            </a:r>
            <a:r>
              <a:rPr lang="sr-Cyrl-RS" i="1" dirty="0" smtClean="0"/>
              <a:t>.</a:t>
            </a:r>
            <a:r>
              <a:rPr lang="sr-Cyrl-RS" dirty="0" smtClean="0"/>
              <a:t> </a:t>
            </a:r>
            <a:endParaRPr lang="en-US" dirty="0"/>
          </a:p>
        </p:txBody>
      </p:sp>
      <p:sp>
        <p:nvSpPr>
          <p:cNvPr id="9" name="Up Arrow 8"/>
          <p:cNvSpPr/>
          <p:nvPr/>
        </p:nvSpPr>
        <p:spPr>
          <a:xfrm rot="5400000">
            <a:off x="4038600" y="3962400"/>
            <a:ext cx="152400" cy="457200"/>
          </a:xfrm>
          <a:prstGeom prst="upArrow">
            <a:avLst>
              <a:gd name="adj1" fmla="val 50000"/>
              <a:gd name="adj2" fmla="val 422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r>
              <a:rPr lang="sr-Cyrl-RS" dirty="0" smtClean="0"/>
              <a:t>Литерартура:</a:t>
            </a:r>
            <a:endParaRPr lang="sr-Latn-RS" dirty="0" smtClean="0"/>
          </a:p>
          <a:p>
            <a:r>
              <a:rPr lang="sr-Cyrl-RS" sz="1800" b="1" dirty="0" smtClean="0"/>
              <a:t>Обавезна (Назарени)</a:t>
            </a:r>
            <a:endParaRPr lang="sr-Latn-RS" sz="1800" b="1" dirty="0" smtClean="0"/>
          </a:p>
          <a:p>
            <a:r>
              <a:rPr lang="sr-Latn-RS" sz="1800" dirty="0" smtClean="0"/>
              <a:t>Michelle Facos, An Introduction to the Nineteenth Century Art, New York 2011, </a:t>
            </a:r>
            <a:r>
              <a:rPr lang="sr-Cyrl-RS" sz="1800" dirty="0" smtClean="0"/>
              <a:t>106-109</a:t>
            </a:r>
            <a:r>
              <a:rPr lang="sr-Latn-RS" sz="1800" dirty="0" smtClean="0"/>
              <a:t>.</a:t>
            </a:r>
            <a:endParaRPr lang="sr-Cyrl-RS" sz="1800" dirty="0" smtClean="0"/>
          </a:p>
          <a:p>
            <a:r>
              <a:rPr lang="sr-Cyrl-RS" sz="1800" dirty="0" smtClean="0"/>
              <a:t>Игор Борозан, Између историје и вере: Јохан Фридрих Овербел и уметност немачких назарена, у: Димитрије Аврамовић. Уметник европских оквира и српског контекста, ур. Игор Борозан, Нови Сад, 2017,19-47.</a:t>
            </a:r>
          </a:p>
          <a:p>
            <a:endParaRPr lang="sr-Latn-RS" sz="1800" dirty="0" smtClean="0"/>
          </a:p>
          <a:p>
            <a:r>
              <a:rPr lang="sr-Cyrl-RS" sz="1800" b="1" dirty="0" smtClean="0"/>
              <a:t>Обавезна (Прерафаелити)</a:t>
            </a:r>
            <a:endParaRPr lang="sr-Latn-RS" sz="1800" b="1" dirty="0" smtClean="0"/>
          </a:p>
          <a:p>
            <a:endParaRPr lang="sr-Cyrl-RS" sz="1800" dirty="0" smtClean="0"/>
          </a:p>
          <a:p>
            <a:r>
              <a:rPr lang="sr-Latn-RS" sz="1800" dirty="0" smtClean="0"/>
              <a:t>Michelle Facos, An Introduction to the Nineteenth Century Art, New York 2011, </a:t>
            </a:r>
            <a:r>
              <a:rPr lang="sr-Cyrl-RS" sz="1800" dirty="0" smtClean="0"/>
              <a:t>185-193</a:t>
            </a:r>
            <a:r>
              <a:rPr lang="sr-Latn-RS" sz="1800" dirty="0" smtClean="0"/>
              <a:t>.</a:t>
            </a:r>
            <a:endParaRPr lang="sr-Cyrl-RS" sz="1800" dirty="0" smtClean="0"/>
          </a:p>
          <a:p>
            <a:r>
              <a:rPr lang="sr-Latn-RS" sz="1800" dirty="0" smtClean="0"/>
              <a:t>The Cambridge Companion to the Pre-Raphaelites, ed. E- Prettejohn, Cambridge 2012, pog. </a:t>
            </a:r>
            <a:r>
              <a:rPr lang="sr-Latn-RS" sz="1800" smtClean="0"/>
              <a:t>24, 7,8,9.</a:t>
            </a:r>
            <a:endParaRPr lang="sr-Latn-RS" sz="1800" dirty="0" smtClean="0"/>
          </a:p>
          <a:p>
            <a:endParaRPr lang="sr-Cyrl-RS" sz="1800" dirty="0" smtClean="0"/>
          </a:p>
          <a:p>
            <a:endParaRPr lang="sr-Cyrl-RS" sz="1800" dirty="0" smtClean="0"/>
          </a:p>
          <a:p>
            <a:endParaRPr lang="sr-Latn-RS" sz="1800"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nvPr>
        </p:nvSpPr>
        <p:spPr>
          <a:xfrm>
            <a:off x="457200" y="381000"/>
            <a:ext cx="4724400" cy="5745163"/>
          </a:xfrm>
        </p:spPr>
        <p:txBody>
          <a:bodyPr>
            <a:normAutofit fontScale="92500" lnSpcReduction="20000"/>
          </a:bodyPr>
          <a:lstStyle/>
          <a:p>
            <a:r>
              <a:rPr lang="sr-Cyrl-RS" sz="1200" dirty="0" smtClean="0"/>
              <a:t>Године 1810. се десила једна од </a:t>
            </a:r>
            <a:r>
              <a:rPr lang="sr-Cyrl-RS" sz="1200" dirty="0" smtClean="0"/>
              <a:t>најсудбоноснијих </a:t>
            </a:r>
            <a:r>
              <a:rPr lang="sr-Cyrl-RS" sz="1200" dirty="0" smtClean="0"/>
              <a:t>епизода немачког сликарства, и то добрим делом </a:t>
            </a:r>
            <a:r>
              <a:rPr lang="sr-Cyrl-RS" sz="1200" dirty="0" smtClean="0"/>
              <a:t>одиграна у </a:t>
            </a:r>
            <a:r>
              <a:rPr lang="sr-Cyrl-RS" sz="1200" dirty="0" smtClean="0"/>
              <a:t>Италији;  у Рим је стигла група уметника предвођена Јоханом Фридрихом Овербеком (1789-1869) и Францом Фором (1888-1812)</a:t>
            </a:r>
          </a:p>
          <a:p>
            <a:r>
              <a:rPr lang="sr-Cyrl-RS" sz="1200" dirty="0" smtClean="0"/>
              <a:t>Група је накнадно добила назив Назарени (пежоративно), и то превасходно због свог фризуре (налик Христу), и њиховог побожног, смерног начина живота</a:t>
            </a:r>
          </a:p>
          <a:p>
            <a:r>
              <a:rPr lang="sr-Cyrl-RS" sz="1200" dirty="0" smtClean="0"/>
              <a:t>Сви су били питомци Академије ликовних уметности у Бечу; основни мотив њиховог удржења је било незадовољство образовним методама Академије на челу са Хајнрихом Фридрихом Фигером  (1751-1818); њен класициситчко-интернационални силабус је изазвао незадовољство; посебно инсистирање на примени интернационалних стандарда по мери француске Академије; </a:t>
            </a:r>
          </a:p>
          <a:p>
            <a:r>
              <a:rPr lang="sr-Cyrl-RS" sz="1200" dirty="0" smtClean="0"/>
              <a:t>носилац тих идела је био Фигер; његове историјске слике су устројене у складу са класицистичким начелима; академска хијерархија </a:t>
            </a:r>
            <a:r>
              <a:rPr lang="sr-Cyrl-RS" sz="1200" dirty="0" smtClean="0">
                <a:solidFill>
                  <a:srgbClr val="FF0000"/>
                </a:solidFill>
              </a:rPr>
              <a:t>родова</a:t>
            </a:r>
            <a:r>
              <a:rPr lang="sr-Cyrl-RS" sz="1200" dirty="0" smtClean="0"/>
              <a:t> је изведена на следећи начин (алегорија, историјско сликарство, пејзаж, жанр, мртва природа, слика животиња)</a:t>
            </a:r>
          </a:p>
          <a:p>
            <a:r>
              <a:rPr lang="sr-Cyrl-RS" sz="1200" dirty="0" smtClean="0"/>
              <a:t>Фигер је устројио наставни програм у складу са увреженим академским курикулумом – изучавање перспективе, уметничко обликовање актова, и на концу изучавање историје као претпоставке уобличавања историјске композиције, која је у хијерахији жанрова била највише вреднована</a:t>
            </a:r>
          </a:p>
          <a:p>
            <a:r>
              <a:rPr lang="sr-Cyrl-RS" sz="1200" dirty="0" smtClean="0"/>
              <a:t>Управо је академски наставни програм био разлог побуне Назарена, они су протествовали противу лукавог и виртуозног рафинмама –употребе светло-тамног, сфумата, илузионизма, ропског подаражава пресликавања античких модела (статуа); они су академској лепоти, том видели неморално чудовиште, варка без духовности, чулно-заводљиви ликовни поступак</a:t>
            </a:r>
          </a:p>
          <a:p>
            <a:r>
              <a:rPr lang="sr-Cyrl-RS" sz="1200" dirty="0" smtClean="0"/>
              <a:t>Притом, назарени нису  негирали академску традицију улепшавања природе; они су захтевали субјективно поштење спрам сликарског самозадовољства – уметник се требао чистим срцем изложити утицају неискварених Божијих дарова (енергија), а онда обасјан унутрашњом светлошћу, формира умирујућу идеалну слику Божије творевине (природе)</a:t>
            </a:r>
          </a:p>
          <a:p>
            <a:r>
              <a:rPr lang="sr-Cyrl-RS" sz="1200" dirty="0" smtClean="0"/>
              <a:t>Назарени су поставили нови тематски оквир; инсистирали су на теми Свете породице, као и сценама Христових чуда и парабола</a:t>
            </a:r>
          </a:p>
        </p:txBody>
      </p:sp>
      <p:pic>
        <p:nvPicPr>
          <p:cNvPr id="1026" name="Picture 2" descr="G:\Evropska 19. veka 2019\Romantizam\Heinrich Friedrich Fuger i pretrajavanje klasicizma u Evropi\The_Death_of_Germanicus_(Füger), 1789..jpg"/>
          <p:cNvPicPr>
            <a:picLocks noChangeAspect="1" noChangeArrowheads="1"/>
          </p:cNvPicPr>
          <p:nvPr/>
        </p:nvPicPr>
        <p:blipFill>
          <a:blip r:embed="rId2" cstate="print"/>
          <a:srcRect/>
          <a:stretch>
            <a:fillRect/>
          </a:stretch>
        </p:blipFill>
        <p:spPr bwMode="auto">
          <a:xfrm>
            <a:off x="5257800" y="1295400"/>
            <a:ext cx="3810000" cy="2828925"/>
          </a:xfrm>
          <a:prstGeom prst="rect">
            <a:avLst/>
          </a:prstGeom>
          <a:noFill/>
        </p:spPr>
      </p:pic>
      <p:sp>
        <p:nvSpPr>
          <p:cNvPr id="5" name="Rectangle 4"/>
          <p:cNvSpPr/>
          <p:nvPr/>
        </p:nvSpPr>
        <p:spPr>
          <a:xfrm>
            <a:off x="5257800" y="4114800"/>
            <a:ext cx="5638800" cy="307777"/>
          </a:xfrm>
          <a:prstGeom prst="rect">
            <a:avLst/>
          </a:prstGeom>
        </p:spPr>
        <p:txBody>
          <a:bodyPr wrap="square">
            <a:spAutoFit/>
          </a:bodyPr>
          <a:lstStyle/>
          <a:p>
            <a:r>
              <a:rPr lang="sr-Cyrl-RS" sz="1400" dirty="0" smtClean="0"/>
              <a:t>Хајнрих Фридрих Фигер, Смрт Германикуса, 1789.</a:t>
            </a:r>
            <a:endParaRPr lang="en-US" sz="1400" dirty="0"/>
          </a:p>
        </p:txBody>
      </p:sp>
      <p:sp>
        <p:nvSpPr>
          <p:cNvPr id="6" name="Rectangle 5"/>
          <p:cNvSpPr/>
          <p:nvPr/>
        </p:nvSpPr>
        <p:spPr>
          <a:xfrm>
            <a:off x="5334000" y="4191000"/>
            <a:ext cx="2681288" cy="307777"/>
          </a:xfrm>
          <a:prstGeom prst="rect">
            <a:avLst/>
          </a:prstGeom>
        </p:spPr>
        <p:txBody>
          <a:bodyPr wrap="square">
            <a:spAutoFit/>
          </a:bodyPr>
          <a:lstStyle/>
          <a:p>
            <a:pPr lvl="0"/>
            <a:r>
              <a:rPr lang="sr-Cyrl-RS" sz="1400" dirty="0" smtClean="0">
                <a:solidFill>
                  <a:prstClr val="black"/>
                </a:solidFill>
              </a:rPr>
              <a:t>.</a:t>
            </a:r>
            <a:endParaRPr lang="en-US" sz="1400" dirty="0">
              <a:solidFill>
                <a:prstClr val="black"/>
              </a:solidFill>
            </a:endParaRPr>
          </a:p>
        </p:txBody>
      </p:sp>
      <p:sp>
        <p:nvSpPr>
          <p:cNvPr id="7" name="Up Arrow 6"/>
          <p:cNvSpPr/>
          <p:nvPr/>
        </p:nvSpPr>
        <p:spPr>
          <a:xfrm rot="5400000">
            <a:off x="4495800" y="17526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76200"/>
            <a:ext cx="5181600" cy="6049963"/>
          </a:xfrm>
        </p:spPr>
        <p:txBody>
          <a:bodyPr>
            <a:noAutofit/>
          </a:bodyPr>
          <a:lstStyle/>
          <a:p>
            <a:r>
              <a:rPr lang="sr-Cyrl-RS" sz="1200" dirty="0" smtClean="0"/>
              <a:t>По доласку у Рим своју групу су по јеванђелисти св. Луки именовали као Братство св. Луке</a:t>
            </a:r>
            <a:r>
              <a:rPr lang="sr-Latn-RS" sz="1200" dirty="0" smtClean="0"/>
              <a:t> (Lukas br</a:t>
            </a:r>
            <a:r>
              <a:rPr lang="sr-Cyrl-RS" sz="1200" dirty="0" smtClean="0"/>
              <a:t>ü</a:t>
            </a:r>
            <a:r>
              <a:rPr lang="sr-Latn-RS" sz="1200" dirty="0" smtClean="0"/>
              <a:t>d</a:t>
            </a:r>
            <a:r>
              <a:rPr lang="sr-Cyrl-RS" sz="1200" dirty="0" smtClean="0"/>
              <a:t>е</a:t>
            </a:r>
            <a:r>
              <a:rPr lang="sr-Latn-RS" sz="1200" dirty="0" smtClean="0"/>
              <a:t>r</a:t>
            </a:r>
            <a:r>
              <a:rPr lang="sr-Cyrl-RS" sz="1200" dirty="0" smtClean="0"/>
              <a:t>)</a:t>
            </a:r>
          </a:p>
          <a:p>
            <a:r>
              <a:rPr lang="sr-Cyrl-RS" sz="1200" dirty="0" smtClean="0"/>
              <a:t>Одлазак у Рим је заправо био </a:t>
            </a:r>
            <a:r>
              <a:rPr lang="sr-Cyrl-RS" sz="1200" i="1" dirty="0" smtClean="0"/>
              <a:t>бег унапред</a:t>
            </a:r>
            <a:r>
              <a:rPr lang="sr-Cyrl-RS" sz="1200" dirty="0" smtClean="0"/>
              <a:t>; избор је био јасан – Рим је већ вековима био циљ уметника</a:t>
            </a:r>
          </a:p>
          <a:p>
            <a:r>
              <a:rPr lang="sr-Cyrl-RS" sz="1100" dirty="0" smtClean="0"/>
              <a:t>Рим је био и центар хришћанства, и назарени су мислили да ће у њему, живећи богоугодним животом, стећи могућност да оживе златно доба уметности</a:t>
            </a:r>
            <a:endParaRPr lang="sr-Latn-RS" sz="1100" dirty="0" smtClean="0"/>
          </a:p>
          <a:p>
            <a:r>
              <a:rPr lang="sr-Cyrl-RS" sz="1100" dirty="0" smtClean="0"/>
              <a:t>У име св. Луке, митског сликара Богородице и традицоналног заштитиника сликарског еснафа желели су да се, у оквиру унутрашњих пријатељских односа, надовежу на средњовековне форме живота и рада</a:t>
            </a:r>
          </a:p>
          <a:p>
            <a:r>
              <a:rPr lang="sr-Cyrl-RS" sz="1100" dirty="0" smtClean="0"/>
              <a:t>Сматрали су, да су стари мајстори деловали у оквуру радионица, а да су сами водили богоугодан живот; отуда су се и настанили у напуштеном манастиру светог Исидора</a:t>
            </a:r>
          </a:p>
          <a:p>
            <a:r>
              <a:rPr lang="sr-Cyrl-RS" sz="1100" dirty="0" smtClean="0"/>
              <a:t>Фридрих Овербек је свом римском дневнику записао 1810. године: </a:t>
            </a:r>
            <a:r>
              <a:rPr lang="sr-Cyrl-RS" sz="1100" i="1" dirty="0" smtClean="0"/>
              <a:t>Сложни манастирски живот; сласт саможе и изолованости од света, само тако може у данашње време уметник успети, остварити жељу да постане калуђер; јер шта те чини калуђером; зар не чисто срце и богоугодан живот чисте душе</a:t>
            </a:r>
          </a:p>
          <a:p>
            <a:r>
              <a:rPr lang="sr-Cyrl-RS" sz="1100" dirty="0" smtClean="0"/>
              <a:t>Наведене речи јасно осказују тежњу да се обнови вера, и то се налази у сржи њиховог програма</a:t>
            </a:r>
          </a:p>
          <a:p>
            <a:r>
              <a:rPr lang="sr-Cyrl-RS" sz="1100" dirty="0" smtClean="0"/>
              <a:t>Ипак, неки од чланова су напустили манастирски живот, док су с друге стране у континуитету стизали нови уметници, од којих су многи били истакнути припадници Братства: Петер Корнелијус (1813) Виљем Шадов (1813), Филип Вајт (1815), Јулијус Шнор фон Каролсфелд (1817)</a:t>
            </a:r>
          </a:p>
          <a:p>
            <a:r>
              <a:rPr lang="sr-Cyrl-RS" sz="1100" dirty="0" smtClean="0"/>
              <a:t>Пфорова представа </a:t>
            </a:r>
            <a:r>
              <a:rPr lang="sr-Cyrl-RS" sz="1100" i="1" dirty="0" smtClean="0"/>
              <a:t>Рафаел,Фра Анђелико и Микеланђело </a:t>
            </a:r>
            <a:r>
              <a:rPr lang="sr-Cyrl-RS" sz="1100" dirty="0" smtClean="0"/>
              <a:t>на облаку изнад Рима, 1810. је програмска слика назарена; она указује на повазаност са старим мајсторима, ренесансом и хришћанским Римом</a:t>
            </a:r>
          </a:p>
          <a:p>
            <a:r>
              <a:rPr lang="sr-Cyrl-RS" sz="1100" dirty="0" smtClean="0"/>
              <a:t>Слика приказује поштовање једног уметника из ране ренесансе, и двојице генија епохе високе ренесансе; истовремено, потврђује се значај папског Рима у виду куполе цркве св. Петра</a:t>
            </a:r>
          </a:p>
          <a:p>
            <a:r>
              <a:rPr lang="sr-Cyrl-RS" sz="1100" dirty="0" smtClean="0"/>
              <a:t>Она манфестује кредо назарена – повратак у прошлост, у доба између пропасти Рима и процвата ренесансе, период примитивног, дечијег, изворног</a:t>
            </a:r>
          </a:p>
          <a:p>
            <a:r>
              <a:rPr lang="sr-Cyrl-RS" sz="1100" dirty="0" smtClean="0"/>
              <a:t>Збуњује, истовремено позивање на великане ренесансе и примитивног (средњовековног), али Назарени ренесансним сликарима виде хероје (романтичарски култ генија)</a:t>
            </a:r>
          </a:p>
        </p:txBody>
      </p:sp>
      <p:pic>
        <p:nvPicPr>
          <p:cNvPr id="2050" name="Picture 2" descr="C:\Users\Igor\Music\0011.jpg"/>
          <p:cNvPicPr>
            <a:picLocks noChangeAspect="1" noChangeArrowheads="1"/>
          </p:cNvPicPr>
          <p:nvPr/>
        </p:nvPicPr>
        <p:blipFill>
          <a:blip r:embed="rId2" cstate="print"/>
          <a:srcRect/>
          <a:stretch>
            <a:fillRect/>
          </a:stretch>
        </p:blipFill>
        <p:spPr bwMode="auto">
          <a:xfrm>
            <a:off x="5638800" y="457200"/>
            <a:ext cx="3352800" cy="4724400"/>
          </a:xfrm>
          <a:prstGeom prst="rect">
            <a:avLst/>
          </a:prstGeom>
          <a:noFill/>
        </p:spPr>
      </p:pic>
      <p:sp>
        <p:nvSpPr>
          <p:cNvPr id="6" name="Rectangle 5"/>
          <p:cNvSpPr/>
          <p:nvPr/>
        </p:nvSpPr>
        <p:spPr>
          <a:xfrm rot="10800000" flipV="1">
            <a:off x="5334000" y="5307721"/>
            <a:ext cx="4800600" cy="276999"/>
          </a:xfrm>
          <a:prstGeom prst="rect">
            <a:avLst/>
          </a:prstGeom>
        </p:spPr>
        <p:txBody>
          <a:bodyPr wrap="square">
            <a:spAutoFit/>
          </a:bodyPr>
          <a:lstStyle/>
          <a:p>
            <a:r>
              <a:rPr lang="sr-Cyrl-RS" sz="1200" dirty="0" smtClean="0"/>
              <a:t>Франц Фор, Рафаел, Фра Анђелико, Микеланђело, 1810.</a:t>
            </a:r>
            <a:endParaRPr lang="en-US" sz="1200" dirty="0"/>
          </a:p>
        </p:txBody>
      </p:sp>
      <p:sp>
        <p:nvSpPr>
          <p:cNvPr id="7" name="Up Arrow 6"/>
          <p:cNvSpPr/>
          <p:nvPr/>
        </p:nvSpPr>
        <p:spPr>
          <a:xfrm rot="5400000">
            <a:off x="5257800" y="44958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Evropska 19. veka 2019\Nazareni\Nazareni\Friedrih Overbeck\Johann Friedrich Overbeck, Autoportret sa Biblijom, 1808..jpg"/>
          <p:cNvPicPr>
            <a:picLocks noGrp="1" noChangeAspect="1" noChangeArrowheads="1"/>
          </p:cNvPicPr>
          <p:nvPr>
            <p:ph idx="1"/>
          </p:nvPr>
        </p:nvPicPr>
        <p:blipFill>
          <a:blip r:embed="rId2" cstate="print"/>
          <a:srcRect/>
          <a:stretch>
            <a:fillRect/>
          </a:stretch>
        </p:blipFill>
        <p:spPr bwMode="auto">
          <a:xfrm>
            <a:off x="381000" y="304800"/>
            <a:ext cx="3810000" cy="5181600"/>
          </a:xfrm>
          <a:prstGeom prst="rect">
            <a:avLst/>
          </a:prstGeom>
          <a:noFill/>
        </p:spPr>
      </p:pic>
      <p:sp>
        <p:nvSpPr>
          <p:cNvPr id="9" name="Content Placeholder 4"/>
          <p:cNvSpPr txBox="1">
            <a:spLocks/>
          </p:cNvSpPr>
          <p:nvPr/>
        </p:nvSpPr>
        <p:spPr>
          <a:xfrm>
            <a:off x="4724400" y="304801"/>
            <a:ext cx="4191000" cy="5257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Rectangle 9"/>
          <p:cNvSpPr/>
          <p:nvPr/>
        </p:nvSpPr>
        <p:spPr>
          <a:xfrm>
            <a:off x="304800" y="5562601"/>
            <a:ext cx="6553200" cy="307777"/>
          </a:xfrm>
          <a:prstGeom prst="rect">
            <a:avLst/>
          </a:prstGeom>
        </p:spPr>
        <p:txBody>
          <a:bodyPr wrap="square">
            <a:spAutoFit/>
          </a:bodyPr>
          <a:lstStyle/>
          <a:p>
            <a:r>
              <a:rPr lang="sr-Cyrl-RS" sz="1400" dirty="0" smtClean="0"/>
              <a:t>Фридрих Овербек, Аутопортрет са Библијом, 1808. </a:t>
            </a:r>
            <a:endParaRPr lang="en-US" dirty="0"/>
          </a:p>
        </p:txBody>
      </p:sp>
      <p:sp>
        <p:nvSpPr>
          <p:cNvPr id="11" name="Rectangle 10"/>
          <p:cNvSpPr/>
          <p:nvPr/>
        </p:nvSpPr>
        <p:spPr>
          <a:xfrm>
            <a:off x="4419600" y="304800"/>
            <a:ext cx="4343400" cy="5909310"/>
          </a:xfrm>
          <a:prstGeom prst="rect">
            <a:avLst/>
          </a:prstGeom>
        </p:spPr>
        <p:txBody>
          <a:bodyPr wrap="square">
            <a:spAutoFit/>
          </a:bodyPr>
          <a:lstStyle/>
          <a:p>
            <a:r>
              <a:rPr lang="sr-Cyrl-RS" sz="1400" dirty="0" smtClean="0"/>
              <a:t>У католичком кругу, насупрот ставовима Фридриха Шлајемахера</a:t>
            </a:r>
            <a:r>
              <a:rPr lang="sr-Latn-RS" sz="1400" dirty="0" smtClean="0"/>
              <a:t> (</a:t>
            </a:r>
            <a:r>
              <a:rPr lang="sr-Latn-RS" sz="1400" i="1" dirty="0" smtClean="0"/>
              <a:t>O </a:t>
            </a:r>
            <a:r>
              <a:rPr lang="sr-Cyrl-RS" sz="1400" i="1" dirty="0" smtClean="0"/>
              <a:t>религији</a:t>
            </a:r>
            <a:r>
              <a:rPr lang="sr-Cyrl-RS" sz="1400" dirty="0" smtClean="0"/>
              <a:t>, 1799) о рационализацији и историзацији вере је дошло до појачаног интересовања за мистично и духовно; поједини протестански мислиоци су прешли у католичанство (песник Пјетро Остини и теолог Фридрих Леополд Штолберг)</a:t>
            </a:r>
          </a:p>
          <a:p>
            <a:endParaRPr lang="sr-Cyrl-RS" sz="1400" dirty="0" smtClean="0"/>
          </a:p>
          <a:p>
            <a:r>
              <a:rPr lang="sr-Cyrl-RS" sz="1400" dirty="0" smtClean="0"/>
              <a:t>Кљуни протагонисти у Риму су Овербек и Фор; Фор је рустучнији и више окрену немачком средњем веку; док је Овербек класичнији, академскији, и усмерен према италијанској ренесани – што указује на поступни развој натаренске пикторалне логике</a:t>
            </a:r>
            <a:endParaRPr lang="sr-Cyrl-RS" sz="1400" dirty="0" smtClean="0"/>
          </a:p>
          <a:p>
            <a:endParaRPr lang="sr-Cyrl-RS" sz="1400" dirty="0" smtClean="0"/>
          </a:p>
          <a:p>
            <a:r>
              <a:rPr lang="sr-Cyrl-RS" sz="1400" dirty="0" smtClean="0"/>
              <a:t>Аутопортрет </a:t>
            </a:r>
            <a:r>
              <a:rPr lang="sr-Cyrl-RS" sz="1400" dirty="0" smtClean="0"/>
              <a:t>Овербека исказује раскид са традицијом пантеистичког обожава природе (култ религије – Каспар Фридрих), и промену парадигме; уметност постаје слушкиња религије (догматизације вере и одуховљење природе, али у католичком духу)</a:t>
            </a:r>
          </a:p>
          <a:p>
            <a:endParaRPr lang="sr-Cyrl-RS" sz="1400" dirty="0" smtClean="0"/>
          </a:p>
          <a:p>
            <a:r>
              <a:rPr lang="sr-Cyrl-RS" sz="1400" dirty="0" smtClean="0"/>
              <a:t>Уметник је приказан пред празним платном са Библијом у рукама; јасно је инверзија у односу на академско искуство; сликар инспирацију црпи из Светог писма</a:t>
            </a:r>
          </a:p>
          <a:p>
            <a:endParaRPr lang="sr-Cyrl-RS" sz="1400" dirty="0" smtClean="0"/>
          </a:p>
          <a:p>
            <a:endParaRPr lang="sr-Cyrl-RS" sz="1400" dirty="0" smtClean="0"/>
          </a:p>
          <a:p>
            <a:endParaRPr lang="sr-Cyrl-RS" sz="1400" dirty="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vropska 19. veka 2019\Nazareni\Nazareni\Franz Pforr\Friedrich Overbeck, Portret umetnika Franca Fora, 1810.jpg"/>
          <p:cNvPicPr>
            <a:picLocks noGrp="1" noChangeAspect="1" noChangeArrowheads="1"/>
          </p:cNvPicPr>
          <p:nvPr>
            <p:ph idx="1"/>
          </p:nvPr>
        </p:nvPicPr>
        <p:blipFill>
          <a:blip r:embed="rId2" cstate="print"/>
          <a:srcRect/>
          <a:stretch>
            <a:fillRect/>
          </a:stretch>
        </p:blipFill>
        <p:spPr bwMode="auto">
          <a:xfrm>
            <a:off x="4800600" y="457200"/>
            <a:ext cx="3733800" cy="5257800"/>
          </a:xfrm>
          <a:prstGeom prst="rect">
            <a:avLst/>
          </a:prstGeom>
          <a:noFill/>
        </p:spPr>
      </p:pic>
      <p:sp>
        <p:nvSpPr>
          <p:cNvPr id="5" name="Content Placeholder 4"/>
          <p:cNvSpPr txBox="1">
            <a:spLocks/>
          </p:cNvSpPr>
          <p:nvPr/>
        </p:nvSpPr>
        <p:spPr>
          <a:xfrm>
            <a:off x="457200" y="381000"/>
            <a:ext cx="3810000" cy="5745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r-Cyrl-RS" sz="1400" b="0" i="0" u="none" strike="noStrike" kern="1200" cap="none" spc="0" normalizeH="0" baseline="0" noProof="0" dirty="0" smtClean="0">
                <a:ln>
                  <a:noFill/>
                </a:ln>
                <a:solidFill>
                  <a:schemeClr val="tx1"/>
                </a:solidFill>
                <a:effectLst/>
                <a:uLnTx/>
                <a:uFillTx/>
                <a:latin typeface="+mn-lt"/>
                <a:ea typeface="+mn-ea"/>
                <a:cs typeface="+mn-cs"/>
              </a:rPr>
              <a:t>Визуелни памфлет пријатељства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Овербек је представио свог пријатеља Фора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Низ особености који материјализују концепт повратка у средњовековну прошлост: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Старонемачка одежда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Старонемачки оквир (готски прозор)</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Старонемачки град у позадини са црквом, али и приказ пријатљества – медитерански пејзаж у другој позадини</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Жена у позадини је асоцијација на Богородицу</a:t>
            </a:r>
          </a:p>
          <a:p>
            <a:pPr marL="342900" lvl="0" indent="-342900">
              <a:spcBef>
                <a:spcPct val="20000"/>
              </a:spcBef>
              <a:buFont typeface="Arial" pitchFamily="34" charset="0"/>
              <a:buChar char="•"/>
              <a:defRPr/>
            </a:pPr>
            <a:r>
              <a:rPr lang="sr-Cyrl-RS" sz="1400" dirty="0" smtClean="0"/>
              <a:t>Чистоћа и изворност древне Немчаке</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Патос тихог чувства као визуелна потврда пријатељства двојице уметника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Rectangle 3"/>
          <p:cNvSpPr/>
          <p:nvPr/>
        </p:nvSpPr>
        <p:spPr>
          <a:xfrm>
            <a:off x="4876800" y="5791200"/>
            <a:ext cx="4648200" cy="307777"/>
          </a:xfrm>
          <a:prstGeom prst="rect">
            <a:avLst/>
          </a:prstGeom>
        </p:spPr>
        <p:txBody>
          <a:bodyPr wrap="square">
            <a:spAutoFit/>
          </a:bodyPr>
          <a:lstStyle/>
          <a:p>
            <a:r>
              <a:rPr lang="sr-Cyrl-RS" sz="1400" dirty="0" smtClean="0"/>
              <a:t>Јохан Овербек, Портрет Франца Фора, 1810. </a:t>
            </a:r>
            <a:endParaRPr lang="en-US" sz="1400" dirty="0"/>
          </a:p>
        </p:txBody>
      </p:sp>
      <p:sp>
        <p:nvSpPr>
          <p:cNvPr id="6" name="Up Arrow 5"/>
          <p:cNvSpPr/>
          <p:nvPr/>
        </p:nvSpPr>
        <p:spPr>
          <a:xfrm rot="5400000">
            <a:off x="3733800" y="3048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Evropska 19. veka 2019\Nazareni\Nazareni\Franz Pforr\Franz  Pforr, Sulamit i Marija, 1811..jpg"/>
          <p:cNvPicPr>
            <a:picLocks noGrp="1" noChangeAspect="1" noChangeArrowheads="1"/>
          </p:cNvPicPr>
          <p:nvPr>
            <p:ph idx="1"/>
          </p:nvPr>
        </p:nvPicPr>
        <p:blipFill>
          <a:blip r:embed="rId2" cstate="print"/>
          <a:srcRect/>
          <a:stretch>
            <a:fillRect/>
          </a:stretch>
        </p:blipFill>
        <p:spPr bwMode="auto">
          <a:xfrm>
            <a:off x="5029200" y="457200"/>
            <a:ext cx="3962400" cy="5029200"/>
          </a:xfrm>
          <a:prstGeom prst="rect">
            <a:avLst/>
          </a:prstGeom>
          <a:noFill/>
        </p:spPr>
      </p:pic>
      <p:sp>
        <p:nvSpPr>
          <p:cNvPr id="5" name="Content Placeholder 4"/>
          <p:cNvSpPr txBox="1">
            <a:spLocks noGrp="1"/>
          </p:cNvSpPr>
          <p:nvPr>
            <p:ph type="title"/>
          </p:nvPr>
        </p:nvSpPr>
        <p:spPr>
          <a:xfrm>
            <a:off x="457200" y="274638"/>
            <a:ext cx="3810000" cy="5440362"/>
          </a:xfrm>
          <a:prstGeom prst="rect">
            <a:avLst/>
          </a:prstGeom>
        </p:spPr>
        <p:txBody>
          <a:bodyPr vert="horz" lIns="91440" tIns="45720" rIns="91440" bIns="45720" rtlCol="0">
            <a:normAutofit/>
          </a:bodyPr>
          <a:lstStyle/>
          <a:p>
            <a:pPr marL="342900" lvl="0" indent="-342900" algn="l">
              <a:spcBef>
                <a:spcPct val="20000"/>
              </a:spcBef>
              <a:buFont typeface="Arial" pitchFamily="34" charset="0"/>
              <a:buChar char="•"/>
              <a:defRPr/>
            </a:pPr>
            <a:r>
              <a:rPr kumimoji="0" lang="sr-Cyrl-RS" sz="1400" b="0" i="0" u="none" strike="noStrike" kern="1200" cap="none" spc="0" normalizeH="0" baseline="0" noProof="0" dirty="0" smtClean="0">
                <a:ln>
                  <a:noFill/>
                </a:ln>
                <a:solidFill>
                  <a:schemeClr val="tx1"/>
                </a:solidFill>
                <a:effectLst/>
                <a:uLnTx/>
                <a:uFillTx/>
                <a:latin typeface="+mn-lt"/>
                <a:ea typeface="+mn-ea"/>
                <a:cs typeface="+mn-cs"/>
              </a:rPr>
              <a:t>Наслов слике Шуламит (</a:t>
            </a:r>
            <a:r>
              <a:rPr kumimoji="0" lang="sr-Cyrl-RS" sz="1400" b="0" i="0" u="none" strike="noStrike" kern="1200" cap="none" spc="0" normalizeH="0" noProof="0" dirty="0" smtClean="0">
                <a:ln>
                  <a:noFill/>
                </a:ln>
                <a:solidFill>
                  <a:schemeClr val="tx1"/>
                </a:solidFill>
                <a:effectLst/>
                <a:uLnTx/>
                <a:uFillTx/>
                <a:latin typeface="+mn-lt"/>
                <a:ea typeface="+mn-ea"/>
                <a:cs typeface="+mn-cs"/>
              </a:rPr>
              <a:t>опевана у </a:t>
            </a:r>
            <a:r>
              <a:rPr kumimoji="0" lang="sr-Cyrl-RS" sz="1400" b="0" i="1" u="none" strike="noStrike" kern="1200" cap="none" spc="0" normalizeH="0" noProof="0" dirty="0" smtClean="0">
                <a:ln>
                  <a:noFill/>
                </a:ln>
                <a:solidFill>
                  <a:schemeClr val="tx1"/>
                </a:solidFill>
                <a:effectLst/>
                <a:uLnTx/>
                <a:uFillTx/>
                <a:latin typeface="+mn-lt"/>
                <a:ea typeface="+mn-ea"/>
                <a:cs typeface="+mn-cs"/>
              </a:rPr>
              <a:t>Песми над песмама</a:t>
            </a:r>
            <a:r>
              <a:rPr kumimoji="0" lang="sr-Cyrl-RS" sz="1400" b="0" i="0" u="none" strike="noStrike" kern="1200" cap="none" spc="0" normalizeH="0" noProof="0" dirty="0" smtClean="0">
                <a:ln>
                  <a:noFill/>
                </a:ln>
                <a:solidFill>
                  <a:schemeClr val="tx1"/>
                </a:solidFill>
                <a:effectLst/>
                <a:uLnTx/>
                <a:uFillTx/>
                <a:latin typeface="+mn-lt"/>
                <a:ea typeface="+mn-ea"/>
                <a:cs typeface="+mn-cs"/>
              </a:rPr>
              <a:t>, предодређена за земљаску љубав</a:t>
            </a:r>
            <a:r>
              <a:rPr kumimoji="0" lang="sr-Cyrl-RS" sz="1400" b="0" i="0" u="none" strike="noStrike" kern="1200" cap="none" spc="0" normalizeH="0" baseline="0" noProof="0" dirty="0" smtClean="0">
                <a:ln>
                  <a:noFill/>
                </a:ln>
                <a:solidFill>
                  <a:schemeClr val="tx1"/>
                </a:solidFill>
                <a:effectLst/>
                <a:uLnTx/>
                <a:uFillTx/>
                <a:latin typeface="+mn-lt"/>
                <a:ea typeface="+mn-ea"/>
                <a:cs typeface="+mn-cs"/>
              </a:rPr>
              <a:t> и Марија,</a:t>
            </a:r>
            <a:r>
              <a:rPr kumimoji="0" lang="sr-Cyrl-RS" sz="1400" b="0" i="0" u="none" strike="noStrike" kern="1200" cap="none" spc="0" normalizeH="0" noProof="0" dirty="0" smtClean="0">
                <a:ln>
                  <a:noFill/>
                </a:ln>
                <a:solidFill>
                  <a:schemeClr val="tx1"/>
                </a:solidFill>
                <a:effectLst/>
                <a:uLnTx/>
                <a:uFillTx/>
                <a:latin typeface="+mn-lt"/>
                <a:ea typeface="+mn-ea"/>
                <a:cs typeface="+mn-cs"/>
              </a:rPr>
              <a:t> </a:t>
            </a:r>
            <a:r>
              <a:rPr kumimoji="0" lang="sr-Cyrl-RS" sz="1400" b="0" i="0" u="none" strike="noStrike" kern="1200" cap="none" spc="0" normalizeH="0" baseline="0" noProof="0" dirty="0" smtClean="0">
                <a:ln>
                  <a:noFill/>
                </a:ln>
                <a:solidFill>
                  <a:schemeClr val="tx1"/>
                </a:solidFill>
                <a:effectLst/>
                <a:uLnTx/>
                <a:uFillTx/>
                <a:latin typeface="+mn-lt"/>
                <a:ea typeface="+mn-ea"/>
                <a:cs typeface="+mn-cs"/>
              </a:rPr>
              <a:t>жена</a:t>
            </a:r>
            <a:r>
              <a:rPr kumimoji="0" lang="sr-Cyrl-RS" sz="1400" b="0" i="0" u="none" strike="noStrike" kern="1200" cap="none" spc="0" normalizeH="0" noProof="0" dirty="0" smtClean="0">
                <a:ln>
                  <a:noFill/>
                </a:ln>
                <a:solidFill>
                  <a:schemeClr val="tx1"/>
                </a:solidFill>
                <a:effectLst/>
                <a:uLnTx/>
                <a:uFillTx/>
                <a:latin typeface="+mn-lt"/>
                <a:ea typeface="+mn-ea"/>
                <a:cs typeface="+mn-cs"/>
              </a:rPr>
              <a:t> која је предодређена за небеску љубав</a:t>
            </a:r>
            <a:r>
              <a:rPr kumimoji="0" lang="sr-Cyrl-RS" sz="1400" b="0" i="0" u="none" strike="noStrike" kern="1200" cap="none" spc="0" normalizeH="0" baseline="0" noProof="0" dirty="0" smtClean="0">
                <a:ln>
                  <a:noFill/>
                </a:ln>
                <a:solidFill>
                  <a:schemeClr val="tx1"/>
                </a:solidFill>
                <a:effectLst/>
                <a:uLnTx/>
                <a:uFillTx/>
                <a:latin typeface="+mn-lt"/>
                <a:ea typeface="+mn-ea"/>
                <a:cs typeface="+mn-cs"/>
              </a:rPr>
              <a:t>;</a:t>
            </a:r>
            <a:r>
              <a:rPr kumimoji="0" lang="sr-Cyrl-RS" sz="1400" b="0" i="0" u="none" strike="noStrike" kern="1200" cap="none" spc="0" normalizeH="0" noProof="0" dirty="0" smtClean="0">
                <a:ln>
                  <a:noFill/>
                </a:ln>
                <a:solidFill>
                  <a:schemeClr val="tx1"/>
                </a:solidFill>
                <a:effectLst/>
                <a:uLnTx/>
                <a:uFillTx/>
                <a:latin typeface="+mn-lt"/>
                <a:ea typeface="+mn-ea"/>
                <a:cs typeface="+mn-cs"/>
              </a:rPr>
              <a:t> две женске фигре, или две стране диптиха </a:t>
            </a:r>
            <a:r>
              <a:rPr lang="sr-Cyrl-RS" sz="1400" dirty="0" smtClean="0">
                <a:latin typeface="+mn-lt"/>
                <a:ea typeface="+mn-ea"/>
                <a:cs typeface="+mn-cs"/>
              </a:rPr>
              <a:t>преносно </a:t>
            </a:r>
            <a:r>
              <a:rPr kumimoji="0" lang="sr-Cyrl-RS" sz="1400" b="0" i="0" u="none" strike="noStrike" kern="1200" cap="none" spc="0" normalizeH="0" noProof="0" dirty="0" smtClean="0">
                <a:ln>
                  <a:noFill/>
                </a:ln>
                <a:solidFill>
                  <a:schemeClr val="tx1"/>
                </a:solidFill>
                <a:effectLst/>
                <a:uLnTx/>
                <a:uFillTx/>
                <a:latin typeface="+mn-lt"/>
                <a:ea typeface="+mn-ea"/>
                <a:cs typeface="+mn-cs"/>
              </a:rPr>
              <a:t>предтсављају Овербека (Рафаел) и Фора (Дирер); лева стрна са италијанским пределом и прородицом указује на Овербека, његову невесту и тек рођено дете - срећа и оптимизам, </a:t>
            </a:r>
            <a:r>
              <a:rPr lang="sr-Cyrl-RS" sz="1400" dirty="0" smtClean="0">
                <a:latin typeface="+mn-lt"/>
                <a:ea typeface="+mn-ea"/>
                <a:cs typeface="+mn-cs"/>
              </a:rPr>
              <a:t>бели голуб – није само симбол св. Духа, већ и амблем породичног живота и потврда </a:t>
            </a:r>
            <a:r>
              <a:rPr kumimoji="0" lang="sr-Cyrl-RS" sz="1400" b="0" i="0" u="none" strike="noStrike" kern="1200" cap="none" spc="0" normalizeH="0" noProof="0" dirty="0" smtClean="0">
                <a:ln>
                  <a:noFill/>
                </a:ln>
                <a:solidFill>
                  <a:schemeClr val="tx1"/>
                </a:solidFill>
                <a:effectLst/>
                <a:uLnTx/>
                <a:uFillTx/>
                <a:latin typeface="+mn-lt"/>
                <a:ea typeface="+mn-ea"/>
                <a:cs typeface="+mn-cs"/>
              </a:rPr>
              <a:t>земљске и породичне љубави; десна страна коју </a:t>
            </a:r>
            <a:r>
              <a:rPr lang="sr-Cyrl-RS" sz="1400" dirty="0" smtClean="0">
                <a:latin typeface="+mn-lt"/>
                <a:ea typeface="+mn-ea"/>
                <a:cs typeface="+mn-cs"/>
              </a:rPr>
              <a:t>предтсавља </a:t>
            </a:r>
            <a:r>
              <a:rPr kumimoji="0" lang="sr-Cyrl-RS" sz="1400" b="0" i="0" u="none" strike="noStrike" kern="1200" cap="none" spc="0" normalizeH="0" noProof="0" dirty="0" smtClean="0">
                <a:ln>
                  <a:noFill/>
                </a:ln>
                <a:solidFill>
                  <a:schemeClr val="tx1"/>
                </a:solidFill>
                <a:effectLst/>
                <a:uLnTx/>
                <a:uFillTx/>
                <a:latin typeface="+mn-lt"/>
                <a:ea typeface="+mn-ea"/>
                <a:cs typeface="+mn-cs"/>
              </a:rPr>
              <a:t>Марија, указује на Фора, она је духовнија и више повезана са старим Немчаком (ентријером - Дирер), али изнад њега је гробни крсрт као антиципација уметникове скоре смрти</a:t>
            </a:r>
            <a:endParaRPr lang="sr-Cyrl-RS" sz="14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Rectangle 3"/>
          <p:cNvSpPr/>
          <p:nvPr/>
        </p:nvSpPr>
        <p:spPr>
          <a:xfrm>
            <a:off x="5410200" y="5562601"/>
            <a:ext cx="4267200" cy="307777"/>
          </a:xfrm>
          <a:prstGeom prst="rect">
            <a:avLst/>
          </a:prstGeom>
        </p:spPr>
        <p:txBody>
          <a:bodyPr wrap="square">
            <a:spAutoFit/>
          </a:bodyPr>
          <a:lstStyle/>
          <a:p>
            <a:r>
              <a:rPr lang="sr-Cyrl-RS" sz="1400" dirty="0" smtClean="0"/>
              <a:t>Франц Фор, Суламит и Марија, 1811. </a:t>
            </a:r>
            <a:endParaRPr lang="en-US" sz="1400" dirty="0"/>
          </a:p>
        </p:txBody>
      </p:sp>
      <p:sp>
        <p:nvSpPr>
          <p:cNvPr id="6" name="Up Arrow 5"/>
          <p:cNvSpPr/>
          <p:nvPr/>
        </p:nvSpPr>
        <p:spPr>
          <a:xfrm rot="5400000">
            <a:off x="4267200" y="12954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Evropska 19. veka 2019\Nazareni\Nazareni\Sakralno i svetovno (Dve paradigme)\Franz_Pforr, Ulazak cara Rudolfa u Bazel 1273, 1810.jpg"/>
          <p:cNvPicPr>
            <a:picLocks noGrp="1" noChangeAspect="1" noChangeArrowheads="1"/>
          </p:cNvPicPr>
          <p:nvPr>
            <p:ph idx="1"/>
          </p:nvPr>
        </p:nvPicPr>
        <p:blipFill>
          <a:blip r:embed="rId2" cstate="print"/>
          <a:srcRect/>
          <a:stretch>
            <a:fillRect/>
          </a:stretch>
        </p:blipFill>
        <p:spPr bwMode="auto">
          <a:xfrm>
            <a:off x="4267200" y="152400"/>
            <a:ext cx="4724400" cy="3124200"/>
          </a:xfrm>
          <a:prstGeom prst="rect">
            <a:avLst/>
          </a:prstGeom>
          <a:noFill/>
        </p:spPr>
      </p:pic>
      <p:pic>
        <p:nvPicPr>
          <p:cNvPr id="15363" name="Picture 3" descr="H:\Evropska 19. veka 2019\Nazareni\Nazareni\Sakralno i svetovno (Dve paradigme)\Overbeck, Ulazak Hrista u Jerusalim, 1809..jpg"/>
          <p:cNvPicPr>
            <a:picLocks noChangeAspect="1" noChangeArrowheads="1"/>
          </p:cNvPicPr>
          <p:nvPr/>
        </p:nvPicPr>
        <p:blipFill>
          <a:blip r:embed="rId3" cstate="print"/>
          <a:srcRect/>
          <a:stretch>
            <a:fillRect/>
          </a:stretch>
        </p:blipFill>
        <p:spPr bwMode="auto">
          <a:xfrm>
            <a:off x="4267200" y="3657600"/>
            <a:ext cx="4724400" cy="2895600"/>
          </a:xfrm>
          <a:prstGeom prst="rect">
            <a:avLst/>
          </a:prstGeom>
          <a:noFill/>
        </p:spPr>
      </p:pic>
      <p:sp>
        <p:nvSpPr>
          <p:cNvPr id="6" name="Content Placeholder 4"/>
          <p:cNvSpPr txBox="1">
            <a:spLocks noGrp="1"/>
          </p:cNvSpPr>
          <p:nvPr>
            <p:ph type="title"/>
          </p:nvPr>
        </p:nvSpPr>
        <p:spPr>
          <a:xfrm>
            <a:off x="457200" y="-381000"/>
            <a:ext cx="3505200" cy="6096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lang="sr-Cyrl-RS" sz="14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ontent Placeholder 4"/>
          <p:cNvSpPr txBox="1">
            <a:spLocks/>
          </p:cNvSpPr>
          <p:nvPr/>
        </p:nvSpPr>
        <p:spPr>
          <a:xfrm>
            <a:off x="457200" y="274638"/>
            <a:ext cx="2590800" cy="5440362"/>
          </a:xfrm>
          <a:prstGeom prst="rect">
            <a:avLst/>
          </a:prstGeom>
        </p:spPr>
        <p:txBody>
          <a:bodyPr vert="horz" lIns="91440" tIns="45720" rIns="91440" bIns="45720" rtlCol="0" anchor="ct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sr-Cyrl-RS" sz="1400" b="0" i="0" u="none" strike="noStrike" kern="1200" cap="none" spc="0" normalizeH="0" baseline="0" noProof="0" dirty="0" smtClean="0">
              <a:ln>
                <a:noFill/>
              </a:ln>
              <a:solidFill>
                <a:schemeClr val="tx1"/>
              </a:solidFill>
              <a:effectLst/>
              <a:uLnTx/>
              <a:uFillTx/>
              <a:latin typeface="+mj-lt"/>
              <a:ea typeface="+mj-ea"/>
              <a:cs typeface="+mj-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r-Cyrl-R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457200" y="381000"/>
            <a:ext cx="3581400" cy="57451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sr-Cyrl-RS" sz="1400" dirty="0" smtClean="0"/>
              <a:t>	Године 1809. Фор и Овербек су насликали прве две велике историјске слике пријатеља Фора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Фор је одабрао тријумфални улаза цара Рудолфа фон Хабзбурга у Бател 1273; приказ скромног хришћанског владара; теологија Хабзбурговаца; све се дешава по промисли Божијој  (</a:t>
            </a:r>
            <a:r>
              <a:rPr lang="sr-Latn-RS" sz="1400" dirty="0" smtClean="0"/>
              <a:t>imitatio Christi</a:t>
            </a:r>
            <a:r>
              <a:rPr lang="sr-Cyrl-RS" sz="1400" dirty="0" smtClean="0"/>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На крају улице црква – метафизичко довршење слике</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Намерна наивност, извесни рустуни примитивиза као одлика Форове снажне вере у ревитализацију средњовековља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sr-Cyrl-RS" sz="140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С друге стране, као допуну овој патриотској (отаџбинској) слици, Овербек је као пандан узео хришћанску тему, Христов улазак у Јерусалим</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Овербек пробија историјску димнезију догааја, он је са својим саборцима приказан у десном делу слике; сведочи догађају</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sr-Cyrl-RS" sz="1400" dirty="0" smtClean="0"/>
              <a:t>Овербекове слике су истанчаније, финије, академскије од Форових </a:t>
            </a:r>
          </a:p>
        </p:txBody>
      </p:sp>
      <p:sp>
        <p:nvSpPr>
          <p:cNvPr id="9" name="Rectangle 8"/>
          <p:cNvSpPr/>
          <p:nvPr/>
        </p:nvSpPr>
        <p:spPr>
          <a:xfrm>
            <a:off x="4495800" y="3276601"/>
            <a:ext cx="5867400" cy="307777"/>
          </a:xfrm>
          <a:prstGeom prst="rect">
            <a:avLst/>
          </a:prstGeom>
        </p:spPr>
        <p:txBody>
          <a:bodyPr wrap="square">
            <a:spAutoFit/>
          </a:bodyPr>
          <a:lstStyle/>
          <a:p>
            <a:r>
              <a:rPr lang="sr-Cyrl-RS" sz="1400" dirty="0" smtClean="0"/>
              <a:t>Франц Фор, Улазак цара Рудолфа у Базел (1273), 1810. </a:t>
            </a:r>
            <a:endParaRPr lang="en-US" sz="1400" dirty="0"/>
          </a:p>
        </p:txBody>
      </p:sp>
      <p:sp>
        <p:nvSpPr>
          <p:cNvPr id="10" name="Rectangle 9"/>
          <p:cNvSpPr/>
          <p:nvPr/>
        </p:nvSpPr>
        <p:spPr>
          <a:xfrm>
            <a:off x="4495800" y="6506766"/>
            <a:ext cx="6019800" cy="307777"/>
          </a:xfrm>
          <a:prstGeom prst="rect">
            <a:avLst/>
          </a:prstGeom>
        </p:spPr>
        <p:txBody>
          <a:bodyPr wrap="square">
            <a:spAutoFit/>
          </a:bodyPr>
          <a:lstStyle/>
          <a:p>
            <a:r>
              <a:rPr lang="sr-Cyrl-RS" sz="1400" dirty="0" smtClean="0"/>
              <a:t>Јохан Овербек, Улазак Улазак Христа у Јерусалим, 1809. </a:t>
            </a:r>
            <a:endParaRPr lang="en-US" sz="1400" dirty="0"/>
          </a:p>
        </p:txBody>
      </p:sp>
      <p:sp>
        <p:nvSpPr>
          <p:cNvPr id="11" name="Up Arrow 10"/>
          <p:cNvSpPr/>
          <p:nvPr/>
        </p:nvSpPr>
        <p:spPr>
          <a:xfrm rot="5400000">
            <a:off x="3962400" y="11430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rot="5400000">
            <a:off x="3733800" y="3505200"/>
            <a:ext cx="76200" cy="533400"/>
          </a:xfrm>
          <a:prstGeom prst="upArrow">
            <a:avLst>
              <a:gd name="adj1" fmla="val 50000"/>
              <a:gd name="adj2" fmla="val 48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11166</TotalTime>
  <Words>5380</Words>
  <Application>Microsoft Office PowerPoint</Application>
  <PresentationFormat>On-screen Show (4:3)</PresentationFormat>
  <Paragraphs>343</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6.Назарени и Прерафаелити</vt:lpstr>
      <vt:lpstr>Slide 2</vt:lpstr>
      <vt:lpstr>Slide 3</vt:lpstr>
      <vt:lpstr>Slide 4</vt:lpstr>
      <vt:lpstr>Slide 5</vt:lpstr>
      <vt:lpstr>Slide 6</vt:lpstr>
      <vt:lpstr>Slide 7</vt:lpstr>
      <vt:lpstr>Наслов слике Шуламит (опевана у Песми над песмама, предодређена за земљаску љубав и Марија, жена која је предодређена за небеску љубав; две женске фигре, или две стране диптиха преносно предтсављају Овербека (Рафаел) и Фора (Дирер); лева стрна са италијанским пределом и прородицом указује на Овербека, његову невесту и тек рођено дете - срећа и оптимизам, бели голуб – није само симбол св. Духа, већ и амблем породичног живота и потврда земљске и породичне љубави; десна страна коју предтсавља Марија, указује на Фора, она је духовнија и више повезана са старим Немчаком (ентријером - Дирер), али изнад њега је гробни крсрт као антиципација уметникове скоре смрти </vt:lpstr>
      <vt:lpstr> </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Енглеско друштво је са одушевљењем дочекало увоз Омаје, из Полинезије, кога Кук доводи 1772.  Русоов плементи дивљак се у стварности материјализује  Рејнолдсов портрет приказује фикцију о сједњињеу два света; дивљак је обучен у тогу; његова поза и гестуалност су изведени по подобију античких скулптура: Омаја се трансформише у оријенталног Аполона Белведерског; сједињење два света остаје фикцјија, двојност цивилизација остаје у расцепту, што се негде и уочава на портрету Омаја Покушај прихватања другости остаје у сфери фикције колонијалне маште и тежње за цивилизовањем другог         Аустријски назарени припадају германском кругу европске породице назарена; најистакнутији протагонисти су: Јохан фон Фирих, Леополд Купелвизер и Јохан Шефер Леонардшоф Врхунац њихове јавне активности се дешава током 5. и 6. деценије 19. века За разлику од немачких назарена приметна је примена  волумиозније људске фигуре, употреба јачих боја, и видљивије друштвено умрежење Извршили су велики утицај на религиозну слику Средње Европе и Балкана током 19. века Почеци њиховог деловања (сликања) у јавним просторима везују се за Фирихово изображење сцена Христовог пута у истористичкој цркви (мешавина романског и готског стила) св. Јована Непомука у Бечу, дело Карла Реснера  Такође, Рим је и даље инспирација за уметнике; у склопу рекатолизације и обнове вере у светитеље и реликвије дошло је до обнове ангажованих религиозних (сентименталних) представља; Леонардшоф у том маниру слика представу св. Цецилије – реинтерпретирајући славну скулптуре св. Цецилије, Стефана Мадерна, указао је на концепт имитације и идентификације                                       </vt:lpstr>
      <vt:lpstr>Slide 24</vt:lpstr>
      <vt:lpstr>   Кључна фигура аустријских назарена је Леополд Купелвизер Купелвизер је по стандарном обрасцу посетио Рим и Италију; уобичајену идејну и уметничку кризу је доживео пред божанственим Рафаелом и његовим Богородицама Постао је и професор Академије ликовних уметности у Бечу, што говори о укупној социјалној промени позиционирања назарена у германском свету, од својевољних аутсаједера до уважених чланова зједнице, од побуњеника противу Академије до етаблираних предавача на истој На слици Три мудраца, програмској слици аустријских назарена, видљиви су утицаји Фра Анђелика, Перуђина и других ренесансних мајстора </vt:lpstr>
      <vt:lpstr>Slide 26</vt:lpstr>
      <vt:lpstr>Велико финале интернационализаје назаренског ликовног језика збило се у Ђакову Монументална истоистичка катедрала (романика) катедрала, задужбина бискупа Јосипа Јураја Штросмајера, је осликана по нацртима Јоахна Овербека Посао су извели његови настављачи Александер и Лодовико Зајц Поред стандардне тематике, и уобичајене пикторалне логике познонзаренског ликовног језика (академизација), дошло је и до извесне национализације Представа Поклоњења Богородици је проширена ликовима Србина, Бугарина..., што говори о употреби идеје пансловенства (југословенства) у оквиру назаренског ликовног програма </vt:lpstr>
      <vt:lpstr>Прерафаелити</vt:lpstr>
      <vt:lpstr>Конкурс за Вестминстер</vt:lpstr>
      <vt:lpstr>             Милеова Изабела је усклађена визуелна дорада Китсове песме Изабела и саксија од цвећа која је сама била заснована на причи из Бокачовог Декамерона, италијанске позно средњовековне збирке прича  Миле се ослањао на симболику цвећа, створио је сопствене  визуелне референце које се контекстуализују у оквиру Китсове поеме о неузвраћеној љубави       Хант се ослонио на традиционалну представу оплакивања Христа  Попут Милеа инспирацију проналази у енглеској књижевности; времену части и поштења  Представа је настала на основу бестеселера Едварда Булер Литона, Рицеи: последњи од римских трибуна (1835)                    </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Sistematizacija emocija u baroknoj umetnosti</dc:title>
  <dc:creator>Administrator</dc:creator>
  <cp:lastModifiedBy>Igor</cp:lastModifiedBy>
  <cp:revision>1162</cp:revision>
  <dcterms:created xsi:type="dcterms:W3CDTF">2006-08-16T00:00:00Z</dcterms:created>
  <dcterms:modified xsi:type="dcterms:W3CDTF">2020-04-19T11:49:24Z</dcterms:modified>
</cp:coreProperties>
</file>