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4"/>
  </p:notesMasterIdLst>
  <p:handoutMasterIdLst>
    <p:handoutMasterId r:id="rId55"/>
  </p:handoutMasterIdLst>
  <p:sldIdLst>
    <p:sldId id="326" r:id="rId2"/>
    <p:sldId id="362" r:id="rId3"/>
    <p:sldId id="363" r:id="rId4"/>
    <p:sldId id="364" r:id="rId5"/>
    <p:sldId id="368" r:id="rId6"/>
    <p:sldId id="370" r:id="rId7"/>
    <p:sldId id="476" r:id="rId8"/>
    <p:sldId id="375" r:id="rId9"/>
    <p:sldId id="384" r:id="rId10"/>
    <p:sldId id="400" r:id="rId11"/>
    <p:sldId id="404" r:id="rId12"/>
    <p:sldId id="405" r:id="rId13"/>
    <p:sldId id="406" r:id="rId14"/>
    <p:sldId id="407" r:id="rId15"/>
    <p:sldId id="408" r:id="rId16"/>
    <p:sldId id="361" r:id="rId17"/>
    <p:sldId id="409" r:id="rId18"/>
    <p:sldId id="463" r:id="rId19"/>
    <p:sldId id="464" r:id="rId20"/>
    <p:sldId id="465" r:id="rId21"/>
    <p:sldId id="466" r:id="rId22"/>
    <p:sldId id="467" r:id="rId23"/>
    <p:sldId id="468" r:id="rId24"/>
    <p:sldId id="469" r:id="rId25"/>
    <p:sldId id="470" r:id="rId26"/>
    <p:sldId id="471" r:id="rId27"/>
    <p:sldId id="472" r:id="rId28"/>
    <p:sldId id="473" r:id="rId29"/>
    <p:sldId id="474" r:id="rId30"/>
    <p:sldId id="415" r:id="rId31"/>
    <p:sldId id="477" r:id="rId32"/>
    <p:sldId id="423" r:id="rId33"/>
    <p:sldId id="426" r:id="rId34"/>
    <p:sldId id="428" r:id="rId35"/>
    <p:sldId id="431" r:id="rId36"/>
    <p:sldId id="433" r:id="rId37"/>
    <p:sldId id="436" r:id="rId38"/>
    <p:sldId id="437" r:id="rId39"/>
    <p:sldId id="478" r:id="rId40"/>
    <p:sldId id="439" r:id="rId41"/>
    <p:sldId id="442" r:id="rId42"/>
    <p:sldId id="445" r:id="rId43"/>
    <p:sldId id="446" r:id="rId44"/>
    <p:sldId id="448" r:id="rId45"/>
    <p:sldId id="449" r:id="rId46"/>
    <p:sldId id="452" r:id="rId47"/>
    <p:sldId id="453" r:id="rId48"/>
    <p:sldId id="455" r:id="rId49"/>
    <p:sldId id="456" r:id="rId50"/>
    <p:sldId id="458" r:id="rId51"/>
    <p:sldId id="461" r:id="rId52"/>
    <p:sldId id="359" r:id="rId53"/>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44" autoAdjust="0"/>
    <p:restoredTop sz="94660"/>
  </p:normalViewPr>
  <p:slideViewPr>
    <p:cSldViewPr>
      <p:cViewPr varScale="1">
        <p:scale>
          <a:sx n="78" d="100"/>
          <a:sy n="78" d="100"/>
        </p:scale>
        <p:origin x="1278" y="2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C499BAB-A497-45C2-AD11-F5067C89DA68}" type="datetimeFigureOut">
              <a:rPr lang="en-US" smtClean="0"/>
              <a:pPr/>
              <a:t>1/13/2026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204186-4FD2-4E81-9AAA-3B2C00960957}" type="slidenum">
              <a:rPr lang="en-US" smtClean="0"/>
              <a:pPr/>
              <a:t>‹#›</a:t>
            </a:fld>
            <a:endParaRPr lang="en-US"/>
          </a:p>
        </p:txBody>
      </p:sp>
    </p:spTree>
    <p:extLst>
      <p:ext uri="{BB962C8B-B14F-4D97-AF65-F5344CB8AC3E}">
        <p14:creationId xmlns:p14="http://schemas.microsoft.com/office/powerpoint/2010/main" val="2928656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700D1E2-5414-4CE7-8D76-4CF4EA629488}" type="slidenum">
              <a:rPr lang="en-US"/>
              <a:pPr/>
              <a:t>‹#›</a:t>
            </a:fld>
            <a:endParaRPr lang="en-US"/>
          </a:p>
        </p:txBody>
      </p:sp>
    </p:spTree>
    <p:extLst>
      <p:ext uri="{BB962C8B-B14F-4D97-AF65-F5344CB8AC3E}">
        <p14:creationId xmlns:p14="http://schemas.microsoft.com/office/powerpoint/2010/main" val="26958480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0"/>
        <p:cNvGrpSpPr/>
        <p:nvPr/>
      </p:nvGrpSpPr>
      <p:grpSpPr>
        <a:xfrm>
          <a:off x="0" y="0"/>
          <a:ext cx="0" cy="0"/>
          <a:chOff x="0" y="0"/>
          <a:chExt cx="0" cy="0"/>
        </a:xfrm>
      </p:grpSpPr>
      <p:sp>
        <p:nvSpPr>
          <p:cNvPr id="621" name="Google Shape;621;p10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2" name="Google Shape;622;p10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p1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4" name="Google Shape;934;p1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1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9" name="Google Shape;939;p1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5"/>
        <p:cNvGrpSpPr/>
        <p:nvPr/>
      </p:nvGrpSpPr>
      <p:grpSpPr>
        <a:xfrm>
          <a:off x="0" y="0"/>
          <a:ext cx="0" cy="0"/>
          <a:chOff x="0" y="0"/>
          <a:chExt cx="0" cy="0"/>
        </a:xfrm>
      </p:grpSpPr>
      <p:sp>
        <p:nvSpPr>
          <p:cNvPr id="1656" name="Google Shape;1656;p29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7" name="Google Shape;1657;p29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r-Latn-CS"/>
              <a:t>Plante</a:t>
            </a:r>
            <a:endParaRPr lang="en-US"/>
          </a:p>
        </p:txBody>
      </p:sp>
      <p:sp>
        <p:nvSpPr>
          <p:cNvPr id="4" name="Slide Number Placeholder 3"/>
          <p:cNvSpPr>
            <a:spLocks noGrp="1"/>
          </p:cNvSpPr>
          <p:nvPr>
            <p:ph type="sldNum" sz="quarter" idx="10"/>
          </p:nvPr>
        </p:nvSpPr>
        <p:spPr/>
        <p:txBody>
          <a:bodyPr/>
          <a:lstStyle/>
          <a:p>
            <a:fld id="{3700D1E2-5414-4CE7-8D76-4CF4EA629488}"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700D1E2-5414-4CE7-8D76-4CF4EA629488}"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3583F9-ED44-48DB-AFEE-36BA03C2A739}" type="slidenum">
              <a:rPr lang="en-US"/>
              <a:pPr/>
              <a:t>21</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b="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44CC8A-0AC1-4FFE-84EF-1FF1A91DED12}" type="slidenum">
              <a:rPr lang="en-US"/>
              <a:pPr/>
              <a:t>25</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b="1"/>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3C900B-8370-4909-A9EF-6593F07631AF}" type="slidenum">
              <a:rPr lang="en-US"/>
              <a:pPr/>
              <a:t>26</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b="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C981FF-6544-41B8-B1CA-D93A5C6A890E}" type="slidenum">
              <a:rPr lang="en-US"/>
              <a:pPr/>
              <a:t>27</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b="1"/>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0"/>
        <p:cNvGrpSpPr/>
        <p:nvPr/>
      </p:nvGrpSpPr>
      <p:grpSpPr>
        <a:xfrm>
          <a:off x="0" y="0"/>
          <a:ext cx="0" cy="0"/>
          <a:chOff x="0" y="0"/>
          <a:chExt cx="0" cy="0"/>
        </a:xfrm>
      </p:grpSpPr>
      <p:sp>
        <p:nvSpPr>
          <p:cNvPr id="1691" name="Google Shape;1691;p30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2" name="Google Shape;1692;p30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3"/>
        <p:cNvGrpSpPr/>
        <p:nvPr/>
      </p:nvGrpSpPr>
      <p:grpSpPr>
        <a:xfrm>
          <a:off x="0" y="0"/>
          <a:ext cx="0" cy="0"/>
          <a:chOff x="0" y="0"/>
          <a:chExt cx="0" cy="0"/>
        </a:xfrm>
      </p:grpSpPr>
      <p:sp>
        <p:nvSpPr>
          <p:cNvPr id="714" name="Google Shape;714;p1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5" name="Google Shape;715;p1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5"/>
        <p:cNvGrpSpPr/>
        <p:nvPr/>
      </p:nvGrpSpPr>
      <p:grpSpPr>
        <a:xfrm>
          <a:off x="0" y="0"/>
          <a:ext cx="0" cy="0"/>
          <a:chOff x="0" y="0"/>
          <a:chExt cx="0" cy="0"/>
        </a:xfrm>
      </p:grpSpPr>
      <p:sp>
        <p:nvSpPr>
          <p:cNvPr id="1696" name="Google Shape;1696;p30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7" name="Google Shape;1697;p30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5"/>
        <p:cNvGrpSpPr/>
        <p:nvPr/>
      </p:nvGrpSpPr>
      <p:grpSpPr>
        <a:xfrm>
          <a:off x="0" y="0"/>
          <a:ext cx="0" cy="0"/>
          <a:chOff x="0" y="0"/>
          <a:chExt cx="0" cy="0"/>
        </a:xfrm>
      </p:grpSpPr>
      <p:sp>
        <p:nvSpPr>
          <p:cNvPr id="1756" name="Google Shape;1756;p3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7" name="Google Shape;1757;p3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0"/>
        <p:cNvGrpSpPr/>
        <p:nvPr/>
      </p:nvGrpSpPr>
      <p:grpSpPr>
        <a:xfrm>
          <a:off x="0" y="0"/>
          <a:ext cx="0" cy="0"/>
          <a:chOff x="0" y="0"/>
          <a:chExt cx="0" cy="0"/>
        </a:xfrm>
      </p:grpSpPr>
      <p:sp>
        <p:nvSpPr>
          <p:cNvPr id="1771" name="Google Shape;1771;p3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2" name="Google Shape;1772;p3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0"/>
        <p:cNvGrpSpPr/>
        <p:nvPr/>
      </p:nvGrpSpPr>
      <p:grpSpPr>
        <a:xfrm>
          <a:off x="0" y="0"/>
          <a:ext cx="0" cy="0"/>
          <a:chOff x="0" y="0"/>
          <a:chExt cx="0" cy="0"/>
        </a:xfrm>
      </p:grpSpPr>
      <p:sp>
        <p:nvSpPr>
          <p:cNvPr id="1781" name="Google Shape;1781;p3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2" name="Google Shape;1782;p3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6"/>
        <p:cNvGrpSpPr/>
        <p:nvPr/>
      </p:nvGrpSpPr>
      <p:grpSpPr>
        <a:xfrm>
          <a:off x="0" y="0"/>
          <a:ext cx="0" cy="0"/>
          <a:chOff x="0" y="0"/>
          <a:chExt cx="0" cy="0"/>
        </a:xfrm>
      </p:grpSpPr>
      <p:sp>
        <p:nvSpPr>
          <p:cNvPr id="1797" name="Google Shape;1797;p3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8" name="Google Shape;1798;p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6"/>
        <p:cNvGrpSpPr/>
        <p:nvPr/>
      </p:nvGrpSpPr>
      <p:grpSpPr>
        <a:xfrm>
          <a:off x="0" y="0"/>
          <a:ext cx="0" cy="0"/>
          <a:chOff x="0" y="0"/>
          <a:chExt cx="0" cy="0"/>
        </a:xfrm>
      </p:grpSpPr>
      <p:sp>
        <p:nvSpPr>
          <p:cNvPr id="1807" name="Google Shape;1807;p3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8" name="Google Shape;1808;p3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1"/>
        <p:cNvGrpSpPr/>
        <p:nvPr/>
      </p:nvGrpSpPr>
      <p:grpSpPr>
        <a:xfrm>
          <a:off x="0" y="0"/>
          <a:ext cx="0" cy="0"/>
          <a:chOff x="0" y="0"/>
          <a:chExt cx="0" cy="0"/>
        </a:xfrm>
      </p:grpSpPr>
      <p:sp>
        <p:nvSpPr>
          <p:cNvPr id="1842" name="Google Shape;1842;p3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43" name="Google Shape;1843;p3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6"/>
        <p:cNvGrpSpPr/>
        <p:nvPr/>
      </p:nvGrpSpPr>
      <p:grpSpPr>
        <a:xfrm>
          <a:off x="0" y="0"/>
          <a:ext cx="0" cy="0"/>
          <a:chOff x="0" y="0"/>
          <a:chExt cx="0" cy="0"/>
        </a:xfrm>
      </p:grpSpPr>
      <p:sp>
        <p:nvSpPr>
          <p:cNvPr id="1867" name="Google Shape;1867;p3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8" name="Google Shape;1868;p3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6"/>
        <p:cNvGrpSpPr/>
        <p:nvPr/>
      </p:nvGrpSpPr>
      <p:grpSpPr>
        <a:xfrm>
          <a:off x="0" y="0"/>
          <a:ext cx="0" cy="0"/>
          <a:chOff x="0" y="0"/>
          <a:chExt cx="0" cy="0"/>
        </a:xfrm>
      </p:grpSpPr>
      <p:sp>
        <p:nvSpPr>
          <p:cNvPr id="1877" name="Google Shape;1877;p3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8" name="Google Shape;1878;p3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2"/>
        <p:cNvGrpSpPr/>
        <p:nvPr/>
      </p:nvGrpSpPr>
      <p:grpSpPr>
        <a:xfrm>
          <a:off x="0" y="0"/>
          <a:ext cx="0" cy="0"/>
          <a:chOff x="0" y="0"/>
          <a:chExt cx="0" cy="0"/>
        </a:xfrm>
      </p:grpSpPr>
      <p:sp>
        <p:nvSpPr>
          <p:cNvPr id="1893" name="Google Shape;1893;p3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94" name="Google Shape;1894;p3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Google Shape;734;p1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5" name="Google Shape;735;p1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7"/>
        <p:cNvGrpSpPr/>
        <p:nvPr/>
      </p:nvGrpSpPr>
      <p:grpSpPr>
        <a:xfrm>
          <a:off x="0" y="0"/>
          <a:ext cx="0" cy="0"/>
          <a:chOff x="0" y="0"/>
          <a:chExt cx="0" cy="0"/>
        </a:xfrm>
      </p:grpSpPr>
      <p:sp>
        <p:nvSpPr>
          <p:cNvPr id="1908" name="Google Shape;1908;p3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9" name="Google Shape;1909;p3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2"/>
        <p:cNvGrpSpPr/>
        <p:nvPr/>
      </p:nvGrpSpPr>
      <p:grpSpPr>
        <a:xfrm>
          <a:off x="0" y="0"/>
          <a:ext cx="0" cy="0"/>
          <a:chOff x="0" y="0"/>
          <a:chExt cx="0" cy="0"/>
        </a:xfrm>
      </p:grpSpPr>
      <p:sp>
        <p:nvSpPr>
          <p:cNvPr id="1913" name="Google Shape;1913;p3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4" name="Google Shape;1914;p3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2"/>
        <p:cNvGrpSpPr/>
        <p:nvPr/>
      </p:nvGrpSpPr>
      <p:grpSpPr>
        <a:xfrm>
          <a:off x="0" y="0"/>
          <a:ext cx="0" cy="0"/>
          <a:chOff x="0" y="0"/>
          <a:chExt cx="0" cy="0"/>
        </a:xfrm>
      </p:grpSpPr>
      <p:sp>
        <p:nvSpPr>
          <p:cNvPr id="1923" name="Google Shape;1923;p3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4" name="Google Shape;1924;p3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7"/>
        <p:cNvGrpSpPr/>
        <p:nvPr/>
      </p:nvGrpSpPr>
      <p:grpSpPr>
        <a:xfrm>
          <a:off x="0" y="0"/>
          <a:ext cx="0" cy="0"/>
          <a:chOff x="0" y="0"/>
          <a:chExt cx="0" cy="0"/>
        </a:xfrm>
      </p:grpSpPr>
      <p:sp>
        <p:nvSpPr>
          <p:cNvPr id="1928" name="Google Shape;1928;p3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9" name="Google Shape;1929;p3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2"/>
        <p:cNvGrpSpPr/>
        <p:nvPr/>
      </p:nvGrpSpPr>
      <p:grpSpPr>
        <a:xfrm>
          <a:off x="0" y="0"/>
          <a:ext cx="0" cy="0"/>
          <a:chOff x="0" y="0"/>
          <a:chExt cx="0" cy="0"/>
        </a:xfrm>
      </p:grpSpPr>
      <p:sp>
        <p:nvSpPr>
          <p:cNvPr id="1943" name="Google Shape;1943;p3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4" name="Google Shape;1944;p3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7"/>
        <p:cNvGrpSpPr/>
        <p:nvPr/>
      </p:nvGrpSpPr>
      <p:grpSpPr>
        <a:xfrm>
          <a:off x="0" y="0"/>
          <a:ext cx="0" cy="0"/>
          <a:chOff x="0" y="0"/>
          <a:chExt cx="0" cy="0"/>
        </a:xfrm>
      </p:grpSpPr>
      <p:sp>
        <p:nvSpPr>
          <p:cNvPr id="1948" name="Google Shape;1948;p3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9" name="Google Shape;1949;p3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7"/>
        <p:cNvGrpSpPr/>
        <p:nvPr/>
      </p:nvGrpSpPr>
      <p:grpSpPr>
        <a:xfrm>
          <a:off x="0" y="0"/>
          <a:ext cx="0" cy="0"/>
          <a:chOff x="0" y="0"/>
          <a:chExt cx="0" cy="0"/>
        </a:xfrm>
      </p:grpSpPr>
      <p:sp>
        <p:nvSpPr>
          <p:cNvPr id="1958" name="Google Shape;1958;p3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9" name="Google Shape;1959;p3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2"/>
        <p:cNvGrpSpPr/>
        <p:nvPr/>
      </p:nvGrpSpPr>
      <p:grpSpPr>
        <a:xfrm>
          <a:off x="0" y="0"/>
          <a:ext cx="0" cy="0"/>
          <a:chOff x="0" y="0"/>
          <a:chExt cx="0" cy="0"/>
        </a:xfrm>
      </p:grpSpPr>
      <p:sp>
        <p:nvSpPr>
          <p:cNvPr id="1963" name="Google Shape;1963;p3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4" name="Google Shape;1964;p3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2"/>
        <p:cNvGrpSpPr/>
        <p:nvPr/>
      </p:nvGrpSpPr>
      <p:grpSpPr>
        <a:xfrm>
          <a:off x="0" y="0"/>
          <a:ext cx="0" cy="0"/>
          <a:chOff x="0" y="0"/>
          <a:chExt cx="0" cy="0"/>
        </a:xfrm>
      </p:grpSpPr>
      <p:sp>
        <p:nvSpPr>
          <p:cNvPr id="1973" name="Google Shape;1973;p3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4" name="Google Shape;1974;p3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7"/>
        <p:cNvGrpSpPr/>
        <p:nvPr/>
      </p:nvGrpSpPr>
      <p:grpSpPr>
        <a:xfrm>
          <a:off x="0" y="0"/>
          <a:ext cx="0" cy="0"/>
          <a:chOff x="0" y="0"/>
          <a:chExt cx="0" cy="0"/>
        </a:xfrm>
      </p:grpSpPr>
      <p:sp>
        <p:nvSpPr>
          <p:cNvPr id="1988" name="Google Shape;1988;p3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9" name="Google Shape;1989;p3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Google Shape;744;p1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5" name="Google Shape;745;p1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9"/>
        <p:cNvGrpSpPr/>
        <p:nvPr/>
      </p:nvGrpSpPr>
      <p:grpSpPr>
        <a:xfrm>
          <a:off x="0" y="0"/>
          <a:ext cx="0" cy="0"/>
          <a:chOff x="0" y="0"/>
          <a:chExt cx="0" cy="0"/>
        </a:xfrm>
      </p:grpSpPr>
      <p:sp>
        <p:nvSpPr>
          <p:cNvPr id="770" name="Google Shape;770;p1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1" name="Google Shape;771;p1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p1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1" name="Google Shape;821;p1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1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3" name="Google Shape;903;p1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2"/>
        <p:cNvGrpSpPr/>
        <p:nvPr/>
      </p:nvGrpSpPr>
      <p:grpSpPr>
        <a:xfrm>
          <a:off x="0" y="0"/>
          <a:ext cx="0" cy="0"/>
          <a:chOff x="0" y="0"/>
          <a:chExt cx="0" cy="0"/>
        </a:xfrm>
      </p:grpSpPr>
      <p:sp>
        <p:nvSpPr>
          <p:cNvPr id="923" name="Google Shape;923;p1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4" name="Google Shape;924;p1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7"/>
        <p:cNvGrpSpPr/>
        <p:nvPr/>
      </p:nvGrpSpPr>
      <p:grpSpPr>
        <a:xfrm>
          <a:off x="0" y="0"/>
          <a:ext cx="0" cy="0"/>
          <a:chOff x="0" y="0"/>
          <a:chExt cx="0" cy="0"/>
        </a:xfrm>
      </p:grpSpPr>
      <p:sp>
        <p:nvSpPr>
          <p:cNvPr id="928" name="Google Shape;928;p1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9" name="Google Shape;929;p1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1D22AC3E-E307-44B4-994A-57AC42448A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A8405-AFE5-45AF-B335-11BA1ED0AF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8567C5-1E54-471E-AA21-F9C5F18EF5A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302F7-A1E2-448C-8972-AA1C80AC2F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43D8DC-160A-4E58-95E3-19CD0C2CA4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33BA22-C9E8-4197-A8D9-9D21B1E55E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6631F-4C22-42FD-81E9-DC629EF1CD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EF5D51-A5A1-4984-916D-296D770382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E21BE9-4552-4161-B599-6E481F702C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05526B-B802-4D15-8F94-91175933DF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F349E2-70AD-4FD0-B085-727FDEF3E1A8}"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7C8F058-1DEA-4021-8CEB-60169F7D73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752601"/>
            <a:ext cx="7704856" cy="1604391"/>
          </a:xfrm>
        </p:spPr>
        <p:txBody>
          <a:bodyPr>
            <a:normAutofit/>
          </a:bodyPr>
          <a:lstStyle/>
          <a:p>
            <a:r>
              <a:rPr lang="en-US" sz="4400" dirty="0">
                <a:effectLst>
                  <a:outerShdw blurRad="38100" dist="38100" dir="2700000" algn="tl">
                    <a:srgbClr val="000000">
                      <a:alpha val="43137"/>
                    </a:srgbClr>
                  </a:outerShdw>
                </a:effectLst>
                <a:latin typeface="Calibri" pitchFamily="34" charset="0"/>
              </a:rPr>
              <a:t>FA</a:t>
            </a:r>
            <a:r>
              <a:rPr lang="sr-Latn-RS" sz="4400" dirty="0">
                <a:effectLst>
                  <a:outerShdw blurRad="38100" dist="38100" dir="2700000" algn="tl">
                    <a:srgbClr val="000000">
                      <a:alpha val="43137"/>
                    </a:srgbClr>
                  </a:outerShdw>
                </a:effectLst>
                <a:latin typeface="Calibri" pitchFamily="34" charset="0"/>
              </a:rPr>
              <a:t>Z</a:t>
            </a:r>
            <a:r>
              <a:rPr lang="en-US" sz="4400" dirty="0">
                <a:effectLst>
                  <a:outerShdw blurRad="38100" dist="38100" dir="2700000" algn="tl">
                    <a:srgbClr val="000000">
                      <a:alpha val="43137"/>
                    </a:srgbClr>
                  </a:outerShdw>
                </a:effectLst>
                <a:latin typeface="Calibri" pitchFamily="34" charset="0"/>
              </a:rPr>
              <a:t>E</a:t>
            </a:r>
            <a:r>
              <a:rPr lang="sr-Latn-RS" sz="4400" dirty="0">
                <a:effectLst>
                  <a:outerShdw blurRad="38100" dist="38100" dir="2700000" algn="tl">
                    <a:srgbClr val="000000">
                      <a:alpha val="43137"/>
                    </a:srgbClr>
                  </a:outerShdw>
                </a:effectLst>
                <a:latin typeface="Calibri" pitchFamily="34" charset="0"/>
              </a:rPr>
              <a:t> POSTUPKA PROCENE</a:t>
            </a:r>
            <a:endParaRPr lang="en-US" sz="4400" dirty="0">
              <a:effectLst>
                <a:outerShdw blurRad="38100" dist="38100" dir="2700000" algn="tl">
                  <a:srgbClr val="000000">
                    <a:alpha val="43137"/>
                  </a:srgbClr>
                </a:outerShdw>
              </a:effectLst>
              <a:latin typeface="Calibri" pitchFamily="34" charset="0"/>
            </a:endParaRPr>
          </a:p>
        </p:txBody>
      </p:sp>
      <p:sp>
        <p:nvSpPr>
          <p:cNvPr id="3" name="Subtitle 2"/>
          <p:cNvSpPr>
            <a:spLocks noGrp="1"/>
          </p:cNvSpPr>
          <p:nvPr>
            <p:ph type="subTitle" idx="1"/>
          </p:nvPr>
        </p:nvSpPr>
        <p:spPr>
          <a:xfrm>
            <a:off x="685800" y="4500570"/>
            <a:ext cx="7772400" cy="1285884"/>
          </a:xfrm>
        </p:spPr>
        <p:txBody>
          <a:bodyPr>
            <a:normAutofit/>
          </a:bodyPr>
          <a:lstStyle/>
          <a:p>
            <a:endParaRPr lang="sr-Latn-C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156"/>
          <p:cNvSpPr txBox="1">
            <a:spLocks noGrp="1"/>
          </p:cNvSpPr>
          <p:nvPr>
            <p:ph type="title"/>
          </p:nvPr>
        </p:nvSpPr>
        <p:spPr>
          <a:xfrm>
            <a:off x="971600" y="548680"/>
            <a:ext cx="7920880" cy="792088"/>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4400"/>
            </a:pPr>
            <a:r>
              <a:rPr lang="sr-Latn-RS" b="0" dirty="0">
                <a:effectLst>
                  <a:outerShdw blurRad="38100" dist="38100" dir="2700000" algn="tl">
                    <a:srgbClr val="000000">
                      <a:alpha val="43137"/>
                    </a:srgbClr>
                  </a:outerShdw>
                </a:effectLst>
              </a:rPr>
              <a:t>K</a:t>
            </a:r>
            <a:r>
              <a:rPr lang="ru-RU" b="0" dirty="0">
                <a:effectLst>
                  <a:outerShdw blurRad="38100" dist="38100" dir="2700000" algn="tl">
                    <a:srgbClr val="000000">
                      <a:alpha val="43137"/>
                    </a:srgbClr>
                  </a:outerShdw>
                </a:effectLst>
              </a:rPr>
              <a:t>ontekst procen</a:t>
            </a:r>
            <a:r>
              <a:rPr lang="sr-Latn-RS" b="0" dirty="0">
                <a:effectLst>
                  <a:outerShdw blurRad="38100" dist="38100" dir="2700000" algn="tl">
                    <a:srgbClr val="000000">
                      <a:alpha val="43137"/>
                    </a:srgbClr>
                  </a:outerShdw>
                </a:effectLst>
              </a:rPr>
              <a:t>e</a:t>
            </a:r>
            <a:endParaRPr lang="ru-RU" b="0" cap="none" dirty="0">
              <a:solidFill>
                <a:schemeClr val="tx1"/>
              </a:solidFill>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412776"/>
            <a:ext cx="8183880" cy="4547992"/>
          </a:xfrm>
        </p:spPr>
        <p:txBody>
          <a:bodyPr>
            <a:normAutofit lnSpcReduction="10000"/>
          </a:bodyPr>
          <a:lstStyle/>
          <a:p>
            <a:pPr lvl="0">
              <a:spcBef>
                <a:spcPts val="600"/>
              </a:spcBef>
              <a:spcAft>
                <a:spcPts val="600"/>
              </a:spcAft>
            </a:pPr>
            <a:r>
              <a:rPr lang="ru-RU" sz="2400" dirty="0">
                <a:latin typeface="Calibri" pitchFamily="34" charset="0"/>
                <a:cs typeface="Calibri" pitchFamily="34" charset="0"/>
              </a:rPr>
              <a:t>Da bi psiholog bio u stanju da ponudi adekvatan odgovor u vidu psihološkog izveštaja, mora da uzme u obzir </a:t>
            </a:r>
            <a:r>
              <a:rPr lang="ru-RU" sz="2400" i="1" dirty="0">
                <a:latin typeface="Calibri" pitchFamily="34" charset="0"/>
                <a:cs typeface="Calibri" pitchFamily="34" charset="0"/>
              </a:rPr>
              <a:t>kontekst</a:t>
            </a:r>
            <a:r>
              <a:rPr lang="ru-RU" sz="2400" dirty="0">
                <a:latin typeface="Calibri" pitchFamily="34" charset="0"/>
                <a:cs typeface="Calibri" pitchFamily="34" charset="0"/>
              </a:rPr>
              <a:t> u kome </a:t>
            </a:r>
            <a:r>
              <a:rPr lang="sr-Latn-RS" sz="2400" dirty="0">
                <a:latin typeface="Calibri" pitchFamily="34" charset="0"/>
                <a:cs typeface="Calibri" pitchFamily="34" charset="0"/>
              </a:rPr>
              <a:t>se </a:t>
            </a:r>
            <a:r>
              <a:rPr lang="ru-RU" sz="2400" dirty="0">
                <a:latin typeface="Calibri" pitchFamily="34" charset="0"/>
                <a:cs typeface="Calibri" pitchFamily="34" charset="0"/>
              </a:rPr>
              <a:t>postavlja pitanj</a:t>
            </a:r>
            <a:r>
              <a:rPr lang="en-US" sz="2400" dirty="0">
                <a:latin typeface="Calibri" pitchFamily="34" charset="0"/>
                <a:cs typeface="Calibri" pitchFamily="34" charset="0"/>
              </a:rPr>
              <a:t>e</a:t>
            </a:r>
            <a:r>
              <a:rPr lang="ru-RU" sz="2400" dirty="0">
                <a:latin typeface="Calibri" pitchFamily="34" charset="0"/>
                <a:cs typeface="Calibri" pitchFamily="34" charset="0"/>
              </a:rPr>
              <a:t> </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Svaki kontekst implicitno podrazumeva drugačiji pristup ispitaniku </a:t>
            </a:r>
            <a:endParaRPr lang="en-US" sz="2400" dirty="0">
              <a:latin typeface="Calibri" pitchFamily="34" charset="0"/>
              <a:cs typeface="Calibri" pitchFamily="34" charset="0"/>
            </a:endParaRPr>
          </a:p>
          <a:p>
            <a:pPr marL="0" lvl="0" indent="0">
              <a:spcBef>
                <a:spcPts val="600"/>
              </a:spcBef>
              <a:spcAft>
                <a:spcPts val="600"/>
              </a:spcAft>
              <a:buNone/>
            </a:pPr>
            <a:r>
              <a:rPr lang="sr-Cyrl-CS" sz="2400" b="1" dirty="0">
                <a:latin typeface="Calibri" pitchFamily="34" charset="0"/>
                <a:cs typeface="Calibri" pitchFamily="34" charset="0"/>
              </a:rPr>
              <a:t>Odlike konteksta</a:t>
            </a:r>
            <a:endParaRPr lang="en-US" sz="2400" b="1"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jezik,</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šta se očekuje od psihologa koji radi unutar datog konteksta,</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pitanja na koja treba odgovoriti u proceni datog ispitanika,</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teorijska uverenja</a:t>
            </a:r>
            <a:endParaRPr lang="en-US" dirty="0">
              <a:latin typeface="Calibri" pitchFamily="34" charset="0"/>
              <a:cs typeface="Calibri" pitchFamily="34" charset="0"/>
            </a:endParaRPr>
          </a:p>
          <a:p>
            <a:pPr marL="0" lvl="0" indent="0">
              <a:buNone/>
            </a:pPr>
            <a:endParaRPr lang="en-US" dirty="0"/>
          </a:p>
        </p:txBody>
      </p:sp>
    </p:spTree>
    <p:extLst>
      <p:ext uri="{BB962C8B-B14F-4D97-AF65-F5344CB8AC3E}">
        <p14:creationId xmlns:p14="http://schemas.microsoft.com/office/powerpoint/2010/main" val="1543290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sp>
        <p:nvSpPr>
          <p:cNvPr id="2" name="Title 1"/>
          <p:cNvSpPr>
            <a:spLocks noGrp="1"/>
          </p:cNvSpPr>
          <p:nvPr>
            <p:ph type="title"/>
          </p:nvPr>
        </p:nvSpPr>
        <p:spPr>
          <a:xfrm>
            <a:off x="899592" y="548680"/>
            <a:ext cx="7751832" cy="864096"/>
          </a:xfrm>
        </p:spPr>
        <p:txBody>
          <a:bodyPr>
            <a:normAutofit/>
          </a:bodyPr>
          <a:lstStyle/>
          <a:p>
            <a:pPr lvl="0"/>
            <a:r>
              <a:rPr lang="sr-Latn-RS" b="0" dirty="0">
                <a:effectLst>
                  <a:outerShdw blurRad="38100" dist="38100" dir="2700000" algn="tl">
                    <a:srgbClr val="000000">
                      <a:alpha val="43137"/>
                    </a:srgbClr>
                  </a:outerShdw>
                </a:effectLst>
              </a:rPr>
              <a:t>K</a:t>
            </a:r>
            <a:r>
              <a:rPr lang="ru-RU" b="0" dirty="0">
                <a:effectLst>
                  <a:outerShdw blurRad="38100" dist="38100" dir="2700000" algn="tl">
                    <a:srgbClr val="000000">
                      <a:alpha val="43137"/>
                    </a:srgbClr>
                  </a:outerShdw>
                </a:effectLst>
              </a:rPr>
              <a:t>ontekst</a:t>
            </a:r>
            <a:r>
              <a:rPr lang="sr-Latn-RS" b="0" dirty="0">
                <a:effectLst>
                  <a:outerShdw blurRad="38100" dist="38100" dir="2700000" algn="tl">
                    <a:srgbClr val="000000">
                      <a:alpha val="43137"/>
                    </a:srgbClr>
                  </a:outerShdw>
                </a:effectLst>
              </a:rPr>
              <a:t>i</a:t>
            </a:r>
            <a:r>
              <a:rPr lang="ru-RU" b="0" dirty="0">
                <a:effectLst>
                  <a:outerShdw blurRad="38100" dist="38100" dir="2700000" algn="tl">
                    <a:srgbClr val="000000">
                      <a:alpha val="43137"/>
                    </a:srgbClr>
                  </a:outerShdw>
                </a:effectLst>
              </a:rPr>
              <a:t> procen</a:t>
            </a:r>
            <a:r>
              <a:rPr lang="sr-Latn-RS" b="0" dirty="0">
                <a:effectLst>
                  <a:outerShdw blurRad="38100" dist="38100" dir="2700000" algn="tl">
                    <a:srgbClr val="000000">
                      <a:alpha val="43137"/>
                    </a:srgbClr>
                  </a:outerShdw>
                </a:effectLst>
              </a:rPr>
              <a:t>e</a:t>
            </a:r>
            <a:endParaRPr lang="en-US" b="0" dirty="0">
              <a:solidFill>
                <a:schemeClr val="tx1"/>
              </a:solidFill>
            </a:endParaRPr>
          </a:p>
        </p:txBody>
      </p:sp>
      <p:sp>
        <p:nvSpPr>
          <p:cNvPr id="926" name="Google Shape;926;p160"/>
          <p:cNvSpPr txBox="1">
            <a:spLocks noGrp="1"/>
          </p:cNvSpPr>
          <p:nvPr>
            <p:ph idx="1"/>
          </p:nvPr>
        </p:nvSpPr>
        <p:spPr>
          <a:xfrm>
            <a:off x="611560" y="1772816"/>
            <a:ext cx="8111872" cy="4187952"/>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ctr" rtl="0">
              <a:lnSpc>
                <a:spcPct val="90000"/>
              </a:lnSpc>
              <a:spcBef>
                <a:spcPts val="0"/>
              </a:spcBef>
              <a:spcAft>
                <a:spcPts val="0"/>
              </a:spcAft>
              <a:buClr>
                <a:srgbClr val="FFFF00"/>
              </a:buClr>
              <a:buSzPts val="1800"/>
              <a:buNone/>
            </a:pPr>
            <a:r>
              <a:rPr lang="sr-Cyrl-CS" sz="1800" dirty="0">
                <a:solidFill>
                  <a:srgbClr val="FFFF00"/>
                </a:solidFill>
                <a:latin typeface="Times New Roman"/>
                <a:ea typeface="Times New Roman"/>
                <a:cs typeface="Times New Roman"/>
                <a:sym typeface="Times New Roman"/>
              </a:rPr>
              <a:t> </a:t>
            </a:r>
            <a:endParaRPr dirty="0">
              <a:solidFill>
                <a:srgbClr val="FFFF00"/>
              </a:solidFill>
              <a:latin typeface="Times New Roman"/>
              <a:ea typeface="Times New Roman"/>
              <a:cs typeface="Times New Roman"/>
              <a:sym typeface="Times New Roman"/>
            </a:endParaRPr>
          </a:p>
          <a:p>
            <a:pPr lvl="0">
              <a:spcBef>
                <a:spcPts val="600"/>
              </a:spcBef>
              <a:spcAft>
                <a:spcPts val="600"/>
              </a:spcAft>
            </a:pPr>
            <a:r>
              <a:rPr lang="sr-Cyrl-CS" dirty="0"/>
              <a:t>Psihijatrijske ustanove</a:t>
            </a:r>
            <a:r>
              <a:rPr lang="en-US" dirty="0"/>
              <a:t>,</a:t>
            </a:r>
          </a:p>
          <a:p>
            <a:pPr lvl="0">
              <a:spcBef>
                <a:spcPts val="600"/>
              </a:spcBef>
              <a:spcAft>
                <a:spcPts val="600"/>
              </a:spcAft>
            </a:pPr>
            <a:r>
              <a:rPr lang="sr-Cyrl-CS" dirty="0"/>
              <a:t>Opšto-medicinske ustanove</a:t>
            </a:r>
            <a:r>
              <a:rPr lang="en-US" dirty="0"/>
              <a:t>,</a:t>
            </a:r>
          </a:p>
          <a:p>
            <a:pPr lvl="0">
              <a:spcBef>
                <a:spcPts val="600"/>
              </a:spcBef>
              <a:spcAft>
                <a:spcPts val="600"/>
              </a:spcAft>
            </a:pPr>
            <a:r>
              <a:rPr lang="sr-Cyrl-CS" dirty="0"/>
              <a:t>Pravno-sudske ustanove</a:t>
            </a:r>
            <a:r>
              <a:rPr lang="en-US" dirty="0"/>
              <a:t>,</a:t>
            </a:r>
          </a:p>
          <a:p>
            <a:pPr lvl="0">
              <a:spcBef>
                <a:spcPts val="600"/>
              </a:spcBef>
              <a:spcAft>
                <a:spcPts val="600"/>
              </a:spcAft>
            </a:pPr>
            <a:r>
              <a:rPr lang="sr-Cyrl-CS" dirty="0"/>
              <a:t>Psihološk</a:t>
            </a:r>
            <a:r>
              <a:rPr lang="sr-Latn-RS" dirty="0"/>
              <a:t>a savetovališta</a:t>
            </a:r>
            <a:r>
              <a:rPr lang="en-US" dirty="0"/>
              <a:t>,</a:t>
            </a:r>
          </a:p>
          <a:p>
            <a:pPr lvl="0">
              <a:spcBef>
                <a:spcPts val="600"/>
              </a:spcBef>
              <a:spcAft>
                <a:spcPts val="600"/>
              </a:spcAft>
            </a:pPr>
            <a:r>
              <a:rPr lang="sr-Cyrl-CS" dirty="0"/>
              <a:t>Privatna psihoterapijska praksa</a:t>
            </a:r>
            <a:r>
              <a:rPr lang="sr-Latn-RS" dirty="0"/>
              <a:t>-</a:t>
            </a:r>
            <a:r>
              <a:rPr lang="sr-Cyrl-CS" dirty="0"/>
              <a:t> klinike i ordinacije,</a:t>
            </a:r>
            <a:endParaRPr lang="en-US" dirty="0"/>
          </a:p>
          <a:p>
            <a:pPr lvl="0">
              <a:spcBef>
                <a:spcPts val="600"/>
              </a:spcBef>
              <a:spcAft>
                <a:spcPts val="600"/>
              </a:spcAft>
            </a:pPr>
            <a:r>
              <a:rPr lang="sr-Latn-RS" dirty="0"/>
              <a:t>Centri za socijalni rad</a:t>
            </a:r>
            <a:r>
              <a:rPr lang="en-US" dirty="0"/>
              <a:t>,</a:t>
            </a:r>
            <a:endParaRPr lang="sr-Latn-RS" dirty="0"/>
          </a:p>
          <a:p>
            <a:pPr lvl="0">
              <a:spcBef>
                <a:spcPts val="600"/>
              </a:spcBef>
              <a:spcAft>
                <a:spcPts val="600"/>
              </a:spcAft>
            </a:pPr>
            <a:r>
              <a:rPr lang="sr-Cyrl-CS" dirty="0"/>
              <a:t>Škole</a:t>
            </a:r>
            <a:r>
              <a:rPr lang="en-US" dirty="0"/>
              <a:t>,</a:t>
            </a:r>
          </a:p>
          <a:p>
            <a:pPr>
              <a:spcBef>
                <a:spcPts val="600"/>
              </a:spcBef>
              <a:spcAft>
                <a:spcPts val="600"/>
              </a:spcAft>
            </a:pPr>
            <a:r>
              <a:rPr lang="sr-Cyrl-CS" dirty="0"/>
              <a:t>Radne organizacije</a:t>
            </a:r>
            <a:r>
              <a:rPr lang="en-US" dirty="0"/>
              <a:t>,</a:t>
            </a:r>
          </a:p>
          <a:p>
            <a:pPr marL="342900" lvl="0" indent="-342900" algn="l" rtl="0">
              <a:lnSpc>
                <a:spcPct val="90000"/>
              </a:lnSpc>
              <a:spcBef>
                <a:spcPts val="640"/>
              </a:spcBef>
              <a:spcAft>
                <a:spcPts val="0"/>
              </a:spcAft>
              <a:buClr>
                <a:srgbClr val="FFFF00"/>
              </a:buClr>
              <a:buSzPts val="3200"/>
              <a:buChar char="•"/>
            </a:pPr>
            <a:r>
              <a:rPr lang="sr-Cyrl-CS" dirty="0">
                <a:solidFill>
                  <a:srgbClr val="FFFF00"/>
                </a:solidFill>
                <a:latin typeface="Times New Roman"/>
                <a:ea typeface="Times New Roman"/>
                <a:cs typeface="Times New Roman"/>
                <a:sym typeface="Times New Roman"/>
              </a:rPr>
              <a:t>.</a:t>
            </a:r>
            <a:endParaRPr dirty="0">
              <a:solidFill>
                <a:srgbClr val="FFFF00"/>
              </a:solidFill>
              <a:latin typeface="Times New Roman"/>
              <a:ea typeface="Times New Roman"/>
              <a:cs typeface="Times New Roman"/>
              <a:sym typeface="Times New Roman"/>
            </a:endParaRPr>
          </a:p>
          <a:p>
            <a:pPr marL="342900" lvl="0" indent="-342900" algn="l" rtl="0">
              <a:lnSpc>
                <a:spcPct val="90000"/>
              </a:lnSpc>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val="207461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30"/>
        <p:cNvGrpSpPr/>
        <p:nvPr/>
      </p:nvGrpSpPr>
      <p:grpSpPr>
        <a:xfrm>
          <a:off x="0" y="0"/>
          <a:ext cx="0" cy="0"/>
          <a:chOff x="0" y="0"/>
          <a:chExt cx="0" cy="0"/>
        </a:xfrm>
      </p:grpSpPr>
      <p:graphicFrame>
        <p:nvGraphicFramePr>
          <p:cNvPr id="931" name="Google Shape;931;p161"/>
          <p:cNvGraphicFramePr/>
          <p:nvPr>
            <p:extLst>
              <p:ext uri="{D42A27DB-BD31-4B8C-83A1-F6EECF244321}">
                <p14:modId xmlns:p14="http://schemas.microsoft.com/office/powerpoint/2010/main" val="1245770803"/>
              </p:ext>
            </p:extLst>
          </p:nvPr>
        </p:nvGraphicFramePr>
        <p:xfrm>
          <a:off x="467544" y="764704"/>
          <a:ext cx="8229600" cy="4907014"/>
        </p:xfrm>
        <a:graphic>
          <a:graphicData uri="http://schemas.openxmlformats.org/drawingml/2006/table">
            <a:tbl>
              <a:tblPr firstRow="1" bandRow="1">
                <a:noFill/>
              </a:tblPr>
              <a:tblGrid>
                <a:gridCol w="1676400">
                  <a:extLst>
                    <a:ext uri="{9D8B030D-6E8A-4147-A177-3AD203B41FA5}">
                      <a16:colId xmlns:a16="http://schemas.microsoft.com/office/drawing/2014/main" val="20000"/>
                    </a:ext>
                  </a:extLst>
                </a:gridCol>
                <a:gridCol w="6553200">
                  <a:extLst>
                    <a:ext uri="{9D8B030D-6E8A-4147-A177-3AD203B41FA5}">
                      <a16:colId xmlns:a16="http://schemas.microsoft.com/office/drawing/2014/main" val="20001"/>
                    </a:ext>
                  </a:extLst>
                </a:gridCol>
              </a:tblGrid>
              <a:tr h="494891">
                <a:tc>
                  <a:txBody>
                    <a:bodyPr/>
                    <a:lstStyle/>
                    <a:p>
                      <a:pPr marL="0" marR="0" algn="ctr">
                        <a:spcBef>
                          <a:spcPts val="0"/>
                        </a:spcBef>
                        <a:spcAft>
                          <a:spcPts val="0"/>
                        </a:spcAft>
                      </a:pPr>
                      <a:r>
                        <a:rPr lang="sr-Cyrl-CS" sz="2200" kern="1200" dirty="0">
                          <a:solidFill>
                            <a:srgbClr val="000000"/>
                          </a:solidFill>
                          <a:effectLst/>
                          <a:latin typeface="Times New Roman"/>
                          <a:ea typeface="Times New Roman"/>
                          <a:cs typeface="Times New Roman"/>
                        </a:rPr>
                        <a:t>Kontekst</a:t>
                      </a:r>
                      <a:endParaRPr lang="en-US" sz="1000" dirty="0">
                        <a:effectLst/>
                        <a:latin typeface="Tahoma"/>
                        <a:ea typeface="Times New Roman"/>
                        <a:cs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rgbClr val="000000"/>
                          </a:solidFill>
                          <a:effectLst/>
                          <a:latin typeface="Times New Roman"/>
                          <a:ea typeface="Times New Roman"/>
                          <a:cs typeface="Times New Roman"/>
                        </a:rPr>
                        <a:t>Tipična uputna pitanja</a:t>
                      </a:r>
                      <a:endParaRPr lang="en-US" sz="1000" dirty="0">
                        <a:effectLst/>
                        <a:latin typeface="Tahoma"/>
                        <a:ea typeface="Times New Roman"/>
                        <a:cs typeface="Times New Roman"/>
                      </a:endParaRPr>
                    </a:p>
                  </a:txBody>
                  <a:tcPr>
                    <a:solidFill>
                      <a:schemeClr val="accent1"/>
                    </a:solidFill>
                  </a:tcPr>
                </a:tc>
                <a:extLst>
                  <a:ext uri="{0D108BD9-81ED-4DB2-BD59-A6C34878D82A}">
                    <a16:rowId xmlns:a16="http://schemas.microsoft.com/office/drawing/2014/main" val="10000"/>
                  </a:ext>
                </a:extLst>
              </a:tr>
              <a:tr h="1378622">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Psihijatrijske ustanove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Da li ovaj pacijent predstavlja pretnju po sebe i druge?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Do koga stepena pacijent pati od cerebralnog oštećenja?</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Kakvi se izazovi mogu javiti tokom psihoterapije?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 </a:t>
                      </a:r>
                      <a:r>
                        <a:rPr lang="sr-Cyrl-CS" sz="1800" kern="1200" dirty="0">
                          <a:solidFill>
                            <a:srgbClr val="000000"/>
                          </a:solidFill>
                          <a:effectLst/>
                          <a:latin typeface="Times New Roman"/>
                          <a:cs typeface="Times New Roman"/>
                        </a:rPr>
                        <a:t>Kakva je prognoza u slučaju ovog pacijenta?</a:t>
                      </a:r>
                      <a:endParaRPr lang="en-US" sz="1000" dirty="0">
                        <a:effectLst/>
                        <a:latin typeface="Times New Roman"/>
                        <a:cs typeface="Times New Roman"/>
                      </a:endParaRPr>
                    </a:p>
                  </a:txBody>
                  <a:tcPr/>
                </a:tc>
                <a:extLst>
                  <a:ext uri="{0D108BD9-81ED-4DB2-BD59-A6C34878D82A}">
                    <a16:rowId xmlns:a16="http://schemas.microsoft.com/office/drawing/2014/main" val="10001"/>
                  </a:ext>
                </a:extLst>
              </a:tr>
              <a:tr h="1654879">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Opšte medicinske ustanove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Da li pacijent ima nek</a:t>
                      </a:r>
                      <a:r>
                        <a:rPr lang="en-US" sz="1800" kern="1200" dirty="0">
                          <a:solidFill>
                            <a:srgbClr val="000000"/>
                          </a:solidFill>
                          <a:effectLst/>
                          <a:latin typeface="Times New Roman"/>
                          <a:cs typeface="Times New Roman"/>
                        </a:rPr>
                        <a:t>i</a:t>
                      </a:r>
                      <a:r>
                        <a:rPr lang="sr-Cyrl-CS" sz="1800" kern="1200" dirty="0">
                          <a:solidFill>
                            <a:srgbClr val="000000"/>
                          </a:solidFill>
                          <a:effectLst/>
                          <a:latin typeface="Times New Roman"/>
                          <a:cs typeface="Times New Roman"/>
                        </a:rPr>
                        <a:t> nedijagnostikovan psihički poremećaj?</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Koji bi bili adekvatni oblici psihosocijalne pomoći ovom pacijentu, čije nam je medicinsko (somatsko) stanje poznato?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Obzirom na pacijentovo duševno stanje, da li će ispoljiti određene probleme ukoliko ga podvrgnemo operaciji? </a:t>
                      </a:r>
                      <a:endParaRPr lang="en-US" sz="1000" dirty="0">
                        <a:effectLst/>
                        <a:latin typeface="Times New Roman"/>
                        <a:cs typeface="Times New Roman"/>
                      </a:endParaRPr>
                    </a:p>
                  </a:txBody>
                  <a:tcPr/>
                </a:tc>
                <a:extLst>
                  <a:ext uri="{0D108BD9-81ED-4DB2-BD59-A6C34878D82A}">
                    <a16:rowId xmlns:a16="http://schemas.microsoft.com/office/drawing/2014/main" val="10002"/>
                  </a:ext>
                </a:extLst>
              </a:tr>
              <a:tr h="1378622">
                <a:tc>
                  <a:txBody>
                    <a:bodyPr/>
                    <a:lstStyle/>
                    <a:p>
                      <a:pPr marL="0" marR="0" algn="l">
                        <a:spcBef>
                          <a:spcPts val="0"/>
                        </a:spcBef>
                        <a:spcAft>
                          <a:spcPts val="0"/>
                        </a:spcAft>
                      </a:pPr>
                      <a:r>
                        <a:rPr lang="sr-Cyrl-CS" sz="1600" kern="1200" dirty="0">
                          <a:solidFill>
                            <a:srgbClr val="000000"/>
                          </a:solidFill>
                          <a:effectLst/>
                          <a:latin typeface="Times New Roman"/>
                          <a:ea typeface="Times New Roman"/>
                          <a:cs typeface="Times New Roman"/>
                        </a:rPr>
                        <a:t>Neurološke klinike</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Procena moguće intelektualne deterioracije.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Da li neuropsihološki deficit vodi ili uzrokuje bilo kakve probleme u ponašanju?</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Koja su priroda i stepen moždane lezije? </a:t>
                      </a:r>
                      <a:endParaRPr lang="en-US" sz="1000" dirty="0">
                        <a:effectLst/>
                        <a:latin typeface="Times New Roman"/>
                        <a:cs typeface="Times New Roman"/>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50972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graphicFrame>
        <p:nvGraphicFramePr>
          <p:cNvPr id="936" name="Google Shape;936;p162"/>
          <p:cNvGraphicFramePr/>
          <p:nvPr>
            <p:extLst>
              <p:ext uri="{D42A27DB-BD31-4B8C-83A1-F6EECF244321}">
                <p14:modId xmlns:p14="http://schemas.microsoft.com/office/powerpoint/2010/main" val="1667954773"/>
              </p:ext>
            </p:extLst>
          </p:nvPr>
        </p:nvGraphicFramePr>
        <p:xfrm>
          <a:off x="457200" y="304800"/>
          <a:ext cx="8229600" cy="5638800"/>
        </p:xfrm>
        <a:graphic>
          <a:graphicData uri="http://schemas.openxmlformats.org/drawingml/2006/table">
            <a:tbl>
              <a:tblPr firstRow="1" bandRow="1">
                <a:noFill/>
              </a:tblPr>
              <a:tblGrid>
                <a:gridCol w="1676400">
                  <a:extLst>
                    <a:ext uri="{9D8B030D-6E8A-4147-A177-3AD203B41FA5}">
                      <a16:colId xmlns:a16="http://schemas.microsoft.com/office/drawing/2014/main" val="20000"/>
                    </a:ext>
                  </a:extLst>
                </a:gridCol>
                <a:gridCol w="6553200">
                  <a:extLst>
                    <a:ext uri="{9D8B030D-6E8A-4147-A177-3AD203B41FA5}">
                      <a16:colId xmlns:a16="http://schemas.microsoft.com/office/drawing/2014/main" val="20001"/>
                    </a:ext>
                  </a:extLst>
                </a:gridCol>
              </a:tblGrid>
              <a:tr h="370850">
                <a:tc>
                  <a:txBody>
                    <a:bodyPr/>
                    <a:lstStyle/>
                    <a:p>
                      <a:pPr marL="0" marR="0" algn="ctr">
                        <a:spcBef>
                          <a:spcPts val="0"/>
                        </a:spcBef>
                        <a:spcAft>
                          <a:spcPts val="0"/>
                        </a:spcAft>
                      </a:pPr>
                      <a:r>
                        <a:rPr lang="sr-Cyrl-CS" sz="2200" kern="1200" dirty="0">
                          <a:solidFill>
                            <a:srgbClr val="000000"/>
                          </a:solidFill>
                          <a:effectLst/>
                          <a:latin typeface="Times New Roman"/>
                          <a:ea typeface="Times New Roman"/>
                        </a:rPr>
                        <a:t>Kontekst</a:t>
                      </a:r>
                      <a:endParaRPr lang="en-US" sz="1000" dirty="0">
                        <a:effectLst/>
                        <a:latin typeface="Times New Roman"/>
                        <a:ea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rgbClr val="000000"/>
                          </a:solidFill>
                          <a:effectLst/>
                          <a:latin typeface="Times New Roman"/>
                          <a:ea typeface="Times New Roman"/>
                        </a:rPr>
                        <a:t>Tipična uputna pitanja</a:t>
                      </a:r>
                      <a:endParaRPr lang="en-US" sz="1000" dirty="0">
                        <a:effectLst/>
                        <a:latin typeface="Times New Roman"/>
                        <a:ea typeface="Times New Roman"/>
                      </a:endParaRPr>
                    </a:p>
                  </a:txBody>
                  <a:tcPr>
                    <a:solidFill>
                      <a:schemeClr val="accent1"/>
                    </a:solidFill>
                  </a:tcPr>
                </a:tc>
                <a:extLst>
                  <a:ext uri="{0D108BD9-81ED-4DB2-BD59-A6C34878D82A}">
                    <a16:rowId xmlns:a16="http://schemas.microsoft.com/office/drawing/2014/main" val="10000"/>
                  </a:ext>
                </a:extLst>
              </a:tr>
              <a:tr h="370850">
                <a:tc>
                  <a:txBody>
                    <a:bodyPr/>
                    <a:lstStyle/>
                    <a:p>
                      <a:pPr marL="0" marR="0">
                        <a:spcBef>
                          <a:spcPts val="0"/>
                        </a:spcBef>
                        <a:spcAft>
                          <a:spcPts val="0"/>
                        </a:spcAft>
                      </a:pPr>
                      <a:r>
                        <a:rPr lang="sr-Cyrl-CS" sz="1800" kern="1200" dirty="0">
                          <a:solidFill>
                            <a:srgbClr val="000000"/>
                          </a:solidFill>
                          <a:effectLst/>
                          <a:latin typeface="Times New Roman"/>
                          <a:ea typeface="Times New Roman"/>
                        </a:rPr>
                        <a:t>Pravno-sudski</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svedočenje ovoga svedoka kredibilno?</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klijent u stanju da se podvrgne suđenju?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Kakvog su stepena i prirode klijentove povrede?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Kome od roditelja je bolje poveriti ovo dete na staranje?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će </a:t>
                      </a:r>
                      <a:r>
                        <a:rPr lang="en-US" sz="1800" kern="1200" dirty="0">
                          <a:solidFill>
                            <a:srgbClr val="000000"/>
                          </a:solidFill>
                          <a:effectLst/>
                          <a:latin typeface="Times New Roman"/>
                          <a:ea typeface="Times New Roman"/>
                          <a:cs typeface="Times New Roman"/>
                        </a:rPr>
                        <a:t>za</a:t>
                      </a:r>
                      <a:r>
                        <a:rPr lang="en-US" sz="1800" kern="1200" baseline="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klijent</a:t>
                      </a:r>
                      <a:r>
                        <a:rPr lang="en-US" sz="1800" kern="1200" dirty="0">
                          <a:solidFill>
                            <a:srgbClr val="000000"/>
                          </a:solidFill>
                          <a:effectLst/>
                          <a:latin typeface="Times New Roman"/>
                          <a:ea typeface="Times New Roman"/>
                          <a:cs typeface="Times New Roman"/>
                        </a:rPr>
                        <a:t>a</a:t>
                      </a:r>
                      <a:r>
                        <a:rPr lang="sr-Cyrl-CS" sz="1800" kern="1200" dirty="0">
                          <a:solidFill>
                            <a:srgbClr val="000000"/>
                          </a:solidFill>
                          <a:effectLst/>
                          <a:latin typeface="Times New Roman"/>
                          <a:ea typeface="Times New Roman"/>
                          <a:cs typeface="Times New Roman"/>
                        </a:rPr>
                        <a:t> </a:t>
                      </a:r>
                      <a:r>
                        <a:rPr lang="en-US" sz="1800" kern="1200" dirty="0" err="1">
                          <a:solidFill>
                            <a:srgbClr val="000000"/>
                          </a:solidFill>
                          <a:effectLst/>
                          <a:latin typeface="Times New Roman"/>
                          <a:ea typeface="Times New Roman"/>
                          <a:cs typeface="Times New Roman"/>
                        </a:rPr>
                        <a:t>biti</a:t>
                      </a:r>
                      <a:r>
                        <a:rPr lang="en-US" sz="1800" kern="1200" dirty="0">
                          <a:solidFill>
                            <a:srgbClr val="000000"/>
                          </a:solidFill>
                          <a:effectLst/>
                          <a:latin typeface="Times New Roman"/>
                          <a:ea typeface="Times New Roman"/>
                          <a:cs typeface="Times New Roman"/>
                        </a:rPr>
                        <a:t> od </a:t>
                      </a:r>
                      <a:r>
                        <a:rPr lang="sr-Cyrl-CS" sz="1800" kern="1200" dirty="0">
                          <a:solidFill>
                            <a:srgbClr val="000000"/>
                          </a:solidFill>
                          <a:effectLst/>
                          <a:latin typeface="Times New Roman"/>
                          <a:ea typeface="Times New Roman"/>
                          <a:cs typeface="Times New Roman"/>
                        </a:rPr>
                        <a:t>koristi predloženi tretman</a:t>
                      </a:r>
                      <a:r>
                        <a:rPr lang="hr-HR" sz="1800" kern="1200" dirty="0">
                          <a:solidFill>
                            <a:srgbClr val="000000"/>
                          </a:solidFill>
                          <a:effectLst/>
                          <a:latin typeface="Times New Roman"/>
                          <a:ea typeface="Times New Roman"/>
                          <a:cs typeface="Times New Roman"/>
                        </a:rPr>
                        <a:t>/mera</a:t>
                      </a:r>
                      <a:r>
                        <a:rPr lang="sr-Cyrl-CS" sz="1800" kern="1200" dirty="0">
                          <a:solidFill>
                            <a:srgbClr val="000000"/>
                          </a:solidFill>
                          <a:effectLst/>
                          <a:latin typeface="Times New Roman"/>
                          <a:ea typeface="Times New Roman"/>
                          <a:cs typeface="Times New Roman"/>
                        </a:rPr>
                        <a:t>?</a:t>
                      </a:r>
                      <a:endParaRPr lang="en-US" sz="1200" dirty="0">
                        <a:effectLst/>
                        <a:latin typeface="Times New Roman"/>
                        <a:ea typeface="Times New Roman"/>
                        <a:cs typeface="Times New Roman"/>
                      </a:endParaRPr>
                    </a:p>
                  </a:txBody>
                  <a:tcPr/>
                </a:tc>
                <a:extLst>
                  <a:ext uri="{0D108BD9-81ED-4DB2-BD59-A6C34878D82A}">
                    <a16:rowId xmlns:a16="http://schemas.microsoft.com/office/drawing/2014/main" val="10001"/>
                  </a:ext>
                </a:extLst>
              </a:tr>
              <a:tr h="370850">
                <a:tc>
                  <a:txBody>
                    <a:bodyPr/>
                    <a:lstStyle/>
                    <a:p>
                      <a:pPr marL="0" marR="0">
                        <a:spcBef>
                          <a:spcPts val="0"/>
                        </a:spcBef>
                        <a:spcAft>
                          <a:spcPts val="0"/>
                        </a:spcAft>
                      </a:pPr>
                      <a:r>
                        <a:rPr lang="sr-Cyrl-CS" sz="1800" kern="1200" dirty="0">
                          <a:solidFill>
                            <a:srgbClr val="000000"/>
                          </a:solidFill>
                          <a:effectLst/>
                          <a:latin typeface="Times New Roman"/>
                          <a:ea typeface="Times New Roman"/>
                        </a:rPr>
                        <a:t>Škola</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Koje su prirode i stepena problemi u učenju</a:t>
                      </a:r>
                      <a:r>
                        <a:rPr lang="en-US" sz="1800" kern="1200" dirty="0">
                          <a:solidFill>
                            <a:srgbClr val="000000"/>
                          </a:solidFill>
                          <a:effectLst/>
                          <a:latin typeface="Times New Roman"/>
                          <a:ea typeface="Times New Roman"/>
                          <a:cs typeface="Times New Roman"/>
                        </a:rPr>
                        <a:t> </a:t>
                      </a:r>
                      <a:r>
                        <a:rPr lang="en-US" sz="1800" kern="1200" dirty="0" err="1">
                          <a:solidFill>
                            <a:srgbClr val="000000"/>
                          </a:solidFill>
                          <a:effectLst/>
                          <a:latin typeface="Times New Roman"/>
                          <a:ea typeface="Times New Roman"/>
                          <a:cs typeface="Times New Roman"/>
                        </a:rPr>
                        <a:t>deteta</a:t>
                      </a:r>
                      <a:r>
                        <a:rPr lang="sr-Cyrl-CS" sz="1800" kern="1200" dirty="0">
                          <a:solidFill>
                            <a:srgbClr val="000000"/>
                          </a:solidFill>
                          <a:effectLst/>
                          <a:latin typeface="Times New Roman"/>
                          <a:ea typeface="Times New Roman"/>
                          <a:cs typeface="Times New Roman"/>
                        </a:rPr>
                        <a:t>?</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Koje su njegove/njene intelektualne snaga i slabosti?</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O kojem se problemu ponašanja radi?  Kolikog je intenziteta </a:t>
                      </a:r>
                      <a:r>
                        <a:rPr lang="en-US" sz="1800" kern="1200" dirty="0">
                          <a:solidFill>
                            <a:srgbClr val="000000"/>
                          </a:solidFill>
                          <a:effectLst/>
                          <a:latin typeface="Times New Roman"/>
                          <a:ea typeface="Times New Roman"/>
                          <a:cs typeface="Times New Roman"/>
                        </a:rPr>
                        <a:t> </a:t>
                      </a:r>
                      <a:br>
                        <a:rPr lang="en-US" sz="1800" kern="1200" dirty="0">
                          <a:solidFill>
                            <a:srgbClr val="000000"/>
                          </a:solidFill>
                          <a:effectLst/>
                          <a:latin typeface="Times New Roman"/>
                          <a:ea typeface="Times New Roman"/>
                          <a:cs typeface="Times New Roman"/>
                        </a:rPr>
                      </a:b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problem u ponašanju?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Kako da oblikujemo obrazovni program za ovo dete?</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Kako će ovo dete reagovati na intervenciju?</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uputno da se promeni program za dato dete? </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en-US" sz="1800" kern="1200" dirty="0">
                          <a:solidFill>
                            <a:srgbClr val="000000"/>
                          </a:solidFill>
                          <a:effectLst/>
                          <a:latin typeface="Times New Roman"/>
                          <a:ea typeface="Times New Roman"/>
                          <a:cs typeface="Times New Roman"/>
                        </a:rPr>
                        <a:t> </a:t>
                      </a:r>
                      <a:r>
                        <a:rPr lang="sr-Cyrl-CS" sz="1800" kern="1200" dirty="0">
                          <a:solidFill>
                            <a:srgbClr val="000000"/>
                          </a:solidFill>
                          <a:effectLst/>
                          <a:latin typeface="Times New Roman"/>
                          <a:ea typeface="Times New Roman"/>
                          <a:cs typeface="Times New Roman"/>
                        </a:rPr>
                        <a:t>Da li je uputno da ovo dete bude prebačeno u drugu ustanovu? </a:t>
                      </a:r>
                      <a:endParaRPr lang="en-US" sz="1200" dirty="0">
                        <a:effectLst/>
                        <a:latin typeface="Times New Roman"/>
                        <a:ea typeface="Times New Roman"/>
                        <a:cs typeface="Times New Roman"/>
                      </a:endParaRPr>
                    </a:p>
                  </a:txBody>
                  <a:tcPr/>
                </a:tc>
                <a:extLst>
                  <a:ext uri="{0D108BD9-81ED-4DB2-BD59-A6C34878D82A}">
                    <a16:rowId xmlns:a16="http://schemas.microsoft.com/office/drawing/2014/main" val="10002"/>
                  </a:ext>
                </a:extLst>
              </a:tr>
              <a:tr h="370850">
                <a:tc>
                  <a:txBody>
                    <a:bodyPr/>
                    <a:lstStyle/>
                    <a:p>
                      <a:pPr marL="0" marR="0">
                        <a:spcBef>
                          <a:spcPts val="0"/>
                        </a:spcBef>
                        <a:spcAft>
                          <a:spcPts val="0"/>
                        </a:spcAft>
                      </a:pPr>
                      <a:r>
                        <a:rPr lang="sr-Cyrl-CS" sz="1700" kern="1200" dirty="0">
                          <a:solidFill>
                            <a:srgbClr val="000000"/>
                          </a:solidFill>
                          <a:effectLst/>
                          <a:latin typeface="Times New Roman"/>
                          <a:ea typeface="Times New Roman"/>
                        </a:rPr>
                        <a:t>Radna organizacija</a:t>
                      </a:r>
                      <a:endParaRPr lang="en-US" sz="1000" dirty="0">
                        <a:effectLst/>
                        <a:latin typeface="Times New Roman"/>
                        <a:ea typeface="Times New Roman"/>
                      </a:endParaRPr>
                    </a:p>
                  </a:txBody>
                  <a:tcPr>
                    <a:solidFill>
                      <a:schemeClr val="accent1"/>
                    </a:solidFill>
                  </a:tcPr>
                </a:tc>
                <a:tc>
                  <a:txBody>
                    <a:bodyPr/>
                    <a:lstStyle/>
                    <a:p>
                      <a:pPr marL="342900" marR="0" lvl="0" indent="-342900">
                        <a:spcBef>
                          <a:spcPts val="0"/>
                        </a:spcBef>
                        <a:spcAft>
                          <a:spcPts val="0"/>
                        </a:spcAft>
                        <a:buFont typeface="Arial"/>
                        <a:buChar char="•"/>
                        <a:tabLst>
                          <a:tab pos="457200" algn="l"/>
                        </a:tabLst>
                      </a:pPr>
                      <a:r>
                        <a:rPr lang="sr-Cyrl-CS" sz="1800" kern="1200" dirty="0">
                          <a:solidFill>
                            <a:srgbClr val="000000"/>
                          </a:solidFill>
                          <a:effectLst/>
                          <a:latin typeface="Times New Roman"/>
                          <a:ea typeface="Times New Roman"/>
                          <a:cs typeface="Times New Roman"/>
                        </a:rPr>
                        <a:t>U kojoj se meri klijentov</a:t>
                      </a:r>
                      <a:r>
                        <a:rPr lang="en-US" sz="1800" kern="1200" dirty="0">
                          <a:solidFill>
                            <a:srgbClr val="000000"/>
                          </a:solidFill>
                          <a:effectLst/>
                          <a:latin typeface="Times New Roman"/>
                          <a:ea typeface="Times New Roman"/>
                          <a:cs typeface="Times New Roman"/>
                        </a:rPr>
                        <a:t>e </a:t>
                      </a:r>
                      <a:r>
                        <a:rPr lang="en-US" sz="1800" kern="1200" dirty="0" err="1">
                          <a:solidFill>
                            <a:srgbClr val="000000"/>
                          </a:solidFill>
                          <a:effectLst/>
                          <a:latin typeface="Times New Roman"/>
                          <a:ea typeface="Times New Roman"/>
                          <a:cs typeface="Times New Roman"/>
                        </a:rPr>
                        <a:t>karakteristike</a:t>
                      </a:r>
                      <a:r>
                        <a:rPr lang="en-US" sz="1800" kern="1200" dirty="0">
                          <a:solidFill>
                            <a:srgbClr val="000000"/>
                          </a:solidFill>
                          <a:effectLst/>
                          <a:latin typeface="Times New Roman"/>
                          <a:ea typeface="Times New Roman"/>
                          <a:cs typeface="Times New Roman"/>
                        </a:rPr>
                        <a:t> </a:t>
                      </a:r>
                      <a:r>
                        <a:rPr lang="en-US" sz="1800" kern="1200" dirty="0" err="1">
                          <a:solidFill>
                            <a:srgbClr val="000000"/>
                          </a:solidFill>
                          <a:effectLst/>
                          <a:latin typeface="Times New Roman"/>
                          <a:ea typeface="Times New Roman"/>
                          <a:cs typeface="Times New Roman"/>
                        </a:rPr>
                        <a:t>odgovaraju</a:t>
                      </a:r>
                      <a:r>
                        <a:rPr lang="en-US" sz="1800" kern="1200" dirty="0">
                          <a:solidFill>
                            <a:srgbClr val="000000"/>
                          </a:solidFill>
                          <a:effectLst/>
                          <a:latin typeface="Times New Roman"/>
                          <a:ea typeface="Times New Roman"/>
                          <a:cs typeface="Times New Roman"/>
                        </a:rPr>
                        <a:t> </a:t>
                      </a:r>
                      <a:r>
                        <a:rPr lang="en-US" sz="1800" kern="1200" dirty="0" err="1">
                          <a:solidFill>
                            <a:srgbClr val="000000"/>
                          </a:solidFill>
                          <a:effectLst/>
                          <a:latin typeface="Times New Roman"/>
                          <a:ea typeface="Times New Roman"/>
                          <a:cs typeface="Times New Roman"/>
                        </a:rPr>
                        <a:t>poslu</a:t>
                      </a:r>
                      <a:r>
                        <a:rPr lang="sr-Cyrl-CS" sz="1800" kern="1200" dirty="0">
                          <a:solidFill>
                            <a:srgbClr val="000000"/>
                          </a:solidFill>
                          <a:effectLst/>
                          <a:latin typeface="Times New Roman"/>
                          <a:ea typeface="Times New Roman"/>
                          <a:cs typeface="Times New Roman"/>
                        </a:rPr>
                        <a:t> za koja je on zainteresovan?</a:t>
                      </a:r>
                      <a:endParaRPr lang="en-US" sz="1200" dirty="0">
                        <a:effectLst/>
                        <a:latin typeface="Times New Roman"/>
                        <a:ea typeface="Times New Roman"/>
                        <a:cs typeface="Times New Roman"/>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tab pos="457200" algn="l"/>
                        </a:tabLst>
                        <a:defRPr/>
                      </a:pPr>
                      <a:r>
                        <a:rPr lang="sr-Cyrl-CS" sz="1800" kern="1200" dirty="0">
                          <a:solidFill>
                            <a:srgbClr val="000000"/>
                          </a:solidFill>
                          <a:effectLst/>
                          <a:latin typeface="Times New Roman"/>
                          <a:ea typeface="Times New Roman"/>
                          <a:cs typeface="Times New Roman"/>
                        </a:rPr>
                        <a:t>Koji od ovih kandidata najviše odgovara datom po</a:t>
                      </a:r>
                      <a:r>
                        <a:rPr lang="hr-HR" sz="1800" kern="1200" dirty="0">
                          <a:solidFill>
                            <a:srgbClr val="000000"/>
                          </a:solidFill>
                          <a:effectLst/>
                          <a:latin typeface="Times New Roman"/>
                          <a:ea typeface="Times New Roman"/>
                          <a:cs typeface="Times New Roman"/>
                        </a:rPr>
                        <a:t>slu/pozicoji</a:t>
                      </a:r>
                      <a:r>
                        <a:rPr lang="sr-Cyrl-CS" sz="1800" kern="1200" dirty="0">
                          <a:solidFill>
                            <a:srgbClr val="000000"/>
                          </a:solidFill>
                          <a:effectLst/>
                          <a:latin typeface="Times New Roman"/>
                          <a:ea typeface="Times New Roman"/>
                          <a:cs typeface="Times New Roman"/>
                        </a:rPr>
                        <a:t>?</a:t>
                      </a:r>
                      <a:endParaRPr lang="en-US" sz="1200" dirty="0">
                        <a:effectLst/>
                        <a:latin typeface="Times New Roman"/>
                        <a:ea typeface="Times New Roman"/>
                        <a:cs typeface="Times New Roman"/>
                      </a:endParaRPr>
                    </a:p>
                    <a:p>
                      <a:pPr marL="342900" marR="0" lvl="0" indent="-342900">
                        <a:spcBef>
                          <a:spcPts val="0"/>
                        </a:spcBef>
                        <a:spcAft>
                          <a:spcPts val="0"/>
                        </a:spcAft>
                        <a:buFont typeface="Arial"/>
                        <a:buChar char="•"/>
                        <a:tabLst>
                          <a:tab pos="457200" algn="l"/>
                        </a:tabLst>
                      </a:pPr>
                      <a:r>
                        <a:rPr lang="sr-Cyrl-CS" sz="1800" kern="1200" dirty="0">
                          <a:solidFill>
                            <a:srgbClr val="000000"/>
                          </a:solidFill>
                          <a:effectLst/>
                          <a:latin typeface="Times New Roman"/>
                          <a:ea typeface="Times New Roman"/>
                          <a:cs typeface="Times New Roman"/>
                        </a:rPr>
                        <a:t>Da li se ova osoba sa disfuncionalnošću može vratiti na posao? Ukoliko može, koji bi joj posao najviše odgovarao?</a:t>
                      </a:r>
                      <a:endParaRPr lang="en-US" sz="1200" dirty="0">
                        <a:effectLst/>
                        <a:latin typeface="Times New Roman"/>
                        <a:ea typeface="Times New Roman"/>
                        <a:cs typeface="Times New Roman"/>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98531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40"/>
        <p:cNvGrpSpPr/>
        <p:nvPr/>
      </p:nvGrpSpPr>
      <p:grpSpPr>
        <a:xfrm>
          <a:off x="0" y="0"/>
          <a:ext cx="0" cy="0"/>
          <a:chOff x="0" y="0"/>
          <a:chExt cx="0" cy="0"/>
        </a:xfrm>
      </p:grpSpPr>
      <p:graphicFrame>
        <p:nvGraphicFramePr>
          <p:cNvPr id="941" name="Google Shape;941;p163"/>
          <p:cNvGraphicFramePr/>
          <p:nvPr>
            <p:extLst>
              <p:ext uri="{D42A27DB-BD31-4B8C-83A1-F6EECF244321}">
                <p14:modId xmlns:p14="http://schemas.microsoft.com/office/powerpoint/2010/main" val="127977113"/>
              </p:ext>
            </p:extLst>
          </p:nvPr>
        </p:nvGraphicFramePr>
        <p:xfrm>
          <a:off x="457200" y="1600200"/>
          <a:ext cx="8229600" cy="2987040"/>
        </p:xfrm>
        <a:graphic>
          <a:graphicData uri="http://schemas.openxmlformats.org/drawingml/2006/table">
            <a:tbl>
              <a:tblPr firstRow="1" bandRow="1">
                <a:noFill/>
              </a:tblPr>
              <a:tblGrid>
                <a:gridCol w="2133600">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tblGrid>
              <a:tr h="370850">
                <a:tc>
                  <a:txBody>
                    <a:bodyPr/>
                    <a:lstStyle/>
                    <a:p>
                      <a:pPr marL="0" marR="0" algn="ctr">
                        <a:spcBef>
                          <a:spcPts val="0"/>
                        </a:spcBef>
                        <a:spcAft>
                          <a:spcPts val="0"/>
                        </a:spcAft>
                      </a:pPr>
                      <a:r>
                        <a:rPr lang="sr-Cyrl-CS" sz="2200" kern="1200" dirty="0">
                          <a:solidFill>
                            <a:schemeClr val="tx1"/>
                          </a:solidFill>
                          <a:effectLst/>
                          <a:latin typeface="Times New Roman"/>
                          <a:ea typeface="Times New Roman"/>
                          <a:cs typeface="Times New Roman"/>
                        </a:rPr>
                        <a:t>Kontekst</a:t>
                      </a:r>
                      <a:endParaRPr lang="en-US" sz="1000" dirty="0">
                        <a:solidFill>
                          <a:schemeClr val="tx1"/>
                        </a:solidFill>
                        <a:effectLst/>
                        <a:latin typeface="Tahoma"/>
                        <a:ea typeface="Times New Roman"/>
                        <a:cs typeface="Times New Roman"/>
                      </a:endParaRPr>
                    </a:p>
                  </a:txBody>
                  <a:tcPr>
                    <a:solidFill>
                      <a:schemeClr val="accent1"/>
                    </a:solidFill>
                  </a:tcPr>
                </a:tc>
                <a:tc>
                  <a:txBody>
                    <a:bodyPr/>
                    <a:lstStyle/>
                    <a:p>
                      <a:pPr marL="0" marR="0" algn="ctr">
                        <a:spcBef>
                          <a:spcPts val="0"/>
                        </a:spcBef>
                        <a:spcAft>
                          <a:spcPts val="0"/>
                        </a:spcAft>
                      </a:pPr>
                      <a:r>
                        <a:rPr lang="sr-Cyrl-CS" sz="2200" kern="1200" dirty="0">
                          <a:solidFill>
                            <a:schemeClr val="tx1"/>
                          </a:solidFill>
                          <a:effectLst/>
                          <a:latin typeface="Times New Roman"/>
                          <a:ea typeface="Times New Roman"/>
                          <a:cs typeface="Times New Roman"/>
                        </a:rPr>
                        <a:t>Tipična uputna pitanja</a:t>
                      </a:r>
                      <a:endParaRPr lang="en-US" sz="1000" dirty="0">
                        <a:solidFill>
                          <a:schemeClr val="tx1"/>
                        </a:solidFill>
                        <a:effectLst/>
                        <a:latin typeface="Tahoma"/>
                        <a:ea typeface="Times New Roman"/>
                        <a:cs typeface="Times New Roman"/>
                      </a:endParaRPr>
                    </a:p>
                  </a:txBody>
                  <a:tcPr>
                    <a:solidFill>
                      <a:schemeClr val="accent1"/>
                    </a:solidFill>
                  </a:tcPr>
                </a:tc>
                <a:extLst>
                  <a:ext uri="{0D108BD9-81ED-4DB2-BD59-A6C34878D82A}">
                    <a16:rowId xmlns:a16="http://schemas.microsoft.com/office/drawing/2014/main" val="10000"/>
                  </a:ext>
                </a:extLst>
              </a:tr>
              <a:tr h="370850">
                <a:tc>
                  <a:txBody>
                    <a:bodyPr/>
                    <a:lstStyle/>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Psihološka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klinika – privatna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psihoterapijska</a:t>
                      </a:r>
                      <a:endParaRPr lang="en-US" sz="1000" dirty="0">
                        <a:effectLst/>
                        <a:latin typeface="Tahoma"/>
                        <a:ea typeface="Times New Roman"/>
                        <a:cs typeface="Times New Roman"/>
                      </a:endParaRPr>
                    </a:p>
                    <a:p>
                      <a:pPr marL="0" marR="0" algn="l">
                        <a:spcBef>
                          <a:spcPts val="0"/>
                        </a:spcBef>
                        <a:spcAft>
                          <a:spcPts val="0"/>
                        </a:spcAft>
                      </a:pPr>
                      <a:r>
                        <a:rPr lang="sr-Cyrl-CS" sz="1800" kern="1200" dirty="0">
                          <a:solidFill>
                            <a:srgbClr val="000000"/>
                          </a:solidFill>
                          <a:effectLst/>
                          <a:latin typeface="Times New Roman"/>
                          <a:ea typeface="Times New Roman"/>
                          <a:cs typeface="Times New Roman"/>
                        </a:rPr>
                        <a:t>praksa </a:t>
                      </a:r>
                      <a:endParaRPr lang="en-US" sz="1000" dirty="0">
                        <a:effectLst/>
                        <a:latin typeface="Tahoma"/>
                        <a:ea typeface="Times New Roman"/>
                        <a:cs typeface="Times New Roman"/>
                      </a:endParaRPr>
                    </a:p>
                  </a:txBody>
                  <a:tcPr>
                    <a:solidFill>
                      <a:schemeClr val="accent1"/>
                    </a:solidFill>
                  </a:tcPr>
                </a:tc>
                <a:tc>
                  <a:txBody>
                    <a:bodyPr/>
                    <a:lstStyle/>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Postoji li neka klinički značajna informacija koju sam ja, kao psihoterapeut koji radi sa ovom osobom, prevideo?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Na koji bi vid tretmana dati klijent najbolje reagovao?</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en-US" sz="1800" kern="1200" dirty="0">
                          <a:solidFill>
                            <a:srgbClr val="000000"/>
                          </a:solidFill>
                          <a:effectLst/>
                          <a:latin typeface="Times New Roman"/>
                          <a:cs typeface="Times New Roman"/>
                        </a:rPr>
                        <a:t>Da li i u</a:t>
                      </a:r>
                      <a:r>
                        <a:rPr lang="sr-Cyrl-CS" sz="1800" kern="1200" dirty="0">
                          <a:solidFill>
                            <a:srgbClr val="000000"/>
                          </a:solidFill>
                          <a:effectLst/>
                          <a:latin typeface="Times New Roman"/>
                          <a:cs typeface="Times New Roman"/>
                        </a:rPr>
                        <a:t> kojoj meri klijent napreduje?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Koji su medicinski i pravni aspekti ovoga slučaja, zbog kojih ću možda morati da potražim konsultaciju?</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Da li je bolje ovu osobu uputiti na kliničko lečenje?</a:t>
                      </a:r>
                      <a:endParaRPr lang="en-US" sz="1000" dirty="0">
                        <a:effectLst/>
                        <a:latin typeface="Times New Roman"/>
                        <a:cs typeface="Times New Roman"/>
                      </a:endParaRPr>
                    </a:p>
                    <a:p>
                      <a:pPr marL="342900" marR="0" lvl="0" indent="-342900" algn="l">
                        <a:spcBef>
                          <a:spcPts val="0"/>
                        </a:spcBef>
                        <a:spcAft>
                          <a:spcPts val="0"/>
                        </a:spcAft>
                        <a:buFont typeface="Arial"/>
                        <a:buChar char="•"/>
                        <a:tabLst>
                          <a:tab pos="457200" algn="l"/>
                        </a:tabLst>
                      </a:pPr>
                      <a:r>
                        <a:rPr lang="sr-Cyrl-CS" sz="1800" kern="1200" dirty="0">
                          <a:solidFill>
                            <a:srgbClr val="000000"/>
                          </a:solidFill>
                          <a:effectLst/>
                          <a:latin typeface="Times New Roman"/>
                          <a:cs typeface="Times New Roman"/>
                        </a:rPr>
                        <a:t>U kojoj meri medicinski (somatski) problemi utiču na osobino ponašanje? </a:t>
                      </a:r>
                      <a:r>
                        <a:rPr lang="sr-Cyrl-CS" sz="1800" kern="1200" dirty="0">
                          <a:solidFill>
                            <a:srgbClr val="000000"/>
                          </a:solidFill>
                          <a:effectLst/>
                          <a:latin typeface="Verdana"/>
                          <a:cs typeface="Arial"/>
                        </a:rPr>
                        <a:t> </a:t>
                      </a:r>
                      <a:endParaRPr lang="en-US" sz="1000" dirty="0">
                        <a:effectLst/>
                        <a:latin typeface="Times New Roman"/>
                        <a:cs typeface="Times New Roman"/>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69214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7823840" cy="864096"/>
          </a:xfrm>
        </p:spPr>
        <p:txBody>
          <a:bodyPr>
            <a:normAutofit/>
          </a:bodyPr>
          <a:lstStyle/>
          <a:p>
            <a:r>
              <a:rPr lang="sr-Latn-RS" dirty="0"/>
              <a:t>2. Faza </a:t>
            </a:r>
            <a:r>
              <a:rPr lang="en-US" dirty="0"/>
              <a:t>p</a:t>
            </a:r>
            <a:r>
              <a:rPr lang="sr-Latn-RS" dirty="0"/>
              <a:t>rikupl</a:t>
            </a:r>
            <a:r>
              <a:rPr lang="en-US" dirty="0"/>
              <a:t>j</a:t>
            </a:r>
            <a:r>
              <a:rPr lang="sr-Latn-RS" dirty="0"/>
              <a:t>anj</a:t>
            </a:r>
            <a:r>
              <a:rPr lang="en-US" dirty="0"/>
              <a:t>a</a:t>
            </a:r>
            <a:r>
              <a:rPr lang="sr-Latn-RS" dirty="0"/>
              <a:t> podataka</a:t>
            </a:r>
            <a:endParaRPr lang="en-US" dirty="0"/>
          </a:p>
        </p:txBody>
      </p:sp>
      <p:sp>
        <p:nvSpPr>
          <p:cNvPr id="3" name="Content Placeholder 2"/>
          <p:cNvSpPr>
            <a:spLocks noGrp="1"/>
          </p:cNvSpPr>
          <p:nvPr>
            <p:ph idx="1"/>
          </p:nvPr>
        </p:nvSpPr>
        <p:spPr>
          <a:xfrm>
            <a:off x="611560" y="1628800"/>
            <a:ext cx="8183880" cy="4248472"/>
          </a:xfrm>
        </p:spPr>
        <p:txBody>
          <a:bodyPr>
            <a:normAutofit fontScale="85000" lnSpcReduction="20000"/>
          </a:bodyPr>
          <a:lstStyle/>
          <a:p>
            <a:pPr marL="0" lvl="0" indent="0">
              <a:spcBef>
                <a:spcPts val="600"/>
              </a:spcBef>
              <a:buNone/>
            </a:pPr>
            <a:r>
              <a:rPr lang="en-US" b="1" dirty="0" err="1">
                <a:latin typeface="Calibri" pitchFamily="34" charset="0"/>
                <a:cs typeface="Calibri" pitchFamily="34" charset="0"/>
              </a:rPr>
              <a:t>Izvori</a:t>
            </a:r>
            <a:r>
              <a:rPr lang="en-US" b="1" dirty="0">
                <a:latin typeface="Calibri" pitchFamily="34" charset="0"/>
                <a:cs typeface="Calibri" pitchFamily="34" charset="0"/>
              </a:rPr>
              <a:t> </a:t>
            </a:r>
            <a:r>
              <a:rPr lang="en-US" b="1" dirty="0" err="1">
                <a:latin typeface="Calibri" pitchFamily="34" charset="0"/>
                <a:cs typeface="Calibri" pitchFamily="34" charset="0"/>
              </a:rPr>
              <a:t>podataka</a:t>
            </a:r>
            <a:r>
              <a:rPr lang="sr-Latn-RS" dirty="0">
                <a:latin typeface="Calibri" pitchFamily="34" charset="0"/>
                <a:cs typeface="Calibri" pitchFamily="34" charset="0"/>
              </a:rPr>
              <a:t>:</a:t>
            </a:r>
            <a:r>
              <a:rPr lang="ru-RU" dirty="0">
                <a:latin typeface="Calibri" pitchFamily="34" charset="0"/>
                <a:cs typeface="Calibri" pitchFamily="34" charset="0"/>
              </a:rPr>
              <a:t> </a:t>
            </a:r>
            <a:endParaRPr lang="sr-Latn-R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I</a:t>
            </a:r>
            <a:r>
              <a:rPr lang="ru-RU" dirty="0">
                <a:latin typeface="Calibri" pitchFamily="34" charset="0"/>
                <a:cs typeface="Calibri" pitchFamily="34" charset="0"/>
              </a:rPr>
              <a:t>storij</a:t>
            </a:r>
            <a:r>
              <a:rPr lang="sr-Latn-RS" dirty="0">
                <a:latin typeface="Calibri" pitchFamily="34" charset="0"/>
                <a:cs typeface="Calibri" pitchFamily="34" charset="0"/>
              </a:rPr>
              <a:t>a</a:t>
            </a:r>
            <a:r>
              <a:rPr lang="ru-RU" dirty="0">
                <a:latin typeface="Calibri" pitchFamily="34" charset="0"/>
                <a:cs typeface="Calibri" pitchFamily="34" charset="0"/>
              </a:rPr>
              <a:t> slučaja</a:t>
            </a:r>
            <a:r>
              <a:rPr lang="en-US" dirty="0">
                <a:latin typeface="Calibri" pitchFamily="34" charset="0"/>
                <a:cs typeface="Calibri" pitchFamily="34" charset="0"/>
              </a:rPr>
              <a:t>- </a:t>
            </a:r>
            <a:r>
              <a:rPr lang="en-US" dirty="0" err="1">
                <a:latin typeface="Calibri" pitchFamily="34" charset="0"/>
                <a:cs typeface="Calibri" pitchFamily="34" charset="0"/>
              </a:rPr>
              <a:t>anamneza</a:t>
            </a:r>
            <a:r>
              <a:rPr lang="en-US" dirty="0">
                <a:latin typeface="Calibri" pitchFamily="34" charset="0"/>
                <a:cs typeface="Calibri" pitchFamily="34" charset="0"/>
              </a:rPr>
              <a:t>, </a:t>
            </a:r>
            <a:r>
              <a:rPr lang="en-US" dirty="0" err="1">
                <a:latin typeface="Calibri" pitchFamily="34" charset="0"/>
                <a:cs typeface="Calibri" pitchFamily="34" charset="0"/>
              </a:rPr>
              <a:t>heteroanamneza</a:t>
            </a:r>
            <a:r>
              <a:rPr lang="ru-RU" dirty="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Prateća dokumentacija-</a:t>
            </a:r>
            <a:r>
              <a:rPr lang="ru-RU" dirty="0">
                <a:latin typeface="Calibri" pitchFamily="34" charset="0"/>
                <a:cs typeface="Calibri" pitchFamily="34" charset="0"/>
              </a:rPr>
              <a:t>medicinsk</a:t>
            </a:r>
            <a:r>
              <a:rPr lang="sr-Latn-RS" dirty="0">
                <a:latin typeface="Calibri" pitchFamily="34" charset="0"/>
                <a:cs typeface="Calibri" pitchFamily="34" charset="0"/>
              </a:rPr>
              <a:t>i nalazi, sudski spisi</a:t>
            </a:r>
            <a:r>
              <a:rPr lang="ru-RU" dirty="0">
                <a:latin typeface="Calibri" pitchFamily="34" charset="0"/>
                <a:cs typeface="Calibri" pitchFamily="34" charset="0"/>
              </a:rPr>
              <a:t> </a:t>
            </a:r>
            <a:endParaRPr lang="en-US" dirty="0">
              <a:latin typeface="Calibri" pitchFamily="34" charset="0"/>
              <a:cs typeface="Calibri" pitchFamily="34" charset="0"/>
            </a:endParaRPr>
          </a:p>
          <a:p>
            <a:pPr>
              <a:spcBef>
                <a:spcPts val="600"/>
              </a:spcBef>
            </a:pPr>
            <a:r>
              <a:rPr lang="sr-Latn-RS" dirty="0">
                <a:latin typeface="Calibri" pitchFamily="34" charset="0"/>
                <a:cs typeface="Calibri" pitchFamily="34" charset="0"/>
              </a:rPr>
              <a:t>Direkni podaci- samoizveštavanje kroz intervju</a:t>
            </a:r>
          </a:p>
          <a:p>
            <a:pPr>
              <a:spcBef>
                <a:spcPts val="600"/>
              </a:spcBef>
            </a:pPr>
            <a:r>
              <a:rPr lang="sr-Latn-RS" dirty="0">
                <a:latin typeface="Calibri" pitchFamily="34" charset="0"/>
                <a:cs typeface="Calibri" pitchFamily="34" charset="0"/>
              </a:rPr>
              <a:t>V</a:t>
            </a:r>
            <a:r>
              <a:rPr lang="ru-RU" dirty="0">
                <a:latin typeface="Calibri" pitchFamily="34" charset="0"/>
                <a:cs typeface="Calibri" pitchFamily="34" charset="0"/>
              </a:rPr>
              <a:t>erbaln</a:t>
            </a:r>
            <a:r>
              <a:rPr lang="sr-Latn-RS" dirty="0">
                <a:latin typeface="Calibri" pitchFamily="34" charset="0"/>
                <a:cs typeface="Calibri" pitchFamily="34" charset="0"/>
              </a:rPr>
              <a:t>a</a:t>
            </a:r>
            <a:r>
              <a:rPr lang="ru-RU" dirty="0">
                <a:latin typeface="Calibri" pitchFamily="34" charset="0"/>
                <a:cs typeface="Calibri" pitchFamily="34" charset="0"/>
              </a:rPr>
              <a:t> i neverbaln</a:t>
            </a:r>
            <a:r>
              <a:rPr lang="sr-Latn-RS" dirty="0">
                <a:latin typeface="Calibri" pitchFamily="34" charset="0"/>
                <a:cs typeface="Calibri" pitchFamily="34" charset="0"/>
              </a:rPr>
              <a:t>a</a:t>
            </a:r>
            <a:r>
              <a:rPr lang="ru-RU" dirty="0">
                <a:latin typeface="Calibri" pitchFamily="34" charset="0"/>
                <a:cs typeface="Calibri" pitchFamily="34" charset="0"/>
              </a:rPr>
              <a:t> ponašanja</a:t>
            </a:r>
            <a:r>
              <a:rPr lang="sr-Latn-RS" dirty="0">
                <a:latin typeface="Calibri" pitchFamily="34" charset="0"/>
                <a:cs typeface="Calibri" pitchFamily="34" charset="0"/>
              </a:rPr>
              <a:t> kroz </a:t>
            </a:r>
            <a:r>
              <a:rPr lang="ru-RU" dirty="0">
                <a:latin typeface="Calibri" pitchFamily="34" charset="0"/>
                <a:cs typeface="Calibri" pitchFamily="34" charset="0"/>
              </a:rPr>
              <a:t>opservacij</a:t>
            </a:r>
            <a:r>
              <a:rPr lang="sr-Latn-RS" dirty="0">
                <a:latin typeface="Calibri" pitchFamily="34" charset="0"/>
                <a:cs typeface="Calibri" pitchFamily="34" charset="0"/>
              </a:rPr>
              <a:t>u</a:t>
            </a:r>
          </a:p>
          <a:p>
            <a:pPr>
              <a:spcBef>
                <a:spcPts val="600"/>
              </a:spcBef>
            </a:pPr>
            <a:r>
              <a:rPr lang="sr-Latn-RS" dirty="0">
                <a:latin typeface="Calibri" pitchFamily="34" charset="0"/>
                <a:cs typeface="Calibri" pitchFamily="34" charset="0"/>
              </a:rPr>
              <a:t>T</a:t>
            </a:r>
            <a:r>
              <a:rPr lang="ru-RU" dirty="0">
                <a:latin typeface="Calibri" pitchFamily="34" charset="0"/>
                <a:cs typeface="Calibri" pitchFamily="34" charset="0"/>
              </a:rPr>
              <a:t>estov</a:t>
            </a:r>
            <a:r>
              <a:rPr lang="sr-Latn-RS" dirty="0">
                <a:latin typeface="Calibri" pitchFamily="34" charset="0"/>
                <a:cs typeface="Calibri" pitchFamily="34" charset="0"/>
              </a:rPr>
              <a:t>ni podaci</a:t>
            </a:r>
            <a:r>
              <a:rPr lang="en-US" dirty="0">
                <a:latin typeface="Calibri" pitchFamily="34" charset="0"/>
                <a:cs typeface="Calibri" pitchFamily="34" charset="0"/>
              </a:rPr>
              <a:t>- TTS</a:t>
            </a:r>
            <a:r>
              <a:rPr lang="ru-RU" dirty="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L</a:t>
            </a:r>
            <a:r>
              <a:rPr lang="ru-RU" dirty="0">
                <a:latin typeface="Calibri" pitchFamily="34" charset="0"/>
                <a:cs typeface="Calibri" pitchFamily="34" charset="0"/>
              </a:rPr>
              <a:t>ičn</a:t>
            </a:r>
            <a:r>
              <a:rPr lang="sr-Latn-RS" dirty="0">
                <a:latin typeface="Calibri" pitchFamily="34" charset="0"/>
                <a:cs typeface="Calibri" pitchFamily="34" charset="0"/>
              </a:rPr>
              <a:t>e</a:t>
            </a:r>
            <a:r>
              <a:rPr lang="ru-RU" dirty="0">
                <a:latin typeface="Calibri" pitchFamily="34" charset="0"/>
                <a:cs typeface="Calibri" pitchFamily="34" charset="0"/>
              </a:rPr>
              <a:t> bele</a:t>
            </a:r>
            <a:r>
              <a:rPr lang="sr-Latn-RS" dirty="0">
                <a:latin typeface="Calibri" pitchFamily="34" charset="0"/>
                <a:cs typeface="Calibri" pitchFamily="34" charset="0"/>
              </a:rPr>
              <a:t>ške</a:t>
            </a:r>
            <a:r>
              <a:rPr lang="ru-RU" dirty="0">
                <a:latin typeface="Calibri" pitchFamily="34" charset="0"/>
                <a:cs typeface="Calibri" pitchFamily="34" charset="0"/>
              </a:rPr>
              <a:t> osobe, </a:t>
            </a:r>
            <a:r>
              <a:rPr lang="sr-Latn-RS" dirty="0">
                <a:latin typeface="Calibri" pitchFamily="34" charset="0"/>
                <a:cs typeface="Calibri" pitchFamily="34" charset="0"/>
              </a:rPr>
              <a:t>drugi artefakti</a:t>
            </a:r>
            <a:endParaRPr lang="en-US" dirty="0">
              <a:latin typeface="Calibri" pitchFamily="34" charset="0"/>
              <a:cs typeface="Calibri" pitchFamily="34" charset="0"/>
            </a:endParaRPr>
          </a:p>
          <a:p>
            <a:pPr marL="0" lvl="0" indent="0">
              <a:spcBef>
                <a:spcPts val="600"/>
              </a:spcBef>
              <a:buNone/>
            </a:pPr>
            <a:r>
              <a:rPr lang="ru-RU" dirty="0">
                <a:latin typeface="Calibri" pitchFamily="34" charset="0"/>
                <a:cs typeface="Calibri" pitchFamily="34" charset="0"/>
              </a:rPr>
              <a:t> </a:t>
            </a:r>
            <a:endParaRPr lang="en-US" dirty="0">
              <a:latin typeface="Calibri" pitchFamily="34" charset="0"/>
              <a:cs typeface="Calibri" pitchFamily="34" charset="0"/>
            </a:endParaRPr>
          </a:p>
          <a:p>
            <a:pPr lvl="0">
              <a:spcBef>
                <a:spcPts val="600"/>
              </a:spcBef>
            </a:pPr>
            <a:r>
              <a:rPr lang="sr-Latn-RS" b="1" dirty="0">
                <a:latin typeface="Calibri" pitchFamily="34" charset="0"/>
                <a:cs typeface="Calibri" pitchFamily="34" charset="0"/>
              </a:rPr>
              <a:t>Selekcija</a:t>
            </a:r>
            <a:r>
              <a:rPr lang="sr-Latn-RS" dirty="0">
                <a:latin typeface="Calibri" pitchFamily="34" charset="0"/>
                <a:cs typeface="Calibri" pitchFamily="34" charset="0"/>
              </a:rPr>
              <a:t> metoda procene- na osnovu cilja</a:t>
            </a:r>
            <a:endParaRPr lang="en-US" dirty="0">
              <a:latin typeface="Calibri" pitchFamily="34" charset="0"/>
              <a:cs typeface="Calibri" pitchFamily="34" charset="0"/>
            </a:endParaRPr>
          </a:p>
          <a:p>
            <a:pPr lvl="0">
              <a:spcBef>
                <a:spcPts val="600"/>
              </a:spcBef>
            </a:pPr>
            <a:r>
              <a:rPr lang="sr-Latn-RS" dirty="0">
                <a:latin typeface="Calibri" pitchFamily="34" charset="0"/>
                <a:cs typeface="Calibri" pitchFamily="34" charset="0"/>
              </a:rPr>
              <a:t>Primena naturalističkih i psihotehničkih metoda</a:t>
            </a:r>
            <a:r>
              <a:rPr lang="en-US" dirty="0">
                <a:latin typeface="Calibri" pitchFamily="34" charset="0"/>
                <a:cs typeface="Calibri" pitchFamily="34" charset="0"/>
              </a:rPr>
              <a:t>-</a:t>
            </a:r>
            <a:br>
              <a:rPr lang="en-US" dirty="0">
                <a:latin typeface="Calibri" pitchFamily="34" charset="0"/>
                <a:cs typeface="Calibri" pitchFamily="34" charset="0"/>
              </a:rPr>
            </a:br>
            <a:r>
              <a:rPr lang="en-US" dirty="0" err="1">
                <a:latin typeface="Calibri" pitchFamily="34" charset="0"/>
                <a:cs typeface="Calibri" pitchFamily="34" charset="0"/>
              </a:rPr>
              <a:t>primena</a:t>
            </a:r>
            <a:r>
              <a:rPr lang="en-US" dirty="0">
                <a:latin typeface="Calibri" pitchFamily="34" charset="0"/>
                <a:cs typeface="Calibri" pitchFamily="34" charset="0"/>
              </a:rPr>
              <a:t> </a:t>
            </a:r>
            <a:r>
              <a:rPr lang="en-US" dirty="0" err="1">
                <a:latin typeface="Calibri" pitchFamily="34" charset="0"/>
                <a:cs typeface="Calibri" pitchFamily="34" charset="0"/>
              </a:rPr>
              <a:t>standardnih</a:t>
            </a:r>
            <a:r>
              <a:rPr lang="en-US" dirty="0">
                <a:latin typeface="Calibri" pitchFamily="34" charset="0"/>
                <a:cs typeface="Calibri" pitchFamily="34" charset="0"/>
              </a:rPr>
              <a:t> </a:t>
            </a:r>
            <a:r>
              <a:rPr lang="en-US" dirty="0" err="1">
                <a:latin typeface="Calibri" pitchFamily="34" charset="0"/>
                <a:cs typeface="Calibri" pitchFamily="34" charset="0"/>
              </a:rPr>
              <a:t>procedura</a:t>
            </a:r>
            <a:r>
              <a:rPr lang="en-US" dirty="0">
                <a:latin typeface="Calibri" pitchFamily="34" charset="0"/>
                <a:cs typeface="Calibri" pitchFamily="34" charset="0"/>
              </a:rPr>
              <a:t> </a:t>
            </a:r>
            <a:r>
              <a:rPr lang="en-US" dirty="0" err="1">
                <a:latin typeface="Calibri" pitchFamily="34" charset="0"/>
                <a:cs typeface="Calibri" pitchFamily="34" charset="0"/>
              </a:rPr>
              <a:t>zadavanja</a:t>
            </a:r>
            <a:r>
              <a:rPr lang="en-US" dirty="0">
                <a:latin typeface="Calibri" pitchFamily="34" charset="0"/>
                <a:cs typeface="Calibri" pitchFamily="34" charset="0"/>
              </a:rPr>
              <a:t> </a:t>
            </a:r>
            <a:r>
              <a:rPr lang="en-US" dirty="0" err="1">
                <a:latin typeface="Calibri" pitchFamily="34" charset="0"/>
                <a:cs typeface="Calibri" pitchFamily="34" charset="0"/>
              </a:rPr>
              <a:t>instrumenata</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651907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67856" cy="792088"/>
          </a:xfrm>
        </p:spPr>
        <p:txBody>
          <a:bodyPr>
            <a:normAutofit fontScale="90000"/>
          </a:bodyPr>
          <a:lstStyle/>
          <a:p>
            <a:r>
              <a:rPr lang="sr-Latn-RS" sz="4400" dirty="0">
                <a:effectLst>
                  <a:outerShdw blurRad="38100" dist="38100" dir="2700000" algn="tl">
                    <a:srgbClr val="000000">
                      <a:alpha val="43137"/>
                    </a:srgbClr>
                  </a:outerShdw>
                </a:effectLst>
                <a:latin typeface="Calibri" pitchFamily="34" charset="0"/>
              </a:rPr>
              <a:t>3. Faza obrade i i</a:t>
            </a:r>
            <a:r>
              <a:rPr lang="en-US" sz="4400" dirty="0" err="1">
                <a:effectLst>
                  <a:outerShdw blurRad="38100" dist="38100" dir="2700000" algn="tl">
                    <a:srgbClr val="000000">
                      <a:alpha val="43137"/>
                    </a:srgbClr>
                  </a:outerShdw>
                </a:effectLst>
                <a:latin typeface="Calibri" pitchFamily="34" charset="0"/>
              </a:rPr>
              <a:t>ntegracij</a:t>
            </a:r>
            <a:r>
              <a:rPr lang="sr-Latn-RS" sz="4400" dirty="0">
                <a:effectLst>
                  <a:outerShdw blurRad="38100" dist="38100" dir="2700000" algn="tl">
                    <a:srgbClr val="000000">
                      <a:alpha val="43137"/>
                    </a:srgbClr>
                  </a:outerShdw>
                </a:effectLst>
                <a:latin typeface="Calibri" pitchFamily="34" charset="0"/>
              </a:rPr>
              <a:t>e</a:t>
            </a:r>
            <a:r>
              <a:rPr lang="en-US" sz="4400" dirty="0">
                <a:effectLst>
                  <a:outerShdw blurRad="38100" dist="38100" dir="2700000" algn="tl">
                    <a:srgbClr val="000000">
                      <a:alpha val="43137"/>
                    </a:srgbClr>
                  </a:outerShdw>
                </a:effectLst>
                <a:latin typeface="Calibri" pitchFamily="34" charset="0"/>
              </a:rPr>
              <a:t> </a:t>
            </a:r>
            <a:r>
              <a:rPr lang="en-US" sz="4400" dirty="0" err="1">
                <a:effectLst>
                  <a:outerShdw blurRad="38100" dist="38100" dir="2700000" algn="tl">
                    <a:srgbClr val="000000">
                      <a:alpha val="43137"/>
                    </a:srgbClr>
                  </a:outerShdw>
                </a:effectLst>
                <a:latin typeface="Calibri" pitchFamily="34" charset="0"/>
              </a:rPr>
              <a:t>podataka</a:t>
            </a:r>
            <a:endParaRPr lang="en-US" sz="4400" dirty="0">
              <a:effectLst>
                <a:outerShdw blurRad="38100" dist="38100" dir="2700000" algn="tl">
                  <a:srgbClr val="000000">
                    <a:alpha val="43137"/>
                  </a:srgbClr>
                </a:outerShdw>
              </a:effectLst>
              <a:latin typeface="Calibri" pitchFamily="34" charset="0"/>
            </a:endParaRPr>
          </a:p>
        </p:txBody>
      </p:sp>
      <p:sp>
        <p:nvSpPr>
          <p:cNvPr id="4" name="Content Placeholder 3"/>
          <p:cNvSpPr>
            <a:spLocks noGrp="1"/>
          </p:cNvSpPr>
          <p:nvPr>
            <p:ph idx="1"/>
          </p:nvPr>
        </p:nvSpPr>
        <p:spPr>
          <a:xfrm>
            <a:off x="611560" y="1340768"/>
            <a:ext cx="8136904" cy="5040560"/>
          </a:xfrm>
        </p:spPr>
        <p:txBody>
          <a:bodyPr>
            <a:normAutofit fontScale="85000" lnSpcReduction="20000"/>
          </a:bodyPr>
          <a:lstStyle/>
          <a:p>
            <a:pPr marL="109728" indent="0">
              <a:buNone/>
            </a:pPr>
            <a:r>
              <a:rPr lang="sr-Latn-CS" dirty="0">
                <a:latin typeface="Calibri" pitchFamily="34" charset="0"/>
              </a:rPr>
              <a:t>Šta radimo posle testiranja?</a:t>
            </a:r>
          </a:p>
          <a:p>
            <a:pPr marL="624078" indent="-514350"/>
            <a:r>
              <a:rPr lang="en-US" b="1" i="1" dirty="0">
                <a:latin typeface="Calibri" pitchFamily="34" charset="0"/>
              </a:rPr>
              <a:t>O</a:t>
            </a:r>
            <a:r>
              <a:rPr lang="sr-Latn-CS" b="1" i="1" dirty="0">
                <a:latin typeface="Calibri" pitchFamily="34" charset="0"/>
              </a:rPr>
              <a:t>cenjujemo</a:t>
            </a:r>
            <a:r>
              <a:rPr lang="sr-Latn-CS" b="1" dirty="0">
                <a:latin typeface="Calibri" pitchFamily="34" charset="0"/>
              </a:rPr>
              <a:t> </a:t>
            </a:r>
            <a:r>
              <a:rPr lang="sr-Latn-CS" b="1" i="1" dirty="0">
                <a:latin typeface="Calibri" pitchFamily="34" charset="0"/>
              </a:rPr>
              <a:t>i</a:t>
            </a:r>
            <a:r>
              <a:rPr lang="en-US" b="1" i="1" dirty="0">
                <a:latin typeface="Calibri" pitchFamily="34" charset="0"/>
              </a:rPr>
              <a:t> a</a:t>
            </a:r>
            <a:r>
              <a:rPr lang="sr-Latn-CS" b="1" i="1" dirty="0">
                <a:latin typeface="Calibri" pitchFamily="34" charset="0"/>
              </a:rPr>
              <a:t>naliziramo </a:t>
            </a:r>
            <a:r>
              <a:rPr lang="sr-Latn-CS" dirty="0">
                <a:latin typeface="Calibri" pitchFamily="34" charset="0"/>
              </a:rPr>
              <a:t>rezultate za svaki test</a:t>
            </a:r>
          </a:p>
          <a:p>
            <a:pPr marL="624078" indent="-514350"/>
            <a:r>
              <a:rPr lang="sr-Latn-CS" b="1" i="1" dirty="0">
                <a:latin typeface="Calibri" pitchFamily="34" charset="0"/>
              </a:rPr>
              <a:t>Interpretiramo  </a:t>
            </a:r>
            <a:r>
              <a:rPr lang="sr-Latn-CS" dirty="0">
                <a:latin typeface="Calibri" pitchFamily="34" charset="0"/>
              </a:rPr>
              <a:t>rezultate  pojedinih testova</a:t>
            </a:r>
          </a:p>
          <a:p>
            <a:pPr marL="624078" indent="-514350"/>
            <a:r>
              <a:rPr lang="sr-Latn-CS" b="1" i="1" dirty="0">
                <a:latin typeface="Calibri" pitchFamily="34" charset="0"/>
              </a:rPr>
              <a:t>Selektujemo</a:t>
            </a:r>
            <a:r>
              <a:rPr lang="sr-Latn-CS" dirty="0">
                <a:latin typeface="Calibri" pitchFamily="34" charset="0"/>
              </a:rPr>
              <a:t> relevantne podatke</a:t>
            </a:r>
          </a:p>
          <a:p>
            <a:pPr marL="624078" indent="-514350"/>
            <a:r>
              <a:rPr lang="sr-Latn-CS" b="1" i="1" dirty="0">
                <a:latin typeface="Calibri" pitchFamily="34" charset="0"/>
              </a:rPr>
              <a:t>Upoređujemo</a:t>
            </a:r>
            <a:r>
              <a:rPr lang="sr-Latn-CS" b="1" dirty="0">
                <a:latin typeface="Calibri" pitchFamily="34" charset="0"/>
              </a:rPr>
              <a:t>  </a:t>
            </a:r>
            <a:r>
              <a:rPr lang="sr-Latn-CS" dirty="0">
                <a:latin typeface="Calibri" pitchFamily="34" charset="0"/>
              </a:rPr>
              <a:t>podatke</a:t>
            </a:r>
            <a:r>
              <a:rPr lang="sr-Latn-CS" b="1" dirty="0">
                <a:latin typeface="Calibri" pitchFamily="34" charset="0"/>
              </a:rPr>
              <a:t> </a:t>
            </a:r>
            <a:r>
              <a:rPr lang="sr-Latn-CS" dirty="0">
                <a:latin typeface="Calibri" pitchFamily="34" charset="0"/>
              </a:rPr>
              <a:t>dobijene iz različitih izvora</a:t>
            </a:r>
          </a:p>
          <a:p>
            <a:pPr marL="624078" indent="-514350"/>
            <a:r>
              <a:rPr lang="sr-Latn-CS" b="1" i="1" dirty="0">
                <a:latin typeface="Calibri" pitchFamily="34" charset="0"/>
              </a:rPr>
              <a:t>Integrišemo</a:t>
            </a:r>
            <a:r>
              <a:rPr lang="sr-Latn-CS" i="1" dirty="0">
                <a:latin typeface="Calibri" pitchFamily="34" charset="0"/>
              </a:rPr>
              <a:t>  </a:t>
            </a:r>
            <a:r>
              <a:rPr lang="sr-Latn-CS" dirty="0">
                <a:latin typeface="Calibri" pitchFamily="34" charset="0"/>
              </a:rPr>
              <a:t>podatke</a:t>
            </a:r>
            <a:r>
              <a:rPr lang="sr-Latn-CS" i="1" dirty="0">
                <a:latin typeface="Calibri" pitchFamily="34" charset="0"/>
              </a:rPr>
              <a:t> </a:t>
            </a:r>
            <a:r>
              <a:rPr lang="sr-Latn-CS" dirty="0">
                <a:latin typeface="Calibri" pitchFamily="34" charset="0"/>
              </a:rPr>
              <a:t>u koherentnu i smisaonu priču o pacijentu/klijentu</a:t>
            </a:r>
          </a:p>
          <a:p>
            <a:pPr marL="624078" indent="-514350"/>
            <a:r>
              <a:rPr lang="sr-Latn-CS" dirty="0">
                <a:latin typeface="Calibri" pitchFamily="34" charset="0"/>
              </a:rPr>
              <a:t>Postavjamo  </a:t>
            </a:r>
            <a:r>
              <a:rPr lang="sr-Latn-CS" b="1" i="1" dirty="0">
                <a:latin typeface="Calibri" pitchFamily="34" charset="0"/>
              </a:rPr>
              <a:t>hipotezu o strukturi i nivou funkcionisanja </a:t>
            </a:r>
            <a:r>
              <a:rPr lang="sr-Latn-CS" dirty="0">
                <a:latin typeface="Calibri" pitchFamily="34" charset="0"/>
              </a:rPr>
              <a:t> ličnosti</a:t>
            </a:r>
            <a:r>
              <a:rPr lang="en-US" dirty="0">
                <a:latin typeface="Calibri" pitchFamily="34" charset="0"/>
              </a:rPr>
              <a:t> (</a:t>
            </a:r>
            <a:r>
              <a:rPr lang="en-US" dirty="0" err="1">
                <a:latin typeface="Calibri" pitchFamily="34" charset="0"/>
              </a:rPr>
              <a:t>diferencijalnoj</a:t>
            </a:r>
            <a:r>
              <a:rPr lang="en-US" dirty="0">
                <a:latin typeface="Calibri" pitchFamily="34" charset="0"/>
              </a:rPr>
              <a:t> </a:t>
            </a:r>
            <a:r>
              <a:rPr lang="en-US" dirty="0" err="1">
                <a:latin typeface="Calibri" pitchFamily="34" charset="0"/>
              </a:rPr>
              <a:t>dijagnozi</a:t>
            </a:r>
            <a:r>
              <a:rPr lang="en-US" dirty="0">
                <a:latin typeface="Calibri" pitchFamily="34" charset="0"/>
              </a:rPr>
              <a:t>)</a:t>
            </a:r>
            <a:endParaRPr lang="sr-Latn-CS" i="1" dirty="0">
              <a:latin typeface="Calibri" pitchFamily="34" charset="0"/>
            </a:endParaRPr>
          </a:p>
          <a:p>
            <a:pPr marL="624078" indent="-514350"/>
            <a:r>
              <a:rPr lang="sr-Latn-CS" i="1" dirty="0">
                <a:latin typeface="Calibri" pitchFamily="34" charset="0"/>
              </a:rPr>
              <a:t>Postavljamo </a:t>
            </a:r>
            <a:r>
              <a:rPr lang="sr-Latn-CS" b="1" i="1" dirty="0">
                <a:latin typeface="Calibri" pitchFamily="34" charset="0"/>
              </a:rPr>
              <a:t>hipotezu o dinamici ličnosti i poremećaja  </a:t>
            </a:r>
            <a:r>
              <a:rPr lang="sr-Latn-CS" i="1" dirty="0">
                <a:latin typeface="Calibri" pitchFamily="34" charset="0"/>
              </a:rPr>
              <a:t>(objasniti razvoj ličnosti i poremećaja </a:t>
            </a:r>
            <a:r>
              <a:rPr lang="sr-Latn-CS" dirty="0">
                <a:latin typeface="Calibri" pitchFamily="34" charset="0"/>
              </a:rPr>
              <a:t>pozivanjem na neku od teorija ličnosti ili teorija psihopatologije) </a:t>
            </a:r>
          </a:p>
          <a:p>
            <a:pPr marL="624078" indent="-514350"/>
            <a:r>
              <a:rPr lang="sr-Latn-CS" b="1" i="1" dirty="0">
                <a:latin typeface="Calibri" pitchFamily="34" charset="0"/>
              </a:rPr>
              <a:t>Predlažemo  plan </a:t>
            </a:r>
            <a:r>
              <a:rPr lang="sr-Latn-CS" dirty="0">
                <a:latin typeface="Calibri" pitchFamily="34" charset="0"/>
              </a:rPr>
              <a:t>terapije (pravac promene, ne terapijski modalitet!)</a:t>
            </a:r>
          </a:p>
        </p:txBody>
      </p:sp>
    </p:spTree>
    <p:extLst>
      <p:ext uri="{BB962C8B-B14F-4D97-AF65-F5344CB8AC3E}">
        <p14:creationId xmlns:p14="http://schemas.microsoft.com/office/powerpoint/2010/main" val="4255633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8"/>
        <p:cNvGrpSpPr/>
        <p:nvPr/>
      </p:nvGrpSpPr>
      <p:grpSpPr>
        <a:xfrm>
          <a:off x="0" y="0"/>
          <a:ext cx="0" cy="0"/>
          <a:chOff x="0" y="0"/>
          <a:chExt cx="0" cy="0"/>
        </a:xfrm>
      </p:grpSpPr>
      <p:sp>
        <p:nvSpPr>
          <p:cNvPr id="2" name="Title 1"/>
          <p:cNvSpPr>
            <a:spLocks noGrp="1"/>
          </p:cNvSpPr>
          <p:nvPr>
            <p:ph type="title"/>
          </p:nvPr>
        </p:nvSpPr>
        <p:spPr>
          <a:xfrm>
            <a:off x="539552" y="548680"/>
            <a:ext cx="8183880" cy="792088"/>
          </a:xfrm>
        </p:spPr>
        <p:txBody>
          <a:bodyPr>
            <a:normAutofit/>
          </a:bodyPr>
          <a:lstStyle/>
          <a:p>
            <a:r>
              <a:rPr lang="sr-Latn-RS" sz="4000" dirty="0">
                <a:effectLst>
                  <a:outerShdw blurRad="38100" dist="38100" dir="2700000" algn="tl">
                    <a:srgbClr val="000000">
                      <a:alpha val="43137"/>
                    </a:srgbClr>
                  </a:outerShdw>
                </a:effectLst>
                <a:latin typeface="Calibri" pitchFamily="34" charset="0"/>
              </a:rPr>
              <a:t>3. Faza obrade i i</a:t>
            </a:r>
            <a:r>
              <a:rPr lang="en-US" sz="4000" dirty="0" err="1">
                <a:effectLst>
                  <a:outerShdw blurRad="38100" dist="38100" dir="2700000" algn="tl">
                    <a:srgbClr val="000000">
                      <a:alpha val="43137"/>
                    </a:srgbClr>
                  </a:outerShdw>
                </a:effectLst>
                <a:latin typeface="Calibri" pitchFamily="34" charset="0"/>
              </a:rPr>
              <a:t>ntegracij</a:t>
            </a:r>
            <a:r>
              <a:rPr lang="sr-Latn-RS" sz="4000" dirty="0">
                <a:effectLst>
                  <a:outerShdw blurRad="38100" dist="38100" dir="2700000" algn="tl">
                    <a:srgbClr val="000000">
                      <a:alpha val="43137"/>
                    </a:srgbClr>
                  </a:outerShdw>
                </a:effectLst>
                <a:latin typeface="Calibri" pitchFamily="34" charset="0"/>
              </a:rPr>
              <a:t>e</a:t>
            </a:r>
            <a:r>
              <a:rPr lang="en-US" sz="4000" dirty="0">
                <a:effectLst>
                  <a:outerShdw blurRad="38100" dist="38100" dir="2700000" algn="tl">
                    <a:srgbClr val="000000">
                      <a:alpha val="43137"/>
                    </a:srgbClr>
                  </a:outerShdw>
                </a:effectLst>
                <a:latin typeface="Calibri" pitchFamily="34" charset="0"/>
              </a:rPr>
              <a:t> </a:t>
            </a:r>
            <a:r>
              <a:rPr lang="en-US" sz="4000" dirty="0" err="1">
                <a:effectLst>
                  <a:outerShdw blurRad="38100" dist="38100" dir="2700000" algn="tl">
                    <a:srgbClr val="000000">
                      <a:alpha val="43137"/>
                    </a:srgbClr>
                  </a:outerShdw>
                </a:effectLst>
                <a:latin typeface="Calibri" pitchFamily="34" charset="0"/>
              </a:rPr>
              <a:t>podataka</a:t>
            </a:r>
            <a:endParaRPr lang="en-US" sz="4000" dirty="0">
              <a:effectLst>
                <a:outerShdw blurRad="38100" dist="38100" dir="2700000" algn="tl">
                  <a:srgbClr val="000000">
                    <a:alpha val="43137"/>
                  </a:srgbClr>
                </a:outerShdw>
              </a:effectLst>
            </a:endParaRPr>
          </a:p>
        </p:txBody>
      </p:sp>
      <p:sp>
        <p:nvSpPr>
          <p:cNvPr id="1659" name="Google Shape;1659;p296"/>
          <p:cNvSpPr txBox="1">
            <a:spLocks noGrp="1"/>
          </p:cNvSpPr>
          <p:nvPr>
            <p:ph idx="1"/>
          </p:nvPr>
        </p:nvSpPr>
        <p:spPr>
          <a:xfrm>
            <a:off x="683568" y="1772816"/>
            <a:ext cx="7704856" cy="4187952"/>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Cyrl-CS" dirty="0">
                <a:latin typeface="Calibri" pitchFamily="34" charset="0"/>
                <a:cs typeface="Calibri" pitchFamily="34" charset="0"/>
              </a:rPr>
              <a:t>Pošto su prikupljeni podaci, kliničar mora odrediti šta ti psihološki podaci </a:t>
            </a:r>
            <a:r>
              <a:rPr lang="sr-Cyrl-CS" b="1" i="1" dirty="0">
                <a:latin typeface="Calibri" pitchFamily="34" charset="0"/>
                <a:cs typeface="Calibri" pitchFamily="34" charset="0"/>
              </a:rPr>
              <a:t>znače</a:t>
            </a:r>
            <a:r>
              <a:rPr lang="sr-Cyrl-CS" dirty="0">
                <a:latin typeface="Calibri" pitchFamily="34" charset="0"/>
                <a:cs typeface="Calibri" pitchFamily="34" charset="0"/>
              </a:rPr>
              <a:t>.</a:t>
            </a:r>
            <a:endParaRPr lang="en-US" dirty="0">
              <a:latin typeface="Calibri" pitchFamily="34" charset="0"/>
              <a:cs typeface="Calibri" pitchFamily="34" charset="0"/>
            </a:endParaRPr>
          </a:p>
          <a:p>
            <a:pPr lvl="0">
              <a:spcBef>
                <a:spcPts val="600"/>
              </a:spcBef>
              <a:spcAft>
                <a:spcPts val="600"/>
              </a:spcAft>
            </a:pPr>
            <a:r>
              <a:rPr lang="ru-RU" dirty="0">
                <a:latin typeface="Calibri" pitchFamily="34" charset="0"/>
                <a:cs typeface="Calibri" pitchFamily="34" charset="0"/>
              </a:rPr>
              <a:t>Da bi </a:t>
            </a:r>
            <a:r>
              <a:rPr lang="sr-Latn-RS" dirty="0">
                <a:latin typeface="Calibri" pitchFamily="34" charset="0"/>
                <a:cs typeface="Calibri" pitchFamily="34" charset="0"/>
              </a:rPr>
              <a:t>odgovorio na </a:t>
            </a:r>
            <a:r>
              <a:rPr lang="ru-RU" dirty="0">
                <a:latin typeface="Calibri" pitchFamily="34" charset="0"/>
                <a:cs typeface="Calibri" pitchFamily="34" charset="0"/>
              </a:rPr>
              <a:t> </a:t>
            </a:r>
            <a:r>
              <a:rPr lang="ru-RU" b="1" i="1" dirty="0">
                <a:latin typeface="Calibri" pitchFamily="34" charset="0"/>
                <a:cs typeface="Calibri" pitchFamily="34" charset="0"/>
              </a:rPr>
              <a:t>cilj</a:t>
            </a:r>
            <a:r>
              <a:rPr lang="ru-RU" b="1" dirty="0">
                <a:latin typeface="Calibri" pitchFamily="34" charset="0"/>
                <a:cs typeface="Calibri" pitchFamily="34" charset="0"/>
              </a:rPr>
              <a:t> </a:t>
            </a:r>
            <a:r>
              <a:rPr lang="ru-RU" dirty="0">
                <a:latin typeface="Calibri" pitchFamily="34" charset="0"/>
                <a:cs typeface="Calibri" pitchFamily="34" charset="0"/>
              </a:rPr>
              <a:t>kliničke procene i da bi informacije koje će saopštiti u svom psihološkom izvetaju bile od koristi, kliničar prvo mora da preoblikuje sirove podatke u </a:t>
            </a:r>
            <a:r>
              <a:rPr lang="ru-RU" b="1" i="1" dirty="0">
                <a:latin typeface="Calibri" pitchFamily="34" charset="0"/>
                <a:cs typeface="Calibri" pitchFamily="34" charset="0"/>
              </a:rPr>
              <a:t>tumačenja </a:t>
            </a:r>
            <a:r>
              <a:rPr lang="ru-RU" dirty="0">
                <a:latin typeface="Calibri" pitchFamily="34" charset="0"/>
                <a:cs typeface="Calibri" pitchFamily="34" charset="0"/>
              </a:rPr>
              <a:t>i u</a:t>
            </a:r>
            <a:r>
              <a:rPr lang="ru-RU" b="1" i="1" dirty="0">
                <a:latin typeface="Calibri" pitchFamily="34" charset="0"/>
                <a:cs typeface="Calibri" pitchFamily="34" charset="0"/>
              </a:rPr>
              <a:t> zaključke</a:t>
            </a:r>
            <a:r>
              <a:rPr lang="ru-RU" dirty="0">
                <a:latin typeface="Calibri" pitchFamily="34" charset="0"/>
                <a:cs typeface="Calibri" pitchFamily="34" charset="0"/>
              </a:rPr>
              <a:t>.</a:t>
            </a:r>
            <a:endParaRPr lang="en-US" dirty="0">
              <a:latin typeface="Calibri" pitchFamily="34" charset="0"/>
              <a:cs typeface="Calibri" pitchFamily="34" charset="0"/>
            </a:endParaRPr>
          </a:p>
          <a:p>
            <a:pPr marL="0" lvl="0" indent="0">
              <a:buNone/>
            </a:pPr>
            <a:endParaRPr lang="en-US" dirty="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dirty="0"/>
          </a:p>
        </p:txBody>
      </p:sp>
    </p:spTree>
    <p:extLst>
      <p:ext uri="{BB962C8B-B14F-4D97-AF65-F5344CB8AC3E}">
        <p14:creationId xmlns:p14="http://schemas.microsoft.com/office/powerpoint/2010/main" val="3982318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9592" y="274638"/>
            <a:ext cx="7787208" cy="922114"/>
          </a:xfrm>
        </p:spPr>
        <p:txBody>
          <a:bodyPr>
            <a:normAutofit/>
          </a:bodyPr>
          <a:lstStyle/>
          <a:p>
            <a:r>
              <a:rPr lang="sr-Latn-CS" sz="4000" dirty="0">
                <a:effectLst>
                  <a:outerShdw blurRad="38100" dist="38100" dir="2700000" algn="tl">
                    <a:srgbClr val="000000">
                      <a:alpha val="43137"/>
                    </a:srgbClr>
                  </a:outerShdw>
                </a:effectLst>
                <a:latin typeface="Calibri" pitchFamily="34" charset="0"/>
              </a:rPr>
              <a:t>Važna pitanja</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11560" y="1484784"/>
            <a:ext cx="7992888" cy="5040560"/>
          </a:xfrm>
        </p:spPr>
        <p:txBody>
          <a:bodyPr>
            <a:normAutofit/>
          </a:bodyPr>
          <a:lstStyle/>
          <a:p>
            <a:pPr>
              <a:spcBef>
                <a:spcPts val="600"/>
              </a:spcBef>
              <a:spcAft>
                <a:spcPts val="1200"/>
              </a:spcAft>
            </a:pPr>
            <a:r>
              <a:rPr lang="sr-Latn-CS" sz="2800" dirty="0">
                <a:latin typeface="Calibri" pitchFamily="34" charset="0"/>
              </a:rPr>
              <a:t>Kako </a:t>
            </a:r>
            <a:r>
              <a:rPr lang="sr-Latn-CS" sz="2800" b="1" dirty="0">
                <a:latin typeface="Calibri" pitchFamily="34" charset="0"/>
              </a:rPr>
              <a:t>interpretirati (objasniti) </a:t>
            </a:r>
            <a:r>
              <a:rPr lang="sr-Latn-CS" sz="2800" dirty="0">
                <a:latin typeface="Calibri" pitchFamily="34" charset="0"/>
              </a:rPr>
              <a:t>dobijene rezultate?</a:t>
            </a:r>
          </a:p>
          <a:p>
            <a:pPr>
              <a:spcBef>
                <a:spcPts val="600"/>
              </a:spcBef>
              <a:spcAft>
                <a:spcPts val="1200"/>
              </a:spcAft>
            </a:pPr>
            <a:r>
              <a:rPr lang="sr-Latn-CS" dirty="0">
                <a:latin typeface="Calibri" pitchFamily="34" charset="0"/>
              </a:rPr>
              <a:t>Kako odabrati </a:t>
            </a:r>
            <a:r>
              <a:rPr lang="sr-Latn-CS" b="1" dirty="0">
                <a:latin typeface="Calibri" pitchFamily="34" charset="0"/>
              </a:rPr>
              <a:t>informacije koje su najbitinije</a:t>
            </a:r>
            <a:r>
              <a:rPr lang="sr-Latn-CS" dirty="0">
                <a:latin typeface="Calibri" pitchFamily="34" charset="0"/>
              </a:rPr>
              <a:t> za razumevanje  problema ispitanika?</a:t>
            </a:r>
            <a:endParaRPr lang="en-US" dirty="0">
              <a:latin typeface="Calibri" pitchFamily="34" charset="0"/>
            </a:endParaRPr>
          </a:p>
          <a:p>
            <a:pPr>
              <a:spcBef>
                <a:spcPts val="600"/>
              </a:spcBef>
              <a:spcAft>
                <a:spcPts val="1200"/>
              </a:spcAft>
            </a:pPr>
            <a:r>
              <a:rPr lang="sr-Latn-CS" sz="2800" dirty="0">
                <a:latin typeface="Calibri" pitchFamily="34" charset="0"/>
              </a:rPr>
              <a:t>Kako </a:t>
            </a:r>
            <a:r>
              <a:rPr lang="sr-Latn-CS" sz="2800" b="1" dirty="0">
                <a:latin typeface="Calibri" pitchFamily="34" charset="0"/>
              </a:rPr>
              <a:t>integrisati </a:t>
            </a:r>
            <a:r>
              <a:rPr lang="en-US" sz="2800" b="1" dirty="0">
                <a:latin typeface="Calibri" pitchFamily="34" charset="0"/>
              </a:rPr>
              <a:t> </a:t>
            </a:r>
            <a:r>
              <a:rPr lang="sr-Latn-CS" sz="2800" b="1" dirty="0">
                <a:latin typeface="Calibri" pitchFamily="34" charset="0"/>
              </a:rPr>
              <a:t>heterogene</a:t>
            </a:r>
            <a:r>
              <a:rPr lang="sr-Latn-CS" sz="2800" dirty="0">
                <a:latin typeface="Calibri" pitchFamily="34" charset="0"/>
              </a:rPr>
              <a:t> (ponekad  kontradiktorne)  rezulate različitih testova?</a:t>
            </a:r>
          </a:p>
          <a:p>
            <a:pPr>
              <a:spcBef>
                <a:spcPts val="600"/>
              </a:spcBef>
              <a:spcAft>
                <a:spcPts val="1200"/>
              </a:spcAft>
            </a:pPr>
            <a:r>
              <a:rPr lang="sr-Latn-CS" sz="2800" dirty="0">
                <a:latin typeface="Calibri" pitchFamily="34" charset="0"/>
              </a:rPr>
              <a:t>Kako napisati izveštaj </a:t>
            </a:r>
            <a:r>
              <a:rPr lang="sr-Latn-CS" sz="2800" b="1" dirty="0">
                <a:latin typeface="Calibri" pitchFamily="34" charset="0"/>
              </a:rPr>
              <a:t>u razumljivoj formi </a:t>
            </a:r>
            <a:r>
              <a:rPr lang="sr-Latn-CS" sz="2800" dirty="0">
                <a:latin typeface="Calibri" pitchFamily="34" charset="0"/>
              </a:rPr>
              <a:t>za poručioca i pacijenta ?</a:t>
            </a:r>
            <a:endParaRPr lang="en-US" sz="2800" dirty="0"/>
          </a:p>
        </p:txBody>
      </p:sp>
    </p:spTree>
    <p:extLst>
      <p:ext uri="{BB962C8B-B14F-4D97-AF65-F5344CB8AC3E}">
        <p14:creationId xmlns:p14="http://schemas.microsoft.com/office/powerpoint/2010/main" val="2797690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9592" y="332656"/>
            <a:ext cx="7797552" cy="1008112"/>
          </a:xfrm>
        </p:spPr>
        <p:txBody>
          <a:bodyPr>
            <a:normAutofit/>
          </a:bodyPr>
          <a:lstStyle/>
          <a:p>
            <a:r>
              <a:rPr lang="sr-Latn-CS" sz="4000" dirty="0">
                <a:effectLst>
                  <a:outerShdw blurRad="38100" dist="38100" dir="2700000" algn="tl">
                    <a:srgbClr val="000000">
                      <a:alpha val="43137"/>
                    </a:srgbClr>
                  </a:outerShdw>
                </a:effectLst>
                <a:latin typeface="Calibri" pitchFamily="34" charset="0"/>
              </a:rPr>
              <a:t>Kliničko suđenje</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395536" y="1484784"/>
            <a:ext cx="8496944" cy="4968552"/>
          </a:xfrm>
        </p:spPr>
        <p:txBody>
          <a:bodyPr>
            <a:normAutofit/>
          </a:bodyPr>
          <a:lstStyle/>
          <a:p>
            <a:r>
              <a:rPr lang="en-US" sz="2800" dirty="0">
                <a:latin typeface="Calibri" pitchFamily="34" charset="0"/>
              </a:rPr>
              <a:t>K</a:t>
            </a:r>
            <a:r>
              <a:rPr lang="sr-Latn-CS" sz="2800" dirty="0">
                <a:latin typeface="Calibri" pitchFamily="34" charset="0"/>
              </a:rPr>
              <a:t>liničko suđenje</a:t>
            </a:r>
            <a:r>
              <a:rPr lang="en-US" sz="2800" dirty="0">
                <a:latin typeface="Calibri" pitchFamily="34" charset="0"/>
              </a:rPr>
              <a:t> </a:t>
            </a:r>
            <a:r>
              <a:rPr lang="sr-Latn-CS" sz="2800" dirty="0">
                <a:latin typeface="Calibri" pitchFamily="34" charset="0"/>
              </a:rPr>
              <a:t>uključuje mnogo </a:t>
            </a:r>
            <a:r>
              <a:rPr lang="sr-Latn-CS" sz="2800" u="sng" dirty="0">
                <a:latin typeface="Calibri" pitchFamily="34" charset="0"/>
              </a:rPr>
              <a:t>više nego što je primena testova i računanje skorova </a:t>
            </a:r>
            <a:endParaRPr lang="en-US" sz="2800" b="1" u="sng" dirty="0">
              <a:latin typeface="Calibri" pitchFamily="34" charset="0"/>
            </a:endParaRPr>
          </a:p>
          <a:p>
            <a:r>
              <a:rPr lang="sr-Latn-CS" sz="2800" dirty="0">
                <a:latin typeface="Calibri" pitchFamily="34" charset="0"/>
              </a:rPr>
              <a:t>Zahteva </a:t>
            </a:r>
            <a:r>
              <a:rPr lang="sr-Latn-CS" sz="2800" b="1" i="1" dirty="0">
                <a:latin typeface="Calibri" pitchFamily="34" charset="0"/>
              </a:rPr>
              <a:t>integraciju</a:t>
            </a:r>
            <a:r>
              <a:rPr lang="sr-Latn-CS" sz="2800" i="1" dirty="0">
                <a:latin typeface="Calibri" pitchFamily="34" charset="0"/>
              </a:rPr>
              <a:t> </a:t>
            </a:r>
            <a:r>
              <a:rPr lang="sr-Latn-CS" sz="2800" b="1" i="1" dirty="0">
                <a:latin typeface="Calibri" pitchFamily="34" charset="0"/>
              </a:rPr>
              <a:t>konvergentnih ili divergentnih informacija iz različitih izvora</a:t>
            </a:r>
          </a:p>
          <a:p>
            <a:r>
              <a:rPr lang="sr-Latn-CS" sz="2800" dirty="0">
                <a:latin typeface="Calibri" pitchFamily="34" charset="0"/>
              </a:rPr>
              <a:t>Sve prikupljene informacije mogu, ali ne moraju da se slažu međusobno</a:t>
            </a:r>
          </a:p>
          <a:p>
            <a:r>
              <a:rPr lang="sr-Latn-CS" sz="2800" dirty="0">
                <a:latin typeface="Calibri" pitchFamily="34" charset="0"/>
              </a:rPr>
              <a:t>Kvalitet kliničkog suđenja se povećava </a:t>
            </a:r>
            <a:r>
              <a:rPr lang="sr-Latn-CS" sz="2800" b="1" i="1" dirty="0">
                <a:latin typeface="Calibri" pitchFamily="34" charset="0"/>
              </a:rPr>
              <a:t>proširenjem izvora </a:t>
            </a:r>
            <a:r>
              <a:rPr lang="sr-Latn-CS" sz="2800" b="1" dirty="0">
                <a:latin typeface="Calibri" pitchFamily="34" charset="0"/>
              </a:rPr>
              <a:t>procene </a:t>
            </a:r>
            <a:r>
              <a:rPr lang="sr-Latn-CS" sz="2800" dirty="0">
                <a:latin typeface="Calibri" pitchFamily="34" charset="0"/>
              </a:rPr>
              <a:t>(intervju, istorija, testovi, opservacija)</a:t>
            </a:r>
          </a:p>
          <a:p>
            <a:r>
              <a:rPr lang="en-US" dirty="0">
                <a:latin typeface="Calibri" pitchFamily="34" charset="0"/>
              </a:rPr>
              <a:t>P</a:t>
            </a:r>
            <a:r>
              <a:rPr lang="sr-Latn-CS" sz="2800" dirty="0">
                <a:latin typeface="Calibri" pitchFamily="34" charset="0"/>
              </a:rPr>
              <a:t>roces i ishod suđenja </a:t>
            </a:r>
            <a:r>
              <a:rPr lang="sr-Latn-CS" sz="2800" b="1" i="1" dirty="0">
                <a:latin typeface="Calibri" pitchFamily="34" charset="0"/>
              </a:rPr>
              <a:t>subjektivno obojeni</a:t>
            </a:r>
            <a:r>
              <a:rPr lang="en-US" sz="2800" b="1" i="1" dirty="0">
                <a:latin typeface="Calibri" pitchFamily="34" charset="0"/>
              </a:rPr>
              <a:t>- </a:t>
            </a:r>
            <a:r>
              <a:rPr lang="sr-Latn-CS" dirty="0">
                <a:latin typeface="Calibri" pitchFamily="34" charset="0"/>
              </a:rPr>
              <a:t>znanje,</a:t>
            </a:r>
            <a:r>
              <a:rPr lang="en-US" dirty="0">
                <a:latin typeface="Calibri" pitchFamily="34" charset="0"/>
              </a:rPr>
              <a:t> </a:t>
            </a:r>
            <a:r>
              <a:rPr lang="sr-Latn-CS" dirty="0">
                <a:latin typeface="Calibri" pitchFamily="34" charset="0"/>
              </a:rPr>
              <a:t>analitičke sposobnosti, utisak</a:t>
            </a:r>
            <a:r>
              <a:rPr lang="en-US" dirty="0">
                <a:latin typeface="Calibri" pitchFamily="34" charset="0"/>
              </a:rPr>
              <a:t>, li</a:t>
            </a:r>
            <a:r>
              <a:rPr lang="sr-Latn-RS" dirty="0">
                <a:latin typeface="Calibri" pitchFamily="34" charset="0"/>
              </a:rPr>
              <a:t>č</a:t>
            </a:r>
            <a:r>
              <a:rPr lang="en-US" dirty="0" err="1">
                <a:latin typeface="Calibri" pitchFamily="34" charset="0"/>
              </a:rPr>
              <a:t>nost</a:t>
            </a:r>
            <a:r>
              <a:rPr lang="sr-Latn-RS" dirty="0">
                <a:latin typeface="Calibri" pitchFamily="34" charset="0"/>
              </a:rPr>
              <a:t>,</a:t>
            </a:r>
            <a:r>
              <a:rPr lang="sr-Latn-CS" dirty="0">
                <a:latin typeface="Calibri" pitchFamily="34" charset="0"/>
              </a:rPr>
              <a:t> iskustvo,.. </a:t>
            </a:r>
            <a:endParaRPr lang="sr-Latn-CS" sz="2800" b="1" i="1" dirty="0">
              <a:latin typeface="Calibri" pitchFamily="34" charset="0"/>
            </a:endParaRPr>
          </a:p>
          <a:p>
            <a:pPr>
              <a:buNone/>
            </a:pPr>
            <a:endParaRPr lang="en-US" sz="2800" dirty="0">
              <a:latin typeface="Calibri" pitchFamily="34" charset="0"/>
            </a:endParaRPr>
          </a:p>
        </p:txBody>
      </p:sp>
    </p:spTree>
    <p:extLst>
      <p:ext uri="{BB962C8B-B14F-4D97-AF65-F5344CB8AC3E}">
        <p14:creationId xmlns:p14="http://schemas.microsoft.com/office/powerpoint/2010/main" val="1525476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3"/>
        <p:cNvGrpSpPr/>
        <p:nvPr/>
      </p:nvGrpSpPr>
      <p:grpSpPr>
        <a:xfrm>
          <a:off x="0" y="0"/>
          <a:ext cx="0" cy="0"/>
          <a:chOff x="0" y="0"/>
          <a:chExt cx="0" cy="0"/>
        </a:xfrm>
      </p:grpSpPr>
      <p:sp>
        <p:nvSpPr>
          <p:cNvPr id="624" name="Google Shape;624;p105"/>
          <p:cNvSpPr/>
          <p:nvPr/>
        </p:nvSpPr>
        <p:spPr>
          <a:xfrm>
            <a:off x="395536" y="2348881"/>
            <a:ext cx="1656184" cy="1656184"/>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lvl="0" algn="ctr"/>
            <a:r>
              <a:rPr lang="sr-Latn-RS" sz="1600" dirty="0"/>
              <a:t>1. </a:t>
            </a:r>
            <a:r>
              <a:rPr lang="sr-Cyrl-CS" sz="1600" dirty="0"/>
              <a:t>PLANIRANjE POSTUPKA PROCENE</a:t>
            </a:r>
            <a:endParaRPr lang="en-US" sz="1600" dirty="0"/>
          </a:p>
          <a:p>
            <a:r>
              <a:rPr lang="sr-Latn-CS" sz="1600" dirty="0"/>
              <a:t> </a:t>
            </a:r>
            <a:endParaRPr lang="en-US" sz="1600" dirty="0"/>
          </a:p>
        </p:txBody>
      </p:sp>
      <p:sp>
        <p:nvSpPr>
          <p:cNvPr id="625" name="Google Shape;625;p105"/>
          <p:cNvSpPr/>
          <p:nvPr/>
        </p:nvSpPr>
        <p:spPr>
          <a:xfrm>
            <a:off x="2123728" y="2928475"/>
            <a:ext cx="533903"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26" name="Google Shape;626;p105"/>
          <p:cNvSpPr/>
          <p:nvPr/>
        </p:nvSpPr>
        <p:spPr>
          <a:xfrm>
            <a:off x="2657631" y="2325649"/>
            <a:ext cx="1869785" cy="1656184"/>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lvl="0" algn="ctr"/>
            <a:r>
              <a:rPr lang="sr-Latn-RS" sz="1600" dirty="0"/>
              <a:t>2. </a:t>
            </a:r>
            <a:r>
              <a:rPr lang="sr-Cyrl-CS" sz="1600" dirty="0"/>
              <a:t>PRIKUPLjANj</a:t>
            </a:r>
            <a:r>
              <a:rPr lang="sr-Latn-RS" sz="1600" dirty="0"/>
              <a:t>E</a:t>
            </a:r>
            <a:r>
              <a:rPr lang="sr-Cyrl-CS" sz="1600" dirty="0"/>
              <a:t> PODATAKA</a:t>
            </a:r>
            <a:endParaRPr lang="en-US" sz="1600" dirty="0"/>
          </a:p>
        </p:txBody>
      </p:sp>
      <p:sp>
        <p:nvSpPr>
          <p:cNvPr id="627" name="Google Shape;627;p105"/>
          <p:cNvSpPr/>
          <p:nvPr/>
        </p:nvSpPr>
        <p:spPr>
          <a:xfrm>
            <a:off x="4527416" y="2912344"/>
            <a:ext cx="504056"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28" name="Google Shape;628;p105"/>
          <p:cNvSpPr/>
          <p:nvPr/>
        </p:nvSpPr>
        <p:spPr>
          <a:xfrm>
            <a:off x="5004048" y="2325649"/>
            <a:ext cx="2088232" cy="1679416"/>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algn="ctr">
              <a:lnSpc>
                <a:spcPct val="85000"/>
              </a:lnSpc>
              <a:spcBef>
                <a:spcPts val="0"/>
              </a:spcBef>
              <a:spcAft>
                <a:spcPts val="0"/>
              </a:spcAft>
            </a:pPr>
            <a:r>
              <a:rPr lang="sr-Latn-RS" sz="1600" dirty="0"/>
              <a:t>3. </a:t>
            </a:r>
          </a:p>
          <a:p>
            <a:pPr algn="ctr">
              <a:lnSpc>
                <a:spcPct val="85000"/>
              </a:lnSpc>
              <a:spcBef>
                <a:spcPts val="0"/>
              </a:spcBef>
              <a:spcAft>
                <a:spcPts val="0"/>
              </a:spcAft>
            </a:pPr>
            <a:r>
              <a:rPr lang="sr-Latn-RS" sz="1600" dirty="0"/>
              <a:t>O</a:t>
            </a:r>
            <a:r>
              <a:rPr lang="sr-Cyrl-CS" sz="1600" dirty="0"/>
              <a:t>BRADA PODATAKA I OBRAZOVANjE HIPOTEZA</a:t>
            </a:r>
            <a:endParaRPr lang="en-US" sz="1600" dirty="0"/>
          </a:p>
          <a:p>
            <a:pPr algn="ctr">
              <a:lnSpc>
                <a:spcPct val="85000"/>
              </a:lnSpc>
              <a:spcBef>
                <a:spcPts val="0"/>
              </a:spcBef>
              <a:spcAft>
                <a:spcPts val="0"/>
              </a:spcAft>
            </a:pPr>
            <a:r>
              <a:rPr lang="en-US" sz="1600" dirty="0"/>
              <a:t>INTERPRETACIJA</a:t>
            </a:r>
          </a:p>
        </p:txBody>
      </p:sp>
      <p:sp>
        <p:nvSpPr>
          <p:cNvPr id="629" name="Google Shape;629;p105"/>
          <p:cNvSpPr/>
          <p:nvPr/>
        </p:nvSpPr>
        <p:spPr>
          <a:xfrm>
            <a:off x="7020273" y="2932470"/>
            <a:ext cx="504056" cy="269467"/>
          </a:xfrm>
          <a:prstGeom prst="rightArrow">
            <a:avLst>
              <a:gd name="adj1" fmla="val 50000"/>
              <a:gd name="adj2" fmla="val 50000"/>
            </a:avLst>
          </a:prstGeom>
          <a:ln/>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45700" rIns="91425" bIns="45700" anchor="ctr" anchorCtr="0">
            <a:noAutofit/>
          </a:bodyPr>
          <a:lstStyle/>
          <a:p>
            <a:pPr marL="0" marR="0" lvl="0" indent="0" algn="ctr" rtl="0">
              <a:lnSpc>
                <a:spcPct val="85000"/>
              </a:lnSpc>
              <a:spcBef>
                <a:spcPts val="0"/>
              </a:spcBef>
              <a:spcAft>
                <a:spcPts val="0"/>
              </a:spcAft>
              <a:buNone/>
            </a:pPr>
            <a:endParaRPr sz="1800" b="0" i="0" u="none" strike="noStrike" cap="none">
              <a:solidFill>
                <a:srgbClr val="FFFF00"/>
              </a:solidFill>
              <a:latin typeface="Calibri"/>
              <a:ea typeface="Calibri"/>
              <a:cs typeface="Calibri"/>
              <a:sym typeface="Calibri"/>
            </a:endParaRPr>
          </a:p>
        </p:txBody>
      </p:sp>
      <p:sp>
        <p:nvSpPr>
          <p:cNvPr id="630" name="Google Shape;630;p105"/>
          <p:cNvSpPr/>
          <p:nvPr/>
        </p:nvSpPr>
        <p:spPr>
          <a:xfrm>
            <a:off x="7524329" y="2348881"/>
            <a:ext cx="1467260" cy="1632952"/>
          </a:xfrm>
          <a:prstGeom prst="roundRect">
            <a:avLst>
              <a:gd name="adj" fmla="val 16667"/>
            </a:avLst>
          </a:prstGeom>
          <a:ln/>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45700" rIns="91425" bIns="45700" anchor="ctr" anchorCtr="0">
            <a:noAutofit/>
          </a:bodyPr>
          <a:lstStyle/>
          <a:p>
            <a:pPr algn="ctr">
              <a:lnSpc>
                <a:spcPct val="85000"/>
              </a:lnSpc>
              <a:spcBef>
                <a:spcPts val="0"/>
              </a:spcBef>
              <a:spcAft>
                <a:spcPts val="0"/>
              </a:spcAft>
            </a:pPr>
            <a:r>
              <a:rPr lang="sr-Latn-RS" sz="1600" dirty="0"/>
              <a:t>4. </a:t>
            </a:r>
            <a:r>
              <a:rPr lang="sr-Cyrl-CS" sz="1600" dirty="0"/>
              <a:t>SAOPŠTA</a:t>
            </a:r>
            <a:r>
              <a:rPr lang="sr-Latn-RS" sz="1600" dirty="0"/>
              <a:t>-</a:t>
            </a:r>
            <a:r>
              <a:rPr lang="sr-Cyrl-CS" sz="1600" dirty="0"/>
              <a:t>VANjE PODATAKA PROCENE</a:t>
            </a:r>
            <a:endParaRPr lang="en-US" sz="1600" dirty="0"/>
          </a:p>
        </p:txBody>
      </p:sp>
    </p:spTree>
    <p:extLst>
      <p:ext uri="{BB962C8B-B14F-4D97-AF65-F5344CB8AC3E}">
        <p14:creationId xmlns:p14="http://schemas.microsoft.com/office/powerpoint/2010/main" val="136541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332656"/>
            <a:ext cx="7272808" cy="1008112"/>
          </a:xfrm>
        </p:spPr>
        <p:txBody>
          <a:bodyPr>
            <a:noAutofit/>
          </a:bodyPr>
          <a:lstStyle/>
          <a:p>
            <a:r>
              <a:rPr lang="sr-Latn-CS" sz="3600" dirty="0">
                <a:effectLst/>
                <a:latin typeface="Calibri" pitchFamily="34" charset="0"/>
              </a:rPr>
              <a:t>     </a:t>
            </a:r>
            <a:r>
              <a:rPr lang="en-US" sz="4000" dirty="0" err="1">
                <a:effectLst>
                  <a:outerShdw blurRad="38100" dist="38100" dir="2700000" algn="tl">
                    <a:srgbClr val="000000">
                      <a:alpha val="43137"/>
                    </a:srgbClr>
                  </a:outerShdw>
                </a:effectLst>
                <a:latin typeface="Calibri" pitchFamily="34" charset="0"/>
              </a:rPr>
              <a:t>Kontrover</a:t>
            </a:r>
            <a:r>
              <a:rPr lang="sr-Latn-CS" sz="4000" dirty="0">
                <a:effectLst>
                  <a:outerShdw blurRad="38100" dist="38100" dir="2700000" algn="tl">
                    <a:srgbClr val="000000">
                      <a:alpha val="43137"/>
                    </a:srgbClr>
                  </a:outerShdw>
                </a:effectLst>
                <a:latin typeface="Calibri" pitchFamily="34" charset="0"/>
              </a:rPr>
              <a:t>ze kliničkog suđenja</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539552" y="1412776"/>
            <a:ext cx="7992888" cy="4896544"/>
          </a:xfrm>
        </p:spPr>
        <p:txBody>
          <a:bodyPr>
            <a:normAutofit fontScale="92500" lnSpcReduction="20000"/>
          </a:bodyPr>
          <a:lstStyle/>
          <a:p>
            <a:r>
              <a:rPr lang="sr-Latn-CS" sz="2800" b="1" dirty="0">
                <a:latin typeface="Calibri" pitchFamily="34" charset="0"/>
              </a:rPr>
              <a:t>Da li su rezultati dobijenti testiranjem ličnosti stabilni</a:t>
            </a:r>
            <a:r>
              <a:rPr lang="sr-Latn-CS" sz="2800" dirty="0">
                <a:latin typeface="Calibri" pitchFamily="34" charset="0"/>
              </a:rPr>
              <a:t>?</a:t>
            </a:r>
            <a:r>
              <a:rPr lang="en-US" sz="2800" dirty="0">
                <a:latin typeface="Calibri" pitchFamily="34" charset="0"/>
              </a:rPr>
              <a:t>  </a:t>
            </a:r>
            <a:r>
              <a:rPr lang="sr-Latn-RS" sz="2800" dirty="0">
                <a:latin typeface="Calibri" pitchFamily="34" charset="0"/>
              </a:rPr>
              <a:t>Relativno, da. </a:t>
            </a:r>
            <a:br>
              <a:rPr lang="sr-Latn-RS" sz="2800" dirty="0">
                <a:latin typeface="Calibri" pitchFamily="34" charset="0"/>
              </a:rPr>
            </a:br>
            <a:r>
              <a:rPr lang="en-US" sz="2800" i="1" dirty="0" err="1">
                <a:latin typeface="Calibri" pitchFamily="34" charset="0"/>
              </a:rPr>
              <a:t>Interakcion</a:t>
            </a:r>
            <a:r>
              <a:rPr lang="sr-Latn-RS" sz="2800" i="1" dirty="0">
                <a:latin typeface="Calibri" pitchFamily="34" charset="0"/>
              </a:rPr>
              <a:t>istička</a:t>
            </a:r>
            <a:r>
              <a:rPr lang="sr-Latn-CS" sz="2800" i="1" dirty="0">
                <a:latin typeface="Calibri" pitchFamily="34" charset="0"/>
              </a:rPr>
              <a:t> teorija </a:t>
            </a:r>
            <a:r>
              <a:rPr lang="sr-Latn-CS" sz="2800" dirty="0">
                <a:latin typeface="Calibri" pitchFamily="34" charset="0"/>
              </a:rPr>
              <a:t>“osoba-okolina”: rezultate treba evaluirati u svetlu situacionih faktora i konteksta!</a:t>
            </a:r>
          </a:p>
          <a:p>
            <a:pPr>
              <a:buNone/>
            </a:pPr>
            <a:endParaRPr lang="sr-Latn-CS" sz="2800" dirty="0">
              <a:latin typeface="Calibri" pitchFamily="34" charset="0"/>
            </a:endParaRPr>
          </a:p>
          <a:p>
            <a:r>
              <a:rPr lang="sr-Latn-CS" sz="2800" b="1" dirty="0">
                <a:latin typeface="Calibri" pitchFamily="34" charset="0"/>
              </a:rPr>
              <a:t>Da li su testovi i tehnike pouzdani i validni</a:t>
            </a:r>
            <a:r>
              <a:rPr lang="sr-Latn-CS" sz="2800" dirty="0">
                <a:latin typeface="Calibri" pitchFamily="34" charset="0"/>
              </a:rPr>
              <a:t>? </a:t>
            </a:r>
            <a:br>
              <a:rPr lang="sr-Latn-CS" sz="2800" dirty="0">
                <a:latin typeface="Calibri" pitchFamily="34" charset="0"/>
              </a:rPr>
            </a:br>
            <a:r>
              <a:rPr lang="sr-Latn-CS" sz="2800" dirty="0">
                <a:latin typeface="Calibri" pitchFamily="34" charset="0"/>
              </a:rPr>
              <a:t>Dovoljno da se dobiju korisne informacije za razumevanje slučaja. Dodatna validnost svakog testa pojedinačno.</a:t>
            </a:r>
          </a:p>
          <a:p>
            <a:pPr>
              <a:buNone/>
            </a:pPr>
            <a:endParaRPr lang="sr-Latn-CS" sz="2800" dirty="0">
              <a:latin typeface="Calibri" pitchFamily="34" charset="0"/>
            </a:endParaRPr>
          </a:p>
          <a:p>
            <a:r>
              <a:rPr lang="sr-Latn-CS" sz="2800" b="1" dirty="0">
                <a:latin typeface="Calibri" pitchFamily="34" charset="0"/>
              </a:rPr>
              <a:t>Da li se psihološki testovi mogu koristiti u manjinskim populacijama </a:t>
            </a:r>
            <a:r>
              <a:rPr lang="sr-Latn-CS" sz="2800" dirty="0">
                <a:latin typeface="Calibri" pitchFamily="34" charset="0"/>
              </a:rPr>
              <a:t>(bez standardizacije</a:t>
            </a:r>
            <a:r>
              <a:rPr lang="en-US" sz="2800" dirty="0">
                <a:latin typeface="Calibri" pitchFamily="34" charset="0"/>
              </a:rPr>
              <a:t> </a:t>
            </a:r>
            <a:r>
              <a:rPr lang="en-US" sz="2800" dirty="0" err="1">
                <a:latin typeface="Calibri" pitchFamily="34" charset="0"/>
              </a:rPr>
              <a:t>po</a:t>
            </a:r>
            <a:r>
              <a:rPr lang="en-US" sz="2800" dirty="0">
                <a:latin typeface="Calibri" pitchFamily="34" charset="0"/>
              </a:rPr>
              <a:t> </a:t>
            </a:r>
            <a:r>
              <a:rPr lang="en-US" sz="2800" dirty="0" err="1">
                <a:latin typeface="Calibri" pitchFamily="34" charset="0"/>
              </a:rPr>
              <a:t>podgrupama</a:t>
            </a:r>
            <a:r>
              <a:rPr lang="sr-Latn-CS" sz="2800" dirty="0">
                <a:latin typeface="Calibri" pitchFamily="34" charset="0"/>
              </a:rPr>
              <a:t>)</a:t>
            </a:r>
            <a:r>
              <a:rPr lang="en-US" sz="2800" dirty="0">
                <a:latin typeface="Calibri" pitchFamily="34" charset="0"/>
              </a:rPr>
              <a:t>?  </a:t>
            </a:r>
            <a:r>
              <a:rPr lang="sr-Latn-CS" sz="2800" dirty="0">
                <a:latin typeface="Calibri" pitchFamily="34" charset="0"/>
              </a:rPr>
              <a:t>Mogu, ali treba b</a:t>
            </a:r>
            <a:r>
              <a:rPr lang="en-US" sz="2800" dirty="0" err="1">
                <a:latin typeface="Calibri" pitchFamily="34" charset="0"/>
              </a:rPr>
              <a:t>iti</a:t>
            </a:r>
            <a:r>
              <a:rPr lang="en-US" sz="2800" dirty="0">
                <a:latin typeface="Calibri" pitchFamily="34" charset="0"/>
              </a:rPr>
              <a:t> </a:t>
            </a:r>
            <a:r>
              <a:rPr lang="en-US" sz="2800" dirty="0" err="1">
                <a:latin typeface="Calibri" pitchFamily="34" charset="0"/>
              </a:rPr>
              <a:t>svestan</a:t>
            </a:r>
            <a:r>
              <a:rPr lang="en-US" sz="2800" dirty="0">
                <a:latin typeface="Calibri" pitchFamily="34" charset="0"/>
              </a:rPr>
              <a:t> </a:t>
            </a:r>
            <a:r>
              <a:rPr lang="en-US" sz="2800" dirty="0" err="1">
                <a:latin typeface="Calibri" pitchFamily="34" charset="0"/>
              </a:rPr>
              <a:t>ograni</a:t>
            </a:r>
            <a:r>
              <a:rPr lang="sr-Latn-CS" sz="2800" dirty="0">
                <a:latin typeface="Calibri" pitchFamily="34" charset="0"/>
              </a:rPr>
              <a:t>č</a:t>
            </a:r>
            <a:r>
              <a:rPr lang="en-US" sz="2800" dirty="0" err="1">
                <a:latin typeface="Calibri" pitchFamily="34" charset="0"/>
              </a:rPr>
              <a:t>enja</a:t>
            </a:r>
            <a:r>
              <a:rPr lang="sr-Latn-CS" sz="2800" dirty="0">
                <a:latin typeface="Calibri" pitchFamily="34" charset="0"/>
              </a:rPr>
              <a:t>!</a:t>
            </a:r>
          </a:p>
        </p:txBody>
      </p:sp>
    </p:spTree>
    <p:extLst>
      <p:ext uri="{BB962C8B-B14F-4D97-AF65-F5344CB8AC3E}">
        <p14:creationId xmlns:p14="http://schemas.microsoft.com/office/powerpoint/2010/main" val="3298626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7544" y="116632"/>
            <a:ext cx="8496944" cy="1080120"/>
          </a:xfrm>
        </p:spPr>
        <p:txBody>
          <a:bodyPr>
            <a:normAutofit/>
          </a:bodyPr>
          <a:lstStyle/>
          <a:p>
            <a:r>
              <a:rPr lang="sr-Latn-CS" sz="3600" dirty="0">
                <a:effectLst/>
                <a:latin typeface="Calibri" pitchFamily="34" charset="0"/>
              </a:rPr>
              <a:t>       </a:t>
            </a:r>
            <a:r>
              <a:rPr lang="sr-Latn-CS" sz="3600" dirty="0">
                <a:effectLst>
                  <a:outerShdw blurRad="38100" dist="38100" dir="2700000" algn="tl">
                    <a:srgbClr val="000000">
                      <a:alpha val="43137"/>
                    </a:srgbClr>
                  </a:outerShdw>
                </a:effectLst>
                <a:latin typeface="Calibri" pitchFamily="34" charset="0"/>
              </a:rPr>
              <a:t>Forme kliničkog suđenja u praksi</a:t>
            </a:r>
            <a:endParaRPr lang="en-US" sz="3600" dirty="0">
              <a:effectLst>
                <a:outerShdw blurRad="38100" dist="38100" dir="2700000" algn="tl">
                  <a:srgbClr val="000000">
                    <a:alpha val="43137"/>
                  </a:srgbClr>
                </a:outerShdw>
              </a:effectLst>
              <a:latin typeface="Calibri" pitchFamily="34" charset="0"/>
            </a:endParaRPr>
          </a:p>
        </p:txBody>
      </p:sp>
      <p:sp>
        <p:nvSpPr>
          <p:cNvPr id="10243" name="Rectangle 3"/>
          <p:cNvSpPr>
            <a:spLocks noGrp="1" noChangeArrowheads="1"/>
          </p:cNvSpPr>
          <p:nvPr>
            <p:ph idx="1"/>
          </p:nvPr>
        </p:nvSpPr>
        <p:spPr>
          <a:xfrm>
            <a:off x="539552" y="1340769"/>
            <a:ext cx="8280921" cy="4896543"/>
          </a:xfrm>
        </p:spPr>
        <p:txBody>
          <a:bodyPr>
            <a:normAutofit fontScale="92500"/>
          </a:bodyPr>
          <a:lstStyle/>
          <a:p>
            <a:r>
              <a:rPr lang="sr-Latn-CS" sz="2800" dirty="0">
                <a:latin typeface="Calibri" pitchFamily="34" charset="0"/>
              </a:rPr>
              <a:t>Načelo </a:t>
            </a:r>
            <a:r>
              <a:rPr lang="sr-Latn-CS" sz="2800" b="1" dirty="0">
                <a:latin typeface="Calibri" pitchFamily="34" charset="0"/>
              </a:rPr>
              <a:t>“dva lica”</a:t>
            </a:r>
            <a:r>
              <a:rPr lang="sr-Latn-CS" sz="2800" dirty="0">
                <a:latin typeface="Calibri" pitchFamily="34" charset="0"/>
              </a:rPr>
              <a:t> </a:t>
            </a:r>
            <a:r>
              <a:rPr lang="sr-Latn-CS" sz="2400" i="1" dirty="0">
                <a:latin typeface="Calibri" pitchFamily="34" charset="0"/>
              </a:rPr>
              <a:t>(naturalistički pristup definiše fasadu, TTS – bazičnu ličnost; manifestno vs. latentno )</a:t>
            </a:r>
          </a:p>
          <a:p>
            <a:r>
              <a:rPr lang="sr-Latn-CS" dirty="0">
                <a:latin typeface="Calibri" pitchFamily="34" charset="0"/>
              </a:rPr>
              <a:t>Načelo “</a:t>
            </a:r>
            <a:r>
              <a:rPr lang="sr-Latn-CS" b="1" dirty="0">
                <a:latin typeface="Calibri" pitchFamily="34" charset="0"/>
              </a:rPr>
              <a:t>terminološkog rešenja”</a:t>
            </a:r>
            <a:r>
              <a:rPr lang="sr-Latn-CS" dirty="0">
                <a:latin typeface="Calibri" pitchFamily="34" charset="0"/>
              </a:rPr>
              <a:t> </a:t>
            </a:r>
            <a:r>
              <a:rPr lang="sr-Latn-CS" sz="2400" i="1" dirty="0">
                <a:latin typeface="Calibri" pitchFamily="34" charset="0"/>
              </a:rPr>
              <a:t>(prevođenje dobijenih podataka u termine izabrane teorije)</a:t>
            </a:r>
          </a:p>
          <a:p>
            <a:r>
              <a:rPr lang="sr-Latn-CS" sz="2800" dirty="0">
                <a:latin typeface="Calibri" pitchFamily="34" charset="0"/>
              </a:rPr>
              <a:t>Načelo </a:t>
            </a:r>
            <a:r>
              <a:rPr lang="sr-Latn-CS" sz="2800" b="1" dirty="0">
                <a:latin typeface="Calibri" pitchFamily="34" charset="0"/>
              </a:rPr>
              <a:t>“krunskog svedoka”</a:t>
            </a:r>
            <a:r>
              <a:rPr lang="sr-Latn-CS" sz="2800" dirty="0">
                <a:latin typeface="Calibri" pitchFamily="34" charset="0"/>
              </a:rPr>
              <a:t> </a:t>
            </a:r>
            <a:r>
              <a:rPr lang="sr-Latn-CS" sz="2400" i="1" dirty="0">
                <a:latin typeface="Calibri" pitchFamily="34" charset="0"/>
              </a:rPr>
              <a:t>( jedna tehnika je ključna, npr.  Rorschach…)</a:t>
            </a:r>
          </a:p>
          <a:p>
            <a:r>
              <a:rPr lang="sr-Latn-CS" sz="2800" dirty="0">
                <a:latin typeface="Calibri" pitchFamily="34" charset="0"/>
              </a:rPr>
              <a:t>Načelo </a:t>
            </a:r>
            <a:r>
              <a:rPr lang="sr-Latn-CS" sz="2800" b="1" dirty="0">
                <a:latin typeface="Calibri" pitchFamily="34" charset="0"/>
              </a:rPr>
              <a:t>“što je gore, to je važnije”</a:t>
            </a:r>
            <a:r>
              <a:rPr lang="sr-Latn-CS" sz="2800" dirty="0">
                <a:latin typeface="Calibri" pitchFamily="34" charset="0"/>
              </a:rPr>
              <a:t>  </a:t>
            </a:r>
            <a:r>
              <a:rPr lang="sr-Latn-CS" sz="2400" dirty="0">
                <a:latin typeface="Calibri" pitchFamily="34" charset="0"/>
              </a:rPr>
              <a:t>(</a:t>
            </a:r>
            <a:r>
              <a:rPr lang="sr-Latn-CS" sz="2400" i="1" dirty="0">
                <a:latin typeface="Calibri" pitchFamily="34" charset="0"/>
              </a:rPr>
              <a:t>teške, patognomonične informacije imaju veći značaj)</a:t>
            </a:r>
          </a:p>
          <a:p>
            <a:r>
              <a:rPr lang="sr-Latn-CS" sz="2800" dirty="0">
                <a:latin typeface="Calibri" pitchFamily="34" charset="0"/>
              </a:rPr>
              <a:t>Načelo </a:t>
            </a:r>
            <a:r>
              <a:rPr lang="sr-Latn-CS" sz="2800" b="1" dirty="0">
                <a:latin typeface="Calibri" pitchFamily="34" charset="0"/>
              </a:rPr>
              <a:t>“život je merilo”</a:t>
            </a:r>
            <a:r>
              <a:rPr lang="sr-Latn-CS" sz="2800" dirty="0">
                <a:latin typeface="Calibri" pitchFamily="34" charset="0"/>
              </a:rPr>
              <a:t> (</a:t>
            </a:r>
            <a:r>
              <a:rPr lang="sr-Latn-CS" sz="2400" i="1" dirty="0">
                <a:latin typeface="Calibri" pitchFamily="34" charset="0"/>
              </a:rPr>
              <a:t>TTS podređeni “biografskoj istini”)</a:t>
            </a:r>
          </a:p>
          <a:p>
            <a:r>
              <a:rPr lang="sr-Latn-CS" sz="2800" dirty="0">
                <a:latin typeface="Calibri" pitchFamily="34" charset="0"/>
              </a:rPr>
              <a:t>Načelo “</a:t>
            </a:r>
            <a:r>
              <a:rPr lang="sr-Latn-CS" sz="2800" b="1" dirty="0">
                <a:latin typeface="Calibri" pitchFamily="34" charset="0"/>
              </a:rPr>
              <a:t>suda stručnjaka”</a:t>
            </a:r>
            <a:r>
              <a:rPr lang="sr-Latn-CS" sz="2800" dirty="0">
                <a:latin typeface="Calibri" pitchFamily="34" charset="0"/>
              </a:rPr>
              <a:t> </a:t>
            </a:r>
            <a:r>
              <a:rPr lang="sr-Latn-CS" sz="2400" dirty="0">
                <a:latin typeface="Calibri" pitchFamily="34" charset="0"/>
              </a:rPr>
              <a:t>(istina je ono što kažu iskusne kolege)</a:t>
            </a:r>
            <a:endParaRPr lang="en-US" sz="2400" dirty="0">
              <a:latin typeface="Calibri" pitchFamily="34" charset="0"/>
            </a:endParaRPr>
          </a:p>
          <a:p>
            <a:pPr>
              <a:buNone/>
            </a:pPr>
            <a:r>
              <a:rPr lang="sr-Latn-CS" sz="2400" i="1" dirty="0">
                <a:latin typeface="Calibri" pitchFamily="34" charset="0"/>
              </a:rPr>
              <a:t>     </a:t>
            </a:r>
            <a:r>
              <a:rPr lang="sr-Latn-CS" sz="2400" dirty="0">
                <a:latin typeface="Calibri" pitchFamily="34" charset="0"/>
              </a:rPr>
              <a:t>Načela se ne isključuju međusobno, primenjuju se zajedno, čak i u istom izveštaju u formi hipoteza.</a:t>
            </a:r>
            <a:endParaRPr lang="en-US" sz="2400" dirty="0">
              <a:latin typeface="Calibri" pitchFamily="34" charset="0"/>
            </a:endParaRPr>
          </a:p>
          <a:p>
            <a:endParaRPr lang="en-US" sz="2800" dirty="0">
              <a:latin typeface="Calibri" pitchFamily="34" charset="0"/>
            </a:endParaRPr>
          </a:p>
          <a:p>
            <a:endParaRPr lang="en-US" sz="2800" dirty="0">
              <a:latin typeface="Calibri" pitchFamily="34" charset="0"/>
            </a:endParaRPr>
          </a:p>
        </p:txBody>
      </p:sp>
    </p:spTree>
    <p:extLst>
      <p:ext uri="{BB962C8B-B14F-4D97-AF65-F5344CB8AC3E}">
        <p14:creationId xmlns:p14="http://schemas.microsoft.com/office/powerpoint/2010/main" val="4215428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3568" y="404664"/>
            <a:ext cx="8003232" cy="648072"/>
          </a:xfrm>
        </p:spPr>
        <p:txBody>
          <a:bodyPr>
            <a:normAutofit/>
          </a:bodyPr>
          <a:lstStyle/>
          <a:p>
            <a:r>
              <a:rPr lang="sr-Latn-CS" sz="3600" dirty="0">
                <a:effectLst>
                  <a:outerShdw blurRad="38100" dist="38100" dir="2700000" algn="tl">
                    <a:srgbClr val="000000">
                      <a:alpha val="43137"/>
                    </a:srgbClr>
                  </a:outerShdw>
                </a:effectLst>
                <a:latin typeface="Calibri" pitchFamily="34" charset="0"/>
              </a:rPr>
              <a:t>Int</a:t>
            </a:r>
            <a:r>
              <a:rPr lang="en-US" sz="3600" dirty="0">
                <a:effectLst>
                  <a:outerShdw blurRad="38100" dist="38100" dir="2700000" algn="tl">
                    <a:srgbClr val="000000">
                      <a:alpha val="43137"/>
                    </a:srgbClr>
                  </a:outerShdw>
                </a:effectLst>
                <a:latin typeface="Calibri" pitchFamily="34" charset="0"/>
              </a:rPr>
              <a:t>e</a:t>
            </a:r>
            <a:r>
              <a:rPr lang="sr-Latn-CS" sz="3600" dirty="0">
                <a:effectLst>
                  <a:outerShdw blurRad="38100" dist="38100" dir="2700000" algn="tl">
                    <a:srgbClr val="000000">
                      <a:alpha val="43137"/>
                    </a:srgbClr>
                  </a:outerShdw>
                </a:effectLst>
                <a:latin typeface="Calibri" pitchFamily="34" charset="0"/>
              </a:rPr>
              <a:t>gracija podataka: dva metoda</a:t>
            </a:r>
            <a:endParaRPr lang="en-US" sz="3600" dirty="0">
              <a:effectLst>
                <a:outerShdw blurRad="38100" dist="38100" dir="2700000" algn="tl">
                  <a:srgbClr val="000000">
                    <a:alpha val="43137"/>
                  </a:srgbClr>
                </a:outerShdw>
              </a:effectLst>
              <a:latin typeface="Calibri" pitchFamily="34" charset="0"/>
            </a:endParaRPr>
          </a:p>
        </p:txBody>
      </p:sp>
      <p:sp>
        <p:nvSpPr>
          <p:cNvPr id="5123" name="Rectangle 3"/>
          <p:cNvSpPr>
            <a:spLocks noGrp="1" noChangeArrowheads="1"/>
          </p:cNvSpPr>
          <p:nvPr>
            <p:ph idx="1"/>
          </p:nvPr>
        </p:nvSpPr>
        <p:spPr>
          <a:xfrm>
            <a:off x="467544" y="1340768"/>
            <a:ext cx="8208912" cy="5040559"/>
          </a:xfrm>
        </p:spPr>
        <p:txBody>
          <a:bodyPr>
            <a:noAutofit/>
          </a:bodyPr>
          <a:lstStyle/>
          <a:p>
            <a:pPr>
              <a:spcBef>
                <a:spcPts val="600"/>
              </a:spcBef>
              <a:spcAft>
                <a:spcPts val="600"/>
              </a:spcAft>
            </a:pPr>
            <a:r>
              <a:rPr lang="sr-Latn-CS" sz="2400" b="1" dirty="0">
                <a:latin typeface="Calibri" pitchFamily="34" charset="0"/>
              </a:rPr>
              <a:t>Statistički metod</a:t>
            </a:r>
            <a:r>
              <a:rPr lang="sr-Latn-CS" sz="2400" dirty="0">
                <a:latin typeface="Calibri" pitchFamily="34" charset="0"/>
              </a:rPr>
              <a:t>: baziran na malom broju klasa, sa velikom frekvencijom; podesan za predviđanje opštih kategorija ponašanja i  trajne karakteristike strukture ličnosti; zaključci su relativno dugoročni</a:t>
            </a:r>
            <a:r>
              <a:rPr lang="en-US" sz="2400" dirty="0">
                <a:latin typeface="Calibri" pitchFamily="34" charset="0"/>
              </a:rPr>
              <a:t>,</a:t>
            </a:r>
            <a:r>
              <a:rPr lang="sr-Latn-CS" sz="2400" dirty="0">
                <a:latin typeface="Calibri" pitchFamily="34" charset="0"/>
              </a:rPr>
              <a:t> profil</a:t>
            </a:r>
            <a:r>
              <a:rPr lang="en-US" sz="2400" dirty="0">
                <a:latin typeface="Calibri" pitchFamily="34" charset="0"/>
              </a:rPr>
              <a:t>i</a:t>
            </a:r>
            <a:r>
              <a:rPr lang="sr-Latn-CS" sz="2400" dirty="0">
                <a:latin typeface="Calibri" pitchFamily="34" charset="0"/>
              </a:rPr>
              <a:t> ličnosti  su relativno stabilni, </a:t>
            </a:r>
            <a:r>
              <a:rPr lang="en-US" sz="2400" dirty="0" err="1">
                <a:latin typeface="Calibri" pitchFamily="34" charset="0"/>
              </a:rPr>
              <a:t>manje</a:t>
            </a:r>
            <a:r>
              <a:rPr lang="en-US" sz="2400" dirty="0">
                <a:latin typeface="Calibri" pitchFamily="34" charset="0"/>
              </a:rPr>
              <a:t> </a:t>
            </a:r>
            <a:r>
              <a:rPr lang="en-US" sz="2400" dirty="0" err="1">
                <a:latin typeface="Calibri" pitchFamily="34" charset="0"/>
              </a:rPr>
              <a:t>individualno</a:t>
            </a:r>
            <a:r>
              <a:rPr lang="en-US" sz="2400" dirty="0">
                <a:latin typeface="Calibri" pitchFamily="34" charset="0"/>
              </a:rPr>
              <a:t> </a:t>
            </a:r>
            <a:r>
              <a:rPr lang="en-US" sz="2400" dirty="0" err="1">
                <a:latin typeface="Calibri" pitchFamily="34" charset="0"/>
              </a:rPr>
              <a:t>specif</a:t>
            </a:r>
            <a:r>
              <a:rPr lang="sr-Latn-RS" sz="2400" dirty="0">
                <a:latin typeface="Calibri" pitchFamily="34" charset="0"/>
              </a:rPr>
              <a:t>čni.</a:t>
            </a:r>
            <a:endParaRPr lang="sr-Latn-CS" sz="2400" i="1" dirty="0">
              <a:latin typeface="Calibri" pitchFamily="34" charset="0"/>
            </a:endParaRPr>
          </a:p>
          <a:p>
            <a:pPr>
              <a:spcBef>
                <a:spcPts val="600"/>
              </a:spcBef>
              <a:spcAft>
                <a:spcPts val="600"/>
              </a:spcAft>
            </a:pPr>
            <a:r>
              <a:rPr lang="sr-Latn-CS" sz="2400" b="1" dirty="0">
                <a:latin typeface="Calibri" pitchFamily="34" charset="0"/>
              </a:rPr>
              <a:t>Klinički metod</a:t>
            </a:r>
            <a:r>
              <a:rPr lang="sr-Latn-CS" sz="2400" dirty="0">
                <a:latin typeface="Calibri" pitchFamily="34" charset="0"/>
              </a:rPr>
              <a:t>: veliki broj klasa, sa malom frekvencijom uključenih pojava; pogodan za procenu individualnih reakcija; zaključci su (dinamskog karaktera), kratkotrajniji, ali relevantniji za razumevanje ličnosti i pružanje pomoći!</a:t>
            </a:r>
            <a:r>
              <a:rPr lang="sr-Latn-CS" sz="2400" i="1" dirty="0">
                <a:latin typeface="Calibri" pitchFamily="34" charset="0"/>
              </a:rPr>
              <a:t>                      </a:t>
            </a:r>
          </a:p>
          <a:p>
            <a:pPr>
              <a:spcBef>
                <a:spcPts val="600"/>
              </a:spcBef>
              <a:spcAft>
                <a:spcPts val="600"/>
              </a:spcAft>
              <a:buNone/>
            </a:pPr>
            <a:r>
              <a:rPr lang="sr-Latn-CS" sz="2400" i="1" dirty="0">
                <a:latin typeface="Calibri" pitchFamily="34" charset="0"/>
              </a:rPr>
              <a:t>                  </a:t>
            </a:r>
            <a:r>
              <a:rPr lang="sr-Latn-CS" sz="2400" b="1" i="1" dirty="0">
                <a:latin typeface="Calibri" pitchFamily="34" charset="0"/>
              </a:rPr>
              <a:t>Ne ili-ili, nego oba metoda!</a:t>
            </a:r>
            <a:endParaRPr lang="en-US" sz="2400" b="1" i="1" dirty="0">
              <a:latin typeface="Calibri" pitchFamily="34" charset="0"/>
            </a:endParaRPr>
          </a:p>
          <a:p>
            <a:endParaRPr lang="sr-Latn-CS" sz="2800" dirty="0">
              <a:latin typeface="Calibri" pitchFamily="34" charset="0"/>
            </a:endParaRPr>
          </a:p>
          <a:p>
            <a:pPr>
              <a:buNone/>
            </a:pPr>
            <a:endParaRPr lang="sr-Latn-CS" sz="2400" dirty="0">
              <a:latin typeface="Calibri" pitchFamily="34" charset="0"/>
            </a:endParaRPr>
          </a:p>
          <a:p>
            <a:pPr>
              <a:buNone/>
            </a:pPr>
            <a:r>
              <a:rPr lang="sr-Latn-CS" sz="2400" dirty="0">
                <a:latin typeface="Calibri" pitchFamily="34" charset="0"/>
              </a:rPr>
              <a:t>                             </a:t>
            </a:r>
            <a:endParaRPr lang="en-US" sz="2400" i="1" dirty="0">
              <a:latin typeface="Calibri" pitchFamily="34" charset="0"/>
            </a:endParaRPr>
          </a:p>
        </p:txBody>
      </p:sp>
    </p:spTree>
    <p:extLst>
      <p:ext uri="{BB962C8B-B14F-4D97-AF65-F5344CB8AC3E}">
        <p14:creationId xmlns:p14="http://schemas.microsoft.com/office/powerpoint/2010/main" val="3156352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99592" y="548680"/>
            <a:ext cx="7787208" cy="792088"/>
          </a:xfrm>
        </p:spPr>
        <p:txBody>
          <a:bodyPr>
            <a:normAutofit/>
          </a:bodyPr>
          <a:lstStyle/>
          <a:p>
            <a:r>
              <a:rPr lang="sr-Latn-CS" sz="4000" dirty="0">
                <a:effectLst>
                  <a:outerShdw blurRad="38100" dist="38100" dir="2700000" algn="tl">
                    <a:srgbClr val="000000">
                      <a:alpha val="43137"/>
                    </a:srgbClr>
                  </a:outerShdw>
                </a:effectLst>
                <a:latin typeface="Calibri" pitchFamily="34" charset="0"/>
              </a:rPr>
              <a:t>Klinički način integracije</a:t>
            </a:r>
            <a:endParaRPr lang="en-US" sz="4000" dirty="0">
              <a:effectLst>
                <a:outerShdw blurRad="38100" dist="38100" dir="2700000" algn="tl">
                  <a:srgbClr val="000000">
                    <a:alpha val="43137"/>
                  </a:srgbClr>
                </a:outerShdw>
              </a:effectLst>
              <a:latin typeface="Calibri" pitchFamily="34" charset="0"/>
            </a:endParaRPr>
          </a:p>
        </p:txBody>
      </p:sp>
      <p:sp>
        <p:nvSpPr>
          <p:cNvPr id="3075" name="Rectangle 3"/>
          <p:cNvSpPr>
            <a:spLocks noGrp="1" noChangeArrowheads="1"/>
          </p:cNvSpPr>
          <p:nvPr>
            <p:ph idx="1"/>
          </p:nvPr>
        </p:nvSpPr>
        <p:spPr>
          <a:xfrm>
            <a:off x="755576" y="1268761"/>
            <a:ext cx="7848674" cy="4536503"/>
          </a:xfrm>
        </p:spPr>
        <p:txBody>
          <a:bodyPr>
            <a:normAutofit/>
          </a:bodyPr>
          <a:lstStyle/>
          <a:p>
            <a:endParaRPr lang="sr-Latn-CS" sz="2800" dirty="0">
              <a:latin typeface="Calibri" pitchFamily="34" charset="0"/>
            </a:endParaRPr>
          </a:p>
          <a:p>
            <a:r>
              <a:rPr lang="sr-Latn-CS" sz="2800" dirty="0">
                <a:latin typeface="Calibri" pitchFamily="34" charset="0"/>
              </a:rPr>
              <a:t>Nije podložan striktno naučnom objašanjenju</a:t>
            </a:r>
          </a:p>
          <a:p>
            <a:r>
              <a:rPr lang="sr-Latn-CS" sz="2800" dirty="0">
                <a:latin typeface="Calibri" pitchFamily="34" charset="0"/>
              </a:rPr>
              <a:t>Baziran na iskustvu</a:t>
            </a:r>
          </a:p>
          <a:p>
            <a:r>
              <a:rPr lang="en-US" sz="2800" dirty="0" err="1">
                <a:latin typeface="Calibri" pitchFamily="34" charset="0"/>
              </a:rPr>
              <a:t>Podlo</a:t>
            </a:r>
            <a:r>
              <a:rPr lang="sr-Latn-CS" sz="2800" dirty="0">
                <a:latin typeface="Calibri" pitchFamily="34" charset="0"/>
              </a:rPr>
              <a:t>žan subjektivizmu</a:t>
            </a:r>
          </a:p>
          <a:p>
            <a:r>
              <a:rPr lang="sr-Latn-CS" sz="2800" dirty="0">
                <a:latin typeface="Calibri" pitchFamily="34" charset="0"/>
              </a:rPr>
              <a:t>Zavisan od sposobnosti i “kreativnosti” kliničara</a:t>
            </a:r>
          </a:p>
          <a:p>
            <a:r>
              <a:rPr lang="sr-Latn-CS" sz="2800" dirty="0">
                <a:latin typeface="Calibri" pitchFamily="34" charset="0"/>
              </a:rPr>
              <a:t>Individualan</a:t>
            </a:r>
          </a:p>
          <a:p>
            <a:r>
              <a:rPr lang="sr-Latn-CS" sz="2800" dirty="0">
                <a:latin typeface="Calibri" pitchFamily="34" charset="0"/>
              </a:rPr>
              <a:t>Kvalitativan</a:t>
            </a:r>
          </a:p>
          <a:p>
            <a:r>
              <a:rPr lang="sr-Latn-CS" sz="2800" dirty="0">
                <a:latin typeface="Calibri" pitchFamily="34" charset="0"/>
              </a:rPr>
              <a:t>Dubinski</a:t>
            </a:r>
          </a:p>
          <a:p>
            <a:r>
              <a:rPr lang="sr-Latn-CS" sz="2800" dirty="0">
                <a:latin typeface="Calibri" pitchFamily="34" charset="0"/>
              </a:rPr>
              <a:t>Holistički</a:t>
            </a:r>
          </a:p>
          <a:p>
            <a:endParaRPr lang="en-US" sz="3200" b="1" dirty="0">
              <a:latin typeface="Calibri" pitchFamily="34" charset="0"/>
            </a:endParaRPr>
          </a:p>
        </p:txBody>
      </p:sp>
    </p:spTree>
    <p:extLst>
      <p:ext uri="{BB962C8B-B14F-4D97-AF65-F5344CB8AC3E}">
        <p14:creationId xmlns:p14="http://schemas.microsoft.com/office/powerpoint/2010/main" val="14024599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476672"/>
            <a:ext cx="8075240" cy="720080"/>
          </a:xfrm>
        </p:spPr>
        <p:txBody>
          <a:bodyPr>
            <a:normAutofit/>
          </a:bodyPr>
          <a:lstStyle/>
          <a:p>
            <a:r>
              <a:rPr lang="sr-Latn-CS" dirty="0">
                <a:effectLst>
                  <a:outerShdw blurRad="38100" dist="38100" dir="2700000" algn="tl">
                    <a:srgbClr val="000000">
                      <a:alpha val="43137"/>
                    </a:srgbClr>
                  </a:outerShdw>
                </a:effectLst>
                <a:latin typeface="Calibri" pitchFamily="34" charset="0"/>
              </a:rPr>
              <a:t>Konceptualizacija</a:t>
            </a:r>
            <a:r>
              <a:rPr lang="en-US" dirty="0">
                <a:effectLst>
                  <a:outerShdw blurRad="38100" dist="38100" dir="2700000" algn="tl">
                    <a:srgbClr val="000000">
                      <a:alpha val="43137"/>
                    </a:srgbClr>
                  </a:outerShdw>
                </a:effectLst>
                <a:latin typeface="Calibri" pitchFamily="34" charset="0"/>
              </a:rPr>
              <a:t> i </a:t>
            </a:r>
            <a:r>
              <a:rPr lang="en-US" dirty="0" err="1">
                <a:effectLst>
                  <a:outerShdw blurRad="38100" dist="38100" dir="2700000" algn="tl">
                    <a:srgbClr val="000000">
                      <a:alpha val="43137"/>
                    </a:srgbClr>
                  </a:outerShdw>
                </a:effectLst>
                <a:latin typeface="Calibri" pitchFamily="34" charset="0"/>
              </a:rPr>
              <a:t>formulacija</a:t>
            </a:r>
            <a:r>
              <a:rPr lang="en-US" dirty="0">
                <a:effectLst>
                  <a:outerShdw blurRad="38100" dist="38100" dir="2700000" algn="tl">
                    <a:srgbClr val="000000">
                      <a:alpha val="43137"/>
                    </a:srgbClr>
                  </a:outerShdw>
                </a:effectLst>
                <a:latin typeface="Calibri" pitchFamily="34" charset="0"/>
              </a:rPr>
              <a:t> </a:t>
            </a:r>
            <a:r>
              <a:rPr lang="sr-Latn-CS" dirty="0">
                <a:effectLst>
                  <a:outerShdw blurRad="38100" dist="38100" dir="2700000" algn="tl">
                    <a:srgbClr val="000000">
                      <a:alpha val="43137"/>
                    </a:srgbClr>
                  </a:outerShdw>
                </a:effectLst>
                <a:latin typeface="Calibri" pitchFamily="34" charset="0"/>
              </a:rPr>
              <a:t>slučaja</a:t>
            </a:r>
            <a:endParaRPr lang="en-US"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539552" y="1700808"/>
            <a:ext cx="7992888" cy="4320480"/>
          </a:xfrm>
        </p:spPr>
        <p:txBody>
          <a:bodyPr>
            <a:normAutofit/>
          </a:bodyPr>
          <a:lstStyle/>
          <a:p>
            <a:pPr>
              <a:spcBef>
                <a:spcPts val="600"/>
              </a:spcBef>
              <a:spcAft>
                <a:spcPts val="600"/>
              </a:spcAft>
            </a:pPr>
            <a:r>
              <a:rPr lang="sr-Latn-CS" sz="2400" b="1" dirty="0">
                <a:latin typeface="Calibri" pitchFamily="34" charset="0"/>
              </a:rPr>
              <a:t>Sistematski i sveobuhvatni proces organizovanja i objašnjenja informacija</a:t>
            </a:r>
            <a:r>
              <a:rPr lang="sr-Latn-CS" sz="2400" dirty="0">
                <a:latin typeface="Calibri" pitchFamily="34" charset="0"/>
              </a:rPr>
              <a:t> dobijenih kroz ispitivanje određenog pacijenta</a:t>
            </a:r>
            <a:endParaRPr lang="en-US" sz="2400" dirty="0">
              <a:latin typeface="Calibri" pitchFamily="34" charset="0"/>
            </a:endParaRPr>
          </a:p>
          <a:p>
            <a:pPr>
              <a:spcBef>
                <a:spcPts val="600"/>
              </a:spcBef>
              <a:spcAft>
                <a:spcPts val="600"/>
              </a:spcAft>
            </a:pPr>
            <a:r>
              <a:rPr lang="sr-Latn-CS" sz="2400" b="1" dirty="0">
                <a:latin typeface="Calibri" pitchFamily="34" charset="0"/>
              </a:rPr>
              <a:t>Interpretacija</a:t>
            </a:r>
            <a:r>
              <a:rPr lang="en-US" sz="2400" dirty="0">
                <a:latin typeface="Calibri" pitchFamily="34" charset="0"/>
              </a:rPr>
              <a:t>: </a:t>
            </a:r>
            <a:r>
              <a:rPr lang="en-US" sz="2400" dirty="0" err="1">
                <a:latin typeface="Calibri" pitchFamily="34" charset="0"/>
              </a:rPr>
              <a:t>napravi</a:t>
            </a:r>
            <a:r>
              <a:rPr lang="sr-Latn-RS" sz="2400" dirty="0">
                <a:latin typeface="Calibri" pitchFamily="34" charset="0"/>
              </a:rPr>
              <a:t>t</a:t>
            </a:r>
            <a:r>
              <a:rPr lang="en-US" sz="2400" dirty="0">
                <a:latin typeface="Calibri" pitchFamily="34" charset="0"/>
              </a:rPr>
              <a:t>i </a:t>
            </a:r>
            <a:r>
              <a:rPr lang="en-US" sz="2400" dirty="0" err="1">
                <a:latin typeface="Calibri" pitchFamily="34" charset="0"/>
              </a:rPr>
              <a:t>koncept</a:t>
            </a:r>
            <a:r>
              <a:rPr lang="en-US" sz="2400" dirty="0">
                <a:latin typeface="Calibri" pitchFamily="34" charset="0"/>
              </a:rPr>
              <a:t> li</a:t>
            </a:r>
            <a:r>
              <a:rPr lang="sr-Latn-CS" sz="2400" dirty="0">
                <a:latin typeface="Calibri" pitchFamily="34" charset="0"/>
              </a:rPr>
              <a:t>čnosti i hipoteze o uzrocima poremećaja (p</a:t>
            </a:r>
            <a:r>
              <a:rPr lang="en-US" sz="2400" dirty="0" err="1">
                <a:latin typeface="Calibri" pitchFamily="34" charset="0"/>
              </a:rPr>
              <a:t>olaz</a:t>
            </a:r>
            <a:r>
              <a:rPr lang="sr-Latn-RS" sz="2400" dirty="0">
                <a:latin typeface="Calibri" pitchFamily="34" charset="0"/>
              </a:rPr>
              <a:t>na</a:t>
            </a:r>
            <a:r>
              <a:rPr lang="sr-Latn-CS" sz="2400" dirty="0">
                <a:latin typeface="Calibri" pitchFamily="34" charset="0"/>
              </a:rPr>
              <a:t> premisa da ponašanja imaju svoje </a:t>
            </a:r>
            <a:r>
              <a:rPr lang="sr-Latn-CS" sz="2400" b="1" dirty="0">
                <a:latin typeface="Calibri" pitchFamily="34" charset="0"/>
              </a:rPr>
              <a:t>uzroke/faktore uticaja, značenja i svrhu, </a:t>
            </a:r>
            <a:r>
              <a:rPr lang="sr-Latn-CS" sz="2400" dirty="0">
                <a:latin typeface="Calibri" pitchFamily="34" charset="0"/>
              </a:rPr>
              <a:t>koje nastojimo da otkrijemo) </a:t>
            </a:r>
          </a:p>
          <a:p>
            <a:pPr>
              <a:spcBef>
                <a:spcPts val="600"/>
              </a:spcBef>
              <a:spcAft>
                <a:spcPts val="600"/>
              </a:spcAft>
            </a:pPr>
            <a:r>
              <a:rPr lang="sr-Latn-CS" sz="2400" dirty="0">
                <a:latin typeface="Calibri" pitchFamily="34" charset="0"/>
              </a:rPr>
              <a:t>Kliničar operiše sakupljenim  informacijama da bi formirao </a:t>
            </a:r>
            <a:r>
              <a:rPr lang="sr-Latn-CS" sz="2400" b="1" dirty="0">
                <a:latin typeface="Calibri" pitchFamily="34" charset="0"/>
              </a:rPr>
              <a:t>model razumevanje i objašnjenja </a:t>
            </a:r>
            <a:r>
              <a:rPr lang="sr-Latn-CS" sz="2400" dirty="0">
                <a:latin typeface="Calibri" pitchFamily="34" charset="0"/>
              </a:rPr>
              <a:t>pacijentovih teškoća i predložio </a:t>
            </a:r>
            <a:r>
              <a:rPr lang="sr-Latn-CS" sz="2400" b="1" dirty="0">
                <a:latin typeface="Calibri" pitchFamily="34" charset="0"/>
              </a:rPr>
              <a:t>relevantne strategije pružanja pomoći</a:t>
            </a:r>
            <a:r>
              <a:rPr lang="sr-Latn-CS" sz="2400" dirty="0">
                <a:latin typeface="Calibri" pitchFamily="34" charset="0"/>
              </a:rPr>
              <a:t>!</a:t>
            </a:r>
          </a:p>
          <a:p>
            <a:pPr>
              <a:buNone/>
            </a:pPr>
            <a:endParaRPr lang="sr-Latn-CS" sz="2800" dirty="0">
              <a:latin typeface="Calibri" pitchFamily="34" charset="0"/>
            </a:endParaRPr>
          </a:p>
          <a:p>
            <a:endParaRPr lang="sr-Latn-CS" sz="3200" dirty="0">
              <a:latin typeface="Calibri" pitchFamily="34" charset="0"/>
            </a:endParaRPr>
          </a:p>
          <a:p>
            <a:endParaRPr lang="sr-Latn-CS" sz="3200" dirty="0">
              <a:latin typeface="Calibri" pitchFamily="34" charset="0"/>
            </a:endParaRPr>
          </a:p>
        </p:txBody>
      </p:sp>
    </p:spTree>
    <p:extLst>
      <p:ext uri="{BB962C8B-B14F-4D97-AF65-F5344CB8AC3E}">
        <p14:creationId xmlns:p14="http://schemas.microsoft.com/office/powerpoint/2010/main" val="3809086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274638"/>
            <a:ext cx="8003232" cy="850106"/>
          </a:xfrm>
        </p:spPr>
        <p:txBody>
          <a:bodyPr>
            <a:normAutofit fontScale="90000"/>
          </a:bodyPr>
          <a:lstStyle/>
          <a:p>
            <a:r>
              <a:rPr lang="sr-Latn-CS" sz="4000" dirty="0">
                <a:effectLst>
                  <a:outerShdw blurRad="38100" dist="38100" dir="2700000" algn="tl">
                    <a:srgbClr val="000000">
                      <a:alpha val="43137"/>
                    </a:srgbClr>
                  </a:outerShdw>
                </a:effectLst>
                <a:latin typeface="Calibri" pitchFamily="34" charset="0"/>
              </a:rPr>
              <a:t>Karakteristike kliničke konceptualizacije </a:t>
            </a:r>
            <a:endParaRPr lang="en-US" sz="4000" dirty="0">
              <a:effectLst>
                <a:outerShdw blurRad="38100" dist="38100" dir="2700000" algn="tl">
                  <a:srgbClr val="000000">
                    <a:alpha val="43137"/>
                  </a:srgbClr>
                </a:outerShdw>
              </a:effectLst>
              <a:latin typeface="Calibri" pitchFamily="34" charset="0"/>
            </a:endParaRPr>
          </a:p>
        </p:txBody>
      </p:sp>
      <p:sp>
        <p:nvSpPr>
          <p:cNvPr id="11267" name="Rectangle 3"/>
          <p:cNvSpPr>
            <a:spLocks noGrp="1" noChangeArrowheads="1"/>
          </p:cNvSpPr>
          <p:nvPr>
            <p:ph idx="1"/>
          </p:nvPr>
        </p:nvSpPr>
        <p:spPr>
          <a:xfrm>
            <a:off x="899592" y="1484784"/>
            <a:ext cx="7704856" cy="4536504"/>
          </a:xfrm>
        </p:spPr>
        <p:txBody>
          <a:bodyPr>
            <a:normAutofit lnSpcReduction="10000"/>
          </a:bodyPr>
          <a:lstStyle/>
          <a:p>
            <a:r>
              <a:rPr lang="sr-Latn-CS" sz="2800" dirty="0">
                <a:latin typeface="Calibri" pitchFamily="34" charset="0"/>
              </a:rPr>
              <a:t>specifična – za pojedinca, a ne uopštena</a:t>
            </a:r>
          </a:p>
          <a:p>
            <a:pPr>
              <a:buNone/>
            </a:pPr>
            <a:endParaRPr lang="sr-Latn-CS" sz="2800" dirty="0">
              <a:latin typeface="Calibri" pitchFamily="34" charset="0"/>
            </a:endParaRPr>
          </a:p>
          <a:p>
            <a:r>
              <a:rPr lang="sr-Latn-CS" sz="2800" dirty="0">
                <a:latin typeface="Calibri" pitchFamily="34" charset="0"/>
              </a:rPr>
              <a:t>konkretna  - u odnosu na postavljeni zadatak</a:t>
            </a:r>
          </a:p>
          <a:p>
            <a:pPr>
              <a:buNone/>
            </a:pPr>
            <a:endParaRPr lang="sr-Latn-CS" sz="2800" dirty="0">
              <a:latin typeface="Calibri" pitchFamily="34" charset="0"/>
            </a:endParaRPr>
          </a:p>
          <a:p>
            <a:r>
              <a:rPr lang="en-US" sz="2800" dirty="0">
                <a:latin typeface="Calibri" pitchFamily="34" charset="0"/>
              </a:rPr>
              <a:t>k</a:t>
            </a:r>
            <a:r>
              <a:rPr lang="sr-Latn-CS" sz="2800" dirty="0">
                <a:latin typeface="Calibri" pitchFamily="34" charset="0"/>
              </a:rPr>
              <a:t>oherentna  - celina povezanih delova</a:t>
            </a:r>
          </a:p>
          <a:p>
            <a:endParaRPr lang="sr-Latn-CS" sz="2800" dirty="0">
              <a:latin typeface="Calibri" pitchFamily="34" charset="0"/>
            </a:endParaRPr>
          </a:p>
          <a:p>
            <a:r>
              <a:rPr lang="sr-Latn-CS" sz="2800" dirty="0">
                <a:latin typeface="Calibri" pitchFamily="34" charset="0"/>
              </a:rPr>
              <a:t>konzistentna -sa nekom teorijom ličnosti, ponašanja ili psihopatologije</a:t>
            </a:r>
          </a:p>
          <a:p>
            <a:endParaRPr lang="sr-Latn-CS" sz="2800" dirty="0">
              <a:latin typeface="Calibri" pitchFamily="34" charset="0"/>
            </a:endParaRPr>
          </a:p>
          <a:p>
            <a:r>
              <a:rPr lang="sr-Latn-CS" sz="2800" dirty="0">
                <a:latin typeface="Calibri" pitchFamily="34" charset="0"/>
              </a:rPr>
              <a:t> razumna</a:t>
            </a:r>
            <a:r>
              <a:rPr lang="en-US" sz="2800" dirty="0">
                <a:latin typeface="Calibri" pitchFamily="34" charset="0"/>
              </a:rPr>
              <a:t> </a:t>
            </a:r>
            <a:r>
              <a:rPr lang="hr-HR" sz="2800" dirty="0">
                <a:latin typeface="Calibri" pitchFamily="34" charset="0"/>
              </a:rPr>
              <a:t>-</a:t>
            </a:r>
            <a:r>
              <a:rPr lang="en-US" sz="2800" dirty="0">
                <a:latin typeface="Calibri" pitchFamily="34" charset="0"/>
              </a:rPr>
              <a:t>l</a:t>
            </a:r>
            <a:r>
              <a:rPr lang="sr-Latn-CS" sz="2800">
                <a:latin typeface="Calibri" pitchFamily="34" charset="0"/>
              </a:rPr>
              <a:t>ogična</a:t>
            </a:r>
            <a:endParaRPr lang="sr-Latn-CS" sz="2800" dirty="0">
              <a:latin typeface="Calibri" pitchFamily="34" charset="0"/>
            </a:endParaRPr>
          </a:p>
          <a:p>
            <a:endParaRPr lang="sr-Latn-CS" sz="3200" dirty="0">
              <a:latin typeface="Calibri" pitchFamily="34" charset="0"/>
            </a:endParaRPr>
          </a:p>
        </p:txBody>
      </p:sp>
    </p:spTree>
    <p:extLst>
      <p:ext uri="{BB962C8B-B14F-4D97-AF65-F5344CB8AC3E}">
        <p14:creationId xmlns:p14="http://schemas.microsoft.com/office/powerpoint/2010/main" val="870031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55576" y="476672"/>
            <a:ext cx="7931224" cy="792088"/>
          </a:xfrm>
        </p:spPr>
        <p:txBody>
          <a:bodyPr>
            <a:normAutofit/>
          </a:bodyPr>
          <a:lstStyle/>
          <a:p>
            <a:r>
              <a:rPr lang="sr-Latn-CS" sz="3600" dirty="0">
                <a:effectLst>
                  <a:outerShdw blurRad="38100" dist="38100" dir="2700000" algn="tl">
                    <a:srgbClr val="000000">
                      <a:alpha val="43137"/>
                    </a:srgbClr>
                  </a:outerShdw>
                </a:effectLst>
                <a:latin typeface="Calibri" pitchFamily="34" charset="0"/>
              </a:rPr>
              <a:t>Nivoi</a:t>
            </a:r>
            <a:r>
              <a:rPr lang="en-US" sz="3600" dirty="0">
                <a:effectLst>
                  <a:outerShdw blurRad="38100" dist="38100" dir="2700000" algn="tl">
                    <a:srgbClr val="000000">
                      <a:alpha val="43137"/>
                    </a:srgbClr>
                  </a:outerShdw>
                </a:effectLst>
                <a:latin typeface="Calibri" pitchFamily="34" charset="0"/>
              </a:rPr>
              <a:t> </a:t>
            </a:r>
            <a:r>
              <a:rPr lang="sr-Latn-CS" sz="3600" dirty="0">
                <a:effectLst>
                  <a:outerShdw blurRad="38100" dist="38100" dir="2700000" algn="tl">
                    <a:srgbClr val="000000">
                      <a:alpha val="43137"/>
                    </a:srgbClr>
                  </a:outerShdw>
                </a:effectLst>
                <a:latin typeface="Calibri" pitchFamily="34" charset="0"/>
              </a:rPr>
              <a:t>(</a:t>
            </a:r>
            <a:r>
              <a:rPr lang="en-US" sz="3600" dirty="0" err="1">
                <a:effectLst>
                  <a:outerShdw blurRad="38100" dist="38100" dir="2700000" algn="tl">
                    <a:srgbClr val="000000">
                      <a:alpha val="43137"/>
                    </a:srgbClr>
                  </a:outerShdw>
                </a:effectLst>
                <a:latin typeface="Calibri" pitchFamily="34" charset="0"/>
              </a:rPr>
              <a:t>fa</a:t>
            </a:r>
            <a:r>
              <a:rPr lang="sr-Latn-CS" sz="3600" dirty="0">
                <a:effectLst>
                  <a:outerShdw blurRad="38100" dist="38100" dir="2700000" algn="tl">
                    <a:srgbClr val="000000">
                      <a:alpha val="43137"/>
                    </a:srgbClr>
                  </a:outerShdw>
                </a:effectLst>
                <a:latin typeface="Calibri" pitchFamily="34" charset="0"/>
              </a:rPr>
              <a:t>ze) konceptualizacije slučaja</a:t>
            </a:r>
            <a:endParaRPr lang="en-US" sz="3600" dirty="0">
              <a:effectLst>
                <a:outerShdw blurRad="38100" dist="38100" dir="2700000" algn="tl">
                  <a:srgbClr val="000000">
                    <a:alpha val="43137"/>
                  </a:srgbClr>
                </a:outerShdw>
              </a:effectLst>
              <a:latin typeface="Calibri" pitchFamily="34" charset="0"/>
            </a:endParaRPr>
          </a:p>
        </p:txBody>
      </p:sp>
      <p:sp>
        <p:nvSpPr>
          <p:cNvPr id="39939" name="Rectangle 3"/>
          <p:cNvSpPr>
            <a:spLocks noGrp="1" noChangeArrowheads="1"/>
          </p:cNvSpPr>
          <p:nvPr>
            <p:ph idx="1"/>
          </p:nvPr>
        </p:nvSpPr>
        <p:spPr>
          <a:xfrm>
            <a:off x="467544" y="1556792"/>
            <a:ext cx="7920880" cy="4392488"/>
          </a:xfrm>
        </p:spPr>
        <p:txBody>
          <a:bodyPr>
            <a:noAutofit/>
          </a:bodyPr>
          <a:lstStyle/>
          <a:p>
            <a:pPr>
              <a:spcBef>
                <a:spcPts val="600"/>
              </a:spcBef>
              <a:spcAft>
                <a:spcPts val="600"/>
              </a:spcAft>
            </a:pPr>
            <a:r>
              <a:rPr lang="sr-Latn-CS" sz="2400" b="1" dirty="0">
                <a:latin typeface="Calibri" pitchFamily="34" charset="0"/>
              </a:rPr>
              <a:t>Statistička obrada</a:t>
            </a:r>
            <a:r>
              <a:rPr lang="en-US" sz="2400" b="1" dirty="0">
                <a:latin typeface="Calibri" pitchFamily="34" charset="0"/>
              </a:rPr>
              <a:t> </a:t>
            </a:r>
            <a:r>
              <a:rPr lang="en-US" sz="2400" b="1" dirty="0" err="1">
                <a:latin typeface="Calibri" pitchFamily="34" charset="0"/>
              </a:rPr>
              <a:t>podataka</a:t>
            </a:r>
            <a:r>
              <a:rPr lang="sr-Latn-CS" sz="2400" dirty="0">
                <a:latin typeface="Calibri" pitchFamily="34" charset="0"/>
              </a:rPr>
              <a:t>: ocena testovnih rezultata, sumiranje ponderisanih podataka i pravljenje profila</a:t>
            </a:r>
          </a:p>
          <a:p>
            <a:pPr>
              <a:spcBef>
                <a:spcPts val="600"/>
              </a:spcBef>
              <a:spcAft>
                <a:spcPts val="600"/>
              </a:spcAft>
            </a:pPr>
            <a:r>
              <a:rPr lang="sr-Latn-CS" sz="2400" b="1" dirty="0">
                <a:latin typeface="Calibri" pitchFamily="34" charset="0"/>
              </a:rPr>
              <a:t>Pronalaženje značenja podataka</a:t>
            </a:r>
            <a:r>
              <a:rPr lang="sr-Latn-CS" sz="2400" dirty="0">
                <a:latin typeface="Calibri" pitchFamily="34" charset="0"/>
              </a:rPr>
              <a:t>: interpretacija u zavisnosti od testovnog ponašanja i testovnih pokazatelja, povezanosti sa teorijskim pretpostavkama</a:t>
            </a:r>
            <a:r>
              <a:rPr lang="en-US" sz="2400" dirty="0">
                <a:latin typeface="Calibri" pitchFamily="34" charset="0"/>
              </a:rPr>
              <a:t> (</a:t>
            </a:r>
            <a:r>
              <a:rPr lang="hr-HR" sz="2400" dirty="0">
                <a:latin typeface="Calibri" pitchFamily="34" charset="0"/>
              </a:rPr>
              <a:t>i</a:t>
            </a:r>
            <a:r>
              <a:rPr lang="en-US" sz="2400" dirty="0">
                <a:latin typeface="Calibri" pitchFamily="34" charset="0"/>
              </a:rPr>
              <a:t> </a:t>
            </a:r>
            <a:r>
              <a:rPr lang="en-US" sz="2400" dirty="0" err="1">
                <a:latin typeface="Calibri" pitchFamily="34" charset="0"/>
              </a:rPr>
              <a:t>klasifikacijom</a:t>
            </a:r>
            <a:r>
              <a:rPr lang="en-US" sz="2400" dirty="0">
                <a:latin typeface="Calibri" pitchFamily="34" charset="0"/>
              </a:rPr>
              <a:t> </a:t>
            </a:r>
            <a:r>
              <a:rPr lang="en-US" sz="2400" dirty="0" err="1">
                <a:latin typeface="Calibri" pitchFamily="34" charset="0"/>
              </a:rPr>
              <a:t>mentalnih</a:t>
            </a:r>
            <a:r>
              <a:rPr lang="hr-HR" sz="2400" dirty="0">
                <a:latin typeface="Calibri" pitchFamily="34" charset="0"/>
              </a:rPr>
              <a:t> poremećaja)</a:t>
            </a:r>
            <a:r>
              <a:rPr lang="sr-Latn-CS" sz="2400" dirty="0">
                <a:latin typeface="Calibri" pitchFamily="34" charset="0"/>
              </a:rPr>
              <a:t> i aktualnom situacijom ispitanika</a:t>
            </a:r>
          </a:p>
          <a:p>
            <a:pPr>
              <a:spcBef>
                <a:spcPts val="600"/>
              </a:spcBef>
              <a:spcAft>
                <a:spcPts val="600"/>
              </a:spcAft>
            </a:pPr>
            <a:r>
              <a:rPr lang="sr-Latn-CS" sz="2400" b="1" dirty="0">
                <a:latin typeface="Calibri" pitchFamily="34" charset="0"/>
              </a:rPr>
              <a:t>Interpretacija</a:t>
            </a:r>
            <a:r>
              <a:rPr lang="sr-Latn-CS" sz="2400" dirty="0">
                <a:latin typeface="Calibri" pitchFamily="34" charset="0"/>
              </a:rPr>
              <a:t> pojedinih aspekata ličnosti (inteligencija, ponašanje, crte ličnosti…)</a:t>
            </a:r>
          </a:p>
          <a:p>
            <a:pPr>
              <a:spcBef>
                <a:spcPts val="600"/>
              </a:spcBef>
              <a:spcAft>
                <a:spcPts val="600"/>
              </a:spcAft>
            </a:pPr>
            <a:r>
              <a:rPr lang="sr-Latn-CS" sz="2400" b="1" dirty="0">
                <a:latin typeface="Calibri" pitchFamily="34" charset="0"/>
              </a:rPr>
              <a:t>Integracija </a:t>
            </a:r>
            <a:r>
              <a:rPr lang="sr-Latn-CS" sz="2400" dirty="0">
                <a:latin typeface="Calibri" pitchFamily="34" charset="0"/>
              </a:rPr>
              <a:t>hipoteza, zaključaka i objašnjenja u celokupnu sliku o ličnosti i dinamici poremećaja</a:t>
            </a:r>
            <a:endParaRPr lang="en-US" sz="2400" dirty="0">
              <a:latin typeface="Calibri" pitchFamily="34" charset="0"/>
            </a:endParaRPr>
          </a:p>
        </p:txBody>
      </p:sp>
    </p:spTree>
    <p:extLst>
      <p:ext uri="{BB962C8B-B14F-4D97-AF65-F5344CB8AC3E}">
        <p14:creationId xmlns:p14="http://schemas.microsoft.com/office/powerpoint/2010/main" val="4240658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55576" y="476672"/>
            <a:ext cx="8208912" cy="576064"/>
          </a:xfrm>
        </p:spPr>
        <p:txBody>
          <a:bodyPr>
            <a:normAutofit fontScale="90000"/>
          </a:bodyPr>
          <a:lstStyle/>
          <a:p>
            <a:r>
              <a:rPr lang="sr-Latn-CS" sz="4000" dirty="0">
                <a:effectLst/>
                <a:latin typeface="Calibri" pitchFamily="34" charset="0"/>
              </a:rPr>
              <a:t> </a:t>
            </a:r>
            <a:r>
              <a:rPr lang="en-US" sz="4000" dirty="0">
                <a:effectLst/>
                <a:latin typeface="Calibri" pitchFamily="34" charset="0"/>
              </a:rPr>
              <a:t>   </a:t>
            </a:r>
            <a:r>
              <a:rPr lang="sr-Latn-CS" sz="4000" dirty="0">
                <a:effectLst>
                  <a:outerShdw blurRad="38100" dist="38100" dir="2700000" algn="tl">
                    <a:srgbClr val="000000">
                      <a:alpha val="43137"/>
                    </a:srgbClr>
                  </a:outerShdw>
                </a:effectLst>
                <a:latin typeface="Calibri" pitchFamily="34" charset="0"/>
              </a:rPr>
              <a:t>Proces </a:t>
            </a:r>
            <a:r>
              <a:rPr lang="en-US" sz="4000" dirty="0" err="1">
                <a:effectLst>
                  <a:outerShdw blurRad="38100" dist="38100" dir="2700000" algn="tl">
                    <a:srgbClr val="000000">
                      <a:alpha val="43137"/>
                    </a:srgbClr>
                  </a:outerShdw>
                </a:effectLst>
                <a:latin typeface="Calibri" pitchFamily="34" charset="0"/>
              </a:rPr>
              <a:t>interpretacije</a:t>
            </a:r>
            <a:endParaRPr lang="en-US" sz="4000" dirty="0">
              <a:effectLst>
                <a:outerShdw blurRad="38100" dist="38100" dir="2700000" algn="tl">
                  <a:srgbClr val="000000">
                    <a:alpha val="43137"/>
                  </a:srgbClr>
                </a:outerShdw>
              </a:effectLst>
              <a:latin typeface="Calibri" pitchFamily="34" charset="0"/>
            </a:endParaRPr>
          </a:p>
        </p:txBody>
      </p:sp>
      <p:sp>
        <p:nvSpPr>
          <p:cNvPr id="36867" name="Rectangle 3"/>
          <p:cNvSpPr>
            <a:spLocks noGrp="1" noChangeArrowheads="1"/>
          </p:cNvSpPr>
          <p:nvPr>
            <p:ph idx="1"/>
          </p:nvPr>
        </p:nvSpPr>
        <p:spPr>
          <a:xfrm>
            <a:off x="611560" y="1268760"/>
            <a:ext cx="8136904" cy="5256583"/>
          </a:xfrm>
        </p:spPr>
        <p:txBody>
          <a:bodyPr>
            <a:normAutofit/>
          </a:bodyPr>
          <a:lstStyle/>
          <a:p>
            <a:pPr>
              <a:spcBef>
                <a:spcPts val="600"/>
              </a:spcBef>
              <a:spcAft>
                <a:spcPts val="600"/>
              </a:spcAft>
            </a:pPr>
            <a:r>
              <a:rPr lang="sr-Latn-CS" sz="2400" dirty="0">
                <a:latin typeface="Calibri" pitchFamily="34" charset="0"/>
              </a:rPr>
              <a:t>Dobijene rezultate </a:t>
            </a:r>
            <a:r>
              <a:rPr lang="sr-Latn-CS" sz="2400" b="1" i="1" dirty="0">
                <a:latin typeface="Calibri" pitchFamily="34" charset="0"/>
              </a:rPr>
              <a:t>opisati</a:t>
            </a:r>
          </a:p>
          <a:p>
            <a:pPr>
              <a:spcBef>
                <a:spcPts val="600"/>
              </a:spcBef>
              <a:spcAft>
                <a:spcPts val="600"/>
              </a:spcAft>
            </a:pPr>
            <a:r>
              <a:rPr lang="sr-Latn-CS" sz="2400" dirty="0">
                <a:latin typeface="Calibri" pitchFamily="34" charset="0"/>
              </a:rPr>
              <a:t>Opise ( podatke) </a:t>
            </a:r>
            <a:r>
              <a:rPr lang="sr-Latn-CS" sz="2400" b="1" i="1" dirty="0">
                <a:latin typeface="Calibri" pitchFamily="34" charset="0"/>
              </a:rPr>
              <a:t>objasniti</a:t>
            </a:r>
            <a:r>
              <a:rPr lang="sr-Latn-CS" sz="2400" b="1" dirty="0">
                <a:latin typeface="Calibri" pitchFamily="34" charset="0"/>
              </a:rPr>
              <a:t>  </a:t>
            </a:r>
            <a:r>
              <a:rPr lang="sr-Latn-CS" sz="2400" dirty="0">
                <a:latin typeface="Calibri" pitchFamily="34" charset="0"/>
              </a:rPr>
              <a:t>(dati značenja)</a:t>
            </a:r>
          </a:p>
          <a:p>
            <a:pPr>
              <a:spcBef>
                <a:spcPts val="600"/>
              </a:spcBef>
              <a:spcAft>
                <a:spcPts val="600"/>
              </a:spcAft>
            </a:pPr>
            <a:r>
              <a:rPr lang="sr-Latn-CS" sz="2400" dirty="0">
                <a:latin typeface="Calibri" pitchFamily="34" charset="0"/>
              </a:rPr>
              <a:t>Objašnjenja</a:t>
            </a:r>
            <a:r>
              <a:rPr lang="sr-Latn-CS" sz="2400" i="1" dirty="0">
                <a:latin typeface="Calibri" pitchFamily="34" charset="0"/>
              </a:rPr>
              <a:t> </a:t>
            </a:r>
            <a:r>
              <a:rPr lang="sr-Latn-CS" sz="2400" b="1" i="1" dirty="0">
                <a:latin typeface="Calibri" pitchFamily="34" charset="0"/>
              </a:rPr>
              <a:t>argumentovati</a:t>
            </a:r>
            <a:r>
              <a:rPr lang="sr-Latn-CS" sz="2400" b="1" dirty="0">
                <a:latin typeface="Calibri" pitchFamily="34" charset="0"/>
              </a:rPr>
              <a:t> </a:t>
            </a:r>
            <a:r>
              <a:rPr lang="sr-Latn-CS" sz="2400" dirty="0">
                <a:latin typeface="Calibri" pitchFamily="34" charset="0"/>
              </a:rPr>
              <a:t>(teorijski, fenomenološki</a:t>
            </a:r>
            <a:r>
              <a:rPr lang="en-US" sz="2400" dirty="0">
                <a:latin typeface="Calibri" pitchFamily="34" charset="0"/>
              </a:rPr>
              <a:t>, </a:t>
            </a:r>
            <a:r>
              <a:rPr lang="en-US" sz="2400" dirty="0" err="1">
                <a:latin typeface="Calibri" pitchFamily="34" charset="0"/>
              </a:rPr>
              <a:t>kontekstualno</a:t>
            </a:r>
            <a:r>
              <a:rPr lang="en-US" sz="2400" dirty="0">
                <a:latin typeface="Calibri" pitchFamily="34" charset="0"/>
              </a:rPr>
              <a:t>)</a:t>
            </a:r>
            <a:endParaRPr lang="sr-Latn-CS" sz="2400" b="1" dirty="0">
              <a:latin typeface="Calibri" pitchFamily="34" charset="0"/>
            </a:endParaRPr>
          </a:p>
          <a:p>
            <a:pPr>
              <a:spcBef>
                <a:spcPts val="600"/>
              </a:spcBef>
              <a:spcAft>
                <a:spcPts val="600"/>
              </a:spcAft>
            </a:pPr>
            <a:r>
              <a:rPr lang="sr-Latn-CS" sz="2400" dirty="0">
                <a:latin typeface="Calibri" pitchFamily="34" charset="0"/>
              </a:rPr>
              <a:t>Objašnjenja </a:t>
            </a:r>
            <a:r>
              <a:rPr lang="en-US" sz="2400" b="1" i="1" dirty="0" err="1">
                <a:latin typeface="Calibri" pitchFamily="34" charset="0"/>
              </a:rPr>
              <a:t>povezati</a:t>
            </a:r>
            <a:r>
              <a:rPr lang="en-US" sz="2400" i="1" dirty="0">
                <a:latin typeface="Calibri" pitchFamily="34" charset="0"/>
              </a:rPr>
              <a:t> </a:t>
            </a:r>
            <a:r>
              <a:rPr lang="en-US" sz="2400" dirty="0" err="1">
                <a:latin typeface="Calibri" pitchFamily="34" charset="0"/>
              </a:rPr>
              <a:t>sa</a:t>
            </a:r>
            <a:r>
              <a:rPr lang="en-US" sz="2400" dirty="0">
                <a:latin typeface="Calibri" pitchFamily="34" charset="0"/>
              </a:rPr>
              <a:t> </a:t>
            </a:r>
            <a:r>
              <a:rPr lang="sr-Latn-CS" sz="2400" dirty="0">
                <a:latin typeface="Calibri" pitchFamily="34" charset="0"/>
              </a:rPr>
              <a:t>neki</a:t>
            </a:r>
            <a:r>
              <a:rPr lang="en-US" sz="2400" dirty="0">
                <a:latin typeface="Calibri" pitchFamily="34" charset="0"/>
              </a:rPr>
              <a:t>m</a:t>
            </a:r>
            <a:r>
              <a:rPr lang="sr-Latn-CS" sz="2400" dirty="0">
                <a:latin typeface="Calibri" pitchFamily="34" charset="0"/>
              </a:rPr>
              <a:t> </a:t>
            </a:r>
            <a:r>
              <a:rPr lang="sr-Latn-CS" sz="2400" b="1" i="1" dirty="0">
                <a:latin typeface="Calibri" pitchFamily="34" charset="0"/>
              </a:rPr>
              <a:t>teorijski</a:t>
            </a:r>
            <a:r>
              <a:rPr lang="en-US" sz="2400" b="1" i="1" dirty="0">
                <a:latin typeface="Calibri" pitchFamily="34" charset="0"/>
              </a:rPr>
              <a:t>m</a:t>
            </a:r>
            <a:r>
              <a:rPr lang="sr-Latn-CS" sz="2400" b="1" i="1" dirty="0">
                <a:latin typeface="Calibri" pitchFamily="34" charset="0"/>
              </a:rPr>
              <a:t> koncept</a:t>
            </a:r>
            <a:r>
              <a:rPr lang="en-US" sz="2400" b="1" i="1" dirty="0" err="1">
                <a:latin typeface="Calibri" pitchFamily="34" charset="0"/>
              </a:rPr>
              <a:t>om</a:t>
            </a:r>
            <a:endParaRPr lang="sr-Latn-CS" sz="2400" b="1" i="1" dirty="0">
              <a:latin typeface="Calibri" pitchFamily="34" charset="0"/>
            </a:endParaRPr>
          </a:p>
          <a:p>
            <a:pPr>
              <a:spcBef>
                <a:spcPts val="600"/>
              </a:spcBef>
              <a:spcAft>
                <a:spcPts val="600"/>
              </a:spcAft>
            </a:pPr>
            <a:r>
              <a:rPr lang="sr-Latn-CS" sz="2400" b="1" i="1" dirty="0">
                <a:latin typeface="Calibri" pitchFamily="34" charset="0"/>
              </a:rPr>
              <a:t>Parcijalne zaključke </a:t>
            </a:r>
            <a:r>
              <a:rPr lang="sr-Latn-CS" sz="2400" dirty="0">
                <a:latin typeface="Calibri" pitchFamily="34" charset="0"/>
              </a:rPr>
              <a:t>i utiske dovesti u </a:t>
            </a:r>
            <a:r>
              <a:rPr lang="sr-Latn-CS" sz="2400" b="1" i="1" dirty="0">
                <a:latin typeface="Calibri" pitchFamily="34" charset="0"/>
              </a:rPr>
              <a:t>međusobnu vezu </a:t>
            </a:r>
            <a:r>
              <a:rPr lang="sr-Latn-CS" sz="2400" dirty="0">
                <a:latin typeface="Calibri" pitchFamily="34" charset="0"/>
              </a:rPr>
              <a:t>(po mogućnosti uzročno-posledičnu)</a:t>
            </a:r>
            <a:r>
              <a:rPr lang="sr-Latn-CS" sz="2400" i="1" dirty="0">
                <a:latin typeface="Calibri" pitchFamily="34" charset="0"/>
              </a:rPr>
              <a:t> </a:t>
            </a:r>
          </a:p>
          <a:p>
            <a:pPr>
              <a:spcBef>
                <a:spcPts val="600"/>
              </a:spcBef>
              <a:spcAft>
                <a:spcPts val="600"/>
              </a:spcAft>
            </a:pPr>
            <a:r>
              <a:rPr lang="en-US" sz="2400" dirty="0">
                <a:latin typeface="Calibri" pitchFamily="34" charset="0"/>
              </a:rPr>
              <a:t>Ra</a:t>
            </a:r>
            <a:r>
              <a:rPr lang="sr-Latn-CS" sz="2400" dirty="0">
                <a:latin typeface="Calibri" pitchFamily="34" charset="0"/>
              </a:rPr>
              <a:t>z</a:t>
            </a:r>
            <a:r>
              <a:rPr lang="en-US" sz="2400" dirty="0" err="1">
                <a:latin typeface="Calibri" pitchFamily="34" charset="0"/>
              </a:rPr>
              <a:t>motriti</a:t>
            </a:r>
            <a:r>
              <a:rPr lang="en-US" sz="2400" dirty="0">
                <a:latin typeface="Calibri" pitchFamily="34" charset="0"/>
              </a:rPr>
              <a:t> </a:t>
            </a:r>
            <a:r>
              <a:rPr lang="sr-Latn-CS" sz="2400" b="1" i="1" dirty="0">
                <a:latin typeface="Calibri" pitchFamily="34" charset="0"/>
              </a:rPr>
              <a:t>alternativ</a:t>
            </a:r>
            <a:r>
              <a:rPr lang="en-US" sz="2400" b="1" i="1" dirty="0">
                <a:latin typeface="Calibri" pitchFamily="34" charset="0"/>
              </a:rPr>
              <a:t>e</a:t>
            </a:r>
            <a:r>
              <a:rPr lang="sr-Latn-CS" sz="2400" b="1" i="1" dirty="0">
                <a:latin typeface="Calibri" pitchFamily="34" charset="0"/>
              </a:rPr>
              <a:t> </a:t>
            </a:r>
            <a:r>
              <a:rPr lang="sr-Latn-CS" sz="2400" dirty="0">
                <a:latin typeface="Calibri" pitchFamily="34" charset="0"/>
              </a:rPr>
              <a:t>(analizirati ono što se “ne uklapa” i dati pretpostavke u vezi toga)</a:t>
            </a:r>
          </a:p>
          <a:p>
            <a:pPr>
              <a:spcBef>
                <a:spcPts val="600"/>
              </a:spcBef>
              <a:spcAft>
                <a:spcPts val="600"/>
              </a:spcAft>
            </a:pPr>
            <a:r>
              <a:rPr lang="sr-Latn-CS" sz="2400" i="1" dirty="0">
                <a:latin typeface="Calibri" pitchFamily="34" charset="0"/>
              </a:rPr>
              <a:t>Ne žuriti sa zaključivanjem!</a:t>
            </a:r>
          </a:p>
          <a:p>
            <a:endParaRPr lang="sr-Latn-CS" sz="3200" dirty="0">
              <a:latin typeface="Calibri" pitchFamily="34" charset="0"/>
            </a:endParaRPr>
          </a:p>
          <a:p>
            <a:endParaRPr lang="en-US" sz="3200" dirty="0">
              <a:latin typeface="Calibri" pitchFamily="34" charset="0"/>
            </a:endParaRPr>
          </a:p>
        </p:txBody>
      </p:sp>
    </p:spTree>
    <p:extLst>
      <p:ext uri="{BB962C8B-B14F-4D97-AF65-F5344CB8AC3E}">
        <p14:creationId xmlns:p14="http://schemas.microsoft.com/office/powerpoint/2010/main" val="799461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476672"/>
            <a:ext cx="8229600" cy="936104"/>
          </a:xfrm>
        </p:spPr>
        <p:txBody>
          <a:bodyPr>
            <a:normAutofit/>
          </a:bodyPr>
          <a:lstStyle/>
          <a:p>
            <a:r>
              <a:rPr lang="sr-Latn-CS" sz="4000" dirty="0">
                <a:effectLst>
                  <a:outerShdw blurRad="38100" dist="38100" dir="2700000" algn="tl">
                    <a:srgbClr val="000000">
                      <a:alpha val="43137"/>
                    </a:srgbClr>
                  </a:outerShdw>
                </a:effectLst>
                <a:latin typeface="Calibri" pitchFamily="34" charset="0"/>
              </a:rPr>
              <a:t>Vremenski aspekti konceptualizacije</a:t>
            </a:r>
            <a:endParaRPr lang="en-US" sz="40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83568" y="1700808"/>
            <a:ext cx="7848872" cy="4176464"/>
          </a:xfrm>
        </p:spPr>
        <p:txBody>
          <a:bodyPr>
            <a:normAutofit/>
          </a:bodyPr>
          <a:lstStyle/>
          <a:p>
            <a:pPr>
              <a:lnSpc>
                <a:spcPct val="90000"/>
              </a:lnSpc>
            </a:pPr>
            <a:endParaRPr lang="sr-Latn-CS" sz="2800" dirty="0">
              <a:latin typeface="Calibri" pitchFamily="34" charset="0"/>
            </a:endParaRPr>
          </a:p>
          <a:p>
            <a:pPr>
              <a:lnSpc>
                <a:spcPct val="90000"/>
              </a:lnSpc>
            </a:pPr>
            <a:r>
              <a:rPr lang="sr-Latn-CS" sz="2400" dirty="0">
                <a:latin typeface="Calibri" pitchFamily="34" charset="0"/>
              </a:rPr>
              <a:t>Tumačenje i objašnjavanje pacijentovog </a:t>
            </a:r>
            <a:r>
              <a:rPr lang="sr-Latn-CS" sz="2400" b="1" dirty="0">
                <a:latin typeface="Calibri" pitchFamily="34" charset="0"/>
              </a:rPr>
              <a:t>ponašanja u sadašnjem trenutku </a:t>
            </a:r>
            <a:r>
              <a:rPr lang="sr-Latn-CS" sz="2400" dirty="0">
                <a:latin typeface="Calibri" pitchFamily="34" charset="0"/>
              </a:rPr>
              <a:t>(davanje značenja).</a:t>
            </a:r>
          </a:p>
          <a:p>
            <a:pPr>
              <a:lnSpc>
                <a:spcPct val="90000"/>
              </a:lnSpc>
              <a:buNone/>
            </a:pPr>
            <a:endParaRPr lang="sr-Latn-CS" sz="2400" dirty="0">
              <a:latin typeface="Calibri" pitchFamily="34" charset="0"/>
            </a:endParaRPr>
          </a:p>
          <a:p>
            <a:pPr>
              <a:lnSpc>
                <a:spcPct val="90000"/>
              </a:lnSpc>
            </a:pPr>
            <a:r>
              <a:rPr lang="sr-Latn-CS" sz="2400" b="1" dirty="0">
                <a:latin typeface="Calibri" pitchFamily="34" charset="0"/>
              </a:rPr>
              <a:t>Postdiktivno suđenje</a:t>
            </a:r>
            <a:r>
              <a:rPr lang="sr-Latn-CS" sz="2400" dirty="0">
                <a:latin typeface="Calibri" pitchFamily="34" charset="0"/>
              </a:rPr>
              <a:t>: analiza i objašnjenje pacijentovog </a:t>
            </a:r>
            <a:r>
              <a:rPr lang="sr-Latn-CS" sz="2400" i="1" dirty="0">
                <a:latin typeface="Calibri" pitchFamily="34" charset="0"/>
              </a:rPr>
              <a:t>ponašanje u prošlosti </a:t>
            </a:r>
            <a:r>
              <a:rPr lang="sr-Latn-CS" sz="2400" dirty="0">
                <a:latin typeface="Calibri" pitchFamily="34" charset="0"/>
              </a:rPr>
              <a:t>(otkrivanje nesvesnih ili prikrivenih uzroka i dinamike pacijentovih tegoba ili problema).</a:t>
            </a:r>
          </a:p>
          <a:p>
            <a:pPr>
              <a:buNone/>
            </a:pPr>
            <a:endParaRPr lang="sr-Latn-CS" sz="2400" b="1" dirty="0">
              <a:latin typeface="Calibri" pitchFamily="34" charset="0"/>
            </a:endParaRPr>
          </a:p>
          <a:p>
            <a:pPr>
              <a:lnSpc>
                <a:spcPct val="90000"/>
              </a:lnSpc>
            </a:pPr>
            <a:r>
              <a:rPr lang="sr-Latn-CS" sz="2400" b="1" dirty="0">
                <a:latin typeface="Calibri" pitchFamily="34" charset="0"/>
              </a:rPr>
              <a:t>Prediktivno suđenje: </a:t>
            </a:r>
            <a:r>
              <a:rPr lang="sr-Latn-CS" sz="2400" dirty="0">
                <a:latin typeface="Calibri" pitchFamily="34" charset="0"/>
              </a:rPr>
              <a:t>predviđanje pacijentovog </a:t>
            </a:r>
            <a:r>
              <a:rPr lang="sr-Latn-CS" sz="2400" i="1" dirty="0">
                <a:latin typeface="Calibri" pitchFamily="34" charset="0"/>
              </a:rPr>
              <a:t>ponašanja u budućnosti.</a:t>
            </a:r>
            <a:endParaRPr lang="sr-Latn-CS" sz="2400" dirty="0">
              <a:latin typeface="Calibri" pitchFamily="34" charset="0"/>
            </a:endParaRPr>
          </a:p>
        </p:txBody>
      </p:sp>
    </p:spTree>
    <p:extLst>
      <p:ext uri="{BB962C8B-B14F-4D97-AF65-F5344CB8AC3E}">
        <p14:creationId xmlns:p14="http://schemas.microsoft.com/office/powerpoint/2010/main" val="2640290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404664"/>
            <a:ext cx="8075240" cy="864096"/>
          </a:xfrm>
        </p:spPr>
        <p:txBody>
          <a:bodyPr>
            <a:normAutofit/>
          </a:bodyPr>
          <a:lstStyle/>
          <a:p>
            <a:r>
              <a:rPr lang="sr-Latn-CS" sz="3600" dirty="0">
                <a:effectLst>
                  <a:outerShdw blurRad="38100" dist="38100" dir="2700000" algn="tl">
                    <a:srgbClr val="000000">
                      <a:alpha val="43137"/>
                    </a:srgbClr>
                  </a:outerShdw>
                </a:effectLst>
                <a:latin typeface="Calibri" pitchFamily="34" charset="0"/>
              </a:rPr>
              <a:t>Kako dolazi do netačnih interpretacija?</a:t>
            </a:r>
            <a:endParaRPr lang="en-US" sz="3600" dirty="0">
              <a:effectLst>
                <a:outerShdw blurRad="38100" dist="38100" dir="2700000" algn="tl">
                  <a:srgbClr val="000000">
                    <a:alpha val="43137"/>
                  </a:srgbClr>
                </a:outerShdw>
              </a:effectLst>
              <a:latin typeface="Calibri" pitchFamily="34" charset="0"/>
            </a:endParaRPr>
          </a:p>
        </p:txBody>
      </p:sp>
      <p:sp>
        <p:nvSpPr>
          <p:cNvPr id="2" name="Content Placeholder 1"/>
          <p:cNvSpPr>
            <a:spLocks noGrp="1"/>
          </p:cNvSpPr>
          <p:nvPr>
            <p:ph idx="1"/>
          </p:nvPr>
        </p:nvSpPr>
        <p:spPr>
          <a:xfrm>
            <a:off x="683568" y="1484784"/>
            <a:ext cx="8064896" cy="4680520"/>
          </a:xfrm>
        </p:spPr>
        <p:txBody>
          <a:bodyPr>
            <a:normAutofit/>
          </a:bodyPr>
          <a:lstStyle/>
          <a:p>
            <a:pPr>
              <a:spcBef>
                <a:spcPts val="600"/>
              </a:spcBef>
            </a:pPr>
            <a:r>
              <a:rPr lang="sr-Latn-CS" sz="2400" b="1" i="1" dirty="0">
                <a:latin typeface="Calibri" pitchFamily="34" charset="0"/>
              </a:rPr>
              <a:t>Neadekvatno naglašavanje </a:t>
            </a:r>
            <a:r>
              <a:rPr lang="sr-Latn-CS" sz="2400" dirty="0">
                <a:latin typeface="Calibri" pitchFamily="34" charset="0"/>
              </a:rPr>
              <a:t>određene informacije. </a:t>
            </a:r>
          </a:p>
          <a:p>
            <a:pPr>
              <a:spcBef>
                <a:spcPts val="600"/>
              </a:spcBef>
            </a:pPr>
            <a:r>
              <a:rPr lang="sr-Latn-CS" sz="2400" dirty="0">
                <a:latin typeface="Calibri" pitchFamily="34" charset="0"/>
              </a:rPr>
              <a:t>Lične </a:t>
            </a:r>
            <a:r>
              <a:rPr lang="sr-Latn-CS" sz="2400" b="1" i="1" dirty="0">
                <a:latin typeface="Calibri" pitchFamily="34" charset="0"/>
              </a:rPr>
              <a:t>predrasude </a:t>
            </a:r>
            <a:r>
              <a:rPr lang="sr-Latn-CS" sz="2400" dirty="0">
                <a:latin typeface="Calibri" pitchFamily="34" charset="0"/>
              </a:rPr>
              <a:t>procenjivača.</a:t>
            </a:r>
          </a:p>
          <a:p>
            <a:pPr>
              <a:spcBef>
                <a:spcPts val="600"/>
              </a:spcBef>
            </a:pPr>
            <a:r>
              <a:rPr lang="sr-Latn-CS" sz="2400" b="1" i="1" dirty="0">
                <a:latin typeface="Calibri" pitchFamily="34" charset="0"/>
              </a:rPr>
              <a:t>Selektivna percepcija </a:t>
            </a:r>
            <a:r>
              <a:rPr lang="sr-Latn-CS" sz="2400" dirty="0">
                <a:latin typeface="Calibri" pitchFamily="34" charset="0"/>
              </a:rPr>
              <a:t>ili uzak fokus.</a:t>
            </a:r>
          </a:p>
          <a:p>
            <a:pPr>
              <a:spcBef>
                <a:spcPts val="600"/>
              </a:spcBef>
            </a:pPr>
            <a:r>
              <a:rPr lang="sr-Latn-CS" sz="2400" b="1" i="1" dirty="0">
                <a:latin typeface="Calibri" pitchFamily="34" charset="0"/>
              </a:rPr>
              <a:t>Ograničeno</a:t>
            </a:r>
            <a:r>
              <a:rPr lang="sr-Latn-CS" sz="2400" dirty="0">
                <a:latin typeface="Calibri" pitchFamily="34" charset="0"/>
              </a:rPr>
              <a:t> poznavanje</a:t>
            </a:r>
            <a:r>
              <a:rPr lang="en-US" sz="2400" dirty="0">
                <a:latin typeface="Calibri" pitchFamily="34" charset="0"/>
              </a:rPr>
              <a:t> </a:t>
            </a:r>
            <a:r>
              <a:rPr lang="en-US" sz="2400" dirty="0" err="1">
                <a:latin typeface="Calibri" pitchFamily="34" charset="0"/>
              </a:rPr>
              <a:t>teorije</a:t>
            </a:r>
            <a:r>
              <a:rPr lang="en-US" sz="2400" dirty="0">
                <a:latin typeface="Calibri" pitchFamily="34" charset="0"/>
              </a:rPr>
              <a:t> </a:t>
            </a:r>
            <a:r>
              <a:rPr lang="en-US" sz="2400" dirty="0" err="1">
                <a:latin typeface="Calibri" pitchFamily="34" charset="0"/>
              </a:rPr>
              <a:t>testova</a:t>
            </a:r>
            <a:r>
              <a:rPr lang="en-US" sz="2400" dirty="0">
                <a:latin typeface="Calibri" pitchFamily="34" charset="0"/>
              </a:rPr>
              <a:t> </a:t>
            </a:r>
            <a:r>
              <a:rPr lang="en-US" sz="2400" dirty="0" err="1">
                <a:latin typeface="Calibri" pitchFamily="34" charset="0"/>
              </a:rPr>
              <a:t>i</a:t>
            </a:r>
            <a:r>
              <a:rPr lang="en-US" sz="2400" dirty="0">
                <a:latin typeface="Calibri" pitchFamily="34" charset="0"/>
              </a:rPr>
              <a:t> </a:t>
            </a:r>
            <a:r>
              <a:rPr lang="en-US" sz="2400" dirty="0" err="1">
                <a:latin typeface="Calibri" pitchFamily="34" charset="0"/>
              </a:rPr>
              <a:t>teorij</a:t>
            </a:r>
            <a:r>
              <a:rPr lang="sr-Latn-RS" sz="2400" dirty="0">
                <a:latin typeface="Calibri" pitchFamily="34" charset="0"/>
              </a:rPr>
              <a:t>a</a:t>
            </a:r>
            <a:r>
              <a:rPr lang="en-US" sz="2400" dirty="0">
                <a:latin typeface="Calibri" pitchFamily="34" charset="0"/>
              </a:rPr>
              <a:t> </a:t>
            </a:r>
            <a:r>
              <a:rPr lang="en-US" sz="2400" dirty="0" err="1">
                <a:latin typeface="Calibri" pitchFamily="34" charset="0"/>
              </a:rPr>
              <a:t>li</a:t>
            </a:r>
            <a:r>
              <a:rPr lang="sr-Latn-CS" sz="2400" dirty="0">
                <a:latin typeface="Calibri" pitchFamily="34" charset="0"/>
              </a:rPr>
              <a:t>čnosti.</a:t>
            </a:r>
          </a:p>
          <a:p>
            <a:pPr>
              <a:spcBef>
                <a:spcPts val="600"/>
              </a:spcBef>
            </a:pPr>
            <a:r>
              <a:rPr lang="sr-Latn-CS" sz="2400" b="1" dirty="0">
                <a:latin typeface="Calibri" pitchFamily="34" charset="0"/>
              </a:rPr>
              <a:t>Pogrešan  </a:t>
            </a:r>
            <a:r>
              <a:rPr lang="sr-Latn-CS" sz="2400" b="1" i="1" dirty="0">
                <a:latin typeface="Calibri" pitchFamily="34" charset="0"/>
              </a:rPr>
              <a:t>subjektivni </a:t>
            </a:r>
            <a:r>
              <a:rPr lang="sr-Latn-CS" sz="2400" b="1" dirty="0">
                <a:latin typeface="Calibri" pitchFamily="34" charset="0"/>
              </a:rPr>
              <a:t>utisak </a:t>
            </a:r>
            <a:r>
              <a:rPr lang="sr-Latn-CS" sz="2400" dirty="0">
                <a:latin typeface="Calibri" pitchFamily="34" charset="0"/>
              </a:rPr>
              <a:t>u vezi pacijenta.</a:t>
            </a:r>
          </a:p>
          <a:p>
            <a:pPr>
              <a:spcBef>
                <a:spcPts val="600"/>
              </a:spcBef>
            </a:pPr>
            <a:r>
              <a:rPr lang="sr-Latn-CS" sz="2400" b="1" i="1" dirty="0">
                <a:latin typeface="Calibri" pitchFamily="34" charset="0"/>
              </a:rPr>
              <a:t>Prenaglašavanje patološkog </a:t>
            </a:r>
            <a:r>
              <a:rPr lang="en-US" sz="2400" b="1" i="1" dirty="0">
                <a:latin typeface="Calibri" pitchFamily="34" charset="0"/>
              </a:rPr>
              <a:t> </a:t>
            </a:r>
            <a:r>
              <a:rPr lang="sr-Latn-CS" sz="2400" dirty="0">
                <a:latin typeface="Calibri" pitchFamily="34" charset="0"/>
              </a:rPr>
              <a:t>(potreba da se potvrdi uputna hipoteza ili zadovolji naručilac). </a:t>
            </a:r>
          </a:p>
          <a:p>
            <a:pPr>
              <a:spcBef>
                <a:spcPts val="600"/>
              </a:spcBef>
            </a:pPr>
            <a:r>
              <a:rPr lang="sr-Latn-CS" sz="2400" b="1" i="1" dirty="0">
                <a:latin typeface="Calibri" pitchFamily="34" charset="0"/>
              </a:rPr>
              <a:t>Previđanje patološkog </a:t>
            </a:r>
            <a:r>
              <a:rPr lang="sr-Latn-CS" sz="2400" dirty="0">
                <a:latin typeface="Calibri" pitchFamily="34" charset="0"/>
              </a:rPr>
              <a:t>usled ličnih “slepih mrlja”.</a:t>
            </a:r>
          </a:p>
          <a:p>
            <a:pPr>
              <a:spcBef>
                <a:spcPts val="600"/>
              </a:spcBef>
            </a:pPr>
            <a:r>
              <a:rPr lang="sr-Latn-CS" sz="2400" dirty="0">
                <a:latin typeface="Calibri" pitchFamily="34" charset="0"/>
              </a:rPr>
              <a:t>Interpretacija bazirana na </a:t>
            </a:r>
            <a:r>
              <a:rPr lang="sr-Latn-CS" sz="2400" b="1" i="1" dirty="0">
                <a:latin typeface="Calibri" pitchFamily="34" charset="0"/>
              </a:rPr>
              <a:t>nedovoljnim podacima.</a:t>
            </a:r>
          </a:p>
          <a:p>
            <a:pPr>
              <a:spcBef>
                <a:spcPts val="600"/>
              </a:spcBef>
            </a:pPr>
            <a:r>
              <a:rPr lang="sr-Latn-CS" sz="2400" dirty="0">
                <a:latin typeface="Calibri" pitchFamily="34" charset="0"/>
              </a:rPr>
              <a:t>Propust da se naglasi </a:t>
            </a:r>
            <a:r>
              <a:rPr lang="sr-Latn-CS" sz="2400" b="1" i="1" dirty="0">
                <a:latin typeface="Calibri" pitchFamily="34" charset="0"/>
              </a:rPr>
              <a:t>uslovnost interpretacije.</a:t>
            </a:r>
            <a:endParaRPr lang="en-US" sz="2400" b="1" i="1" dirty="0">
              <a:latin typeface="Calibri" pitchFamily="34" charset="0"/>
            </a:endParaRPr>
          </a:p>
        </p:txBody>
      </p:sp>
    </p:spTree>
    <p:extLst>
      <p:ext uri="{BB962C8B-B14F-4D97-AF65-F5344CB8AC3E}">
        <p14:creationId xmlns:p14="http://schemas.microsoft.com/office/powerpoint/2010/main" val="382330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424936" cy="792088"/>
          </a:xfrm>
        </p:spPr>
        <p:txBody>
          <a:bodyPr>
            <a:normAutofit/>
          </a:bodyPr>
          <a:lstStyle/>
          <a:p>
            <a:pPr lvl="0"/>
            <a:r>
              <a:rPr lang="sr-Latn-RS" dirty="0">
                <a:effectLst>
                  <a:outerShdw blurRad="38100" dist="38100" dir="2700000" algn="tl">
                    <a:srgbClr val="000000">
                      <a:alpha val="43137"/>
                    </a:srgbClr>
                  </a:outerShdw>
                </a:effectLst>
              </a:rPr>
              <a:t>1. </a:t>
            </a:r>
            <a:r>
              <a:rPr lang="sr-Cyrl-CS" sz="3100" dirty="0">
                <a:effectLst>
                  <a:outerShdw blurRad="38100" dist="38100" dir="2700000" algn="tl">
                    <a:srgbClr val="000000">
                      <a:alpha val="43137"/>
                    </a:srgbClr>
                  </a:outerShdw>
                </a:effectLst>
              </a:rPr>
              <a:t>PLANIRANJE POSTUPKA PROCENE</a:t>
            </a:r>
            <a:endParaRPr lang="en-US" sz="31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3568" y="1484784"/>
            <a:ext cx="7967856" cy="4547992"/>
          </a:xfrm>
        </p:spPr>
        <p:txBody>
          <a:bodyPr>
            <a:normAutofit fontScale="92500" lnSpcReduction="10000"/>
          </a:bodyPr>
          <a:lstStyle/>
          <a:p>
            <a:pPr marL="0" indent="0">
              <a:spcBef>
                <a:spcPts val="600"/>
              </a:spcBef>
              <a:buNone/>
            </a:pPr>
            <a:r>
              <a:rPr lang="sr-Latn-RS" sz="2400" dirty="0"/>
              <a:t>Zavisi od</a:t>
            </a:r>
            <a:r>
              <a:rPr lang="en-US" sz="2400" dirty="0"/>
              <a:t>:</a:t>
            </a:r>
            <a:r>
              <a:rPr lang="sr-Latn-RS" sz="2400" dirty="0"/>
              <a:t> </a:t>
            </a:r>
          </a:p>
          <a:p>
            <a:pPr>
              <a:spcBef>
                <a:spcPts val="600"/>
              </a:spcBef>
            </a:pPr>
            <a:r>
              <a:rPr lang="sr-Latn-RS" sz="2400" dirty="0"/>
              <a:t>uputnog pitanja –određuje cilj i fokus procene </a:t>
            </a:r>
          </a:p>
          <a:p>
            <a:pPr>
              <a:spcBef>
                <a:spcPts val="600"/>
              </a:spcBef>
            </a:pPr>
            <a:r>
              <a:rPr lang="sr-Latn-RS" sz="2400" dirty="0"/>
              <a:t>teorijske orijentacije psihologa -određuje način interpretacije</a:t>
            </a:r>
          </a:p>
          <a:p>
            <a:pPr>
              <a:spcBef>
                <a:spcPts val="600"/>
              </a:spcBef>
            </a:pPr>
            <a:r>
              <a:rPr lang="sr-Latn-RS" sz="2400" dirty="0"/>
              <a:t>oba određuju izbor metoda procene</a:t>
            </a:r>
          </a:p>
          <a:p>
            <a:pPr marL="0" indent="0">
              <a:spcBef>
                <a:spcPts val="600"/>
              </a:spcBef>
              <a:buNone/>
            </a:pPr>
            <a:endParaRPr lang="sr-Latn-RS" sz="2400" dirty="0"/>
          </a:p>
          <a:p>
            <a:pPr marL="0" indent="0">
              <a:spcBef>
                <a:spcPts val="600"/>
              </a:spcBef>
              <a:buNone/>
            </a:pPr>
            <a:r>
              <a:rPr lang="sr-Latn-RS" sz="2400" dirty="0"/>
              <a:t>Svrha nije sveobuhvatan, nego </a:t>
            </a:r>
            <a:r>
              <a:rPr lang="sr-Latn-RS" sz="2400" b="1" i="1" dirty="0"/>
              <a:t>svrsishodan</a:t>
            </a:r>
            <a:r>
              <a:rPr lang="sr-Latn-RS" sz="2400" dirty="0"/>
              <a:t> opis ličnosti koji pomaže da dođemo do cilja</a:t>
            </a:r>
          </a:p>
          <a:p>
            <a:pPr>
              <a:spcBef>
                <a:spcPts val="600"/>
              </a:spcBef>
            </a:pPr>
            <a:endParaRPr lang="sr-Latn-RS" sz="2400" dirty="0"/>
          </a:p>
          <a:p>
            <a:pPr marL="0" indent="0">
              <a:spcBef>
                <a:spcPts val="600"/>
              </a:spcBef>
              <a:buNone/>
            </a:pPr>
            <a:r>
              <a:rPr lang="sr-Latn-RS" sz="2400" dirty="0"/>
              <a:t>Osnovna pitanja</a:t>
            </a:r>
            <a:r>
              <a:rPr lang="en-US" sz="2400" dirty="0"/>
              <a:t>:</a:t>
            </a:r>
            <a:endParaRPr lang="sr-Latn-RS" sz="2400" dirty="0"/>
          </a:p>
          <a:p>
            <a:pPr>
              <a:spcBef>
                <a:spcPts val="600"/>
              </a:spcBef>
            </a:pPr>
            <a:r>
              <a:rPr lang="sr-Latn-RS" sz="2400" dirty="0"/>
              <a:t>Šta želim da saznam</a:t>
            </a:r>
            <a:r>
              <a:rPr lang="en-US" sz="2400" dirty="0"/>
              <a:t>?</a:t>
            </a:r>
            <a:endParaRPr lang="sr-Latn-RS" sz="2400" dirty="0"/>
          </a:p>
          <a:p>
            <a:pPr>
              <a:spcBef>
                <a:spcPts val="600"/>
              </a:spcBef>
            </a:pPr>
            <a:r>
              <a:rPr lang="sr-Latn-RS" sz="2400" dirty="0"/>
              <a:t>Na koji način dolazim do cilja</a:t>
            </a:r>
            <a:r>
              <a:rPr lang="en-US" sz="2400" dirty="0"/>
              <a:t>?</a:t>
            </a:r>
          </a:p>
        </p:txBody>
      </p:sp>
    </p:spTree>
    <p:extLst>
      <p:ext uri="{BB962C8B-B14F-4D97-AF65-F5344CB8AC3E}">
        <p14:creationId xmlns:p14="http://schemas.microsoft.com/office/powerpoint/2010/main" val="508433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693"/>
        <p:cNvGrpSpPr/>
        <p:nvPr/>
      </p:nvGrpSpPr>
      <p:grpSpPr>
        <a:xfrm>
          <a:off x="0" y="0"/>
          <a:ext cx="0" cy="0"/>
          <a:chOff x="0" y="0"/>
          <a:chExt cx="0" cy="0"/>
        </a:xfrm>
      </p:grpSpPr>
      <p:sp>
        <p:nvSpPr>
          <p:cNvPr id="2" name="Title 1"/>
          <p:cNvSpPr>
            <a:spLocks noGrp="1"/>
          </p:cNvSpPr>
          <p:nvPr>
            <p:ph type="title"/>
          </p:nvPr>
        </p:nvSpPr>
        <p:spPr>
          <a:xfrm>
            <a:off x="899592" y="476672"/>
            <a:ext cx="7823840" cy="821784"/>
          </a:xfrm>
        </p:spPr>
        <p:txBody>
          <a:bodyPr>
            <a:normAutofit/>
          </a:bodyPr>
          <a:lstStyle/>
          <a:p>
            <a:r>
              <a:rPr lang="sr-Latn-RS" dirty="0">
                <a:latin typeface="Calibri" pitchFamily="34" charset="0"/>
                <a:cs typeface="Calibri" pitchFamily="34" charset="0"/>
              </a:rPr>
              <a:t>Greške u zaključivanju</a:t>
            </a:r>
            <a:endParaRPr lang="en-US" dirty="0">
              <a:latin typeface="Calibri" pitchFamily="34" charset="0"/>
              <a:cs typeface="Calibri" pitchFamily="34" charset="0"/>
            </a:endParaRPr>
          </a:p>
        </p:txBody>
      </p:sp>
      <p:sp>
        <p:nvSpPr>
          <p:cNvPr id="1694" name="Google Shape;1694;p303"/>
          <p:cNvSpPr txBox="1">
            <a:spLocks noGrp="1"/>
          </p:cNvSpPr>
          <p:nvPr>
            <p:ph idx="1"/>
          </p:nvPr>
        </p:nvSpPr>
        <p:spPr>
          <a:xfrm>
            <a:off x="827584" y="1628800"/>
            <a:ext cx="7560840" cy="4320480"/>
          </a:xfrm>
          <a:prstGeom prst="rect">
            <a:avLst/>
          </a:prstGeom>
          <a:noFill/>
          <a:ln>
            <a:noFill/>
          </a:ln>
        </p:spPr>
        <p:txBody>
          <a:bodyPr spcFirstLastPara="1" wrap="square" lIns="91425" tIns="45700" rIns="91425" bIns="45700" anchor="t" anchorCtr="0">
            <a:normAutofit fontScale="47500" lnSpcReduction="20000"/>
          </a:bodyPr>
          <a:lstStyle/>
          <a:p>
            <a:pPr>
              <a:spcBef>
                <a:spcPts val="600"/>
              </a:spcBef>
              <a:spcAft>
                <a:spcPts val="600"/>
              </a:spcAft>
            </a:pPr>
            <a:r>
              <a:rPr lang="sr-Latn-RS" sz="5100" dirty="0">
                <a:latin typeface="Calibri" pitchFamily="34" charset="0"/>
                <a:cs typeface="Calibri" pitchFamily="34" charset="0"/>
              </a:rPr>
              <a:t>Z</a:t>
            </a:r>
            <a:r>
              <a:rPr lang="sr-Cyrl-CS" sz="5100" dirty="0">
                <a:latin typeface="Calibri" pitchFamily="34" charset="0"/>
                <a:cs typeface="Calibri" pitchFamily="34" charset="0"/>
              </a:rPr>
              <a:t>aključivanje predstavlja </a:t>
            </a:r>
            <a:r>
              <a:rPr lang="sr-Cyrl-CS" sz="5100" i="1" dirty="0">
                <a:latin typeface="Calibri" pitchFamily="34" charset="0"/>
                <a:cs typeface="Calibri" pitchFamily="34" charset="0"/>
              </a:rPr>
              <a:t>mentalni skok </a:t>
            </a:r>
            <a:r>
              <a:rPr lang="sr-Cyrl-CS" sz="5100" dirty="0">
                <a:latin typeface="Calibri" pitchFamily="34" charset="0"/>
                <a:cs typeface="Calibri" pitchFamily="34" charset="0"/>
              </a:rPr>
              <a:t>sa podataka koji su poznati na ono zašta se, na osnovu tih podataka, pretpostavlja da je tačno i istinito. </a:t>
            </a:r>
            <a:endParaRPr lang="sr-Latn-RS" sz="5100" dirty="0">
              <a:latin typeface="Calibri" pitchFamily="34" charset="0"/>
              <a:cs typeface="Calibri" pitchFamily="34" charset="0"/>
            </a:endParaRPr>
          </a:p>
          <a:p>
            <a:pPr>
              <a:spcBef>
                <a:spcPts val="600"/>
              </a:spcBef>
              <a:spcAft>
                <a:spcPts val="600"/>
              </a:spcAft>
            </a:pPr>
            <a:r>
              <a:rPr lang="sr-Cyrl-CS" sz="5100" dirty="0">
                <a:latin typeface="Calibri" pitchFamily="34" charset="0"/>
                <a:cs typeface="Calibri" pitchFamily="34" charset="0"/>
              </a:rPr>
              <a:t>Načelno, što je duži skok od podataka ka pretpostavkama, to </a:t>
            </a:r>
            <a:r>
              <a:rPr lang="sr-Cyrl-CS" sz="5100" u="sng" dirty="0">
                <a:latin typeface="Calibri" pitchFamily="34" charset="0"/>
                <a:cs typeface="Calibri" pitchFamily="34" charset="0"/>
              </a:rPr>
              <a:t>čini da je zaključak koji se postavlja podložniji grešci</a:t>
            </a:r>
            <a:r>
              <a:rPr lang="sr-Cyrl-CS" sz="5100" dirty="0">
                <a:latin typeface="Calibri" pitchFamily="34" charset="0"/>
                <a:cs typeface="Calibri" pitchFamily="34" charset="0"/>
              </a:rPr>
              <a:t>.</a:t>
            </a:r>
            <a:endParaRPr lang="en-US" sz="5100" dirty="0">
              <a:latin typeface="Calibri" pitchFamily="34" charset="0"/>
              <a:cs typeface="Calibri" pitchFamily="34" charset="0"/>
            </a:endParaRPr>
          </a:p>
          <a:p>
            <a:pPr lvl="0">
              <a:spcBef>
                <a:spcPts val="600"/>
              </a:spcBef>
              <a:spcAft>
                <a:spcPts val="600"/>
              </a:spcAft>
            </a:pPr>
            <a:r>
              <a:rPr lang="ru-RU" sz="5100" dirty="0">
                <a:latin typeface="Calibri" pitchFamily="34" charset="0"/>
                <a:cs typeface="Calibri" pitchFamily="34" charset="0"/>
              </a:rPr>
              <a:t>Ukoliko ne pribegne tumačenju, kliničarevo razumevanje ponašanja pacijenta neće prevazići ono koje sam pacijent ima o sebi</a:t>
            </a:r>
            <a:r>
              <a:rPr lang="sr-Latn-RS" sz="5100" dirty="0">
                <a:latin typeface="Calibri" pitchFamily="34" charset="0"/>
                <a:cs typeface="Calibri" pitchFamily="34" charset="0"/>
              </a:rPr>
              <a:t>!</a:t>
            </a:r>
            <a:r>
              <a:rPr lang="ru-RU" sz="5100" dirty="0">
                <a:latin typeface="Calibri" pitchFamily="34" charset="0"/>
                <a:cs typeface="Calibri" pitchFamily="34" charset="0"/>
              </a:rPr>
              <a:t> </a:t>
            </a:r>
            <a:endParaRPr lang="en-US" sz="5100" dirty="0">
              <a:latin typeface="Calibri" pitchFamily="34" charset="0"/>
              <a:cs typeface="Calibri" pitchFamily="34" charset="0"/>
            </a:endParaRPr>
          </a:p>
          <a:p>
            <a:pPr lvl="0">
              <a:spcBef>
                <a:spcPts val="600"/>
              </a:spcBef>
              <a:spcAft>
                <a:spcPts val="600"/>
              </a:spcAft>
            </a:pPr>
            <a:r>
              <a:rPr lang="sr-Latn-RS" sz="5100" dirty="0">
                <a:latin typeface="Calibri" pitchFamily="34" charset="0"/>
                <a:cs typeface="Calibri" pitchFamily="34" charset="0"/>
              </a:rPr>
              <a:t>K</a:t>
            </a:r>
            <a:r>
              <a:rPr lang="ru-RU" sz="5100" dirty="0">
                <a:latin typeface="Calibri" pitchFamily="34" charset="0"/>
                <a:cs typeface="Calibri" pitchFamily="34" charset="0"/>
              </a:rPr>
              <a:t>liničar će, u najboljem slučaju, biti tehničar koji mora da beleži sve što </a:t>
            </a:r>
            <a:r>
              <a:rPr lang="sr-Latn-RS" sz="5100" dirty="0">
                <a:latin typeface="Calibri" pitchFamily="34" charset="0"/>
                <a:cs typeface="Calibri" pitchFamily="34" charset="0"/>
              </a:rPr>
              <a:t>dobije</a:t>
            </a:r>
            <a:endParaRPr lang="en-US" sz="5100" dirty="0">
              <a:latin typeface="Calibri" pitchFamily="34" charset="0"/>
              <a:cs typeface="Calibri" pitchFamily="34" charset="0"/>
            </a:endParaRPr>
          </a:p>
          <a:p>
            <a:pPr marL="0" indent="0">
              <a:buNone/>
            </a:pPr>
            <a:endParaRPr lang="en-US" sz="3600" dirty="0"/>
          </a:p>
          <a:p>
            <a:pPr marL="342900" lvl="0" indent="-342900" algn="just" rtl="0">
              <a:lnSpc>
                <a:spcPct val="90000"/>
              </a:lnSpc>
              <a:spcBef>
                <a:spcPts val="0"/>
              </a:spcBef>
              <a:spcAft>
                <a:spcPts val="0"/>
              </a:spcAft>
              <a:buClr>
                <a:schemeClr val="lt1"/>
              </a:buClr>
              <a:buSzPts val="3200"/>
              <a:buNone/>
            </a:pPr>
            <a:r>
              <a:rPr lang="sr-Cyrl-CS" sz="3600" dirty="0">
                <a:solidFill>
                  <a:srgbClr val="FFFF00"/>
                </a:solidFill>
              </a:rPr>
              <a:t>  </a:t>
            </a:r>
            <a:endParaRPr dirty="0"/>
          </a:p>
          <a:p>
            <a:pPr marL="342900" lvl="0" indent="-342900" algn="just" rtl="0">
              <a:lnSpc>
                <a:spcPct val="90000"/>
              </a:lnSpc>
              <a:spcBef>
                <a:spcPts val="640"/>
              </a:spcBef>
              <a:spcAft>
                <a:spcPts val="0"/>
              </a:spcAft>
              <a:buClr>
                <a:srgbClr val="FFFF00"/>
              </a:buClr>
              <a:buSzPts val="3200"/>
              <a:buNone/>
            </a:pPr>
            <a:r>
              <a:rPr lang="sr-Cyrl-CS" dirty="0">
                <a:solidFill>
                  <a:srgbClr val="FFFF00"/>
                </a:solidFill>
              </a:rPr>
              <a:t>  </a:t>
            </a:r>
            <a:endParaRPr dirty="0"/>
          </a:p>
          <a:p>
            <a:pPr marL="342900" lvl="0" indent="-342900" algn="just" rtl="0">
              <a:lnSpc>
                <a:spcPct val="90000"/>
              </a:lnSpc>
              <a:spcBef>
                <a:spcPts val="640"/>
              </a:spcBef>
              <a:spcAft>
                <a:spcPts val="0"/>
              </a:spcAft>
              <a:buClr>
                <a:schemeClr val="lt1"/>
              </a:buClr>
              <a:buSzPts val="3200"/>
              <a:buNone/>
            </a:pPr>
            <a:endParaRPr i="1" dirty="0"/>
          </a:p>
        </p:txBody>
      </p:sp>
    </p:spTree>
    <p:extLst>
      <p:ext uri="{BB962C8B-B14F-4D97-AF65-F5344CB8AC3E}">
        <p14:creationId xmlns:p14="http://schemas.microsoft.com/office/powerpoint/2010/main" val="1287528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698"/>
        <p:cNvGrpSpPr/>
        <p:nvPr/>
      </p:nvGrpSpPr>
      <p:grpSpPr>
        <a:xfrm>
          <a:off x="0" y="0"/>
          <a:ext cx="0" cy="0"/>
          <a:chOff x="0" y="0"/>
          <a:chExt cx="0" cy="0"/>
        </a:xfrm>
      </p:grpSpPr>
      <p:sp>
        <p:nvSpPr>
          <p:cNvPr id="2" name="Title 1"/>
          <p:cNvSpPr>
            <a:spLocks noGrp="1"/>
          </p:cNvSpPr>
          <p:nvPr>
            <p:ph type="title"/>
          </p:nvPr>
        </p:nvSpPr>
        <p:spPr>
          <a:xfrm>
            <a:off x="1115616" y="548680"/>
            <a:ext cx="7535808" cy="864096"/>
          </a:xfrm>
        </p:spPr>
        <p:txBody>
          <a:bodyPr>
            <a:normAutofit/>
          </a:bodyPr>
          <a:lstStyle/>
          <a:p>
            <a:r>
              <a:rPr lang="sr-Cyrl-CS" dirty="0">
                <a:effectLst>
                  <a:outerShdw blurRad="38100" dist="38100" dir="2700000" algn="tl">
                    <a:srgbClr val="000000">
                      <a:alpha val="43137"/>
                    </a:srgbClr>
                  </a:outerShdw>
                </a:effectLst>
                <a:latin typeface="Calibri" pitchFamily="34" charset="0"/>
                <a:cs typeface="Calibri" pitchFamily="34" charset="0"/>
              </a:rPr>
              <a:t>Nivoi i tipovi kliničkog zaključivanja</a:t>
            </a:r>
            <a:endParaRPr lang="en-US" dirty="0"/>
          </a:p>
        </p:txBody>
      </p:sp>
      <p:sp>
        <p:nvSpPr>
          <p:cNvPr id="1699" name="Google Shape;1699;p304"/>
          <p:cNvSpPr txBox="1">
            <a:spLocks noGrp="1"/>
          </p:cNvSpPr>
          <p:nvPr>
            <p:ph idx="1"/>
          </p:nvPr>
        </p:nvSpPr>
        <p:spPr>
          <a:xfrm>
            <a:off x="827584" y="1700808"/>
            <a:ext cx="7704856" cy="4331968"/>
          </a:xfrm>
          <a:prstGeom prst="rect">
            <a:avLst/>
          </a:prstGeom>
          <a:noFill/>
          <a:ln>
            <a:noFill/>
          </a:ln>
        </p:spPr>
        <p:txBody>
          <a:bodyPr spcFirstLastPara="1" wrap="square" lIns="91425" tIns="45700" rIns="91425" bIns="45700" anchor="t" anchorCtr="0">
            <a:normAutofit/>
          </a:bodyPr>
          <a:lstStyle/>
          <a:p>
            <a:pPr marL="0" lvl="0" indent="0">
              <a:spcBef>
                <a:spcPts val="600"/>
              </a:spcBef>
              <a:spcAft>
                <a:spcPts val="600"/>
              </a:spcAft>
              <a:buNone/>
            </a:pPr>
            <a:r>
              <a:rPr lang="ru-RU" dirty="0">
                <a:latin typeface="Calibri" pitchFamily="34" charset="0"/>
                <a:cs typeface="Calibri" pitchFamily="34" charset="0"/>
              </a:rPr>
              <a:t>Sržno pitanje nije </a:t>
            </a:r>
            <a:r>
              <a:rPr lang="ru-RU" i="1" dirty="0">
                <a:latin typeface="Calibri" pitchFamily="34" charset="0"/>
                <a:cs typeface="Calibri" pitchFamily="34" charset="0"/>
              </a:rPr>
              <a:t>da li treba </a:t>
            </a:r>
            <a:r>
              <a:rPr lang="ru-RU" dirty="0">
                <a:latin typeface="Calibri" pitchFamily="34" charset="0"/>
                <a:cs typeface="Calibri" pitchFamily="34" charset="0"/>
              </a:rPr>
              <a:t>ili ne treba izvoditi zaključke, već:</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sz="2800" i="1" dirty="0">
                <a:latin typeface="Calibri" pitchFamily="34" charset="0"/>
                <a:cs typeface="Calibri" pitchFamily="34" charset="0"/>
              </a:rPr>
              <a:t>kakvu vrstu </a:t>
            </a:r>
            <a:r>
              <a:rPr lang="ru-RU" sz="2800" dirty="0">
                <a:latin typeface="Calibri" pitchFamily="34" charset="0"/>
                <a:cs typeface="Calibri" pitchFamily="34" charset="0"/>
              </a:rPr>
              <a:t>zaključaka treba izvoditi?</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i="1" dirty="0">
                <a:latin typeface="Calibri" pitchFamily="34" charset="0"/>
                <a:cs typeface="Calibri" pitchFamily="34" charset="0"/>
              </a:rPr>
              <a:t>na koji način </a:t>
            </a:r>
            <a:r>
              <a:rPr lang="ru-RU" sz="2800" dirty="0">
                <a:latin typeface="Calibri" pitchFamily="34" charset="0"/>
                <a:cs typeface="Calibri" pitchFamily="34" charset="0"/>
              </a:rPr>
              <a:t>kliničar dolazi do tih zaključaka?</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dirty="0">
                <a:latin typeface="Calibri" pitchFamily="34" charset="0"/>
                <a:cs typeface="Calibri" pitchFamily="34" charset="0"/>
              </a:rPr>
              <a:t>koliko su </a:t>
            </a:r>
            <a:r>
              <a:rPr lang="ru-RU" sz="2800" i="1" dirty="0">
                <a:latin typeface="Calibri" pitchFamily="34" charset="0"/>
                <a:cs typeface="Calibri" pitchFamily="34" charset="0"/>
              </a:rPr>
              <a:t>tačni</a:t>
            </a:r>
            <a:r>
              <a:rPr lang="ru-RU" sz="2800" dirty="0">
                <a:latin typeface="Calibri" pitchFamily="34" charset="0"/>
                <a:cs typeface="Calibri" pitchFamily="34" charset="0"/>
              </a:rPr>
              <a:t> t</a:t>
            </a:r>
            <a:r>
              <a:rPr lang="sr-Latn-RS" sz="2800" dirty="0">
                <a:latin typeface="Calibri" pitchFamily="34" charset="0"/>
                <a:cs typeface="Calibri" pitchFamily="34" charset="0"/>
              </a:rPr>
              <a:t>akvi</a:t>
            </a:r>
            <a:r>
              <a:rPr lang="ru-RU" sz="2800" dirty="0">
                <a:latin typeface="Calibri" pitchFamily="34" charset="0"/>
                <a:cs typeface="Calibri" pitchFamily="34" charset="0"/>
              </a:rPr>
              <a:t> zaključci? </a:t>
            </a:r>
            <a:endParaRPr lang="en-US" sz="2800" dirty="0">
              <a:latin typeface="Calibri" pitchFamily="34" charset="0"/>
              <a:cs typeface="Calibri" pitchFamily="34" charset="0"/>
            </a:endParaRPr>
          </a:p>
          <a:p>
            <a:pPr lvl="1">
              <a:spcBef>
                <a:spcPts val="600"/>
              </a:spcBef>
              <a:spcAft>
                <a:spcPts val="600"/>
              </a:spcAft>
              <a:buFont typeface="Wingdings" pitchFamily="2" charset="2"/>
              <a:buChar char="Ø"/>
            </a:pPr>
            <a:r>
              <a:rPr lang="ru-RU" sz="2800" dirty="0">
                <a:latin typeface="Calibri" pitchFamily="34" charset="0"/>
                <a:cs typeface="Calibri" pitchFamily="34" charset="0"/>
              </a:rPr>
              <a:t>na koji način </a:t>
            </a:r>
            <a:r>
              <a:rPr lang="ru-RU" sz="2800" i="1" dirty="0">
                <a:latin typeface="Calibri" pitchFamily="34" charset="0"/>
                <a:cs typeface="Calibri" pitchFamily="34" charset="0"/>
              </a:rPr>
              <a:t>otkloniti greške </a:t>
            </a:r>
            <a:r>
              <a:rPr lang="ru-RU" sz="2800" dirty="0">
                <a:latin typeface="Calibri" pitchFamily="34" charset="0"/>
                <a:cs typeface="Calibri" pitchFamily="34" charset="0"/>
              </a:rPr>
              <a:t>u zaključivanju? </a:t>
            </a:r>
            <a:endParaRPr lang="ru-RU" dirty="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sz="36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val="3585414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758"/>
        <p:cNvGrpSpPr/>
        <p:nvPr/>
      </p:nvGrpSpPr>
      <p:grpSpPr>
        <a:xfrm>
          <a:off x="0" y="0"/>
          <a:ext cx="0" cy="0"/>
          <a:chOff x="0" y="0"/>
          <a:chExt cx="0" cy="0"/>
        </a:xfrm>
      </p:grpSpPr>
      <p:sp>
        <p:nvSpPr>
          <p:cNvPr id="1759" name="Google Shape;1759;p316"/>
          <p:cNvSpPr txBox="1">
            <a:spLocks noGrp="1"/>
          </p:cNvSpPr>
          <p:nvPr>
            <p:ph type="title"/>
          </p:nvPr>
        </p:nvSpPr>
        <p:spPr>
          <a:xfrm>
            <a:off x="611560" y="476672"/>
            <a:ext cx="8208912" cy="1051560"/>
          </a:xfrm>
          <a:prstGeom prst="rect">
            <a:avLst/>
          </a:prstGeom>
          <a:noFill/>
          <a:ln>
            <a:noFill/>
          </a:ln>
        </p:spPr>
        <p:txBody>
          <a:bodyPr spcFirstLastPara="1" wrap="square" lIns="91425" tIns="45700" rIns="91425" bIns="45700" anchor="ctr" anchorCtr="0">
            <a:noAutofit/>
          </a:bodyPr>
          <a:lstStyle/>
          <a:p>
            <a:pPr>
              <a:spcBef>
                <a:spcPts val="0"/>
              </a:spcBef>
              <a:buClr>
                <a:srgbClr val="FFFF00"/>
              </a:buClr>
              <a:buSzPts val="4400"/>
            </a:pPr>
            <a:r>
              <a:rPr lang="sr-Cyrl-CS" dirty="0">
                <a:effectLst>
                  <a:outerShdw blurRad="38100" dist="38100" dir="2700000" algn="tl">
                    <a:srgbClr val="000000">
                      <a:alpha val="43137"/>
                    </a:srgbClr>
                  </a:outerShdw>
                </a:effectLst>
                <a:latin typeface="Calibri" pitchFamily="34" charset="0"/>
                <a:cs typeface="Calibri" pitchFamily="34" charset="0"/>
              </a:rPr>
              <a:t>Nivoi i tipovi kliničkog zaključivanja</a:t>
            </a:r>
            <a:endParaRPr dirty="0">
              <a:effectLst>
                <a:outerShdw blurRad="38100" dist="38100" dir="2700000" algn="tl">
                  <a:srgbClr val="000000">
                    <a:alpha val="43137"/>
                  </a:srgbClr>
                </a:outerShdw>
              </a:effectLst>
              <a:latin typeface="Calibri" pitchFamily="34" charset="0"/>
              <a:ea typeface="Times New Roman"/>
              <a:cs typeface="Calibri" pitchFamily="34" charset="0"/>
              <a:sym typeface="Times New Roman"/>
            </a:endParaRPr>
          </a:p>
        </p:txBody>
      </p:sp>
      <p:sp>
        <p:nvSpPr>
          <p:cNvPr id="2" name="Content Placeholder 1"/>
          <p:cNvSpPr>
            <a:spLocks noGrp="1"/>
          </p:cNvSpPr>
          <p:nvPr>
            <p:ph idx="1"/>
          </p:nvPr>
        </p:nvSpPr>
        <p:spPr>
          <a:xfrm>
            <a:off x="755576" y="1700808"/>
            <a:ext cx="7632848" cy="3971928"/>
          </a:xfrm>
        </p:spPr>
        <p:txBody>
          <a:bodyPr>
            <a:normAutofit/>
          </a:bodyPr>
          <a:lstStyle/>
          <a:p>
            <a:pPr lvl="0">
              <a:spcBef>
                <a:spcPts val="1200"/>
              </a:spcBef>
              <a:spcAft>
                <a:spcPts val="600"/>
              </a:spcAft>
            </a:pPr>
            <a:r>
              <a:rPr lang="ru-RU" dirty="0">
                <a:latin typeface="Calibri" pitchFamily="34" charset="0"/>
                <a:cs typeface="Calibri" pitchFamily="34" charset="0"/>
              </a:rPr>
              <a:t>Kliničko zaključivanje može zavisiti:</a:t>
            </a:r>
            <a:endParaRPr lang="en-US" dirty="0">
              <a:latin typeface="Calibri" pitchFamily="34" charset="0"/>
              <a:cs typeface="Calibri" pitchFamily="34" charset="0"/>
            </a:endParaRPr>
          </a:p>
          <a:p>
            <a:pPr lvl="1">
              <a:spcBef>
                <a:spcPts val="1200"/>
              </a:spcBef>
              <a:spcAft>
                <a:spcPts val="600"/>
              </a:spcAft>
              <a:buFont typeface="Wingdings" pitchFamily="2" charset="2"/>
              <a:buChar char="Ø"/>
            </a:pPr>
            <a:r>
              <a:rPr lang="ru-RU" sz="2800" dirty="0">
                <a:latin typeface="Calibri" pitchFamily="34" charset="0"/>
                <a:cs typeface="Calibri" pitchFamily="34" charset="0"/>
              </a:rPr>
              <a:t>od </a:t>
            </a:r>
            <a:r>
              <a:rPr lang="ru-RU" sz="2800" i="1" dirty="0">
                <a:latin typeface="Calibri" pitchFamily="34" charset="0"/>
                <a:cs typeface="Calibri" pitchFamily="34" charset="0"/>
              </a:rPr>
              <a:t>cilja</a:t>
            </a:r>
            <a:r>
              <a:rPr lang="ru-RU" sz="2800" dirty="0">
                <a:latin typeface="Calibri" pitchFamily="34" charset="0"/>
                <a:cs typeface="Calibri" pitchFamily="34" charset="0"/>
              </a:rPr>
              <a:t> kliničke procene,</a:t>
            </a:r>
            <a:endParaRPr lang="en-US" sz="2800" dirty="0">
              <a:latin typeface="Calibri" pitchFamily="34" charset="0"/>
              <a:cs typeface="Calibri" pitchFamily="34" charset="0"/>
            </a:endParaRPr>
          </a:p>
          <a:p>
            <a:pPr lvl="1">
              <a:spcBef>
                <a:spcPts val="1200"/>
              </a:spcBef>
              <a:spcAft>
                <a:spcPts val="600"/>
              </a:spcAft>
              <a:buFont typeface="Wingdings" pitchFamily="2" charset="2"/>
              <a:buChar char="Ø"/>
            </a:pPr>
            <a:r>
              <a:rPr lang="ru-RU" sz="2800" dirty="0">
                <a:latin typeface="Calibri" pitchFamily="34" charset="0"/>
                <a:cs typeface="Calibri" pitchFamily="34" charset="0"/>
              </a:rPr>
              <a:t>od nivoa </a:t>
            </a:r>
            <a:r>
              <a:rPr lang="ru-RU" sz="2800" i="1" dirty="0">
                <a:latin typeface="Calibri" pitchFamily="34" charset="0"/>
                <a:cs typeface="Calibri" pitchFamily="34" charset="0"/>
              </a:rPr>
              <a:t>apstrakcije</a:t>
            </a:r>
            <a:r>
              <a:rPr lang="ru-RU" sz="2800" dirty="0">
                <a:latin typeface="Calibri" pitchFamily="34" charset="0"/>
                <a:cs typeface="Calibri" pitchFamily="34" charset="0"/>
              </a:rPr>
              <a:t>, </a:t>
            </a:r>
            <a:endParaRPr lang="sr-Latn-RS" sz="2800" dirty="0">
              <a:latin typeface="Calibri" pitchFamily="34" charset="0"/>
              <a:cs typeface="Calibri" pitchFamily="34" charset="0"/>
            </a:endParaRPr>
          </a:p>
          <a:p>
            <a:pPr lvl="1">
              <a:spcBef>
                <a:spcPts val="1200"/>
              </a:spcBef>
              <a:spcAft>
                <a:spcPts val="600"/>
              </a:spcAft>
              <a:buFont typeface="Wingdings" pitchFamily="2" charset="2"/>
              <a:buChar char="Ø"/>
            </a:pPr>
            <a:r>
              <a:rPr lang="sr-Latn-RS" sz="2800" dirty="0">
                <a:latin typeface="Calibri" pitchFamily="34" charset="0"/>
                <a:cs typeface="Calibri" pitchFamily="34" charset="0"/>
              </a:rPr>
              <a:t>o</a:t>
            </a:r>
            <a:r>
              <a:rPr lang="ru-RU" sz="2800" dirty="0">
                <a:latin typeface="Calibri" pitchFamily="34" charset="0"/>
                <a:cs typeface="Calibri" pitchFamily="34" charset="0"/>
              </a:rPr>
              <a:t>d</a:t>
            </a:r>
            <a:r>
              <a:rPr lang="sr-Latn-RS" sz="2800" dirty="0">
                <a:latin typeface="Calibri" pitchFamily="34" charset="0"/>
                <a:cs typeface="Calibri" pitchFamily="34" charset="0"/>
              </a:rPr>
              <a:t> </a:t>
            </a:r>
            <a:r>
              <a:rPr lang="ru-RU" sz="2800" i="1" dirty="0">
                <a:latin typeface="Calibri" pitchFamily="34" charset="0"/>
                <a:cs typeface="Calibri" pitchFamily="34" charset="0"/>
              </a:rPr>
              <a:t>teorijskog pristupa </a:t>
            </a:r>
            <a:r>
              <a:rPr lang="ru-RU" sz="2800" dirty="0">
                <a:latin typeface="Calibri" pitchFamily="34" charset="0"/>
                <a:cs typeface="Calibri" pitchFamily="34" charset="0"/>
              </a:rPr>
              <a:t>kliničara. </a:t>
            </a:r>
            <a:r>
              <a:rPr lang="ru-RU" sz="2800" dirty="0"/>
              <a:t>    </a:t>
            </a:r>
            <a:endParaRPr lang="ru-RU" dirty="0"/>
          </a:p>
          <a:p>
            <a:pPr lvl="0"/>
            <a:endParaRPr lang="ru-RU" dirty="0"/>
          </a:p>
          <a:p>
            <a:pPr lvl="1"/>
            <a:endParaRPr lang="en-US" dirty="0"/>
          </a:p>
        </p:txBody>
      </p:sp>
    </p:spTree>
    <p:extLst>
      <p:ext uri="{BB962C8B-B14F-4D97-AF65-F5344CB8AC3E}">
        <p14:creationId xmlns:p14="http://schemas.microsoft.com/office/powerpoint/2010/main" val="23935390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773"/>
        <p:cNvGrpSpPr/>
        <p:nvPr/>
      </p:nvGrpSpPr>
      <p:grpSpPr>
        <a:xfrm>
          <a:off x="0" y="0"/>
          <a:ext cx="0" cy="0"/>
          <a:chOff x="0" y="0"/>
          <a:chExt cx="0" cy="0"/>
        </a:xfrm>
      </p:grpSpPr>
      <p:sp>
        <p:nvSpPr>
          <p:cNvPr id="1774" name="Google Shape;1774;p319"/>
          <p:cNvSpPr txBox="1">
            <a:spLocks noGrp="1"/>
          </p:cNvSpPr>
          <p:nvPr>
            <p:ph type="title"/>
          </p:nvPr>
        </p:nvSpPr>
        <p:spPr>
          <a:xfrm>
            <a:off x="467544" y="620688"/>
            <a:ext cx="8183880" cy="1051560"/>
          </a:xfrm>
          <a:prstGeom prst="rect">
            <a:avLst/>
          </a:prstGeom>
          <a:noFill/>
          <a:ln>
            <a:noFill/>
          </a:ln>
        </p:spPr>
        <p:txBody>
          <a:bodyPr spcFirstLastPara="1" wrap="square" lIns="91425" tIns="45700" rIns="91425" bIns="45700" anchor="ctr" anchorCtr="0">
            <a:normAutofit/>
          </a:bodyPr>
          <a:lstStyle/>
          <a:p>
            <a:r>
              <a:rPr lang="sr-Cyrl-CS" dirty="0">
                <a:solidFill>
                  <a:srgbClr val="FFFF00"/>
                </a:solidFill>
                <a:latin typeface="Times New Roman"/>
                <a:ea typeface="Times New Roman"/>
                <a:cs typeface="Times New Roman"/>
                <a:sym typeface="Times New Roman"/>
              </a:rPr>
              <a:t> </a:t>
            </a:r>
            <a:r>
              <a:rPr lang="sr-Latn-RS" b="0" dirty="0">
                <a:solidFill>
                  <a:schemeClr val="accent1"/>
                </a:solidFill>
                <a:latin typeface="Times New Roman"/>
                <a:ea typeface="Times New Roman"/>
                <a:cs typeface="Times New Roman"/>
                <a:sym typeface="Times New Roman"/>
              </a:rPr>
              <a:t>I.</a:t>
            </a:r>
            <a:r>
              <a:rPr lang="sr-Latn-RS" dirty="0">
                <a:solidFill>
                  <a:schemeClr val="accent1"/>
                </a:solidFill>
                <a:latin typeface="Times New Roman"/>
                <a:ea typeface="Times New Roman"/>
                <a:cs typeface="Times New Roman"/>
                <a:sym typeface="Times New Roman"/>
              </a:rPr>
              <a:t> </a:t>
            </a:r>
            <a:r>
              <a:rPr lang="sr-Cyrl-CS" b="0" dirty="0">
                <a:effectLst>
                  <a:outerShdw blurRad="38100" dist="38100" dir="2700000" algn="tl">
                    <a:srgbClr val="000000">
                      <a:alpha val="43137"/>
                    </a:srgbClr>
                  </a:outerShdw>
                </a:effectLst>
              </a:rPr>
              <a:t>Cilj kliničke procene</a:t>
            </a:r>
            <a:endParaRPr lang="en-US"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700808"/>
            <a:ext cx="8183880" cy="4187952"/>
          </a:xfrm>
        </p:spPr>
        <p:txBody>
          <a:bodyPr>
            <a:normAutofit/>
          </a:bodyPr>
          <a:lstStyle/>
          <a:p>
            <a:pPr marL="0" lvl="0" indent="0">
              <a:spcBef>
                <a:spcPts val="600"/>
              </a:spcBef>
              <a:spcAft>
                <a:spcPts val="600"/>
              </a:spcAft>
              <a:buNone/>
            </a:pPr>
            <a:r>
              <a:rPr lang="ru-RU" sz="2400" dirty="0">
                <a:latin typeface="Calibri" pitchFamily="34" charset="0"/>
                <a:cs typeface="Calibri" pitchFamily="34" charset="0"/>
              </a:rPr>
              <a:t>Kliničko  </a:t>
            </a:r>
            <a:r>
              <a:rPr lang="sr-Latn-RS" sz="2400" dirty="0">
                <a:latin typeface="Calibri" pitchFamily="34" charset="0"/>
                <a:cs typeface="Calibri" pitchFamily="34" charset="0"/>
              </a:rPr>
              <a:t>zaključ</a:t>
            </a:r>
            <a:r>
              <a:rPr lang="ru-RU" sz="2400" dirty="0">
                <a:latin typeface="Calibri" pitchFamily="34" charset="0"/>
                <a:cs typeface="Calibri" pitchFamily="34" charset="0"/>
              </a:rPr>
              <a:t>ivanje može poslužiti u svrhe:</a:t>
            </a:r>
            <a:endParaRPr lang="en-US" sz="2400"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dijagnostičke klasifikacije (,,</a:t>
            </a:r>
            <a:r>
              <a:rPr lang="ru-RU" i="1" dirty="0">
                <a:latin typeface="Calibri" pitchFamily="34" charset="0"/>
                <a:cs typeface="Calibri" pitchFamily="34" charset="0"/>
              </a:rPr>
              <a:t>pacijentkinja </a:t>
            </a:r>
            <a:r>
              <a:rPr lang="hr-HR" i="1" dirty="0">
                <a:latin typeface="Calibri" pitchFamily="34" charset="0"/>
                <a:cs typeface="Calibri" pitchFamily="34" charset="0"/>
              </a:rPr>
              <a:t>ima karakteristike </a:t>
            </a:r>
            <a:r>
              <a:rPr lang="ru-RU" i="1" dirty="0">
                <a:latin typeface="Calibri" pitchFamily="34" charset="0"/>
                <a:cs typeface="Calibri" pitchFamily="34" charset="0"/>
              </a:rPr>
              <a:t>graničnog poremećaja ličnosti</a:t>
            </a:r>
            <a:r>
              <a:rPr lang="ru-RU" dirty="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opisa (,,</a:t>
            </a:r>
            <a:r>
              <a:rPr lang="ru-RU" i="1" dirty="0">
                <a:latin typeface="Calibri" pitchFamily="34" charset="0"/>
                <a:cs typeface="Calibri" pitchFamily="34" charset="0"/>
              </a:rPr>
              <a:t>njeni simptomi se pogoršavaju kad</a:t>
            </a:r>
            <a:r>
              <a:rPr lang="sr-Latn-RS" i="1" dirty="0">
                <a:latin typeface="Calibri" pitchFamily="34" charset="0"/>
                <a:cs typeface="Calibri" pitchFamily="34" charset="0"/>
              </a:rPr>
              <a:t>a</a:t>
            </a:r>
            <a:r>
              <a:rPr lang="ru-RU" i="1" dirty="0">
                <a:latin typeface="Calibri" pitchFamily="34" charset="0"/>
                <a:cs typeface="Calibri" pitchFamily="34" charset="0"/>
              </a:rPr>
              <a:t> i</a:t>
            </a:r>
            <a:r>
              <a:rPr lang="sr-Latn-RS" i="1" dirty="0">
                <a:latin typeface="Calibri" pitchFamily="34" charset="0"/>
                <a:cs typeface="Calibri" pitchFamily="34" charset="0"/>
              </a:rPr>
              <a:t>ma doživljaj</a:t>
            </a:r>
            <a:r>
              <a:rPr lang="ru-RU" i="1" dirty="0">
                <a:latin typeface="Calibri" pitchFamily="34" charset="0"/>
                <a:cs typeface="Calibri" pitchFamily="34" charset="0"/>
              </a:rPr>
              <a:t> da je značajni drugi napušta</a:t>
            </a:r>
            <a:r>
              <a:rPr lang="ru-RU" dirty="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predviđanja (,,u njenom slučaju najbolje je primeniti </a:t>
            </a:r>
            <a:r>
              <a:rPr lang="sr-Latn-RS" dirty="0">
                <a:latin typeface="Calibri" pitchFamily="34" charset="0"/>
                <a:cs typeface="Calibri" pitchFamily="34" charset="0"/>
              </a:rPr>
              <a:t>dubinsku, rekonstruktivnu psiho</a:t>
            </a:r>
            <a:r>
              <a:rPr lang="ru-RU" dirty="0">
                <a:latin typeface="Calibri" pitchFamily="34" charset="0"/>
                <a:cs typeface="Calibri" pitchFamily="34" charset="0"/>
              </a:rPr>
              <a:t>terapiju”).</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5691974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783"/>
        <p:cNvGrpSpPr/>
        <p:nvPr/>
      </p:nvGrpSpPr>
      <p:grpSpPr>
        <a:xfrm>
          <a:off x="0" y="0"/>
          <a:ext cx="0" cy="0"/>
          <a:chOff x="0" y="0"/>
          <a:chExt cx="0" cy="0"/>
        </a:xfrm>
      </p:grpSpPr>
      <p:sp>
        <p:nvSpPr>
          <p:cNvPr id="1784" name="Google Shape;1784;p321"/>
          <p:cNvSpPr txBox="1">
            <a:spLocks noGrp="1"/>
          </p:cNvSpPr>
          <p:nvPr>
            <p:ph type="title"/>
          </p:nvPr>
        </p:nvSpPr>
        <p:spPr>
          <a:xfrm>
            <a:off x="827584" y="404664"/>
            <a:ext cx="7751832" cy="1051560"/>
          </a:xfrm>
          <a:prstGeom prst="rect">
            <a:avLst/>
          </a:prstGeom>
          <a:noFill/>
          <a:ln>
            <a:noFill/>
          </a:ln>
        </p:spPr>
        <p:txBody>
          <a:bodyPr spcFirstLastPara="1" wrap="square" lIns="91425" tIns="45700" rIns="91425" bIns="45700" anchor="ctr" anchorCtr="0">
            <a:normAutofit/>
          </a:bodyPr>
          <a:lstStyle/>
          <a:p>
            <a:r>
              <a:rPr lang="sr-Cyrl-CS" b="0" dirty="0">
                <a:effectLst>
                  <a:outerShdw blurRad="38100" dist="38100" dir="2700000" algn="tl">
                    <a:srgbClr val="000000">
                      <a:alpha val="43137"/>
                    </a:srgbClr>
                  </a:outerShdw>
                </a:effectLst>
              </a:rPr>
              <a:t>II. Nivo apstrakcije</a:t>
            </a:r>
            <a:endParaRPr lang="en-US"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827584" y="1628800"/>
            <a:ext cx="7967856" cy="4187952"/>
          </a:xfrm>
        </p:spPr>
        <p:txBody>
          <a:bodyPr>
            <a:normAutofit/>
          </a:bodyPr>
          <a:lstStyle/>
          <a:p>
            <a:pPr marL="0" lvl="0" indent="0">
              <a:spcBef>
                <a:spcPts val="1200"/>
              </a:spcBef>
              <a:spcAft>
                <a:spcPts val="600"/>
              </a:spcAft>
              <a:buNone/>
            </a:pPr>
            <a:r>
              <a:rPr lang="ru-RU" dirty="0">
                <a:latin typeface="Calibri" pitchFamily="34" charset="0"/>
                <a:cs typeface="Calibri" pitchFamily="34" charset="0"/>
              </a:rPr>
              <a:t>Zaključivanje u velikoj meri zavisi od nivoa apastrakcije. Ono može da se kreće od:</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niskog nivoa,</a:t>
            </a:r>
            <a:r>
              <a:rPr lang="ru-RU" i="1" dirty="0">
                <a:latin typeface="Calibri" pitchFamily="34" charset="0"/>
                <a:cs typeface="Calibri" pitchFamily="34" charset="0"/>
              </a:rPr>
              <a:t> </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višeg, i</a:t>
            </a:r>
            <a:endParaRPr lang="en-US" dirty="0">
              <a:latin typeface="Calibri" pitchFamily="34" charset="0"/>
              <a:cs typeface="Calibri" pitchFamily="34" charset="0"/>
            </a:endParaRPr>
          </a:p>
          <a:p>
            <a:pPr lvl="0">
              <a:spcBef>
                <a:spcPts val="1200"/>
              </a:spcBef>
              <a:spcAft>
                <a:spcPts val="600"/>
              </a:spcAft>
            </a:pPr>
            <a:r>
              <a:rPr lang="ru-RU" dirty="0">
                <a:latin typeface="Calibri" pitchFamily="34" charset="0"/>
                <a:cs typeface="Calibri" pitchFamily="34" charset="0"/>
              </a:rPr>
              <a:t>najvišeg nivoa.</a:t>
            </a:r>
            <a:endParaRPr lang="en-US"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5984115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799"/>
        <p:cNvGrpSpPr/>
        <p:nvPr/>
      </p:nvGrpSpPr>
      <p:grpSpPr>
        <a:xfrm>
          <a:off x="0" y="0"/>
          <a:ext cx="0" cy="0"/>
          <a:chOff x="0" y="0"/>
          <a:chExt cx="0" cy="0"/>
        </a:xfrm>
      </p:grpSpPr>
      <p:sp>
        <p:nvSpPr>
          <p:cNvPr id="2" name="Title 1"/>
          <p:cNvSpPr>
            <a:spLocks noGrp="1"/>
          </p:cNvSpPr>
          <p:nvPr>
            <p:ph type="title"/>
          </p:nvPr>
        </p:nvSpPr>
        <p:spPr>
          <a:xfrm>
            <a:off x="755576" y="476672"/>
            <a:ext cx="7823840" cy="936104"/>
          </a:xfrm>
        </p:spPr>
        <p:txBody>
          <a:bodyPr>
            <a:normAutofit/>
          </a:bodyPr>
          <a:lstStyle/>
          <a:p>
            <a:r>
              <a:rPr lang="sr-Latn-RS" b="0" dirty="0">
                <a:effectLst>
                  <a:outerShdw blurRad="38100" dist="38100" dir="2700000" algn="tl">
                    <a:srgbClr val="000000">
                      <a:alpha val="43137"/>
                    </a:srgbClr>
                  </a:outerShdw>
                </a:effectLst>
              </a:rPr>
              <a:t>II.a.</a:t>
            </a:r>
            <a:r>
              <a:rPr lang="ru-RU" b="0" dirty="0">
                <a:effectLst>
                  <a:outerShdw blurRad="38100" dist="38100" dir="2700000" algn="tl">
                    <a:srgbClr val="000000">
                      <a:alpha val="43137"/>
                    </a:srgbClr>
                  </a:outerShdw>
                </a:effectLst>
              </a:rPr>
              <a:t>Nizak nivo zaključivanja</a:t>
            </a:r>
            <a:endParaRPr lang="en-US" b="0" dirty="0">
              <a:effectLst>
                <a:outerShdw blurRad="38100" dist="38100" dir="2700000" algn="tl">
                  <a:srgbClr val="000000">
                    <a:alpha val="43137"/>
                  </a:srgbClr>
                </a:outerShdw>
              </a:effectLst>
            </a:endParaRPr>
          </a:p>
        </p:txBody>
      </p:sp>
      <p:sp>
        <p:nvSpPr>
          <p:cNvPr id="1800" name="Google Shape;1800;p324"/>
          <p:cNvSpPr txBox="1">
            <a:spLocks noGrp="1"/>
          </p:cNvSpPr>
          <p:nvPr>
            <p:ph idx="1"/>
          </p:nvPr>
        </p:nvSpPr>
        <p:spPr>
          <a:xfrm>
            <a:off x="611560" y="1700808"/>
            <a:ext cx="8111872" cy="439248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a:latin typeface="Calibri" pitchFamily="34" charset="0"/>
                <a:cs typeface="Calibri" pitchFamily="34" charset="0"/>
              </a:rPr>
              <a:t>O</a:t>
            </a:r>
            <a:r>
              <a:rPr lang="ru-RU" sz="2400" dirty="0">
                <a:latin typeface="Calibri" pitchFamily="34" charset="0"/>
                <a:cs typeface="Calibri" pitchFamily="34" charset="0"/>
              </a:rPr>
              <a:t>bazriv i koji se u maloj meri udaljava od izvornih podataka. </a:t>
            </a:r>
            <a:endParaRPr lang="en-US" sz="2400" dirty="0">
              <a:latin typeface="Calibri" pitchFamily="34" charset="0"/>
              <a:cs typeface="Calibri" pitchFamily="34" charset="0"/>
            </a:endParaRPr>
          </a:p>
          <a:p>
            <a:pPr lvl="0">
              <a:spcBef>
                <a:spcPts val="600"/>
              </a:spcBef>
              <a:spcAft>
                <a:spcPts val="600"/>
              </a:spcAft>
            </a:pPr>
            <a:r>
              <a:rPr lang="sr-Cyrl-CS" sz="2400" dirty="0">
                <a:latin typeface="Calibri" pitchFamily="34" charset="0"/>
                <a:cs typeface="Calibri" pitchFamily="34" charset="0"/>
              </a:rPr>
              <a:t>Sirovi podaci se sa nekog testa </a:t>
            </a:r>
            <a:r>
              <a:rPr lang="sr-Latn-RS" sz="2400" dirty="0">
                <a:latin typeface="Calibri" pitchFamily="34" charset="0"/>
                <a:cs typeface="Calibri" pitchFamily="34" charset="0"/>
              </a:rPr>
              <a:t>se direkno povezuju sa </a:t>
            </a:r>
            <a:r>
              <a:rPr lang="sr-Cyrl-CS" sz="2400" dirty="0">
                <a:latin typeface="Calibri" pitchFamily="34" charset="0"/>
                <a:cs typeface="Calibri" pitchFamily="34" charset="0"/>
              </a:rPr>
              <a:t>odlu</a:t>
            </a:r>
            <a:r>
              <a:rPr lang="sr-Latn-RS" sz="2400" dirty="0">
                <a:latin typeface="Calibri" pitchFamily="34" charset="0"/>
                <a:cs typeface="Calibri" pitchFamily="34" charset="0"/>
              </a:rPr>
              <a:t>kom- npr.</a:t>
            </a:r>
            <a:r>
              <a:rPr lang="sr-Cyrl-CS" sz="2400" dirty="0">
                <a:latin typeface="Calibri" pitchFamily="34" charset="0"/>
                <a:cs typeface="Calibri" pitchFamily="34" charset="0"/>
              </a:rPr>
              <a:t> da li pacijent i dalje treba da se leči u kliničkoj ustanovi ili ne</a:t>
            </a:r>
            <a:r>
              <a:rPr lang="sr-Latn-RS" sz="2400" dirty="0">
                <a:latin typeface="Calibri" pitchFamily="34" charset="0"/>
                <a:cs typeface="Calibri" pitchFamily="34" charset="0"/>
              </a:rPr>
              <a:t>:</a:t>
            </a:r>
            <a:br>
              <a:rPr lang="sr-Latn-RS" sz="2400" dirty="0">
                <a:latin typeface="Calibri" pitchFamily="34" charset="0"/>
                <a:cs typeface="Calibri" pitchFamily="34" charset="0"/>
              </a:rPr>
            </a:br>
            <a:r>
              <a:rPr lang="sr-Cyrl-CS" sz="2200" i="1" dirty="0">
                <a:latin typeface="Calibri" pitchFamily="34" charset="0"/>
                <a:cs typeface="Calibri" pitchFamily="34" charset="0"/>
              </a:rPr>
              <a:t>na MMPI-u T skor na skali D = 110; DEPI = 5 i S-Con. = 12, na RIMu, upućuju da je potebno zadržati pacijentkinju na zatvorenom odeljenju psihijatrijske klinike. </a:t>
            </a:r>
            <a:endParaRPr lang="en-US" sz="2200" i="1"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Na niskom nivou zaključivanja, kliničar daje suzdržane zaključke i u maloj meri</a:t>
            </a:r>
            <a:r>
              <a:rPr lang="hr-HR" sz="2400" dirty="0">
                <a:latin typeface="Calibri" pitchFamily="34" charset="0"/>
                <a:cs typeface="Calibri" pitchFamily="34" charset="0"/>
              </a:rPr>
              <a:t> </a:t>
            </a:r>
            <a:r>
              <a:rPr lang="ru-RU" sz="2400" dirty="0">
                <a:latin typeface="Calibri" pitchFamily="34" charset="0"/>
                <a:cs typeface="Calibri" pitchFamily="34" charset="0"/>
              </a:rPr>
              <a:t>se oslanja na svoju teorijsku orijentaciju, lično iskustvo ili intuiciju.</a:t>
            </a:r>
            <a:endParaRPr lang="en-US" sz="2400" dirty="0">
              <a:latin typeface="Calibri" pitchFamily="34" charset="0"/>
              <a:cs typeface="Calibri" pitchFamily="34" charset="0"/>
            </a:endParaRPr>
          </a:p>
          <a:p>
            <a:pPr marL="342900" lvl="1" indent="-342900" algn="just">
              <a:spcBef>
                <a:spcPts val="0"/>
              </a:spcBef>
              <a:buClr>
                <a:srgbClr val="FFFF00"/>
              </a:buClr>
              <a:buSzPts val="3200"/>
              <a:buNone/>
            </a:pPr>
            <a:endParaRPr dirty="0"/>
          </a:p>
        </p:txBody>
      </p:sp>
    </p:spTree>
    <p:extLst>
      <p:ext uri="{BB962C8B-B14F-4D97-AF65-F5344CB8AC3E}">
        <p14:creationId xmlns:p14="http://schemas.microsoft.com/office/powerpoint/2010/main" val="2806290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809"/>
        <p:cNvGrpSpPr/>
        <p:nvPr/>
      </p:nvGrpSpPr>
      <p:grpSpPr>
        <a:xfrm>
          <a:off x="0" y="0"/>
          <a:ext cx="0" cy="0"/>
          <a:chOff x="0" y="0"/>
          <a:chExt cx="0" cy="0"/>
        </a:xfrm>
      </p:grpSpPr>
      <p:sp>
        <p:nvSpPr>
          <p:cNvPr id="2" name="Title 1"/>
          <p:cNvSpPr>
            <a:spLocks noGrp="1"/>
          </p:cNvSpPr>
          <p:nvPr>
            <p:ph type="title"/>
          </p:nvPr>
        </p:nvSpPr>
        <p:spPr>
          <a:xfrm>
            <a:off x="899592" y="548680"/>
            <a:ext cx="7751832" cy="792088"/>
          </a:xfrm>
        </p:spPr>
        <p:txBody>
          <a:bodyPr/>
          <a:lstStyle/>
          <a:p>
            <a:r>
              <a:rPr lang="sr-Latn-RS" b="0" dirty="0">
                <a:effectLst>
                  <a:outerShdw blurRad="38100" dist="38100" dir="2700000" algn="tl">
                    <a:srgbClr val="000000">
                      <a:alpha val="43137"/>
                    </a:srgbClr>
                  </a:outerShdw>
                </a:effectLst>
              </a:rPr>
              <a:t>II.b. </a:t>
            </a:r>
            <a:r>
              <a:rPr lang="sr-Cyrl-CS" b="0" dirty="0">
                <a:effectLst>
                  <a:outerShdw blurRad="38100" dist="38100" dir="2700000" algn="tl">
                    <a:srgbClr val="000000">
                      <a:alpha val="43137"/>
                    </a:srgbClr>
                  </a:outerShdw>
                </a:effectLst>
              </a:rPr>
              <a:t>Viši nivo zaključivanja</a:t>
            </a:r>
            <a:endParaRPr lang="en-US" b="0" dirty="0">
              <a:effectLst>
                <a:outerShdw blurRad="38100" dist="38100" dir="2700000" algn="tl">
                  <a:srgbClr val="000000">
                    <a:alpha val="43137"/>
                  </a:srgbClr>
                </a:outerShdw>
              </a:effectLst>
            </a:endParaRPr>
          </a:p>
        </p:txBody>
      </p:sp>
      <p:sp>
        <p:nvSpPr>
          <p:cNvPr id="1810" name="Google Shape;1810;p326"/>
          <p:cNvSpPr txBox="1">
            <a:spLocks noGrp="1"/>
          </p:cNvSpPr>
          <p:nvPr>
            <p:ph idx="1"/>
          </p:nvPr>
        </p:nvSpPr>
        <p:spPr>
          <a:xfrm>
            <a:off x="683568" y="1700808"/>
            <a:ext cx="7560840" cy="4392488"/>
          </a:xfrm>
          <a:prstGeom prst="rect">
            <a:avLst/>
          </a:prstGeom>
          <a:noFill/>
          <a:ln>
            <a:noFill/>
          </a:ln>
        </p:spPr>
        <p:txBody>
          <a:bodyPr spcFirstLastPara="1" wrap="square" lIns="91425" tIns="45700" rIns="91425" bIns="45700" anchor="t" anchorCtr="0">
            <a:normAutofit fontScale="62500" lnSpcReduction="20000"/>
          </a:bodyPr>
          <a:lstStyle/>
          <a:p>
            <a:pPr lvl="0">
              <a:spcBef>
                <a:spcPts val="600"/>
              </a:spcBef>
              <a:spcAft>
                <a:spcPts val="1200"/>
              </a:spcAft>
            </a:pPr>
            <a:r>
              <a:rPr lang="sr-Latn-RS" sz="3800" dirty="0">
                <a:latin typeface="Calibri" pitchFamily="34" charset="0"/>
                <a:cs typeface="Calibri" pitchFamily="34" charset="0"/>
              </a:rPr>
              <a:t>I</a:t>
            </a:r>
            <a:r>
              <a:rPr lang="sr-Cyrl-CS" sz="3800" dirty="0">
                <a:latin typeface="Calibri" pitchFamily="34" charset="0"/>
                <a:cs typeface="Calibri" pitchFamily="34" charset="0"/>
              </a:rPr>
              <a:t>zvedeni klinički sudovi u većoj meri idu preko onoga što sirovi podaci uistinu govore. </a:t>
            </a:r>
            <a:endParaRPr lang="en-US" sz="3800" dirty="0">
              <a:latin typeface="Calibri" pitchFamily="34" charset="0"/>
              <a:cs typeface="Calibri" pitchFamily="34" charset="0"/>
            </a:endParaRPr>
          </a:p>
          <a:p>
            <a:pPr lvl="0">
              <a:spcBef>
                <a:spcPts val="600"/>
              </a:spcBef>
              <a:spcAft>
                <a:spcPts val="1200"/>
              </a:spcAft>
            </a:pPr>
            <a:r>
              <a:rPr lang="sr-Latn-RS" sz="3800" dirty="0">
                <a:latin typeface="Calibri" pitchFamily="34" charset="0"/>
                <a:cs typeface="Calibri" pitchFamily="34" charset="0"/>
              </a:rPr>
              <a:t>P</a:t>
            </a:r>
            <a:r>
              <a:rPr lang="ru-RU" sz="3800" dirty="0">
                <a:latin typeface="Calibri" pitchFamily="34" charset="0"/>
                <a:cs typeface="Calibri" pitchFamily="34" charset="0"/>
              </a:rPr>
              <a:t>onašanje koje se otkriva opservacijom, intervjuom ili odgovorima sa testova biva tumačeno kao karakteristika ispitanka</a:t>
            </a:r>
            <a:r>
              <a:rPr lang="sr-Latn-RS" sz="3800" dirty="0">
                <a:latin typeface="Calibri" pitchFamily="34" charset="0"/>
                <a:cs typeface="Calibri" pitchFamily="34" charset="0"/>
              </a:rPr>
              <a:t>. </a:t>
            </a:r>
          </a:p>
          <a:p>
            <a:pPr lvl="0">
              <a:spcBef>
                <a:spcPts val="600"/>
              </a:spcBef>
              <a:spcAft>
                <a:spcPts val="1200"/>
              </a:spcAft>
            </a:pPr>
            <a:r>
              <a:rPr lang="sr-Latn-RS" sz="3800" u="sng" dirty="0">
                <a:latin typeface="Calibri" pitchFamily="34" charset="0"/>
                <a:cs typeface="Calibri" pitchFamily="34" charset="0"/>
              </a:rPr>
              <a:t>Indikator se prevodi u ličnu dispoziciju, psihološki konstrukt</a:t>
            </a:r>
            <a:r>
              <a:rPr lang="sr-Latn-RS" sz="3800" dirty="0">
                <a:latin typeface="Calibri" pitchFamily="34" charset="0"/>
                <a:cs typeface="Calibri" pitchFamily="34" charset="0"/>
              </a:rPr>
              <a:t>- </a:t>
            </a:r>
            <a:r>
              <a:rPr lang="ru-RU" sz="3800" dirty="0">
                <a:latin typeface="Calibri" pitchFamily="34" charset="0"/>
                <a:cs typeface="Calibri" pitchFamily="34" charset="0"/>
              </a:rPr>
              <a:t> </a:t>
            </a:r>
            <a:r>
              <a:rPr lang="sr-Latn-RS" sz="3800" i="1" dirty="0">
                <a:latin typeface="Calibri" pitchFamily="34" charset="0"/>
                <a:cs typeface="Calibri" pitchFamily="34" charset="0"/>
              </a:rPr>
              <a:t>impulsivnost, emocionalna nestabilnost, niska otpornost na stres</a:t>
            </a:r>
            <a:r>
              <a:rPr lang="ru-RU" sz="3800" i="1" dirty="0">
                <a:latin typeface="Calibri" pitchFamily="34" charset="0"/>
                <a:cs typeface="Calibri" pitchFamily="34" charset="0"/>
              </a:rPr>
              <a:t>,</a:t>
            </a:r>
            <a:r>
              <a:rPr lang="ru-RU" sz="3800" dirty="0">
                <a:latin typeface="Calibri" pitchFamily="34" charset="0"/>
                <a:cs typeface="Calibri" pitchFamily="34" charset="0"/>
              </a:rPr>
              <a:t> </a:t>
            </a:r>
            <a:r>
              <a:rPr lang="ru-RU" sz="3800" i="1" dirty="0">
                <a:latin typeface="Calibri" pitchFamily="34" charset="0"/>
                <a:cs typeface="Calibri" pitchFamily="34" charset="0"/>
              </a:rPr>
              <a:t>depresivnost</a:t>
            </a:r>
            <a:r>
              <a:rPr lang="ru-RU" sz="3800" dirty="0">
                <a:latin typeface="Calibri" pitchFamily="34" charset="0"/>
                <a:cs typeface="Calibri" pitchFamily="34" charset="0"/>
              </a:rPr>
              <a:t>, </a:t>
            </a:r>
            <a:r>
              <a:rPr lang="ru-RU" sz="3800" i="1" dirty="0">
                <a:latin typeface="Calibri" pitchFamily="34" charset="0"/>
                <a:cs typeface="Calibri" pitchFamily="34" charset="0"/>
              </a:rPr>
              <a:t>hostilnost</a:t>
            </a:r>
            <a:r>
              <a:rPr lang="sr-Latn-RS" sz="3800" i="1" dirty="0">
                <a:latin typeface="Calibri" pitchFamily="34" charset="0"/>
                <a:cs typeface="Calibri" pitchFamily="34" charset="0"/>
              </a:rPr>
              <a:t>,...</a:t>
            </a:r>
            <a:endParaRPr lang="en-US" sz="3800" dirty="0">
              <a:latin typeface="Calibri" pitchFamily="34" charset="0"/>
              <a:cs typeface="Calibri" pitchFamily="34" charset="0"/>
            </a:endParaRPr>
          </a:p>
          <a:p>
            <a:pPr marL="342900" lvl="0" indent="-342900" algn="just" rtl="0">
              <a:spcBef>
                <a:spcPts val="0"/>
              </a:spcBef>
              <a:spcAft>
                <a:spcPts val="0"/>
              </a:spcAft>
              <a:buClr>
                <a:schemeClr val="lt1"/>
              </a:buClr>
              <a:buSzPts val="3200"/>
              <a:buNone/>
            </a:pPr>
            <a:endParaRPr dirty="0"/>
          </a:p>
          <a:p>
            <a:pPr marL="342900" lvl="0" indent="-342900" algn="just" rtl="0">
              <a:spcBef>
                <a:spcPts val="640"/>
              </a:spcBef>
              <a:spcAft>
                <a:spcPts val="0"/>
              </a:spcAft>
              <a:buClr>
                <a:schemeClr val="lt1"/>
              </a:buClr>
              <a:buSzPts val="3200"/>
              <a:buNone/>
            </a:pPr>
            <a:endParaRPr dirty="0"/>
          </a:p>
          <a:p>
            <a:pPr marL="342900" lvl="0" indent="-342900" algn="just" rtl="0">
              <a:spcBef>
                <a:spcPts val="640"/>
              </a:spcBef>
              <a:spcAft>
                <a:spcPts val="0"/>
              </a:spcAft>
              <a:buClr>
                <a:srgbClr val="FFFF00"/>
              </a:buClr>
              <a:buSzPts val="3200"/>
              <a:buNone/>
            </a:pPr>
            <a:endParaRPr dirty="0"/>
          </a:p>
          <a:p>
            <a:pPr marL="342900" lvl="0" indent="-342900" algn="just" rtl="0">
              <a:spcBef>
                <a:spcPts val="560"/>
              </a:spcBef>
              <a:spcAft>
                <a:spcPts val="0"/>
              </a:spcAft>
              <a:buClr>
                <a:srgbClr val="FFFF00"/>
              </a:buClr>
              <a:buSzPts val="2800"/>
              <a:buNone/>
            </a:pPr>
            <a:r>
              <a:rPr lang="sr-Cyrl-CS" sz="2800" dirty="0">
                <a:solidFill>
                  <a:srgbClr val="FFFF00"/>
                </a:solidFill>
              </a:rPr>
              <a:t>   </a:t>
            </a:r>
            <a:endParaRPr dirty="0"/>
          </a:p>
        </p:txBody>
      </p:sp>
    </p:spTree>
    <p:extLst>
      <p:ext uri="{BB962C8B-B14F-4D97-AF65-F5344CB8AC3E}">
        <p14:creationId xmlns:p14="http://schemas.microsoft.com/office/powerpoint/2010/main" val="288711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844"/>
        <p:cNvGrpSpPr/>
        <p:nvPr/>
      </p:nvGrpSpPr>
      <p:grpSpPr>
        <a:xfrm>
          <a:off x="0" y="0"/>
          <a:ext cx="0" cy="0"/>
          <a:chOff x="0" y="0"/>
          <a:chExt cx="0" cy="0"/>
        </a:xfrm>
      </p:grpSpPr>
      <p:grpSp>
        <p:nvGrpSpPr>
          <p:cNvPr id="1845" name="Google Shape;1845;p329"/>
          <p:cNvGrpSpPr/>
          <p:nvPr/>
        </p:nvGrpSpPr>
        <p:grpSpPr>
          <a:xfrm>
            <a:off x="458030" y="836711"/>
            <a:ext cx="8227937" cy="4987265"/>
            <a:chOff x="830" y="303311"/>
            <a:chExt cx="8227937" cy="4987265"/>
          </a:xfrm>
        </p:grpSpPr>
        <p:sp>
          <p:nvSpPr>
            <p:cNvPr id="1846" name="Google Shape;1846;p329"/>
            <p:cNvSpPr/>
            <p:nvPr/>
          </p:nvSpPr>
          <p:spPr>
            <a:xfrm>
              <a:off x="3012483" y="3085944"/>
              <a:ext cx="2204632" cy="2204632"/>
            </a:xfrm>
            <a:prstGeom prst="ellipse">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29"/>
            <p:cNvSpPr txBox="1"/>
            <p:nvPr/>
          </p:nvSpPr>
          <p:spPr>
            <a:xfrm>
              <a:off x="3012483" y="3085944"/>
              <a:ext cx="2204632" cy="2204632"/>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None/>
              </a:pPr>
              <a:r>
                <a:rPr lang="sr-Latn-RS" sz="2400" b="1" i="0" u="none" strike="noStrike" cap="none" dirty="0">
                  <a:solidFill>
                    <a:srgbClr val="660066"/>
                  </a:solidFill>
                  <a:latin typeface="Times New Roman"/>
                  <a:ea typeface="Times New Roman"/>
                  <a:cs typeface="Times New Roman"/>
                  <a:sym typeface="Times New Roman"/>
                </a:rPr>
                <a:t>Granični poremećaj ličnosti</a:t>
              </a:r>
              <a:endParaRPr sz="2400" b="1" i="0" u="none" strike="noStrike" cap="none" dirty="0">
                <a:solidFill>
                  <a:srgbClr val="660066"/>
                </a:solidFill>
                <a:latin typeface="Times New Roman"/>
                <a:ea typeface="Times New Roman"/>
                <a:cs typeface="Times New Roman"/>
                <a:sym typeface="Times New Roman"/>
              </a:endParaRPr>
            </a:p>
          </p:txBody>
        </p:sp>
        <p:sp>
          <p:nvSpPr>
            <p:cNvPr id="1848" name="Google Shape;1848;p329"/>
            <p:cNvSpPr/>
            <p:nvPr/>
          </p:nvSpPr>
          <p:spPr>
            <a:xfrm rot="10800000">
              <a:off x="1594520" y="3874100"/>
              <a:ext cx="1303979"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29"/>
            <p:cNvSpPr/>
            <p:nvPr/>
          </p:nvSpPr>
          <p:spPr>
            <a:xfrm>
              <a:off x="831" y="3327648"/>
              <a:ext cx="1543242" cy="180346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29"/>
            <p:cNvSpPr txBox="1"/>
            <p:nvPr/>
          </p:nvSpPr>
          <p:spPr>
            <a:xfrm>
              <a:off x="830" y="3327648"/>
              <a:ext cx="1543243" cy="1872208"/>
            </a:xfrm>
            <a:prstGeom prst="rect">
              <a:avLst/>
            </a:prstGeom>
            <a:noFill/>
            <a:ln>
              <a:noFill/>
            </a:ln>
          </p:spPr>
          <p:txBody>
            <a:bodyPr spcFirstLastPara="1" wrap="square" lIns="28575" tIns="28575" rIns="28575" bIns="28575" anchor="ctr" anchorCtr="0">
              <a:noAutofit/>
            </a:bodyPr>
            <a:lstStyle/>
            <a:p>
              <a:pPr marL="0" marR="0" lvl="0" indent="0" algn="ctr" rtl="0">
                <a:lnSpc>
                  <a:spcPct val="90000"/>
                </a:lnSpc>
                <a:spcBef>
                  <a:spcPts val="0"/>
                </a:spcBef>
                <a:spcAft>
                  <a:spcPts val="0"/>
                </a:spcAft>
                <a:buNone/>
              </a:pPr>
              <a:r>
                <a:rPr lang="sr-Latn-RS" sz="1500" b="0" i="0" u="none" strike="noStrike" cap="none" dirty="0">
                  <a:solidFill>
                    <a:srgbClr val="000090"/>
                  </a:solidFill>
                  <a:latin typeface="Calibri"/>
                  <a:ea typeface="Calibri"/>
                  <a:cs typeface="Calibri"/>
                  <a:sym typeface="Calibri"/>
                </a:rPr>
                <a:t>Impulsivnost</a:t>
              </a:r>
              <a:r>
                <a:rPr lang="sr-Cyrl-CS" sz="1500" b="0" i="0" u="none" strike="noStrike" cap="none" dirty="0">
                  <a:solidFill>
                    <a:srgbClr val="000090"/>
                  </a:solidFill>
                  <a:latin typeface="Calibri"/>
                  <a:ea typeface="Calibri"/>
                  <a:cs typeface="Calibri"/>
                  <a:sym typeface="Calibri"/>
                </a:rPr>
                <a:t>: </a:t>
              </a:r>
              <a:endParaRPr lang="sr-Latn-RS" sz="1500" b="0" i="0" u="none" strike="noStrike" cap="none" dirty="0">
                <a:solidFill>
                  <a:srgbClr val="000090"/>
                </a:solidFill>
                <a:latin typeface="Calibri"/>
                <a:ea typeface="Calibri"/>
                <a:cs typeface="Calibri"/>
                <a:sym typeface="Calibri"/>
              </a:endParaRPr>
            </a:p>
            <a:p>
              <a:pPr marL="0" marR="0" lvl="0" indent="0" algn="ctr" rtl="0">
                <a:lnSpc>
                  <a:spcPct val="90000"/>
                </a:lnSpc>
                <a:spcBef>
                  <a:spcPts val="0"/>
                </a:spcBef>
                <a:spcAft>
                  <a:spcPts val="0"/>
                </a:spcAft>
                <a:buNone/>
              </a:pPr>
              <a:r>
                <a:rPr lang="sr-Latn-RS" sz="1500" dirty="0">
                  <a:solidFill>
                    <a:srgbClr val="000090"/>
                  </a:solidFill>
                  <a:latin typeface="Calibri"/>
                  <a:ea typeface="Calibri"/>
                  <a:cs typeface="Calibri"/>
                  <a:sym typeface="Calibri"/>
                </a:rPr>
                <a:t>autodestruktivno </a:t>
              </a:r>
              <a:r>
                <a:rPr lang="sr-Cyrl-CS" sz="1500" b="0" u="none" strike="noStrike" cap="none" dirty="0">
                  <a:solidFill>
                    <a:srgbClr val="000090"/>
                  </a:solidFill>
                  <a:latin typeface="Calibri"/>
                  <a:ea typeface="Calibri"/>
                  <a:cs typeface="Calibri"/>
                  <a:sym typeface="Calibri"/>
                </a:rPr>
                <a:t> </a:t>
              </a:r>
              <a:r>
                <a:rPr lang="sr-Latn-RS" sz="1500" b="0" i="0" u="none" strike="noStrike" cap="none" dirty="0">
                  <a:solidFill>
                    <a:srgbClr val="000090"/>
                  </a:solidFill>
                  <a:latin typeface="Calibri"/>
                  <a:ea typeface="Calibri"/>
                  <a:cs typeface="Calibri"/>
                  <a:sym typeface="Calibri"/>
                </a:rPr>
                <a:t>ponašanje</a:t>
              </a:r>
              <a:r>
                <a:rPr lang="sr-Cyrl-CS" sz="1500" b="0" i="0" u="none" strike="noStrike" cap="none" dirty="0">
                  <a:solidFill>
                    <a:srgbClr val="000090"/>
                  </a:solidFill>
                  <a:latin typeface="Calibri"/>
                  <a:ea typeface="Calibri"/>
                  <a:cs typeface="Calibri"/>
                  <a:sym typeface="Calibri"/>
                </a:rPr>
                <a:t> –</a:t>
              </a:r>
              <a:r>
                <a:rPr lang="sr-Latn-RS" sz="1500" b="0" i="0" u="none" strike="noStrike" cap="none" dirty="0">
                  <a:solidFill>
                    <a:srgbClr val="000090"/>
                  </a:solidFill>
                  <a:latin typeface="Calibri"/>
                  <a:ea typeface="Calibri"/>
                  <a:cs typeface="Calibri"/>
                  <a:sym typeface="Calibri"/>
                </a:rPr>
                <a:t>zloupotreba PAS</a:t>
              </a:r>
              <a:r>
                <a:rPr lang="sr-Cyrl-CS" sz="1500" b="0" i="0" u="none" strike="noStrike" cap="none" dirty="0">
                  <a:solidFill>
                    <a:srgbClr val="000090"/>
                  </a:solidFill>
                  <a:latin typeface="Calibri"/>
                  <a:ea typeface="Calibri"/>
                  <a:cs typeface="Calibri"/>
                  <a:sym typeface="Calibri"/>
                </a:rPr>
                <a:t>; </a:t>
              </a:r>
              <a:br>
                <a:rPr lang="sr-Latn-RS" sz="1500" b="0" i="0" u="none" strike="noStrike" cap="none" dirty="0">
                  <a:solidFill>
                    <a:srgbClr val="000090"/>
                  </a:solidFill>
                  <a:latin typeface="Calibri"/>
                  <a:ea typeface="Calibri"/>
                  <a:cs typeface="Calibri"/>
                  <a:sym typeface="Calibri"/>
                </a:rPr>
              </a:br>
              <a:r>
                <a:rPr lang="sr-Latn-RS" sz="1500" b="0" i="0" u="none" strike="noStrike" cap="none" dirty="0">
                  <a:solidFill>
                    <a:srgbClr val="000090"/>
                  </a:solidFill>
                  <a:latin typeface="Calibri"/>
                  <a:ea typeface="Calibri"/>
                  <a:cs typeface="Calibri"/>
                  <a:sym typeface="Calibri"/>
                </a:rPr>
                <a:t>samopovređivanje </a:t>
              </a:r>
              <a:r>
                <a:rPr lang="sr-Cyrl-CS" sz="1500" b="0" i="0" u="none" strike="noStrike" cap="none" dirty="0">
                  <a:solidFill>
                    <a:srgbClr val="000090"/>
                  </a:solidFill>
                  <a:latin typeface="Calibri"/>
                  <a:ea typeface="Calibri"/>
                  <a:cs typeface="Calibri"/>
                  <a:sym typeface="Calibri"/>
                </a:rPr>
                <a:t>(</a:t>
              </a:r>
              <a:r>
                <a:rPr lang="sr-Latn-RS" sz="1500" b="0" i="0" u="none" strike="noStrike" cap="none" dirty="0">
                  <a:solidFill>
                    <a:srgbClr val="000090"/>
                  </a:solidFill>
                  <a:latin typeface="Calibri"/>
                  <a:ea typeface="Calibri"/>
                  <a:cs typeface="Calibri"/>
                  <a:sym typeface="Calibri"/>
                </a:rPr>
                <a:t>rezanje po telu</a:t>
              </a:r>
              <a:r>
                <a:rPr lang="sr-Cyrl-CS" sz="1500" b="0" i="0" u="none" strike="noStrike" cap="none" dirty="0">
                  <a:solidFill>
                    <a:srgbClr val="000090"/>
                  </a:solidFill>
                  <a:latin typeface="Calibri"/>
                  <a:ea typeface="Calibri"/>
                  <a:cs typeface="Calibri"/>
                  <a:sym typeface="Calibri"/>
                </a:rPr>
                <a:t>) </a:t>
              </a:r>
              <a:endParaRPr sz="1500" b="0" i="0" u="none" strike="noStrike" cap="none" dirty="0">
                <a:solidFill>
                  <a:srgbClr val="000090"/>
                </a:solidFill>
                <a:latin typeface="Calibri"/>
                <a:ea typeface="Calibri"/>
                <a:cs typeface="Calibri"/>
                <a:sym typeface="Calibri"/>
              </a:endParaRPr>
            </a:p>
          </p:txBody>
        </p:sp>
        <p:sp>
          <p:nvSpPr>
            <p:cNvPr id="1851" name="Google Shape;1851;p329"/>
            <p:cNvSpPr/>
            <p:nvPr/>
          </p:nvSpPr>
          <p:spPr>
            <a:xfrm rot="12918205">
              <a:off x="1998489" y="2610758"/>
              <a:ext cx="1349996"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29"/>
            <p:cNvSpPr/>
            <p:nvPr/>
          </p:nvSpPr>
          <p:spPr>
            <a:xfrm>
              <a:off x="609598" y="1009498"/>
              <a:ext cx="1543242" cy="167273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29"/>
            <p:cNvSpPr txBox="1"/>
            <p:nvPr/>
          </p:nvSpPr>
          <p:spPr>
            <a:xfrm>
              <a:off x="609598" y="1009498"/>
              <a:ext cx="1543242" cy="1672736"/>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a:solidFill>
                    <a:srgbClr val="000090"/>
                  </a:solidFill>
                  <a:latin typeface="Calibri"/>
                  <a:ea typeface="Calibri"/>
                  <a:cs typeface="Calibri"/>
                  <a:sym typeface="Calibri"/>
                </a:rPr>
                <a:t>Nestabilni, intenzivni odnosi koji fluktuiraju</a:t>
              </a:r>
              <a:r>
                <a:rPr lang="sr-Cyrl-CS" sz="1600" b="0" i="0" u="none" strike="noStrike" cap="none" dirty="0">
                  <a:solidFill>
                    <a:srgbClr val="000090"/>
                  </a:solidFill>
                  <a:latin typeface="Calibri"/>
                  <a:ea typeface="Calibri"/>
                  <a:cs typeface="Calibri"/>
                  <a:sym typeface="Calibri"/>
                </a:rPr>
                <a:t> </a:t>
              </a:r>
              <a:r>
                <a:rPr lang="sr-Latn-RS" sz="1600" b="0" i="0" u="none" strike="noStrike" cap="none" dirty="0">
                  <a:solidFill>
                    <a:srgbClr val="000090"/>
                  </a:solidFill>
                  <a:latin typeface="Calibri"/>
                  <a:ea typeface="Calibri"/>
                  <a:cs typeface="Calibri"/>
                  <a:sym typeface="Calibri"/>
                </a:rPr>
                <a:t>između idealizacije i devalvacije</a:t>
              </a:r>
              <a:endParaRPr sz="1600" b="0" i="0" u="none" strike="noStrike" cap="none" dirty="0">
                <a:solidFill>
                  <a:srgbClr val="000090"/>
                </a:solidFill>
                <a:latin typeface="Calibri"/>
                <a:ea typeface="Calibri"/>
                <a:cs typeface="Calibri"/>
                <a:sym typeface="Calibri"/>
              </a:endParaRPr>
            </a:p>
          </p:txBody>
        </p:sp>
        <p:sp>
          <p:nvSpPr>
            <p:cNvPr id="1854" name="Google Shape;1854;p329"/>
            <p:cNvSpPr/>
            <p:nvPr/>
          </p:nvSpPr>
          <p:spPr>
            <a:xfrm rot="15120000">
              <a:off x="2899765" y="2100935"/>
              <a:ext cx="1277796"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29"/>
            <p:cNvSpPr/>
            <p:nvPr/>
          </p:nvSpPr>
          <p:spPr>
            <a:xfrm>
              <a:off x="2310336" y="392202"/>
              <a:ext cx="1543242" cy="1234594"/>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29"/>
            <p:cNvSpPr txBox="1"/>
            <p:nvPr/>
          </p:nvSpPr>
          <p:spPr>
            <a:xfrm>
              <a:off x="2310336" y="392202"/>
              <a:ext cx="1543242" cy="1234594"/>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a:solidFill>
                    <a:srgbClr val="000090"/>
                  </a:solidFill>
                  <a:latin typeface="Calibri"/>
                  <a:ea typeface="Calibri"/>
                  <a:cs typeface="Calibri"/>
                  <a:sym typeface="Calibri"/>
                </a:rPr>
                <a:t>Povišena interpretativna spremnost</a:t>
              </a:r>
              <a:endParaRPr sz="1600" b="0" i="0" u="none" strike="noStrike" cap="none" dirty="0">
                <a:solidFill>
                  <a:srgbClr val="000090"/>
                </a:solidFill>
                <a:latin typeface="Calibri"/>
                <a:ea typeface="Calibri"/>
                <a:cs typeface="Calibri"/>
                <a:sym typeface="Calibri"/>
              </a:endParaRPr>
            </a:p>
          </p:txBody>
        </p:sp>
        <p:sp>
          <p:nvSpPr>
            <p:cNvPr id="1857" name="Google Shape;1857;p329"/>
            <p:cNvSpPr/>
            <p:nvPr/>
          </p:nvSpPr>
          <p:spPr>
            <a:xfrm rot="17280000">
              <a:off x="4054285" y="2104028"/>
              <a:ext cx="1271292"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29"/>
            <p:cNvSpPr/>
            <p:nvPr/>
          </p:nvSpPr>
          <p:spPr>
            <a:xfrm>
              <a:off x="4376020" y="392201"/>
              <a:ext cx="1543242" cy="1234595"/>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29"/>
            <p:cNvSpPr txBox="1"/>
            <p:nvPr/>
          </p:nvSpPr>
          <p:spPr>
            <a:xfrm>
              <a:off x="4376020" y="303311"/>
              <a:ext cx="1543242" cy="1641787"/>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a:solidFill>
                    <a:srgbClr val="000090"/>
                  </a:solidFill>
                  <a:latin typeface="Calibri"/>
                  <a:ea typeface="Calibri"/>
                  <a:cs typeface="Calibri"/>
                  <a:sym typeface="Calibri"/>
                </a:rPr>
                <a:t>Difuzni </a:t>
              </a:r>
              <a:r>
                <a:rPr lang="sr-Latn-RS" sz="1600" dirty="0">
                  <a:solidFill>
                    <a:srgbClr val="000090"/>
                  </a:solidFill>
                  <a:latin typeface="Calibri"/>
                  <a:ea typeface="Calibri"/>
                  <a:cs typeface="Calibri"/>
                  <a:sym typeface="Calibri"/>
                </a:rPr>
                <a:t>identitet</a:t>
              </a:r>
              <a:r>
                <a:rPr lang="sr-Cyrl-CS" sz="1600" b="0" i="0" u="none" strike="noStrike" cap="none" dirty="0">
                  <a:solidFill>
                    <a:srgbClr val="000090"/>
                  </a:solidFill>
                  <a:latin typeface="Calibri"/>
                  <a:ea typeface="Calibri"/>
                  <a:cs typeface="Calibri"/>
                  <a:sym typeface="Calibri"/>
                </a:rPr>
                <a:t>; </a:t>
              </a:r>
              <a:r>
                <a:rPr lang="sr-Latn-RS" sz="1600" b="0" i="0" u="none" strike="noStrike" cap="none" dirty="0">
                  <a:solidFill>
                    <a:srgbClr val="000090"/>
                  </a:solidFill>
                  <a:latin typeface="Calibri"/>
                  <a:ea typeface="Calibri"/>
                  <a:cs typeface="Calibri"/>
                  <a:sym typeface="Calibri"/>
                </a:rPr>
                <a:t>hronično osećanje praznine</a:t>
              </a:r>
              <a:endParaRPr sz="1600" b="0" i="0" u="none" strike="noStrike" cap="none" dirty="0">
                <a:solidFill>
                  <a:srgbClr val="000090"/>
                </a:solidFill>
                <a:latin typeface="Calibri"/>
                <a:ea typeface="Calibri"/>
                <a:cs typeface="Calibri"/>
                <a:sym typeface="Calibri"/>
              </a:endParaRPr>
            </a:p>
          </p:txBody>
        </p:sp>
        <p:sp>
          <p:nvSpPr>
            <p:cNvPr id="1860" name="Google Shape;1860;p329"/>
            <p:cNvSpPr/>
            <p:nvPr/>
          </p:nvSpPr>
          <p:spPr>
            <a:xfrm rot="19440000">
              <a:off x="4989475" y="2794315"/>
              <a:ext cx="1223042"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29"/>
            <p:cNvSpPr/>
            <p:nvPr/>
          </p:nvSpPr>
          <p:spPr>
            <a:xfrm>
              <a:off x="6047194" y="1606381"/>
              <a:ext cx="1543242" cy="1234594"/>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29"/>
            <p:cNvSpPr txBox="1"/>
            <p:nvPr/>
          </p:nvSpPr>
          <p:spPr>
            <a:xfrm>
              <a:off x="6047194" y="1606381"/>
              <a:ext cx="1543242" cy="1234594"/>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a:solidFill>
                    <a:srgbClr val="000090"/>
                  </a:solidFill>
                  <a:latin typeface="Calibri"/>
                  <a:ea typeface="Calibri"/>
                  <a:cs typeface="Calibri"/>
                  <a:sym typeface="Calibri"/>
                </a:rPr>
                <a:t>Intenzivni napori da se izbegne napuštanje</a:t>
              </a:r>
              <a:endParaRPr dirty="0"/>
            </a:p>
          </p:txBody>
        </p:sp>
        <p:sp>
          <p:nvSpPr>
            <p:cNvPr id="1863" name="Google Shape;1863;p329"/>
            <p:cNvSpPr/>
            <p:nvPr/>
          </p:nvSpPr>
          <p:spPr>
            <a:xfrm>
              <a:off x="5340318" y="3874100"/>
              <a:ext cx="1294761" cy="628320"/>
            </a:xfrm>
            <a:prstGeom prst="leftArrow">
              <a:avLst>
                <a:gd name="adj1" fmla="val 60000"/>
                <a:gd name="adj2" fmla="val 50000"/>
              </a:avLst>
            </a:prstGeom>
            <a:gradFill>
              <a:gsLst>
                <a:gs pos="0">
                  <a:srgbClr val="ABBEDC"/>
                </a:gs>
                <a:gs pos="100000">
                  <a:srgbClr val="C7DD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29"/>
            <p:cNvSpPr/>
            <p:nvPr/>
          </p:nvSpPr>
          <p:spPr>
            <a:xfrm>
              <a:off x="6685525" y="3245407"/>
              <a:ext cx="1543242" cy="1885706"/>
            </a:xfrm>
            <a:prstGeom prst="roundRect">
              <a:avLst>
                <a:gd name="adj" fmla="val 10000"/>
              </a:avLst>
            </a:prstGeom>
            <a:gradFill>
              <a:gsLst>
                <a:gs pos="0">
                  <a:srgbClr val="3E7FCD"/>
                </a:gs>
                <a:gs pos="100000">
                  <a:srgbClr val="96C0F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29"/>
            <p:cNvSpPr txBox="1"/>
            <p:nvPr/>
          </p:nvSpPr>
          <p:spPr>
            <a:xfrm>
              <a:off x="6685525" y="3245407"/>
              <a:ext cx="1543242" cy="1885706"/>
            </a:xfrm>
            <a:prstGeom prst="rect">
              <a:avLst/>
            </a:prstGeom>
            <a:noFill/>
            <a:ln>
              <a:noFill/>
            </a:ln>
          </p:spPr>
          <p:txBody>
            <a:bodyPr spcFirstLastPara="1" wrap="square" lIns="30475" tIns="30475" rIns="30475" bIns="30475" anchor="ctr" anchorCtr="0">
              <a:noAutofit/>
            </a:bodyPr>
            <a:lstStyle/>
            <a:p>
              <a:pPr marL="0" marR="0" lvl="0" indent="0" algn="ctr" rtl="0">
                <a:lnSpc>
                  <a:spcPct val="90000"/>
                </a:lnSpc>
                <a:spcBef>
                  <a:spcPts val="0"/>
                </a:spcBef>
                <a:spcAft>
                  <a:spcPts val="0"/>
                </a:spcAft>
                <a:buNone/>
              </a:pPr>
              <a:r>
                <a:rPr lang="sr-Latn-RS" sz="1600" b="0" i="0" u="none" strike="noStrike" cap="none" dirty="0">
                  <a:solidFill>
                    <a:srgbClr val="000090"/>
                  </a:solidFill>
                  <a:latin typeface="Calibri"/>
                  <a:ea typeface="Calibri"/>
                  <a:cs typeface="Calibri"/>
                  <a:sym typeface="Calibri"/>
                </a:rPr>
                <a:t>Afektivna nestabilnost</a:t>
              </a:r>
              <a:r>
                <a:rPr lang="sr-Cyrl-CS" sz="1600" b="0" i="0" u="none" strike="noStrike" cap="none" dirty="0">
                  <a:solidFill>
                    <a:srgbClr val="000090"/>
                  </a:solidFill>
                  <a:latin typeface="Calibri"/>
                  <a:ea typeface="Calibri"/>
                  <a:cs typeface="Calibri"/>
                  <a:sym typeface="Calibri"/>
                </a:rPr>
                <a:t>, </a:t>
              </a:r>
              <a:r>
                <a:rPr lang="sr-Latn-RS" sz="1600" b="0" i="0" u="none" strike="noStrike" cap="none" dirty="0">
                  <a:solidFill>
                    <a:srgbClr val="000090"/>
                  </a:solidFill>
                  <a:latin typeface="Calibri"/>
                  <a:ea typeface="Calibri"/>
                  <a:cs typeface="Calibri"/>
                  <a:sym typeface="Calibri"/>
                </a:rPr>
                <a:t>razdražljivost, teškoće</a:t>
              </a:r>
              <a:r>
                <a:rPr lang="sr-Cyrl-CS" sz="1600" b="0" i="0" u="none" strike="noStrike" cap="none" dirty="0">
                  <a:solidFill>
                    <a:srgbClr val="000090"/>
                  </a:solidFill>
                  <a:latin typeface="Calibri"/>
                  <a:ea typeface="Calibri"/>
                  <a:cs typeface="Calibri"/>
                  <a:sym typeface="Calibri"/>
                </a:rPr>
                <a:t> </a:t>
              </a:r>
              <a:r>
                <a:rPr lang="sr-Latn-RS" sz="1600" b="0" i="0" u="none" strike="noStrike" cap="none" dirty="0">
                  <a:solidFill>
                    <a:srgbClr val="000090"/>
                  </a:solidFill>
                  <a:latin typeface="Calibri"/>
                  <a:ea typeface="Calibri"/>
                  <a:cs typeface="Calibri"/>
                  <a:sym typeface="Calibri"/>
                </a:rPr>
                <a:t>emocionalne kontrole</a:t>
              </a:r>
              <a:endParaRPr dirty="0"/>
            </a:p>
            <a:p>
              <a:pPr marL="0" marR="0" lvl="0" indent="0" algn="ctr" rtl="0">
                <a:lnSpc>
                  <a:spcPct val="90000"/>
                </a:lnSpc>
                <a:spcBef>
                  <a:spcPts val="560"/>
                </a:spcBef>
                <a:spcAft>
                  <a:spcPts val="0"/>
                </a:spcAft>
                <a:buNone/>
              </a:pPr>
              <a:endParaRPr sz="1600" b="0" i="0" u="none" strike="noStrike" cap="none" dirty="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1459467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869"/>
        <p:cNvGrpSpPr/>
        <p:nvPr/>
      </p:nvGrpSpPr>
      <p:grpSpPr>
        <a:xfrm>
          <a:off x="0" y="0"/>
          <a:ext cx="0" cy="0"/>
          <a:chOff x="0" y="0"/>
          <a:chExt cx="0" cy="0"/>
        </a:xfrm>
      </p:grpSpPr>
      <p:sp>
        <p:nvSpPr>
          <p:cNvPr id="2" name="Title 1"/>
          <p:cNvSpPr>
            <a:spLocks noGrp="1"/>
          </p:cNvSpPr>
          <p:nvPr>
            <p:ph type="title"/>
          </p:nvPr>
        </p:nvSpPr>
        <p:spPr>
          <a:xfrm>
            <a:off x="827584" y="692696"/>
            <a:ext cx="7751832" cy="835536"/>
          </a:xfrm>
        </p:spPr>
        <p:txBody>
          <a:bodyPr>
            <a:normAutofit/>
          </a:bodyPr>
          <a:lstStyle/>
          <a:p>
            <a:r>
              <a:rPr lang="sr-Latn-RS" b="0" dirty="0">
                <a:effectLst>
                  <a:outerShdw blurRad="38100" dist="38100" dir="2700000" algn="tl">
                    <a:srgbClr val="000000">
                      <a:alpha val="43137"/>
                    </a:srgbClr>
                  </a:outerShdw>
                </a:effectLst>
              </a:rPr>
              <a:t>II.c. </a:t>
            </a:r>
            <a:r>
              <a:rPr lang="sr-Cyrl-CS" b="0" dirty="0">
                <a:effectLst>
                  <a:outerShdw blurRad="38100" dist="38100" dir="2700000" algn="tl">
                    <a:srgbClr val="000000">
                      <a:alpha val="43137"/>
                    </a:srgbClr>
                  </a:outerShdw>
                </a:effectLst>
              </a:rPr>
              <a:t>Najviši nivo apstrakcije</a:t>
            </a:r>
            <a:endParaRPr lang="en-US" b="0" dirty="0">
              <a:effectLst>
                <a:outerShdw blurRad="38100" dist="38100" dir="2700000" algn="tl">
                  <a:srgbClr val="000000">
                    <a:alpha val="43137"/>
                  </a:srgbClr>
                </a:outerShdw>
              </a:effectLst>
            </a:endParaRPr>
          </a:p>
        </p:txBody>
      </p:sp>
      <p:sp>
        <p:nvSpPr>
          <p:cNvPr id="1870" name="Google Shape;1870;p330"/>
          <p:cNvSpPr txBox="1">
            <a:spLocks noGrp="1"/>
          </p:cNvSpPr>
          <p:nvPr>
            <p:ph idx="1"/>
          </p:nvPr>
        </p:nvSpPr>
        <p:spPr>
          <a:xfrm>
            <a:off x="683568" y="2060848"/>
            <a:ext cx="7632848" cy="403244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a:latin typeface="Calibri" pitchFamily="34" charset="0"/>
                <a:cs typeface="Calibri" pitchFamily="34" charset="0"/>
              </a:rPr>
              <a:t>P</a:t>
            </a:r>
            <a:r>
              <a:rPr lang="sr-Cyrl-CS" sz="2400" dirty="0">
                <a:latin typeface="Calibri" pitchFamily="34" charset="0"/>
                <a:cs typeface="Calibri" pitchFamily="34" charset="0"/>
              </a:rPr>
              <a:t>rikupljeni podaci prorađeni </a:t>
            </a:r>
            <a:r>
              <a:rPr lang="sr-Latn-RS" sz="2400" dirty="0">
                <a:latin typeface="Calibri" pitchFamily="34" charset="0"/>
                <a:cs typeface="Calibri" pitchFamily="34" charset="0"/>
              </a:rPr>
              <a:t>su </a:t>
            </a:r>
            <a:r>
              <a:rPr lang="sr-Cyrl-CS" sz="2400" dirty="0">
                <a:latin typeface="Calibri" pitchFamily="34" charset="0"/>
                <a:cs typeface="Calibri" pitchFamily="34" charset="0"/>
              </a:rPr>
              <a:t>na takav način da obrazuju celovitu sliku o ispitaniku.</a:t>
            </a:r>
            <a:endParaRPr lang="en-US" sz="2400" dirty="0">
              <a:latin typeface="Calibri" pitchFamily="34" charset="0"/>
              <a:cs typeface="Calibri" pitchFamily="34" charset="0"/>
            </a:endParaRPr>
          </a:p>
          <a:p>
            <a:pPr lvl="0">
              <a:spcBef>
                <a:spcPts val="600"/>
              </a:spcBef>
              <a:spcAft>
                <a:spcPts val="600"/>
              </a:spcAft>
            </a:pPr>
            <a:r>
              <a:rPr lang="ru-RU" sz="2400" dirty="0">
                <a:latin typeface="Calibri" pitchFamily="34" charset="0"/>
                <a:cs typeface="Calibri" pitchFamily="34" charset="0"/>
              </a:rPr>
              <a:t>U idealnom smislu, na najvišem nivou klinički psiholog nastoji da obrazuje ili da rekonstruiše ,,celoviti narativ” o ispitaniku i njegovoj ličnosti;</a:t>
            </a:r>
            <a:endParaRPr lang="en-US" sz="2400" dirty="0">
              <a:latin typeface="Calibri" pitchFamily="34" charset="0"/>
              <a:cs typeface="Calibri" pitchFamily="34" charset="0"/>
            </a:endParaRPr>
          </a:p>
          <a:p>
            <a:pPr lvl="0">
              <a:spcBef>
                <a:spcPts val="600"/>
              </a:spcBef>
              <a:spcAft>
                <a:spcPts val="600"/>
              </a:spcAft>
            </a:pPr>
            <a:r>
              <a:rPr lang="sr-Latn-RS" sz="2400" dirty="0">
                <a:latin typeface="Calibri" pitchFamily="34" charset="0"/>
                <a:cs typeface="Calibri" pitchFamily="34" charset="0"/>
              </a:rPr>
              <a:t>P</a:t>
            </a:r>
            <a:r>
              <a:rPr lang="ru-RU" sz="2400" dirty="0">
                <a:latin typeface="Calibri" pitchFamily="34" charset="0"/>
                <a:cs typeface="Calibri" pitchFamily="34" charset="0"/>
              </a:rPr>
              <a:t>oremećaj se razmatra u svetlu klijentove rekonstruisane istorije, ali i konteksta u kome se maladaptivno funkcionisanje ispoljava.</a:t>
            </a:r>
            <a:endParaRPr lang="en-US" sz="2400" dirty="0">
              <a:latin typeface="Calibri" pitchFamily="34" charset="0"/>
              <a:cs typeface="Calibri" pitchFamily="34" charset="0"/>
            </a:endParaRPr>
          </a:p>
          <a:p>
            <a:pPr marL="0" indent="0">
              <a:buNone/>
            </a:pPr>
            <a:endParaRPr lang="en-US" dirty="0"/>
          </a:p>
        </p:txBody>
      </p:sp>
    </p:spTree>
    <p:extLst>
      <p:ext uri="{BB962C8B-B14F-4D97-AF65-F5344CB8AC3E}">
        <p14:creationId xmlns:p14="http://schemas.microsoft.com/office/powerpoint/2010/main" val="14238674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751832" cy="1051560"/>
          </a:xfrm>
        </p:spPr>
        <p:txBody>
          <a:bodyPr>
            <a:normAutofit/>
          </a:bodyPr>
          <a:lstStyle/>
          <a:p>
            <a:r>
              <a:rPr lang="en-US" b="0" dirty="0"/>
              <a:t>III . </a:t>
            </a:r>
            <a:r>
              <a:rPr lang="en-US" b="0" dirty="0" err="1"/>
              <a:t>Teorijski</a:t>
            </a:r>
            <a:r>
              <a:rPr lang="en-US" b="0" dirty="0"/>
              <a:t> </a:t>
            </a:r>
            <a:r>
              <a:rPr lang="en-US" b="0" dirty="0" err="1"/>
              <a:t>pristup</a:t>
            </a:r>
            <a:endParaRPr lang="en-US" b="0" dirty="0"/>
          </a:p>
        </p:txBody>
      </p:sp>
      <p:sp>
        <p:nvSpPr>
          <p:cNvPr id="3" name="Content Placeholder 2"/>
          <p:cNvSpPr>
            <a:spLocks noGrp="1"/>
          </p:cNvSpPr>
          <p:nvPr>
            <p:ph idx="1"/>
          </p:nvPr>
        </p:nvSpPr>
        <p:spPr>
          <a:xfrm>
            <a:off x="539552" y="1772816"/>
            <a:ext cx="8136904" cy="4187952"/>
          </a:xfrm>
        </p:spPr>
        <p:txBody>
          <a:bodyPr/>
          <a:lstStyle/>
          <a:p>
            <a:pPr>
              <a:buNone/>
            </a:pPr>
            <a:r>
              <a:rPr lang="en-US" dirty="0" err="1">
                <a:latin typeface="Calibri" pitchFamily="34" charset="0"/>
              </a:rPr>
              <a:t>Zavisno</a:t>
            </a:r>
            <a:r>
              <a:rPr lang="en-US" dirty="0">
                <a:latin typeface="Calibri" pitchFamily="34" charset="0"/>
              </a:rPr>
              <a:t> </a:t>
            </a:r>
            <a:r>
              <a:rPr lang="en-US" dirty="0" err="1">
                <a:latin typeface="Calibri" pitchFamily="34" charset="0"/>
              </a:rPr>
              <a:t>od</a:t>
            </a:r>
            <a:r>
              <a:rPr lang="en-US" dirty="0">
                <a:latin typeface="Calibri" pitchFamily="34" charset="0"/>
              </a:rPr>
              <a:t> </a:t>
            </a:r>
            <a:r>
              <a:rPr lang="en-US" dirty="0" err="1">
                <a:latin typeface="Calibri" pitchFamily="34" charset="0"/>
              </a:rPr>
              <a:t>teorijskog</a:t>
            </a:r>
            <a:r>
              <a:rPr lang="en-US" dirty="0">
                <a:latin typeface="Calibri" pitchFamily="34" charset="0"/>
              </a:rPr>
              <a:t> </a:t>
            </a:r>
            <a:r>
              <a:rPr lang="en-US" dirty="0" err="1">
                <a:latin typeface="Calibri" pitchFamily="34" charset="0"/>
              </a:rPr>
              <a:t>okvira</a:t>
            </a:r>
            <a:r>
              <a:rPr lang="en-US" dirty="0">
                <a:latin typeface="Calibri" pitchFamily="34" charset="0"/>
              </a:rPr>
              <a:t>, </a:t>
            </a:r>
            <a:r>
              <a:rPr lang="en-US" dirty="0" err="1">
                <a:latin typeface="Calibri" pitchFamily="34" charset="0"/>
              </a:rPr>
              <a:t>podaci</a:t>
            </a:r>
            <a:r>
              <a:rPr lang="en-US" dirty="0">
                <a:latin typeface="Calibri" pitchFamily="34" charset="0"/>
              </a:rPr>
              <a:t> se </a:t>
            </a:r>
            <a:r>
              <a:rPr lang="en-US" dirty="0" err="1">
                <a:latin typeface="Calibri" pitchFamily="34" charset="0"/>
              </a:rPr>
              <a:t>interpretiraju</a:t>
            </a:r>
            <a:r>
              <a:rPr lang="en-US" dirty="0">
                <a:latin typeface="Calibri" pitchFamily="34" charset="0"/>
              </a:rPr>
              <a:t> u </a:t>
            </a:r>
            <a:r>
              <a:rPr lang="en-US" dirty="0" err="1">
                <a:latin typeface="Calibri" pitchFamily="34" charset="0"/>
              </a:rPr>
              <a:t>svetlu</a:t>
            </a:r>
            <a:r>
              <a:rPr lang="sr-Latn-RS" dirty="0">
                <a:latin typeface="Calibri" pitchFamily="34" charset="0"/>
              </a:rPr>
              <a:t>:</a:t>
            </a:r>
          </a:p>
          <a:p>
            <a:r>
              <a:rPr lang="en-US" dirty="0">
                <a:latin typeface="Calibri" pitchFamily="34" charset="0"/>
              </a:rPr>
              <a:t> </a:t>
            </a:r>
            <a:r>
              <a:rPr lang="en-US" dirty="0" err="1">
                <a:latin typeface="Calibri" pitchFamily="34" charset="0"/>
              </a:rPr>
              <a:t>potkrepljenja</a:t>
            </a:r>
            <a:r>
              <a:rPr lang="en-US" dirty="0">
                <a:latin typeface="Calibri" pitchFamily="34" charset="0"/>
              </a:rPr>
              <a:t> </a:t>
            </a:r>
            <a:r>
              <a:rPr lang="en-US" dirty="0" err="1">
                <a:latin typeface="Calibri" pitchFamily="34" charset="0"/>
              </a:rPr>
              <a:t>pona</a:t>
            </a:r>
            <a:r>
              <a:rPr lang="sr-Latn-RS" dirty="0">
                <a:latin typeface="Calibri" pitchFamily="34" charset="0"/>
              </a:rPr>
              <a:t>šanja ili kognitivnih shema</a:t>
            </a:r>
            <a:r>
              <a:rPr lang="en-US" dirty="0">
                <a:latin typeface="Calibri" pitchFamily="34" charset="0"/>
              </a:rPr>
              <a:t> (KBT),</a:t>
            </a:r>
            <a:endParaRPr lang="sr-Latn-RS" dirty="0">
              <a:latin typeface="Calibri" pitchFamily="34" charset="0"/>
            </a:endParaRPr>
          </a:p>
          <a:p>
            <a:r>
              <a:rPr lang="en-US" dirty="0">
                <a:latin typeface="Calibri" pitchFamily="34" charset="0"/>
              </a:rPr>
              <a:t> </a:t>
            </a:r>
            <a:r>
              <a:rPr lang="en-US" dirty="0" err="1">
                <a:latin typeface="Calibri" pitchFamily="34" charset="0"/>
              </a:rPr>
              <a:t>funkcija</a:t>
            </a:r>
            <a:r>
              <a:rPr lang="en-US" dirty="0">
                <a:latin typeface="Calibri" pitchFamily="34" charset="0"/>
              </a:rPr>
              <a:t> </a:t>
            </a:r>
            <a:r>
              <a:rPr lang="en-US" dirty="0" err="1">
                <a:latin typeface="Calibri" pitchFamily="34" charset="0"/>
              </a:rPr>
              <a:t>Ega</a:t>
            </a:r>
            <a:r>
              <a:rPr lang="en-US" dirty="0">
                <a:latin typeface="Calibri" pitchFamily="34" charset="0"/>
              </a:rPr>
              <a:t>, </a:t>
            </a:r>
            <a:r>
              <a:rPr lang="en-US" dirty="0" err="1">
                <a:latin typeface="Calibri" pitchFamily="34" charset="0"/>
              </a:rPr>
              <a:t>objektnih</a:t>
            </a:r>
            <a:r>
              <a:rPr lang="en-US" dirty="0">
                <a:latin typeface="Calibri" pitchFamily="34" charset="0"/>
              </a:rPr>
              <a:t> </a:t>
            </a:r>
            <a:r>
              <a:rPr lang="en-US" dirty="0" err="1">
                <a:latin typeface="Calibri" pitchFamily="34" charset="0"/>
              </a:rPr>
              <a:t>odnosa</a:t>
            </a:r>
            <a:r>
              <a:rPr lang="en-US" dirty="0">
                <a:latin typeface="Calibri" pitchFamily="34" charset="0"/>
              </a:rPr>
              <a:t> (</a:t>
            </a:r>
            <a:r>
              <a:rPr lang="en-US" dirty="0" err="1">
                <a:latin typeface="Calibri" pitchFamily="34" charset="0"/>
              </a:rPr>
              <a:t>psihodinamski</a:t>
            </a:r>
            <a:r>
              <a:rPr lang="en-US" dirty="0">
                <a:latin typeface="Calibri" pitchFamily="34" charset="0"/>
              </a:rPr>
              <a:t>),</a:t>
            </a:r>
            <a:r>
              <a:rPr lang="sr-Latn-RS" dirty="0">
                <a:latin typeface="Calibri" pitchFamily="34" charset="0"/>
              </a:rPr>
              <a:t> </a:t>
            </a:r>
          </a:p>
          <a:p>
            <a:r>
              <a:rPr lang="sr-Latn-RS" dirty="0">
                <a:latin typeface="Calibri" pitchFamily="34" charset="0"/>
              </a:rPr>
              <a:t>uloge člana porodice u porodičnom sistemu (sistemski pristup),</a:t>
            </a:r>
          </a:p>
          <a:p>
            <a:r>
              <a:rPr lang="sr-Latn-RS" dirty="0">
                <a:latin typeface="Calibri" pitchFamily="34" charset="0"/>
              </a:rPr>
              <a:t> doživljaj gubitka smisla (fenomenološko- egzistencijalistički),...</a:t>
            </a:r>
            <a:endParaRPr lang="en-US"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6"/>
        <p:cNvGrpSpPr/>
        <p:nvPr/>
      </p:nvGrpSpPr>
      <p:grpSpPr>
        <a:xfrm>
          <a:off x="0" y="0"/>
          <a:ext cx="0" cy="0"/>
          <a:chOff x="0" y="0"/>
          <a:chExt cx="0" cy="0"/>
        </a:xfrm>
      </p:grpSpPr>
      <p:sp>
        <p:nvSpPr>
          <p:cNvPr id="717" name="Google Shape;717;p120"/>
          <p:cNvSpPr txBox="1">
            <a:spLocks noGrp="1"/>
          </p:cNvSpPr>
          <p:nvPr>
            <p:ph type="title"/>
          </p:nvPr>
        </p:nvSpPr>
        <p:spPr>
          <a:xfrm>
            <a:off x="467544" y="476672"/>
            <a:ext cx="8183880" cy="864096"/>
          </a:xfrm>
          <a:prstGeom prst="rect">
            <a:avLst/>
          </a:prstGeom>
          <a:noFill/>
          <a:ln>
            <a:noFill/>
          </a:ln>
        </p:spPr>
        <p:txBody>
          <a:bodyPr spcFirstLastPara="1" wrap="square" lIns="91425" tIns="45700" rIns="91425" bIns="45700" anchor="ctr" anchorCtr="0">
            <a:normAutofit/>
          </a:bodyPr>
          <a:lstStyle/>
          <a:p>
            <a:r>
              <a:rPr lang="sr-Latn-RS" sz="3200" dirty="0">
                <a:effectLst>
                  <a:outerShdw blurRad="38100" dist="38100" dir="2700000" algn="tl">
                    <a:srgbClr val="000000">
                      <a:alpha val="43137"/>
                    </a:srgbClr>
                  </a:outerShdw>
                </a:effectLst>
              </a:rPr>
              <a:t>1.1. U</a:t>
            </a:r>
            <a:r>
              <a:rPr lang="sr-Cyrl-CS" sz="3200" dirty="0">
                <a:effectLst>
                  <a:outerShdw blurRad="38100" dist="38100" dir="2700000" algn="tl">
                    <a:srgbClr val="000000">
                      <a:alpha val="43137"/>
                    </a:srgbClr>
                  </a:outerShdw>
                </a:effectLst>
              </a:rPr>
              <a:t>put ili uputno pitanje</a:t>
            </a:r>
            <a:endParaRPr lang="en-US" sz="320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539552" y="1484784"/>
            <a:ext cx="8183880" cy="4680520"/>
          </a:xfrm>
        </p:spPr>
        <p:txBody>
          <a:bodyPr>
            <a:normAutofit fontScale="92500" lnSpcReduction="10000"/>
          </a:bodyPr>
          <a:lstStyle/>
          <a:p>
            <a:pPr lvl="0">
              <a:spcBef>
                <a:spcPts val="600"/>
              </a:spcBef>
              <a:spcAft>
                <a:spcPts val="600"/>
              </a:spcAft>
            </a:pPr>
            <a:r>
              <a:rPr lang="sr-Cyrl-CS" sz="2400" dirty="0"/>
              <a:t>Klinička procena </a:t>
            </a:r>
            <a:r>
              <a:rPr lang="sr-Cyrl-CS" sz="2400" i="1" dirty="0"/>
              <a:t>uvek</a:t>
            </a:r>
            <a:r>
              <a:rPr lang="sr-Cyrl-CS" sz="2400" dirty="0"/>
              <a:t> otpočinje nekim pitanjem, hipotezom ili problemom</a:t>
            </a:r>
            <a:endParaRPr lang="sr-Latn-RS" sz="2400" dirty="0"/>
          </a:p>
          <a:p>
            <a:pPr lvl="0">
              <a:spcBef>
                <a:spcPts val="600"/>
              </a:spcBef>
            </a:pPr>
            <a:r>
              <a:rPr lang="sr-Cyrl-CS" sz="2400" dirty="0"/>
              <a:t>Kliničku procenu možemo shvatiti i kao pružanje </a:t>
            </a:r>
            <a:r>
              <a:rPr lang="sr-Cyrl-CS" sz="2400" i="1" dirty="0"/>
              <a:t>konsultantskih</a:t>
            </a:r>
            <a:r>
              <a:rPr lang="sr-Cyrl-CS" sz="2400" dirty="0"/>
              <a:t> usluga (nalogodavcu),</a:t>
            </a:r>
            <a:endParaRPr lang="en-US" sz="2400" dirty="0"/>
          </a:p>
          <a:p>
            <a:pPr lvl="0">
              <a:spcBef>
                <a:spcPts val="600"/>
              </a:spcBef>
            </a:pPr>
            <a:r>
              <a:rPr lang="sr-Cyrl-CS" sz="2400" dirty="0"/>
              <a:t>psiholog nastoji da dođe do odgovora na pitanja, da razreši dileme ili otkloni nedoumice koje nego drugi (nalogodavac) ima</a:t>
            </a:r>
            <a:r>
              <a:rPr lang="sr-Latn-RS" sz="2400" dirty="0"/>
              <a:t>,</a:t>
            </a:r>
            <a:r>
              <a:rPr lang="sr-Cyrl-CS" sz="2400" dirty="0"/>
              <a:t> a nije bio u stanju da ih reši.</a:t>
            </a:r>
            <a:endParaRPr lang="en-US" sz="2400" dirty="0"/>
          </a:p>
          <a:p>
            <a:pPr marL="0" lvl="0" indent="0">
              <a:spcBef>
                <a:spcPts val="600"/>
              </a:spcBef>
              <a:spcAft>
                <a:spcPts val="600"/>
              </a:spcAft>
              <a:buNone/>
            </a:pPr>
            <a:r>
              <a:rPr lang="sr-Latn-RS" sz="2400" dirty="0"/>
              <a:t>Kliničar treba da:</a:t>
            </a:r>
          </a:p>
          <a:p>
            <a:pPr lvl="0">
              <a:spcBef>
                <a:spcPts val="600"/>
              </a:spcBef>
              <a:spcAft>
                <a:spcPts val="600"/>
              </a:spcAft>
            </a:pPr>
            <a:r>
              <a:rPr lang="sr-Cyrl-CS" sz="2400" dirty="0"/>
              <a:t>uložiti napor da tačno razume pitanja ili problem koja se pred njega postavljaju ili na šta nalogodavac</a:t>
            </a:r>
            <a:r>
              <a:rPr lang="sr-Cyrl-CS" sz="2400" i="1" dirty="0"/>
              <a:t> </a:t>
            </a:r>
            <a:r>
              <a:rPr lang="sr-Cyrl-CS" sz="2400" dirty="0"/>
              <a:t>cilja</a:t>
            </a:r>
            <a:endParaRPr lang="en-US" sz="2400" dirty="0"/>
          </a:p>
          <a:p>
            <a:pPr lvl="0">
              <a:spcBef>
                <a:spcPts val="600"/>
              </a:spcBef>
              <a:spcAft>
                <a:spcPts val="600"/>
              </a:spcAft>
            </a:pPr>
            <a:r>
              <a:rPr lang="ru-RU" sz="2400" dirty="0"/>
              <a:t>preinači uputno pitanje, </a:t>
            </a:r>
            <a:r>
              <a:rPr lang="sr-Latn-RS" sz="2400" dirty="0"/>
              <a:t>ako je </a:t>
            </a:r>
            <a:r>
              <a:rPr lang="ru-RU" sz="2400" dirty="0"/>
              <a:t>ono bilo nejasno, dvosmisleno ili ga uopšte nije ni bilo.</a:t>
            </a:r>
            <a:endParaRPr lang="en-US" sz="2400" dirty="0"/>
          </a:p>
          <a:p>
            <a:pPr marL="0" indent="0">
              <a:buNone/>
            </a:pPr>
            <a:endParaRPr lang="en-US" dirty="0"/>
          </a:p>
        </p:txBody>
      </p:sp>
    </p:spTree>
    <p:extLst>
      <p:ext uri="{BB962C8B-B14F-4D97-AF65-F5344CB8AC3E}">
        <p14:creationId xmlns:p14="http://schemas.microsoft.com/office/powerpoint/2010/main" val="4167574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879"/>
        <p:cNvGrpSpPr/>
        <p:nvPr/>
      </p:nvGrpSpPr>
      <p:grpSpPr>
        <a:xfrm>
          <a:off x="0" y="0"/>
          <a:ext cx="0" cy="0"/>
          <a:chOff x="0" y="0"/>
          <a:chExt cx="0" cy="0"/>
        </a:xfrm>
      </p:grpSpPr>
      <p:sp>
        <p:nvSpPr>
          <p:cNvPr id="1880" name="Google Shape;1880;p332"/>
          <p:cNvSpPr txBox="1">
            <a:spLocks noGrp="1"/>
          </p:cNvSpPr>
          <p:nvPr>
            <p:ph type="title"/>
          </p:nvPr>
        </p:nvSpPr>
        <p:spPr>
          <a:xfrm>
            <a:off x="683568" y="548680"/>
            <a:ext cx="7823840" cy="763528"/>
          </a:xfrm>
          <a:prstGeom prst="rect">
            <a:avLst/>
          </a:prstGeom>
          <a:noFill/>
          <a:ln>
            <a:noFill/>
          </a:ln>
        </p:spPr>
        <p:txBody>
          <a:bodyPr spcFirstLastPara="1" wrap="square" lIns="91425" tIns="45700" rIns="91425" bIns="45700" anchor="ctr" anchorCtr="0">
            <a:normAutofit/>
          </a:bodyPr>
          <a:lstStyle/>
          <a:p>
            <a:pPr algn="ctr">
              <a:spcBef>
                <a:spcPts val="0"/>
              </a:spcBef>
              <a:buClr>
                <a:srgbClr val="FFFF00"/>
              </a:buClr>
              <a:buSzPts val="4400"/>
            </a:pPr>
            <a:r>
              <a:rPr lang="sr-Latn-RS" b="0" dirty="0">
                <a:effectLst>
                  <a:outerShdw blurRad="38100" dist="38100" dir="2700000" algn="tl">
                    <a:srgbClr val="000000">
                      <a:alpha val="43137"/>
                    </a:srgbClr>
                  </a:outerShdw>
                </a:effectLst>
              </a:rPr>
              <a:t>Načini tumačenja</a:t>
            </a:r>
            <a:r>
              <a:rPr lang="sr-Cyrl-CS" b="0" dirty="0">
                <a:effectLst>
                  <a:outerShdw blurRad="38100" dist="38100" dir="2700000" algn="tl">
                    <a:srgbClr val="000000">
                      <a:alpha val="43137"/>
                    </a:srgbClr>
                  </a:outerShdw>
                </a:effectLst>
              </a:rPr>
              <a:t> poda</a:t>
            </a:r>
            <a:r>
              <a:rPr lang="sr-Latn-RS" b="0" dirty="0">
                <a:effectLst>
                  <a:outerShdw blurRad="38100" dist="38100" dir="2700000" algn="tl">
                    <a:srgbClr val="000000">
                      <a:alpha val="43137"/>
                    </a:srgbClr>
                  </a:outerShdw>
                </a:effectLst>
              </a:rPr>
              <a:t>taka</a:t>
            </a:r>
            <a:endParaRPr b="0" dirty="0">
              <a:effectLst>
                <a:outerShdw blurRad="38100" dist="38100" dir="2700000" algn="tl">
                  <a:srgbClr val="000000">
                    <a:alpha val="43137"/>
                  </a:srgbClr>
                </a:outerShdw>
              </a:effectLst>
              <a:latin typeface="Times New Roman"/>
              <a:ea typeface="Times New Roman"/>
              <a:cs typeface="Times New Roman"/>
              <a:sym typeface="Times New Roman"/>
            </a:endParaRPr>
          </a:p>
        </p:txBody>
      </p:sp>
      <p:sp>
        <p:nvSpPr>
          <p:cNvPr id="2" name="Content Placeholder 1"/>
          <p:cNvSpPr>
            <a:spLocks noGrp="1"/>
          </p:cNvSpPr>
          <p:nvPr>
            <p:ph idx="1"/>
          </p:nvPr>
        </p:nvSpPr>
        <p:spPr>
          <a:xfrm>
            <a:off x="683568" y="1412776"/>
            <a:ext cx="7560840" cy="4403976"/>
          </a:xfrm>
        </p:spPr>
        <p:txBody>
          <a:bodyPr>
            <a:normAutofit/>
          </a:bodyPr>
          <a:lstStyle/>
          <a:p>
            <a:pPr lvl="0">
              <a:spcBef>
                <a:spcPts val="600"/>
              </a:spcBef>
              <a:spcAft>
                <a:spcPts val="1200"/>
              </a:spcAft>
            </a:pPr>
            <a:r>
              <a:rPr lang="sr-Latn-RS" dirty="0">
                <a:latin typeface="Calibri" pitchFamily="34" charset="0"/>
                <a:cs typeface="Calibri" pitchFamily="34" charset="0"/>
              </a:rPr>
              <a:t>I</a:t>
            </a:r>
            <a:r>
              <a:rPr lang="sr-Cyrl-CS" dirty="0">
                <a:latin typeface="Calibri" pitchFamily="34" charset="0"/>
                <a:cs typeface="Calibri" pitchFamily="34" charset="0"/>
              </a:rPr>
              <a:t>sti psihološki podatak </a:t>
            </a:r>
            <a:r>
              <a:rPr lang="sr-Latn-RS" dirty="0">
                <a:latin typeface="Calibri" pitchFamily="34" charset="0"/>
                <a:cs typeface="Calibri" pitchFamily="34" charset="0"/>
              </a:rPr>
              <a:t>(</a:t>
            </a:r>
            <a:r>
              <a:rPr lang="ru-RU" dirty="0">
                <a:latin typeface="Calibri" pitchFamily="34" charset="0"/>
                <a:cs typeface="Calibri" pitchFamily="34" charset="0"/>
              </a:rPr>
              <a:t>na osnovu intervjua, opservacije, skorova sa testova, odgovora sa projektivnih tehnika i/ili skala </a:t>
            </a:r>
            <a:r>
              <a:rPr lang="hr-HR" dirty="0">
                <a:latin typeface="Calibri" pitchFamily="34" charset="0"/>
                <a:cs typeface="Calibri" pitchFamily="34" charset="0"/>
              </a:rPr>
              <a:t>procene i </a:t>
            </a:r>
            <a:r>
              <a:rPr lang="ru-RU" dirty="0">
                <a:latin typeface="Calibri" pitchFamily="34" charset="0"/>
                <a:cs typeface="Calibri" pitchFamily="34" charset="0"/>
              </a:rPr>
              <a:t>samoprocene</a:t>
            </a:r>
            <a:r>
              <a:rPr lang="hr-HR" dirty="0">
                <a:latin typeface="Calibri" pitchFamily="34" charset="0"/>
                <a:cs typeface="Calibri" pitchFamily="34" charset="0"/>
              </a:rPr>
              <a:t>,</a:t>
            </a:r>
            <a:r>
              <a:rPr lang="ru-RU" dirty="0">
                <a:latin typeface="Calibri" pitchFamily="34" charset="0"/>
                <a:cs typeface="Calibri" pitchFamily="34" charset="0"/>
              </a:rPr>
              <a:t> </a:t>
            </a:r>
            <a:r>
              <a:rPr lang="sr-Cyrl-CS" dirty="0">
                <a:latin typeface="Calibri" pitchFamily="34" charset="0"/>
                <a:cs typeface="Calibri" pitchFamily="34" charset="0"/>
              </a:rPr>
              <a:t>može biti shvaćen </a:t>
            </a:r>
            <a:r>
              <a:rPr lang="ru-RU" dirty="0">
                <a:latin typeface="Calibri" pitchFamily="34" charset="0"/>
                <a:cs typeface="Calibri" pitchFamily="34" charset="0"/>
              </a:rPr>
              <a:t>na </a:t>
            </a:r>
            <a:r>
              <a:rPr lang="ru-RU" b="1" dirty="0">
                <a:latin typeface="Calibri" pitchFamily="34" charset="0"/>
                <a:cs typeface="Calibri" pitchFamily="34" charset="0"/>
              </a:rPr>
              <a:t>tri različita načina</a:t>
            </a:r>
            <a:r>
              <a:rPr lang="sr-Latn-RS" b="1" dirty="0">
                <a:latin typeface="Calibri" pitchFamily="34" charset="0"/>
                <a:cs typeface="Calibri" pitchFamily="34" charset="0"/>
              </a:rPr>
              <a:t> </a:t>
            </a:r>
            <a:r>
              <a:rPr lang="sr-Latn-RS" dirty="0">
                <a:latin typeface="Calibri" pitchFamily="34" charset="0"/>
                <a:cs typeface="Calibri" pitchFamily="34" charset="0"/>
              </a:rPr>
              <a:t>kao</a:t>
            </a:r>
            <a:r>
              <a:rPr lang="sr-Cyrl-CS" dirty="0">
                <a:latin typeface="Calibri" pitchFamily="34" charset="0"/>
                <a:cs typeface="Calibri" pitchFamily="34" charset="0"/>
              </a:rPr>
              <a:t>:</a:t>
            </a:r>
            <a:endParaRPr lang="en-US" dirty="0">
              <a:latin typeface="Calibri" pitchFamily="34" charset="0"/>
              <a:cs typeface="Calibri" pitchFamily="34" charset="0"/>
            </a:endParaRP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uzorak</a:t>
            </a:r>
            <a:r>
              <a:rPr lang="en-US" sz="2800" dirty="0">
                <a:latin typeface="Calibri" pitchFamily="34" charset="0"/>
                <a:cs typeface="Calibri" pitchFamily="34" charset="0"/>
              </a:rPr>
              <a:t>,</a:t>
            </a: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korelat</a:t>
            </a:r>
            <a:r>
              <a:rPr lang="en-US" sz="2800" dirty="0">
                <a:latin typeface="Calibri" pitchFamily="34" charset="0"/>
                <a:cs typeface="Calibri" pitchFamily="34" charset="0"/>
              </a:rPr>
              <a:t>, </a:t>
            </a:r>
            <a:r>
              <a:rPr lang="en-US" sz="2800" dirty="0" err="1">
                <a:latin typeface="Calibri" pitchFamily="34" charset="0"/>
                <a:cs typeface="Calibri" pitchFamily="34" charset="0"/>
              </a:rPr>
              <a:t>ili</a:t>
            </a:r>
            <a:endParaRPr lang="en-US" sz="2800" dirty="0">
              <a:latin typeface="Calibri" pitchFamily="34" charset="0"/>
              <a:cs typeface="Calibri" pitchFamily="34" charset="0"/>
            </a:endParaRPr>
          </a:p>
          <a:p>
            <a:pPr lvl="1">
              <a:spcBef>
                <a:spcPts val="600"/>
              </a:spcBef>
              <a:spcAft>
                <a:spcPts val="1200"/>
              </a:spcAft>
              <a:buFont typeface="Wingdings" pitchFamily="2" charset="2"/>
              <a:buChar char="Ø"/>
            </a:pPr>
            <a:r>
              <a:rPr lang="en-US" sz="2800" dirty="0" err="1">
                <a:latin typeface="Calibri" pitchFamily="34" charset="0"/>
                <a:cs typeface="Calibri" pitchFamily="34" charset="0"/>
              </a:rPr>
              <a:t>znak</a:t>
            </a:r>
            <a:r>
              <a:rPr lang="en-US" sz="2800" dirty="0">
                <a:latin typeface="Calibri" pitchFamily="34" charset="0"/>
                <a:cs typeface="Calibri" pitchFamily="34" charset="0"/>
              </a:rPr>
              <a:t>.</a:t>
            </a:r>
          </a:p>
          <a:p>
            <a:pPr lvl="0"/>
            <a:endParaRPr lang="en-US" dirty="0"/>
          </a:p>
        </p:txBody>
      </p:sp>
    </p:spTree>
    <p:extLst>
      <p:ext uri="{BB962C8B-B14F-4D97-AF65-F5344CB8AC3E}">
        <p14:creationId xmlns:p14="http://schemas.microsoft.com/office/powerpoint/2010/main" val="2844495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895"/>
        <p:cNvGrpSpPr/>
        <p:nvPr/>
      </p:nvGrpSpPr>
      <p:grpSpPr>
        <a:xfrm>
          <a:off x="0" y="0"/>
          <a:ext cx="0" cy="0"/>
          <a:chOff x="0" y="0"/>
          <a:chExt cx="0" cy="0"/>
        </a:xfrm>
      </p:grpSpPr>
      <p:sp>
        <p:nvSpPr>
          <p:cNvPr id="1896" name="Google Shape;1896;p335"/>
          <p:cNvSpPr txBox="1">
            <a:spLocks noGrp="1"/>
          </p:cNvSpPr>
          <p:nvPr>
            <p:ph type="title"/>
          </p:nvPr>
        </p:nvSpPr>
        <p:spPr>
          <a:xfrm>
            <a:off x="1115616" y="548680"/>
            <a:ext cx="7535808" cy="792088"/>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4400"/>
            </a:pPr>
            <a:r>
              <a:rPr lang="sr-Latn-RS" sz="4000" b="0" dirty="0">
                <a:effectLst>
                  <a:outerShdw blurRad="38100" dist="38100" dir="2700000" algn="tl">
                    <a:srgbClr val="000000">
                      <a:alpha val="43137"/>
                    </a:srgbClr>
                  </a:outerShdw>
                </a:effectLst>
              </a:rPr>
              <a:t>a</a:t>
            </a:r>
            <a:r>
              <a:rPr lang="sr-Cyrl-CS" sz="4000" b="0" dirty="0">
                <a:effectLst>
                  <a:outerShdw blurRad="38100" dist="38100" dir="2700000" algn="tl">
                    <a:srgbClr val="000000">
                      <a:alpha val="43137"/>
                    </a:srgbClr>
                  </a:outerShdw>
                </a:effectLst>
              </a:rPr>
              <a:t>. Uzorci</a:t>
            </a:r>
            <a:endParaRPr sz="4000" b="0"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827584" y="1772816"/>
            <a:ext cx="7272808" cy="3672408"/>
          </a:xfrm>
        </p:spPr>
        <p:txBody>
          <a:bodyPr>
            <a:normAutofit/>
          </a:bodyPr>
          <a:lstStyle/>
          <a:p>
            <a:pPr lvl="0">
              <a:spcBef>
                <a:spcPts val="600"/>
              </a:spcBef>
              <a:spcAft>
                <a:spcPts val="600"/>
              </a:spcAft>
            </a:pPr>
            <a:r>
              <a:rPr lang="ru-RU" sz="2400" dirty="0">
                <a:latin typeface="Calibri" pitchFamily="34" charset="0"/>
                <a:cs typeface="Calibri" pitchFamily="34" charset="0"/>
              </a:rPr>
              <a:t>Kliničar može sagledavati psihološke podatke kao </a:t>
            </a:r>
            <a:r>
              <a:rPr lang="ru-RU" sz="2400" i="1" dirty="0">
                <a:latin typeface="Calibri" pitchFamily="34" charset="0"/>
                <a:cs typeface="Calibri" pitchFamily="34" charset="0"/>
              </a:rPr>
              <a:t>uzorke</a:t>
            </a:r>
            <a:r>
              <a:rPr lang="ru-RU" sz="2400" dirty="0">
                <a:latin typeface="Calibri" pitchFamily="34" charset="0"/>
                <a:cs typeface="Calibri" pitchFamily="34" charset="0"/>
              </a:rPr>
              <a:t> iz nekog </a:t>
            </a:r>
            <a:r>
              <a:rPr lang="sr-Latn-RS" sz="2400" dirty="0">
                <a:latin typeface="Calibri" pitchFamily="34" charset="0"/>
                <a:cs typeface="Calibri" pitchFamily="34" charset="0"/>
              </a:rPr>
              <a:t>seta </a:t>
            </a:r>
            <a:r>
              <a:rPr lang="ru-RU" sz="2400" dirty="0">
                <a:latin typeface="Calibri" pitchFamily="34" charset="0"/>
                <a:cs typeface="Calibri" pitchFamily="34" charset="0"/>
              </a:rPr>
              <a:t>informacija </a:t>
            </a:r>
            <a:r>
              <a:rPr lang="sr-Latn-RS" sz="2400" u="sng" dirty="0">
                <a:latin typeface="Calibri" pitchFamily="34" charset="0"/>
                <a:cs typeface="Calibri" pitchFamily="34" charset="0"/>
              </a:rPr>
              <a:t>o vantestovnom ponašanju </a:t>
            </a:r>
            <a:r>
              <a:rPr lang="ru-RU" sz="2400" u="sng" dirty="0">
                <a:latin typeface="Calibri" pitchFamily="34" charset="0"/>
                <a:cs typeface="Calibri" pitchFamily="34" charset="0"/>
              </a:rPr>
              <a:t>izvan kliničkih uslova</a:t>
            </a:r>
            <a:r>
              <a:rPr lang="ru-RU" sz="2400" dirty="0">
                <a:latin typeface="Calibri" pitchFamily="34" charset="0"/>
                <a:cs typeface="Calibri" pitchFamily="34" charset="0"/>
              </a:rPr>
              <a:t>. </a:t>
            </a:r>
            <a:endParaRPr lang="en-US" sz="2400" dirty="0">
              <a:latin typeface="Calibri" pitchFamily="34" charset="0"/>
              <a:cs typeface="Calibri" pitchFamily="34" charset="0"/>
            </a:endParaRPr>
          </a:p>
          <a:p>
            <a:pPr lvl="0">
              <a:spcBef>
                <a:spcPts val="600"/>
              </a:spcBef>
              <a:spcAft>
                <a:spcPts val="600"/>
              </a:spcAft>
            </a:pPr>
            <a:r>
              <a:rPr lang="sr-Cyrl-CS" sz="2400" dirty="0">
                <a:latin typeface="Calibri" pitchFamily="34" charset="0"/>
                <a:cs typeface="Calibri" pitchFamily="34" charset="0"/>
              </a:rPr>
              <a:t>Na primer, kada ispitanik podbaci na </a:t>
            </a:r>
            <a:r>
              <a:rPr lang="sr-Cyrl-CS" sz="2400" i="1" dirty="0">
                <a:latin typeface="Calibri" pitchFamily="34" charset="0"/>
                <a:cs typeface="Calibri" pitchFamily="34" charset="0"/>
              </a:rPr>
              <a:t>Vekslerovoj skali pamćenja</a:t>
            </a:r>
            <a:r>
              <a:rPr lang="sr-Cyrl-CS" sz="2400" dirty="0">
                <a:latin typeface="Calibri" pitchFamily="34" charset="0"/>
                <a:cs typeface="Calibri" pitchFamily="34" charset="0"/>
              </a:rPr>
              <a:t>, to može biti indikator problema u pamćenju</a:t>
            </a:r>
            <a:r>
              <a:rPr lang="sr-Latn-RS" sz="2400" dirty="0">
                <a:latin typeface="Calibri" pitchFamily="34" charset="0"/>
                <a:cs typeface="Calibri" pitchFamily="34" charset="0"/>
              </a:rPr>
              <a:t> koji se manifestuje u različitim životnim situacijama</a:t>
            </a:r>
            <a:r>
              <a:rPr lang="sr-Cyrl-CS" sz="2400" dirty="0">
                <a:latin typeface="Calibri" pitchFamily="34" charset="0"/>
                <a:cs typeface="Calibri" pitchFamily="34" charset="0"/>
              </a:rPr>
              <a:t>.</a:t>
            </a:r>
            <a:endParaRPr lang="en-US" sz="2400" dirty="0">
              <a:latin typeface="Calibri" pitchFamily="34" charset="0"/>
              <a:cs typeface="Calibri" pitchFamily="34" charset="0"/>
            </a:endParaRPr>
          </a:p>
          <a:p>
            <a:pPr marL="0" indent="0">
              <a:buNone/>
            </a:pPr>
            <a:endParaRPr lang="en-US" dirty="0"/>
          </a:p>
        </p:txBody>
      </p:sp>
    </p:spTree>
    <p:extLst>
      <p:ext uri="{BB962C8B-B14F-4D97-AF65-F5344CB8AC3E}">
        <p14:creationId xmlns:p14="http://schemas.microsoft.com/office/powerpoint/2010/main" val="39982288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910"/>
        <p:cNvGrpSpPr/>
        <p:nvPr/>
      </p:nvGrpSpPr>
      <p:grpSpPr>
        <a:xfrm>
          <a:off x="0" y="0"/>
          <a:ext cx="0" cy="0"/>
          <a:chOff x="0" y="0"/>
          <a:chExt cx="0" cy="0"/>
        </a:xfrm>
      </p:grpSpPr>
      <p:sp>
        <p:nvSpPr>
          <p:cNvPr id="1911" name="Google Shape;1911;p338"/>
          <p:cNvSpPr txBox="1">
            <a:spLocks noGrp="1"/>
          </p:cNvSpPr>
          <p:nvPr>
            <p:ph type="body" idx="1"/>
          </p:nvPr>
        </p:nvSpPr>
        <p:spPr>
          <a:xfrm>
            <a:off x="683568" y="980728"/>
            <a:ext cx="8003232" cy="5145435"/>
          </a:xfrm>
          <a:prstGeom prst="rect">
            <a:avLst/>
          </a:prstGeom>
          <a:noFill/>
          <a:ln>
            <a:noFill/>
          </a:ln>
        </p:spPr>
        <p:txBody>
          <a:bodyPr spcFirstLastPara="1" wrap="square" lIns="91425" tIns="45700" rIns="91425" bIns="45700" anchor="t" anchorCtr="0">
            <a:normAutofit/>
          </a:bodyPr>
          <a:lstStyle/>
          <a:p>
            <a:pPr marL="0" lvl="0" indent="0">
              <a:buNone/>
            </a:pPr>
            <a:r>
              <a:rPr lang="sr-Latn-RS" b="1" dirty="0">
                <a:solidFill>
                  <a:schemeClr val="accent1"/>
                </a:solidFill>
              </a:rPr>
              <a:t>P</a:t>
            </a:r>
            <a:r>
              <a:rPr lang="sr-Cyrl-CS" b="1" dirty="0">
                <a:solidFill>
                  <a:schemeClr val="accent1"/>
                </a:solidFill>
              </a:rPr>
              <a:t>rimer:</a:t>
            </a:r>
            <a:endParaRPr lang="sr-Latn-RS" b="1" dirty="0">
              <a:solidFill>
                <a:schemeClr val="accent1"/>
              </a:solidFill>
            </a:endParaRPr>
          </a:p>
          <a:p>
            <a:pPr marL="0" lvl="0" indent="0">
              <a:buNone/>
            </a:pPr>
            <a:endParaRPr lang="en-US" b="1" dirty="0">
              <a:solidFill>
                <a:schemeClr val="accent1"/>
              </a:solidFill>
            </a:endParaRPr>
          </a:p>
          <a:p>
            <a:pPr lvl="0"/>
            <a:r>
              <a:rPr lang="sr-Cyrl-CS" sz="2400" i="1" dirty="0">
                <a:latin typeface="Calibri" pitchFamily="34" charset="0"/>
                <a:cs typeface="Calibri" pitchFamily="34" charset="0"/>
              </a:rPr>
              <a:t>Osoba je, u svom stanu, zaključavši ulazna vrata i bacivši ključeve kroz prozor, pokidala telefonske žice, a pre nego što je otišla u postelju uzela 32 pilule protiv visokog pritiska i 12 tableta za spavanje, ali ju je spasla mlađa sestra, kojoj se učinilo sumnjivo što ova ne odgovara na telefon preko celog dana i noći, i pošto je provalila vrata od njenog stana uz pomoć supruga, ovu odvela kolima Hitne pomoći u Urgentni Centar.</a:t>
            </a:r>
            <a:endParaRPr lang="en-US" sz="2400" i="1" dirty="0">
              <a:latin typeface="Calibri" pitchFamily="34" charset="0"/>
              <a:cs typeface="Calibri" pitchFamily="34" charset="0"/>
            </a:endParaRPr>
          </a:p>
          <a:p>
            <a:pPr marL="0" indent="0">
              <a:buNone/>
            </a:pPr>
            <a:endParaRPr lang="en-US" dirty="0"/>
          </a:p>
          <a:p>
            <a:pPr marL="342900" lvl="0" indent="-342900" algn="just" rtl="0">
              <a:spcBef>
                <a:spcPts val="0"/>
              </a:spcBef>
              <a:spcAft>
                <a:spcPts val="0"/>
              </a:spcAft>
              <a:buClr>
                <a:schemeClr val="lt1"/>
              </a:buClr>
              <a:buSzPts val="3200"/>
              <a:buNone/>
            </a:pPr>
            <a:endParaRPr sz="28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val="27886107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915"/>
        <p:cNvGrpSpPr/>
        <p:nvPr/>
      </p:nvGrpSpPr>
      <p:grpSpPr>
        <a:xfrm>
          <a:off x="0" y="0"/>
          <a:ext cx="0" cy="0"/>
          <a:chOff x="0" y="0"/>
          <a:chExt cx="0" cy="0"/>
        </a:xfrm>
      </p:grpSpPr>
      <p:sp>
        <p:nvSpPr>
          <p:cNvPr id="2" name="Title 1"/>
          <p:cNvSpPr>
            <a:spLocks noGrp="1"/>
          </p:cNvSpPr>
          <p:nvPr>
            <p:ph type="title"/>
          </p:nvPr>
        </p:nvSpPr>
        <p:spPr>
          <a:xfrm>
            <a:off x="971600" y="764704"/>
            <a:ext cx="7823840" cy="749776"/>
          </a:xfrm>
        </p:spPr>
        <p:txBody>
          <a:bodyPr/>
          <a:lstStyle/>
          <a:p>
            <a:r>
              <a:rPr lang="sr-Latn-RS" b="0" dirty="0">
                <a:effectLst>
                  <a:outerShdw blurRad="38100" dist="38100" dir="2700000" algn="tl">
                    <a:srgbClr val="000000">
                      <a:alpha val="43137"/>
                    </a:srgbClr>
                  </a:outerShdw>
                </a:effectLst>
              </a:rPr>
              <a:t>a</a:t>
            </a:r>
            <a:r>
              <a:rPr lang="sr-Cyrl-CS" b="0" dirty="0">
                <a:effectLst>
                  <a:outerShdw blurRad="38100" dist="38100" dir="2700000" algn="tl">
                    <a:srgbClr val="000000">
                      <a:alpha val="43137"/>
                    </a:srgbClr>
                  </a:outerShdw>
                </a:effectLst>
              </a:rPr>
              <a:t>. Uzorci</a:t>
            </a:r>
            <a:endParaRPr lang="en-US" dirty="0"/>
          </a:p>
        </p:txBody>
      </p:sp>
      <p:sp>
        <p:nvSpPr>
          <p:cNvPr id="1916" name="Google Shape;1916;p339"/>
          <p:cNvSpPr txBox="1">
            <a:spLocks noGrp="1"/>
          </p:cNvSpPr>
          <p:nvPr>
            <p:ph idx="1"/>
          </p:nvPr>
        </p:nvSpPr>
        <p:spPr>
          <a:xfrm>
            <a:off x="755576" y="1772816"/>
            <a:ext cx="7704856" cy="4187952"/>
          </a:xfrm>
          <a:prstGeom prst="rect">
            <a:avLst/>
          </a:prstGeom>
          <a:noFill/>
          <a:ln>
            <a:noFill/>
          </a:ln>
        </p:spPr>
        <p:txBody>
          <a:bodyPr spcFirstLastPara="1" wrap="square" lIns="91425" tIns="45700" rIns="91425" bIns="45700" anchor="t" anchorCtr="0">
            <a:normAutofit fontScale="92500"/>
          </a:bodyPr>
          <a:lstStyle/>
          <a:p>
            <a:pPr marL="0" lvl="0" indent="0">
              <a:spcBef>
                <a:spcPts val="600"/>
              </a:spcBef>
              <a:spcAft>
                <a:spcPts val="600"/>
              </a:spcAft>
              <a:buNone/>
            </a:pPr>
            <a:r>
              <a:rPr lang="sr-Cyrl-CS" sz="2600" dirty="0">
                <a:latin typeface="Calibri" pitchFamily="34" charset="0"/>
                <a:cs typeface="Calibri" pitchFamily="34" charset="0"/>
              </a:rPr>
              <a:t>Ukoliko ovaj incident shvatimo kao </a:t>
            </a:r>
            <a:r>
              <a:rPr lang="sr-Cyrl-CS" sz="2600" i="1" dirty="0">
                <a:latin typeface="Calibri" pitchFamily="34" charset="0"/>
                <a:cs typeface="Calibri" pitchFamily="34" charset="0"/>
              </a:rPr>
              <a:t>uzorak </a:t>
            </a:r>
            <a:r>
              <a:rPr lang="sr-Cyrl-CS" sz="2600" dirty="0">
                <a:latin typeface="Calibri" pitchFamily="34" charset="0"/>
                <a:cs typeface="Calibri" pitchFamily="34" charset="0"/>
              </a:rPr>
              <a:t>ponašanja </a:t>
            </a:r>
            <a:r>
              <a:rPr lang="sr-Latn-RS" sz="2600" dirty="0">
                <a:latin typeface="Calibri" pitchFamily="34" charset="0"/>
                <a:cs typeface="Calibri" pitchFamily="34" charset="0"/>
              </a:rPr>
              <a:t>osobe</a:t>
            </a:r>
            <a:r>
              <a:rPr lang="sr-Cyrl-CS" sz="2600" dirty="0">
                <a:latin typeface="Calibri" pitchFamily="34" charset="0"/>
                <a:cs typeface="Calibri" pitchFamily="34" charset="0"/>
              </a:rPr>
              <a:t>, onda možemo izvesti sledeće zaključke:</a:t>
            </a:r>
            <a:endParaRPr lang="en-US" sz="2600" dirty="0">
              <a:latin typeface="Calibri" pitchFamily="34" charset="0"/>
              <a:cs typeface="Calibri" pitchFamily="34" charset="0"/>
            </a:endParaRPr>
          </a:p>
          <a:p>
            <a:pPr lvl="0">
              <a:spcBef>
                <a:spcPts val="600"/>
              </a:spcBef>
              <a:spcAft>
                <a:spcPts val="600"/>
              </a:spcAft>
            </a:pPr>
            <a:r>
              <a:rPr lang="ru-RU" sz="2600" i="1" dirty="0">
                <a:latin typeface="Calibri" pitchFamily="34" charset="0"/>
                <a:cs typeface="Calibri" pitchFamily="34" charset="0"/>
              </a:rPr>
              <a:t>Pacijent</a:t>
            </a:r>
            <a:r>
              <a:rPr lang="sr-Latn-RS" sz="2600" i="1" dirty="0">
                <a:latin typeface="Calibri" pitchFamily="34" charset="0"/>
                <a:cs typeface="Calibri" pitchFamily="34" charset="0"/>
              </a:rPr>
              <a:t>kinji</a:t>
            </a:r>
            <a:r>
              <a:rPr lang="ru-RU" sz="2600" i="1" dirty="0">
                <a:latin typeface="Calibri" pitchFamily="34" charset="0"/>
                <a:cs typeface="Calibri" pitchFamily="34" charset="0"/>
              </a:rPr>
              <a:t> su dostupni potencijalno smrtonosni lekovi.</a:t>
            </a:r>
            <a:endParaRPr lang="en-US" sz="2600" i="1" dirty="0">
              <a:latin typeface="Calibri" pitchFamily="34" charset="0"/>
              <a:cs typeface="Calibri" pitchFamily="34" charset="0"/>
            </a:endParaRPr>
          </a:p>
          <a:p>
            <a:pPr lvl="0">
              <a:spcBef>
                <a:spcPts val="600"/>
              </a:spcBef>
              <a:spcAft>
                <a:spcPts val="600"/>
              </a:spcAft>
            </a:pPr>
            <a:r>
              <a:rPr lang="ru-RU" sz="2600" i="1" dirty="0">
                <a:latin typeface="Calibri" pitchFamily="34" charset="0"/>
                <a:cs typeface="Calibri" pitchFamily="34" charset="0"/>
              </a:rPr>
              <a:t>Pacijent</a:t>
            </a:r>
            <a:r>
              <a:rPr lang="sr-Latn-RS" sz="2600" i="1" dirty="0">
                <a:latin typeface="Calibri" pitchFamily="34" charset="0"/>
                <a:cs typeface="Calibri" pitchFamily="34" charset="0"/>
              </a:rPr>
              <a:t>kinja</a:t>
            </a:r>
            <a:r>
              <a:rPr lang="ru-RU" sz="2600" i="1" dirty="0">
                <a:latin typeface="Calibri" pitchFamily="34" charset="0"/>
                <a:cs typeface="Calibri" pitchFamily="34" charset="0"/>
              </a:rPr>
              <a:t> nije žele</a:t>
            </a:r>
            <a:r>
              <a:rPr lang="sr-Latn-RS" sz="2600" i="1" dirty="0">
                <a:latin typeface="Calibri" pitchFamily="34" charset="0"/>
                <a:cs typeface="Calibri" pitchFamily="34" charset="0"/>
              </a:rPr>
              <a:t>la</a:t>
            </a:r>
            <a:r>
              <a:rPr lang="ru-RU" sz="2600" i="1" dirty="0">
                <a:latin typeface="Calibri" pitchFamily="34" charset="0"/>
                <a:cs typeface="Calibri" pitchFamily="34" charset="0"/>
              </a:rPr>
              <a:t> da bude spašen</a:t>
            </a:r>
            <a:r>
              <a:rPr lang="sr-Latn-RS" sz="2600" i="1" dirty="0">
                <a:latin typeface="Calibri" pitchFamily="34" charset="0"/>
                <a:cs typeface="Calibri" pitchFamily="34" charset="0"/>
              </a:rPr>
              <a:t>a</a:t>
            </a:r>
            <a:r>
              <a:rPr lang="ru-RU" sz="2600" i="1" dirty="0">
                <a:latin typeface="Calibri" pitchFamily="34" charset="0"/>
                <a:cs typeface="Calibri" pitchFamily="34" charset="0"/>
              </a:rPr>
              <a:t>, jer nikoga nije obavesti</a:t>
            </a:r>
            <a:r>
              <a:rPr lang="sr-Latn-RS" sz="2600" i="1" dirty="0">
                <a:latin typeface="Calibri" pitchFamily="34" charset="0"/>
                <a:cs typeface="Calibri" pitchFamily="34" charset="0"/>
              </a:rPr>
              <a:t>la</a:t>
            </a:r>
            <a:r>
              <a:rPr lang="ru-RU" sz="2600" i="1" dirty="0">
                <a:latin typeface="Calibri" pitchFamily="34" charset="0"/>
                <a:cs typeface="Calibri" pitchFamily="34" charset="0"/>
              </a:rPr>
              <a:t> o svome činu, baci</a:t>
            </a:r>
            <a:r>
              <a:rPr lang="sr-Latn-RS" sz="2600" i="1" dirty="0">
                <a:latin typeface="Calibri" pitchFamily="34" charset="0"/>
                <a:cs typeface="Calibri" pitchFamily="34" charset="0"/>
              </a:rPr>
              <a:t>la je</a:t>
            </a:r>
            <a:r>
              <a:rPr lang="ru-RU" sz="2600" i="1" dirty="0">
                <a:latin typeface="Calibri" pitchFamily="34" charset="0"/>
                <a:cs typeface="Calibri" pitchFamily="34" charset="0"/>
              </a:rPr>
              <a:t> ključeve i pokida</a:t>
            </a:r>
            <a:r>
              <a:rPr lang="sr-Latn-RS" sz="2600" i="1" dirty="0">
                <a:latin typeface="Calibri" pitchFamily="34" charset="0"/>
                <a:cs typeface="Calibri" pitchFamily="34" charset="0"/>
              </a:rPr>
              <a:t>la</a:t>
            </a:r>
            <a:r>
              <a:rPr lang="ru-RU" sz="2600" i="1" dirty="0">
                <a:latin typeface="Calibri" pitchFamily="34" charset="0"/>
                <a:cs typeface="Calibri" pitchFamily="34" charset="0"/>
              </a:rPr>
              <a:t> telefonske žice da ni sam</a:t>
            </a:r>
            <a:r>
              <a:rPr lang="sr-Latn-RS" sz="2600" i="1" dirty="0">
                <a:latin typeface="Calibri" pitchFamily="34" charset="0"/>
                <a:cs typeface="Calibri" pitchFamily="34" charset="0"/>
              </a:rPr>
              <a:t>a</a:t>
            </a:r>
            <a:r>
              <a:rPr lang="ru-RU" sz="2600" i="1" dirty="0">
                <a:latin typeface="Calibri" pitchFamily="34" charset="0"/>
                <a:cs typeface="Calibri" pitchFamily="34" charset="0"/>
              </a:rPr>
              <a:t> ne bi mog</a:t>
            </a:r>
            <a:r>
              <a:rPr lang="sr-Latn-RS" sz="2600" i="1" dirty="0">
                <a:latin typeface="Calibri" pitchFamily="34" charset="0"/>
                <a:cs typeface="Calibri" pitchFamily="34" charset="0"/>
              </a:rPr>
              <a:t>la</a:t>
            </a:r>
            <a:r>
              <a:rPr lang="ru-RU" sz="2600" i="1" dirty="0">
                <a:latin typeface="Calibri" pitchFamily="34" charset="0"/>
                <a:cs typeface="Calibri" pitchFamily="34" charset="0"/>
              </a:rPr>
              <a:t> da potraži pomoć.</a:t>
            </a:r>
            <a:endParaRPr lang="en-US" sz="2600" i="1" dirty="0">
              <a:latin typeface="Calibri" pitchFamily="34" charset="0"/>
              <a:cs typeface="Calibri" pitchFamily="34" charset="0"/>
            </a:endParaRPr>
          </a:p>
          <a:p>
            <a:pPr lvl="0">
              <a:spcBef>
                <a:spcPts val="600"/>
              </a:spcBef>
              <a:spcAft>
                <a:spcPts val="600"/>
              </a:spcAft>
            </a:pPr>
            <a:r>
              <a:rPr lang="ru-RU" sz="2600" i="1" dirty="0">
                <a:latin typeface="Calibri" pitchFamily="34" charset="0"/>
                <a:cs typeface="Calibri" pitchFamily="34" charset="0"/>
              </a:rPr>
              <a:t>Pod sličnim okolnostima, on</a:t>
            </a:r>
            <a:r>
              <a:rPr lang="sr-Latn-RS" sz="2600" i="1" dirty="0">
                <a:latin typeface="Calibri" pitchFamily="34" charset="0"/>
                <a:cs typeface="Calibri" pitchFamily="34" charset="0"/>
              </a:rPr>
              <a:t>a</a:t>
            </a:r>
            <a:r>
              <a:rPr lang="ru-RU" sz="2600" i="1" dirty="0">
                <a:latin typeface="Calibri" pitchFamily="34" charset="0"/>
                <a:cs typeface="Calibri" pitchFamily="34" charset="0"/>
              </a:rPr>
              <a:t> bi nanovo pokuša</a:t>
            </a:r>
            <a:r>
              <a:rPr lang="sr-Latn-RS" sz="2600" i="1" dirty="0">
                <a:latin typeface="Calibri" pitchFamily="34" charset="0"/>
                <a:cs typeface="Calibri" pitchFamily="34" charset="0"/>
              </a:rPr>
              <a:t>la</a:t>
            </a:r>
            <a:r>
              <a:rPr lang="ru-RU" sz="2600" i="1" dirty="0">
                <a:latin typeface="Calibri" pitchFamily="34" charset="0"/>
                <a:cs typeface="Calibri" pitchFamily="34" charset="0"/>
              </a:rPr>
              <a:t> da izvrši samoubistvo.</a:t>
            </a:r>
            <a:endParaRPr lang="en-US" sz="2600" i="1" dirty="0">
              <a:latin typeface="Calibri" pitchFamily="34" charset="0"/>
              <a:cs typeface="Calibri" pitchFamily="34" charset="0"/>
            </a:endParaRPr>
          </a:p>
          <a:p>
            <a:pPr marL="0" indent="0">
              <a:spcBef>
                <a:spcPts val="600"/>
              </a:spcBef>
              <a:spcAft>
                <a:spcPts val="600"/>
              </a:spcAft>
              <a:buNone/>
            </a:pPr>
            <a:endParaRPr lang="en-US" sz="2600" dirty="0">
              <a:latin typeface="Calibri" pitchFamily="34" charset="0"/>
              <a:cs typeface="Calibri" pitchFamily="34" charset="0"/>
            </a:endParaRPr>
          </a:p>
          <a:p>
            <a:pPr marL="342900" lvl="0" indent="-342900" algn="just" rtl="0">
              <a:spcBef>
                <a:spcPts val="0"/>
              </a:spcBef>
              <a:spcAft>
                <a:spcPts val="0"/>
              </a:spcAft>
              <a:buClr>
                <a:srgbClr val="FFFF00"/>
              </a:buClr>
              <a:buSzPts val="3200"/>
              <a:buNone/>
            </a:pPr>
            <a:endParaRPr dirty="0">
              <a:latin typeface="Times New Roman"/>
              <a:ea typeface="Times New Roman"/>
              <a:cs typeface="Times New Roman"/>
              <a:sym typeface="Times New Roman"/>
            </a:endParaRPr>
          </a:p>
        </p:txBody>
      </p:sp>
    </p:spTree>
    <p:extLst>
      <p:ext uri="{BB962C8B-B14F-4D97-AF65-F5344CB8AC3E}">
        <p14:creationId xmlns:p14="http://schemas.microsoft.com/office/powerpoint/2010/main" val="5967517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925"/>
        <p:cNvGrpSpPr/>
        <p:nvPr/>
      </p:nvGrpSpPr>
      <p:grpSpPr>
        <a:xfrm>
          <a:off x="0" y="0"/>
          <a:ext cx="0" cy="0"/>
          <a:chOff x="0" y="0"/>
          <a:chExt cx="0" cy="0"/>
        </a:xfrm>
      </p:grpSpPr>
      <p:sp>
        <p:nvSpPr>
          <p:cNvPr id="1926" name="Google Shape;1926;p341"/>
          <p:cNvSpPr txBox="1">
            <a:spLocks noGrp="1"/>
          </p:cNvSpPr>
          <p:nvPr>
            <p:ph type="title"/>
          </p:nvPr>
        </p:nvSpPr>
        <p:spPr>
          <a:xfrm>
            <a:off x="1115616" y="620688"/>
            <a:ext cx="7607816" cy="936104"/>
          </a:xfrm>
          <a:prstGeom prst="rect">
            <a:avLst/>
          </a:prstGeom>
          <a:noFill/>
          <a:ln>
            <a:noFill/>
          </a:ln>
        </p:spPr>
        <p:txBody>
          <a:bodyPr spcFirstLastPara="1" wrap="square" lIns="91425" tIns="45700" rIns="91425" bIns="45700" anchor="ctr" anchorCtr="0">
            <a:normAutofit fontScale="90000"/>
          </a:bodyPr>
          <a:lstStyle/>
          <a:p>
            <a:pPr>
              <a:spcBef>
                <a:spcPts val="0"/>
              </a:spcBef>
              <a:buClr>
                <a:srgbClr val="FFFF00"/>
              </a:buClr>
              <a:buSzPts val="2880"/>
            </a:pPr>
            <a:br>
              <a:rPr lang="sr-Cyrl-CS" sz="3200" dirty="0">
                <a:effectLst/>
              </a:rPr>
            </a:br>
            <a:br>
              <a:rPr lang="sr-Cyrl-CS" sz="3200" dirty="0">
                <a:effectLst/>
              </a:rPr>
            </a:br>
            <a:r>
              <a:rPr lang="sr-Latn-RS" sz="4400" b="0" dirty="0">
                <a:effectLst>
                  <a:outerShdw blurRad="38100" dist="38100" dir="2700000" algn="tl">
                    <a:srgbClr val="000000">
                      <a:alpha val="43137"/>
                    </a:srgbClr>
                  </a:outerShdw>
                </a:effectLst>
              </a:rPr>
              <a:t>a</a:t>
            </a:r>
            <a:r>
              <a:rPr lang="sr-Cyrl-CS" sz="4400" b="0" dirty="0">
                <a:effectLst>
                  <a:outerShdw blurRad="38100" dist="38100" dir="2700000" algn="tl">
                    <a:srgbClr val="000000">
                      <a:alpha val="43137"/>
                    </a:srgbClr>
                  </a:outerShdw>
                </a:effectLst>
              </a:rPr>
              <a:t>. Uzorci</a:t>
            </a:r>
            <a:br>
              <a:rPr lang="en-US" sz="4400" dirty="0">
                <a:effectLst/>
              </a:rPr>
            </a:br>
            <a:endParaRPr sz="4400" b="0" dirty="0">
              <a:solidFill>
                <a:schemeClr val="tx1"/>
              </a:solidFill>
              <a:effectLst/>
            </a:endParaRPr>
          </a:p>
        </p:txBody>
      </p:sp>
      <p:sp>
        <p:nvSpPr>
          <p:cNvPr id="3" name="Content Placeholder 2"/>
          <p:cNvSpPr>
            <a:spLocks noGrp="1"/>
          </p:cNvSpPr>
          <p:nvPr>
            <p:ph idx="1"/>
          </p:nvPr>
        </p:nvSpPr>
        <p:spPr>
          <a:xfrm>
            <a:off x="683568" y="1844824"/>
            <a:ext cx="7416824" cy="4187952"/>
          </a:xfrm>
        </p:spPr>
        <p:txBody>
          <a:bodyPr>
            <a:noAutofit/>
          </a:bodyPr>
          <a:lstStyle/>
          <a:p>
            <a:pPr>
              <a:spcBef>
                <a:spcPts val="600"/>
              </a:spcBef>
              <a:spcAft>
                <a:spcPts val="600"/>
              </a:spcAft>
            </a:pPr>
            <a:r>
              <a:rPr lang="sr-Cyrl-CS" sz="2600" dirty="0">
                <a:latin typeface="Calibri" pitchFamily="34" charset="0"/>
                <a:cs typeface="Calibri" pitchFamily="34" charset="0"/>
              </a:rPr>
              <a:t>Kliničar ne pravi nikakav napor da dođe do zaključka </a:t>
            </a:r>
            <a:r>
              <a:rPr lang="sr-Cyrl-CS" sz="2600" i="1" dirty="0">
                <a:latin typeface="Calibri" pitchFamily="34" charset="0"/>
                <a:cs typeface="Calibri" pitchFamily="34" charset="0"/>
              </a:rPr>
              <a:t>zbog čega </a:t>
            </a:r>
            <a:r>
              <a:rPr lang="sr-Cyrl-CS" sz="2600" dirty="0">
                <a:latin typeface="Calibri" pitchFamily="34" charset="0"/>
                <a:cs typeface="Calibri" pitchFamily="34" charset="0"/>
              </a:rPr>
              <a:t>je on pokušao da izvrši suicid.</a:t>
            </a:r>
            <a:endParaRPr lang="sr-Latn-RS" sz="2600" dirty="0">
              <a:latin typeface="Calibri" pitchFamily="34" charset="0"/>
              <a:cs typeface="Calibri" pitchFamily="34" charset="0"/>
            </a:endParaRPr>
          </a:p>
          <a:p>
            <a:pPr>
              <a:spcBef>
                <a:spcPts val="600"/>
              </a:spcBef>
              <a:spcAft>
                <a:spcPts val="600"/>
              </a:spcAft>
            </a:pPr>
            <a:r>
              <a:rPr lang="sr-Cyrl-CS" sz="2600" dirty="0">
                <a:latin typeface="Calibri" pitchFamily="34" charset="0"/>
                <a:cs typeface="Calibri" pitchFamily="34" charset="0"/>
              </a:rPr>
              <a:t>Pokušaj samoubistva je viđen kao </a:t>
            </a:r>
            <a:r>
              <a:rPr lang="sr-Cyrl-CS" sz="2600" b="1" i="1" dirty="0">
                <a:latin typeface="Calibri" pitchFamily="34" charset="0"/>
                <a:cs typeface="Calibri" pitchFamily="34" charset="0"/>
              </a:rPr>
              <a:t>primer </a:t>
            </a:r>
            <a:r>
              <a:rPr lang="sr-Cyrl-CS" sz="2600" dirty="0">
                <a:latin typeface="Calibri" pitchFamily="34" charset="0"/>
                <a:cs typeface="Calibri" pitchFamily="34" charset="0"/>
              </a:rPr>
              <a:t>onoga šta je </a:t>
            </a:r>
            <a:r>
              <a:rPr lang="sr-Latn-RS" sz="2600" dirty="0">
                <a:latin typeface="Calibri" pitchFamily="34" charset="0"/>
                <a:cs typeface="Calibri" pitchFamily="34" charset="0"/>
              </a:rPr>
              <a:t>osoba </a:t>
            </a:r>
            <a:r>
              <a:rPr lang="sr-Cyrl-CS" sz="2600" dirty="0">
                <a:latin typeface="Calibri" pitchFamily="34" charset="0"/>
                <a:cs typeface="Calibri" pitchFamily="34" charset="0"/>
              </a:rPr>
              <a:t>u stanju da počini pod određenim okolnostima</a:t>
            </a:r>
            <a:endParaRPr lang="sr-Latn-RS" sz="2600" dirty="0">
              <a:latin typeface="Calibri" pitchFamily="34" charset="0"/>
              <a:cs typeface="Calibri" pitchFamily="34" charset="0"/>
            </a:endParaRPr>
          </a:p>
          <a:p>
            <a:pPr>
              <a:spcBef>
                <a:spcPts val="600"/>
              </a:spcBef>
              <a:spcAft>
                <a:spcPts val="600"/>
              </a:spcAft>
            </a:pPr>
            <a:r>
              <a:rPr lang="sr-Cyrl-CS" sz="2600" dirty="0">
                <a:latin typeface="Calibri" pitchFamily="34" charset="0"/>
                <a:cs typeface="Calibri" pitchFamily="34" charset="0"/>
              </a:rPr>
              <a:t>U ovom slučaju – kada je ponašanje shvaćeno kao </a:t>
            </a:r>
            <a:r>
              <a:rPr lang="sr-Cyrl-CS" sz="2600" i="1" dirty="0">
                <a:latin typeface="Calibri" pitchFamily="34" charset="0"/>
                <a:cs typeface="Calibri" pitchFamily="34" charset="0"/>
              </a:rPr>
              <a:t>uzorak</a:t>
            </a:r>
            <a:r>
              <a:rPr lang="sr-Cyrl-CS" sz="2600" dirty="0">
                <a:latin typeface="Calibri" pitchFamily="34" charset="0"/>
                <a:cs typeface="Calibri" pitchFamily="34" charset="0"/>
              </a:rPr>
              <a:t> – imamo na delu </a:t>
            </a:r>
            <a:r>
              <a:rPr lang="sr-Cyrl-CS" sz="2600" i="1" dirty="0">
                <a:latin typeface="Calibri" pitchFamily="34" charset="0"/>
                <a:cs typeface="Calibri" pitchFamily="34" charset="0"/>
              </a:rPr>
              <a:t>nizak nivo </a:t>
            </a:r>
            <a:r>
              <a:rPr lang="sr-Cyrl-CS" sz="2600" dirty="0">
                <a:latin typeface="Calibri" pitchFamily="34" charset="0"/>
                <a:cs typeface="Calibri" pitchFamily="34" charset="0"/>
              </a:rPr>
              <a:t>zaključivanja.</a:t>
            </a:r>
            <a:endParaRPr lang="en-US" sz="2600" dirty="0">
              <a:latin typeface="Calibri" pitchFamily="34" charset="0"/>
              <a:cs typeface="Calibri" pitchFamily="34" charset="0"/>
            </a:endParaRPr>
          </a:p>
        </p:txBody>
      </p:sp>
    </p:spTree>
    <p:extLst>
      <p:ext uri="{BB962C8B-B14F-4D97-AF65-F5344CB8AC3E}">
        <p14:creationId xmlns:p14="http://schemas.microsoft.com/office/powerpoint/2010/main" val="3022041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930"/>
        <p:cNvGrpSpPr/>
        <p:nvPr/>
      </p:nvGrpSpPr>
      <p:grpSpPr>
        <a:xfrm>
          <a:off x="0" y="0"/>
          <a:ext cx="0" cy="0"/>
          <a:chOff x="0" y="0"/>
          <a:chExt cx="0" cy="0"/>
        </a:xfrm>
      </p:grpSpPr>
      <p:sp>
        <p:nvSpPr>
          <p:cNvPr id="1931" name="Google Shape;1931;p342"/>
          <p:cNvSpPr txBox="1">
            <a:spLocks noGrp="1"/>
          </p:cNvSpPr>
          <p:nvPr>
            <p:ph type="title"/>
          </p:nvPr>
        </p:nvSpPr>
        <p:spPr>
          <a:xfrm>
            <a:off x="899592" y="548680"/>
            <a:ext cx="7823840" cy="1051560"/>
          </a:xfrm>
          <a:prstGeom prst="rect">
            <a:avLst/>
          </a:prstGeom>
          <a:noFill/>
          <a:ln>
            <a:noFill/>
          </a:ln>
        </p:spPr>
        <p:txBody>
          <a:bodyPr spcFirstLastPara="1" wrap="square" lIns="91425" tIns="45700" rIns="91425" bIns="45700" anchor="ctr" anchorCtr="0">
            <a:normAutofit/>
          </a:bodyPr>
          <a:lstStyle/>
          <a:p>
            <a:pPr marL="0" lvl="0" indent="0" rtl="0">
              <a:spcBef>
                <a:spcPts val="0"/>
              </a:spcBef>
              <a:spcAft>
                <a:spcPts val="0"/>
              </a:spcAft>
              <a:buClr>
                <a:srgbClr val="FFFF00"/>
              </a:buClr>
              <a:buSzPts val="4400"/>
              <a:buFont typeface="Times New Roman"/>
              <a:buNone/>
            </a:pPr>
            <a:r>
              <a:rPr lang="sr-Latn-RS" sz="4000" b="0" dirty="0">
                <a:solidFill>
                  <a:schemeClr val="accent1"/>
                </a:solidFill>
                <a:ea typeface="Times New Roman"/>
                <a:cs typeface="Times New Roman"/>
                <a:sym typeface="Times New Roman"/>
              </a:rPr>
              <a:t>b. Korelati</a:t>
            </a:r>
            <a:endParaRPr sz="4000" b="0" dirty="0">
              <a:solidFill>
                <a:schemeClr val="accent1"/>
              </a:solidFill>
            </a:endParaRPr>
          </a:p>
        </p:txBody>
      </p:sp>
      <p:sp>
        <p:nvSpPr>
          <p:cNvPr id="2" name="Content Placeholder 1"/>
          <p:cNvSpPr>
            <a:spLocks noGrp="1"/>
          </p:cNvSpPr>
          <p:nvPr>
            <p:ph idx="1"/>
          </p:nvPr>
        </p:nvSpPr>
        <p:spPr>
          <a:xfrm>
            <a:off x="755576" y="1628800"/>
            <a:ext cx="7560840" cy="4475984"/>
          </a:xfrm>
        </p:spPr>
        <p:txBody>
          <a:bodyPr>
            <a:normAutofit/>
          </a:bodyPr>
          <a:lstStyle/>
          <a:p>
            <a:pPr lvl="0">
              <a:spcBef>
                <a:spcPts val="600"/>
              </a:spcBef>
              <a:spcAft>
                <a:spcPts val="600"/>
              </a:spcAft>
            </a:pPr>
            <a:r>
              <a:rPr lang="sr-Cyrl-CS" sz="2400" dirty="0">
                <a:latin typeface="Calibri" pitchFamily="34" charset="0"/>
                <a:cs typeface="Calibri" pitchFamily="34" charset="0"/>
              </a:rPr>
              <a:t>Na </a:t>
            </a:r>
            <a:r>
              <a:rPr lang="sr-Cyrl-CS" sz="2400" i="1" dirty="0">
                <a:latin typeface="Calibri" pitchFamily="34" charset="0"/>
                <a:cs typeface="Calibri" pitchFamily="34" charset="0"/>
              </a:rPr>
              <a:t>višem nivou</a:t>
            </a:r>
            <a:r>
              <a:rPr lang="sr-Cyrl-CS" sz="2400" dirty="0">
                <a:latin typeface="Calibri" pitchFamily="34" charset="0"/>
                <a:cs typeface="Calibri" pitchFamily="34" charset="0"/>
              </a:rPr>
              <a:t> zaključci idu preko izvornih podataka i nalaze podršku u empirijski</a:t>
            </a:r>
            <a:r>
              <a:rPr lang="sr-Latn-RS" sz="2400" dirty="0">
                <a:latin typeface="Calibri" pitchFamily="34" charset="0"/>
                <a:cs typeface="Calibri" pitchFamily="34" charset="0"/>
              </a:rPr>
              <a:t> potvrđenoj relaciji </a:t>
            </a:r>
            <a:r>
              <a:rPr lang="sr-Cyrl-CS" sz="2400" dirty="0">
                <a:latin typeface="Calibri" pitchFamily="34" charset="0"/>
                <a:cs typeface="Calibri" pitchFamily="34" charset="0"/>
              </a:rPr>
              <a:t>koj</a:t>
            </a:r>
            <a:r>
              <a:rPr lang="sr-Latn-RS" sz="2400" dirty="0">
                <a:latin typeface="Calibri" pitchFamily="34" charset="0"/>
                <a:cs typeface="Calibri" pitchFamily="34" charset="0"/>
              </a:rPr>
              <a:t>a</a:t>
            </a:r>
            <a:r>
              <a:rPr lang="sr-Cyrl-CS" sz="2400" dirty="0">
                <a:latin typeface="Calibri" pitchFamily="34" charset="0"/>
                <a:cs typeface="Calibri" pitchFamily="34" charset="0"/>
              </a:rPr>
              <a:t> postoji između različitih varijabli. </a:t>
            </a:r>
            <a:endParaRPr lang="sr-Latn-RS" sz="2400" dirty="0">
              <a:latin typeface="Calibri" pitchFamily="34" charset="0"/>
              <a:cs typeface="Calibri" pitchFamily="34" charset="0"/>
            </a:endParaRPr>
          </a:p>
          <a:p>
            <a:pPr lvl="0">
              <a:spcBef>
                <a:spcPts val="600"/>
              </a:spcBef>
              <a:spcAft>
                <a:spcPts val="600"/>
              </a:spcAft>
            </a:pPr>
            <a:r>
              <a:rPr lang="sr-Latn-RS" sz="2400" dirty="0">
                <a:latin typeface="Calibri" pitchFamily="34" charset="0"/>
                <a:cs typeface="Calibri" pitchFamily="34" charset="0"/>
              </a:rPr>
              <a:t>Š</a:t>
            </a:r>
            <a:r>
              <a:rPr lang="sr-Cyrl-CS" sz="2400" dirty="0">
                <a:latin typeface="Calibri" pitchFamily="34" charset="0"/>
                <a:cs typeface="Calibri" pitchFamily="34" charset="0"/>
              </a:rPr>
              <a:t>to je jača veza između poznatih varijabli, tačniji su klinički zaključci.</a:t>
            </a:r>
            <a:endParaRPr lang="en-US" sz="2400" dirty="0">
              <a:latin typeface="Calibri" pitchFamily="34" charset="0"/>
              <a:cs typeface="Calibri" pitchFamily="34" charset="0"/>
            </a:endParaRPr>
          </a:p>
          <a:p>
            <a:pPr lvl="0">
              <a:spcBef>
                <a:spcPts val="600"/>
              </a:spcBef>
              <a:spcAft>
                <a:spcPts val="600"/>
              </a:spcAft>
            </a:pPr>
            <a:r>
              <a:rPr lang="sr-Latn-RS" sz="2400" dirty="0">
                <a:latin typeface="Calibri" pitchFamily="34" charset="0"/>
                <a:cs typeface="Calibri" pitchFamily="34" charset="0"/>
              </a:rPr>
              <a:t>Ponašanje</a:t>
            </a:r>
            <a:r>
              <a:rPr lang="sr-Cyrl-CS" sz="2400" dirty="0">
                <a:latin typeface="Calibri" pitchFamily="34" charset="0"/>
                <a:cs typeface="Calibri" pitchFamily="34" charset="0"/>
              </a:rPr>
              <a:t> (pokušaj samoubistva) možemo sagledati kao </a:t>
            </a:r>
            <a:r>
              <a:rPr lang="sr-Cyrl-CS" sz="2400" i="1" dirty="0">
                <a:latin typeface="Calibri" pitchFamily="34" charset="0"/>
                <a:cs typeface="Calibri" pitchFamily="34" charset="0"/>
              </a:rPr>
              <a:t>korelat </a:t>
            </a:r>
            <a:r>
              <a:rPr lang="sr-Cyrl-CS" sz="2400" dirty="0">
                <a:latin typeface="Calibri" pitchFamily="34" charset="0"/>
                <a:cs typeface="Calibri" pitchFamily="34" charset="0"/>
              </a:rPr>
              <a:t>nekih drugih aspekata života</a:t>
            </a:r>
            <a:r>
              <a:rPr lang="sr-Latn-RS" sz="2400" dirty="0">
                <a:latin typeface="Calibri" pitchFamily="34" charset="0"/>
                <a:cs typeface="Calibri" pitchFamily="34" charset="0"/>
              </a:rPr>
              <a:t> </a:t>
            </a:r>
            <a:r>
              <a:rPr lang="sr-Cyrl-CS" sz="2400" dirty="0">
                <a:latin typeface="Calibri" pitchFamily="34" charset="0"/>
                <a:cs typeface="Calibri" pitchFamily="34" charset="0"/>
              </a:rPr>
              <a:t>osob</a:t>
            </a:r>
            <a:r>
              <a:rPr lang="sr-Latn-RS" sz="2400" dirty="0">
                <a:latin typeface="Calibri" pitchFamily="34" charset="0"/>
                <a:cs typeface="Calibri" pitchFamily="34" charset="0"/>
              </a:rPr>
              <a:t>e</a:t>
            </a:r>
            <a:r>
              <a:rPr lang="sr-Cyrl-CS" sz="2400" dirty="0">
                <a:latin typeface="Calibri" pitchFamily="34" charset="0"/>
                <a:cs typeface="Calibri" pitchFamily="34" charset="0"/>
              </a:rPr>
              <a:t>. Čak iako nemamo drugih informacija o njoj, one postojeće mogu nas voditi sledećim zaključcima:</a:t>
            </a:r>
            <a:endParaRPr lang="en-US" sz="2400" dirty="0">
              <a:latin typeface="Calibri" pitchFamily="34" charset="0"/>
              <a:cs typeface="Calibri" pitchFamily="34" charset="0"/>
            </a:endParaRPr>
          </a:p>
          <a:p>
            <a:pPr marL="0" indent="0">
              <a:buNone/>
            </a:pPr>
            <a:endParaRPr lang="en-US" sz="26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3352635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945"/>
        <p:cNvGrpSpPr/>
        <p:nvPr/>
      </p:nvGrpSpPr>
      <p:grpSpPr>
        <a:xfrm>
          <a:off x="0" y="0"/>
          <a:ext cx="0" cy="0"/>
          <a:chOff x="0" y="0"/>
          <a:chExt cx="0" cy="0"/>
        </a:xfrm>
      </p:grpSpPr>
      <p:sp>
        <p:nvSpPr>
          <p:cNvPr id="2" name="Title 1"/>
          <p:cNvSpPr>
            <a:spLocks noGrp="1"/>
          </p:cNvSpPr>
          <p:nvPr>
            <p:ph type="title"/>
          </p:nvPr>
        </p:nvSpPr>
        <p:spPr>
          <a:xfrm>
            <a:off x="899592" y="620688"/>
            <a:ext cx="7751832" cy="936104"/>
          </a:xfrm>
        </p:spPr>
        <p:txBody>
          <a:bodyPr>
            <a:normAutofit/>
          </a:bodyPr>
          <a:lstStyle/>
          <a:p>
            <a:r>
              <a:rPr lang="sr-Latn-RS" b="0" dirty="0">
                <a:solidFill>
                  <a:schemeClr val="accent1"/>
                </a:solidFill>
                <a:ea typeface="Times New Roman"/>
                <a:cs typeface="Times New Roman"/>
                <a:sym typeface="Times New Roman"/>
              </a:rPr>
              <a:t>b. Korelati</a:t>
            </a:r>
            <a:endParaRPr lang="en-US" dirty="0"/>
          </a:p>
        </p:txBody>
      </p:sp>
      <p:sp>
        <p:nvSpPr>
          <p:cNvPr id="1946" name="Google Shape;1946;p345"/>
          <p:cNvSpPr txBox="1">
            <a:spLocks noGrp="1"/>
          </p:cNvSpPr>
          <p:nvPr>
            <p:ph idx="1"/>
          </p:nvPr>
        </p:nvSpPr>
        <p:spPr>
          <a:xfrm>
            <a:off x="755576" y="1844824"/>
            <a:ext cx="7107085" cy="3672408"/>
          </a:xfrm>
          <a:prstGeom prst="rect">
            <a:avLst/>
          </a:prstGeom>
          <a:noFill/>
          <a:ln>
            <a:noFill/>
          </a:ln>
        </p:spPr>
        <p:txBody>
          <a:bodyPr spcFirstLastPara="1" wrap="square" lIns="91425" tIns="45700" rIns="91425" bIns="45700" anchor="t" anchorCtr="0">
            <a:normAutofit/>
          </a:bodyPr>
          <a:lstStyle/>
          <a:p>
            <a:pPr lvl="0">
              <a:spcBef>
                <a:spcPts val="600"/>
              </a:spcBef>
              <a:spcAft>
                <a:spcPts val="1200"/>
              </a:spcAft>
            </a:pPr>
            <a:r>
              <a:rPr lang="sr-Cyrl-CS" sz="2600" i="1" dirty="0">
                <a:latin typeface="Calibri" pitchFamily="34" charset="0"/>
                <a:cs typeface="Calibri" pitchFamily="34" charset="0"/>
              </a:rPr>
              <a:t>Verovatno </a:t>
            </a:r>
            <a:r>
              <a:rPr lang="sr-Latn-RS" sz="2600" i="1" dirty="0">
                <a:latin typeface="Calibri" pitchFamily="34" charset="0"/>
                <a:cs typeface="Calibri" pitchFamily="34" charset="0"/>
              </a:rPr>
              <a:t>da </a:t>
            </a:r>
            <a:r>
              <a:rPr lang="sr-Cyrl-CS" sz="2600" i="1" dirty="0">
                <a:latin typeface="Calibri" pitchFamily="34" charset="0"/>
                <a:cs typeface="Calibri" pitchFamily="34" charset="0"/>
              </a:rPr>
              <a:t>osoba ženskog pola prolazi kroz krizu srednje dobi, živi sama</a:t>
            </a:r>
            <a:r>
              <a:rPr lang="sr-Latn-RS" sz="2600" i="1" dirty="0">
                <a:latin typeface="Calibri" pitchFamily="34" charset="0"/>
                <a:cs typeface="Calibri" pitchFamily="34" charset="0"/>
              </a:rPr>
              <a:t>, </a:t>
            </a:r>
            <a:r>
              <a:rPr lang="sr-Cyrl-CS" sz="2600" i="1" dirty="0">
                <a:latin typeface="Calibri" pitchFamily="34" charset="0"/>
                <a:cs typeface="Calibri" pitchFamily="34" charset="0"/>
              </a:rPr>
              <a:t>bez partner</a:t>
            </a:r>
            <a:r>
              <a:rPr lang="sr-Latn-RS" sz="2600" i="1" dirty="0">
                <a:latin typeface="Calibri" pitchFamily="34" charset="0"/>
                <a:cs typeface="Calibri" pitchFamily="34" charset="0"/>
              </a:rPr>
              <a:t>ske veze, ima doživljaj napuštenosti, usamljenosti, i osećaj da se to nikada neće promeniti</a:t>
            </a:r>
            <a:r>
              <a:rPr lang="sr-Cyrl-CS" sz="2600" i="1" dirty="0">
                <a:latin typeface="Calibri" pitchFamily="34" charset="0"/>
                <a:cs typeface="Calibri" pitchFamily="34" charset="0"/>
              </a:rPr>
              <a:t>.</a:t>
            </a:r>
            <a:endParaRPr lang="en-US" sz="2600" i="1" dirty="0">
              <a:latin typeface="Calibri" pitchFamily="34" charset="0"/>
              <a:cs typeface="Calibri" pitchFamily="34" charset="0"/>
            </a:endParaRPr>
          </a:p>
          <a:p>
            <a:pPr lvl="0">
              <a:spcBef>
                <a:spcPts val="600"/>
              </a:spcBef>
              <a:spcAft>
                <a:spcPts val="1200"/>
              </a:spcAft>
            </a:pPr>
            <a:r>
              <a:rPr lang="sr-Cyrl-CS" sz="2600" i="1" dirty="0">
                <a:latin typeface="Calibri" pitchFamily="34" charset="0"/>
                <a:cs typeface="Calibri" pitchFamily="34" charset="0"/>
              </a:rPr>
              <a:t>Pacijentkinja je depresivna.</a:t>
            </a:r>
            <a:endParaRPr lang="en-US" sz="2600" i="1" dirty="0">
              <a:latin typeface="Calibri" pitchFamily="34" charset="0"/>
              <a:cs typeface="Calibri" pitchFamily="34" charset="0"/>
            </a:endParaRPr>
          </a:p>
          <a:p>
            <a:pPr lvl="0">
              <a:spcBef>
                <a:spcPts val="600"/>
              </a:spcBef>
              <a:spcAft>
                <a:spcPts val="1200"/>
              </a:spcAft>
            </a:pPr>
            <a:r>
              <a:rPr lang="sr-Cyrl-CS" sz="2600" i="1" dirty="0">
                <a:latin typeface="Calibri" pitchFamily="34" charset="0"/>
                <a:cs typeface="Calibri" pitchFamily="34" charset="0"/>
              </a:rPr>
              <a:t>Ima ili doživljava da ima premalo emocionalne podrške od strane porodice i prijatelja.</a:t>
            </a:r>
            <a:endParaRPr lang="en-US" i="1" dirty="0"/>
          </a:p>
          <a:p>
            <a:pPr marL="342900" lvl="0" indent="-342900" algn="l" rtl="0">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val="678572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950"/>
        <p:cNvGrpSpPr/>
        <p:nvPr/>
      </p:nvGrpSpPr>
      <p:grpSpPr>
        <a:xfrm>
          <a:off x="0" y="0"/>
          <a:ext cx="0" cy="0"/>
          <a:chOff x="0" y="0"/>
          <a:chExt cx="0" cy="0"/>
        </a:xfrm>
      </p:grpSpPr>
      <p:sp>
        <p:nvSpPr>
          <p:cNvPr id="2" name="Title 1"/>
          <p:cNvSpPr>
            <a:spLocks noGrp="1"/>
          </p:cNvSpPr>
          <p:nvPr>
            <p:ph type="title"/>
          </p:nvPr>
        </p:nvSpPr>
        <p:spPr>
          <a:xfrm>
            <a:off x="971600" y="476672"/>
            <a:ext cx="7895848" cy="907544"/>
          </a:xfrm>
        </p:spPr>
        <p:txBody>
          <a:bodyPr/>
          <a:lstStyle/>
          <a:p>
            <a:r>
              <a:rPr lang="sr-Latn-RS" b="0" dirty="0">
                <a:solidFill>
                  <a:schemeClr val="accent1"/>
                </a:solidFill>
                <a:ea typeface="Times New Roman"/>
                <a:cs typeface="Times New Roman"/>
                <a:sym typeface="Times New Roman"/>
              </a:rPr>
              <a:t>b. Korelati</a:t>
            </a:r>
            <a:endParaRPr lang="en-US" dirty="0"/>
          </a:p>
        </p:txBody>
      </p:sp>
      <p:sp>
        <p:nvSpPr>
          <p:cNvPr id="1951" name="Google Shape;1951;p346"/>
          <p:cNvSpPr txBox="1">
            <a:spLocks noGrp="1"/>
          </p:cNvSpPr>
          <p:nvPr>
            <p:ph idx="1"/>
          </p:nvPr>
        </p:nvSpPr>
        <p:spPr>
          <a:xfrm>
            <a:off x="755576" y="1628800"/>
            <a:ext cx="7776864" cy="4248472"/>
          </a:xfrm>
          <a:prstGeom prst="rect">
            <a:avLst/>
          </a:prstGeom>
          <a:noFill/>
          <a:ln>
            <a:noFill/>
          </a:ln>
        </p:spPr>
        <p:txBody>
          <a:bodyPr spcFirstLastPara="1" wrap="square" lIns="91425" tIns="45700" rIns="91425" bIns="45700" anchor="t" anchorCtr="0">
            <a:normAutofit lnSpcReduction="10000"/>
          </a:bodyPr>
          <a:lstStyle/>
          <a:p>
            <a:pPr>
              <a:spcBef>
                <a:spcPts val="600"/>
              </a:spcBef>
              <a:spcAft>
                <a:spcPts val="600"/>
              </a:spcAft>
            </a:pPr>
            <a:r>
              <a:rPr lang="sr-Latn-RS" i="1" dirty="0">
                <a:latin typeface="Calibri" pitchFamily="34" charset="0"/>
                <a:ea typeface="Times New Roman"/>
                <a:cs typeface="Calibri" pitchFamily="34" charset="0"/>
                <a:sym typeface="Times New Roman"/>
              </a:rPr>
              <a:t>V</a:t>
            </a:r>
            <a:r>
              <a:rPr lang="sr-Cyrl-CS" sz="2600" i="1" dirty="0">
                <a:latin typeface="Calibri" pitchFamily="34" charset="0"/>
                <a:cs typeface="Calibri" pitchFamily="34" charset="0"/>
              </a:rPr>
              <a:t>iši nivo </a:t>
            </a:r>
            <a:r>
              <a:rPr lang="sr-Cyrl-CS" sz="2600" dirty="0">
                <a:latin typeface="Calibri" pitchFamily="34" charset="0"/>
                <a:cs typeface="Calibri" pitchFamily="34" charset="0"/>
              </a:rPr>
              <a:t>zaključivanja, zasnovan </a:t>
            </a:r>
            <a:r>
              <a:rPr lang="sr-Latn-RS" sz="2600" dirty="0">
                <a:latin typeface="Calibri" pitchFamily="34" charset="0"/>
                <a:cs typeface="Calibri" pitchFamily="34" charset="0"/>
              </a:rPr>
              <a:t>je </a:t>
            </a:r>
            <a:r>
              <a:rPr lang="sr-Cyrl-CS" sz="2600" dirty="0">
                <a:latin typeface="Calibri" pitchFamily="34" charset="0"/>
                <a:cs typeface="Calibri" pitchFamily="34" charset="0"/>
              </a:rPr>
              <a:t>na:</a:t>
            </a:r>
            <a:endParaRPr lang="en-US" sz="2600" dirty="0">
              <a:latin typeface="Calibri" pitchFamily="34" charset="0"/>
              <a:cs typeface="Calibri" pitchFamily="34" charset="0"/>
            </a:endParaRPr>
          </a:p>
          <a:p>
            <a:pPr marL="0" lvl="0" indent="0">
              <a:spcBef>
                <a:spcPts val="600"/>
              </a:spcBef>
              <a:spcAft>
                <a:spcPts val="600"/>
              </a:spcAft>
              <a:buNone/>
            </a:pPr>
            <a:r>
              <a:rPr lang="sr-Cyrl-CS" sz="2600" dirty="0">
                <a:latin typeface="Calibri" pitchFamily="34" charset="0"/>
                <a:cs typeface="Calibri" pitchFamily="34" charset="0"/>
              </a:rPr>
              <a:t> a) činjenicama o pacijentkinjinom ponašanju, i</a:t>
            </a:r>
            <a:endParaRPr lang="en-US" sz="2600" dirty="0">
              <a:latin typeface="Calibri" pitchFamily="34" charset="0"/>
              <a:cs typeface="Calibri" pitchFamily="34" charset="0"/>
            </a:endParaRPr>
          </a:p>
          <a:p>
            <a:pPr marL="0" lvl="0" indent="0">
              <a:spcBef>
                <a:spcPts val="600"/>
              </a:spcBef>
              <a:spcAft>
                <a:spcPts val="600"/>
              </a:spcAft>
              <a:buNone/>
            </a:pPr>
            <a:r>
              <a:rPr lang="sr-Cyrl-CS" sz="2600" dirty="0">
                <a:latin typeface="Calibri" pitchFamily="34" charset="0"/>
                <a:cs typeface="Calibri" pitchFamily="34" charset="0"/>
              </a:rPr>
              <a:t> b) kliničarevom znanju i iskustvu šta može da korelira sa ispoljenim ponašanjem. </a:t>
            </a:r>
            <a:endParaRPr lang="en-US" sz="2600" dirty="0">
              <a:latin typeface="Calibri" pitchFamily="34" charset="0"/>
              <a:cs typeface="Calibri" pitchFamily="34" charset="0"/>
            </a:endParaRPr>
          </a:p>
          <a:p>
            <a:pPr lvl="0">
              <a:spcBef>
                <a:spcPts val="600"/>
              </a:spcBef>
              <a:spcAft>
                <a:spcPts val="600"/>
              </a:spcAft>
            </a:pPr>
            <a:r>
              <a:rPr lang="sr-Cyrl-CS" sz="2600" dirty="0">
                <a:latin typeface="Calibri" pitchFamily="34" charset="0"/>
                <a:cs typeface="Calibri" pitchFamily="34" charset="0"/>
              </a:rPr>
              <a:t>Ovi zaključci idu preko izvornih podataka i nalaze podršku u </a:t>
            </a:r>
            <a:r>
              <a:rPr lang="sr-Cyrl-CS" sz="2600" b="1" i="1" dirty="0">
                <a:latin typeface="Calibri" pitchFamily="34" charset="0"/>
                <a:cs typeface="Calibri" pitchFamily="34" charset="0"/>
              </a:rPr>
              <a:t>empirijski </a:t>
            </a:r>
            <a:r>
              <a:rPr lang="sr-Latn-RS" sz="2600" b="1" i="1" dirty="0">
                <a:latin typeface="Calibri" pitchFamily="34" charset="0"/>
                <a:cs typeface="Calibri" pitchFamily="34" charset="0"/>
              </a:rPr>
              <a:t>potvrđenim relacijama </a:t>
            </a:r>
            <a:r>
              <a:rPr lang="sr-Cyrl-CS" sz="2600" dirty="0">
                <a:latin typeface="Calibri" pitchFamily="34" charset="0"/>
                <a:cs typeface="Calibri" pitchFamily="34" charset="0"/>
              </a:rPr>
              <a:t>između varijabli kao što su - samoubistvo, uzrast (srednje doba), rod, bračno stanje, socijalna podrška i depresija.</a:t>
            </a:r>
            <a:endParaRPr lang="en-US" sz="26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2828277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960"/>
        <p:cNvGrpSpPr/>
        <p:nvPr/>
      </p:nvGrpSpPr>
      <p:grpSpPr>
        <a:xfrm>
          <a:off x="0" y="0"/>
          <a:ext cx="0" cy="0"/>
          <a:chOff x="0" y="0"/>
          <a:chExt cx="0" cy="0"/>
        </a:xfrm>
      </p:grpSpPr>
      <p:sp>
        <p:nvSpPr>
          <p:cNvPr id="4" name="Title 3"/>
          <p:cNvSpPr>
            <a:spLocks noGrp="1"/>
          </p:cNvSpPr>
          <p:nvPr>
            <p:ph type="title"/>
          </p:nvPr>
        </p:nvSpPr>
        <p:spPr>
          <a:xfrm>
            <a:off x="827584" y="548680"/>
            <a:ext cx="7272808" cy="720080"/>
          </a:xfrm>
        </p:spPr>
        <p:txBody>
          <a:bodyPr/>
          <a:lstStyle/>
          <a:p>
            <a:r>
              <a:rPr lang="sr-Latn-RS" b="0" dirty="0">
                <a:solidFill>
                  <a:schemeClr val="accent1"/>
                </a:solidFill>
                <a:ea typeface="Times New Roman"/>
                <a:cs typeface="Times New Roman"/>
                <a:sym typeface="Times New Roman"/>
              </a:rPr>
              <a:t>b. Korelati</a:t>
            </a:r>
            <a:endParaRPr lang="en-US" dirty="0"/>
          </a:p>
        </p:txBody>
      </p:sp>
      <p:sp>
        <p:nvSpPr>
          <p:cNvPr id="5" name="Content Placeholder 4"/>
          <p:cNvSpPr>
            <a:spLocks noGrp="1"/>
          </p:cNvSpPr>
          <p:nvPr>
            <p:ph idx="1"/>
          </p:nvPr>
        </p:nvSpPr>
        <p:spPr>
          <a:xfrm>
            <a:off x="611560" y="1556792"/>
            <a:ext cx="8039864" cy="4475984"/>
          </a:xfrm>
        </p:spPr>
        <p:txBody>
          <a:bodyPr>
            <a:normAutofit fontScale="92500"/>
          </a:bodyPr>
          <a:lstStyle/>
          <a:p>
            <a:pPr>
              <a:spcBef>
                <a:spcPts val="600"/>
              </a:spcBef>
              <a:spcAft>
                <a:spcPts val="600"/>
              </a:spcAft>
            </a:pPr>
            <a:r>
              <a:rPr lang="sr-Cyrl-CS" dirty="0">
                <a:latin typeface="Calibri" pitchFamily="34" charset="0"/>
                <a:cs typeface="Calibri" pitchFamily="34" charset="0"/>
              </a:rPr>
              <a:t>Ovaj </a:t>
            </a:r>
            <a:r>
              <a:rPr lang="sr-Cyrl-CS" i="1" dirty="0">
                <a:latin typeface="Calibri" pitchFamily="34" charset="0"/>
                <a:cs typeface="Calibri" pitchFamily="34" charset="0"/>
              </a:rPr>
              <a:t>psihometrijski </a:t>
            </a:r>
            <a:r>
              <a:rPr lang="sr-Cyrl-CS" dirty="0">
                <a:latin typeface="Calibri" pitchFamily="34" charset="0"/>
                <a:cs typeface="Calibri" pitchFamily="34" charset="0"/>
              </a:rPr>
              <a:t>pristup, zasnovan na </a:t>
            </a:r>
            <a:r>
              <a:rPr lang="sr-Cyrl-CS" b="1" i="1" dirty="0">
                <a:latin typeface="Calibri" pitchFamily="34" charset="0"/>
                <a:cs typeface="Calibri" pitchFamily="34" charset="0"/>
              </a:rPr>
              <a:t>korelaciji</a:t>
            </a:r>
            <a:r>
              <a:rPr lang="sr-Cyrl-CS" dirty="0">
                <a:latin typeface="Calibri" pitchFamily="34" charset="0"/>
                <a:cs typeface="Calibri" pitchFamily="34" charset="0"/>
              </a:rPr>
              <a:t>, uglavnom </a:t>
            </a:r>
            <a:r>
              <a:rPr lang="sr-Cyrl-CS" u="sng" dirty="0">
                <a:latin typeface="Calibri" pitchFamily="34" charset="0"/>
                <a:cs typeface="Calibri" pitchFamily="34" charset="0"/>
              </a:rPr>
              <a:t>nije vezan ni za jednu </a:t>
            </a:r>
            <a:r>
              <a:rPr lang="sr-Latn-RS" u="sng" dirty="0">
                <a:latin typeface="Calibri" pitchFamily="34" charset="0"/>
                <a:cs typeface="Calibri" pitchFamily="34" charset="0"/>
              </a:rPr>
              <a:t>teorijsku</a:t>
            </a:r>
            <a:r>
              <a:rPr lang="sr-Cyrl-CS" u="sng" dirty="0">
                <a:latin typeface="Calibri" pitchFamily="34" charset="0"/>
                <a:cs typeface="Calibri" pitchFamily="34" charset="0"/>
              </a:rPr>
              <a:t> paradigmu</a:t>
            </a:r>
            <a:r>
              <a:rPr lang="sr-Cyrl-CS" dirty="0">
                <a:latin typeface="Calibri" pitchFamily="34" charset="0"/>
                <a:cs typeface="Calibri" pitchFamily="34" charset="0"/>
              </a:rPr>
              <a:t>. </a:t>
            </a:r>
            <a:endParaRPr lang="sr-Latn-RS" dirty="0">
              <a:latin typeface="Calibri" pitchFamily="34" charset="0"/>
              <a:cs typeface="Calibri" pitchFamily="34" charset="0"/>
            </a:endParaRPr>
          </a:p>
          <a:p>
            <a:pPr>
              <a:spcBef>
                <a:spcPts val="600"/>
              </a:spcBef>
              <a:spcAft>
                <a:spcPts val="600"/>
              </a:spcAft>
            </a:pPr>
            <a:r>
              <a:rPr lang="sr-Latn-RS" dirty="0">
                <a:latin typeface="Calibri" pitchFamily="34" charset="0"/>
                <a:cs typeface="Calibri" pitchFamily="34" charset="0"/>
              </a:rPr>
              <a:t>Bilo</a:t>
            </a:r>
            <a:r>
              <a:rPr lang="sr-Cyrl-CS" dirty="0">
                <a:latin typeface="Calibri" pitchFamily="34" charset="0"/>
                <a:cs typeface="Calibri" pitchFamily="34" charset="0"/>
              </a:rPr>
              <a:t> koji podatak procene koji se može </a:t>
            </a:r>
            <a:r>
              <a:rPr lang="sr-Cyrl-CS" i="1" dirty="0">
                <a:latin typeface="Calibri" pitchFamily="34" charset="0"/>
                <a:cs typeface="Calibri" pitchFamily="34" charset="0"/>
              </a:rPr>
              <a:t>kvantifikovati – </a:t>
            </a:r>
            <a:r>
              <a:rPr lang="sr-Cyrl-CS" dirty="0">
                <a:latin typeface="Calibri" pitchFamily="34" charset="0"/>
                <a:cs typeface="Calibri" pitchFamily="34" charset="0"/>
              </a:rPr>
              <a:t>crte ličnosti, </a:t>
            </a:r>
            <a:r>
              <a:rPr lang="sr-Latn-RS" dirty="0">
                <a:latin typeface="Calibri" pitchFamily="34" charset="0"/>
                <a:cs typeface="Calibri" pitchFamily="34" charset="0"/>
              </a:rPr>
              <a:t>indeks </a:t>
            </a:r>
            <a:r>
              <a:rPr lang="sr-Cyrl-CS" dirty="0">
                <a:latin typeface="Calibri" pitchFamily="34" charset="0"/>
                <a:cs typeface="Calibri" pitchFamily="34" charset="0"/>
              </a:rPr>
              <a:t>ego snaga, indeks hipervigilnosti, psihoticizam</a:t>
            </a:r>
            <a:r>
              <a:rPr lang="sr-Latn-RS" dirty="0">
                <a:latin typeface="Calibri" pitchFamily="34" charset="0"/>
                <a:cs typeface="Calibri" pitchFamily="34" charset="0"/>
              </a:rPr>
              <a:t>,...</a:t>
            </a:r>
            <a:r>
              <a:rPr lang="sr-Cyrl-CS" dirty="0">
                <a:latin typeface="Calibri" pitchFamily="34" charset="0"/>
                <a:cs typeface="Calibri" pitchFamily="34" charset="0"/>
              </a:rPr>
              <a:t> može biti shvaćen kao korelat.</a:t>
            </a:r>
            <a:r>
              <a:rPr lang="sr-Cyrl-CS" i="1" dirty="0">
                <a:latin typeface="Calibri" pitchFamily="34" charset="0"/>
                <a:cs typeface="Calibri" pitchFamily="34" charset="0"/>
              </a:rPr>
              <a:t> </a:t>
            </a:r>
            <a:endParaRPr lang="sr-Latn-RS" i="1" dirty="0">
              <a:latin typeface="Calibri" pitchFamily="34" charset="0"/>
              <a:cs typeface="Calibri" pitchFamily="34" charset="0"/>
            </a:endParaRPr>
          </a:p>
          <a:p>
            <a:pPr>
              <a:spcBef>
                <a:spcPts val="600"/>
              </a:spcBef>
              <a:spcAft>
                <a:spcPts val="600"/>
              </a:spcAft>
            </a:pPr>
            <a:r>
              <a:rPr lang="sr-Cyrl-CS" dirty="0">
                <a:latin typeface="Calibri" pitchFamily="34" charset="0"/>
                <a:cs typeface="Calibri" pitchFamily="34" charset="0"/>
              </a:rPr>
              <a:t>Shodno tome, u psihometrijskom shvatanju podataka procene, individualno orijentisana klinička psihologija se dovodi u vezu sa širim poljem istraživanja u oblasti teorija ličnosti.</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7830662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965"/>
        <p:cNvGrpSpPr/>
        <p:nvPr/>
      </p:nvGrpSpPr>
      <p:grpSpPr>
        <a:xfrm>
          <a:off x="0" y="0"/>
          <a:ext cx="0" cy="0"/>
          <a:chOff x="0" y="0"/>
          <a:chExt cx="0" cy="0"/>
        </a:xfrm>
      </p:grpSpPr>
      <p:sp>
        <p:nvSpPr>
          <p:cNvPr id="1966" name="Google Shape;1966;p349"/>
          <p:cNvSpPr txBox="1">
            <a:spLocks noGrp="1"/>
          </p:cNvSpPr>
          <p:nvPr>
            <p:ph type="title"/>
          </p:nvPr>
        </p:nvSpPr>
        <p:spPr>
          <a:xfrm>
            <a:off x="971600" y="620688"/>
            <a:ext cx="7679824" cy="864096"/>
          </a:xfrm>
          <a:prstGeom prst="rect">
            <a:avLst/>
          </a:prstGeom>
          <a:noFill/>
          <a:ln>
            <a:noFill/>
          </a:ln>
        </p:spPr>
        <p:txBody>
          <a:bodyPr spcFirstLastPara="1" wrap="square" lIns="91425" tIns="45700" rIns="91425" bIns="45700" anchor="ctr" anchorCtr="0">
            <a:normAutofit/>
          </a:bodyPr>
          <a:lstStyle/>
          <a:p>
            <a:pPr marL="0" lvl="0" indent="0" rtl="0">
              <a:spcBef>
                <a:spcPts val="0"/>
              </a:spcBef>
              <a:spcAft>
                <a:spcPts val="0"/>
              </a:spcAft>
              <a:buClr>
                <a:srgbClr val="FFFF00"/>
              </a:buClr>
              <a:buSzPts val="4400"/>
              <a:buFont typeface="Times New Roman"/>
              <a:buNone/>
            </a:pPr>
            <a:r>
              <a:rPr lang="sr-Latn-RS" b="0" dirty="0">
                <a:solidFill>
                  <a:schemeClr val="accent1"/>
                </a:solidFill>
                <a:latin typeface="+mn-lt"/>
                <a:ea typeface="Times New Roman"/>
                <a:cs typeface="Times New Roman"/>
                <a:sym typeface="Times New Roman"/>
              </a:rPr>
              <a:t>c. Znaci</a:t>
            </a:r>
            <a:endParaRPr b="0" dirty="0">
              <a:solidFill>
                <a:schemeClr val="accent1"/>
              </a:solidFill>
              <a:latin typeface="+mn-lt"/>
            </a:endParaRPr>
          </a:p>
        </p:txBody>
      </p:sp>
      <p:sp>
        <p:nvSpPr>
          <p:cNvPr id="2" name="Content Placeholder 1"/>
          <p:cNvSpPr>
            <a:spLocks noGrp="1"/>
          </p:cNvSpPr>
          <p:nvPr>
            <p:ph idx="1"/>
          </p:nvPr>
        </p:nvSpPr>
        <p:spPr>
          <a:xfrm>
            <a:off x="683568" y="1772816"/>
            <a:ext cx="7848872" cy="4115944"/>
          </a:xfrm>
        </p:spPr>
        <p:txBody>
          <a:bodyPr>
            <a:normAutofit/>
          </a:bodyPr>
          <a:lstStyle/>
          <a:p>
            <a:pPr lvl="0">
              <a:spcBef>
                <a:spcPts val="600"/>
              </a:spcBef>
              <a:spcAft>
                <a:spcPts val="1200"/>
              </a:spcAft>
            </a:pPr>
            <a:r>
              <a:rPr lang="ru-RU" sz="2400" dirty="0">
                <a:latin typeface="Calibri" pitchFamily="34" charset="0"/>
                <a:cs typeface="Calibri" pitchFamily="34" charset="0"/>
              </a:rPr>
              <a:t>Ovde zaključci idu u značajnoj meri preko datih informacija, a psihološki podaci se koriste kao </a:t>
            </a:r>
            <a:r>
              <a:rPr lang="ru-RU" sz="2400" i="1" dirty="0">
                <a:latin typeface="Calibri" pitchFamily="34" charset="0"/>
                <a:cs typeface="Calibri" pitchFamily="34" charset="0"/>
              </a:rPr>
              <a:t>znaci </a:t>
            </a:r>
            <a:r>
              <a:rPr lang="ru-RU" sz="2400" dirty="0">
                <a:latin typeface="Calibri" pitchFamily="34" charset="0"/>
                <a:cs typeface="Calibri" pitchFamily="34" charset="0"/>
              </a:rPr>
              <a:t>koji mogu biti protumačeni u svetlu neke </a:t>
            </a:r>
            <a:r>
              <a:rPr lang="ru-RU" sz="2400" i="1" dirty="0">
                <a:latin typeface="Calibri" pitchFamily="34" charset="0"/>
                <a:cs typeface="Calibri" pitchFamily="34" charset="0"/>
              </a:rPr>
              <a:t>teorije ličnosti</a:t>
            </a:r>
            <a:r>
              <a:rPr lang="ru-RU" sz="2400" dirty="0">
                <a:latin typeface="Calibri" pitchFamily="34" charset="0"/>
                <a:cs typeface="Calibri" pitchFamily="34" charset="0"/>
              </a:rPr>
              <a:t>, u </a:t>
            </a:r>
            <a:r>
              <a:rPr lang="sr-Latn-RS" sz="2400" dirty="0">
                <a:latin typeface="Calibri" pitchFamily="34" charset="0"/>
                <a:cs typeface="Calibri" pitchFamily="34" charset="0"/>
              </a:rPr>
              <a:t>(</a:t>
            </a:r>
            <a:r>
              <a:rPr lang="ru-RU" sz="2400" dirty="0">
                <a:latin typeface="Calibri" pitchFamily="34" charset="0"/>
                <a:cs typeface="Calibri" pitchFamily="34" charset="0"/>
              </a:rPr>
              <a:t>dubinsko psihološke</a:t>
            </a:r>
            <a:r>
              <a:rPr lang="sr-Latn-RS" sz="2400" dirty="0">
                <a:latin typeface="Calibri" pitchFamily="34" charset="0"/>
                <a:cs typeface="Calibri" pitchFamily="34" charset="0"/>
              </a:rPr>
              <a:t>, </a:t>
            </a:r>
            <a:r>
              <a:rPr lang="ru-RU" sz="2400" dirty="0">
                <a:latin typeface="Calibri" pitchFamily="34" charset="0"/>
                <a:cs typeface="Calibri" pitchFamily="34" charset="0"/>
              </a:rPr>
              <a:t> egzistencijalno-fenomenološke</a:t>
            </a:r>
            <a:r>
              <a:rPr lang="sr-Latn-RS" sz="2400" dirty="0">
                <a:latin typeface="Calibri" pitchFamily="34" charset="0"/>
                <a:cs typeface="Calibri" pitchFamily="34" charset="0"/>
              </a:rPr>
              <a:t>, kognitivno-bihejvioralne</a:t>
            </a:r>
            <a:r>
              <a:rPr lang="ru-RU" sz="2400" dirty="0">
                <a:latin typeface="Calibri" pitchFamily="34" charset="0"/>
                <a:cs typeface="Calibri" pitchFamily="34" charset="0"/>
              </a:rPr>
              <a:t> paradigme</a:t>
            </a:r>
            <a:r>
              <a:rPr lang="sr-Latn-RS" sz="2400" dirty="0">
                <a:latin typeface="Calibri" pitchFamily="34" charset="0"/>
                <a:cs typeface="Calibri" pitchFamily="34" charset="0"/>
              </a:rPr>
              <a:t>)</a:t>
            </a:r>
            <a:r>
              <a:rPr lang="ru-RU" sz="2400" dirty="0">
                <a:latin typeface="Calibri" pitchFamily="34" charset="0"/>
                <a:cs typeface="Calibri" pitchFamily="34" charset="0"/>
              </a:rPr>
              <a:t>.</a:t>
            </a:r>
            <a:endParaRPr lang="en-US" sz="2400" dirty="0">
              <a:latin typeface="Calibri" pitchFamily="34" charset="0"/>
              <a:cs typeface="Calibri" pitchFamily="34" charset="0"/>
            </a:endParaRPr>
          </a:p>
          <a:p>
            <a:pPr lvl="0">
              <a:spcBef>
                <a:spcPts val="600"/>
              </a:spcBef>
              <a:spcAft>
                <a:spcPts val="1200"/>
              </a:spcAft>
            </a:pPr>
            <a:r>
              <a:rPr lang="ru-RU" sz="2400" dirty="0">
                <a:latin typeface="Calibri" pitchFamily="34" charset="0"/>
                <a:cs typeface="Calibri" pitchFamily="34" charset="0"/>
              </a:rPr>
              <a:t> Vrlo često, odnos između utvrđenog znaka i zaključka proističe, isključivo, </a:t>
            </a:r>
            <a:r>
              <a:rPr lang="ru-RU" sz="2400" b="1" dirty="0">
                <a:latin typeface="Calibri" pitchFamily="34" charset="0"/>
                <a:cs typeface="Calibri" pitchFamily="34" charset="0"/>
              </a:rPr>
              <a:t>iz teorijskih spekulacuja</a:t>
            </a:r>
            <a:r>
              <a:rPr lang="sr-Latn-RS" sz="2400" b="1" dirty="0">
                <a:latin typeface="Calibri" pitchFamily="34" charset="0"/>
                <a:cs typeface="Calibri" pitchFamily="34" charset="0"/>
              </a:rPr>
              <a:t> </a:t>
            </a:r>
            <a:r>
              <a:rPr lang="sr-Latn-RS" sz="2400" dirty="0">
                <a:latin typeface="Calibri" pitchFamily="34" charset="0"/>
                <a:cs typeface="Calibri" pitchFamily="34" charset="0"/>
              </a:rPr>
              <a:t>(nevidljivim objašnjavamo vidljivo!)</a:t>
            </a:r>
            <a:endParaRPr lang="en-US" sz="2400" dirty="0">
              <a:latin typeface="Calibri" pitchFamily="34" charset="0"/>
              <a:cs typeface="Calibri" pitchFamily="34" charset="0"/>
            </a:endParaRPr>
          </a:p>
          <a:p>
            <a:pPr marL="342900" lvl="0" indent="-342900" algn="just">
              <a:spcBef>
                <a:spcPts val="0"/>
              </a:spcBef>
              <a:buClr>
                <a:srgbClr val="FFFF00"/>
              </a:buClr>
              <a:buSzPts val="2960"/>
              <a:buNone/>
            </a:pPr>
            <a:endParaRPr lang="en-US" dirty="0"/>
          </a:p>
        </p:txBody>
      </p:sp>
    </p:spTree>
    <p:extLst>
      <p:ext uri="{BB962C8B-B14F-4D97-AF65-F5344CB8AC3E}">
        <p14:creationId xmlns:p14="http://schemas.microsoft.com/office/powerpoint/2010/main" val="180962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2" name="Title 1"/>
          <p:cNvSpPr>
            <a:spLocks noGrp="1"/>
          </p:cNvSpPr>
          <p:nvPr>
            <p:ph type="title"/>
          </p:nvPr>
        </p:nvSpPr>
        <p:spPr>
          <a:xfrm>
            <a:off x="395536" y="476672"/>
            <a:ext cx="8183880" cy="792088"/>
          </a:xfrm>
        </p:spPr>
        <p:txBody>
          <a:bodyPr>
            <a:normAutofit/>
          </a:bodyPr>
          <a:lstStyle/>
          <a:p>
            <a:r>
              <a:rPr lang="sr-Latn-RS" dirty="0">
                <a:effectLst>
                  <a:outerShdw blurRad="38100" dist="38100" dir="2700000" algn="tl">
                    <a:srgbClr val="000000">
                      <a:alpha val="43137"/>
                    </a:srgbClr>
                  </a:outerShdw>
                </a:effectLst>
              </a:rPr>
              <a:t>1.1. U</a:t>
            </a:r>
            <a:r>
              <a:rPr lang="sr-Cyrl-CS" dirty="0">
                <a:effectLst>
                  <a:outerShdw blurRad="38100" dist="38100" dir="2700000" algn="tl">
                    <a:srgbClr val="000000">
                      <a:alpha val="43137"/>
                    </a:srgbClr>
                  </a:outerShdw>
                </a:effectLst>
              </a:rPr>
              <a:t>put ili uputno pitanje</a:t>
            </a:r>
            <a:endParaRPr lang="en-US" dirty="0">
              <a:effectLst>
                <a:outerShdw blurRad="38100" dist="38100" dir="2700000" algn="tl">
                  <a:srgbClr val="000000">
                    <a:alpha val="43137"/>
                  </a:srgbClr>
                </a:outerShdw>
              </a:effectLst>
            </a:endParaRPr>
          </a:p>
        </p:txBody>
      </p:sp>
      <p:sp>
        <p:nvSpPr>
          <p:cNvPr id="737" name="Google Shape;737;p124"/>
          <p:cNvSpPr txBox="1">
            <a:spLocks noGrp="1"/>
          </p:cNvSpPr>
          <p:nvPr>
            <p:ph idx="1"/>
          </p:nvPr>
        </p:nvSpPr>
        <p:spPr>
          <a:xfrm>
            <a:off x="467544" y="1556792"/>
            <a:ext cx="8136904" cy="4752528"/>
          </a:xfrm>
          <a:prstGeom prst="rect">
            <a:avLst/>
          </a:prstGeom>
          <a:noFill/>
          <a:ln>
            <a:noFill/>
          </a:ln>
        </p:spPr>
        <p:txBody>
          <a:bodyPr spcFirstLastPara="1" wrap="square" lIns="91425" tIns="45700" rIns="91425" bIns="45700" anchor="t" anchorCtr="0">
            <a:normAutofit/>
          </a:bodyPr>
          <a:lstStyle/>
          <a:p>
            <a:pPr lvl="0">
              <a:spcBef>
                <a:spcPts val="600"/>
              </a:spcBef>
              <a:spcAft>
                <a:spcPts val="600"/>
              </a:spcAft>
            </a:pPr>
            <a:r>
              <a:rPr lang="sr-Latn-RS" sz="2400" dirty="0">
                <a:latin typeface="Calibri" pitchFamily="34" charset="0"/>
                <a:cs typeface="Calibri" pitchFamily="34" charset="0"/>
              </a:rPr>
              <a:t>I</a:t>
            </a:r>
            <a:r>
              <a:rPr lang="sr-Cyrl-CS" sz="2400" dirty="0">
                <a:latin typeface="Calibri" pitchFamily="34" charset="0"/>
                <a:cs typeface="Calibri" pitchFamily="34" charset="0"/>
              </a:rPr>
              <a:t>zrečeno na precizan način i u formi problema </a:t>
            </a:r>
            <a:endParaRPr lang="sr-Latn-RS" sz="2400" dirty="0">
              <a:latin typeface="Calibri" pitchFamily="34" charset="0"/>
              <a:cs typeface="Calibri" pitchFamily="34" charset="0"/>
            </a:endParaRPr>
          </a:p>
          <a:p>
            <a:pPr lvl="0">
              <a:spcBef>
                <a:spcPts val="600"/>
              </a:spcBef>
              <a:spcAft>
                <a:spcPts val="600"/>
              </a:spcAft>
            </a:pPr>
            <a:r>
              <a:rPr lang="sr-Cyrl-CS" sz="2400" b="1" i="1" dirty="0">
                <a:latin typeface="Calibri" pitchFamily="34" charset="0"/>
                <a:cs typeface="Calibri" pitchFamily="34" charset="0"/>
              </a:rPr>
              <a:t>Svrha</a:t>
            </a:r>
            <a:r>
              <a:rPr lang="sr-Cyrl-CS" sz="2400" i="1" dirty="0">
                <a:latin typeface="Calibri" pitchFamily="34" charset="0"/>
                <a:cs typeface="Calibri" pitchFamily="34" charset="0"/>
              </a:rPr>
              <a:t> </a:t>
            </a:r>
            <a:r>
              <a:rPr lang="sr-Cyrl-CS" sz="2400" dirty="0">
                <a:latin typeface="Calibri" pitchFamily="34" charset="0"/>
                <a:cs typeface="Calibri" pitchFamily="34" charset="0"/>
              </a:rPr>
              <a:t>uputnog pitanja </a:t>
            </a:r>
            <a:r>
              <a:rPr lang="sr-Latn-RS" sz="2400" dirty="0">
                <a:latin typeface="Calibri" pitchFamily="34" charset="0"/>
                <a:cs typeface="Calibri" pitchFamily="34" charset="0"/>
              </a:rPr>
              <a:t>je </a:t>
            </a:r>
            <a:r>
              <a:rPr lang="sr-Cyrl-CS" sz="2400" dirty="0">
                <a:latin typeface="Calibri" pitchFamily="34" charset="0"/>
                <a:cs typeface="Calibri" pitchFamily="34" charset="0"/>
              </a:rPr>
              <a:t>da </a:t>
            </a:r>
            <a:r>
              <a:rPr lang="sr-Cyrl-CS" sz="2400" b="1" i="1" dirty="0">
                <a:latin typeface="Calibri" pitchFamily="34" charset="0"/>
                <a:cs typeface="Calibri" pitchFamily="34" charset="0"/>
              </a:rPr>
              <a:t>istakne</a:t>
            </a:r>
            <a:r>
              <a:rPr lang="sr-Cyrl-CS" sz="2400" dirty="0">
                <a:latin typeface="Calibri" pitchFamily="34" charset="0"/>
                <a:cs typeface="Calibri" pitchFamily="34" charset="0"/>
              </a:rPr>
              <a:t> </a:t>
            </a:r>
            <a:r>
              <a:rPr lang="sr-Cyrl-CS" sz="2400" b="1" i="1" dirty="0">
                <a:latin typeface="Calibri" pitchFamily="34" charset="0"/>
                <a:cs typeface="Calibri" pitchFamily="34" charset="0"/>
              </a:rPr>
              <a:t>glavni razlog </a:t>
            </a:r>
            <a:r>
              <a:rPr lang="sr-Cyrl-CS" sz="2400" dirty="0">
                <a:latin typeface="Calibri" pitchFamily="34" charset="0"/>
                <a:cs typeface="Calibri" pitchFamily="34" charset="0"/>
              </a:rPr>
              <a:t>sprovođenja postupka kliničke procene. </a:t>
            </a:r>
            <a:endParaRPr lang="hr-HR" sz="2400" dirty="0">
              <a:latin typeface="Calibri" pitchFamily="34" charset="0"/>
              <a:cs typeface="Calibri" pitchFamily="34" charset="0"/>
            </a:endParaRPr>
          </a:p>
          <a:p>
            <a:pPr lvl="0">
              <a:spcBef>
                <a:spcPts val="600"/>
              </a:spcBef>
              <a:spcAft>
                <a:spcPts val="600"/>
              </a:spcAft>
            </a:pPr>
            <a:r>
              <a:rPr lang="sr-Latn-RS" sz="2400" dirty="0">
                <a:latin typeface="Calibri" pitchFamily="34" charset="0"/>
                <a:cs typeface="Calibri" pitchFamily="34" charset="0"/>
              </a:rPr>
              <a:t>T</a:t>
            </a:r>
            <a:r>
              <a:rPr lang="sr-Cyrl-CS" sz="2400" dirty="0">
                <a:latin typeface="Calibri" pitchFamily="34" charset="0"/>
                <a:cs typeface="Calibri" pitchFamily="34" charset="0"/>
              </a:rPr>
              <a:t>reba da uključi </a:t>
            </a:r>
            <a:r>
              <a:rPr lang="sr-Cyrl-CS" sz="2400" i="1" dirty="0">
                <a:latin typeface="Calibri" pitchFamily="34" charset="0"/>
                <a:cs typeface="Calibri" pitchFamily="34" charset="0"/>
              </a:rPr>
              <a:t>kratak opis ispitanika</a:t>
            </a:r>
            <a:r>
              <a:rPr lang="sr-Cyrl-CS" sz="2400" dirty="0">
                <a:latin typeface="Calibri" pitchFamily="34" charset="0"/>
                <a:cs typeface="Calibri" pitchFamily="34" charset="0"/>
              </a:rPr>
              <a:t> </a:t>
            </a:r>
            <a:r>
              <a:rPr lang="sr-Latn-RS" sz="2400" dirty="0">
                <a:latin typeface="Calibri" pitchFamily="34" charset="0"/>
                <a:cs typeface="Calibri" pitchFamily="34" charset="0"/>
              </a:rPr>
              <a:t>i </a:t>
            </a:r>
            <a:r>
              <a:rPr lang="sr-Cyrl-CS" sz="2400" i="1" dirty="0">
                <a:latin typeface="Calibri" pitchFamily="34" charset="0"/>
                <a:cs typeface="Calibri" pitchFamily="34" charset="0"/>
              </a:rPr>
              <a:t>prirode</a:t>
            </a:r>
            <a:r>
              <a:rPr lang="sr-Latn-RS" sz="2400" i="1" dirty="0">
                <a:latin typeface="Calibri" pitchFamily="34" charset="0"/>
                <a:cs typeface="Calibri" pitchFamily="34" charset="0"/>
              </a:rPr>
              <a:t> njegovih </a:t>
            </a:r>
            <a:r>
              <a:rPr lang="sr-Cyrl-CS" sz="2400" i="1" dirty="0">
                <a:latin typeface="Calibri" pitchFamily="34" charset="0"/>
                <a:cs typeface="Calibri" pitchFamily="34" charset="0"/>
              </a:rPr>
              <a:t>problema</a:t>
            </a:r>
            <a:r>
              <a:rPr lang="sr-Cyrl-CS" sz="2400" dirty="0">
                <a:latin typeface="Calibri" pitchFamily="34" charset="0"/>
                <a:cs typeface="Calibri" pitchFamily="34" charset="0"/>
              </a:rPr>
              <a:t>.</a:t>
            </a:r>
            <a:endParaRPr lang="en-US" sz="2400" dirty="0">
              <a:latin typeface="Calibri" pitchFamily="34" charset="0"/>
              <a:cs typeface="Calibri" pitchFamily="34" charset="0"/>
            </a:endParaRPr>
          </a:p>
          <a:p>
            <a:pPr lvl="0">
              <a:spcBef>
                <a:spcPts val="600"/>
              </a:spcBef>
              <a:spcAft>
                <a:spcPts val="600"/>
              </a:spcAft>
            </a:pPr>
            <a:r>
              <a:rPr lang="sr-Latn-RS" sz="2400" i="1" dirty="0">
                <a:latin typeface="Calibri" pitchFamily="34" charset="0"/>
                <a:cs typeface="Calibri" pitchFamily="34" charset="0"/>
              </a:rPr>
              <a:t>P</a:t>
            </a:r>
            <a:r>
              <a:rPr lang="ru-RU" sz="2400" i="1" dirty="0">
                <a:latin typeface="Calibri" pitchFamily="34" charset="0"/>
                <a:cs typeface="Calibri" pitchFamily="34" charset="0"/>
              </a:rPr>
              <a:t>otpuna</a:t>
            </a:r>
            <a:r>
              <a:rPr lang="ru-RU" sz="2400" dirty="0">
                <a:latin typeface="Calibri" pitchFamily="34" charset="0"/>
                <a:cs typeface="Calibri" pitchFamily="34" charset="0"/>
              </a:rPr>
              <a:t> i </a:t>
            </a:r>
            <a:r>
              <a:rPr lang="ru-RU" sz="2400" i="1" dirty="0">
                <a:latin typeface="Calibri" pitchFamily="34" charset="0"/>
                <a:cs typeface="Calibri" pitchFamily="34" charset="0"/>
              </a:rPr>
              <a:t>jasna</a:t>
            </a:r>
            <a:r>
              <a:rPr lang="ru-RU" sz="2400" dirty="0">
                <a:latin typeface="Calibri" pitchFamily="34" charset="0"/>
                <a:cs typeface="Calibri" pitchFamily="34" charset="0"/>
              </a:rPr>
              <a:t> uputna pitanja olakšavaju kliničaru:</a:t>
            </a:r>
            <a:endParaRPr lang="en-US" sz="2400"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da se fokusira na problem, </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orijentišu ga na ono što u psihološkom izveštaju sledi, </a:t>
            </a:r>
            <a:endParaRPr lang="en-US" dirty="0">
              <a:latin typeface="Calibri" pitchFamily="34" charset="0"/>
              <a:cs typeface="Calibri" pitchFamily="34" charset="0"/>
            </a:endParaRPr>
          </a:p>
          <a:p>
            <a:pPr lvl="1">
              <a:spcBef>
                <a:spcPts val="600"/>
              </a:spcBef>
              <a:spcAft>
                <a:spcPts val="600"/>
              </a:spcAft>
              <a:buFont typeface="Wingdings" pitchFamily="2" charset="2"/>
              <a:buChar char="Ø"/>
            </a:pPr>
            <a:r>
              <a:rPr lang="ru-RU" dirty="0">
                <a:latin typeface="Calibri" pitchFamily="34" charset="0"/>
                <a:cs typeface="Calibri" pitchFamily="34" charset="0"/>
              </a:rPr>
              <a:t>upućuju na oblasti koje će biti prorađene.</a:t>
            </a:r>
            <a:endParaRPr lang="en-US" dirty="0">
              <a:latin typeface="Calibri" pitchFamily="34" charset="0"/>
              <a:cs typeface="Calibri" pitchFamily="34" charset="0"/>
            </a:endParaRPr>
          </a:p>
          <a:p>
            <a:pPr marL="0" indent="0">
              <a:buNone/>
            </a:pPr>
            <a:endParaRPr lang="en-US" dirty="0"/>
          </a:p>
          <a:p>
            <a:pPr marL="342900" lvl="0" indent="-342900" algn="just">
              <a:spcBef>
                <a:spcPts val="0"/>
              </a:spcBef>
              <a:buClr>
                <a:srgbClr val="FFFF00"/>
              </a:buClr>
              <a:buSzPts val="3200"/>
              <a:buChar char="•"/>
            </a:pPr>
            <a:endParaRPr dirty="0"/>
          </a:p>
        </p:txBody>
      </p:sp>
    </p:spTree>
    <p:extLst>
      <p:ext uri="{BB962C8B-B14F-4D97-AF65-F5344CB8AC3E}">
        <p14:creationId xmlns:p14="http://schemas.microsoft.com/office/powerpoint/2010/main" val="40788709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975"/>
        <p:cNvGrpSpPr/>
        <p:nvPr/>
      </p:nvGrpSpPr>
      <p:grpSpPr>
        <a:xfrm>
          <a:off x="0" y="0"/>
          <a:ext cx="0" cy="0"/>
          <a:chOff x="0" y="0"/>
          <a:chExt cx="0" cy="0"/>
        </a:xfrm>
      </p:grpSpPr>
      <p:sp>
        <p:nvSpPr>
          <p:cNvPr id="2" name="Title 1"/>
          <p:cNvSpPr>
            <a:spLocks noGrp="1"/>
          </p:cNvSpPr>
          <p:nvPr>
            <p:ph type="title"/>
          </p:nvPr>
        </p:nvSpPr>
        <p:spPr>
          <a:xfrm>
            <a:off x="1115616" y="548680"/>
            <a:ext cx="7128792" cy="792088"/>
          </a:xfrm>
        </p:spPr>
        <p:txBody>
          <a:bodyPr/>
          <a:lstStyle/>
          <a:p>
            <a:r>
              <a:rPr lang="sr-Latn-RS" b="0" dirty="0">
                <a:solidFill>
                  <a:schemeClr val="accent1"/>
                </a:solidFill>
                <a:ea typeface="Times New Roman"/>
                <a:cs typeface="Times New Roman"/>
                <a:sym typeface="Times New Roman"/>
              </a:rPr>
              <a:t>c. Znaci</a:t>
            </a:r>
            <a:endParaRPr lang="en-US" dirty="0"/>
          </a:p>
        </p:txBody>
      </p:sp>
      <p:sp>
        <p:nvSpPr>
          <p:cNvPr id="1976" name="Google Shape;1976;p351"/>
          <p:cNvSpPr txBox="1">
            <a:spLocks noGrp="1"/>
          </p:cNvSpPr>
          <p:nvPr>
            <p:ph idx="1"/>
          </p:nvPr>
        </p:nvSpPr>
        <p:spPr>
          <a:xfrm>
            <a:off x="827584" y="1988840"/>
            <a:ext cx="7416824" cy="3816424"/>
          </a:xfrm>
          <a:prstGeom prst="rect">
            <a:avLst/>
          </a:prstGeom>
          <a:noFill/>
          <a:ln>
            <a:noFill/>
          </a:ln>
        </p:spPr>
        <p:txBody>
          <a:bodyPr spcFirstLastPara="1" wrap="square" lIns="91425" tIns="45700" rIns="91425" bIns="45700" anchor="t" anchorCtr="0">
            <a:normAutofit/>
          </a:bodyPr>
          <a:lstStyle/>
          <a:p>
            <a:pPr>
              <a:spcBef>
                <a:spcPts val="600"/>
              </a:spcBef>
              <a:spcAft>
                <a:spcPts val="600"/>
              </a:spcAft>
            </a:pPr>
            <a:r>
              <a:rPr lang="sr-Cyrl-CS" sz="2400" dirty="0">
                <a:latin typeface="Calibri" pitchFamily="34" charset="0"/>
                <a:cs typeface="Calibri" pitchFamily="34" charset="0"/>
              </a:rPr>
              <a:t>Zaključivanje zasnovano na znacima, podrazumeva </a:t>
            </a:r>
            <a:r>
              <a:rPr lang="sr-Latn-RS" sz="2400" dirty="0">
                <a:latin typeface="Calibri" pitchFamily="34" charset="0"/>
                <a:cs typeface="Calibri" pitchFamily="34" charset="0"/>
              </a:rPr>
              <a:t>da ponašanje </a:t>
            </a:r>
            <a:r>
              <a:rPr lang="ru-RU" sz="2400" dirty="0">
                <a:latin typeface="Calibri" pitchFamily="34" charset="0"/>
                <a:cs typeface="Calibri" pitchFamily="34" charset="0"/>
              </a:rPr>
              <a:t>može biti shvaćen</a:t>
            </a:r>
            <a:r>
              <a:rPr lang="sr-Latn-RS" sz="2400" dirty="0">
                <a:latin typeface="Calibri" pitchFamily="34" charset="0"/>
                <a:cs typeface="Calibri" pitchFamily="34" charset="0"/>
              </a:rPr>
              <a:t>o</a:t>
            </a:r>
            <a:r>
              <a:rPr lang="ru-RU" sz="2400" dirty="0">
                <a:latin typeface="Calibri" pitchFamily="34" charset="0"/>
                <a:cs typeface="Calibri" pitchFamily="34" charset="0"/>
              </a:rPr>
              <a:t> kao znak nekih drugih manje očevidnih (latentnih) karakteristika.</a:t>
            </a:r>
            <a:endParaRPr lang="en-US" sz="2400" dirty="0">
              <a:latin typeface="Calibri" pitchFamily="34" charset="0"/>
              <a:cs typeface="Calibri" pitchFamily="34" charset="0"/>
            </a:endParaRPr>
          </a:p>
          <a:p>
            <a:pPr lvl="0">
              <a:spcBef>
                <a:spcPts val="600"/>
              </a:spcBef>
              <a:spcAft>
                <a:spcPts val="600"/>
              </a:spcAft>
            </a:pPr>
            <a:r>
              <a:rPr lang="sr-Latn-RS" sz="2400" dirty="0">
                <a:latin typeface="Calibri" pitchFamily="34" charset="0"/>
                <a:cs typeface="Calibri" pitchFamily="34" charset="0"/>
              </a:rPr>
              <a:t>K</a:t>
            </a:r>
            <a:r>
              <a:rPr lang="ru-RU" sz="2400" dirty="0">
                <a:latin typeface="Calibri" pitchFamily="34" charset="0"/>
                <a:cs typeface="Calibri" pitchFamily="34" charset="0"/>
              </a:rPr>
              <a:t>liničar koji psihološke podatke shvata kao </a:t>
            </a:r>
            <a:r>
              <a:rPr lang="ru-RU" sz="2400" i="1" dirty="0">
                <a:latin typeface="Calibri" pitchFamily="34" charset="0"/>
                <a:cs typeface="Calibri" pitchFamily="34" charset="0"/>
              </a:rPr>
              <a:t>znake </a:t>
            </a:r>
            <a:r>
              <a:rPr lang="ru-RU" sz="2400" dirty="0">
                <a:latin typeface="Calibri" pitchFamily="34" charset="0"/>
                <a:cs typeface="Calibri" pitchFamily="34" charset="0"/>
              </a:rPr>
              <a:t>može, u datom slučaju, izvesti sledeće zaključke</a:t>
            </a:r>
            <a:r>
              <a:rPr lang="sr-Latn-RS" sz="2400" dirty="0">
                <a:latin typeface="Calibri" pitchFamily="34" charset="0"/>
                <a:cs typeface="Calibri" pitchFamily="34" charset="0"/>
              </a:rPr>
              <a:t> o: nesigurnoj afektivnoj vezanosti, naučenoj bespomoćnosti, iracionalnim uverenjima, agresiji okrenutoj ka sebi, internalizovanom lošem Objektu,..</a:t>
            </a:r>
            <a:endParaRPr lang="en-US" sz="2400" dirty="0">
              <a:latin typeface="Calibri" pitchFamily="34" charset="0"/>
              <a:cs typeface="Calibri" pitchFamily="34" charset="0"/>
            </a:endParaRPr>
          </a:p>
          <a:p>
            <a:pPr marL="0" lvl="0" indent="0" algn="just" rtl="0">
              <a:spcBef>
                <a:spcPts val="640"/>
              </a:spcBef>
              <a:spcAft>
                <a:spcPts val="0"/>
              </a:spcAft>
              <a:buClr>
                <a:schemeClr val="lt1"/>
              </a:buClr>
              <a:buSzPts val="3200"/>
              <a:buNone/>
            </a:pPr>
            <a:endParaRPr dirty="0"/>
          </a:p>
        </p:txBody>
      </p:sp>
    </p:spTree>
    <p:extLst>
      <p:ext uri="{BB962C8B-B14F-4D97-AF65-F5344CB8AC3E}">
        <p14:creationId xmlns:p14="http://schemas.microsoft.com/office/powerpoint/2010/main" val="3195838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990"/>
        <p:cNvGrpSpPr/>
        <p:nvPr/>
      </p:nvGrpSpPr>
      <p:grpSpPr>
        <a:xfrm>
          <a:off x="0" y="0"/>
          <a:ext cx="0" cy="0"/>
          <a:chOff x="0" y="0"/>
          <a:chExt cx="0" cy="0"/>
        </a:xfrm>
      </p:grpSpPr>
      <p:graphicFrame>
        <p:nvGraphicFramePr>
          <p:cNvPr id="1991" name="Google Shape;1991;p354"/>
          <p:cNvGraphicFramePr/>
          <p:nvPr>
            <p:extLst>
              <p:ext uri="{D42A27DB-BD31-4B8C-83A1-F6EECF244321}">
                <p14:modId xmlns:p14="http://schemas.microsoft.com/office/powerpoint/2010/main" val="1555418930"/>
              </p:ext>
            </p:extLst>
          </p:nvPr>
        </p:nvGraphicFramePr>
        <p:xfrm>
          <a:off x="457200" y="548681"/>
          <a:ext cx="8436313" cy="5134727"/>
        </p:xfrm>
        <a:graphic>
          <a:graphicData uri="http://schemas.openxmlformats.org/drawingml/2006/table">
            <a:tbl>
              <a:tblPr firstRow="1" bandRow="1">
                <a:noFill/>
              </a:tblPr>
              <a:tblGrid>
                <a:gridCol w="1645925">
                  <a:extLst>
                    <a:ext uri="{9D8B030D-6E8A-4147-A177-3AD203B41FA5}">
                      <a16:colId xmlns:a16="http://schemas.microsoft.com/office/drawing/2014/main" val="20000"/>
                    </a:ext>
                  </a:extLst>
                </a:gridCol>
                <a:gridCol w="1852613">
                  <a:extLst>
                    <a:ext uri="{9D8B030D-6E8A-4147-A177-3AD203B41FA5}">
                      <a16:colId xmlns:a16="http://schemas.microsoft.com/office/drawing/2014/main" val="20001"/>
                    </a:ext>
                  </a:extLst>
                </a:gridCol>
                <a:gridCol w="1645925">
                  <a:extLst>
                    <a:ext uri="{9D8B030D-6E8A-4147-A177-3AD203B41FA5}">
                      <a16:colId xmlns:a16="http://schemas.microsoft.com/office/drawing/2014/main" val="20002"/>
                    </a:ext>
                  </a:extLst>
                </a:gridCol>
                <a:gridCol w="1645925">
                  <a:extLst>
                    <a:ext uri="{9D8B030D-6E8A-4147-A177-3AD203B41FA5}">
                      <a16:colId xmlns:a16="http://schemas.microsoft.com/office/drawing/2014/main" val="20003"/>
                    </a:ext>
                  </a:extLst>
                </a:gridCol>
                <a:gridCol w="1645925">
                  <a:extLst>
                    <a:ext uri="{9D8B030D-6E8A-4147-A177-3AD203B41FA5}">
                      <a16:colId xmlns:a16="http://schemas.microsoft.com/office/drawing/2014/main" val="20004"/>
                    </a:ext>
                  </a:extLst>
                </a:gridCol>
              </a:tblGrid>
              <a:tr h="703619">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Podaci viđeni kao</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Nivo zaključivanja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Podložna teorija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Izvori podataka</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Tipični postupci obrade podataka</a:t>
                      </a:r>
                      <a:endParaRPr lang="en-US" sz="1400" dirty="0">
                        <a:effectLst/>
                        <a:latin typeface="Tahoma"/>
                        <a:ea typeface="Times New Roman"/>
                        <a:cs typeface="Times New Roman"/>
                      </a:endParaRPr>
                    </a:p>
                  </a:txBody>
                  <a:tcPr>
                    <a:solidFill>
                      <a:schemeClr val="accent1"/>
                    </a:solidFill>
                  </a:tcPr>
                </a:tc>
                <a:extLst>
                  <a:ext uri="{0D108BD9-81ED-4DB2-BD59-A6C34878D82A}">
                    <a16:rowId xmlns:a16="http://schemas.microsoft.com/office/drawing/2014/main" val="10000"/>
                  </a:ext>
                </a:extLst>
              </a:tr>
              <a:tr h="1671095">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Uzorak</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Nizak</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Bihevioralne</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Formalno i neformalno, zasnovano na subjektivnim sudovima i funkcionalnoj analizi ispitanikovog ponašanja</a:t>
                      </a:r>
                      <a:endParaRPr lang="en-US" sz="1200" dirty="0">
                        <a:effectLst/>
                        <a:latin typeface="Tahoma"/>
                        <a:ea typeface="Times New Roman"/>
                        <a:cs typeface="Times New Roman"/>
                      </a:endParaRPr>
                    </a:p>
                  </a:txBody>
                  <a:tcPr/>
                </a:tc>
                <a:extLst>
                  <a:ext uri="{0D108BD9-81ED-4DB2-BD59-A6C34878D82A}">
                    <a16:rowId xmlns:a16="http://schemas.microsoft.com/office/drawing/2014/main" val="10001"/>
                  </a:ext>
                </a:extLst>
              </a:tr>
              <a:tr h="1226453">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Korelati</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en-US" sz="1200" kern="1200" dirty="0">
                          <a:solidFill>
                            <a:srgbClr val="000000"/>
                          </a:solidFill>
                          <a:effectLst/>
                          <a:latin typeface="Verdana"/>
                          <a:ea typeface="Times New Roman"/>
                          <a:cs typeface="Arial"/>
                        </a:rPr>
                        <a:t>U</a:t>
                      </a:r>
                      <a:r>
                        <a:rPr lang="sr-Cyrl-CS" sz="1200" kern="1200" dirty="0">
                          <a:solidFill>
                            <a:srgbClr val="000000"/>
                          </a:solidFill>
                          <a:effectLst/>
                          <a:latin typeface="Verdana"/>
                          <a:ea typeface="Times New Roman"/>
                          <a:cs typeface="Arial"/>
                        </a:rPr>
                        <a:t>mer</a:t>
                      </a:r>
                      <a:r>
                        <a:rPr lang="hr-HR" sz="1200" kern="1200" dirty="0">
                          <a:solidFill>
                            <a:srgbClr val="000000"/>
                          </a:solidFill>
                          <a:effectLst/>
                          <a:latin typeface="Verdana"/>
                          <a:ea typeface="Times New Roman"/>
                          <a:cs typeface="Arial"/>
                        </a:rPr>
                        <a:t>e</a:t>
                      </a:r>
                      <a:r>
                        <a:rPr lang="sr-Cyrl-CS" sz="1200" kern="1200" dirty="0">
                          <a:solidFill>
                            <a:srgbClr val="000000"/>
                          </a:solidFill>
                          <a:effectLst/>
                          <a:latin typeface="Verdana"/>
                          <a:ea typeface="Times New Roman"/>
                          <a:cs typeface="Arial"/>
                        </a:rPr>
                        <a:t>n</a:t>
                      </a:r>
                      <a:endParaRPr lang="en-US" sz="1200" dirty="0">
                        <a:effectLst/>
                        <a:latin typeface="Tahoma"/>
                        <a:ea typeface="Times New Roman"/>
                        <a:cs typeface="Times New Roman"/>
                      </a:endParaRPr>
                    </a:p>
                  </a:txBody>
                  <a:tcPr/>
                </a:tc>
                <a:tc>
                  <a:txBody>
                    <a:bodyPr/>
                    <a:lstStyle/>
                    <a:p>
                      <a:pPr marL="0" marR="0" algn="just">
                        <a:spcBef>
                          <a:spcPts val="0"/>
                        </a:spcBef>
                        <a:spcAft>
                          <a:spcPts val="0"/>
                        </a:spcAft>
                      </a:pPr>
                      <a:r>
                        <a:rPr lang="sr-Cyrl-CS" sz="1200" kern="1200" dirty="0">
                          <a:solidFill>
                            <a:srgbClr val="000000"/>
                          </a:solidFill>
                          <a:effectLst/>
                          <a:latin typeface="Verdana"/>
                          <a:ea typeface="Times New Roman"/>
                          <a:cs typeface="Arial"/>
                        </a:rPr>
                        <a:t>Različite teorije</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Formalno, zasnovano na statističkoj analizi podataka procene</a:t>
                      </a:r>
                      <a:endParaRPr lang="en-US" sz="1200" dirty="0">
                        <a:effectLst/>
                        <a:latin typeface="Tahoma"/>
                        <a:ea typeface="Times New Roman"/>
                        <a:cs typeface="Times New Roman"/>
                      </a:endParaRPr>
                    </a:p>
                  </a:txBody>
                  <a:tcPr/>
                </a:tc>
                <a:extLst>
                  <a:ext uri="{0D108BD9-81ED-4DB2-BD59-A6C34878D82A}">
                    <a16:rowId xmlns:a16="http://schemas.microsoft.com/office/drawing/2014/main" val="10002"/>
                  </a:ext>
                </a:extLst>
              </a:tr>
              <a:tr h="1439394">
                <a:tc>
                  <a:txBody>
                    <a:bodyPr/>
                    <a:lstStyle/>
                    <a:p>
                      <a:pPr marL="0" marR="0" algn="l">
                        <a:spcBef>
                          <a:spcPts val="0"/>
                        </a:spcBef>
                        <a:spcAft>
                          <a:spcPts val="0"/>
                        </a:spcAft>
                      </a:pPr>
                      <a:r>
                        <a:rPr lang="sr-Cyrl-CS" sz="1400" kern="1200" dirty="0">
                          <a:solidFill>
                            <a:srgbClr val="000000"/>
                          </a:solidFill>
                          <a:effectLst/>
                          <a:latin typeface="Verdana"/>
                          <a:ea typeface="Times New Roman"/>
                          <a:cs typeface="Arial"/>
                        </a:rPr>
                        <a:t>Znak</a:t>
                      </a:r>
                      <a:endParaRPr lang="en-US" sz="1400" dirty="0">
                        <a:effectLst/>
                        <a:latin typeface="Tahoma"/>
                        <a:ea typeface="Times New Roman"/>
                        <a:cs typeface="Times New Roman"/>
                      </a:endParaRPr>
                    </a:p>
                  </a:txBody>
                  <a:tcPr>
                    <a:solidFill>
                      <a:schemeClr val="accent1"/>
                    </a:solidFill>
                  </a:tcPr>
                </a:tc>
                <a:tc>
                  <a:txBody>
                    <a:bodyPr/>
                    <a:lstStyle/>
                    <a:p>
                      <a:pPr marL="0" marR="0" algn="l">
                        <a:spcBef>
                          <a:spcPts val="0"/>
                        </a:spcBef>
                        <a:spcAft>
                          <a:spcPts val="0"/>
                        </a:spcAft>
                      </a:pPr>
                      <a:r>
                        <a:rPr lang="sr-Cyrl-CS" sz="1200" kern="1200">
                          <a:solidFill>
                            <a:srgbClr val="000000"/>
                          </a:solidFill>
                          <a:effectLst/>
                          <a:latin typeface="Verdana"/>
                          <a:ea typeface="Times New Roman"/>
                          <a:cs typeface="Arial"/>
                        </a:rPr>
                        <a:t>Visok</a:t>
                      </a:r>
                      <a:endParaRPr lang="en-US" sz="1200">
                        <a:effectLst/>
                        <a:latin typeface="Tahoma"/>
                        <a:ea typeface="Times New Roman"/>
                        <a:cs typeface="Times New Roman"/>
                      </a:endParaRPr>
                    </a:p>
                  </a:txBody>
                  <a:tcPr/>
                </a:tc>
                <a:tc>
                  <a:txBody>
                    <a:bodyPr/>
                    <a:lstStyle/>
                    <a:p>
                      <a:pPr marL="0" marR="0" algn="just">
                        <a:spcBef>
                          <a:spcPts val="0"/>
                        </a:spcBef>
                        <a:spcAft>
                          <a:spcPts val="0"/>
                        </a:spcAft>
                      </a:pPr>
                      <a:r>
                        <a:rPr lang="sr-Cyrl-CS" sz="1200" kern="1200" dirty="0">
                          <a:solidFill>
                            <a:srgbClr val="000000"/>
                          </a:solidFill>
                          <a:effectLst/>
                          <a:latin typeface="Verdana"/>
                          <a:ea typeface="Times New Roman"/>
                          <a:cs typeface="Arial"/>
                        </a:rPr>
                        <a:t>Dubinsko psihološke ili fenomenološke</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Intervjui, testovi, promatranja, lične beleške </a:t>
                      </a:r>
                      <a:endParaRPr lang="en-US" sz="1200" dirty="0">
                        <a:effectLst/>
                        <a:latin typeface="Tahoma"/>
                        <a:ea typeface="Times New Roman"/>
                        <a:cs typeface="Times New Roman"/>
                      </a:endParaRPr>
                    </a:p>
                  </a:txBody>
                  <a:tcPr/>
                </a:tc>
                <a:tc>
                  <a:txBody>
                    <a:bodyPr/>
                    <a:lstStyle/>
                    <a:p>
                      <a:pPr marL="0" marR="0" algn="l">
                        <a:spcBef>
                          <a:spcPts val="0"/>
                        </a:spcBef>
                        <a:spcAft>
                          <a:spcPts val="0"/>
                        </a:spcAft>
                      </a:pPr>
                      <a:r>
                        <a:rPr lang="sr-Cyrl-CS" sz="1200" kern="1200" dirty="0">
                          <a:solidFill>
                            <a:srgbClr val="000000"/>
                          </a:solidFill>
                          <a:effectLst/>
                          <a:latin typeface="Verdana"/>
                          <a:ea typeface="Times New Roman"/>
                          <a:cs typeface="Arial"/>
                        </a:rPr>
                        <a:t>Neformalno, zasnovano na subjektivnim sudovima o podacima procene</a:t>
                      </a:r>
                      <a:endParaRPr lang="en-US" sz="1200" dirty="0">
                        <a:effectLst/>
                        <a:latin typeface="Tahoma"/>
                        <a:ea typeface="Times New Roman"/>
                        <a:cs typeface="Times New Roman"/>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567621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80920" cy="720080"/>
          </a:xfrm>
        </p:spPr>
        <p:txBody>
          <a:bodyPr>
            <a:normAutofit fontScale="90000"/>
          </a:bodyPr>
          <a:lstStyle/>
          <a:p>
            <a:r>
              <a:rPr lang="sr-Latn-CS" sz="3600" dirty="0">
                <a:effectLst>
                  <a:outerShdw blurRad="38100" dist="38100" dir="2700000" algn="tl">
                    <a:srgbClr val="000000">
                      <a:alpha val="43137"/>
                    </a:srgbClr>
                  </a:outerShdw>
                </a:effectLst>
                <a:latin typeface="Calibri" pitchFamily="34" charset="0"/>
                <a:cs typeface="Calibri" pitchFamily="34" charset="0"/>
              </a:rPr>
              <a:t>4. Saopštavanje podataka- </a:t>
            </a:r>
            <a:r>
              <a:rPr lang="sr-Latn-CS" sz="3600" b="1" dirty="0">
                <a:effectLst>
                  <a:outerShdw blurRad="38100" dist="38100" dir="2700000" algn="tl">
                    <a:srgbClr val="000000">
                      <a:alpha val="43137"/>
                    </a:srgbClr>
                  </a:outerShdw>
                </a:effectLst>
                <a:latin typeface="Calibri" pitchFamily="34" charset="0"/>
                <a:cs typeface="Calibri" pitchFamily="34" charset="0"/>
              </a:rPr>
              <a:t> Nalaz i mišljenje</a:t>
            </a:r>
            <a:endParaRPr lang="en-US" sz="3600" dirty="0">
              <a:effectLst>
                <a:outerShdw blurRad="38100" dist="38100" dir="2700000" algn="tl">
                  <a:srgbClr val="000000">
                    <a:alpha val="43137"/>
                  </a:srgbClr>
                </a:outerShdw>
              </a:effectLst>
              <a:latin typeface="Calibri" pitchFamily="34" charset="0"/>
              <a:cs typeface="Calibri" pitchFamily="34" charset="0"/>
            </a:endParaRPr>
          </a:p>
        </p:txBody>
      </p:sp>
      <p:sp>
        <p:nvSpPr>
          <p:cNvPr id="3" name="Content Placeholder 2"/>
          <p:cNvSpPr>
            <a:spLocks noGrp="1"/>
          </p:cNvSpPr>
          <p:nvPr>
            <p:ph idx="1"/>
          </p:nvPr>
        </p:nvSpPr>
        <p:spPr>
          <a:xfrm>
            <a:off x="341084" y="1138636"/>
            <a:ext cx="8496944" cy="4968552"/>
          </a:xfrm>
        </p:spPr>
        <p:txBody>
          <a:bodyPr>
            <a:noAutofit/>
          </a:bodyPr>
          <a:lstStyle/>
          <a:p>
            <a:pPr marL="688086" indent="-514350">
              <a:spcBef>
                <a:spcPts val="0"/>
              </a:spcBef>
              <a:buFont typeface="Wingdings" pitchFamily="2" charset="2"/>
              <a:buChar char="Ø"/>
            </a:pPr>
            <a:r>
              <a:rPr lang="sr-Latn-CS" sz="2400" b="1" dirty="0">
                <a:latin typeface="Calibri" pitchFamily="34" charset="0"/>
                <a:cs typeface="Calibri" pitchFamily="34" charset="0"/>
              </a:rPr>
              <a:t>Osnovni podaci </a:t>
            </a:r>
            <a:r>
              <a:rPr lang="sr-Latn-CS" sz="2400" dirty="0">
                <a:latin typeface="Calibri" pitchFamily="34" charset="0"/>
                <a:cs typeface="Calibri" pitchFamily="34" charset="0"/>
              </a:rPr>
              <a:t>o ispitaniku</a:t>
            </a:r>
          </a:p>
          <a:p>
            <a:pPr marL="688086" indent="-514350">
              <a:spcBef>
                <a:spcPts val="0"/>
              </a:spcBef>
              <a:buFont typeface="Wingdings" pitchFamily="2" charset="2"/>
              <a:buChar char="Ø"/>
            </a:pPr>
            <a:r>
              <a:rPr lang="sr-Latn-CS" sz="2400" dirty="0">
                <a:latin typeface="Calibri" pitchFamily="34" charset="0"/>
                <a:cs typeface="Calibri" pitchFamily="34" charset="0"/>
              </a:rPr>
              <a:t>Razlozi upućivanja na psihološko testiranje (</a:t>
            </a:r>
            <a:r>
              <a:rPr lang="sr-Latn-CS" sz="2400" b="1" dirty="0">
                <a:latin typeface="Calibri" pitchFamily="34" charset="0"/>
                <a:cs typeface="Calibri" pitchFamily="34" charset="0"/>
              </a:rPr>
              <a:t>uputno pitanje</a:t>
            </a:r>
            <a:r>
              <a:rPr lang="sr-Latn-CS" sz="2400" dirty="0">
                <a:latin typeface="Calibri" pitchFamily="34" charset="0"/>
                <a:cs typeface="Calibri" pitchFamily="34" charset="0"/>
              </a:rPr>
              <a:t>)</a:t>
            </a:r>
          </a:p>
          <a:p>
            <a:pPr marL="688086" indent="-514350">
              <a:spcBef>
                <a:spcPts val="0"/>
              </a:spcBef>
              <a:buFont typeface="Wingdings" pitchFamily="2" charset="2"/>
              <a:buChar char="Ø"/>
            </a:pPr>
            <a:r>
              <a:rPr lang="sr-Latn-CS" sz="2400" b="1" dirty="0">
                <a:latin typeface="Calibri" pitchFamily="34" charset="0"/>
                <a:cs typeface="Calibri" pitchFamily="34" charset="0"/>
              </a:rPr>
              <a:t>Primenjene metode</a:t>
            </a:r>
          </a:p>
          <a:p>
            <a:pPr marL="688086" indent="-514350">
              <a:spcBef>
                <a:spcPts val="0"/>
              </a:spcBef>
              <a:buFont typeface="Wingdings" pitchFamily="2" charset="2"/>
              <a:buChar char="Ø"/>
            </a:pPr>
            <a:r>
              <a:rPr lang="sr-Latn-CS" sz="2400" b="1" dirty="0">
                <a:latin typeface="Calibri" pitchFamily="34" charset="0"/>
                <a:cs typeface="Calibri" pitchFamily="34" charset="0"/>
              </a:rPr>
              <a:t>Kontakt i ponašanje</a:t>
            </a:r>
            <a:r>
              <a:rPr lang="sr-Latn-CS" sz="2400" dirty="0">
                <a:latin typeface="Calibri" pitchFamily="34" charset="0"/>
                <a:cs typeface="Calibri" pitchFamily="34" charset="0"/>
              </a:rPr>
              <a:t>: tok ispitivanja, ponašanje ispitanika, procena pouzdanosti dobijenih podataka; kvalitet kontakta i afektivna rezonanca ispitivača </a:t>
            </a:r>
          </a:p>
          <a:p>
            <a:pPr marL="688086" indent="-514350">
              <a:spcBef>
                <a:spcPts val="0"/>
              </a:spcBef>
              <a:buFont typeface="Wingdings" pitchFamily="2" charset="2"/>
              <a:buChar char="Ø"/>
            </a:pPr>
            <a:r>
              <a:rPr lang="sr-Latn-CS" sz="2400" dirty="0">
                <a:latin typeface="Calibri" pitchFamily="34" charset="0"/>
                <a:cs typeface="Calibri" pitchFamily="34" charset="0"/>
              </a:rPr>
              <a:t>Procena </a:t>
            </a:r>
            <a:r>
              <a:rPr lang="sr-Latn-CS" sz="2400" b="1" dirty="0">
                <a:latin typeface="Calibri" pitchFamily="34" charset="0"/>
                <a:cs typeface="Calibri" pitchFamily="34" charset="0"/>
              </a:rPr>
              <a:t>intelektualnog funkcionisanja</a:t>
            </a:r>
          </a:p>
          <a:p>
            <a:pPr marL="688086" indent="-514350">
              <a:spcBef>
                <a:spcPts val="0"/>
              </a:spcBef>
              <a:buFont typeface="Wingdings" pitchFamily="2" charset="2"/>
              <a:buChar char="Ø"/>
            </a:pPr>
            <a:r>
              <a:rPr lang="sr-Latn-CS" sz="2400" b="1" dirty="0">
                <a:latin typeface="Calibri" pitchFamily="34" charset="0"/>
                <a:cs typeface="Calibri" pitchFamily="34" charset="0"/>
              </a:rPr>
              <a:t>Procena ličnosti</a:t>
            </a:r>
            <a:r>
              <a:rPr lang="sr-Latn-CS" sz="2400" dirty="0">
                <a:latin typeface="Calibri" pitchFamily="34" charset="0"/>
                <a:cs typeface="Calibri" pitchFamily="34" charset="0"/>
              </a:rPr>
              <a:t>: </a:t>
            </a:r>
            <a:r>
              <a:rPr lang="sr-Latn-CS" sz="2400" b="1" i="1" dirty="0">
                <a:latin typeface="Calibri" pitchFamily="34" charset="0"/>
                <a:cs typeface="Calibri" pitchFamily="34" charset="0"/>
              </a:rPr>
              <a:t>opis ličnosti </a:t>
            </a:r>
            <a:r>
              <a:rPr lang="sr-Latn-CS" sz="2400" dirty="0">
                <a:latin typeface="Calibri" pitchFamily="34" charset="0"/>
                <a:cs typeface="Calibri" pitchFamily="34" charset="0"/>
              </a:rPr>
              <a:t>(dominantne crte ličnosti, tip adaptacije, mehanizmi odbrane, itd.),  procena </a:t>
            </a:r>
            <a:r>
              <a:rPr lang="sr-Latn-CS" sz="2400" b="1" i="1" dirty="0">
                <a:latin typeface="Calibri" pitchFamily="34" charset="0"/>
                <a:cs typeface="Calibri" pitchFamily="34" charset="0"/>
              </a:rPr>
              <a:t>nivoa funkcionisanja ličnosti </a:t>
            </a:r>
            <a:r>
              <a:rPr lang="sr-Latn-CS" sz="2400" dirty="0">
                <a:latin typeface="Calibri" pitchFamily="34" charset="0"/>
                <a:cs typeface="Calibri" pitchFamily="34" charset="0"/>
              </a:rPr>
              <a:t>( psihotični, neurotični ili poremećaj ličnosti); hipoteze o </a:t>
            </a:r>
            <a:r>
              <a:rPr lang="sr-Latn-CS" sz="2400" b="1" i="1" dirty="0">
                <a:latin typeface="Calibri" pitchFamily="34" charset="0"/>
                <a:cs typeface="Calibri" pitchFamily="34" charset="0"/>
              </a:rPr>
              <a:t>dinamici razvoja ličnosti </a:t>
            </a:r>
            <a:r>
              <a:rPr lang="sr-Latn-CS" sz="2400" dirty="0">
                <a:latin typeface="Calibri" pitchFamily="34" charset="0"/>
                <a:cs typeface="Calibri" pitchFamily="34" charset="0"/>
              </a:rPr>
              <a:t>i poremećaja iz jednog ili više teorijskih okvira</a:t>
            </a:r>
          </a:p>
          <a:p>
            <a:pPr marL="688086" indent="-514350">
              <a:spcBef>
                <a:spcPts val="0"/>
              </a:spcBef>
              <a:buFont typeface="Wingdings" pitchFamily="2" charset="2"/>
              <a:buChar char="Ø"/>
            </a:pPr>
            <a:r>
              <a:rPr lang="sr-Latn-CS" sz="2400" b="1" dirty="0">
                <a:latin typeface="Calibri" pitchFamily="34" charset="0"/>
                <a:cs typeface="Calibri" pitchFamily="34" charset="0"/>
              </a:rPr>
              <a:t>Zaključak i preporuke</a:t>
            </a:r>
            <a:endParaRPr lang="sr-Latn-CS" sz="2400" dirty="0">
              <a:latin typeface="Calibri" pitchFamily="34" charset="0"/>
              <a:cs typeface="Calibri" pitchFamily="34" charset="0"/>
            </a:endParaRPr>
          </a:p>
          <a:p>
            <a:pPr marL="971550" lvl="1" indent="-514350">
              <a:buFont typeface="+mj-lt"/>
              <a:buAutoNum type="arabicPeriod"/>
            </a:pPr>
            <a:endParaRPr lang="en-US" sz="24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Google Shape;747;p126"/>
          <p:cNvSpPr txBox="1">
            <a:spLocks noGrp="1"/>
          </p:cNvSpPr>
          <p:nvPr>
            <p:ph type="body" idx="1"/>
          </p:nvPr>
        </p:nvSpPr>
        <p:spPr>
          <a:xfrm>
            <a:off x="395536" y="692697"/>
            <a:ext cx="8424936" cy="5184576"/>
          </a:xfrm>
          <a:prstGeom prst="rect">
            <a:avLst/>
          </a:prstGeom>
          <a:noFill/>
          <a:ln>
            <a:noFill/>
          </a:ln>
        </p:spPr>
        <p:txBody>
          <a:bodyPr spcFirstLastPara="1" wrap="square" lIns="91425" tIns="45700" rIns="91425" bIns="45700" anchor="t" anchorCtr="0">
            <a:normAutofit/>
          </a:bodyPr>
          <a:lstStyle/>
          <a:p>
            <a:pPr marL="0" lvl="0" indent="0">
              <a:buNone/>
            </a:pPr>
            <a:r>
              <a:rPr lang="sr-Latn-RS" dirty="0">
                <a:solidFill>
                  <a:schemeClr val="accent1"/>
                </a:solidFill>
                <a:effectLst>
                  <a:outerShdw blurRad="38100" dist="38100" dir="2700000" algn="tl">
                    <a:srgbClr val="000000">
                      <a:alpha val="43137"/>
                    </a:srgbClr>
                  </a:outerShdw>
                </a:effectLst>
                <a:latin typeface="Calibri" pitchFamily="34" charset="0"/>
                <a:cs typeface="Calibri" pitchFamily="34" charset="0"/>
              </a:rPr>
              <a:t>N</a:t>
            </a:r>
            <a:r>
              <a:rPr lang="sr-Cyrl-CS" dirty="0">
                <a:solidFill>
                  <a:schemeClr val="accent1"/>
                </a:solidFill>
                <a:effectLst>
                  <a:outerShdw blurRad="38100" dist="38100" dir="2700000" algn="tl">
                    <a:srgbClr val="000000">
                      <a:alpha val="43137"/>
                    </a:srgbClr>
                  </a:outerShdw>
                </a:effectLst>
                <a:latin typeface="Calibri" pitchFamily="34" charset="0"/>
                <a:cs typeface="Calibri" pitchFamily="34" charset="0"/>
              </a:rPr>
              <a:t>eadekvatn</a:t>
            </a:r>
            <a:r>
              <a:rPr lang="sr-Latn-RS" dirty="0">
                <a:solidFill>
                  <a:schemeClr val="accent1"/>
                </a:solidFill>
                <a:effectLst>
                  <a:outerShdw blurRad="38100" dist="38100" dir="2700000" algn="tl">
                    <a:srgbClr val="000000">
                      <a:alpha val="43137"/>
                    </a:srgbClr>
                  </a:outerShdw>
                </a:effectLst>
                <a:latin typeface="Calibri" pitchFamily="34" charset="0"/>
                <a:cs typeface="Calibri" pitchFamily="34" charset="0"/>
              </a:rPr>
              <a:t>a uputna pitanja kojima </a:t>
            </a:r>
            <a:r>
              <a:rPr lang="sr-Cyrl-CS" dirty="0">
                <a:solidFill>
                  <a:schemeClr val="accent1"/>
                </a:solidFill>
                <a:effectLst>
                  <a:outerShdw blurRad="38100" dist="38100" dir="2700000" algn="tl">
                    <a:srgbClr val="000000">
                      <a:alpha val="43137"/>
                    </a:srgbClr>
                  </a:outerShdw>
                </a:effectLst>
                <a:latin typeface="Calibri" pitchFamily="34" charset="0"/>
                <a:cs typeface="Calibri" pitchFamily="34" charset="0"/>
              </a:rPr>
              <a:t>nedostaje preciznost</a:t>
            </a:r>
            <a:endParaRPr lang="en-US" dirty="0">
              <a:solidFill>
                <a:schemeClr val="accent1"/>
              </a:solidFill>
              <a:effectLst>
                <a:outerShdw blurRad="38100" dist="38100" dir="2700000" algn="tl">
                  <a:srgbClr val="000000">
                    <a:alpha val="43137"/>
                  </a:srgbClr>
                </a:outerShdw>
              </a:effectLst>
              <a:latin typeface="Calibri" pitchFamily="34" charset="0"/>
              <a:cs typeface="Calibri" pitchFamily="34" charset="0"/>
            </a:endParaRPr>
          </a:p>
          <a:p>
            <a:pPr lvl="0"/>
            <a:endParaRPr lang="en-US" sz="2400" dirty="0">
              <a:latin typeface="Calibri" pitchFamily="34" charset="0"/>
              <a:cs typeface="Calibri" pitchFamily="34" charset="0"/>
            </a:endParaRPr>
          </a:p>
          <a:p>
            <a:pPr lvl="0"/>
            <a:r>
              <a:rPr lang="sr-Cyrl-CS" sz="2400" dirty="0">
                <a:latin typeface="Calibri" pitchFamily="34" charset="0"/>
                <a:cs typeface="Calibri" pitchFamily="34" charset="0"/>
              </a:rPr>
              <a:t>,,</a:t>
            </a:r>
            <a:r>
              <a:rPr lang="sr-Cyrl-CS" sz="2200" i="1" dirty="0">
                <a:latin typeface="+mj-lt"/>
                <a:cs typeface="Calibri" pitchFamily="34" charset="0"/>
              </a:rPr>
              <a:t>Pacijent je poslat na psihološku procenu”, </a:t>
            </a:r>
            <a:endParaRPr lang="en-US" sz="2200" i="1" dirty="0">
              <a:latin typeface="+mj-lt"/>
              <a:cs typeface="Calibri" pitchFamily="34" charset="0"/>
            </a:endParaRPr>
          </a:p>
          <a:p>
            <a:pPr lvl="0"/>
            <a:r>
              <a:rPr lang="sr-Cyrl-CS" sz="2200" i="1" dirty="0">
                <a:latin typeface="+mj-lt"/>
                <a:cs typeface="Calibri" pitchFamily="34" charset="0"/>
              </a:rPr>
              <a:t>,,Izvršiti procenu sklopa i dinamike ličnosti”,</a:t>
            </a:r>
            <a:endParaRPr lang="en-US" sz="2200" i="1" dirty="0">
              <a:latin typeface="+mj-lt"/>
              <a:cs typeface="Calibri" pitchFamily="34" charset="0"/>
            </a:endParaRPr>
          </a:p>
          <a:p>
            <a:pPr lvl="0"/>
            <a:r>
              <a:rPr lang="sr-Cyrl-CS" sz="2200" i="1" dirty="0">
                <a:latin typeface="+mj-lt"/>
                <a:cs typeface="Calibri" pitchFamily="34" charset="0"/>
              </a:rPr>
              <a:t>,,Potrebno je izvršiti psihološku eksploraciju klijenta N</a:t>
            </a:r>
            <a:r>
              <a:rPr lang="hr-HR" sz="2200" i="1" dirty="0">
                <a:latin typeface="+mj-lt"/>
                <a:cs typeface="Calibri" pitchFamily="34" charset="0"/>
              </a:rPr>
              <a:t>N”</a:t>
            </a:r>
            <a:r>
              <a:rPr lang="sr-Cyrl-CS" sz="2200" i="1" dirty="0">
                <a:latin typeface="+mj-lt"/>
                <a:cs typeface="Calibri" pitchFamily="34" charset="0"/>
              </a:rPr>
              <a:t> </a:t>
            </a:r>
            <a:endParaRPr lang="en-US" sz="2200" i="1" dirty="0">
              <a:latin typeface="+mj-lt"/>
              <a:cs typeface="Calibri" pitchFamily="34" charset="0"/>
            </a:endParaRPr>
          </a:p>
          <a:p>
            <a:pPr lvl="0"/>
            <a:r>
              <a:rPr lang="sr-Cyrl-CS" sz="2200" i="1" dirty="0">
                <a:latin typeface="+mj-lt"/>
                <a:cs typeface="Calibri" pitchFamily="34" charset="0"/>
              </a:rPr>
              <a:t>,,Da li će pacijent izvršiti suicid?”, </a:t>
            </a:r>
            <a:endParaRPr lang="en-US" sz="2200" i="1" dirty="0">
              <a:latin typeface="+mj-lt"/>
              <a:cs typeface="Calibri" pitchFamily="34" charset="0"/>
            </a:endParaRPr>
          </a:p>
          <a:p>
            <a:pPr lvl="0"/>
            <a:r>
              <a:rPr lang="sr-Cyrl-CS" sz="2200" i="1" dirty="0">
                <a:latin typeface="+mj-lt"/>
                <a:cs typeface="Calibri" pitchFamily="34" charset="0"/>
              </a:rPr>
              <a:t>,,Zbog procene podobnosti za psihoterapiju” ili</a:t>
            </a:r>
            <a:endParaRPr lang="en-US" sz="2200" i="1" dirty="0">
              <a:latin typeface="+mj-lt"/>
              <a:cs typeface="Calibri" pitchFamily="34" charset="0"/>
            </a:endParaRPr>
          </a:p>
          <a:p>
            <a:pPr lvl="0"/>
            <a:r>
              <a:rPr lang="sr-Cyrl-CS" sz="2200" i="1" dirty="0">
                <a:latin typeface="+mj-lt"/>
                <a:cs typeface="Calibri" pitchFamily="34" charset="0"/>
              </a:rPr>
              <a:t>,,Istražiti psihološko funkcionisanje osobe”,</a:t>
            </a:r>
            <a:endParaRPr lang="sr-Latn-RS" sz="2200" i="1" dirty="0">
              <a:latin typeface="+mj-lt"/>
              <a:cs typeface="Calibri" pitchFamily="34" charset="0"/>
            </a:endParaRPr>
          </a:p>
          <a:p>
            <a:pPr lvl="0"/>
            <a:endParaRPr lang="en-US" sz="2200" dirty="0">
              <a:latin typeface="+mj-lt"/>
              <a:cs typeface="Calibri" pitchFamily="34" charset="0"/>
            </a:endParaRPr>
          </a:p>
          <a:p>
            <a:pPr marL="0" lvl="0" indent="0">
              <a:buNone/>
            </a:pPr>
            <a:r>
              <a:rPr lang="sr-Latn-RS" sz="2200" dirty="0">
                <a:latin typeface="+mj-lt"/>
                <a:cs typeface="Calibri" pitchFamily="34" charset="0"/>
              </a:rPr>
              <a:t>Potrebno je da </a:t>
            </a:r>
            <a:r>
              <a:rPr lang="ru-RU" sz="2200" dirty="0">
                <a:latin typeface="+mj-lt"/>
                <a:cs typeface="Calibri" pitchFamily="34" charset="0"/>
              </a:rPr>
              <a:t>uključimo </a:t>
            </a:r>
            <a:r>
              <a:rPr lang="ru-RU" sz="2200" i="1" dirty="0">
                <a:latin typeface="+mj-lt"/>
                <a:cs typeface="Calibri" pitchFamily="34" charset="0"/>
              </a:rPr>
              <a:t>specifičnu </a:t>
            </a:r>
            <a:r>
              <a:rPr lang="ru-RU" sz="2200" b="1" i="1" dirty="0">
                <a:latin typeface="+mj-lt"/>
                <a:cs typeface="Calibri" pitchFamily="34" charset="0"/>
              </a:rPr>
              <a:t>svrhu</a:t>
            </a:r>
            <a:r>
              <a:rPr lang="ru-RU" sz="2200" i="1" dirty="0">
                <a:latin typeface="+mj-lt"/>
                <a:cs typeface="Calibri" pitchFamily="34" charset="0"/>
              </a:rPr>
              <a:t> </a:t>
            </a:r>
            <a:r>
              <a:rPr lang="ru-RU" sz="2200" dirty="0">
                <a:latin typeface="+mj-lt"/>
                <a:cs typeface="Calibri" pitchFamily="34" charset="0"/>
              </a:rPr>
              <a:t>procene i </a:t>
            </a:r>
            <a:r>
              <a:rPr lang="ru-RU" sz="2200" b="1" i="1" dirty="0">
                <a:latin typeface="+mj-lt"/>
                <a:cs typeface="Calibri" pitchFamily="34" charset="0"/>
              </a:rPr>
              <a:t>odluke</a:t>
            </a:r>
            <a:r>
              <a:rPr lang="ru-RU" sz="2200" i="1" dirty="0">
                <a:latin typeface="+mj-lt"/>
                <a:cs typeface="Calibri" pitchFamily="34" charset="0"/>
              </a:rPr>
              <a:t> </a:t>
            </a:r>
            <a:r>
              <a:rPr lang="ru-RU" sz="2200" dirty="0">
                <a:latin typeface="+mj-lt"/>
                <a:cs typeface="Calibri" pitchFamily="34" charset="0"/>
              </a:rPr>
              <a:t>koje nalogodavac namerava da sprovede u delo pošto se obavi klinička procena.</a:t>
            </a:r>
            <a:endParaRPr lang="en-US" sz="2200" dirty="0">
              <a:latin typeface="+mj-lt"/>
              <a:cs typeface="Calibri" pitchFamily="34" charset="0"/>
            </a:endParaRPr>
          </a:p>
          <a:p>
            <a:endParaRPr lang="en-US" sz="2200" dirty="0">
              <a:latin typeface="+mj-lt"/>
            </a:endParaRPr>
          </a:p>
          <a:p>
            <a:pPr marL="342900" lvl="0" indent="-342900" algn="just">
              <a:spcBef>
                <a:spcPts val="0"/>
              </a:spcBef>
              <a:buClr>
                <a:srgbClr val="FFFF00"/>
              </a:buClr>
              <a:buSzPts val="2400"/>
              <a:buNone/>
            </a:pPr>
            <a:endParaRPr dirty="0"/>
          </a:p>
        </p:txBody>
      </p:sp>
    </p:spTree>
    <p:extLst>
      <p:ext uri="{BB962C8B-B14F-4D97-AF65-F5344CB8AC3E}">
        <p14:creationId xmlns:p14="http://schemas.microsoft.com/office/powerpoint/2010/main" val="1464122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8183880" cy="648072"/>
          </a:xfrm>
        </p:spPr>
        <p:txBody>
          <a:bodyPr>
            <a:normAutofit/>
          </a:bodyPr>
          <a:lstStyle/>
          <a:p>
            <a:r>
              <a:rPr lang="sr-Cyrl-CS" sz="2800" b="0" dirty="0">
                <a:effectLst>
                  <a:outerShdw blurRad="38100" dist="38100" dir="2700000" algn="tl">
                    <a:srgbClr val="000000">
                      <a:alpha val="43137"/>
                    </a:srgbClr>
                  </a:outerShdw>
                </a:effectLst>
              </a:rPr>
              <a:t>Opšti razlozi upućivanja na kliničku procenu</a:t>
            </a:r>
            <a:endParaRPr lang="en-US" sz="2000" b="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9552" y="1628800"/>
            <a:ext cx="8280920" cy="4536504"/>
          </a:xfrm>
        </p:spPr>
        <p:txBody>
          <a:bodyPr>
            <a:normAutofit fontScale="55000" lnSpcReduction="20000"/>
          </a:bodyPr>
          <a:lstStyle/>
          <a:p>
            <a:pPr lvl="0">
              <a:spcBef>
                <a:spcPts val="600"/>
              </a:spcBef>
              <a:spcAft>
                <a:spcPts val="600"/>
              </a:spcAft>
            </a:pPr>
            <a:r>
              <a:rPr lang="sr-Cyrl-CS" sz="3200" dirty="0"/>
              <a:t>Procena </a:t>
            </a:r>
            <a:r>
              <a:rPr lang="sr-Cyrl-CS" sz="3200" b="1" dirty="0"/>
              <a:t>intelektualnih sposobnosti</a:t>
            </a:r>
            <a:endParaRPr lang="en-US" sz="3200" b="1" dirty="0"/>
          </a:p>
          <a:p>
            <a:pPr lvl="0">
              <a:spcBef>
                <a:spcPts val="600"/>
              </a:spcBef>
              <a:spcAft>
                <a:spcPts val="600"/>
              </a:spcAft>
            </a:pPr>
            <a:r>
              <a:rPr lang="sr-Cyrl-CS" sz="3200" b="1" dirty="0"/>
              <a:t>Diferencijalna dijagnoza</a:t>
            </a:r>
            <a:r>
              <a:rPr lang="sr-Cyrl-CS" sz="3200" dirty="0"/>
              <a:t>: funkcionaln</a:t>
            </a:r>
            <a:r>
              <a:rPr lang="sr-Latn-RS" sz="3200" dirty="0"/>
              <a:t>e</a:t>
            </a:r>
            <a:r>
              <a:rPr lang="sr-Cyrl-CS" sz="3200" dirty="0"/>
              <a:t> smetnj</a:t>
            </a:r>
            <a:r>
              <a:rPr lang="sr-Latn-RS" sz="3200" dirty="0"/>
              <a:t>e</a:t>
            </a:r>
            <a:r>
              <a:rPr lang="sr-Cyrl-CS" sz="3200" dirty="0"/>
              <a:t> </a:t>
            </a:r>
            <a:r>
              <a:rPr lang="sr-Latn-RS" sz="3200" dirty="0"/>
              <a:t>ili</a:t>
            </a:r>
            <a:r>
              <a:rPr lang="sr-Cyrl-CS" sz="3200" dirty="0"/>
              <a:t> organsko oštećenj</a:t>
            </a:r>
            <a:r>
              <a:rPr lang="sr-Latn-RS" sz="3200" dirty="0"/>
              <a:t>e;</a:t>
            </a:r>
            <a:r>
              <a:rPr lang="sr-Cyrl-CS" sz="3200" dirty="0"/>
              <a:t> neurotični </a:t>
            </a:r>
            <a:r>
              <a:rPr lang="sr-Latn-RS" sz="3200" dirty="0"/>
              <a:t>ili</a:t>
            </a:r>
            <a:r>
              <a:rPr lang="sr-Cyrl-CS" sz="3200" dirty="0"/>
              <a:t> psihotičn</a:t>
            </a:r>
            <a:r>
              <a:rPr lang="sr-Latn-RS" sz="3200" dirty="0"/>
              <a:t>i</a:t>
            </a:r>
            <a:r>
              <a:rPr lang="sr-Cyrl-CS" sz="3200" dirty="0"/>
              <a:t> poremećaj,</a:t>
            </a:r>
            <a:endParaRPr lang="en-US" sz="3200" dirty="0"/>
          </a:p>
          <a:p>
            <a:pPr lvl="0">
              <a:spcBef>
                <a:spcPts val="600"/>
              </a:spcBef>
              <a:spcAft>
                <a:spcPts val="600"/>
              </a:spcAft>
            </a:pPr>
            <a:r>
              <a:rPr lang="sr-Cyrl-CS" sz="3200" dirty="0"/>
              <a:t>Procena prirode i </a:t>
            </a:r>
            <a:r>
              <a:rPr lang="sr-Latn-RS" sz="3200" dirty="0"/>
              <a:t>stepena</a:t>
            </a:r>
            <a:r>
              <a:rPr lang="sr-Cyrl-CS" sz="3200" dirty="0"/>
              <a:t> moždanog oštećenja</a:t>
            </a:r>
            <a:r>
              <a:rPr lang="en-US" sz="3200" dirty="0"/>
              <a:t>- </a:t>
            </a:r>
            <a:r>
              <a:rPr lang="en-US" sz="3200" b="1" dirty="0" err="1"/>
              <a:t>neuropsiholo</a:t>
            </a:r>
            <a:r>
              <a:rPr lang="sr-Latn-RS" sz="3200" b="1" dirty="0"/>
              <a:t>ška</a:t>
            </a:r>
            <a:endParaRPr lang="en-US" sz="3200" b="1" dirty="0"/>
          </a:p>
          <a:p>
            <a:pPr lvl="0">
              <a:spcBef>
                <a:spcPts val="600"/>
              </a:spcBef>
              <a:spcAft>
                <a:spcPts val="600"/>
              </a:spcAft>
            </a:pPr>
            <a:r>
              <a:rPr lang="sr-Cyrl-CS" sz="3200" dirty="0"/>
              <a:t>Procena </a:t>
            </a:r>
            <a:r>
              <a:rPr lang="sr-Cyrl-CS" sz="3200" b="1" dirty="0"/>
              <a:t>podobnosti za psihoterapiju</a:t>
            </a:r>
            <a:r>
              <a:rPr lang="sr-Cyrl-CS" sz="3200" dirty="0"/>
              <a:t>, motivacije, mogućih problema i teškoća tokom terapije i određivanja vrste psihoterapije koja će dati najoptimalnije rezultate,</a:t>
            </a:r>
            <a:endParaRPr lang="en-US" sz="3200" dirty="0"/>
          </a:p>
          <a:p>
            <a:pPr lvl="0">
              <a:spcBef>
                <a:spcPts val="600"/>
              </a:spcBef>
              <a:spcAft>
                <a:spcPts val="600"/>
              </a:spcAft>
            </a:pPr>
            <a:r>
              <a:rPr lang="sr-Cyrl-CS" sz="3200" b="1" dirty="0"/>
              <a:t>Stepen uvida </a:t>
            </a:r>
            <a:r>
              <a:rPr lang="sr-Cyrl-CS" sz="3200" dirty="0"/>
              <a:t>koji osoba ima o </a:t>
            </a:r>
            <a:r>
              <a:rPr lang="sr-Latn-RS" sz="3200" dirty="0"/>
              <a:t>sebi i svojim </a:t>
            </a:r>
            <a:r>
              <a:rPr lang="sr-Cyrl-CS" sz="3200" dirty="0"/>
              <a:t>poteškoćama </a:t>
            </a:r>
            <a:r>
              <a:rPr lang="sr-Latn-RS" sz="3200" dirty="0"/>
              <a:t>(simptomima, sopstvenim kapacitetima, </a:t>
            </a:r>
            <a:r>
              <a:rPr lang="sr-Cyrl-CS" sz="3200" dirty="0"/>
              <a:t>međuljudskim odnosima</a:t>
            </a:r>
            <a:r>
              <a:rPr lang="sr-Latn-RS" sz="3200" dirty="0"/>
              <a:t>) </a:t>
            </a:r>
            <a:endParaRPr lang="en-US" sz="3200" dirty="0"/>
          </a:p>
          <a:p>
            <a:pPr>
              <a:spcBef>
                <a:spcPts val="600"/>
              </a:spcBef>
              <a:spcAft>
                <a:spcPts val="600"/>
              </a:spcAft>
            </a:pPr>
            <a:r>
              <a:rPr lang="sr-Cyrl-CS" sz="3200" dirty="0"/>
              <a:t>Procena kao pomoć u</a:t>
            </a:r>
            <a:r>
              <a:rPr lang="sr-Latn-RS" sz="3200" dirty="0"/>
              <a:t> donošenju specifičnih odluka (sud-</a:t>
            </a:r>
            <a:r>
              <a:rPr lang="sr-Latn-RS" sz="3200" b="1" dirty="0"/>
              <a:t>forenzička</a:t>
            </a:r>
            <a:r>
              <a:rPr lang="sr-Latn-RS" sz="3200" dirty="0"/>
              <a:t>, socijani rad, škola) </a:t>
            </a:r>
          </a:p>
          <a:p>
            <a:pPr>
              <a:spcBef>
                <a:spcPts val="600"/>
              </a:spcBef>
              <a:spcAft>
                <a:spcPts val="600"/>
              </a:spcAft>
            </a:pPr>
            <a:r>
              <a:rPr lang="ru-RU" sz="3200" dirty="0"/>
              <a:t>Procena kao deo postupka </a:t>
            </a:r>
            <a:r>
              <a:rPr lang="ru-RU" sz="3200" b="1" dirty="0"/>
              <a:t>profesionalne selekcije </a:t>
            </a:r>
            <a:r>
              <a:rPr lang="ru-RU" sz="3200" dirty="0"/>
              <a:t>i kao sredstvo pružanja preporuka u </a:t>
            </a:r>
            <a:r>
              <a:rPr lang="ru-RU" sz="3200" b="1" dirty="0"/>
              <a:t>profesionalnoj orijentaciji</a:t>
            </a:r>
            <a:r>
              <a:rPr lang="ru-RU" sz="3200" dirty="0"/>
              <a:t>,</a:t>
            </a:r>
            <a:endParaRPr lang="en-US" sz="3200" dirty="0"/>
          </a:p>
        </p:txBody>
      </p:sp>
    </p:spTree>
    <p:extLst>
      <p:ext uri="{BB962C8B-B14F-4D97-AF65-F5344CB8AC3E}">
        <p14:creationId xmlns:p14="http://schemas.microsoft.com/office/powerpoint/2010/main" val="566290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2"/>
        <p:cNvGrpSpPr/>
        <p:nvPr/>
      </p:nvGrpSpPr>
      <p:grpSpPr>
        <a:xfrm>
          <a:off x="0" y="0"/>
          <a:ext cx="0" cy="0"/>
          <a:chOff x="0" y="0"/>
          <a:chExt cx="0" cy="0"/>
        </a:xfrm>
      </p:grpSpPr>
      <p:sp>
        <p:nvSpPr>
          <p:cNvPr id="773" name="Google Shape;773;p131"/>
          <p:cNvSpPr txBox="1">
            <a:spLocks noGrp="1"/>
          </p:cNvSpPr>
          <p:nvPr>
            <p:ph type="title"/>
          </p:nvPr>
        </p:nvSpPr>
        <p:spPr>
          <a:xfrm>
            <a:off x="899592" y="548680"/>
            <a:ext cx="7056784" cy="936104"/>
          </a:xfrm>
          <a:prstGeom prst="rect">
            <a:avLst/>
          </a:prstGeom>
          <a:noFill/>
          <a:ln>
            <a:noFill/>
          </a:ln>
        </p:spPr>
        <p:txBody>
          <a:bodyPr spcFirstLastPara="1" wrap="square" lIns="91425" tIns="45700" rIns="91425" bIns="45700" anchor="ctr" anchorCtr="0">
            <a:normAutofit/>
          </a:bodyPr>
          <a:lstStyle/>
          <a:p>
            <a:pPr>
              <a:spcBef>
                <a:spcPts val="0"/>
              </a:spcBef>
              <a:buClr>
                <a:srgbClr val="FFFF00"/>
              </a:buClr>
              <a:buSzPts val="2800"/>
            </a:pPr>
            <a:r>
              <a:rPr lang="sr-Latn-RS" sz="3200" b="0" dirty="0" err="1">
                <a:effectLst>
                  <a:outerShdw blurRad="38100" dist="38100" dir="2700000" algn="tl">
                    <a:srgbClr val="000000">
                      <a:alpha val="43137"/>
                    </a:srgbClr>
                  </a:outerShdw>
                </a:effectLst>
              </a:rPr>
              <a:t>S</a:t>
            </a:r>
            <a:r>
              <a:rPr lang="en-US" sz="3200" b="0" dirty="0" err="1">
                <a:effectLst>
                  <a:outerShdw blurRad="38100" dist="38100" dir="2700000" algn="tl">
                    <a:srgbClr val="000000">
                      <a:alpha val="43137"/>
                    </a:srgbClr>
                  </a:outerShdw>
                </a:effectLst>
              </a:rPr>
              <a:t>adržaj</a:t>
            </a:r>
            <a:r>
              <a:rPr lang="en-US" sz="3200" b="0" dirty="0">
                <a:effectLst>
                  <a:outerShdw blurRad="38100" dist="38100" dir="2700000" algn="tl">
                    <a:srgbClr val="000000">
                      <a:alpha val="43137"/>
                    </a:srgbClr>
                  </a:outerShdw>
                </a:effectLst>
              </a:rPr>
              <a:t> </a:t>
            </a:r>
            <a:r>
              <a:rPr lang="en-US" sz="3200" b="0" dirty="0" err="1">
                <a:effectLst>
                  <a:outerShdw blurRad="38100" dist="38100" dir="2700000" algn="tl">
                    <a:srgbClr val="000000">
                      <a:alpha val="43137"/>
                    </a:srgbClr>
                  </a:outerShdw>
                </a:effectLst>
              </a:rPr>
              <a:t>uputnog</a:t>
            </a:r>
            <a:r>
              <a:rPr lang="en-US" sz="3200" b="0" dirty="0">
                <a:effectLst>
                  <a:outerShdw blurRad="38100" dist="38100" dir="2700000" algn="tl">
                    <a:srgbClr val="000000">
                      <a:alpha val="43137"/>
                    </a:srgbClr>
                  </a:outerShdw>
                </a:effectLst>
              </a:rPr>
              <a:t> </a:t>
            </a:r>
            <a:r>
              <a:rPr lang="en-US" sz="3200" b="0" dirty="0" err="1">
                <a:effectLst>
                  <a:outerShdw blurRad="38100" dist="38100" dir="2700000" algn="tl">
                    <a:srgbClr val="000000">
                      <a:alpha val="43137"/>
                    </a:srgbClr>
                  </a:outerShdw>
                </a:effectLst>
              </a:rPr>
              <a:t>pitanja</a:t>
            </a:r>
            <a:endParaRPr lang="en-US" sz="3200" b="0" dirty="0">
              <a:solidFill>
                <a:srgbClr val="FFFF00"/>
              </a:solidFill>
              <a:effectLst>
                <a:outerShdw blurRad="38100" dist="38100" dir="2700000" algn="tl">
                  <a:srgbClr val="000000">
                    <a:alpha val="43137"/>
                  </a:srgbClr>
                </a:outerShdw>
              </a:effectLst>
              <a:latin typeface="Times New Roman"/>
              <a:ea typeface="Times New Roman"/>
              <a:cs typeface="Times New Roman"/>
              <a:sym typeface="Times New Roman"/>
            </a:endParaRPr>
          </a:p>
        </p:txBody>
      </p:sp>
      <p:sp>
        <p:nvSpPr>
          <p:cNvPr id="774" name="Google Shape;774;p131"/>
          <p:cNvSpPr txBox="1">
            <a:spLocks noGrp="1"/>
          </p:cNvSpPr>
          <p:nvPr>
            <p:ph type="body" idx="1"/>
          </p:nvPr>
        </p:nvSpPr>
        <p:spPr>
          <a:xfrm>
            <a:off x="539552" y="1844824"/>
            <a:ext cx="7848872" cy="3744416"/>
          </a:xfrm>
          <a:prstGeom prst="rect">
            <a:avLst/>
          </a:prstGeom>
          <a:noFill/>
          <a:ln>
            <a:noFill/>
          </a:ln>
        </p:spPr>
        <p:txBody>
          <a:bodyPr spcFirstLastPara="1" wrap="square" lIns="91425" tIns="45700" rIns="91425" bIns="45700" anchor="t" anchorCtr="0">
            <a:normAutofit lnSpcReduction="10000"/>
          </a:bodyPr>
          <a:lstStyle/>
          <a:p>
            <a:pPr marL="514350" lvl="0" indent="-514350">
              <a:spcBef>
                <a:spcPts val="600"/>
              </a:spcBef>
              <a:spcAft>
                <a:spcPts val="600"/>
              </a:spcAft>
              <a:buFont typeface="+mj-lt"/>
              <a:buAutoNum type="arabicPeriod"/>
            </a:pPr>
            <a:r>
              <a:rPr lang="sr-Cyrl-CS" sz="2200" dirty="0"/>
              <a:t>Kratak opis osobe</a:t>
            </a:r>
            <a:r>
              <a:rPr lang="sr-Latn-RS" sz="2200" dirty="0"/>
              <a:t>- d</a:t>
            </a:r>
            <a:r>
              <a:rPr lang="sr-Cyrl-CS" sz="2200" dirty="0"/>
              <a:t>emografski podaci </a:t>
            </a:r>
            <a:r>
              <a:rPr lang="sr-Latn-RS" sz="2200" dirty="0"/>
              <a:t>(</a:t>
            </a:r>
            <a:r>
              <a:rPr lang="sr-Cyrl-CS" sz="2200" dirty="0"/>
              <a:t>ime i prezime, uzrast, obrazovanje, zaposlenje, etnicitet, bračno stanje, članovi porodice, mesto stanovanja</a:t>
            </a:r>
            <a:r>
              <a:rPr lang="sr-Latn-RS" sz="2200" dirty="0"/>
              <a:t>)</a:t>
            </a:r>
            <a:endParaRPr lang="en-US" sz="2200" dirty="0"/>
          </a:p>
          <a:p>
            <a:pPr marL="514350" lvl="0" indent="-514350">
              <a:spcBef>
                <a:spcPts val="600"/>
              </a:spcBef>
              <a:spcAft>
                <a:spcPts val="600"/>
              </a:spcAft>
              <a:buFont typeface="+mj-lt"/>
              <a:buAutoNum type="arabicPeriod"/>
            </a:pPr>
            <a:r>
              <a:rPr lang="sr-Latn-RS" sz="2200" dirty="0"/>
              <a:t>N</a:t>
            </a:r>
            <a:r>
              <a:rPr lang="sr-Cyrl-CS" sz="2200" dirty="0"/>
              <a:t>alogodava</a:t>
            </a:r>
            <a:r>
              <a:rPr lang="sr-Latn-RS" sz="2200" dirty="0"/>
              <a:t>c </a:t>
            </a:r>
            <a:r>
              <a:rPr lang="sr-Cyrl-CS" sz="2200" dirty="0"/>
              <a:t>ili ustanov</a:t>
            </a:r>
            <a:r>
              <a:rPr lang="sr-Latn-RS" sz="2200" dirty="0"/>
              <a:t>a </a:t>
            </a:r>
            <a:r>
              <a:rPr lang="sr-Cyrl-CS" sz="2200" dirty="0"/>
              <a:t>koja traži procenu</a:t>
            </a:r>
            <a:r>
              <a:rPr lang="sr-Latn-RS" sz="2200" dirty="0"/>
              <a:t>- </a:t>
            </a:r>
            <a:r>
              <a:rPr lang="sr-Cyrl-CS" sz="2200" dirty="0"/>
              <a:t>opis uslova koji su vodili </a:t>
            </a:r>
            <a:r>
              <a:rPr lang="sr-Latn-RS" sz="2200" dirty="0"/>
              <a:t>ka </a:t>
            </a:r>
            <a:r>
              <a:rPr lang="sr-Cyrl-CS" sz="2200" dirty="0"/>
              <a:t>kliničkoj proceni; u kakvom je odnosu prema ispitaniku nalogovdavac ili ustanova,</a:t>
            </a:r>
            <a:endParaRPr lang="en-US" sz="2200" dirty="0"/>
          </a:p>
          <a:p>
            <a:pPr marL="514350" lvl="0" indent="-514350">
              <a:spcBef>
                <a:spcPts val="600"/>
              </a:spcBef>
              <a:spcAft>
                <a:spcPts val="600"/>
              </a:spcAft>
              <a:buFont typeface="+mj-lt"/>
              <a:buAutoNum type="arabicPeriod"/>
            </a:pPr>
            <a:r>
              <a:rPr lang="sr-Latn-RS" sz="2200" dirty="0"/>
              <a:t>O</a:t>
            </a:r>
            <a:r>
              <a:rPr lang="sr-Cyrl-CS" sz="2200" dirty="0"/>
              <a:t>pis </a:t>
            </a:r>
            <a:r>
              <a:rPr lang="sr-Latn-RS" sz="2200" dirty="0"/>
              <a:t>aktuelnih </a:t>
            </a:r>
            <a:r>
              <a:rPr lang="sr-Cyrl-CS" sz="2200" dirty="0"/>
              <a:t>problema klijenta, </a:t>
            </a:r>
            <a:endParaRPr lang="en-US" sz="2200" dirty="0"/>
          </a:p>
          <a:p>
            <a:pPr marL="514350" lvl="0" indent="-514350">
              <a:spcBef>
                <a:spcPts val="600"/>
              </a:spcBef>
              <a:spcAft>
                <a:spcPts val="600"/>
              </a:spcAft>
              <a:buFont typeface="+mj-lt"/>
              <a:buAutoNum type="arabicPeriod"/>
            </a:pPr>
            <a:r>
              <a:rPr lang="sr-Latn-RS" sz="2200" dirty="0"/>
              <a:t>S</a:t>
            </a:r>
            <a:r>
              <a:rPr lang="sr-Cyrl-CS" sz="2200" dirty="0"/>
              <a:t>pecifično uputno pitanje</a:t>
            </a:r>
            <a:r>
              <a:rPr lang="sr-Latn-RS" sz="2200" dirty="0"/>
              <a:t>- svrha procene</a:t>
            </a:r>
            <a:r>
              <a:rPr lang="sr-Cyrl-CS" sz="2200" dirty="0"/>
              <a:t>.</a:t>
            </a:r>
            <a:endParaRPr lang="en-US" sz="2200" dirty="0"/>
          </a:p>
          <a:p>
            <a:pPr marL="0" indent="0">
              <a:buNone/>
            </a:pPr>
            <a:endParaRPr lang="en-US" sz="2400" dirty="0"/>
          </a:p>
          <a:p>
            <a:pPr marL="514350" lvl="0" indent="-514350">
              <a:spcBef>
                <a:spcPts val="0"/>
              </a:spcBef>
              <a:buClr>
                <a:srgbClr val="FFFF00"/>
              </a:buClr>
              <a:buSzPts val="2800"/>
              <a:buFont typeface="Calibri"/>
              <a:buAutoNum type="arabicPeriod"/>
            </a:pPr>
            <a:endParaRPr sz="2800" dirty="0">
              <a:latin typeface="Times New Roman"/>
              <a:ea typeface="Times New Roman"/>
              <a:cs typeface="Times New Roman"/>
              <a:sym typeface="Times New Roman"/>
            </a:endParaRPr>
          </a:p>
        </p:txBody>
      </p:sp>
    </p:spTree>
    <p:extLst>
      <p:ext uri="{BB962C8B-B14F-4D97-AF65-F5344CB8AC3E}">
        <p14:creationId xmlns:p14="http://schemas.microsoft.com/office/powerpoint/2010/main" val="1052720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140"/>
          <p:cNvSpPr txBox="1">
            <a:spLocks noGrp="1"/>
          </p:cNvSpPr>
          <p:nvPr>
            <p:ph type="body" idx="1"/>
          </p:nvPr>
        </p:nvSpPr>
        <p:spPr>
          <a:xfrm>
            <a:off x="755576" y="1268761"/>
            <a:ext cx="7632848" cy="4320480"/>
          </a:xfrm>
          <a:prstGeom prst="rect">
            <a:avLst/>
          </a:prstGeom>
          <a:noFill/>
          <a:ln>
            <a:noFill/>
          </a:ln>
        </p:spPr>
        <p:txBody>
          <a:bodyPr spcFirstLastPara="1" wrap="square" lIns="91425" tIns="45700" rIns="91425" bIns="45700" anchor="t" anchorCtr="0">
            <a:normAutofit/>
          </a:bodyPr>
          <a:lstStyle/>
          <a:p>
            <a:pPr marL="0" lvl="0" indent="0">
              <a:buNone/>
            </a:pPr>
            <a:r>
              <a:rPr lang="sr-Cyrl-CS" sz="3200" dirty="0">
                <a:solidFill>
                  <a:schemeClr val="accent1"/>
                </a:solidFill>
                <a:effectLst>
                  <a:outerShdw blurRad="38100" dist="38100" dir="2700000" algn="tl">
                    <a:srgbClr val="000000">
                      <a:alpha val="43137"/>
                    </a:srgbClr>
                  </a:outerShdw>
                </a:effectLst>
                <a:latin typeface="Calibri" pitchFamily="34" charset="0"/>
                <a:cs typeface="Calibri" pitchFamily="34" charset="0"/>
              </a:rPr>
              <a:t>Primer </a:t>
            </a:r>
            <a:r>
              <a:rPr lang="sr-Cyrl-CS" sz="3200" i="1" dirty="0">
                <a:solidFill>
                  <a:schemeClr val="accent1"/>
                </a:solidFill>
                <a:effectLst>
                  <a:outerShdw blurRad="38100" dist="38100" dir="2700000" algn="tl">
                    <a:srgbClr val="000000">
                      <a:alpha val="43137"/>
                    </a:srgbClr>
                  </a:outerShdw>
                </a:effectLst>
                <a:latin typeface="Calibri" pitchFamily="34" charset="0"/>
                <a:cs typeface="Calibri" pitchFamily="34" charset="0"/>
              </a:rPr>
              <a:t>specifičnog </a:t>
            </a:r>
            <a:r>
              <a:rPr lang="sr-Cyrl-CS" sz="3200" dirty="0">
                <a:solidFill>
                  <a:schemeClr val="accent1"/>
                </a:solidFill>
                <a:effectLst>
                  <a:outerShdw blurRad="38100" dist="38100" dir="2700000" algn="tl">
                    <a:srgbClr val="000000">
                      <a:alpha val="43137"/>
                    </a:srgbClr>
                  </a:outerShdw>
                </a:effectLst>
                <a:latin typeface="Calibri" pitchFamily="34" charset="0"/>
                <a:cs typeface="Calibri" pitchFamily="34" charset="0"/>
              </a:rPr>
              <a:t>pitanja:</a:t>
            </a:r>
            <a:endParaRPr lang="sr-Latn-RS" sz="3200" dirty="0">
              <a:solidFill>
                <a:schemeClr val="accent1"/>
              </a:solidFill>
              <a:effectLst>
                <a:outerShdw blurRad="38100" dist="38100" dir="2700000" algn="tl">
                  <a:srgbClr val="000000">
                    <a:alpha val="43137"/>
                  </a:srgbClr>
                </a:outerShdw>
              </a:effectLst>
              <a:latin typeface="Calibri" pitchFamily="34" charset="0"/>
              <a:cs typeface="Calibri" pitchFamily="34" charset="0"/>
            </a:endParaRPr>
          </a:p>
          <a:p>
            <a:pPr marL="0" lvl="0" indent="0">
              <a:buNone/>
            </a:pPr>
            <a:endParaRPr lang="en-US" sz="2400" dirty="0">
              <a:latin typeface="Calibri" pitchFamily="34" charset="0"/>
              <a:cs typeface="Calibri" pitchFamily="34" charset="0"/>
            </a:endParaRPr>
          </a:p>
          <a:p>
            <a:r>
              <a:rPr lang="sr-Cyrl-CS" sz="2400" dirty="0">
                <a:latin typeface="Calibri" pitchFamily="34" charset="0"/>
                <a:cs typeface="Calibri" pitchFamily="34" charset="0"/>
              </a:rPr>
              <a:t>  ,,</a:t>
            </a:r>
            <a:r>
              <a:rPr lang="sr-Cyrl-CS" sz="2400" i="1" dirty="0">
                <a:latin typeface="Calibri" pitchFamily="34" charset="0"/>
                <a:cs typeface="Calibri" pitchFamily="34" charset="0"/>
              </a:rPr>
              <a:t>Gospodin P. P. je upućen na psihološku procenu od strane njegovog lekara, g. J. J., sa ciljem da se utvrdi da li depresija ili moguće prisustvo demencije utiču na njegovu sposobnost donošenja odluka, njegovo slabo pamćenje i postojani umor koji ga prati.”  </a:t>
            </a:r>
            <a:r>
              <a:rPr lang="en-US" sz="2400" i="1" dirty="0">
                <a:latin typeface="Calibri" pitchFamily="34" charset="0"/>
                <a:cs typeface="Calibri" pitchFamily="34" charset="0"/>
              </a:rPr>
              <a:t>(a </a:t>
            </a:r>
            <a:r>
              <a:rPr lang="hr-HR" sz="2400" i="1" dirty="0">
                <a:latin typeface="Calibri" pitchFamily="34" charset="0"/>
                <a:cs typeface="Calibri" pitchFamily="34" charset="0"/>
              </a:rPr>
              <a:t>moguć je i komorbiditet)</a:t>
            </a:r>
            <a:endParaRPr lang="en-US" sz="2400" i="1" dirty="0">
              <a:latin typeface="Calibri" pitchFamily="34" charset="0"/>
              <a:cs typeface="Calibri" pitchFamily="34" charset="0"/>
            </a:endParaRPr>
          </a:p>
          <a:p>
            <a:pPr marL="0" indent="0">
              <a:buNone/>
            </a:pPr>
            <a:endParaRPr sz="2400" dirty="0"/>
          </a:p>
        </p:txBody>
      </p:sp>
    </p:spTree>
    <p:extLst>
      <p:ext uri="{BB962C8B-B14F-4D97-AF65-F5344CB8AC3E}">
        <p14:creationId xmlns:p14="http://schemas.microsoft.com/office/powerpoint/2010/main" val="32264169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2234</TotalTime>
  <Words>3654</Words>
  <Application>Microsoft Office PowerPoint</Application>
  <PresentationFormat>On-screen Show (4:3)</PresentationFormat>
  <Paragraphs>374</Paragraphs>
  <Slides>52</Slides>
  <Notes>39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52</vt:i4>
      </vt:variant>
    </vt:vector>
  </HeadingPairs>
  <TitlesOfParts>
    <vt:vector size="60" baseType="lpstr">
      <vt:lpstr>Arial</vt:lpstr>
      <vt:lpstr>Calibri</vt:lpstr>
      <vt:lpstr>Tahoma</vt:lpstr>
      <vt:lpstr>Times New Roman</vt:lpstr>
      <vt:lpstr>Verdana</vt:lpstr>
      <vt:lpstr>Wingdings</vt:lpstr>
      <vt:lpstr>Wingdings 2</vt:lpstr>
      <vt:lpstr>Aspect</vt:lpstr>
      <vt:lpstr>FAZE POSTUPKA PROCENE</vt:lpstr>
      <vt:lpstr>PowerPoint Presentation</vt:lpstr>
      <vt:lpstr>1. PLANIRANJE POSTUPKA PROCENE</vt:lpstr>
      <vt:lpstr>1.1. Uput ili uputno pitanje</vt:lpstr>
      <vt:lpstr>1.1. Uput ili uputno pitanje</vt:lpstr>
      <vt:lpstr>PowerPoint Presentation</vt:lpstr>
      <vt:lpstr>Opšti razlozi upućivanja na kliničku procenu</vt:lpstr>
      <vt:lpstr>Sadržaj uputnog pitanja</vt:lpstr>
      <vt:lpstr>PowerPoint Presentation</vt:lpstr>
      <vt:lpstr>Kontekst procene</vt:lpstr>
      <vt:lpstr>Konteksti procene</vt:lpstr>
      <vt:lpstr>PowerPoint Presentation</vt:lpstr>
      <vt:lpstr>PowerPoint Presentation</vt:lpstr>
      <vt:lpstr>PowerPoint Presentation</vt:lpstr>
      <vt:lpstr>2. Faza prikupljanja podataka</vt:lpstr>
      <vt:lpstr>3. Faza obrade i integracije podataka</vt:lpstr>
      <vt:lpstr>3. Faza obrade i integracije podataka</vt:lpstr>
      <vt:lpstr>Važna pitanja</vt:lpstr>
      <vt:lpstr>Kliničko suđenje</vt:lpstr>
      <vt:lpstr>     Kontroverze kliničkog suđenja</vt:lpstr>
      <vt:lpstr>       Forme kliničkog suđenja u praksi</vt:lpstr>
      <vt:lpstr>Integracija podataka: dva metoda</vt:lpstr>
      <vt:lpstr>Klinički način integracije</vt:lpstr>
      <vt:lpstr>Konceptualizacija i formulacija slučaja</vt:lpstr>
      <vt:lpstr>Karakteristike kliničke konceptualizacije </vt:lpstr>
      <vt:lpstr>Nivoi (faze) konceptualizacije slučaja</vt:lpstr>
      <vt:lpstr>    Proces interpretacije</vt:lpstr>
      <vt:lpstr>Vremenski aspekti konceptualizacije</vt:lpstr>
      <vt:lpstr>Kako dolazi do netačnih interpretacija?</vt:lpstr>
      <vt:lpstr>Greške u zaključivanju</vt:lpstr>
      <vt:lpstr>Nivoi i tipovi kliničkog zaključivanja</vt:lpstr>
      <vt:lpstr>Nivoi i tipovi kliničkog zaključivanja</vt:lpstr>
      <vt:lpstr> I. Cilj kliničke procene</vt:lpstr>
      <vt:lpstr>II. Nivo apstrakcije</vt:lpstr>
      <vt:lpstr>II.a.Nizak nivo zaključivanja</vt:lpstr>
      <vt:lpstr>II.b. Viši nivo zaključivanja</vt:lpstr>
      <vt:lpstr>PowerPoint Presentation</vt:lpstr>
      <vt:lpstr>II.c. Najviši nivo apstrakcije</vt:lpstr>
      <vt:lpstr>III . Teorijski pristup</vt:lpstr>
      <vt:lpstr>Načini tumačenja podataka</vt:lpstr>
      <vt:lpstr>a. Uzorci</vt:lpstr>
      <vt:lpstr>PowerPoint Presentation</vt:lpstr>
      <vt:lpstr>a. Uzorci</vt:lpstr>
      <vt:lpstr>  a. Uzorci </vt:lpstr>
      <vt:lpstr>b. Korelati</vt:lpstr>
      <vt:lpstr>b. Korelati</vt:lpstr>
      <vt:lpstr>b. Korelati</vt:lpstr>
      <vt:lpstr>b. Korelati</vt:lpstr>
      <vt:lpstr>c. Znaci</vt:lpstr>
      <vt:lpstr>c. Znaci</vt:lpstr>
      <vt:lpstr>PowerPoint Presentation</vt:lpstr>
      <vt:lpstr>4. Saopštavanje podataka-  Nalaz i mišljenje</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Integracija podataka i pisanje nalaza</dc:title>
  <dc:creator>User</dc:creator>
  <cp:lastModifiedBy>Tamara Dzamonja Ignjatovic</cp:lastModifiedBy>
  <cp:revision>168</cp:revision>
  <dcterms:created xsi:type="dcterms:W3CDTF">2009-05-07T17:00:26Z</dcterms:created>
  <dcterms:modified xsi:type="dcterms:W3CDTF">2026-01-13T11:37:39Z</dcterms:modified>
</cp:coreProperties>
</file>