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337" r:id="rId4"/>
    <p:sldId id="338" r:id="rId5"/>
    <p:sldId id="339" r:id="rId6"/>
    <p:sldId id="342" r:id="rId7"/>
    <p:sldId id="343" r:id="rId8"/>
    <p:sldId id="34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59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27B12-D471-D34C-9FF9-2BBA84959F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B7F5DB-332F-8147-89E6-DB1CA89F76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6A3E91-9EC3-7C44-937E-D5C74C10C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E14A-E1FF-904D-9DC0-3DCB03CFB75D}" type="datetimeFigureOut">
              <a:rPr lang="en-US" smtClean="0"/>
              <a:t>11/28/19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34C17-3964-FB4D-8B09-C356E5BE4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8AEB5-F2A4-794C-80A1-C83E735F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0CAF-7D3B-D844-A90A-637E3E77C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87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F15B4-3D3D-AB40-8B70-EF1B4F21A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CE140-F433-CE46-A178-871AC81D6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1C3B3-7EE6-6B4A-ABBA-08545FC48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E14A-E1FF-904D-9DC0-3DCB03CFB75D}" type="datetimeFigureOut">
              <a:rPr lang="en-US" smtClean="0"/>
              <a:t>11/28/19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86CB0-D2CE-4C49-BEC9-2591B850D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455B5-D8C2-984B-88B4-309CDAF91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0CAF-7D3B-D844-A90A-637E3E77C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72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B58D97-BD5D-E543-A84E-9F1DBE0794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3F854D-1F47-324E-806E-5B86A06107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A2110-6B31-9942-ABE9-3C368A701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E14A-E1FF-904D-9DC0-3DCB03CFB75D}" type="datetimeFigureOut">
              <a:rPr lang="en-US" smtClean="0"/>
              <a:t>11/28/19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89D965-CACD-394A-92FD-E2F80BAF3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EE535-FA74-4245-9FF2-335199BD2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0CAF-7D3B-D844-A90A-637E3E77C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88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900A9-ECD6-CC49-82BF-A88C48BBD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D8F38-667D-D247-8DC1-1DBBE2355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E7798-A499-3A48-A5B7-81FF3D869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E14A-E1FF-904D-9DC0-3DCB03CFB75D}" type="datetimeFigureOut">
              <a:rPr lang="en-US" smtClean="0"/>
              <a:t>11/28/19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C8893-07F1-3B4D-9526-50475454D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AE79C-41C0-B34A-851C-B6932AAC9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0CAF-7D3B-D844-A90A-637E3E77C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2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CBF95-E8B0-1C45-ACD6-211419FCD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D196B-8BF2-B64F-8E7F-841E871DD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27A84-A26A-1E49-932B-E0D1C80FE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E14A-E1FF-904D-9DC0-3DCB03CFB75D}" type="datetimeFigureOut">
              <a:rPr lang="en-US" smtClean="0"/>
              <a:t>11/28/19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AD70F-FC60-034F-9D6E-170CCCFDC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F4C45-E86E-9C4B-B4C8-7DB2DC6F1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0CAF-7D3B-D844-A90A-637E3E77C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669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238A3-8EB3-7B4A-843C-16FA26606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72096-5454-7E4B-AC18-A9B14179D1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6C80C6-8DF2-D946-9638-944FBEABD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FD26E5-4A2F-E246-98DE-6129EDFD2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E14A-E1FF-904D-9DC0-3DCB03CFB75D}" type="datetimeFigureOut">
              <a:rPr lang="en-US" smtClean="0"/>
              <a:t>11/28/19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80216A-F0AA-9D42-998E-402FBEEBD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75730-9530-364F-9832-D7CD505E9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0CAF-7D3B-D844-A90A-637E3E77C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12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9ADD2-F489-0548-86AA-10EF28D59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1009EF-958F-1E4B-9073-B0D14B327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E0B2A0-2A9D-AB45-9642-1D761F9689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884821-EE1C-DC42-9D15-1C8387256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39C74B-DA96-7B4C-BA12-06A4BF347C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750883-C9D2-7E45-9463-794FB4CF9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E14A-E1FF-904D-9DC0-3DCB03CFB75D}" type="datetimeFigureOut">
              <a:rPr lang="en-US" smtClean="0"/>
              <a:t>11/28/19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C2B6AF-D198-994C-AD41-62B7CB1D8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1BDFD9-4FD4-7340-B57F-55218309D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0CAF-7D3B-D844-A90A-637E3E77C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644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E9C84-58CE-E64F-8A39-747B913F4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932D9A-F887-CC45-8F4B-A4543AFAE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E14A-E1FF-904D-9DC0-3DCB03CFB75D}" type="datetimeFigureOut">
              <a:rPr lang="en-US" smtClean="0"/>
              <a:t>11/28/19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C18AD8-AFC9-0242-9FD9-A73611321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C0B085-0C58-A84F-936B-04FBC34DB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0CAF-7D3B-D844-A90A-637E3E77C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11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FF6D2C-E508-154C-99A6-52BBCA939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E14A-E1FF-904D-9DC0-3DCB03CFB75D}" type="datetimeFigureOut">
              <a:rPr lang="en-US" smtClean="0"/>
              <a:t>11/28/19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72E643-0AB0-624B-8925-C2D1FE5EC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19B13F-185B-9543-A418-2D727E0AE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0CAF-7D3B-D844-A90A-637E3E77C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4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9ECD0-F5FD-5345-907E-1ADB5CE71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3EA60-4D7E-3B4A-ACBA-1AE29C596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31F82D-F0E2-1C4D-BC67-BE2E6C978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B8F25-9AF8-E846-8891-6E23A2F5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E14A-E1FF-904D-9DC0-3DCB03CFB75D}" type="datetimeFigureOut">
              <a:rPr lang="en-US" smtClean="0"/>
              <a:t>11/28/19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A41954-906F-2D41-B1B2-97539A7BB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F51D60-64F0-3C44-A609-3A02E58C5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0CAF-7D3B-D844-A90A-637E3E77C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60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30D5B-C552-814F-A579-DD8DF550F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46B11F-B4A6-1E4B-B334-8D89B76D86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49F877-DCFF-0546-A631-E62AEB00A4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11748B-4650-5C4C-BE9D-F4B7D1312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E14A-E1FF-904D-9DC0-3DCB03CFB75D}" type="datetimeFigureOut">
              <a:rPr lang="en-US" smtClean="0"/>
              <a:t>11/28/19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D966D2-ECD5-5040-9D45-8EF0CF70C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536EDE-2FA1-664C-8F54-888844B37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0CAF-7D3B-D844-A90A-637E3E77C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46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912CAF-172F-9C4C-84BD-F74CE7B3B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2A04F-3DCF-964C-A1E6-1A779CEBE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85152-751A-4343-9347-8F2CBA1C5C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2E14A-E1FF-904D-9DC0-3DCB03CFB75D}" type="datetimeFigureOut">
              <a:rPr lang="en-US" smtClean="0"/>
              <a:t>11/28/19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271E4-C414-E744-91A4-B0F1AB7FCA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14273-1D5A-7D4C-B4E8-2D16A7BA0F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F0CAF-7D3B-D844-A90A-637E3E77C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5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F9EB9F2-07E2-4D64-BBD8-BB5B217F1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2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758F56-E012-2047-B808-90413844E2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588" y="965199"/>
            <a:ext cx="6766078" cy="4927601"/>
          </a:xfrm>
        </p:spPr>
        <p:txBody>
          <a:bodyPr anchor="ctr">
            <a:normAutofit/>
          </a:bodyPr>
          <a:lstStyle/>
          <a:p>
            <a:pPr algn="l"/>
            <a:r>
              <a:rPr lang="en-US" sz="5400">
                <a:solidFill>
                  <a:schemeClr val="tx1">
                    <a:lumMod val="85000"/>
                    <a:lumOff val="15000"/>
                  </a:schemeClr>
                </a:solidFill>
              </a:rPr>
              <a:t>Rano iskustvo i dalji razvoj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0C57C7C-DFE9-4A1E-B7A9-DF40E633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028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18C49-601F-0D46-910A-CF4D3FA78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Ključne ideje o značaju ranog iskustva?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E4800-FA04-6848-8AC1-99E437D47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 dirty="0" err="1"/>
              <a:t>Primarna</a:t>
            </a:r>
            <a:r>
              <a:rPr lang="en-US" sz="2400" dirty="0"/>
              <a:t> </a:t>
            </a:r>
            <a:r>
              <a:rPr lang="en-US" sz="2400" dirty="0" err="1"/>
              <a:t>važnost</a:t>
            </a:r>
            <a:r>
              <a:rPr lang="en-US" sz="2400" dirty="0"/>
              <a:t> </a:t>
            </a:r>
            <a:r>
              <a:rPr lang="en-US" sz="2400" dirty="0" err="1"/>
              <a:t>odojaštva</a:t>
            </a:r>
            <a:endParaRPr lang="en-US" sz="2400" dirty="0"/>
          </a:p>
          <a:p>
            <a:pPr lvl="1"/>
            <a:r>
              <a:rPr lang="en-US" dirty="0" err="1"/>
              <a:t>Primedba</a:t>
            </a:r>
            <a:r>
              <a:rPr lang="en-US" dirty="0"/>
              <a:t>: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poreklo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?</a:t>
            </a:r>
          </a:p>
          <a:p>
            <a:r>
              <a:rPr lang="en-US" altLang="en-US" sz="2400" b="1" dirty="0" err="1"/>
              <a:t>Podaci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koje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imamo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nisu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bili</a:t>
            </a:r>
            <a:r>
              <a:rPr lang="en-US" altLang="en-US" sz="2400" b="1" dirty="0"/>
              <a:t> pod </a:t>
            </a:r>
            <a:r>
              <a:rPr lang="en-US" altLang="en-US" sz="2400" b="1" dirty="0" err="1"/>
              <a:t>kontrolom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istraživača</a:t>
            </a:r>
            <a:endParaRPr lang="en-US" altLang="en-US" sz="2400" b="1" dirty="0"/>
          </a:p>
          <a:p>
            <a:r>
              <a:rPr lang="en-US" altLang="en-US" sz="2400" b="1" dirty="0" err="1"/>
              <a:t>Odstupanje</a:t>
            </a:r>
            <a:r>
              <a:rPr lang="en-US" altLang="en-US" sz="2400" b="1" dirty="0"/>
              <a:t> od </a:t>
            </a:r>
            <a:r>
              <a:rPr lang="en-US" altLang="en-US" sz="2400" b="1" dirty="0" err="1"/>
              <a:t>eksperimentalnog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dizajna</a:t>
            </a:r>
            <a:r>
              <a:rPr lang="en-US" altLang="en-US" sz="2400" b="1" dirty="0"/>
              <a:t> – </a:t>
            </a:r>
            <a:r>
              <a:rPr lang="en-US" altLang="en-US" sz="2400" b="1" dirty="0" err="1"/>
              <a:t>nema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kontrolne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grupe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ili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ispitanici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nisu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na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slučajan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način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raspoređeni</a:t>
            </a:r>
            <a:r>
              <a:rPr lang="en-US" altLang="en-US" sz="2400" b="1" dirty="0"/>
              <a:t> u </a:t>
            </a:r>
            <a:r>
              <a:rPr lang="en-US" altLang="en-US" sz="2400" b="1" dirty="0" err="1"/>
              <a:t>kontrolnu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eksperimentalnu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grupu</a:t>
            </a:r>
            <a:endParaRPr lang="en-US" altLang="en-US" sz="2400" b="1" dirty="0"/>
          </a:p>
          <a:p>
            <a:r>
              <a:rPr lang="en-US" altLang="en-US" sz="2400" b="1" dirty="0" err="1"/>
              <a:t>Moguće</a:t>
            </a:r>
            <a:r>
              <a:rPr lang="en-US" altLang="en-US" sz="2400" b="1" dirty="0"/>
              <a:t> je da </a:t>
            </a:r>
            <a:r>
              <a:rPr lang="en-US" altLang="en-US" sz="2400" b="1" dirty="0" err="1"/>
              <a:t>razvojni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ishodi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nisu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samo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produkt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specifičnog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ranog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iskustva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već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nekih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drugih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kovarijatnih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faktora</a:t>
            </a:r>
            <a:endParaRPr lang="en-US" altLang="en-US" sz="2400" b="1" dirty="0"/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14895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D906AB7-948E-2E48-A945-77AF1060C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2693670" cy="4930246"/>
          </a:xfrm>
        </p:spPr>
        <p:txBody>
          <a:bodyPr>
            <a:normAutofit/>
          </a:bodyPr>
          <a:lstStyle/>
          <a:p>
            <a:pPr algn="r"/>
            <a:r>
              <a:rPr lang="en-US" altLang="en-US" dirty="0" err="1">
                <a:solidFill>
                  <a:schemeClr val="accent1"/>
                </a:solidFill>
              </a:rPr>
              <a:t>Optimalni</a:t>
            </a:r>
            <a:r>
              <a:rPr lang="en-US" altLang="en-US" dirty="0">
                <a:solidFill>
                  <a:schemeClr val="accent1"/>
                </a:solidFill>
              </a:rPr>
              <a:t> </a:t>
            </a:r>
            <a:r>
              <a:rPr lang="en-US" altLang="en-US" dirty="0" err="1">
                <a:solidFill>
                  <a:schemeClr val="accent1"/>
                </a:solidFill>
              </a:rPr>
              <a:t>uslovi</a:t>
            </a:r>
            <a:r>
              <a:rPr lang="en-US" altLang="en-US" dirty="0">
                <a:solidFill>
                  <a:schemeClr val="accent1"/>
                </a:solidFill>
              </a:rPr>
              <a:t> za </a:t>
            </a:r>
            <a:r>
              <a:rPr lang="en-US" altLang="en-US" dirty="0" err="1">
                <a:solidFill>
                  <a:schemeClr val="accent1"/>
                </a:solidFill>
              </a:rPr>
              <a:t>razvoj</a:t>
            </a:r>
            <a:endParaRPr lang="en-US" alt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7EE5A-001E-6C43-AEF9-A6313DC57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3361" y="560070"/>
            <a:ext cx="7330440" cy="5966459"/>
          </a:xfrm>
        </p:spPr>
        <p:txBody>
          <a:bodyPr anchor="ctr">
            <a:noAutofit/>
          </a:bodyPr>
          <a:lstStyle/>
          <a:p>
            <a:r>
              <a:rPr lang="en-US" altLang="en-US" sz="2400" dirty="0" err="1"/>
              <a:t>Kakve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</a:t>
            </a:r>
            <a:r>
              <a:rPr lang="en-US" altLang="en-US" sz="2400" dirty="0"/>
              <a:t> A </a:t>
            </a:r>
            <a:r>
              <a:rPr lang="en-US" altLang="en-US" sz="2400" dirty="0" err="1"/>
              <a:t>majke</a:t>
            </a:r>
            <a:r>
              <a:rPr lang="en-US" altLang="en-US" sz="2400" dirty="0"/>
              <a:t>?</a:t>
            </a:r>
          </a:p>
          <a:p>
            <a:pPr lvl="1"/>
            <a:r>
              <a:rPr lang="en-US" altLang="en-US" dirty="0" err="1"/>
              <a:t>Responzivne</a:t>
            </a:r>
            <a:r>
              <a:rPr lang="en-US" altLang="en-US" dirty="0"/>
              <a:t> </a:t>
            </a:r>
          </a:p>
          <a:p>
            <a:pPr lvl="1"/>
            <a:r>
              <a:rPr lang="en-US" altLang="en-US" dirty="0" err="1"/>
              <a:t>Dozvoljavaju</a:t>
            </a:r>
            <a:r>
              <a:rPr lang="en-US" altLang="en-US" dirty="0"/>
              <a:t> </a:t>
            </a:r>
            <a:r>
              <a:rPr lang="en-US" altLang="en-US" dirty="0" err="1"/>
              <a:t>minimalne</a:t>
            </a:r>
            <a:r>
              <a:rPr lang="en-US" altLang="en-US" dirty="0"/>
              <a:t> </a:t>
            </a:r>
            <a:r>
              <a:rPr lang="en-US" altLang="en-US" dirty="0" err="1"/>
              <a:t>rizike</a:t>
            </a:r>
            <a:endParaRPr lang="en-US" altLang="en-US" dirty="0"/>
          </a:p>
          <a:p>
            <a:pPr lvl="1"/>
            <a:r>
              <a:rPr lang="en-US" altLang="en-US" dirty="0" err="1"/>
              <a:t>Postavljaju</a:t>
            </a:r>
            <a:r>
              <a:rPr lang="en-US" altLang="en-US" dirty="0"/>
              <a:t> </a:t>
            </a:r>
            <a:r>
              <a:rPr lang="en-US" altLang="en-US" dirty="0" err="1"/>
              <a:t>razumna</a:t>
            </a:r>
            <a:r>
              <a:rPr lang="en-US" altLang="en-US" dirty="0"/>
              <a:t> </a:t>
            </a:r>
            <a:r>
              <a:rPr lang="en-US" altLang="en-US" dirty="0" err="1"/>
              <a:t>ograničenja</a:t>
            </a:r>
            <a:endParaRPr lang="en-US" altLang="en-US" dirty="0"/>
          </a:p>
          <a:p>
            <a:pPr lvl="1"/>
            <a:r>
              <a:rPr lang="en-US" altLang="en-US" dirty="0" err="1"/>
              <a:t>Prilagođavaju</a:t>
            </a:r>
            <a:r>
              <a:rPr lang="en-US" altLang="en-US" dirty="0"/>
              <a:t> se </a:t>
            </a:r>
            <a:r>
              <a:rPr lang="en-US" altLang="en-US" dirty="0" err="1"/>
              <a:t>detetu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njegovom</a:t>
            </a:r>
            <a:r>
              <a:rPr lang="en-US" altLang="en-US" dirty="0"/>
              <a:t> </a:t>
            </a:r>
            <a:r>
              <a:rPr lang="en-US" altLang="en-US" dirty="0" err="1"/>
              <a:t>kognitvnom</a:t>
            </a:r>
            <a:r>
              <a:rPr lang="en-US" altLang="en-US" dirty="0"/>
              <a:t> </a:t>
            </a:r>
            <a:r>
              <a:rPr lang="en-US" altLang="en-US" dirty="0" err="1"/>
              <a:t>nivou</a:t>
            </a:r>
            <a:endParaRPr lang="en-US" altLang="en-US" dirty="0"/>
          </a:p>
          <a:p>
            <a:r>
              <a:rPr lang="en-US" altLang="en-US" sz="2400" dirty="0"/>
              <a:t>Ne </a:t>
            </a:r>
            <a:r>
              <a:rPr lang="en-US" altLang="en-US" sz="2400" dirty="0" err="1"/>
              <a:t>posvećuju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svo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vreme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detetu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čak</a:t>
            </a:r>
            <a:r>
              <a:rPr lang="en-US" altLang="en-US" sz="2400" dirty="0"/>
              <a:t> 10%</a:t>
            </a:r>
          </a:p>
          <a:p>
            <a:r>
              <a:rPr lang="en-US" altLang="en-US" sz="2400" dirty="0" err="1"/>
              <a:t>Kada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detetom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uvek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odgovaraju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njegove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potrebe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učestvuju</a:t>
            </a:r>
            <a:r>
              <a:rPr lang="en-US" altLang="en-US" sz="2400" dirty="0"/>
              <a:t> u </a:t>
            </a:r>
            <a:r>
              <a:rPr lang="en-US" altLang="en-US" sz="2400" dirty="0" err="1"/>
              <a:t>zajedničkim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aktivnostima</a:t>
            </a:r>
            <a:endParaRPr lang="en-US" altLang="en-US" sz="2400" dirty="0"/>
          </a:p>
          <a:p>
            <a:r>
              <a:rPr lang="en-US" altLang="en-US" sz="2400" dirty="0" err="1"/>
              <a:t>Kakva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njihova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deca</a:t>
            </a:r>
            <a:r>
              <a:rPr lang="en-US" altLang="en-US" sz="2400" dirty="0"/>
              <a:t>?</a:t>
            </a:r>
          </a:p>
          <a:p>
            <a:r>
              <a:rPr lang="en-US" altLang="en-US" sz="2400" dirty="0"/>
              <a:t>Na </a:t>
            </a:r>
            <a:r>
              <a:rPr lang="en-US" altLang="en-US" sz="2400" dirty="0" err="1"/>
              <a:t>osnovu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raznih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testova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procenjena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sposobnija</a:t>
            </a:r>
            <a:r>
              <a:rPr lang="en-US" altLang="en-US" sz="2400" dirty="0"/>
              <a:t> od </a:t>
            </a:r>
            <a:r>
              <a:rPr lang="en-US" altLang="en-US" sz="2400" dirty="0" err="1"/>
              <a:t>vršnjaka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iz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vrtića</a:t>
            </a:r>
            <a:endParaRPr lang="en-US" altLang="en-US" sz="2400" dirty="0"/>
          </a:p>
          <a:p>
            <a:r>
              <a:rPr lang="en-US" altLang="en-US" sz="2400" dirty="0" err="1"/>
              <a:t>Kulturne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specifičnosti</a:t>
            </a:r>
            <a:r>
              <a:rPr lang="en-US" altLang="en-US" sz="2400" dirty="0"/>
              <a:t>?</a:t>
            </a:r>
          </a:p>
          <a:p>
            <a:r>
              <a:rPr lang="en-US" altLang="en-US" sz="2400" dirty="0"/>
              <a:t>Independent VS interdependent: Japan, Brazil, SAD</a:t>
            </a:r>
          </a:p>
        </p:txBody>
      </p:sp>
    </p:spTree>
    <p:extLst>
      <p:ext uri="{BB962C8B-B14F-4D97-AF65-F5344CB8AC3E}">
        <p14:creationId xmlns:p14="http://schemas.microsoft.com/office/powerpoint/2010/main" val="14078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34BD1-B3AF-D249-9841-D4FBC4CAC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r>
              <a:rPr lang="en-US" dirty="0" err="1"/>
              <a:t>Previše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premalo</a:t>
            </a:r>
            <a:r>
              <a:rPr lang="en-US" dirty="0"/>
              <a:t> </a:t>
            </a:r>
            <a:r>
              <a:rPr lang="en-US" dirty="0" err="1"/>
              <a:t>responzivnosti</a:t>
            </a:r>
            <a:r>
              <a:rPr lang="en-US" dirty="0"/>
              <a:t>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7FEBF2-28F0-1846-8EB3-FD209E2A6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Razmaženost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Rezultati</a:t>
            </a:r>
            <a:r>
              <a:rPr lang="en-US" dirty="0"/>
              <a:t> </a:t>
            </a:r>
            <a:r>
              <a:rPr lang="en-US" dirty="0" err="1"/>
              <a:t>laboratorijskih</a:t>
            </a:r>
            <a:r>
              <a:rPr lang="en-US" dirty="0"/>
              <a:t> VS </a:t>
            </a:r>
            <a:r>
              <a:rPr lang="en-US" dirty="0" err="1"/>
              <a:t>prirodnih</a:t>
            </a:r>
            <a:r>
              <a:rPr lang="en-US" dirty="0"/>
              <a:t> </a:t>
            </a:r>
            <a:r>
              <a:rPr lang="en-US" dirty="0" err="1"/>
              <a:t>posmatranja</a:t>
            </a:r>
            <a:r>
              <a:rPr lang="en-US" dirty="0"/>
              <a:t> </a:t>
            </a:r>
          </a:p>
          <a:p>
            <a:pPr lvl="0"/>
            <a:r>
              <a:rPr lang="en-US" dirty="0" err="1"/>
              <a:t>Naučena</a:t>
            </a:r>
            <a:r>
              <a:rPr lang="en-US" dirty="0"/>
              <a:t> </a:t>
            </a:r>
            <a:r>
              <a:rPr lang="en-US" dirty="0" err="1"/>
              <a:t>bespomoćnost</a:t>
            </a:r>
            <a:endParaRPr lang="en-US" dirty="0"/>
          </a:p>
          <a:p>
            <a:pPr lvl="1"/>
            <a:r>
              <a:rPr lang="en-US" dirty="0" err="1"/>
              <a:t>Rezultati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životinjama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Eksperimenti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bebama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Motiv</a:t>
            </a:r>
            <a:r>
              <a:rPr lang="en-US" dirty="0"/>
              <a:t> </a:t>
            </a:r>
            <a:r>
              <a:rPr lang="en-US" dirty="0" err="1"/>
              <a:t>kompetentnosti</a:t>
            </a:r>
            <a:endParaRPr lang="en-US" dirty="0"/>
          </a:p>
          <a:p>
            <a:pPr lvl="1"/>
            <a:r>
              <a:rPr lang="en-US" dirty="0" err="1"/>
              <a:t>Lokus</a:t>
            </a:r>
            <a:r>
              <a:rPr lang="en-US" dirty="0"/>
              <a:t> </a:t>
            </a:r>
            <a:r>
              <a:rPr lang="en-US" dirty="0" err="1"/>
              <a:t>kontrole</a:t>
            </a:r>
            <a:endParaRPr lang="en-US" dirty="0"/>
          </a:p>
          <a:p>
            <a:pPr lvl="0"/>
            <a:r>
              <a:rPr lang="en-US" dirty="0" err="1"/>
              <a:t>Recept</a:t>
            </a:r>
            <a:r>
              <a:rPr lang="en-US" dirty="0"/>
              <a:t>? </a:t>
            </a:r>
          </a:p>
          <a:p>
            <a:pPr lvl="1"/>
            <a:r>
              <a:rPr lang="en-US" dirty="0" err="1"/>
              <a:t>Zavisi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r>
              <a:rPr lang="en-US" dirty="0"/>
              <a:t> - </a:t>
            </a:r>
            <a:r>
              <a:rPr lang="en-US" dirty="0" err="1"/>
              <a:t>ključna</a:t>
            </a:r>
            <a:r>
              <a:rPr lang="en-US" dirty="0"/>
              <a:t> </a:t>
            </a:r>
            <a:r>
              <a:rPr lang="en-US" dirty="0" err="1"/>
              <a:t>osetljivost</a:t>
            </a:r>
            <a:r>
              <a:rPr lang="en-US" dirty="0"/>
              <a:t> </a:t>
            </a:r>
            <a:r>
              <a:rPr lang="en-US" dirty="0" err="1"/>
              <a:t>roditelja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94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A2616-A860-1B43-BB8B-7EDB748AD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Odvajanje od roditelja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5420D-21A8-3A4B-9D9E-07854985F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200" b="1" dirty="0" err="1"/>
              <a:t>Koje</a:t>
            </a:r>
            <a:r>
              <a:rPr lang="en-US" sz="2200" b="1" dirty="0"/>
              <a:t> </a:t>
            </a:r>
            <a:r>
              <a:rPr lang="sr-Latn-RS" sz="2200" b="1" dirty="0"/>
              <a:t>vrste odvajanja </a:t>
            </a:r>
            <a:r>
              <a:rPr lang="en-US" sz="2200" b="1" dirty="0"/>
              <a:t>od </a:t>
            </a:r>
            <a:r>
              <a:rPr lang="en-US" sz="2200" b="1" dirty="0" err="1"/>
              <a:t>roditelja</a:t>
            </a:r>
            <a:r>
              <a:rPr lang="en-US" sz="2200" b="1" dirty="0"/>
              <a:t> </a:t>
            </a:r>
            <a:r>
              <a:rPr lang="en-US" sz="2200" b="1" dirty="0" err="1"/>
              <a:t>na</a:t>
            </a:r>
            <a:r>
              <a:rPr lang="en-US" sz="2200" b="1" dirty="0"/>
              <a:t> </a:t>
            </a:r>
            <a:r>
              <a:rPr lang="en-US" sz="2200" b="1" dirty="0" err="1"/>
              <a:t>ranom</a:t>
            </a:r>
            <a:r>
              <a:rPr lang="en-US" sz="2200" b="1" dirty="0"/>
              <a:t> </a:t>
            </a:r>
            <a:r>
              <a:rPr lang="en-US" sz="2200" b="1" dirty="0" err="1"/>
              <a:t>uzrastu</a:t>
            </a:r>
            <a:r>
              <a:rPr lang="en-US" sz="2200" b="1" dirty="0"/>
              <a:t> </a:t>
            </a:r>
            <a:r>
              <a:rPr lang="sr-Latn-RS" sz="2200" b="1" dirty="0"/>
              <a:t>razlikujemo?</a:t>
            </a:r>
          </a:p>
          <a:p>
            <a:pPr marL="0" indent="0">
              <a:buNone/>
            </a:pPr>
            <a:endParaRPr lang="sr-Latn-RS" sz="2200" b="1" dirty="0"/>
          </a:p>
          <a:p>
            <a:r>
              <a:rPr lang="en-US" altLang="en-US" sz="2200" b="1" dirty="0"/>
              <a:t>1. </a:t>
            </a:r>
            <a:r>
              <a:rPr lang="en-US" altLang="en-US" sz="2200" b="1" dirty="0" err="1"/>
              <a:t>Privremeno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odvajanje</a:t>
            </a:r>
            <a:r>
              <a:rPr lang="en-US" altLang="en-US" sz="2200" b="1" dirty="0"/>
              <a:t> – </a:t>
            </a:r>
            <a:r>
              <a:rPr lang="en-US" altLang="en-US" sz="2200" b="1" dirty="0" err="1"/>
              <a:t>na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dnevnoj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bazi</a:t>
            </a:r>
            <a:endParaRPr lang="en-US" altLang="en-US" sz="2200" b="1" dirty="0"/>
          </a:p>
          <a:p>
            <a:pPr marL="514350" indent="-514350">
              <a:buNone/>
            </a:pPr>
            <a:endParaRPr lang="en-US" altLang="en-US" sz="2200" b="1" dirty="0"/>
          </a:p>
          <a:p>
            <a:r>
              <a:rPr lang="en-US" altLang="en-US" sz="2200" b="1" dirty="0"/>
              <a:t>2. </a:t>
            </a:r>
            <a:r>
              <a:rPr lang="en-US" altLang="en-US" sz="2200" b="1" dirty="0" err="1"/>
              <a:t>Produženo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odvajanje</a:t>
            </a:r>
            <a:endParaRPr lang="en-US" altLang="en-US" sz="2200" b="1" dirty="0"/>
          </a:p>
          <a:p>
            <a:pPr marL="514350" indent="-514350">
              <a:buNone/>
            </a:pPr>
            <a:r>
              <a:rPr lang="en-US" altLang="en-US" sz="2200" b="1" dirty="0" err="1"/>
              <a:t>Hospitalizacije</a:t>
            </a:r>
            <a:endParaRPr lang="en-US" altLang="en-US" sz="2200" b="1" dirty="0"/>
          </a:p>
          <a:p>
            <a:pPr marL="514350" indent="-514350">
              <a:buNone/>
            </a:pPr>
            <a:r>
              <a:rPr lang="en-US" altLang="en-US" sz="2200" b="1" dirty="0" err="1"/>
              <a:t>Ekstremni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oblici</a:t>
            </a:r>
            <a:r>
              <a:rPr lang="en-US" altLang="en-US" sz="2200" b="1" dirty="0"/>
              <a:t>: </a:t>
            </a:r>
            <a:r>
              <a:rPr lang="en-US" altLang="en-US" sz="2200" b="1" dirty="0" err="1"/>
              <a:t>sirotišta</a:t>
            </a:r>
            <a:r>
              <a:rPr lang="en-US" altLang="en-US" sz="2200" b="1" dirty="0"/>
              <a:t> (</a:t>
            </a:r>
            <a:r>
              <a:rPr lang="en-US" altLang="en-US" sz="2200" b="1" dirty="0" err="1"/>
              <a:t>usled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bolesti</a:t>
            </a:r>
            <a:r>
              <a:rPr lang="en-US" altLang="en-US" sz="2200" b="1" dirty="0"/>
              <a:t>/</a:t>
            </a:r>
            <a:r>
              <a:rPr lang="en-US" altLang="en-US" sz="2200" b="1" dirty="0" err="1"/>
              <a:t>smrti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roditelja</a:t>
            </a:r>
            <a:r>
              <a:rPr lang="en-US" altLang="en-US" sz="2200" b="1" dirty="0"/>
              <a:t>, rata, </a:t>
            </a:r>
            <a:r>
              <a:rPr lang="en-US" altLang="en-US" sz="2200" b="1" dirty="0" err="1"/>
              <a:t>prirodnih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katastrofa</a:t>
            </a:r>
            <a:r>
              <a:rPr lang="en-US" altLang="en-US" sz="2200" b="1" dirty="0"/>
              <a:t>) </a:t>
            </a:r>
          </a:p>
          <a:p>
            <a:pPr marL="514350" indent="-514350">
              <a:buNone/>
            </a:pPr>
            <a:r>
              <a:rPr lang="en-US" altLang="en-US" sz="2200" dirty="0" err="1"/>
              <a:t>Dobre</a:t>
            </a:r>
            <a:r>
              <a:rPr lang="en-US" altLang="en-US" sz="2200" dirty="0"/>
              <a:t> </a:t>
            </a:r>
            <a:r>
              <a:rPr lang="en-US" altLang="en-US" sz="2200" dirty="0" err="1"/>
              <a:t>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loše</a:t>
            </a:r>
            <a:r>
              <a:rPr lang="en-US" altLang="en-US" sz="2200" dirty="0"/>
              <a:t> </a:t>
            </a:r>
            <a:r>
              <a:rPr lang="en-US" altLang="en-US" sz="2200" dirty="0" err="1"/>
              <a:t>ustanove</a:t>
            </a:r>
            <a:r>
              <a:rPr lang="en-US" altLang="en-US" sz="2200" dirty="0"/>
              <a:t> za </a:t>
            </a:r>
            <a:r>
              <a:rPr lang="en-US" altLang="en-US" sz="2200" dirty="0" err="1"/>
              <a:t>zbrinjavanje</a:t>
            </a:r>
            <a:r>
              <a:rPr lang="en-US" altLang="en-US" sz="2200" dirty="0"/>
              <a:t> </a:t>
            </a:r>
            <a:r>
              <a:rPr lang="en-US" altLang="en-US" sz="2200" dirty="0" err="1"/>
              <a:t>dece</a:t>
            </a:r>
            <a:endParaRPr lang="en-US" altLang="en-US" sz="2200" dirty="0"/>
          </a:p>
          <a:p>
            <a:pPr marL="514350" indent="-514350">
              <a:buNone/>
            </a:pPr>
            <a:endParaRPr lang="en-US" altLang="en-US" sz="2200" dirty="0"/>
          </a:p>
          <a:p>
            <a:r>
              <a:rPr lang="en-US" altLang="en-US" sz="2200" b="1" dirty="0"/>
              <a:t>3. </a:t>
            </a:r>
            <a:r>
              <a:rPr lang="en-US" altLang="en-US" sz="2200" b="1" dirty="0" err="1"/>
              <a:t>Izolacija</a:t>
            </a:r>
            <a:endParaRPr lang="en-US" altLang="en-US" sz="2200" b="1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8025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BC4A0147-6D5E-2A4E-80CA-A8F4E959D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altLang="en-US" b="1">
                <a:solidFill>
                  <a:schemeClr val="accent1"/>
                </a:solidFill>
              </a:rPr>
              <a:t>Ranjivost i otpornost</a:t>
            </a:r>
            <a:endParaRPr lang="en-US" altLang="en-US">
              <a:solidFill>
                <a:schemeClr val="accent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1DA7E7-299A-434C-BEE6-6EF00D9AB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altLang="en-US" sz="2400" dirty="0"/>
              <a:t>Rater  - 4 </a:t>
            </a:r>
            <a:r>
              <a:rPr lang="en-US" altLang="en-US" sz="2400" dirty="0" err="1"/>
              <a:t>faktora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povezana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rizikom</a:t>
            </a:r>
            <a:r>
              <a:rPr lang="en-US" altLang="en-US" sz="2400" dirty="0"/>
              <a:t> od </a:t>
            </a:r>
            <a:r>
              <a:rPr lang="en-US" altLang="en-US" sz="2400" dirty="0" err="1"/>
              <a:t>poremećaja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ponašanja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mentalnih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bolesti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najmanje</a:t>
            </a:r>
            <a:r>
              <a:rPr lang="en-US" altLang="en-US" sz="2400" dirty="0"/>
              <a:t> 2 </a:t>
            </a:r>
            <a:r>
              <a:rPr lang="en-US" altLang="en-US" sz="2400" dirty="0" err="1"/>
              <a:t>moraju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biti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prisutna</a:t>
            </a:r>
            <a:r>
              <a:rPr lang="en-US" altLang="en-US" sz="2400" dirty="0"/>
              <a:t>)</a:t>
            </a:r>
          </a:p>
          <a:p>
            <a:r>
              <a:rPr lang="en-US" altLang="en-US" sz="2400" dirty="0"/>
              <a:t>1. </a:t>
            </a:r>
            <a:r>
              <a:rPr lang="en-US" altLang="en-US" sz="2400" dirty="0" err="1"/>
              <a:t>Porodični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sukobi</a:t>
            </a:r>
            <a:br>
              <a:rPr lang="en-US" altLang="en-US" sz="2400" dirty="0"/>
            </a:br>
            <a:r>
              <a:rPr lang="en-US" altLang="en-US" sz="2400" dirty="0"/>
              <a:t>2. </a:t>
            </a:r>
            <a:r>
              <a:rPr lang="en-US" altLang="en-US" sz="2400" dirty="0" err="1"/>
              <a:t>Socijalna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devijantnost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roditelja</a:t>
            </a:r>
            <a:br>
              <a:rPr lang="en-US" altLang="en-US" sz="2400" dirty="0"/>
            </a:br>
            <a:r>
              <a:rPr lang="en-US" altLang="en-US" sz="2400" dirty="0"/>
              <a:t>3. </a:t>
            </a:r>
            <a:r>
              <a:rPr lang="en-US" altLang="en-US" sz="2400" dirty="0" err="1"/>
              <a:t>Nizak</a:t>
            </a:r>
            <a:r>
              <a:rPr lang="en-US" altLang="en-US" sz="2400" dirty="0"/>
              <a:t> socio-</a:t>
            </a:r>
            <a:r>
              <a:rPr lang="en-US" altLang="en-US" sz="2400" dirty="0" err="1"/>
              <a:t>ekonomski</a:t>
            </a:r>
            <a:r>
              <a:rPr lang="en-US" altLang="en-US" sz="2400" dirty="0"/>
              <a:t> status</a:t>
            </a:r>
            <a:br>
              <a:rPr lang="en-US" altLang="en-US" sz="2400" dirty="0"/>
            </a:br>
            <a:r>
              <a:rPr lang="en-US" altLang="en-US" sz="2400" dirty="0"/>
              <a:t>4. </a:t>
            </a:r>
            <a:r>
              <a:rPr lang="en-US" altLang="en-US" sz="2400" dirty="0" err="1"/>
              <a:t>Loša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školska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sredina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siromaštvo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izostanci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fluktulacija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nastavnika</a:t>
            </a:r>
            <a:r>
              <a:rPr lang="en-US" altLang="en-US" sz="2400" dirty="0"/>
              <a:t>)</a:t>
            </a:r>
            <a:br>
              <a:rPr lang="en-US" altLang="en-US" sz="2400" dirty="0"/>
            </a:br>
            <a:endParaRPr lang="en-US" altLang="en-US" sz="2400" dirty="0"/>
          </a:p>
          <a:p>
            <a:r>
              <a:rPr lang="en-US" altLang="en-US" sz="2400" dirty="0" err="1"/>
              <a:t>Šta</a:t>
            </a:r>
            <a:r>
              <a:rPr lang="en-US" altLang="en-US" sz="2400" dirty="0"/>
              <a:t> je </a:t>
            </a:r>
            <a:r>
              <a:rPr lang="en-US" altLang="en-US" sz="2400" dirty="0" err="1"/>
              <a:t>transakcioni</a:t>
            </a:r>
            <a:r>
              <a:rPr lang="en-US" altLang="en-US" sz="2400" dirty="0"/>
              <a:t> model?</a:t>
            </a:r>
            <a:br>
              <a:rPr lang="en-US" alt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26485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2" grpId="1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B234082-564C-9744-917C-BD84881159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832555"/>
            <a:ext cx="10905066" cy="5192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225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C6991-A849-0D4E-8BF7-CC446D6C6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0588" y="965199"/>
            <a:ext cx="6766078" cy="492760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Oporavak od deprivacije/izolacije – studije sa majmunima i implikacije za ljude</a:t>
            </a:r>
            <a:endParaRPr lang="en-US" sz="54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536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300</Words>
  <Application>Microsoft Macintosh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Rano iskustvo i dalji razvoj</vt:lpstr>
      <vt:lpstr>Ključne ideje o značaju ranog iskustva?</vt:lpstr>
      <vt:lpstr>Optimalni uslovi za razvoj</vt:lpstr>
      <vt:lpstr>Previše ili premalo responzivnosti?</vt:lpstr>
      <vt:lpstr>Odvajanje od roditelja</vt:lpstr>
      <vt:lpstr>Ranjivost i otpornost</vt:lpstr>
      <vt:lpstr>PowerPoint Presentation</vt:lpstr>
      <vt:lpstr>Oporavak od deprivacije/izolacije – studije sa majmunima i implikacije za ljude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Rano iskustvo i dalji razvoj</dc:title>
  <dc:creator>Ksenija Krstic</dc:creator>
  <cp:lastModifiedBy>Ksenija Krstic</cp:lastModifiedBy>
  <cp:revision>1</cp:revision>
  <dcterms:created xsi:type="dcterms:W3CDTF">2019-11-28T14:57:16Z</dcterms:created>
  <dcterms:modified xsi:type="dcterms:W3CDTF">2019-11-28T15:00:58Z</dcterms:modified>
</cp:coreProperties>
</file>