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95" r:id="rId3"/>
    <p:sldId id="297" r:id="rId4"/>
    <p:sldId id="276" r:id="rId5"/>
    <p:sldId id="280" r:id="rId6"/>
    <p:sldId id="277" r:id="rId7"/>
    <p:sldId id="278" r:id="rId8"/>
    <p:sldId id="282" r:id="rId9"/>
    <p:sldId id="285" r:id="rId10"/>
    <p:sldId id="287" r:id="rId11"/>
    <p:sldId id="289" r:id="rId12"/>
    <p:sldId id="279" r:id="rId13"/>
    <p:sldId id="284" r:id="rId14"/>
    <p:sldId id="283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79" autoAdjust="0"/>
  </p:normalViewPr>
  <p:slideViewPr>
    <p:cSldViewPr>
      <p:cViewPr varScale="1">
        <p:scale>
          <a:sx n="55" d="100"/>
          <a:sy n="55" d="100"/>
        </p:scale>
        <p:origin x="-10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6FE5F10-B623-4524-A5AC-1F431B251B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D6E5CF-D8BA-4DFC-9ACA-806883AA22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4E835-0763-4746-B7CA-3F9D5F087F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AAC85-CB28-4ED5-BA11-E93EF17644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245F2-8DF2-453A-AD01-C50343551B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9A6FF-C689-405B-992E-F44C2ECF24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DDEAC-FE37-472F-9BF6-E9234A4124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10619-7C99-44DD-B363-DF62236FA5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DFA93-C9A7-4F92-9560-9C49D63816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E59EC-E0AE-484D-AA1A-4E6C4437BE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33E07-E2D2-4A47-9C18-CF2EE233A6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97B25-6522-435D-AC05-834E121858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>
              <a:defRPr/>
            </a:pPr>
            <a:fld id="{C373EE24-18F3-41B2-9DBF-3F954CC8AC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sr-Latn-CS" b="1" smtClean="0">
                <a:solidFill>
                  <a:srgbClr val="FF9933"/>
                </a:solidFill>
                <a:latin typeface="Arial" charset="0"/>
              </a:rPr>
              <a:t/>
            </a:r>
            <a:br>
              <a:rPr lang="sr-Latn-CS" b="1" smtClean="0">
                <a:solidFill>
                  <a:srgbClr val="FF9933"/>
                </a:solidFill>
                <a:latin typeface="Arial" charset="0"/>
              </a:rPr>
            </a:br>
            <a:r>
              <a:rPr lang="sr-Latn-CS" b="1" smtClean="0">
                <a:solidFill>
                  <a:srgbClr val="FF9933"/>
                </a:solidFill>
                <a:latin typeface="Arial" charset="0"/>
              </a:rPr>
              <a:t>Uloga medijatora</a:t>
            </a:r>
            <a:endParaRPr lang="en-US" b="1" smtClean="0">
              <a:solidFill>
                <a:srgbClr val="FF9933"/>
              </a:solidFill>
              <a:latin typeface="Arial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r-Latn-CS" dirty="0" smtClean="0"/>
              <a:t>Danijela </a:t>
            </a:r>
            <a:r>
              <a:rPr lang="sr-Latn-CS" dirty="0" smtClean="0"/>
              <a:t>Petrović</a:t>
            </a:r>
            <a:endParaRPr lang="sr-Latn-C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Kvaliteti medijatora	 (2)</a:t>
            </a:r>
            <a:endParaRPr lang="en-US" smtClean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5344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600" b="1" smtClean="0"/>
              <a:t>Nepristranost</a:t>
            </a:r>
            <a:endParaRPr lang="pl-PL" sz="2600" smtClean="0"/>
          </a:p>
          <a:p>
            <a:pPr lvl="1" eaLnBrk="1" hangingPunct="1">
              <a:lnSpc>
                <a:spcPct val="80000"/>
              </a:lnSpc>
            </a:pPr>
            <a:r>
              <a:rPr lang="pl-PL" sz="2200" smtClean="0"/>
              <a:t>Vodi računa računa o tome kakav će ishod sukoba biti za sve strane uključene u spor</a:t>
            </a:r>
            <a:r>
              <a:rPr lang="pl-PL" sz="2100" smtClean="0"/>
              <a:t>. </a:t>
            </a:r>
            <a:endParaRPr lang="pl-PL" sz="21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600" b="1" smtClean="0"/>
              <a:t>Fleksibilnost</a:t>
            </a:r>
            <a:endParaRPr lang="pl-PL" sz="2600" smtClean="0"/>
          </a:p>
          <a:p>
            <a:pPr lvl="1" eaLnBrk="1" hangingPunct="1">
              <a:lnSpc>
                <a:spcPct val="80000"/>
              </a:lnSpc>
            </a:pPr>
            <a:r>
              <a:rPr lang="pl-PL" sz="2200" smtClean="0"/>
              <a:t>U stanju je da promeni proces kako bi izašao u susret potreba strana u sukobu (npr. ukoliko sukobljene strane nisu u stanju da se određenom temom ili problemom, prelazi se na neki drugi problem ili temu</a:t>
            </a:r>
            <a:endParaRPr lang="pl-PL" sz="22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600" b="1" smtClean="0"/>
              <a:t>Uravnoteženost</a:t>
            </a:r>
            <a:endParaRPr lang="pl-PL" sz="2600" smtClean="0"/>
          </a:p>
          <a:p>
            <a:pPr lvl="1" eaLnBrk="1" hangingPunct="1">
              <a:lnSpc>
                <a:spcPct val="80000"/>
              </a:lnSpc>
            </a:pPr>
            <a:r>
              <a:rPr lang="pl-PL" sz="2200" smtClean="0"/>
              <a:t>U stanju je da uravnoteži sopstvene potrebe i osećanja sa potrebama date situacije. Na primer, potrebu za autoritetom i kontrolom sa svojom brigom za strane u sukobu.</a:t>
            </a:r>
            <a:endParaRPr lang="pl-PL" sz="22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600" b="1" smtClean="0"/>
              <a:t>Realističnost</a:t>
            </a:r>
            <a:endParaRPr lang="pl-PL" sz="2600" smtClean="0"/>
          </a:p>
          <a:p>
            <a:pPr lvl="1" eaLnBrk="1" hangingPunct="1">
              <a:lnSpc>
                <a:spcPct val="80000"/>
              </a:lnSpc>
            </a:pPr>
            <a:r>
              <a:rPr lang="pl-PL" sz="2200" smtClean="0"/>
              <a:t>Ume da proceni  stvarne mogućnosti za promenu i sporazum. Zna kada treba nastaviti, a kada stati.</a:t>
            </a:r>
          </a:p>
          <a:p>
            <a:pPr eaLnBrk="1" hangingPunct="1">
              <a:lnSpc>
                <a:spcPct val="80000"/>
              </a:lnSpc>
            </a:pPr>
            <a:endParaRPr lang="pl-PL" sz="80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CS" sz="1500" b="1" smtClean="0">
                <a:solidFill>
                  <a:srgbClr val="FF9933"/>
                </a:solidFill>
              </a:rPr>
              <a:t>Adaptirano prema - </a:t>
            </a:r>
            <a:r>
              <a:rPr lang="en-US" sz="1500" b="1" smtClean="0">
                <a:solidFill>
                  <a:srgbClr val="FF9933"/>
                </a:solidFill>
              </a:rPr>
              <a:t>Training Manual in Community Mediation Skills</a:t>
            </a:r>
            <a:r>
              <a:rPr lang="sr-Latn-CS" sz="1500" b="1" smtClean="0">
                <a:solidFill>
                  <a:srgbClr val="FF9933"/>
                </a:solidFill>
              </a:rPr>
              <a:t>, Mediation UK</a:t>
            </a:r>
            <a:endParaRPr lang="en-US" sz="1500" b="1" smtClean="0">
              <a:solidFill>
                <a:srgbClr val="FF993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Kvaliteti medijatora	 (3)</a:t>
            </a:r>
            <a:endParaRPr lang="en-US" smtClean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534400" cy="5562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pl-PL" sz="2600" b="1" smtClean="0"/>
              <a:t>Kreativnost i inventivnost</a:t>
            </a:r>
            <a:endParaRPr lang="pl-PL" sz="2600" smtClean="0"/>
          </a:p>
          <a:p>
            <a:pPr lvl="1" eaLnBrk="1" hangingPunct="1"/>
            <a:r>
              <a:rPr lang="pl-PL" sz="2200" smtClean="0"/>
              <a:t>U stanju je da osmisli nove ideje. Inventivan je u nalaženju rešenja problema. U mnoštvu ideja i predloga radi na onima koji su prihvatljivi za obe strane. </a:t>
            </a:r>
            <a:endParaRPr lang="pl-PL" sz="2200" b="1" smtClean="0"/>
          </a:p>
          <a:p>
            <a:pPr eaLnBrk="1" hangingPunct="1">
              <a:buFont typeface="Wingdings" pitchFamily="2" charset="2"/>
              <a:buNone/>
            </a:pPr>
            <a:r>
              <a:rPr lang="pl-PL" sz="2600" b="1" smtClean="0"/>
              <a:t>Posvećenost jednakim mogućnostima za sve</a:t>
            </a:r>
            <a:endParaRPr lang="pl-PL" sz="2600" smtClean="0"/>
          </a:p>
          <a:p>
            <a:pPr lvl="1" eaLnBrk="1" hangingPunct="1"/>
            <a:r>
              <a:rPr lang="pl-PL" sz="2200" smtClean="0"/>
              <a:t>Razume kakvu ulogu igraju “-izmi” (kao što su rasizam, seksizam) u sporovima između ljudi. Poseduje svesnost o različitim kuturnim potrebama. Sa klijentima i kolegama radi na jednak i nediskriminirajući način.</a:t>
            </a:r>
            <a:endParaRPr lang="pl-PL" sz="2200" b="1" smtClean="0"/>
          </a:p>
          <a:p>
            <a:pPr eaLnBrk="1" hangingPunct="1">
              <a:buFont typeface="Wingdings" pitchFamily="2" charset="2"/>
              <a:buNone/>
            </a:pPr>
            <a:r>
              <a:rPr lang="pl-PL" sz="2600" b="1" smtClean="0"/>
              <a:t>Profesionalizam</a:t>
            </a:r>
            <a:endParaRPr lang="pl-PL" sz="2600" smtClean="0"/>
          </a:p>
          <a:p>
            <a:pPr lvl="1" eaLnBrk="1" hangingPunct="1"/>
            <a:r>
              <a:rPr lang="pl-PL" sz="2200" smtClean="0"/>
              <a:t>Svoj rad  shvata ozbiljno. </a:t>
            </a:r>
            <a:r>
              <a:rPr lang="it-IT" sz="2200" smtClean="0"/>
              <a:t>Priprema se na vreme.  </a:t>
            </a:r>
            <a:r>
              <a:rPr lang="pl-PL" sz="2200" smtClean="0"/>
              <a:t>Odnosi se s poštovanje prema stranama u sukobu.</a:t>
            </a:r>
            <a:endParaRPr lang="pl-PL" sz="800" smtClean="0"/>
          </a:p>
          <a:p>
            <a:pPr lvl="1" eaLnBrk="1" hangingPunct="1">
              <a:buFont typeface="Wingdings" pitchFamily="2" charset="2"/>
              <a:buNone/>
            </a:pPr>
            <a:r>
              <a:rPr lang="sr-Latn-CS" sz="1600" b="1" smtClean="0">
                <a:solidFill>
                  <a:srgbClr val="FF9933"/>
                </a:solidFill>
              </a:rPr>
              <a:t>Adaptirano prema - </a:t>
            </a:r>
            <a:r>
              <a:rPr lang="en-US" sz="1600" b="1" smtClean="0">
                <a:solidFill>
                  <a:srgbClr val="FF9933"/>
                </a:solidFill>
              </a:rPr>
              <a:t>Training Manual in Community Mediation Skills</a:t>
            </a:r>
            <a:r>
              <a:rPr lang="sr-Latn-CS" sz="1600" b="1" smtClean="0">
                <a:solidFill>
                  <a:srgbClr val="FF9933"/>
                </a:solidFill>
              </a:rPr>
              <a:t>, Mediation UK</a:t>
            </a:r>
            <a:endParaRPr lang="en-US" sz="1600" b="1" smtClean="0">
              <a:solidFill>
                <a:srgbClr val="FF993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sr-Latn-CS" sz="380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Odlike dobrog medijatora</a:t>
            </a:r>
            <a:br>
              <a:rPr lang="sr-Latn-CS" sz="380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en-US" sz="3800" smtClean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64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r-Latn-CS" sz="2400" smtClean="0"/>
              <a:t>Znaju šta su im lične prednosti, a šta mane </a:t>
            </a:r>
          </a:p>
          <a:p>
            <a:pPr eaLnBrk="1" hangingPunct="1">
              <a:lnSpc>
                <a:spcPct val="90000"/>
              </a:lnSpc>
            </a:pPr>
            <a:r>
              <a:rPr lang="sr-Latn-CS" sz="2400" smtClean="0"/>
              <a:t>Znaju gde su im granice koncentracije i neutralnosti</a:t>
            </a:r>
          </a:p>
          <a:p>
            <a:pPr eaLnBrk="1" hangingPunct="1">
              <a:lnSpc>
                <a:spcPct val="90000"/>
              </a:lnSpc>
            </a:pPr>
            <a:r>
              <a:rPr lang="sr-Latn-CS" sz="2400" smtClean="0"/>
              <a:t>Znaju da slušaju bez zazimanja stava</a:t>
            </a:r>
          </a:p>
          <a:p>
            <a:pPr eaLnBrk="1" hangingPunct="1">
              <a:lnSpc>
                <a:spcPct val="90000"/>
              </a:lnSpc>
            </a:pPr>
            <a:r>
              <a:rPr lang="sr-Latn-CS" sz="2400" smtClean="0"/>
              <a:t>Odnose se s poštavanjem prema svim stranama uklučenim u spor</a:t>
            </a:r>
          </a:p>
          <a:p>
            <a:pPr eaLnBrk="1" hangingPunct="1">
              <a:lnSpc>
                <a:spcPct val="90000"/>
              </a:lnSpc>
            </a:pPr>
            <a:r>
              <a:rPr lang="sr-Latn-CS" sz="2400" smtClean="0"/>
              <a:t>Ne boje se sukoba – sukob vide kao sastavni deo života i ličnog rasta</a:t>
            </a:r>
          </a:p>
          <a:p>
            <a:pPr eaLnBrk="1" hangingPunct="1">
              <a:lnSpc>
                <a:spcPct val="90000"/>
              </a:lnSpc>
            </a:pPr>
            <a:r>
              <a:rPr lang="sr-Latn-CS" sz="2400" smtClean="0"/>
              <a:t>Asertivni su</a:t>
            </a:r>
          </a:p>
          <a:p>
            <a:pPr eaLnBrk="1" hangingPunct="1">
              <a:lnSpc>
                <a:spcPct val="90000"/>
              </a:lnSpc>
            </a:pPr>
            <a:r>
              <a:rPr lang="sr-Latn-CS" sz="2400" smtClean="0"/>
              <a:t>Znaju da ohrabre i podrže ljude bez davanja saveta</a:t>
            </a:r>
          </a:p>
          <a:p>
            <a:pPr eaLnBrk="1" hangingPunct="1">
              <a:lnSpc>
                <a:spcPct val="90000"/>
              </a:lnSpc>
            </a:pPr>
            <a:r>
              <a:rPr lang="sr-Latn-CS" sz="2400" smtClean="0"/>
              <a:t>Mogu istovremeno da obavljaju zadatke na više nivoa</a:t>
            </a:r>
          </a:p>
          <a:p>
            <a:pPr eaLnBrk="1" hangingPunct="1">
              <a:lnSpc>
                <a:spcPct val="90000"/>
              </a:lnSpc>
            </a:pPr>
            <a:r>
              <a:rPr lang="pl-PL" sz="2600" smtClean="0"/>
              <a:t>Uočavanja detalje i stvaraju celovitu sliku</a:t>
            </a:r>
            <a:endParaRPr lang="sr-Latn-CS" sz="2400" smtClean="0"/>
          </a:p>
          <a:p>
            <a:pPr eaLnBrk="1" hangingPunct="1">
              <a:lnSpc>
                <a:spcPct val="90000"/>
              </a:lnSpc>
            </a:pPr>
            <a:r>
              <a:rPr lang="sr-Latn-CS" sz="2400" smtClean="0"/>
              <a:t>Spremni su na poteškoće</a:t>
            </a:r>
          </a:p>
          <a:p>
            <a:pPr eaLnBrk="1" hangingPunct="1">
              <a:lnSpc>
                <a:spcPct val="90000"/>
              </a:lnSpc>
            </a:pPr>
            <a:r>
              <a:rPr lang="sr-Latn-CS" sz="2400" smtClean="0"/>
              <a:t>Veruju u sposobnost ljudi da donesu dobre odluke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1700" smtClean="0"/>
              <a:t>                                                                                           (Peurača i Teršelić, 2004)</a:t>
            </a:r>
            <a:endParaRPr lang="en-US" sz="17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pPr eaLnBrk="1" hangingPunct="1">
              <a:defRPr/>
            </a:pPr>
            <a:r>
              <a:rPr lang="sr-Latn-CS" sz="340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Ja u ulozi medijatora</a:t>
            </a:r>
            <a:r>
              <a:rPr lang="sr-Latn-CS" sz="380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br>
              <a:rPr lang="sr-Latn-CS" sz="380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sr-Latn-CS" sz="2200" b="1" smtClean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Kako vidim sebe</a:t>
            </a:r>
            <a:r>
              <a:rPr lang="sr-Latn-CS" sz="2200" b="1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:</a:t>
            </a:r>
            <a:endParaRPr lang="en-US" sz="2200" b="1" smtClean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447800" y="1600200"/>
            <a:ext cx="40386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r-Latn-CS" sz="2200" smtClean="0"/>
              <a:t>Slabosti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1600" b="1" smtClean="0"/>
              <a:t>1.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1600" b="1" smtClean="0"/>
              <a:t>2.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1600" b="1" smtClean="0"/>
              <a:t>3.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1600" b="1" smtClean="0"/>
              <a:t>4.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1600" b="1" smtClean="0"/>
              <a:t>5.</a:t>
            </a:r>
          </a:p>
          <a:p>
            <a:pPr eaLnBrk="1" hangingPunct="1">
              <a:buFont typeface="Wingdings" pitchFamily="2" charset="2"/>
              <a:buNone/>
            </a:pPr>
            <a:endParaRPr lang="sr-Latn-CS" sz="2200" b="1" smtClean="0"/>
          </a:p>
          <a:p>
            <a:pPr eaLnBrk="1" hangingPunct="1">
              <a:buFont typeface="Wingdings" pitchFamily="2" charset="2"/>
              <a:buNone/>
            </a:pPr>
            <a:endParaRPr lang="sr-Latn-CS" sz="2200" smtClean="0"/>
          </a:p>
          <a:p>
            <a:pPr eaLnBrk="1" hangingPunct="1">
              <a:buFont typeface="Wingdings" pitchFamily="2" charset="2"/>
              <a:buNone/>
            </a:pPr>
            <a:endParaRPr lang="sr-Latn-CS" sz="2200" smtClean="0"/>
          </a:p>
          <a:p>
            <a:pPr eaLnBrk="1" hangingPunct="1">
              <a:buFont typeface="Wingdings" pitchFamily="2" charset="2"/>
              <a:buNone/>
            </a:pPr>
            <a:r>
              <a:rPr lang="sr-Latn-CS" sz="2200" smtClean="0"/>
              <a:t>Slabosti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1600" b="1" smtClean="0"/>
              <a:t>1.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1600" b="1" smtClean="0"/>
              <a:t>2.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1600" b="1" smtClean="0"/>
              <a:t>3.</a:t>
            </a:r>
          </a:p>
          <a:p>
            <a:pPr eaLnBrk="1" hangingPunct="1">
              <a:buFont typeface="Wingdings" pitchFamily="2" charset="2"/>
              <a:buNone/>
            </a:pPr>
            <a:endParaRPr lang="en-US" sz="1600" b="1" smtClean="0"/>
          </a:p>
        </p:txBody>
      </p:sp>
      <p:sp>
        <p:nvSpPr>
          <p:cNvPr id="15364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867400" y="1600200"/>
            <a:ext cx="28194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r-Latn-CS" sz="2200" smtClean="0"/>
              <a:t>Snage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1600" b="1" smtClean="0"/>
              <a:t>1.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1600" b="1" smtClean="0"/>
              <a:t>2.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1600" b="1" smtClean="0"/>
              <a:t>3.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1600" b="1" smtClean="0"/>
              <a:t>4.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1600" b="1" smtClean="0"/>
              <a:t>5.</a:t>
            </a:r>
          </a:p>
          <a:p>
            <a:pPr eaLnBrk="1" hangingPunct="1">
              <a:buFont typeface="Wingdings" pitchFamily="2" charset="2"/>
              <a:buNone/>
            </a:pPr>
            <a:endParaRPr lang="sr-Latn-CS" sz="1600" smtClean="0"/>
          </a:p>
          <a:p>
            <a:pPr eaLnBrk="1" hangingPunct="1">
              <a:buFont typeface="Wingdings" pitchFamily="2" charset="2"/>
              <a:buNone/>
            </a:pPr>
            <a:endParaRPr lang="sr-Latn-CS" sz="1600" smtClean="0"/>
          </a:p>
          <a:p>
            <a:pPr eaLnBrk="1" hangingPunct="1">
              <a:buFont typeface="Wingdings" pitchFamily="2" charset="2"/>
              <a:buNone/>
            </a:pPr>
            <a:endParaRPr lang="sr-Latn-CS" sz="1600" smtClean="0"/>
          </a:p>
          <a:p>
            <a:pPr eaLnBrk="1" hangingPunct="1">
              <a:buFont typeface="Wingdings" pitchFamily="2" charset="2"/>
              <a:buNone/>
            </a:pPr>
            <a:endParaRPr lang="sr-Latn-CS" sz="1600" smtClean="0"/>
          </a:p>
          <a:p>
            <a:pPr eaLnBrk="1" hangingPunct="1">
              <a:buFont typeface="Wingdings" pitchFamily="2" charset="2"/>
              <a:buNone/>
            </a:pPr>
            <a:r>
              <a:rPr lang="sr-Latn-CS" sz="2200" smtClean="0"/>
              <a:t>Snage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1600" b="1" smtClean="0"/>
              <a:t>1.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1600" b="1" smtClean="0"/>
              <a:t>2.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CS" sz="1600" b="1" smtClean="0"/>
              <a:t>3.</a:t>
            </a:r>
            <a:endParaRPr lang="en-US" sz="1600" b="1" smtClean="0"/>
          </a:p>
        </p:txBody>
      </p:sp>
      <p:sp>
        <p:nvSpPr>
          <p:cNvPr id="118790" name="Rectangle 6"/>
          <p:cNvSpPr>
            <a:spLocks noChangeArrowheads="1"/>
          </p:cNvSpPr>
          <p:nvPr/>
        </p:nvSpPr>
        <p:spPr bwMode="auto">
          <a:xfrm>
            <a:off x="304800" y="3429000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sr-Latn-CS" sz="34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Ja u ulozi medijatora</a:t>
            </a:r>
            <a:r>
              <a:rPr lang="sr-Latn-CS" sz="38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br>
              <a:rPr lang="sr-Latn-CS" sz="38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sr-Latn-CS" sz="2200" b="1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Kako me drugi vide</a:t>
            </a:r>
            <a:r>
              <a:rPr lang="sr-Latn-CS" sz="22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endParaRPr lang="en-US" sz="2200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sz="3400" b="1" smtClean="0">
                <a:solidFill>
                  <a:srgbClr val="FF9933"/>
                </a:solidFill>
                <a:latin typeface="Arial" charset="0"/>
              </a:rPr>
              <a:t>PI2: Ciljevi za samorazvoj  </a:t>
            </a:r>
            <a:br>
              <a:rPr lang="sr-Latn-CS" sz="3400" b="1" smtClean="0">
                <a:solidFill>
                  <a:srgbClr val="FF9933"/>
                </a:solidFill>
                <a:latin typeface="Arial" charset="0"/>
              </a:rPr>
            </a:br>
            <a:r>
              <a:rPr lang="sr-Latn-CS" sz="3400" b="1" smtClean="0">
                <a:solidFill>
                  <a:srgbClr val="FF9933"/>
                </a:solidFill>
                <a:latin typeface="Arial" charset="0"/>
              </a:rPr>
              <a:t>					</a:t>
            </a:r>
            <a:r>
              <a:rPr lang="en-US" sz="2800" b="1" smtClean="0">
                <a:solidFill>
                  <a:srgbClr val="FF9933"/>
                </a:solidFill>
                <a:latin typeface="Arial" charset="0"/>
              </a:rPr>
              <a:t>(learning goals)</a:t>
            </a:r>
            <a:endParaRPr lang="en-US" sz="2800" smtClean="0">
              <a:solidFill>
                <a:srgbClr val="FF9933"/>
              </a:solidFill>
              <a:latin typeface="Arial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83125"/>
          </a:xfrm>
        </p:spPr>
        <p:txBody>
          <a:bodyPr/>
          <a:lstStyle/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000" b="1" smtClean="0">
                <a:solidFill>
                  <a:srgbClr val="FF9933"/>
                </a:solidFill>
              </a:rPr>
              <a:t>1</a:t>
            </a:r>
            <a:r>
              <a:rPr lang="sr-Latn-CS" sz="2000" smtClean="0"/>
              <a:t>. Izdvojte tri veštine i/ili kvaliteta medijatora koje želite da razvijete/unapredite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000" b="1" smtClean="0">
                <a:solidFill>
                  <a:srgbClr val="FF9933"/>
                </a:solidFill>
              </a:rPr>
              <a:t>2</a:t>
            </a:r>
            <a:r>
              <a:rPr lang="sr-Latn-CS" sz="2000" smtClean="0"/>
              <a:t>. Obrazložite svoj izbor i koji ishod/promenu želite da postignete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000" b="1" smtClean="0">
                <a:solidFill>
                  <a:srgbClr val="FF9933"/>
                </a:solidFill>
              </a:rPr>
              <a:t>3</a:t>
            </a:r>
            <a:r>
              <a:rPr lang="sr-Latn-CS" sz="2000" smtClean="0"/>
              <a:t>. Napravite plan akcije – kako ćete praktikovati i razvijati te veštine, kada, koliko dugo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000" b="1" smtClean="0">
                <a:solidFill>
                  <a:srgbClr val="FF9933"/>
                </a:solidFill>
              </a:rPr>
              <a:t>4.</a:t>
            </a:r>
            <a:r>
              <a:rPr lang="sr-Latn-CS" sz="2000" smtClean="0"/>
              <a:t> Osmislite evaluaciju – na koji način ćete utvrditi da li ste postigli željenu promenu   </a:t>
            </a:r>
            <a:endParaRPr lang="en-US" sz="2000" smtClean="0"/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 </a:t>
            </a:r>
            <a:endParaRPr lang="sr-Latn-CS" sz="2000" smtClean="0"/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000" smtClean="0"/>
              <a:t>			</a:t>
            </a:r>
            <a:r>
              <a:rPr lang="sr-Latn-CS" sz="2400" b="1" smtClean="0">
                <a:solidFill>
                  <a:srgbClr val="FF9933"/>
                </a:solidFill>
              </a:rPr>
              <a:t>**** </a:t>
            </a:r>
            <a:r>
              <a:rPr lang="sr-Latn-CS" sz="2000" smtClean="0"/>
              <a:t>Praktikovanje</a:t>
            </a:r>
            <a:r>
              <a:rPr lang="sr-Latn-CS" sz="2400" b="1" smtClean="0">
                <a:solidFill>
                  <a:srgbClr val="FF9933"/>
                </a:solidFill>
              </a:rPr>
              <a:t>****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endParaRPr lang="sr-Latn-CS" sz="2400" b="1" smtClean="0">
              <a:solidFill>
                <a:srgbClr val="FF9933"/>
              </a:solidFill>
            </a:endParaRP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000" b="1" smtClean="0">
                <a:solidFill>
                  <a:srgbClr val="FF9933"/>
                </a:solidFill>
              </a:rPr>
              <a:t>5</a:t>
            </a:r>
            <a:r>
              <a:rPr lang="sr-Latn-CS" sz="2000" smtClean="0"/>
              <a:t>.</a:t>
            </a:r>
            <a:r>
              <a:rPr lang="en-US" sz="2000" smtClean="0"/>
              <a:t> + </a:t>
            </a:r>
            <a:r>
              <a:rPr lang="sr-Latn-CS" sz="2000" smtClean="0"/>
              <a:t> Kratak izveštaj o postignutom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000" b="1" smtClean="0">
                <a:solidFill>
                  <a:srgbClr val="FF9933"/>
                </a:solidFill>
              </a:rPr>
              <a:t>6. Dnevnik učenja</a:t>
            </a:r>
            <a:r>
              <a:rPr lang="sr-Latn-CS" sz="2000" smtClean="0"/>
              <a:t> – zabeležite najvažnije uvide, refleksije, dileme (max. 5 zapisa)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000" smtClean="0"/>
              <a:t>		 </a:t>
            </a:r>
            <a:r>
              <a:rPr lang="sr-Latn-CS" sz="2000" b="1" smtClean="0">
                <a:solidFill>
                  <a:srgbClr val="CC0000"/>
                </a:solidFill>
              </a:rPr>
              <a:t>Rok: </a:t>
            </a:r>
            <a:r>
              <a:rPr lang="en-US" sz="2000" b="1" smtClean="0">
                <a:solidFill>
                  <a:srgbClr val="CC0000"/>
                </a:solidFill>
              </a:rPr>
              <a:t>14.05.13</a:t>
            </a:r>
            <a:r>
              <a:rPr lang="sr-Latn-CS" sz="2000" b="1" smtClean="0">
                <a:solidFill>
                  <a:srgbClr val="CC0000"/>
                </a:solidFill>
              </a:rPr>
              <a:t>.  Obim: max. dve strane teksta, </a:t>
            </a:r>
            <a:endParaRPr lang="en-US" sz="2000" b="1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sz="380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Koje veštine treba da poseduje medijator?</a:t>
            </a:r>
            <a:br>
              <a:rPr lang="sr-Latn-CS" sz="380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en-US" sz="3800" smtClean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302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r-Latn-CS" b="1" smtClean="0"/>
              <a:t>Izdvojte 5 veština koje po vašem mišljenju treba da poseduje dobar medijator:</a:t>
            </a:r>
          </a:p>
          <a:p>
            <a:pPr eaLnBrk="1" hangingPunct="1">
              <a:buFont typeface="Wingdings" pitchFamily="2" charset="2"/>
              <a:buNone/>
            </a:pPr>
            <a:endParaRPr lang="sr-Latn-CS" sz="1200" b="1" smtClean="0"/>
          </a:p>
          <a:p>
            <a:pPr lvl="1" eaLnBrk="1" hangingPunct="1">
              <a:buFont typeface="Wingdings" pitchFamily="2" charset="2"/>
              <a:buNone/>
            </a:pPr>
            <a:r>
              <a:rPr lang="sr-Latn-CS" sz="2200" b="1" smtClean="0"/>
              <a:t>1.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sr-Latn-CS" sz="2200" b="1" smtClean="0"/>
              <a:t>2.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sr-Latn-CS" sz="2200" b="1" smtClean="0"/>
              <a:t>3.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sr-Latn-CS" sz="2200" b="1" smtClean="0"/>
              <a:t>4.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sr-Latn-CS" sz="2200" b="1" smtClean="0"/>
              <a:t>5. </a:t>
            </a:r>
          </a:p>
          <a:p>
            <a:pPr lvl="1" eaLnBrk="1" hangingPunct="1">
              <a:buFont typeface="Wingdings" pitchFamily="2" charset="2"/>
              <a:buNone/>
            </a:pPr>
            <a:endParaRPr lang="sr-Latn-CS" sz="2200" b="1" smtClean="0"/>
          </a:p>
          <a:p>
            <a:pPr eaLnBrk="1" hangingPunct="1">
              <a:buFont typeface="Wingdings" pitchFamily="2" charset="2"/>
              <a:buNone/>
            </a:pPr>
            <a:endParaRPr lang="en-US" sz="2600" b="1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58200" cy="1139825"/>
          </a:xfrm>
        </p:spPr>
        <p:txBody>
          <a:bodyPr/>
          <a:lstStyle/>
          <a:p>
            <a:pPr eaLnBrk="1" hangingPunct="1">
              <a:defRPr/>
            </a:pPr>
            <a:r>
              <a:rPr lang="sr-Latn-CS" sz="380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Koje kvalitete (osobine, karakteristike) treba da poseduje medijator?</a:t>
            </a:r>
            <a:br>
              <a:rPr lang="sr-Latn-CS" sz="380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en-US" sz="3800" smtClean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302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r-Latn-CS" b="1" smtClean="0"/>
              <a:t>Izdvojte 5 kvaliteta koje po vašem mišljenju treba da poseduje dobar medijator:</a:t>
            </a:r>
          </a:p>
          <a:p>
            <a:pPr eaLnBrk="1" hangingPunct="1">
              <a:buFont typeface="Wingdings" pitchFamily="2" charset="2"/>
              <a:buNone/>
            </a:pPr>
            <a:endParaRPr lang="sr-Latn-CS" sz="1200" b="1" smtClean="0"/>
          </a:p>
          <a:p>
            <a:pPr lvl="1" eaLnBrk="1" hangingPunct="1">
              <a:buFont typeface="Wingdings" pitchFamily="2" charset="2"/>
              <a:buNone/>
            </a:pPr>
            <a:r>
              <a:rPr lang="sr-Latn-CS" sz="2200" b="1" smtClean="0"/>
              <a:t>1.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sr-Latn-CS" sz="2200" b="1" smtClean="0"/>
              <a:t>2.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sr-Latn-CS" sz="2200" b="1" smtClean="0"/>
              <a:t>3.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sr-Latn-CS" sz="2200" b="1" smtClean="0"/>
              <a:t>4.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sr-Latn-CS" sz="2200" b="1" smtClean="0"/>
              <a:t>5.</a:t>
            </a:r>
          </a:p>
          <a:p>
            <a:pPr lvl="1" eaLnBrk="1" hangingPunct="1">
              <a:buFont typeface="Wingdings" pitchFamily="2" charset="2"/>
              <a:buNone/>
            </a:pPr>
            <a:endParaRPr lang="sr-Latn-CS" sz="2200" b="1" smtClean="0"/>
          </a:p>
          <a:p>
            <a:pPr eaLnBrk="1" hangingPunct="1">
              <a:buFont typeface="Wingdings" pitchFamily="2" charset="2"/>
              <a:buNone/>
            </a:pPr>
            <a:endParaRPr lang="en-US" sz="2600" b="1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059738" cy="1081088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80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Funkcije i uloge medijatora (1)</a:t>
            </a:r>
            <a:endParaRPr lang="en-US" sz="3800" smtClean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295400"/>
            <a:ext cx="8304213" cy="5373688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hr-HR" sz="2400" b="1" smtClean="0"/>
              <a:t>1. Otvaranje puteva komunikacije</a:t>
            </a:r>
            <a:r>
              <a:rPr lang="hr-HR" sz="2400" smtClean="0"/>
              <a:t> </a:t>
            </a:r>
            <a:endParaRPr lang="en-US" sz="2400" smtClean="0"/>
          </a:p>
          <a:p>
            <a:pPr marL="914400" lvl="1" indent="-457200" eaLnBrk="1" hangingPunct="1"/>
            <a:r>
              <a:rPr lang="hr-HR" sz="2000" smtClean="0"/>
              <a:t>inicira komunikaciju </a:t>
            </a:r>
            <a:endParaRPr lang="en-US" sz="2000" smtClean="0"/>
          </a:p>
          <a:p>
            <a:pPr marL="914400" lvl="1" indent="-457200" eaLnBrk="1" hangingPunct="1"/>
            <a:r>
              <a:rPr lang="hr-HR" sz="2000" smtClean="0"/>
              <a:t>olakšava, poboljšava komunikaciju</a:t>
            </a:r>
            <a:r>
              <a:rPr lang="en-US" sz="2000" smtClean="0"/>
              <a:t> </a:t>
            </a:r>
            <a:endParaRPr lang="sr-Latn-CS" sz="2000" smtClean="0"/>
          </a:p>
          <a:p>
            <a:pPr marL="914400" lvl="1" indent="-457200" eaLnBrk="1" hangingPunct="1"/>
            <a:endParaRPr lang="hr-HR" sz="1000" b="1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hr-HR" sz="2400" b="1" smtClean="0"/>
              <a:t>2. </a:t>
            </a:r>
            <a:r>
              <a:rPr lang="sr-Latn-CS" sz="2400" b="1" smtClean="0"/>
              <a:t>Omogućavanje učešća u pregovorima svih zainteresovanih strana  </a:t>
            </a:r>
          </a:p>
          <a:p>
            <a:pPr marL="914400" lvl="1" indent="-457200" eaLnBrk="1" hangingPunct="1"/>
            <a:r>
              <a:rPr lang="sr-Latn-CS" sz="2000" b="1" smtClean="0"/>
              <a:t>“legitimiše pravo učešća”</a:t>
            </a:r>
          </a:p>
          <a:p>
            <a:pPr marL="914400" lvl="1" indent="-457200" eaLnBrk="1" hangingPunct="1"/>
            <a:r>
              <a:rPr lang="sr-Latn-CS" sz="2000" smtClean="0"/>
              <a:t>pomaže da stranama u sukobu da međusobno priznaju to pravo</a:t>
            </a:r>
            <a:endParaRPr lang="en-US" sz="2000" smtClean="0"/>
          </a:p>
          <a:p>
            <a:pPr marL="533400" indent="-533400" eaLnBrk="1" hangingPunct="1">
              <a:buFont typeface="Wingdings" pitchFamily="2" charset="2"/>
              <a:buNone/>
            </a:pPr>
            <a:endParaRPr lang="hr-HR" sz="1200" b="1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hr-HR" sz="2400" b="1" smtClean="0"/>
              <a:t>3. Olakšavanje (facilitiranje) procesa pregovaranja</a:t>
            </a:r>
          </a:p>
          <a:p>
            <a:pPr marL="914400" lvl="1" indent="-457200" eaLnBrk="1" hangingPunct="1"/>
            <a:r>
              <a:rPr lang="hr-HR" sz="2000" smtClean="0"/>
              <a:t> struktuira vreme</a:t>
            </a:r>
          </a:p>
          <a:p>
            <a:pPr marL="914400" lvl="1" indent="-457200" eaLnBrk="1" hangingPunct="1"/>
            <a:r>
              <a:rPr lang="hr-HR" sz="2000" smtClean="0"/>
              <a:t> uvodi procedure </a:t>
            </a:r>
          </a:p>
          <a:p>
            <a:pPr marL="914400" lvl="1" indent="-457200" eaLnBrk="1" hangingPunct="1"/>
            <a:r>
              <a:rPr lang="hr-HR" sz="2000" smtClean="0"/>
              <a:t> predsedava pregovaračkim sesijama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hr-HR" sz="1300" b="1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hr-HR" sz="1700" smtClean="0"/>
              <a:t>(</a:t>
            </a:r>
            <a:r>
              <a:rPr lang="en-US" sz="1700" smtClean="0"/>
              <a:t>Moore</a:t>
            </a:r>
            <a:r>
              <a:rPr lang="sr-Latn-CS" sz="1700" smtClean="0"/>
              <a:t>,</a:t>
            </a:r>
            <a:r>
              <a:rPr lang="hr-HR" sz="1700" smtClean="0"/>
              <a:t> 1986)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Funkcije i uloge medijatora (1)</a:t>
            </a:r>
            <a:endParaRPr lang="en-US" smtClean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29600" cy="5029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hr-HR" sz="2400" b="1" smtClean="0"/>
              <a:t>4. Edukovanje sukobljenih strane da pregovaraju</a:t>
            </a:r>
            <a:r>
              <a:rPr lang="hr-HR" sz="2400" smtClean="0"/>
              <a:t> </a:t>
            </a:r>
          </a:p>
          <a:p>
            <a:pPr lvl="1" eaLnBrk="1" hangingPunct="1"/>
            <a:r>
              <a:rPr lang="hr-HR" sz="2000" smtClean="0"/>
              <a:t>nestručne i nepripremljene učesnike</a:t>
            </a:r>
          </a:p>
          <a:p>
            <a:pPr lvl="1" eaLnBrk="1" hangingPunct="1"/>
            <a:endParaRPr lang="hr-HR" sz="1000" b="1" smtClean="0"/>
          </a:p>
          <a:p>
            <a:pPr eaLnBrk="1" hangingPunct="1">
              <a:buFont typeface="Wingdings" pitchFamily="2" charset="2"/>
              <a:buNone/>
            </a:pPr>
            <a:r>
              <a:rPr lang="hr-HR" sz="2400" b="1" smtClean="0"/>
              <a:t>5. Proširivanje raspoloživih resurse</a:t>
            </a:r>
            <a:r>
              <a:rPr lang="hr-HR" sz="2400" smtClean="0"/>
              <a:t> </a:t>
            </a:r>
          </a:p>
          <a:p>
            <a:pPr lvl="1" eaLnBrk="1" hangingPunct="1"/>
            <a:r>
              <a:rPr lang="hr-HR" sz="2000" smtClean="0"/>
              <a:t>npr. povezuje strane u sukobu sa ekspertima (pravnici, tehnički stručnjaci, stručnjaci za pomoć u donošenju odluka)</a:t>
            </a:r>
          </a:p>
          <a:p>
            <a:pPr lvl="1" eaLnBrk="1" hangingPunct="1"/>
            <a:endParaRPr lang="hr-HR" sz="1000" smtClean="0"/>
          </a:p>
          <a:p>
            <a:pPr eaLnBrk="1" hangingPunct="1">
              <a:buFont typeface="Wingdings" pitchFamily="2" charset="2"/>
              <a:buNone/>
            </a:pPr>
            <a:r>
              <a:rPr lang="hr-HR" sz="2400" b="1" smtClean="0"/>
              <a:t>6. Istraživanje problema</a:t>
            </a:r>
            <a:endParaRPr lang="hr-HR" sz="2400" smtClean="0"/>
          </a:p>
          <a:p>
            <a:pPr lvl="1" eaLnBrk="1" hangingPunct="1"/>
            <a:r>
              <a:rPr lang="hr-HR" sz="2000" smtClean="0"/>
              <a:t>sagledavanje problema iz različitih perspektiva, stanovišta</a:t>
            </a:r>
          </a:p>
          <a:p>
            <a:pPr lvl="1" eaLnBrk="1" hangingPunct="1"/>
            <a:r>
              <a:rPr lang="hr-HR" sz="2000" smtClean="0"/>
              <a:t>definisanje osnovnih izvora sukoba</a:t>
            </a:r>
          </a:p>
          <a:p>
            <a:pPr lvl="1" eaLnBrk="1" hangingPunct="1"/>
            <a:r>
              <a:rPr lang="hr-HR" sz="2000" smtClean="0"/>
              <a:t>sagledavanje interesa strana u sukobu</a:t>
            </a:r>
          </a:p>
          <a:p>
            <a:pPr lvl="1" eaLnBrk="1" hangingPunct="1"/>
            <a:r>
              <a:rPr lang="hr-HR" sz="2000" smtClean="0"/>
              <a:t>traganje za opcijama/rešenjima koje mogu biti prihvatljive za sve</a:t>
            </a:r>
          </a:p>
          <a:p>
            <a:pPr eaLnBrk="1" hangingPunct="1">
              <a:buFont typeface="Wingdings" pitchFamily="2" charset="2"/>
              <a:buNone/>
            </a:pPr>
            <a:endParaRPr lang="hr-HR" sz="1700" smtClean="0"/>
          </a:p>
          <a:p>
            <a:pPr eaLnBrk="1" hangingPunct="1">
              <a:buFont typeface="Wingdings" pitchFamily="2" charset="2"/>
              <a:buNone/>
            </a:pPr>
            <a:r>
              <a:rPr lang="hr-HR" sz="1700" smtClean="0"/>
              <a:t>    (</a:t>
            </a:r>
            <a:r>
              <a:rPr lang="en-US" sz="1700" smtClean="0"/>
              <a:t>Moore</a:t>
            </a:r>
            <a:r>
              <a:rPr lang="sr-Latn-CS" sz="1700" smtClean="0"/>
              <a:t>,</a:t>
            </a:r>
            <a:r>
              <a:rPr lang="hr-HR" sz="1700" smtClean="0"/>
              <a:t> 1986)</a:t>
            </a:r>
            <a:endParaRPr lang="en-US" sz="17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059738" cy="1081088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80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Funkcije i uloge medijatora (2)</a:t>
            </a:r>
            <a:endParaRPr lang="en-US" sz="3800" smtClean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219200"/>
            <a:ext cx="8304213" cy="5449888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hr-HR" sz="2400" b="1" smtClean="0"/>
              <a:t>7. Testiranje realnosti </a:t>
            </a:r>
          </a:p>
          <a:p>
            <a:pPr marL="914400" lvl="1" indent="-457200" eaLnBrk="1" hangingPunct="1"/>
            <a:r>
              <a:rPr lang="hr-HR" sz="2000" smtClean="0"/>
              <a:t>pomaže dolaženje do realističnog i ostvarivog rešenja</a:t>
            </a:r>
          </a:p>
          <a:p>
            <a:pPr marL="914400" lvl="1" indent="-457200" eaLnBrk="1" hangingPunct="1"/>
            <a:r>
              <a:rPr lang="hr-HR" sz="2000" smtClean="0"/>
              <a:t>ukazuje na nerealistične ciljeve</a:t>
            </a:r>
          </a:p>
          <a:p>
            <a:pPr marL="914400" lvl="1" indent="-457200" eaLnBrk="1" hangingPunct="1"/>
            <a:r>
              <a:rPr lang="hr-HR" sz="2000" smtClean="0"/>
              <a:t>podstiče preispitivanje pozicija i zahteva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hr-HR" sz="1300" b="1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hr-HR" sz="2400" b="1" smtClean="0"/>
              <a:t>8.  Ulogu katalizatora tenzija</a:t>
            </a:r>
            <a:r>
              <a:rPr lang="hr-HR" sz="2400" smtClean="0"/>
              <a:t> </a:t>
            </a:r>
          </a:p>
          <a:p>
            <a:pPr marL="914400" lvl="1" indent="-457200" eaLnBrk="1" hangingPunct="1"/>
            <a:r>
              <a:rPr lang="hr-HR" sz="2000" smtClean="0"/>
              <a:t>preuzima deo odgovornosti za neku nepopularnu odluku</a:t>
            </a:r>
          </a:p>
          <a:p>
            <a:pPr marL="914400" lvl="1" indent="-457200" eaLnBrk="1" hangingPunct="1"/>
            <a:r>
              <a:rPr lang="hr-HR" sz="2000" smtClean="0"/>
              <a:t>što stranama u sukobu omogućava da održe svoj integritet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hr-HR" sz="1000" b="1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hr-HR" sz="2400" b="1" smtClean="0"/>
              <a:t>9. Uloga vođe</a:t>
            </a:r>
            <a:r>
              <a:rPr lang="hr-HR" sz="2400" smtClean="0"/>
              <a:t> </a:t>
            </a:r>
          </a:p>
          <a:p>
            <a:pPr marL="914400" lvl="1" indent="-457200" eaLnBrk="1" hangingPunct="1"/>
            <a:r>
              <a:rPr lang="hr-HR" sz="2000" smtClean="0"/>
              <a:t>preuzima inicijativu u pokretanju pegovora </a:t>
            </a:r>
          </a:p>
          <a:p>
            <a:pPr marL="1295400" lvl="2" indent="-381000" eaLnBrk="1" hangingPunct="1"/>
            <a:r>
              <a:rPr lang="hr-HR" sz="1800" smtClean="0"/>
              <a:t>npr. davanje proceduralnih sugestija</a:t>
            </a:r>
          </a:p>
          <a:p>
            <a:pPr marL="1295400" lvl="2" indent="-381000" eaLnBrk="1" hangingPunct="1"/>
            <a:endParaRPr lang="hr-HR" sz="1800" smtClean="0"/>
          </a:p>
          <a:p>
            <a:pPr marL="1295400" lvl="2" indent="-381000" eaLnBrk="1" hangingPunct="1">
              <a:buFont typeface="Wingdings" pitchFamily="2" charset="2"/>
              <a:buNone/>
            </a:pPr>
            <a:r>
              <a:rPr lang="hr-HR" sz="1600" b="1" smtClean="0"/>
              <a:t>(</a:t>
            </a:r>
            <a:r>
              <a:rPr lang="en-US" sz="1600" b="1" smtClean="0"/>
              <a:t>Moore</a:t>
            </a:r>
            <a:r>
              <a:rPr lang="sr-Latn-CS" sz="1600" b="1" smtClean="0"/>
              <a:t>,</a:t>
            </a:r>
            <a:r>
              <a:rPr lang="hr-HR" sz="1600" b="1" smtClean="0"/>
              <a:t> 1986)</a:t>
            </a:r>
            <a:endParaRPr lang="en-US" sz="16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059738" cy="1081087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80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Kodeks profesionalnog ponašanja medijatora</a:t>
            </a:r>
            <a:endParaRPr lang="en-US" sz="3800" smtClean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700213"/>
            <a:ext cx="8304213" cy="4968875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sr-Latn-CS" sz="2200" smtClean="0"/>
              <a:t>5 aspekata odgovornosti medijatora: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sr-Latn-CS" sz="1500" smtClean="0"/>
          </a:p>
          <a:p>
            <a:pPr marL="533400" indent="-533400" eaLnBrk="1" hangingPunct="1"/>
            <a:r>
              <a:rPr lang="sr-Latn-CS" sz="2000" smtClean="0"/>
              <a:t>Odgovornost medijatora prema </a:t>
            </a:r>
            <a:r>
              <a:rPr lang="sr-Latn-CS" sz="2000" b="1" smtClean="0"/>
              <a:t>stranama u sukobu</a:t>
            </a:r>
          </a:p>
          <a:p>
            <a:pPr marL="533400" indent="-533400" eaLnBrk="1" hangingPunct="1"/>
            <a:endParaRPr lang="sr-Latn-CS" sz="1500" smtClean="0"/>
          </a:p>
          <a:p>
            <a:pPr marL="533400" indent="-533400" eaLnBrk="1" hangingPunct="1"/>
            <a:r>
              <a:rPr lang="sr-Latn-CS" sz="2000" smtClean="0"/>
              <a:t>Odgovornost medijatora prema </a:t>
            </a:r>
            <a:r>
              <a:rPr lang="sr-Latn-CS" sz="2000" b="1" smtClean="0"/>
              <a:t>procesu medijacije</a:t>
            </a:r>
          </a:p>
          <a:p>
            <a:pPr marL="533400" indent="-533400" eaLnBrk="1" hangingPunct="1"/>
            <a:endParaRPr lang="sr-Latn-CS" sz="1500" smtClean="0"/>
          </a:p>
          <a:p>
            <a:pPr marL="533400" indent="-533400" eaLnBrk="1" hangingPunct="1"/>
            <a:r>
              <a:rPr lang="sr-Latn-CS" sz="2000" smtClean="0"/>
              <a:t>Odgovornost medijatora prema </a:t>
            </a:r>
            <a:r>
              <a:rPr lang="sr-Latn-CS" sz="2000" b="1" smtClean="0"/>
              <a:t>drugim medijatorima</a:t>
            </a:r>
          </a:p>
          <a:p>
            <a:pPr marL="533400" indent="-533400" eaLnBrk="1" hangingPunct="1"/>
            <a:endParaRPr lang="sr-Latn-CS" sz="1500" smtClean="0"/>
          </a:p>
          <a:p>
            <a:pPr marL="533400" indent="-533400" eaLnBrk="1" hangingPunct="1"/>
            <a:r>
              <a:rPr lang="sr-Latn-CS" sz="2000" smtClean="0"/>
              <a:t>Odgovornost medijatora prema </a:t>
            </a:r>
            <a:r>
              <a:rPr lang="sr-Latn-CS" sz="2000" b="1" smtClean="0"/>
              <a:t>svojoj agenciji / instituciji i profesiji</a:t>
            </a:r>
          </a:p>
          <a:p>
            <a:pPr marL="533400" indent="-533400" eaLnBrk="1" hangingPunct="1"/>
            <a:endParaRPr lang="sr-Latn-CS" sz="1100" smtClean="0"/>
          </a:p>
          <a:p>
            <a:pPr marL="533400" indent="-533400" eaLnBrk="1" hangingPunct="1"/>
            <a:r>
              <a:rPr lang="sr-Latn-CS" sz="2000" smtClean="0"/>
              <a:t>Odgovornost medijatora prema </a:t>
            </a:r>
            <a:r>
              <a:rPr lang="sr-Latn-CS" sz="2000" b="1" smtClean="0"/>
              <a:t>javnom interesu i drugim zainteresovanim stranama</a:t>
            </a:r>
            <a:r>
              <a:rPr lang="sr-Latn-CS" sz="2000" smtClean="0"/>
              <a:t> koje nisu prisutne 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hr-HR" sz="1700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hr-HR" sz="1700" smtClean="0"/>
              <a:t>(</a:t>
            </a:r>
            <a:r>
              <a:rPr lang="it-IT" sz="1700" smtClean="0"/>
              <a:t>Moore</a:t>
            </a:r>
            <a:r>
              <a:rPr lang="hr-HR" sz="1700" smtClean="0"/>
              <a:t>, 1986)</a:t>
            </a:r>
            <a:endParaRPr lang="en-US" sz="17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CS" smtClean="0">
                <a:solidFill>
                  <a:srgbClr val="FF9933"/>
                </a:solidFill>
                <a:latin typeface="Arial" charset="0"/>
              </a:rPr>
              <a:t>Veštine medijatora</a:t>
            </a:r>
            <a:endParaRPr lang="en-US" smtClean="0">
              <a:solidFill>
                <a:srgbClr val="FF9933"/>
              </a:solidFill>
              <a:latin typeface="Arial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43000"/>
            <a:ext cx="4038600" cy="49879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600" b="1" smtClean="0"/>
              <a:t>Komunikacijske veštine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Slušanje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Ohrabrivanje 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Postavljanje pitanja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Parafraziranje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Preokviravanje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Sumiranje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Reflektovanje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Jasnoća u slanju poruka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Asertivnost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Pregovaranje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600" b="1" smtClean="0"/>
              <a:t>Decentracija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Empatija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sr-Latn-CS" sz="2200" b="1" smtClean="0"/>
          </a:p>
          <a:p>
            <a:pPr eaLnBrk="1" hangingPunct="1">
              <a:lnSpc>
                <a:spcPct val="90000"/>
              </a:lnSpc>
            </a:pPr>
            <a:endParaRPr lang="sr-Latn-CS" sz="2600" smtClean="0"/>
          </a:p>
          <a:p>
            <a:pPr eaLnBrk="1" hangingPunct="1">
              <a:lnSpc>
                <a:spcPct val="90000"/>
              </a:lnSpc>
            </a:pPr>
            <a:endParaRPr lang="en-US" sz="2600" smtClean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066800"/>
            <a:ext cx="4038600" cy="4835525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sr-Latn-CS" sz="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600" b="1" smtClean="0"/>
              <a:t>Upravljanje emocijama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600" b="1" smtClean="0"/>
              <a:t>Analitičke veštine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Prikupljanje informacija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Definisanje problema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Analiza sukoba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600" b="1" smtClean="0"/>
              <a:t>Procesne veštine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Stvaranje atmosfere poverenja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Izgradnja odnosa</a:t>
            </a:r>
          </a:p>
          <a:p>
            <a:pPr lvl="1" eaLnBrk="1" hangingPunct="1">
              <a:lnSpc>
                <a:spcPct val="90000"/>
              </a:lnSpc>
            </a:pPr>
            <a:r>
              <a:rPr lang="sr-Latn-CS" sz="2200" smtClean="0"/>
              <a:t>Upravljanje procesom medijacije</a:t>
            </a:r>
          </a:p>
          <a:p>
            <a:pPr eaLnBrk="1" hangingPunct="1">
              <a:lnSpc>
                <a:spcPct val="90000"/>
              </a:lnSpc>
            </a:pPr>
            <a:endParaRPr lang="en-US" sz="2600" b="1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Kvaliteti medijatora (1)</a:t>
            </a:r>
            <a:endParaRPr lang="en-US" smtClean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5344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600" b="1" smtClean="0"/>
              <a:t>Razumevanje ljudi</a:t>
            </a:r>
            <a:endParaRPr lang="it-IT" sz="2600" smtClean="0"/>
          </a:p>
          <a:p>
            <a:pPr lvl="1" eaLnBrk="1" hangingPunct="1">
              <a:lnSpc>
                <a:spcPct val="80000"/>
              </a:lnSpc>
            </a:pPr>
            <a:r>
              <a:rPr lang="it-IT" sz="2200" smtClean="0"/>
              <a:t>Ima iskustva sa različitim vrstama osoba. Razume različite načine ponašanja.  </a:t>
            </a:r>
            <a:endParaRPr lang="it-IT" sz="22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600" b="1" smtClean="0"/>
              <a:t>Otvorenost prema drugim ljudima</a:t>
            </a:r>
            <a:endParaRPr lang="it-IT" sz="2600" smtClean="0"/>
          </a:p>
          <a:p>
            <a:pPr lvl="1" eaLnBrk="1" hangingPunct="1">
              <a:lnSpc>
                <a:spcPct val="80000"/>
              </a:lnSpc>
            </a:pPr>
            <a:r>
              <a:rPr lang="it-IT" sz="2200" smtClean="0"/>
              <a:t>Uvažavanje i razumevanje različitosti. Svesnost o vlastitim predrasudama.</a:t>
            </a:r>
            <a:endParaRPr lang="pl-PL" sz="22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600" b="1" smtClean="0"/>
              <a:t>Autentičnost </a:t>
            </a:r>
          </a:p>
          <a:p>
            <a:pPr lvl="1" eaLnBrk="1" hangingPunct="1">
              <a:lnSpc>
                <a:spcPct val="80000"/>
              </a:lnSpc>
            </a:pPr>
            <a:r>
              <a:rPr lang="pl-PL" sz="2200" smtClean="0"/>
              <a:t>Iskren odnos prema sebi. Poznaje sopstvene jake i slabe strane</a:t>
            </a:r>
            <a:r>
              <a:rPr lang="pl-PL" sz="2200" b="1" smtClean="0"/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600" b="1" smtClean="0"/>
              <a:t>Samosvesnost </a:t>
            </a:r>
            <a:endParaRPr lang="pl-PL" sz="2600" smtClean="0"/>
          </a:p>
          <a:p>
            <a:pPr lvl="1" eaLnBrk="1" hangingPunct="1">
              <a:lnSpc>
                <a:spcPct val="80000"/>
              </a:lnSpc>
            </a:pPr>
            <a:r>
              <a:rPr lang="pl-PL" sz="2200" smtClean="0"/>
              <a:t>Poseduje svest o sebi. Obraća pažnju na sopstvena osećanja i ponašanje.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600" b="1" smtClean="0"/>
              <a:t>Otvorenost ka novim saznanjima</a:t>
            </a:r>
            <a:endParaRPr lang="pl-PL" sz="2600" smtClean="0"/>
          </a:p>
          <a:p>
            <a:pPr lvl="1" eaLnBrk="1" hangingPunct="1">
              <a:lnSpc>
                <a:spcPct val="80000"/>
              </a:lnSpc>
            </a:pPr>
            <a:r>
              <a:rPr lang="pl-PL" sz="2200" smtClean="0"/>
              <a:t>Spremnost na nadograđivanje znanja, svesti o sebi i razumevanja drugih ljudi.</a:t>
            </a:r>
          </a:p>
          <a:p>
            <a:pPr lvl="1" eaLnBrk="1" hangingPunct="1">
              <a:lnSpc>
                <a:spcPct val="80000"/>
              </a:lnSpc>
            </a:pPr>
            <a:endParaRPr lang="pl-PL" sz="40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CS" sz="1600" b="1" smtClean="0">
                <a:solidFill>
                  <a:srgbClr val="FF9933"/>
                </a:solidFill>
              </a:rPr>
              <a:t>Adaptirano prema - </a:t>
            </a:r>
            <a:r>
              <a:rPr lang="en-US" sz="1600" b="1" smtClean="0">
                <a:solidFill>
                  <a:srgbClr val="FF9933"/>
                </a:solidFill>
              </a:rPr>
              <a:t>Training Manual in Community Mediation Skills</a:t>
            </a:r>
            <a:r>
              <a:rPr lang="sr-Latn-CS" sz="1600" b="1" smtClean="0">
                <a:solidFill>
                  <a:srgbClr val="FF9933"/>
                </a:solidFill>
              </a:rPr>
              <a:t>, Mediation UK</a:t>
            </a:r>
            <a:endParaRPr lang="en-US" sz="1600" b="1" smtClean="0">
              <a:solidFill>
                <a:srgbClr val="FF993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568</TotalTime>
  <Words>894</Words>
  <Application>Microsoft Office PowerPoint</Application>
  <PresentationFormat>On-screen Show (4:3)</PresentationFormat>
  <Paragraphs>186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Garamond</vt:lpstr>
      <vt:lpstr>Wingdings</vt:lpstr>
      <vt:lpstr>Times New Roman</vt:lpstr>
      <vt:lpstr>Edge</vt:lpstr>
      <vt:lpstr> Uloga medijatora</vt:lpstr>
      <vt:lpstr>Koje veštine treba da poseduje medijator? </vt:lpstr>
      <vt:lpstr>Koje kvalitete (osobine, karakteristike) treba da poseduje medijator? </vt:lpstr>
      <vt:lpstr>Funkcije i uloge medijatora (1)</vt:lpstr>
      <vt:lpstr>Funkcije i uloge medijatora (1)</vt:lpstr>
      <vt:lpstr>Funkcije i uloge medijatora (2)</vt:lpstr>
      <vt:lpstr>Kodeks profesionalnog ponašanja medijatora</vt:lpstr>
      <vt:lpstr>Veštine medijatora</vt:lpstr>
      <vt:lpstr>Kvaliteti medijatora (1)</vt:lpstr>
      <vt:lpstr>Kvaliteti medijatora  (2)</vt:lpstr>
      <vt:lpstr>Kvaliteti medijatora  (3)</vt:lpstr>
      <vt:lpstr>Odlike dobrog medijatora </vt:lpstr>
      <vt:lpstr>Ja u ulozi medijatora  Kako vidim sebe:</vt:lpstr>
      <vt:lpstr>PI2: Ciljevi za samorazvoj        (learning goals)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Medijacija</dc:title>
  <dc:creator>Danijela</dc:creator>
  <cp:lastModifiedBy>Vera</cp:lastModifiedBy>
  <cp:revision>55</cp:revision>
  <dcterms:created xsi:type="dcterms:W3CDTF">2010-02-10T10:55:39Z</dcterms:created>
  <dcterms:modified xsi:type="dcterms:W3CDTF">2014-03-12T16:05:48Z</dcterms:modified>
</cp:coreProperties>
</file>