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8"/>
  </p:notesMasterIdLst>
  <p:sldIdLst>
    <p:sldId id="256" r:id="rId2"/>
    <p:sldId id="303" r:id="rId3"/>
    <p:sldId id="313" r:id="rId4"/>
    <p:sldId id="305" r:id="rId5"/>
    <p:sldId id="309" r:id="rId6"/>
    <p:sldId id="312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91" autoAdjust="0"/>
    <p:restoredTop sz="94660"/>
  </p:normalViewPr>
  <p:slideViewPr>
    <p:cSldViewPr snapToGrid="0">
      <p:cViewPr varScale="1">
        <p:scale>
          <a:sx n="73" d="100"/>
          <a:sy n="73" d="100"/>
        </p:scale>
        <p:origin x="78" y="4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791FEE-0D93-439E-8A13-B7571EBFD8F2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0DFA427-708E-4703-86AF-DF5ABD43B03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1746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DFA427-708E-4703-86AF-DF5ABD43B03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362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710765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 cstate="print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2248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89747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120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941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8058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66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482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026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1587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731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2576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397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FDD7639-22A6-41E0-87A8-8A6EEDA77906}" type="datetimeFigureOut">
              <a:rPr lang="en-US" smtClean="0"/>
              <a:pPr/>
              <a:t>12/18/2022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1296003-1473-4B98-95CC-796DB38DE609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37523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90" r:id="rId7"/>
    <p:sldLayoutId id="2147483685" r:id="rId8"/>
    <p:sldLayoutId id="2147483686" r:id="rId9"/>
    <p:sldLayoutId id="2147483687" r:id="rId10"/>
    <p:sldLayoutId id="2147483688" r:id="rId11"/>
    <p:sldLayoutId id="2147483689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virtualpsychology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5000">
              <a:schemeClr val="accent5">
                <a:lumMod val="0"/>
                <a:lumOff val="100000"/>
              </a:schemeClr>
            </a:gs>
            <a:gs pos="100000">
              <a:schemeClr val="accent5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954513" y="1628078"/>
            <a:ext cx="10515600" cy="2852737"/>
          </a:xfrm>
        </p:spPr>
        <p:txBody>
          <a:bodyPr>
            <a:normAutofit/>
          </a:bodyPr>
          <a:lstStyle/>
          <a:p>
            <a:pPr algn="ctr"/>
            <a:r>
              <a:rPr lang="en-US" sz="4800" dirty="0" err="1" smtClean="0"/>
              <a:t>Interpretacija</a:t>
            </a:r>
            <a:r>
              <a:rPr lang="en-US" sz="4800" dirty="0" smtClean="0"/>
              <a:t> O</a:t>
            </a:r>
            <a:r>
              <a:rPr lang="sr-Latn-CS" sz="4800" dirty="0" smtClean="0"/>
              <a:t>buhvatnog </a:t>
            </a:r>
            <a:r>
              <a:rPr lang="sr-Latn-CS" sz="4800" dirty="0"/>
              <a:t>sistema </a:t>
            </a:r>
            <a:br>
              <a:rPr lang="sr-Latn-CS" sz="4800" dirty="0"/>
            </a:br>
            <a:r>
              <a:rPr lang="sr-Latn-CS" sz="4800" dirty="0"/>
              <a:t>Džona Eksnera</a:t>
            </a:r>
            <a:endParaRPr lang="en-US" sz="4800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r>
              <a:rPr lang="sr-Latn-R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5422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x-none" sz="3200"/>
              <a:t> </a:t>
            </a:r>
            <a:r>
              <a:rPr lang="sr-Latn-RS" sz="3200" dirty="0" smtClean="0"/>
              <a:t>P</a:t>
            </a:r>
            <a:r>
              <a:rPr lang="x-none" sz="3200" smtClean="0"/>
              <a:t>rocedur</a:t>
            </a:r>
            <a:r>
              <a:rPr lang="sr-Latn-RS" sz="3200" dirty="0"/>
              <a:t>e</a:t>
            </a:r>
            <a:r>
              <a:rPr lang="x-none" sz="3200"/>
              <a:t> primene </a:t>
            </a:r>
            <a:r>
              <a:rPr lang="sr-Latn-CS" sz="3200" dirty="0" smtClean="0"/>
              <a:t>obuhvatnog sistema </a:t>
            </a:r>
            <a:br>
              <a:rPr lang="sr-Latn-CS" sz="3200" dirty="0" smtClean="0"/>
            </a:br>
            <a:r>
              <a:rPr lang="sr-Latn-CS" sz="3200" dirty="0" smtClean="0"/>
              <a:t>Džona Eksnera</a:t>
            </a:r>
            <a:r>
              <a:rPr lang="sr-Latn-CS" sz="2400" dirty="0"/>
              <a:t/>
            </a:r>
            <a:br>
              <a:rPr lang="sr-Latn-C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9897" y="2142308"/>
            <a:ext cx="10345784" cy="4198201"/>
          </a:xfrm>
        </p:spPr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200" dirty="0"/>
              <a:t>Z</a:t>
            </a:r>
            <a:r>
              <a:rPr lang="x-none" sz="2200" dirty="0"/>
              <a:t>adavanje </a:t>
            </a:r>
            <a:r>
              <a:rPr lang="x-none" sz="2200" dirty="0" smtClean="0"/>
              <a:t>testa</a:t>
            </a:r>
            <a:r>
              <a:rPr lang="en-US" sz="2200" dirty="0" smtClean="0"/>
              <a:t>: </a:t>
            </a:r>
            <a:r>
              <a:rPr lang="en-US" sz="2200" dirty="0" err="1" smtClean="0"/>
              <a:t>dve</a:t>
            </a:r>
            <a:r>
              <a:rPr lang="en-US" sz="2200" dirty="0" smtClean="0"/>
              <a:t> faze</a:t>
            </a:r>
            <a:endParaRPr lang="x-none" sz="2200" dirty="0"/>
          </a:p>
          <a:p>
            <a:pPr marL="342900" indent="-342900">
              <a:buFont typeface="+mj-lt"/>
              <a:buAutoNum type="arabicPeriod"/>
            </a:pPr>
            <a:r>
              <a:rPr lang="en-US" sz="2200" dirty="0" smtClean="0"/>
              <a:t>S</a:t>
            </a:r>
            <a:r>
              <a:rPr lang="x-none" sz="2200" dirty="0"/>
              <a:t>korovanje odgovora: prevođenje odgovora u </a:t>
            </a:r>
            <a:r>
              <a:rPr lang="en-US" sz="2200" dirty="0" err="1" smtClean="0"/>
              <a:t>kodove</a:t>
            </a:r>
            <a:r>
              <a:rPr lang="en-US" sz="2200" dirty="0" smtClean="0"/>
              <a:t>/</a:t>
            </a:r>
            <a:r>
              <a:rPr lang="x-none" sz="2200" dirty="0" smtClean="0"/>
              <a:t>s</a:t>
            </a:r>
            <a:r>
              <a:rPr lang="en-US" sz="2200" dirty="0" smtClean="0"/>
              <a:t>i</a:t>
            </a:r>
            <a:r>
              <a:rPr lang="x-none" sz="2200" dirty="0" smtClean="0"/>
              <a:t>mbole </a:t>
            </a:r>
            <a:r>
              <a:rPr lang="x-none" sz="2200" dirty="0" smtClean="0"/>
              <a:t>4</a:t>
            </a:r>
            <a:r>
              <a:rPr lang="hr-HR" sz="2200" dirty="0" smtClean="0"/>
              <a:t> (</a:t>
            </a:r>
            <a:r>
              <a:rPr lang="x-none" sz="2200" dirty="0" smtClean="0"/>
              <a:t>7</a:t>
            </a:r>
            <a:r>
              <a:rPr lang="hr-HR" sz="2200" dirty="0" smtClean="0"/>
              <a:t>)</a:t>
            </a:r>
            <a:r>
              <a:rPr lang="x-none" sz="2200" dirty="0" smtClean="0"/>
              <a:t> </a:t>
            </a:r>
            <a:r>
              <a:rPr lang="x-none" sz="2200" dirty="0"/>
              <a:t>kategorija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b="1" dirty="0" smtClean="0"/>
              <a:t>F</a:t>
            </a:r>
            <a:r>
              <a:rPr lang="x-none" sz="2200" b="1" dirty="0"/>
              <a:t>ormiranje strukturalnog sažetka: sažimanje podataka i formiranje izvedenih varijabli.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200" dirty="0"/>
              <a:t>I</a:t>
            </a:r>
            <a:r>
              <a:rPr lang="x-none" sz="2200" dirty="0" smtClean="0"/>
              <a:t>nterpretacija</a:t>
            </a:r>
            <a:endParaRPr lang="x-none" sz="2200" dirty="0"/>
          </a:p>
        </p:txBody>
      </p:sp>
    </p:spTree>
    <p:extLst>
      <p:ext uri="{BB962C8B-B14F-4D97-AF65-F5344CB8AC3E}">
        <p14:creationId xmlns:p14="http://schemas.microsoft.com/office/powerpoint/2010/main" val="42160756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13954" y="286603"/>
            <a:ext cx="11247120" cy="1111123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Klasteri</a:t>
            </a:r>
            <a:r>
              <a:rPr lang="en-US" sz="3600" dirty="0" smtClean="0"/>
              <a:t>/</a:t>
            </a:r>
            <a:r>
              <a:rPr lang="en-US" sz="3600" dirty="0" err="1" smtClean="0"/>
              <a:t>sekcije</a:t>
            </a:r>
            <a:r>
              <a:rPr lang="hr-HR" sz="3600" dirty="0" smtClean="0"/>
              <a:t>- ličnost: karakteristike i procesi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783771" y="1845733"/>
            <a:ext cx="10215155" cy="4594255"/>
          </a:xfrm>
        </p:spPr>
        <p:txBody>
          <a:bodyPr>
            <a:normAutofit fontScale="92500" lnSpcReduction="10000"/>
          </a:bodyPr>
          <a:lstStyle/>
          <a:p>
            <a:r>
              <a:rPr lang="sr-Latn-RS" b="1" dirty="0" smtClean="0"/>
              <a:t>1</a:t>
            </a:r>
            <a:r>
              <a:rPr lang="sr-Latn-RS" b="1" dirty="0"/>
              <a:t>. </a:t>
            </a:r>
            <a:r>
              <a:rPr lang="en-US" b="1" dirty="0" smtClean="0"/>
              <a:t> </a:t>
            </a:r>
            <a:r>
              <a:rPr lang="en-US" b="1" dirty="0" err="1" smtClean="0"/>
              <a:t>Jezgrovni</a:t>
            </a:r>
            <a:r>
              <a:rPr lang="en-US" b="1" dirty="0" smtClean="0"/>
              <a:t> </a:t>
            </a:r>
            <a:r>
              <a:rPr lang="en-US" b="1" dirty="0" err="1" smtClean="0"/>
              <a:t>podaci</a:t>
            </a:r>
            <a:r>
              <a:rPr lang="en-US" b="1" dirty="0" smtClean="0"/>
              <a:t>- </a:t>
            </a:r>
            <a:r>
              <a:rPr lang="sr-Latn-RS" b="1" dirty="0"/>
              <a:t>Kapacite za kontrolu i toleranciju stresa- </a:t>
            </a:r>
            <a:r>
              <a:rPr lang="sr-Latn-RS" dirty="0"/>
              <a:t>dostupni resursi za adaptaciju, </a:t>
            </a:r>
            <a:r>
              <a:rPr lang="sr-Latn-RS" dirty="0" smtClean="0"/>
              <a:t> usklađivanje </a:t>
            </a:r>
            <a:r>
              <a:rPr lang="sr-Latn-RS" dirty="0"/>
              <a:t>ponašanja sa zahtevima situacije </a:t>
            </a:r>
            <a:r>
              <a:rPr lang="sr-Latn-RS" dirty="0" smtClean="0"/>
              <a:t>–relativno trajno </a:t>
            </a:r>
            <a:r>
              <a:rPr lang="sr-Latn-RS" dirty="0"/>
              <a:t>ili situaciono- </a:t>
            </a:r>
            <a:r>
              <a:rPr lang="sr-Latn-RS" dirty="0" smtClean="0"/>
              <a:t>L, EB, </a:t>
            </a:r>
            <a:r>
              <a:rPr lang="sr-Latn-RS" dirty="0"/>
              <a:t>EA</a:t>
            </a:r>
            <a:r>
              <a:rPr lang="sr-Latn-RS" dirty="0" smtClean="0"/>
              <a:t>, es, D, </a:t>
            </a:r>
            <a:r>
              <a:rPr lang="sr-Latn-RS" dirty="0"/>
              <a:t>DAdj</a:t>
            </a:r>
            <a:r>
              <a:rPr lang="sr-Latn-RS" dirty="0" smtClean="0"/>
              <a:t>,...</a:t>
            </a:r>
            <a:r>
              <a:rPr lang="sr-Latn-RS" b="1" dirty="0" smtClean="0"/>
              <a:t> </a:t>
            </a:r>
            <a:endParaRPr lang="en-US" b="1" dirty="0" smtClean="0"/>
          </a:p>
          <a:p>
            <a:r>
              <a:rPr lang="en-US" b="1" dirty="0" smtClean="0"/>
              <a:t>2. </a:t>
            </a:r>
            <a:r>
              <a:rPr lang="sr-Latn-RS" b="1" dirty="0" smtClean="0"/>
              <a:t>Procesiranje</a:t>
            </a:r>
            <a:r>
              <a:rPr lang="sr-Latn-RS" dirty="0" smtClean="0"/>
              <a:t>-</a:t>
            </a:r>
            <a:r>
              <a:rPr lang="en-US" dirty="0" smtClean="0"/>
              <a:t> </a:t>
            </a:r>
            <a:r>
              <a:rPr lang="en-US" dirty="0" err="1"/>
              <a:t>motivacija</a:t>
            </a:r>
            <a:r>
              <a:rPr lang="en-US" dirty="0"/>
              <a:t>, </a:t>
            </a:r>
            <a:r>
              <a:rPr lang="en-US" dirty="0" err="1"/>
              <a:t>kvalitet</a:t>
            </a:r>
            <a:r>
              <a:rPr lang="en-US" dirty="0"/>
              <a:t> </a:t>
            </a:r>
            <a:r>
              <a:rPr lang="en-US" dirty="0" err="1"/>
              <a:t>i</a:t>
            </a:r>
            <a:r>
              <a:rPr lang="en-US" dirty="0"/>
              <a:t> </a:t>
            </a:r>
            <a:r>
              <a:rPr lang="en-US" dirty="0" err="1" smtClean="0"/>
              <a:t>efikasnost</a:t>
            </a:r>
            <a:r>
              <a:rPr lang="hr-HR" dirty="0" smtClean="0"/>
              <a:t>, pristup u</a:t>
            </a:r>
            <a:r>
              <a:rPr lang="en-US" dirty="0" smtClean="0"/>
              <a:t> </a:t>
            </a:r>
            <a:r>
              <a:rPr lang="sr-Latn-RS" dirty="0" smtClean="0"/>
              <a:t>obradi </a:t>
            </a:r>
            <a:r>
              <a:rPr lang="sr-Latn-RS" dirty="0"/>
              <a:t>informacija, usmerenost pažnje ka svetu- DQ, Z, lokacija</a:t>
            </a:r>
          </a:p>
          <a:p>
            <a:r>
              <a:rPr lang="en-US" b="1" dirty="0" smtClean="0"/>
              <a:t>3.</a:t>
            </a:r>
            <a:r>
              <a:rPr lang="en-US" dirty="0" smtClean="0"/>
              <a:t> </a:t>
            </a:r>
            <a:r>
              <a:rPr lang="sr-Latn-RS" b="1" dirty="0"/>
              <a:t>Medijacija</a:t>
            </a:r>
            <a:r>
              <a:rPr lang="sr-Latn-RS" dirty="0"/>
              <a:t>- </a:t>
            </a:r>
            <a:r>
              <a:rPr lang="sr-Latn-RS" dirty="0" smtClean="0"/>
              <a:t>obrada </a:t>
            </a:r>
            <a:r>
              <a:rPr lang="sr-Latn-RS" dirty="0"/>
              <a:t>unetih informacija, </a:t>
            </a:r>
            <a:r>
              <a:rPr lang="sr-Latn-RS" dirty="0" smtClean="0"/>
              <a:t>realističnost percepcije, </a:t>
            </a:r>
            <a:r>
              <a:rPr lang="sr-Latn-RS" dirty="0"/>
              <a:t>konvencionalnost i poremećaji mišljenja- FQ, P</a:t>
            </a:r>
            <a:r>
              <a:rPr lang="sr-Latn-RS" dirty="0" smtClean="0"/>
              <a:t>, </a:t>
            </a:r>
            <a:r>
              <a:rPr lang="sr-Latn-RS" dirty="0"/>
              <a:t>S</a:t>
            </a:r>
            <a:endParaRPr lang="en-US" dirty="0"/>
          </a:p>
          <a:p>
            <a:r>
              <a:rPr lang="en-US" b="1" dirty="0"/>
              <a:t>4</a:t>
            </a:r>
            <a:r>
              <a:rPr lang="en-US" b="1" dirty="0" smtClean="0"/>
              <a:t>. </a:t>
            </a:r>
            <a:r>
              <a:rPr lang="sr-Latn-RS" b="1" dirty="0" smtClean="0"/>
              <a:t>Ideacija</a:t>
            </a:r>
            <a:r>
              <a:rPr lang="sr-Latn-RS" dirty="0" smtClean="0"/>
              <a:t>- </a:t>
            </a:r>
            <a:r>
              <a:rPr lang="sr-Latn-RS" dirty="0"/>
              <a:t>konceptualizacija, osmišljavanje opaženog,  značenje i uticaj na ponašanje- Spec. Skorovi</a:t>
            </a:r>
          </a:p>
          <a:p>
            <a:r>
              <a:rPr lang="en-US" b="1" dirty="0" smtClean="0"/>
              <a:t>5</a:t>
            </a:r>
            <a:r>
              <a:rPr lang="sr-Latn-RS" b="1" dirty="0" smtClean="0"/>
              <a:t>. </a:t>
            </a:r>
            <a:r>
              <a:rPr lang="sr-Latn-RS" b="1" dirty="0"/>
              <a:t>Afektivitet</a:t>
            </a:r>
            <a:r>
              <a:rPr lang="sr-Latn-RS" dirty="0"/>
              <a:t>-pristup emocionalnim situacijama, emoc.doživljaj i ekspresija- uticaj emocija na odlučivanje, negativne emocije, kontrola, konfuzija- DEPI, EB, C, C’,indeksi afektivitete, intelektualizacije, </a:t>
            </a:r>
          </a:p>
          <a:p>
            <a:r>
              <a:rPr lang="en-US" b="1" dirty="0" smtClean="0"/>
              <a:t>6</a:t>
            </a:r>
            <a:r>
              <a:rPr lang="sr-Latn-RS" b="1" dirty="0" smtClean="0"/>
              <a:t>. </a:t>
            </a:r>
            <a:r>
              <a:rPr lang="sr-Latn-RS" b="1" dirty="0"/>
              <a:t>Samopercepcija</a:t>
            </a:r>
            <a:r>
              <a:rPr lang="sr-Latn-RS" dirty="0"/>
              <a:t>- slika o sebi, samopoštovanje- samocentriranost, pozitivne i negativne karakteristike, distorzije- refleksija, indeks egocentričnosti, FD, Vista, MOR, M,...</a:t>
            </a:r>
          </a:p>
          <a:p>
            <a:r>
              <a:rPr lang="en-US" b="1" dirty="0" smtClean="0"/>
              <a:t>7</a:t>
            </a:r>
            <a:r>
              <a:rPr lang="sr-Latn-RS" b="1" dirty="0" smtClean="0"/>
              <a:t>. </a:t>
            </a:r>
            <a:r>
              <a:rPr lang="sr-Latn-RS" b="1" dirty="0"/>
              <a:t>Interpersonalna percepcija i relacije- </a:t>
            </a:r>
            <a:r>
              <a:rPr lang="sr-Latn-RS" dirty="0"/>
              <a:t>opažanje drugih, realistično opažanje </a:t>
            </a:r>
            <a:r>
              <a:rPr lang="sr-Latn-RS" dirty="0" smtClean="0"/>
              <a:t>relacija- </a:t>
            </a:r>
            <a:r>
              <a:rPr lang="sr-Latn-RS" dirty="0"/>
              <a:t>HVI, CDI, a:p, T, H, CPO, AG, indeks izolacije,...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61769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954368"/>
          </a:xfrm>
        </p:spPr>
        <p:txBody>
          <a:bodyPr>
            <a:normAutofit/>
          </a:bodyPr>
          <a:lstStyle/>
          <a:p>
            <a:r>
              <a:rPr lang="sr-Latn-RS" sz="4400" dirty="0" smtClean="0"/>
              <a:t>Skale- detekcija </a:t>
            </a:r>
            <a:r>
              <a:rPr lang="sr-Latn-RS" sz="4400" dirty="0"/>
              <a:t>psihopatoloških </a:t>
            </a:r>
            <a:r>
              <a:rPr lang="sr-Latn-RS" sz="4400" dirty="0" smtClean="0"/>
              <a:t>entiteta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3337" y="1845733"/>
            <a:ext cx="10867292" cy="4476689"/>
          </a:xfrm>
        </p:spPr>
        <p:txBody>
          <a:bodyPr>
            <a:normAutofit/>
          </a:bodyPr>
          <a:lstStyle/>
          <a:p>
            <a:r>
              <a:rPr lang="sr-Latn-RS" dirty="0" smtClean="0"/>
              <a:t>Grupe heterogenih indi</a:t>
            </a:r>
            <a:r>
              <a:rPr lang="en-US" dirty="0" smtClean="0"/>
              <a:t>k</a:t>
            </a:r>
            <a:r>
              <a:rPr lang="sr-Latn-RS" dirty="0" smtClean="0"/>
              <a:t>atora iz različitih klastera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Indeks suicidalnosti</a:t>
            </a:r>
            <a:r>
              <a:rPr lang="en-US" b="1" dirty="0" smtClean="0"/>
              <a:t>  (</a:t>
            </a:r>
            <a:r>
              <a:rPr lang="sr-Latn-RS" b="1" dirty="0" smtClean="0"/>
              <a:t>S-CON</a:t>
            </a:r>
            <a:r>
              <a:rPr lang="en-US" b="1" dirty="0" smtClean="0"/>
              <a:t>) </a:t>
            </a:r>
            <a:r>
              <a:rPr lang="sr-Latn-RS" b="1" dirty="0" smtClean="0"/>
              <a:t>- </a:t>
            </a:r>
            <a:r>
              <a:rPr lang="sr-Latn-RS" dirty="0" smtClean="0"/>
              <a:t>8&gt;, (5&gt;) ukupno 12 varijabli, provera hipoteze- intervju, biografija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Skala depresivnosti (DEPI)- </a:t>
            </a:r>
            <a:r>
              <a:rPr lang="sr-Latn-RS" dirty="0" smtClean="0"/>
              <a:t>potencijal za afektivni poremećaj; više dispozicija, manje reakcija (uz CDI)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Coping deficit index (CDI)-</a:t>
            </a:r>
            <a:r>
              <a:rPr lang="sr-Latn-RS" dirty="0" smtClean="0"/>
              <a:t>teškoće odgovora na socijalne zahteve, limiti socijalne  adaptacije- maladaptivno funkcionisanje (primarni kapaciteti, razvojne traume, sekundarna redukcija)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Indeks opsesivnosti (OBS)- </a:t>
            </a:r>
            <a:r>
              <a:rPr lang="sr-Latn-RS" dirty="0" smtClean="0"/>
              <a:t>preciznost, perfekcionizam, kompleksnst, OKP nije nužno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Skala hipervigilnosti (HVI)- </a:t>
            </a:r>
            <a:r>
              <a:rPr lang="sr-Latn-RS" dirty="0" smtClean="0"/>
              <a:t>nepoverljivost, opreznost, interpretativna spremnost, paranoidnost- teškoće bliskosti, distanciranost,  razvojne teškoće afektivne vezanosti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b="1" dirty="0" smtClean="0"/>
              <a:t>Indeks percepcije-mišljenja (PTI)- </a:t>
            </a:r>
            <a:r>
              <a:rPr lang="sr-Latn-RS" dirty="0" smtClean="0"/>
              <a:t>psihotična distorzija realnosti, sch; iz SCZI i EII- veza sa psihodinamskim modelom (objektni odnosi, ego snaga)- dimenzionalni pristup, odnos falš + i falš -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8919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4823" y="0"/>
            <a:ext cx="6244046" cy="7471954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4381081" y="5586884"/>
            <a:ext cx="663191" cy="7134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7035521" y="5739283"/>
            <a:ext cx="663191" cy="713433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552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RAP3 program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www.virtualpsychology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128000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3885</TotalTime>
  <Words>396</Words>
  <Application>Microsoft Office PowerPoint</Application>
  <PresentationFormat>Widescreen</PresentationFormat>
  <Paragraphs>26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Calibri</vt:lpstr>
      <vt:lpstr>Calibri Light</vt:lpstr>
      <vt:lpstr>Retrospect</vt:lpstr>
      <vt:lpstr>Interpretacija Obuhvatnog sistema  Džona Eksnera</vt:lpstr>
      <vt:lpstr> Procedure primene obuhvatnog sistema  Džona Eksnera </vt:lpstr>
      <vt:lpstr>Klasteri/sekcije- ličnost: karakteristike i procesi</vt:lpstr>
      <vt:lpstr>Skale- detekcija psihopatoloških entiteta</vt:lpstr>
      <vt:lpstr>PowerPoint Presentation</vt:lpstr>
      <vt:lpstr>RAP3 program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RORŠAHOV TEST SA MRLJAMA</dc:title>
  <dc:creator>Windows User</dc:creator>
  <cp:lastModifiedBy>Tamara</cp:lastModifiedBy>
  <cp:revision>268</cp:revision>
  <dcterms:created xsi:type="dcterms:W3CDTF">2019-05-02T12:47:42Z</dcterms:created>
  <dcterms:modified xsi:type="dcterms:W3CDTF">2022-12-18T10:29:30Z</dcterms:modified>
</cp:coreProperties>
</file>