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85" r:id="rId2"/>
    <p:sldId id="287" r:id="rId3"/>
    <p:sldId id="288" r:id="rId4"/>
    <p:sldId id="286" r:id="rId5"/>
    <p:sldId id="291" r:id="rId6"/>
    <p:sldId id="292" r:id="rId7"/>
    <p:sldId id="293" r:id="rId8"/>
    <p:sldId id="294" r:id="rId9"/>
    <p:sldId id="295" r:id="rId10"/>
    <p:sldId id="297" r:id="rId11"/>
    <p:sldId id="298" r:id="rId12"/>
    <p:sldId id="300" r:id="rId13"/>
    <p:sldId id="301" r:id="rId14"/>
    <p:sldId id="314" r:id="rId15"/>
    <p:sldId id="315" r:id="rId16"/>
    <p:sldId id="316" r:id="rId17"/>
    <p:sldId id="302" r:id="rId18"/>
    <p:sldId id="299" r:id="rId19"/>
    <p:sldId id="303" r:id="rId20"/>
    <p:sldId id="304" r:id="rId21"/>
    <p:sldId id="268" r:id="rId22"/>
    <p:sldId id="306" r:id="rId23"/>
    <p:sldId id="307" r:id="rId24"/>
    <p:sldId id="308" r:id="rId25"/>
    <p:sldId id="309" r:id="rId26"/>
    <p:sldId id="310" r:id="rId27"/>
    <p:sldId id="289" r:id="rId28"/>
    <p:sldId id="290" r:id="rId29"/>
    <p:sldId id="311" r:id="rId30"/>
    <p:sldId id="312" r:id="rId31"/>
    <p:sldId id="260" r:id="rId32"/>
    <p:sldId id="278" r:id="rId33"/>
    <p:sldId id="313" r:id="rId34"/>
  </p:sldIdLst>
  <p:sldSz cx="9144000" cy="5143500" type="screen16x9"/>
  <p:notesSz cx="6858000" cy="9144000"/>
  <p:embeddedFontLs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Montserrat Light" panose="020B0604020202020204" charset="0"/>
      <p:regular r:id="rId40"/>
      <p:bold r:id="rId41"/>
      <p:italic r:id="rId42"/>
      <p:boldItalic r:id="rId43"/>
    </p:embeddedFont>
    <p:embeddedFont>
      <p:font typeface="Poppi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A41D26-7CDB-4642-A2FD-226D615B57E9}">
  <a:tblStyle styleId="{CAA41D26-7CDB-4642-A2FD-226D615B57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4363774" y="-3213"/>
            <a:ext cx="4780226" cy="2524130"/>
            <a:chOff x="4363774" y="-3213"/>
            <a:chExt cx="4780226" cy="2524130"/>
          </a:xfrm>
        </p:grpSpPr>
        <p:pic>
          <p:nvPicPr>
            <p:cNvPr id="74" name="Google Shape;7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4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4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4"/>
            <p:cNvGrpSpPr/>
            <p:nvPr/>
          </p:nvGrpSpPr>
          <p:grpSpPr>
            <a:xfrm flipH="1">
              <a:off x="4363774" y="396118"/>
              <a:ext cx="4381854" cy="520735"/>
              <a:chOff x="0" y="0"/>
              <a:chExt cx="7545300" cy="896675"/>
            </a:xfrm>
          </p:grpSpPr>
          <p:pic>
            <p:nvPicPr>
              <p:cNvPr id="84" name="Google Shape;8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4"/>
            <p:cNvGrpSpPr/>
            <p:nvPr/>
          </p:nvGrpSpPr>
          <p:grpSpPr>
            <a:xfrm flipH="1">
              <a:off x="4762146" y="-3213"/>
              <a:ext cx="4381854" cy="520735"/>
              <a:chOff x="0" y="0"/>
              <a:chExt cx="7545300" cy="896675"/>
            </a:xfrm>
          </p:grpSpPr>
          <p:pic>
            <p:nvPicPr>
              <p:cNvPr id="89" name="Google Shape;8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" name="Google Shape;93;p4"/>
          <p:cNvGrpSpPr/>
          <p:nvPr/>
        </p:nvGrpSpPr>
        <p:grpSpPr>
          <a:xfrm>
            <a:off x="-3" y="2743188"/>
            <a:ext cx="4381556" cy="2524130"/>
            <a:chOff x="4364072" y="-3213"/>
            <a:chExt cx="4381556" cy="2524130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95" name="Google Shape;9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4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00" name="Google Shape;10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4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04" name="Google Shape;10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4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09" name="Google Shape;10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780150" y="1524375"/>
            <a:ext cx="35874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06" name="Google Shape;20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09" name="Google Shape;20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13" name="Google Shape;21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7" name="Google Shape;217;p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18" name="Google Shape;21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2" name="Google Shape;222;p8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24" name="Google Shape;22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27" name="Google Shape;22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adlet.com/dejanamutavdzin_fbg/125ar2lzbyfh2z0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adlet.com/dejanamutavdzin_fbg/125ar2lzbyfh2z0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45-F83F-4EE0-9CD7-A1ED32B5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0" y="395612"/>
            <a:ext cx="3587400" cy="856800"/>
          </a:xfrm>
        </p:spPr>
        <p:txBody>
          <a:bodyPr/>
          <a:lstStyle/>
          <a:p>
            <a:r>
              <a:rPr lang="en-US" dirty="0" err="1"/>
              <a:t>Pitanja</a:t>
            </a:r>
            <a:r>
              <a:rPr lang="sr-Latn-CS" dirty="0"/>
              <a:t>: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F5838-8443-40A4-A009-4C4F2924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510199"/>
            <a:ext cx="6474955" cy="2932500"/>
          </a:xfrm>
        </p:spPr>
        <p:txBody>
          <a:bodyPr/>
          <a:lstStyle/>
          <a:p>
            <a:r>
              <a:rPr lang="sr-Latn-CS" sz="2000" dirty="0"/>
              <a:t>Koje zadatke očekujete da ćete obavljati kao školski psiholog (Šta očekujete da ćete raditi u svom poslu)?</a:t>
            </a:r>
          </a:p>
          <a:p>
            <a:endParaRPr lang="sr-Latn-CS" sz="2000" dirty="0"/>
          </a:p>
          <a:p>
            <a:r>
              <a:rPr lang="sr-Latn-CS" sz="2000" dirty="0"/>
              <a:t>“Procena kognitivnog funkcionisanja dece jedan je od nezaobilaznih zadataka psihologije” </a:t>
            </a:r>
            <a:r>
              <a:rPr lang="sr-Latn-CS" sz="1200" dirty="0"/>
              <a:t>(Luković, Baucal i Tišma, 2013)</a:t>
            </a:r>
            <a:endParaRPr lang="sr-Latn-CS" sz="2000" dirty="0"/>
          </a:p>
          <a:p>
            <a:pPr marL="101600" indent="0">
              <a:buNone/>
            </a:pPr>
            <a:endParaRPr lang="sr-Latn-CS" sz="2000" dirty="0"/>
          </a:p>
          <a:p>
            <a:endParaRPr lang="sr-Latn-CS" sz="2000" dirty="0"/>
          </a:p>
          <a:p>
            <a:endParaRPr lang="sr-Latn-CS" sz="2000" dirty="0"/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B27D9-766B-417E-824C-52D7B8B3DD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5" name="Content Placeholder 4" descr="Image result for THINKING cartoon">
            <a:extLst>
              <a:ext uri="{FF2B5EF4-FFF2-40B4-BE49-F238E27FC236}">
                <a16:creationId xmlns:a16="http://schemas.microsoft.com/office/drawing/2014/main" id="{CC5941DD-99F3-4869-82F1-68BCBFE04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621" y="2571750"/>
            <a:ext cx="1519250" cy="23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3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F2B560-8207-401D-82F2-515534667C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8E63A-2F42-4983-97A4-90CEA34E8EFE}"/>
              </a:ext>
            </a:extLst>
          </p:cNvPr>
          <p:cNvSpPr txBox="1"/>
          <p:nvPr/>
        </p:nvSpPr>
        <p:spPr>
          <a:xfrm>
            <a:off x="2423851" y="223666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CS" sz="3200" b="1" dirty="0"/>
              <a:t>Kako proceniti šta će dete tek razviti? </a:t>
            </a:r>
          </a:p>
        </p:txBody>
      </p:sp>
      <p:pic>
        <p:nvPicPr>
          <p:cNvPr id="7" name="Content Placeholder 4" descr="Image result for THINKING cartoon">
            <a:extLst>
              <a:ext uri="{FF2B5EF4-FFF2-40B4-BE49-F238E27FC236}">
                <a16:creationId xmlns:a16="http://schemas.microsoft.com/office/drawing/2014/main" id="{F80263BE-3F54-4318-A04D-67722165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7785" y="2128364"/>
            <a:ext cx="1958915" cy="281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16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92AD-17AD-4FCB-B191-575A4BA1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417" y="2493778"/>
            <a:ext cx="4288718" cy="856800"/>
          </a:xfrm>
        </p:spPr>
        <p:txBody>
          <a:bodyPr/>
          <a:lstStyle/>
          <a:p>
            <a:br>
              <a:rPr lang="sr-Latn-RS" sz="4000" dirty="0"/>
            </a:br>
            <a:r>
              <a:rPr lang="sr-Latn-RS" sz="4000" dirty="0"/>
              <a:t>DINAMIČKO PROCENIVANJE</a:t>
            </a:r>
            <a:endParaRPr lang="sr-Cyrl-R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DF5D1-1E8E-4B09-97DF-AB69CC83A5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74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73415-A1F4-43D9-9433-9F060322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dinamička procena?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141D6-F092-4ACF-AD6D-86A3F679E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1400" b="1" dirty="0"/>
              <a:t>Interaktivni pristup izvođenju procene </a:t>
            </a:r>
            <a:r>
              <a:rPr lang="sr-Latn-CS" sz="1400" dirty="0"/>
              <a:t>u okviru domena psihologije, govora/jezika, ili obrazovanja, koji se </a:t>
            </a:r>
            <a:r>
              <a:rPr lang="sr-Latn-CS" sz="1400" b="1" dirty="0"/>
              <a:t>fokusira na </a:t>
            </a:r>
            <a:r>
              <a:rPr lang="sr-Latn-CS" sz="1400" b="1" i="1" dirty="0"/>
              <a:t>sposobnosti učenika da odgovori na intervencije </a:t>
            </a:r>
            <a:r>
              <a:rPr lang="en-US" sz="1400" b="1" i="1" dirty="0" err="1"/>
              <a:t>procenjiva</a:t>
            </a:r>
            <a:r>
              <a:rPr lang="x-none" sz="1400" b="1" i="1" dirty="0"/>
              <a:t>ča </a:t>
            </a:r>
            <a:r>
              <a:rPr lang="x-none" sz="1400" dirty="0"/>
              <a:t>(Haywood &amp; Lidz, 2007)</a:t>
            </a:r>
            <a:endParaRPr lang="sr-Latn-CS" sz="1400" dirty="0"/>
          </a:p>
          <a:p>
            <a:r>
              <a:rPr lang="sr-Latn-CS" sz="1400" dirty="0"/>
              <a:t>Kako razumete ovu definiciju?</a:t>
            </a:r>
          </a:p>
          <a:p>
            <a:r>
              <a:rPr lang="sr-Latn-CS" sz="1400" dirty="0"/>
              <a:t>Šta biste izdvojili kao ključne odlike DP?</a:t>
            </a:r>
          </a:p>
          <a:p>
            <a:endParaRPr lang="sr-Latn-CS" sz="1400" dirty="0"/>
          </a:p>
          <a:p>
            <a:r>
              <a:rPr lang="sr-Latn-CS" sz="1400" dirty="0"/>
              <a:t>Dve ključne odlike:</a:t>
            </a:r>
          </a:p>
          <a:p>
            <a:pPr lvl="1">
              <a:buFont typeface="+mj-lt"/>
              <a:buAutoNum type="arabicPeriod"/>
            </a:pPr>
            <a:r>
              <a:rPr lang="sr-Latn-CS" sz="1400" dirty="0"/>
              <a:t>Aktivna intervencija procenjivača</a:t>
            </a:r>
          </a:p>
          <a:p>
            <a:pPr lvl="1">
              <a:buFont typeface="+mj-lt"/>
              <a:buAutoNum type="arabicPeriod"/>
            </a:pPr>
            <a:r>
              <a:rPr lang="sr-Latn-CS" sz="1400" dirty="0"/>
              <a:t>Procena ispitanikovog odgovora na intervencije</a:t>
            </a:r>
          </a:p>
          <a:p>
            <a:r>
              <a:rPr lang="sr-Latn-CS" sz="1400" dirty="0"/>
              <a:t>U okviru ovog pristupa podučavanje i procenjivanje su jedinstven proces!</a:t>
            </a:r>
          </a:p>
          <a:p>
            <a:endParaRPr lang="sr-Cyrl-R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5B2E6-6545-48EC-B401-B247E8890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71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4D49-2EE3-4139-AAEE-87309DE3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je dinamička procena?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B6997-3153-4BFB-9ADF-A5931472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361342"/>
            <a:ext cx="4003700" cy="3077100"/>
          </a:xfrm>
        </p:spPr>
        <p:txBody>
          <a:bodyPr/>
          <a:lstStyle/>
          <a:p>
            <a:r>
              <a:rPr lang="sr-Latn-RS" sz="2000" dirty="0"/>
              <a:t>Dinamička procena kao krovni termin za veoma heterogen skup postupaka – saglasnost oko temeljnih pitanja, razlika u stepenu standardizovanosti, osnovnoj strukturi, sadržaju procene... </a:t>
            </a:r>
            <a:r>
              <a:rPr lang="sr-Latn-RS" sz="1050" dirty="0"/>
              <a:t>(Vulić i sar., 2014)</a:t>
            </a:r>
            <a:endParaRPr lang="sr-Cyrl-RS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BEAFA-53A1-4BDB-8EE7-AD415C877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2" descr="Culture Change: Aligning Differences And Closing The Gaps">
            <a:extLst>
              <a:ext uri="{FF2B5EF4-FFF2-40B4-BE49-F238E27FC236}">
                <a16:creationId xmlns:a16="http://schemas.microsoft.com/office/drawing/2014/main" id="{FD4C1B53-F8FD-44FB-AAC0-2BA85D211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87" y="1697453"/>
            <a:ext cx="3426613" cy="32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8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2BD4-CD18-43BA-8237-FD6C7DA7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27" y="183527"/>
            <a:ext cx="4740609" cy="856800"/>
          </a:xfrm>
        </p:spPr>
        <p:txBody>
          <a:bodyPr/>
          <a:lstStyle/>
          <a:p>
            <a:r>
              <a:rPr lang="sr-Latn-RS" dirty="0"/>
              <a:t>Neke od dimenzija razlikovanja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02E68-80D9-40C2-9968-14F302722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238" y="1415061"/>
            <a:ext cx="2327700" cy="3077100"/>
          </a:xfrm>
        </p:spPr>
        <p:txBody>
          <a:bodyPr/>
          <a:lstStyle/>
          <a:p>
            <a:pPr marL="127000" indent="0">
              <a:buNone/>
            </a:pPr>
            <a:r>
              <a:rPr lang="sr-Latn-RS" b="1" dirty="0"/>
              <a:t>Stepen standardizovanosti</a:t>
            </a:r>
            <a:r>
              <a:rPr lang="sr-Latn-RS" dirty="0"/>
              <a:t>:</a:t>
            </a:r>
            <a:endParaRPr lang="sr-Cyrl-RS" sz="1600" dirty="0"/>
          </a:p>
          <a:p>
            <a:r>
              <a:rPr lang="x-none" sz="1600" dirty="0"/>
              <a:t>Klinička i standardizovana</a:t>
            </a:r>
            <a:endParaRPr lang="sr-Cyrl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D8B6B-C164-4C65-8431-41CCEDC95D4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08150" y="1415061"/>
            <a:ext cx="2327700" cy="3077100"/>
          </a:xfrm>
        </p:spPr>
        <p:txBody>
          <a:bodyPr/>
          <a:lstStyle/>
          <a:p>
            <a:pPr marL="127000" indent="0">
              <a:buNone/>
            </a:pPr>
            <a:r>
              <a:rPr lang="sr-Latn-RS" sz="1600" b="1" dirty="0"/>
              <a:t>Struktura</a:t>
            </a:r>
          </a:p>
          <a:p>
            <a:r>
              <a:rPr lang="x-none" sz="1600" dirty="0"/>
              <a:t>Sendvič“ i „torta“ format</a:t>
            </a:r>
            <a:r>
              <a:rPr lang="sr-Latn-RS" sz="1600" dirty="0"/>
              <a:t> – </a:t>
            </a:r>
            <a:r>
              <a:rPr lang="sr-Latn-RS" sz="1400" dirty="0"/>
              <a:t>intervencija kad god ispitanik naiđe na teškoću</a:t>
            </a:r>
          </a:p>
          <a:p>
            <a:endParaRPr lang="sr-Cyrl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9BC84-2FF0-4657-A8CB-7954CBD3BA0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062569" y="1271057"/>
            <a:ext cx="2327700" cy="3077100"/>
          </a:xfrm>
        </p:spPr>
        <p:txBody>
          <a:bodyPr/>
          <a:lstStyle/>
          <a:p>
            <a:pPr marL="127000" indent="0">
              <a:buNone/>
            </a:pPr>
            <a:r>
              <a:rPr lang="sr-Latn-RS" b="1" dirty="0"/>
              <a:t>Sardžaj procene</a:t>
            </a:r>
          </a:p>
          <a:p>
            <a:r>
              <a:rPr lang="sr-Latn-RS" dirty="0"/>
              <a:t>N</a:t>
            </a:r>
            <a:r>
              <a:rPr lang="x-none" sz="1600" dirty="0"/>
              <a:t>a zadacima iz gradiva, na zadacima iz testova sposobnosti</a:t>
            </a:r>
            <a:endParaRPr lang="sr-Cyrl-R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ABD2-2A33-4CAC-8F91-299A5CD004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BD9E0-110F-4223-AFE2-939C2365F246}"/>
              </a:ext>
            </a:extLst>
          </p:cNvPr>
          <p:cNvSpPr txBox="1"/>
          <p:nvPr/>
        </p:nvSpPr>
        <p:spPr>
          <a:xfrm>
            <a:off x="2709044" y="5085523"/>
            <a:ext cx="472784" cy="75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1028" name="Picture 4" descr="Cartoon Sandwich Images, Stock Photos &amp; Vectors | Shutterstock">
            <a:extLst>
              <a:ext uri="{FF2B5EF4-FFF2-40B4-BE49-F238E27FC236}">
                <a16:creationId xmlns:a16="http://schemas.microsoft.com/office/drawing/2014/main" id="{70ACB05E-59A7-42BB-9FF6-B58A07D41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6372"/>
          <a:stretch/>
        </p:blipFill>
        <p:spPr bwMode="auto">
          <a:xfrm>
            <a:off x="2693793" y="3304673"/>
            <a:ext cx="1776115" cy="13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draw a slice of cake - YouTube">
            <a:extLst>
              <a:ext uri="{FF2B5EF4-FFF2-40B4-BE49-F238E27FC236}">
                <a16:creationId xmlns:a16="http://schemas.microsoft.com/office/drawing/2014/main" id="{513B7B12-6712-4501-965D-70536D51F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6919" r="26483" b="8996"/>
          <a:stretch/>
        </p:blipFill>
        <p:spPr bwMode="auto">
          <a:xfrm>
            <a:off x="4516942" y="3007896"/>
            <a:ext cx="1610887" cy="16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5B147-F1E7-4C50-9ED7-915540AAF6BF}"/>
              </a:ext>
            </a:extLst>
          </p:cNvPr>
          <p:cNvSpPr txBox="1"/>
          <p:nvPr/>
        </p:nvSpPr>
        <p:spPr>
          <a:xfrm>
            <a:off x="6875721" y="4348157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(Vulić i sar., 2014)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5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9B15-805B-4B2B-976D-E3B5DA0F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23" y="234258"/>
            <a:ext cx="3587400" cy="856800"/>
          </a:xfrm>
        </p:spPr>
        <p:txBody>
          <a:bodyPr/>
          <a:lstStyle/>
          <a:p>
            <a:r>
              <a:rPr lang="sr-Latn-RS" dirty="0"/>
              <a:t>Intervencije u okviru DP </a:t>
            </a:r>
            <a:br>
              <a:rPr lang="sr-Latn-RS" dirty="0"/>
            </a:br>
            <a:r>
              <a:rPr lang="sr-Latn-RS" dirty="0"/>
              <a:t>(Iliti Recept za fil)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B22A0-967E-473E-8863-10C3806A5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92" y="1352577"/>
            <a:ext cx="7885541" cy="3077100"/>
          </a:xfrm>
        </p:spPr>
        <p:txBody>
          <a:bodyPr/>
          <a:lstStyle/>
          <a:p>
            <a:r>
              <a:rPr lang="en-US" sz="2000" dirty="0"/>
              <a:t>S </a:t>
            </a:r>
            <a:r>
              <a:rPr lang="en-US" sz="2000" dirty="0" err="1"/>
              <a:t>obzirom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aspekt</a:t>
            </a:r>
            <a:r>
              <a:rPr lang="en-US" sz="2000" dirty="0"/>
              <a:t> </a:t>
            </a:r>
            <a:r>
              <a:rPr lang="en-US" sz="2000" dirty="0" err="1"/>
              <a:t>funkcionisanja</a:t>
            </a:r>
            <a:r>
              <a:rPr lang="en-US" sz="2000" dirty="0"/>
              <a:t> koji </a:t>
            </a:r>
            <a:r>
              <a:rPr lang="en-US" sz="2000" dirty="0" err="1"/>
              <a:t>nastoje</a:t>
            </a:r>
            <a:r>
              <a:rPr lang="en-US" sz="2000" dirty="0"/>
              <a:t> da </a:t>
            </a:r>
            <a:r>
              <a:rPr lang="en-US" sz="2000" dirty="0" err="1"/>
              <a:t>regulišu</a:t>
            </a:r>
            <a:r>
              <a:rPr lang="en-US" sz="2000" dirty="0"/>
              <a:t>, </a:t>
            </a:r>
            <a:r>
              <a:rPr lang="en-US" sz="2000" dirty="0" err="1"/>
              <a:t>intervencije</a:t>
            </a:r>
            <a:r>
              <a:rPr lang="en-US" sz="2000" dirty="0"/>
              <a:t>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razvrstati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one </a:t>
            </a:r>
            <a:r>
              <a:rPr lang="en-US" sz="2000" dirty="0" err="1"/>
              <a:t>koje</a:t>
            </a:r>
            <a:endParaRPr lang="x-none" sz="2000" dirty="0"/>
          </a:p>
          <a:p>
            <a:pPr lvl="1"/>
            <a:r>
              <a:rPr lang="en-US" sz="1800" dirty="0" err="1"/>
              <a:t>regulišu</a:t>
            </a:r>
            <a:r>
              <a:rPr lang="en-US" sz="1800" dirty="0"/>
              <a:t> </a:t>
            </a:r>
            <a:r>
              <a:rPr lang="en-US" sz="1800" dirty="0" err="1"/>
              <a:t>motivaciju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ponašanje</a:t>
            </a:r>
            <a:r>
              <a:rPr lang="en-US" sz="1800" dirty="0"/>
              <a:t> </a:t>
            </a:r>
            <a:r>
              <a:rPr lang="en-US" sz="1800" dirty="0" err="1"/>
              <a:t>ispitanika</a:t>
            </a:r>
            <a:r>
              <a:rPr lang="en-US" sz="1800" dirty="0"/>
              <a:t> (</a:t>
            </a:r>
            <a:r>
              <a:rPr lang="en-US" sz="1800" b="1" dirty="0" err="1"/>
              <a:t>afektivno-motivacioni</a:t>
            </a:r>
            <a:r>
              <a:rPr lang="en-US" sz="1800" b="1" dirty="0"/>
              <a:t> </a:t>
            </a:r>
            <a:r>
              <a:rPr lang="en-US" sz="1800" b="1" dirty="0" err="1"/>
              <a:t>nivo</a:t>
            </a:r>
            <a:r>
              <a:rPr lang="en-US" sz="1800" dirty="0"/>
              <a:t>)</a:t>
            </a:r>
            <a:endParaRPr lang="x-none" sz="1800" dirty="0"/>
          </a:p>
          <a:p>
            <a:pPr lvl="1"/>
            <a:r>
              <a:rPr lang="en-US" sz="1800" dirty="0" err="1"/>
              <a:t>i</a:t>
            </a:r>
            <a:r>
              <a:rPr lang="en-US" sz="1800" dirty="0"/>
              <a:t> one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pospešuju</a:t>
            </a:r>
            <a:r>
              <a:rPr lang="en-US" sz="1800" dirty="0"/>
              <a:t> </a:t>
            </a:r>
            <a:r>
              <a:rPr lang="en-US" sz="1800" dirty="0" err="1"/>
              <a:t>njegovo</a:t>
            </a:r>
            <a:r>
              <a:rPr lang="en-US" sz="1800" dirty="0"/>
              <a:t> (meta)</a:t>
            </a:r>
            <a:r>
              <a:rPr lang="en-US" sz="1800" dirty="0" err="1"/>
              <a:t>kognitivno</a:t>
            </a:r>
            <a:r>
              <a:rPr lang="en-US" sz="1800" dirty="0"/>
              <a:t> </a:t>
            </a:r>
            <a:r>
              <a:rPr lang="en-US" sz="1800" dirty="0" err="1"/>
              <a:t>funkcionisanje</a:t>
            </a:r>
            <a:r>
              <a:rPr lang="en-US" sz="1800" dirty="0"/>
              <a:t> (</a:t>
            </a:r>
            <a:r>
              <a:rPr lang="en-US" sz="1800" b="1" dirty="0" err="1"/>
              <a:t>kognitivni</a:t>
            </a:r>
            <a:r>
              <a:rPr lang="en-US" sz="1800" b="1" dirty="0"/>
              <a:t> </a:t>
            </a:r>
            <a:r>
              <a:rPr lang="en-US" sz="1800" b="1" dirty="0" err="1"/>
              <a:t>nivo</a:t>
            </a:r>
            <a:r>
              <a:rPr lang="en-US" sz="1800" dirty="0"/>
              <a:t>)</a:t>
            </a:r>
            <a:endParaRPr lang="x-none" sz="1800" dirty="0"/>
          </a:p>
          <a:p>
            <a:r>
              <a:rPr lang="x-none" sz="2000" dirty="0"/>
              <a:t>I</a:t>
            </a:r>
            <a:r>
              <a:rPr lang="en-US" sz="2000" dirty="0" err="1"/>
              <a:t>ntervencije</a:t>
            </a:r>
            <a:r>
              <a:rPr lang="en-US" sz="2000" dirty="0"/>
              <a:t> </a:t>
            </a:r>
            <a:r>
              <a:rPr lang="en-US" sz="2000" dirty="0" err="1"/>
              <a:t>obe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dalje</a:t>
            </a:r>
            <a:r>
              <a:rPr lang="en-US" sz="2000" dirty="0"/>
              <a:t>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razlikovati</a:t>
            </a:r>
            <a:r>
              <a:rPr lang="en-US" sz="2000" dirty="0"/>
              <a:t> s </a:t>
            </a:r>
            <a:r>
              <a:rPr lang="en-US" sz="2000" dirty="0" err="1"/>
              <a:t>obzirom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intenzitet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dubinu</a:t>
            </a:r>
            <a:endParaRPr lang="sr-Latn-CS" sz="2000" dirty="0"/>
          </a:p>
          <a:p>
            <a:endParaRPr lang="sr-Cyrl-R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22973-8B6E-41B3-A1AE-7F84B9E9BD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25F40-1F44-4BE5-B59A-5B219A51E729}"/>
              </a:ext>
            </a:extLst>
          </p:cNvPr>
          <p:cNvSpPr txBox="1"/>
          <p:nvPr/>
        </p:nvSpPr>
        <p:spPr>
          <a:xfrm>
            <a:off x="6875721" y="4348157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(Vulić i sar., 2014)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6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87E8-36F0-4B21-81EE-46E096BB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Intervencije u okviru DP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19E6A-0D5E-42B1-A734-9104E0BE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73" y="1450459"/>
            <a:ext cx="4470176" cy="3077100"/>
          </a:xfrm>
        </p:spPr>
        <p:txBody>
          <a:bodyPr/>
          <a:lstStyle/>
          <a:p>
            <a:pPr marL="101600" indent="0">
              <a:buNone/>
            </a:pPr>
            <a:r>
              <a:rPr lang="sr-Latn-RS" sz="1600" b="1" dirty="0"/>
              <a:t>Motivisanje i regulacija ponašanja</a:t>
            </a:r>
          </a:p>
          <a:p>
            <a:r>
              <a:rPr lang="en-US" sz="1600" dirty="0" err="1"/>
              <a:t>ohrabrivanj</a:t>
            </a:r>
            <a:r>
              <a:rPr lang="x-none" sz="1600" dirty="0"/>
              <a:t>e</a:t>
            </a:r>
            <a:r>
              <a:rPr lang="en-US" sz="1600" dirty="0"/>
              <a:t> </a:t>
            </a:r>
            <a:r>
              <a:rPr lang="x-none" sz="1600" dirty="0"/>
              <a:t>učenika</a:t>
            </a:r>
          </a:p>
          <a:p>
            <a:r>
              <a:rPr lang="en-US" sz="1600" dirty="0" err="1"/>
              <a:t>usmeravanj</a:t>
            </a:r>
            <a:r>
              <a:rPr lang="x-none" sz="1600" dirty="0"/>
              <a:t>e</a:t>
            </a:r>
            <a:r>
              <a:rPr lang="en-US" sz="1600" dirty="0"/>
              <a:t> </a:t>
            </a:r>
            <a:r>
              <a:rPr lang="en-US" sz="1600" dirty="0" err="1"/>
              <a:t>njegove</a:t>
            </a:r>
            <a:r>
              <a:rPr lang="en-US" sz="1600" dirty="0"/>
              <a:t> </a:t>
            </a:r>
            <a:r>
              <a:rPr lang="en-US" sz="1600" dirty="0" err="1"/>
              <a:t>pažnje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relevantne</a:t>
            </a:r>
            <a:r>
              <a:rPr lang="en-US" sz="1600" dirty="0"/>
              <a:t> </a:t>
            </a:r>
            <a:r>
              <a:rPr lang="en-US" sz="1600" dirty="0" err="1"/>
              <a:t>aspekte</a:t>
            </a:r>
            <a:r>
              <a:rPr lang="en-US" sz="1600" dirty="0"/>
              <a:t> </a:t>
            </a:r>
            <a:r>
              <a:rPr lang="en-US" sz="1600" dirty="0" err="1"/>
              <a:t>zadatka</a:t>
            </a:r>
            <a:endParaRPr lang="x-none" sz="1600" dirty="0"/>
          </a:p>
          <a:p>
            <a:r>
              <a:rPr lang="x-none" sz="1600" dirty="0"/>
              <a:t>pružanje</a:t>
            </a:r>
            <a:r>
              <a:rPr lang="en-US" sz="1600" dirty="0"/>
              <a:t> </a:t>
            </a:r>
            <a:r>
              <a:rPr lang="en-US" sz="1600" dirty="0" err="1"/>
              <a:t>minimalne</a:t>
            </a:r>
            <a:r>
              <a:rPr lang="en-US" sz="1600" dirty="0"/>
              <a:t> </a:t>
            </a:r>
            <a:r>
              <a:rPr lang="en-US" sz="1600" dirty="0" err="1"/>
              <a:t>povratne</a:t>
            </a:r>
            <a:r>
              <a:rPr lang="en-US" sz="1600" dirty="0"/>
              <a:t> </a:t>
            </a:r>
            <a:r>
              <a:rPr lang="en-US" sz="1600" dirty="0" err="1"/>
              <a:t>informacije</a:t>
            </a:r>
            <a:r>
              <a:rPr lang="en-US" sz="1600" dirty="0"/>
              <a:t> o </a:t>
            </a:r>
            <a:r>
              <a:rPr lang="en-US" sz="1600" dirty="0" err="1"/>
              <a:t>tačnosti</a:t>
            </a:r>
            <a:r>
              <a:rPr lang="en-US" sz="1600" dirty="0"/>
              <a:t> </a:t>
            </a:r>
            <a:r>
              <a:rPr lang="en-US" sz="1600" dirty="0" err="1"/>
              <a:t>datog</a:t>
            </a:r>
            <a:r>
              <a:rPr lang="en-US" sz="1600" dirty="0"/>
              <a:t> </a:t>
            </a:r>
            <a:r>
              <a:rPr lang="en-US" sz="1600" dirty="0" err="1"/>
              <a:t>rešenja</a:t>
            </a:r>
            <a:endParaRPr lang="x-none" sz="1600" dirty="0"/>
          </a:p>
          <a:p>
            <a:r>
              <a:rPr lang="en-US" sz="1600" dirty="0" err="1"/>
              <a:t>pokušaj</a:t>
            </a:r>
            <a:r>
              <a:rPr lang="en-US" sz="1600" dirty="0"/>
              <a:t> </a:t>
            </a:r>
            <a:r>
              <a:rPr lang="en-US" sz="1600" dirty="0" err="1"/>
              <a:t>neposrednog</a:t>
            </a:r>
            <a:r>
              <a:rPr lang="en-US" sz="1600" dirty="0"/>
              <a:t> </a:t>
            </a:r>
            <a:r>
              <a:rPr lang="en-US" sz="1600" dirty="0" err="1"/>
              <a:t>uticanja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ono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ometa</a:t>
            </a:r>
            <a:r>
              <a:rPr lang="en-US" sz="1600" dirty="0"/>
              <a:t> </a:t>
            </a:r>
            <a:r>
              <a:rPr lang="en-US" sz="1600" dirty="0" err="1"/>
              <a:t>rešavanje</a:t>
            </a:r>
            <a:r>
              <a:rPr lang="en-US" sz="1600" dirty="0"/>
              <a:t> </a:t>
            </a:r>
            <a:r>
              <a:rPr lang="en-US" sz="1600" dirty="0" err="1"/>
              <a:t>zadatka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anksioznost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slabija</a:t>
            </a:r>
            <a:r>
              <a:rPr lang="en-US" sz="1600" dirty="0"/>
              <a:t> </a:t>
            </a:r>
            <a:r>
              <a:rPr lang="en-US" sz="1600" dirty="0" err="1"/>
              <a:t>kontrola</a:t>
            </a:r>
            <a:r>
              <a:rPr lang="en-US" sz="1600" dirty="0"/>
              <a:t> </a:t>
            </a:r>
            <a:r>
              <a:rPr lang="en-US" sz="1600" dirty="0" err="1"/>
              <a:t>implusa</a:t>
            </a:r>
            <a:r>
              <a:rPr lang="en-US" sz="1600" dirty="0"/>
              <a:t>)</a:t>
            </a:r>
          </a:p>
          <a:p>
            <a:endParaRPr lang="sr-Cyrl-R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8DB46-247C-471F-84E3-B14EB5C8FD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0149" y="1450459"/>
            <a:ext cx="4264613" cy="3077100"/>
          </a:xfrm>
        </p:spPr>
        <p:txBody>
          <a:bodyPr/>
          <a:lstStyle/>
          <a:p>
            <a:pPr marL="101600" indent="0">
              <a:buNone/>
            </a:pPr>
            <a:r>
              <a:rPr lang="x-none" sz="1600" b="1" dirty="0"/>
              <a:t>R</a:t>
            </a:r>
            <a:r>
              <a:rPr lang="en-US" sz="1600" b="1" dirty="0" err="1"/>
              <a:t>egulacij</a:t>
            </a:r>
            <a:r>
              <a:rPr lang="x-none" sz="1600" b="1" dirty="0"/>
              <a:t>a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podsticanj</a:t>
            </a:r>
            <a:r>
              <a:rPr lang="x-none" sz="1600" b="1" dirty="0"/>
              <a:t>e</a:t>
            </a:r>
            <a:r>
              <a:rPr lang="en-US" sz="1600" b="1" dirty="0"/>
              <a:t> (meta)</a:t>
            </a:r>
            <a:r>
              <a:rPr lang="en-US" sz="1600" b="1" dirty="0" err="1"/>
              <a:t>kognitivnog</a:t>
            </a:r>
            <a:r>
              <a:rPr lang="en-US" sz="1600" b="1" dirty="0"/>
              <a:t> </a:t>
            </a:r>
            <a:r>
              <a:rPr lang="en-US" sz="1600" b="1" dirty="0" err="1"/>
              <a:t>funkcionisanja</a:t>
            </a:r>
            <a:endParaRPr lang="en-US" sz="1600" b="1" dirty="0"/>
          </a:p>
          <a:p>
            <a:r>
              <a:rPr lang="en-US" sz="1600" dirty="0" err="1"/>
              <a:t>upoznavanj</a:t>
            </a:r>
            <a:r>
              <a:rPr lang="x-none" sz="1600" dirty="0"/>
              <a:t>e</a:t>
            </a:r>
            <a:r>
              <a:rPr lang="en-US" sz="1600" dirty="0"/>
              <a:t> </a:t>
            </a:r>
            <a:r>
              <a:rPr lang="x-none" sz="1600" dirty="0"/>
              <a:t>učenika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dodatnim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</a:t>
            </a:r>
            <a:r>
              <a:rPr lang="en-US" sz="1600" dirty="0" err="1"/>
              <a:t>važnim</a:t>
            </a:r>
            <a:r>
              <a:rPr lang="en-US" sz="1600" dirty="0"/>
              <a:t> za </a:t>
            </a:r>
            <a:r>
              <a:rPr lang="en-US" sz="1600" dirty="0" err="1"/>
              <a:t>rešavanje</a:t>
            </a:r>
            <a:r>
              <a:rPr lang="en-US" sz="1600" dirty="0"/>
              <a:t> </a:t>
            </a:r>
            <a:r>
              <a:rPr lang="en-US" sz="1600" dirty="0" err="1"/>
              <a:t>zadatka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definicijama</a:t>
            </a:r>
            <a:r>
              <a:rPr lang="en-US" sz="1600" dirty="0"/>
              <a:t> </a:t>
            </a:r>
            <a:r>
              <a:rPr lang="en-US" sz="1600" dirty="0" err="1"/>
              <a:t>reči</a:t>
            </a:r>
            <a:r>
              <a:rPr lang="en-US" sz="1600" dirty="0"/>
              <a:t>)</a:t>
            </a:r>
            <a:endParaRPr lang="x-none" sz="1600" dirty="0"/>
          </a:p>
          <a:p>
            <a:r>
              <a:rPr lang="en-US" sz="1600" dirty="0" err="1"/>
              <a:t>postavljanj</a:t>
            </a:r>
            <a:r>
              <a:rPr lang="x-none" sz="1600" dirty="0"/>
              <a:t>e</a:t>
            </a:r>
            <a:r>
              <a:rPr lang="en-US" sz="1600" dirty="0"/>
              <a:t> </a:t>
            </a:r>
            <a:r>
              <a:rPr lang="en-US" sz="1600" dirty="0" err="1"/>
              <a:t>dopunskih</a:t>
            </a:r>
            <a:r>
              <a:rPr lang="en-US" sz="1600" dirty="0"/>
              <a:t> </a:t>
            </a:r>
            <a:r>
              <a:rPr lang="en-US" sz="1600" dirty="0" err="1"/>
              <a:t>pitanja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x-none" sz="1600" dirty="0"/>
              <a:t>učenika</a:t>
            </a:r>
            <a:r>
              <a:rPr lang="en-US" sz="1600" dirty="0"/>
              <a:t> </a:t>
            </a:r>
            <a:r>
              <a:rPr lang="en-US" sz="1600" dirty="0" err="1"/>
              <a:t>postupno</a:t>
            </a:r>
            <a:r>
              <a:rPr lang="en-US" sz="1600" dirty="0"/>
              <a:t> </a:t>
            </a:r>
            <a:r>
              <a:rPr lang="en-US" sz="1600" dirty="0" err="1"/>
              <a:t>vode</a:t>
            </a:r>
            <a:r>
              <a:rPr lang="en-US" sz="1600" dirty="0"/>
              <a:t> k</a:t>
            </a:r>
            <a:r>
              <a:rPr lang="sr-Latn-RS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rešenju</a:t>
            </a:r>
            <a:endParaRPr lang="x-none" sz="1600" dirty="0"/>
          </a:p>
          <a:p>
            <a:r>
              <a:rPr lang="en-US" sz="1600" dirty="0" err="1"/>
              <a:t>direktno</a:t>
            </a:r>
            <a:r>
              <a:rPr lang="en-US" sz="1600" dirty="0"/>
              <a:t> </a:t>
            </a:r>
            <a:r>
              <a:rPr lang="en-US" sz="1600" dirty="0" err="1"/>
              <a:t>podučavanj</a:t>
            </a:r>
            <a:r>
              <a:rPr lang="x-none" sz="1600" dirty="0"/>
              <a:t>e</a:t>
            </a:r>
            <a:r>
              <a:rPr lang="en-US" sz="1600" dirty="0"/>
              <a:t> </a:t>
            </a:r>
            <a:r>
              <a:rPr lang="x-none" sz="1600" dirty="0"/>
              <a:t>učenika</a:t>
            </a:r>
            <a:r>
              <a:rPr lang="en-US" sz="1600" dirty="0"/>
              <a:t> </a:t>
            </a:r>
            <a:r>
              <a:rPr lang="en-US" sz="1600" dirty="0" err="1"/>
              <a:t>novim</a:t>
            </a:r>
            <a:r>
              <a:rPr lang="en-US" sz="1600" dirty="0"/>
              <a:t> </a:t>
            </a:r>
            <a:r>
              <a:rPr lang="en-US" sz="1600" dirty="0" err="1"/>
              <a:t>pojmovima</a:t>
            </a:r>
            <a:r>
              <a:rPr lang="en-US" sz="1600" dirty="0"/>
              <a:t>, </a:t>
            </a:r>
            <a:r>
              <a:rPr lang="en-US" sz="1600" dirty="0" err="1"/>
              <a:t>principima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metakognitivnim</a:t>
            </a:r>
            <a:r>
              <a:rPr lang="en-US" sz="1600" dirty="0"/>
              <a:t> </a:t>
            </a:r>
            <a:r>
              <a:rPr lang="en-US" sz="1600" dirty="0" err="1"/>
              <a:t>strategijama</a:t>
            </a:r>
            <a:endParaRPr lang="en-US" sz="1600" dirty="0"/>
          </a:p>
          <a:p>
            <a:endParaRPr lang="sr-Cyrl-R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455E7-C345-4F71-A211-C786B032EC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F854A-1D3F-49F5-A576-5418FDF0B3C7}"/>
              </a:ext>
            </a:extLst>
          </p:cNvPr>
          <p:cNvSpPr txBox="1"/>
          <p:nvPr/>
        </p:nvSpPr>
        <p:spPr>
          <a:xfrm>
            <a:off x="6817359" y="4734075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(Vulić i sar., 2014)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2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8703-7361-4148-89C7-F2DEF624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0" y="-118665"/>
            <a:ext cx="5199224" cy="856800"/>
          </a:xfrm>
        </p:spPr>
        <p:txBody>
          <a:bodyPr/>
          <a:lstStyle/>
          <a:p>
            <a:r>
              <a:rPr lang="sr-Latn-RS" dirty="0"/>
              <a:t>Teorijska osnova većine pristupa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C3C62-A3F3-4B5F-B184-90EAEF42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358" y="1379998"/>
            <a:ext cx="2327700" cy="3077100"/>
          </a:xfrm>
        </p:spPr>
        <p:txBody>
          <a:bodyPr/>
          <a:lstStyle/>
          <a:p>
            <a:r>
              <a:rPr lang="sr-Latn-RS" dirty="0"/>
              <a:t>Ideje L. S. Vigotskog</a:t>
            </a:r>
          </a:p>
          <a:p>
            <a:endParaRPr lang="sr-Cyrl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83F40-8896-4F2C-A0B7-386257E896A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65416" y="1371976"/>
            <a:ext cx="2327700" cy="3077100"/>
          </a:xfrm>
        </p:spPr>
        <p:txBody>
          <a:bodyPr/>
          <a:lstStyle/>
          <a:p>
            <a:r>
              <a:rPr lang="sr-Latn-RS" dirty="0"/>
              <a:t>Ideje R. Fojerštajna</a:t>
            </a:r>
          </a:p>
          <a:p>
            <a:endParaRPr lang="sr-Cyrl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B8FC9-83B9-480F-A69D-BC9503F96F0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889724" y="1392119"/>
            <a:ext cx="3532386" cy="3077100"/>
          </a:xfrm>
        </p:spPr>
        <p:txBody>
          <a:bodyPr/>
          <a:lstStyle/>
          <a:p>
            <a:r>
              <a:rPr lang="sr-Latn-RS" b="1" dirty="0"/>
              <a:t>Koje ideje su u pitanju?</a:t>
            </a:r>
          </a:p>
          <a:p>
            <a:r>
              <a:rPr lang="sr-Latn-RS" b="1" dirty="0"/>
              <a:t>ZNR vs ZAR</a:t>
            </a:r>
          </a:p>
          <a:p>
            <a:r>
              <a:rPr lang="sr-Latn-RS" b="1" dirty="0"/>
              <a:t>Posredovano vs direktno učenje </a:t>
            </a:r>
            <a:r>
              <a:rPr lang="sr-Latn-RS" dirty="0"/>
              <a:t>– Odrasla osoba posreduje između zadatka i deteta, pružajući podršku i modifikujući zadatak za dete. Taj vid učešća omogućava da se ustanovi optimalni nivo funkcionisanja i obelodane procesi koji su, još uvek, u razvoju. </a:t>
            </a:r>
          </a:p>
          <a:p>
            <a:endParaRPr lang="sr-Cyrl-R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BEB1-31F8-4445-8AF9-8625B7AB9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8" name="Picture 2" descr="Lev Vygotsky | Developmental Approaches to Learning">
            <a:extLst>
              <a:ext uri="{FF2B5EF4-FFF2-40B4-BE49-F238E27FC236}">
                <a16:creationId xmlns:a16="http://schemas.microsoft.com/office/drawing/2014/main" id="{EC21650D-02CF-4379-AEA8-43CE23BB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8" y="2259419"/>
            <a:ext cx="16446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ntelligence Is Modifiable: A Q&amp;A with Dr. Reuven Feuerstein » Page 2 of 2  » Brain World">
            <a:extLst>
              <a:ext uri="{FF2B5EF4-FFF2-40B4-BE49-F238E27FC236}">
                <a16:creationId xmlns:a16="http://schemas.microsoft.com/office/drawing/2014/main" id="{B7DB7589-73B8-4471-AD26-87DB60ED86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75" y="2215098"/>
            <a:ext cx="2190482" cy="2298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7D771B-96F9-4E3D-92A7-4ACA3A7851F3}"/>
              </a:ext>
            </a:extLst>
          </p:cNvPr>
          <p:cNvSpPr txBox="1"/>
          <p:nvPr/>
        </p:nvSpPr>
        <p:spPr>
          <a:xfrm>
            <a:off x="6818483" y="4889584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(Vulić i sar., 2014)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B5B60-84C0-4102-84EB-2F73960F7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2000" dirty="0"/>
              <a:t>Dakle, treba razlikovati šta dete može samostalno od onoga što može da postigne uz pomoć odrasle kompetentne osobe </a:t>
            </a:r>
            <a:r>
              <a:rPr lang="sr-Latn-CS" sz="1050" dirty="0"/>
              <a:t>(Vigotski, 1977, prema Luković i sar., 2013).</a:t>
            </a:r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11A47-FD27-47B8-B197-9F7FCFC23D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5" descr="Slikovni rezultat za happy pointing index finger face cartoon">
            <a:extLst>
              <a:ext uri="{FF2B5EF4-FFF2-40B4-BE49-F238E27FC236}">
                <a16:creationId xmlns:a16="http://schemas.microsoft.com/office/drawing/2014/main" id="{88EBDF81-F879-4A87-9844-48399FFC1E55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4"/>
          <a:stretch/>
        </p:blipFill>
        <p:spPr bwMode="auto">
          <a:xfrm>
            <a:off x="6733952" y="3019646"/>
            <a:ext cx="1922721" cy="1861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313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0B21-65A8-4915-B7A9-186B1506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0" y="402700"/>
            <a:ext cx="6311922" cy="856800"/>
          </a:xfrm>
        </p:spPr>
        <p:txBody>
          <a:bodyPr/>
          <a:lstStyle/>
          <a:p>
            <a:r>
              <a:rPr lang="sr-Latn-CS" sz="1800" b="1" dirty="0"/>
              <a:t>Znači li to da je svaka interakcija za kompetentnijom osobom korisna za kognitivni razvoj?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D6D2A-F043-4E7E-8C58-AD8BB51D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524375"/>
            <a:ext cx="6683129" cy="2932500"/>
          </a:xfrm>
        </p:spPr>
        <p:txBody>
          <a:bodyPr/>
          <a:lstStyle/>
          <a:p>
            <a:r>
              <a:rPr lang="sr-Latn-CS" dirty="0"/>
              <a:t>Interakcija sa kompetentnijom osobom od koristi je samo ako se odvija u ZNR, a ZNR je određena stepenom sazrevanja pojedinca.</a:t>
            </a:r>
          </a:p>
          <a:p>
            <a:r>
              <a:rPr lang="sr-Latn-CS" dirty="0"/>
              <a:t>Socijalna interakcija je nužan, ali ne i dovoljan uslov za kognitivni razvoj!</a:t>
            </a:r>
          </a:p>
          <a:p>
            <a:pPr marL="0" indent="0" algn="r">
              <a:buNone/>
            </a:pPr>
            <a:r>
              <a:rPr lang="sr-Latn-CS" sz="1100" dirty="0"/>
              <a:t>(Luković i sar., 2013)</a:t>
            </a:r>
          </a:p>
          <a:p>
            <a:r>
              <a:rPr lang="sr-Latn-CS" dirty="0"/>
              <a:t>Šta je još potrebno? </a:t>
            </a:r>
            <a:endParaRPr lang="en-US" dirty="0"/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2780-07D7-4E22-B809-9FC4AABF3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Content Placeholder 4" descr="Image result for THINKING cartoon">
            <a:extLst>
              <a:ext uri="{FF2B5EF4-FFF2-40B4-BE49-F238E27FC236}">
                <a16:creationId xmlns:a16="http://schemas.microsoft.com/office/drawing/2014/main" id="{92DB05D4-6663-4DB9-8682-20E12AA5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7914" y="3104147"/>
            <a:ext cx="1278786" cy="18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6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4160-5EB5-472C-9FB2-1F0B3377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za Vas: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1C374-1F66-4F45-8D7D-A8657EA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250" y="1333656"/>
            <a:ext cx="7591200" cy="2932500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https://padlet.com/dejanamutavdzin_fbg/125ar2lzbyfh2z0x</a:t>
            </a:r>
            <a:endParaRPr lang="sr-Latn-RS" sz="1800" dirty="0"/>
          </a:p>
          <a:p>
            <a:r>
              <a:rPr lang="sr-Latn-RS" sz="1800" dirty="0"/>
              <a:t>Imate 7 minuta za ovaj zadatak.</a:t>
            </a:r>
          </a:p>
          <a:p>
            <a:r>
              <a:rPr lang="sr-Latn-RS" sz="1800" dirty="0"/>
              <a:t>Po isteku 7 minuta, pročitajte komentare koje su ostavile vaše kolege na kursu i ocenite/lajkujte one objave koje smatrate korisnim za nastavu.</a:t>
            </a:r>
          </a:p>
          <a:p>
            <a:r>
              <a:rPr lang="sr-Latn-RS" sz="1800" dirty="0"/>
              <a:t>Imate 8 minuta za ovaj zadatak.</a:t>
            </a:r>
          </a:p>
          <a:p>
            <a:endParaRPr lang="sr-Cyrl-R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6D50A-6DD9-459E-AAC7-81087F1AA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5" descr="Hands Holding Task Word Free Stock Photo - Public Domain Pictures">
            <a:extLst>
              <a:ext uri="{FF2B5EF4-FFF2-40B4-BE49-F238E27FC236}">
                <a16:creationId xmlns:a16="http://schemas.microsoft.com/office/drawing/2014/main" id="{3D9BA59F-7EDF-4B59-B13B-1BBD3442D6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20" y="3154326"/>
            <a:ext cx="2926080" cy="186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1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6BD5-07E9-453B-9B0F-28103A27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0" y="-44426"/>
            <a:ext cx="5354992" cy="856800"/>
          </a:xfrm>
        </p:spPr>
        <p:txBody>
          <a:bodyPr/>
          <a:lstStyle/>
          <a:p>
            <a:r>
              <a:rPr lang="sr-Latn-CS" dirty="0"/>
              <a:t>Šta je još potrebno za kognitivni razvoj?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66193-1CE7-4A8A-B890-5D63B9E0D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042933"/>
            <a:ext cx="7591200" cy="2932500"/>
          </a:xfrm>
        </p:spPr>
        <p:txBody>
          <a:bodyPr/>
          <a:lstStyle/>
          <a:p>
            <a:r>
              <a:rPr lang="sr-Latn-CS" sz="1800" b="1" dirty="0"/>
              <a:t>Dete</a:t>
            </a:r>
            <a:r>
              <a:rPr lang="sr-Latn-CS" sz="1800" dirty="0"/>
              <a:t> treba da učestvuje </a:t>
            </a:r>
            <a:r>
              <a:rPr lang="sr-Latn-CS" sz="1800" b="1" dirty="0"/>
              <a:t>aktivno u procesu interakcije </a:t>
            </a:r>
            <a:r>
              <a:rPr lang="sr-Latn-CS" sz="1800" dirty="0"/>
              <a:t>sa odraslom osobom.</a:t>
            </a:r>
          </a:p>
          <a:p>
            <a:r>
              <a:rPr lang="sr-Latn-CS" sz="1800" dirty="0"/>
              <a:t>Treba da se formira </a:t>
            </a:r>
            <a:r>
              <a:rPr lang="sr-Latn-CS" sz="1800" b="1" dirty="0"/>
              <a:t>zajednička aktivnost </a:t>
            </a:r>
            <a:r>
              <a:rPr lang="sr-Latn-CS" sz="1800" dirty="0"/>
              <a:t>(tok i struktura zavise od oba partnera).</a:t>
            </a:r>
          </a:p>
          <a:p>
            <a:r>
              <a:rPr lang="sr-Latn-CS" sz="1800" b="1" dirty="0"/>
              <a:t>Zadatak</a:t>
            </a:r>
            <a:r>
              <a:rPr lang="sr-Latn-CS" sz="1800" dirty="0"/>
              <a:t> treba da se nalazi </a:t>
            </a:r>
            <a:r>
              <a:rPr lang="sr-Latn-CS" sz="1800" b="1" dirty="0"/>
              <a:t>u ZNR </a:t>
            </a:r>
            <a:r>
              <a:rPr lang="sr-Latn-CS" sz="1800" dirty="0"/>
              <a:t>(da zahteva sposobnosti i strukture koje pripadaju sledećoj fazi kognitivnog razvoja deteta).</a:t>
            </a:r>
          </a:p>
          <a:p>
            <a:r>
              <a:rPr lang="sr-Latn-CS" sz="1800" b="1" dirty="0"/>
              <a:t>Kompetentnji drugi treba da omogući </a:t>
            </a:r>
            <a:r>
              <a:rPr lang="sr-Latn-CS" sz="1800" dirty="0"/>
              <a:t>detetu da postepeno preuzima kontrolu nad strategijom koju su zajednički formirali (da omogući </a:t>
            </a:r>
            <a:r>
              <a:rPr lang="sr-Latn-CS" sz="1800" b="1" dirty="0"/>
              <a:t>internalizaciju</a:t>
            </a:r>
            <a:r>
              <a:rPr lang="sr-Latn-CS" sz="1800" dirty="0"/>
              <a:t>).</a:t>
            </a:r>
          </a:p>
          <a:p>
            <a:endParaRPr lang="sr-Cyrl-R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2DE9-970D-4C46-A97C-031DE1647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A90E4-CAA6-4C24-B39E-2836BBAD1388}"/>
              </a:ext>
            </a:extLst>
          </p:cNvPr>
          <p:cNvSpPr txBox="1"/>
          <p:nvPr/>
        </p:nvSpPr>
        <p:spPr>
          <a:xfrm>
            <a:off x="6817359" y="4607117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(Luković i sar., 2013)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>
            <a:spLocks noGrp="1"/>
          </p:cNvSpPr>
          <p:nvPr>
            <p:ph type="title"/>
          </p:nvPr>
        </p:nvSpPr>
        <p:spPr>
          <a:xfrm>
            <a:off x="776450" y="-14392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Statička vs Dinamička</a:t>
            </a:r>
            <a:endParaRPr dirty="0"/>
          </a:p>
        </p:txBody>
      </p:sp>
      <p:graphicFrame>
        <p:nvGraphicFramePr>
          <p:cNvPr id="428" name="Google Shape;428;p24"/>
          <p:cNvGraphicFramePr/>
          <p:nvPr>
            <p:extLst>
              <p:ext uri="{D42A27DB-BD31-4B8C-83A1-F6EECF244321}">
                <p14:modId xmlns:p14="http://schemas.microsoft.com/office/powerpoint/2010/main" val="2180172884"/>
              </p:ext>
            </p:extLst>
          </p:nvPr>
        </p:nvGraphicFramePr>
        <p:xfrm>
          <a:off x="383418" y="988815"/>
          <a:ext cx="7180522" cy="3950010"/>
        </p:xfrm>
        <a:graphic>
          <a:graphicData uri="http://schemas.openxmlformats.org/drawingml/2006/table">
            <a:tbl>
              <a:tblPr>
                <a:noFill/>
                <a:tableStyleId>{CAA41D26-7CDB-4642-A2FD-226D615B57E9}</a:tableStyleId>
              </a:tblPr>
              <a:tblGrid>
                <a:gridCol w="359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dirty="0">
                          <a:latin typeface="Montserrat Light" panose="020B0604020202020204" charset="0"/>
                        </a:rPr>
                        <a:t>Koliko učenik zna i šta može da uradi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dirty="0">
                          <a:latin typeface="Montserrat Light" panose="020B0604020202020204" charset="0"/>
                        </a:rPr>
                        <a:t>Koliko učenik može da nauči (nakon uklanjanja teškoća ili uz pomoć odraslog)</a:t>
                      </a:r>
                      <a:endParaRPr lang="en-GB" sz="1400" b="0" dirty="0">
                        <a:latin typeface="Montserrat Light" panose="020B0604020202020204" charset="0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dirty="0">
                          <a:latin typeface="Montserrat Light" panose="020B0604020202020204" charset="0"/>
                        </a:rPr>
                        <a:t>Trenutni nivo funkcionisanja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dirty="0">
                          <a:latin typeface="Montserrat Light" panose="020B0604020202020204" charset="0"/>
                        </a:rPr>
                        <a:t>Kako učenik uči u novim situacijama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i="1" dirty="0">
                          <a:latin typeface="Montserrat Light" panose="020B0604020202020204" charset="0"/>
                        </a:rPr>
                        <a:t>U okviru različitih domena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i="1" dirty="0">
                          <a:latin typeface="Montserrat Light" panose="020B0604020202020204" charset="0"/>
                        </a:rPr>
                        <a:t>Precizno određenje prirode teškoća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i="1" dirty="0">
                          <a:latin typeface="Montserrat Light" panose="020B0604020202020204" charset="0"/>
                        </a:rPr>
                        <a:t>Aktuelna ograničenja za učenje i postignuće – potrebe za daljim intervencijama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sr-Latn-CS" sz="1400" b="0" i="1" dirty="0">
                        <a:latin typeface="Montserrat Light" panose="020B0604020202020204" charset="0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CS" sz="1400" b="0" i="1" dirty="0">
                          <a:latin typeface="Montserrat Light" panose="020B0604020202020204" charset="0"/>
                        </a:rPr>
                        <a:t>Kako se teškoće mogu prevazići (kako se proces učenja i napredovanja može poboljšati)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sr-Latn-CS" sz="1400" b="0" i="1" dirty="0">
                        <a:latin typeface="Montserrat Light" panose="020B0604020202020204" charset="0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30118"/>
                  </a:ext>
                </a:extLst>
              </a:tr>
              <a:tr h="59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400" b="0" dirty="0">
                          <a:latin typeface="Montserrat Light" panose="020B0604020202020204" charset="0"/>
                        </a:rPr>
                        <a:t>Poređenje 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400" b="0" dirty="0">
                          <a:latin typeface="Montserrat Light" panose="020B0604020202020204" charset="0"/>
                        </a:rPr>
                        <a:t>vršnjacima i kategorisanje sposobnosti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chemeClr val="dk2"/>
                        </a:solidFill>
                        <a:latin typeface="Montserrat Light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b="0" dirty="0">
                          <a:solidFill>
                            <a:schemeClr val="dk1"/>
                          </a:solidFill>
                          <a:latin typeface="Montserrat Light" panose="020B0604020202020204" charset="0"/>
                          <a:ea typeface="Montserrat"/>
                          <a:cs typeface="Montserrat"/>
                          <a:sym typeface="Montserrat"/>
                        </a:rPr>
                        <a:t>Novi ugao</a:t>
                      </a:r>
                      <a:endParaRPr sz="1400" b="0" dirty="0">
                        <a:solidFill>
                          <a:schemeClr val="dk1"/>
                        </a:solidFill>
                        <a:latin typeface="Montserrat Light" panose="020B060402020202020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9" name="Google Shape;429;p2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09FFC-11E5-43B7-AB24-3148E43FB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688" y="903338"/>
            <a:ext cx="6153075" cy="3502832"/>
          </a:xfrm>
        </p:spPr>
        <p:txBody>
          <a:bodyPr/>
          <a:lstStyle/>
          <a:p>
            <a:r>
              <a:rPr lang="sr-Latn-CS" sz="1800" dirty="0"/>
              <a:t>Dinamičko procenjivanje počinje tamo gde se statičko završava!</a:t>
            </a:r>
          </a:p>
          <a:p>
            <a:r>
              <a:rPr lang="sr-Latn-RS" sz="1800" dirty="0"/>
              <a:t>P</a:t>
            </a:r>
            <a:r>
              <a:rPr lang="en-US" sz="1800" dirty="0" err="1"/>
              <a:t>osmatranje</a:t>
            </a:r>
            <a:r>
              <a:rPr lang="en-US" sz="1800" dirty="0"/>
              <a:t> </a:t>
            </a:r>
            <a:r>
              <a:rPr lang="en-US" sz="1800" dirty="0" err="1"/>
              <a:t>nečijeg</a:t>
            </a:r>
            <a:r>
              <a:rPr lang="en-US" sz="1800" dirty="0"/>
              <a:t> </a:t>
            </a:r>
            <a:r>
              <a:rPr lang="en-US" sz="1800" dirty="0" err="1"/>
              <a:t>nezavisnog</a:t>
            </a:r>
            <a:r>
              <a:rPr lang="en-US" sz="1800" dirty="0"/>
              <a:t> </a:t>
            </a:r>
            <a:r>
              <a:rPr lang="en-US" sz="1800" dirty="0" err="1"/>
              <a:t>postignuća</a:t>
            </a:r>
            <a:r>
              <a:rPr lang="en-US" sz="1800" dirty="0"/>
              <a:t> </a:t>
            </a:r>
            <a:r>
              <a:rPr lang="en-US" sz="1800" dirty="0" err="1"/>
              <a:t>odnosi</a:t>
            </a:r>
            <a:r>
              <a:rPr lang="en-US" sz="1800" dirty="0"/>
              <a:t> </a:t>
            </a:r>
            <a:r>
              <a:rPr lang="sr-Latn-RS" sz="1800" dirty="0"/>
              <a:t>se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rezultate</a:t>
            </a:r>
            <a:r>
              <a:rPr lang="en-US" sz="1800" dirty="0"/>
              <a:t> </a:t>
            </a:r>
            <a:r>
              <a:rPr lang="en-US" sz="1800" dirty="0" err="1"/>
              <a:t>prošlog</a:t>
            </a:r>
            <a:r>
              <a:rPr lang="en-US" sz="1800" dirty="0"/>
              <a:t> </a:t>
            </a:r>
            <a:r>
              <a:rPr lang="en-US" sz="1800" dirty="0" err="1"/>
              <a:t>razvoja</a:t>
            </a:r>
            <a:r>
              <a:rPr lang="sr-Latn-RS" sz="1800" dirty="0"/>
              <a:t>.</a:t>
            </a:r>
            <a:r>
              <a:rPr lang="en-US" sz="1800" dirty="0"/>
              <a:t> </a:t>
            </a:r>
            <a:r>
              <a:rPr lang="sr-Latn-RS" sz="1800" dirty="0"/>
              <a:t>D</a:t>
            </a:r>
            <a:r>
              <a:rPr lang="en-US" sz="1800" dirty="0"/>
              <a:t>a bi se </a:t>
            </a:r>
            <a:r>
              <a:rPr lang="en-US" sz="1800" dirty="0" err="1"/>
              <a:t>razumeo</a:t>
            </a:r>
            <a:r>
              <a:rPr lang="en-US" sz="1800" dirty="0"/>
              <a:t> </a:t>
            </a:r>
            <a:r>
              <a:rPr lang="en-US" sz="1800" dirty="0" err="1"/>
              <a:t>sam</a:t>
            </a:r>
            <a:r>
              <a:rPr lang="en-US" sz="1800" dirty="0"/>
              <a:t> </a:t>
            </a:r>
            <a:r>
              <a:rPr lang="en-US" sz="1800" dirty="0" err="1"/>
              <a:t>proces</a:t>
            </a:r>
            <a:r>
              <a:rPr lang="en-US" sz="1800" dirty="0"/>
              <a:t> </a:t>
            </a:r>
            <a:r>
              <a:rPr lang="en-US" sz="1800" dirty="0" err="1"/>
              <a:t>razvoja</a:t>
            </a:r>
            <a:r>
              <a:rPr lang="en-US" sz="1800" dirty="0"/>
              <a:t>, </a:t>
            </a:r>
            <a:r>
              <a:rPr lang="en-US" sz="1800" dirty="0" err="1"/>
              <a:t>ili</a:t>
            </a:r>
            <a:r>
              <a:rPr lang="en-US" sz="1800" dirty="0"/>
              <a:t> da bi se </a:t>
            </a:r>
            <a:r>
              <a:rPr lang="en-US" sz="1800" dirty="0" err="1"/>
              <a:t>intervenisalo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nekome</a:t>
            </a:r>
            <a:r>
              <a:rPr lang="en-US" sz="1800" dirty="0"/>
              <a:t> </a:t>
            </a:r>
            <a:r>
              <a:rPr lang="en-US" sz="1800" dirty="0" err="1"/>
              <a:t>pomoglo</a:t>
            </a:r>
            <a:r>
              <a:rPr lang="en-US" sz="1800" dirty="0"/>
              <a:t> da </a:t>
            </a:r>
            <a:r>
              <a:rPr lang="en-US" sz="1800" dirty="0" err="1"/>
              <a:t>prevaziđe</a:t>
            </a:r>
            <a:r>
              <a:rPr lang="en-US" sz="1800" dirty="0"/>
              <a:t> </a:t>
            </a:r>
            <a:r>
              <a:rPr lang="en-US" sz="1800" dirty="0" err="1"/>
              <a:t>poteškoće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pružila</a:t>
            </a:r>
            <a:r>
              <a:rPr lang="en-US" sz="1800" dirty="0"/>
              <a:t> </a:t>
            </a:r>
            <a:r>
              <a:rPr lang="en-US" sz="1800" dirty="0" err="1"/>
              <a:t>podrška</a:t>
            </a:r>
            <a:r>
              <a:rPr lang="en-US" sz="1800" dirty="0"/>
              <a:t> </a:t>
            </a:r>
            <a:r>
              <a:rPr lang="en-US" sz="1800" dirty="0" err="1"/>
              <a:t>nečijem</a:t>
            </a:r>
            <a:r>
              <a:rPr lang="en-US" sz="1800" dirty="0"/>
              <a:t> </a:t>
            </a:r>
            <a:r>
              <a:rPr lang="en-US" sz="1800" dirty="0" err="1"/>
              <a:t>budućem</a:t>
            </a:r>
            <a:r>
              <a:rPr lang="en-US" sz="1800" dirty="0"/>
              <a:t> </a:t>
            </a:r>
            <a:r>
              <a:rPr lang="en-US" sz="1800" dirty="0" err="1"/>
              <a:t>razvoju</a:t>
            </a:r>
            <a:r>
              <a:rPr lang="en-US" sz="1800" dirty="0"/>
              <a:t>,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dovoljna</a:t>
            </a:r>
            <a:r>
              <a:rPr lang="en-US" sz="1800" dirty="0"/>
              <a:t>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opservacija</a:t>
            </a:r>
            <a:r>
              <a:rPr lang="en-US" sz="1800" dirty="0"/>
              <a:t> </a:t>
            </a:r>
            <a:r>
              <a:rPr lang="en-US" sz="1800" dirty="0" err="1"/>
              <a:t>individualnog</a:t>
            </a:r>
            <a:r>
              <a:rPr lang="en-US" sz="1800" dirty="0"/>
              <a:t> </a:t>
            </a:r>
            <a:r>
              <a:rPr lang="en-US" sz="1800" dirty="0" err="1"/>
              <a:t>postignuća</a:t>
            </a:r>
            <a:r>
              <a:rPr lang="sr-Latn-RS" sz="1800" dirty="0"/>
              <a:t>.</a:t>
            </a:r>
            <a:endParaRPr lang="sr-Latn-CS" sz="1800" dirty="0"/>
          </a:p>
          <a:p>
            <a:pPr marL="0" indent="0" algn="r">
              <a:buNone/>
            </a:pPr>
            <a:r>
              <a:rPr lang="sr-Latn-CS" sz="1050" b="0" dirty="0"/>
              <a:t>(Luković i sar., 2013)</a:t>
            </a:r>
            <a:endParaRPr lang="en-US" sz="105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A12E0-5B6D-4D9D-AB6D-134432061B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4952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577029-FEA8-4C31-870C-5B58225F2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597" y="1572443"/>
            <a:ext cx="6174341" cy="2707500"/>
          </a:xfrm>
        </p:spPr>
        <p:txBody>
          <a:bodyPr/>
          <a:lstStyle/>
          <a:p>
            <a:r>
              <a:rPr lang="sr-Latn-CS" sz="2400" dirty="0"/>
              <a:t>Simultana, aktivna kolaboracija sa detetom otkriva čitav niz sposobnosti i promoviše budući razvoj.</a:t>
            </a:r>
          </a:p>
          <a:p>
            <a:r>
              <a:rPr lang="sr-Latn-CS" sz="2400" b="0" dirty="0"/>
              <a:t>Iz ugla obrazovnog konteksta: procena (</a:t>
            </a:r>
            <a:r>
              <a:rPr lang="sr-Latn-CS" sz="2400" dirty="0"/>
              <a:t>razumevanje sposobnosti učenika</a:t>
            </a:r>
            <a:r>
              <a:rPr lang="sr-Latn-CS" sz="2400" b="0" dirty="0"/>
              <a:t>) i instrukcija (</a:t>
            </a:r>
            <a:r>
              <a:rPr lang="sr-Latn-CS" sz="2400" dirty="0"/>
              <a:t>podržavanje razvoja učenika</a:t>
            </a:r>
            <a:r>
              <a:rPr lang="sr-Latn-CS" sz="2400" b="0" dirty="0"/>
              <a:t>) dijalektički su integrisani.</a:t>
            </a:r>
          </a:p>
          <a:p>
            <a:pPr marL="0" indent="0" algn="r">
              <a:buNone/>
            </a:pPr>
            <a:r>
              <a:rPr lang="sr-Latn-CS" sz="1050" b="0" dirty="0"/>
              <a:t>(Luković i sar., 2013)</a:t>
            </a:r>
            <a:endParaRPr lang="en-US" sz="1050" b="0" dirty="0"/>
          </a:p>
          <a:p>
            <a:endParaRPr lang="sr-Cyrl-R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71654-0A9B-48CD-9BA8-F26E1E3D6B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4024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FCCC-F604-431A-B1C1-5E570124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0" y="186133"/>
            <a:ext cx="3587400" cy="856800"/>
          </a:xfrm>
        </p:spPr>
        <p:txBody>
          <a:bodyPr/>
          <a:lstStyle/>
          <a:p>
            <a:r>
              <a:rPr lang="sr-Latn-RS" dirty="0"/>
              <a:t>Kada koristimo DP?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7F18-B38F-4BF6-B642-5AF5363B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171451"/>
            <a:ext cx="7591200" cy="2932500"/>
          </a:xfrm>
        </p:spPr>
        <p:txBody>
          <a:bodyPr/>
          <a:lstStyle/>
          <a:p>
            <a:r>
              <a:rPr lang="sr-Latn-CS" sz="1600" dirty="0"/>
              <a:t>Skor na standardizovanim, normiranim testovima je nizak</a:t>
            </a:r>
          </a:p>
          <a:p>
            <a:r>
              <a:rPr lang="sr-Latn-CS" sz="1600" dirty="0"/>
              <a:t>Kada se nizak skor ne slaže sa informacijama iz drugih izvora</a:t>
            </a:r>
          </a:p>
          <a:p>
            <a:r>
              <a:rPr lang="sr-Latn-CS" sz="1600" dirty="0"/>
              <a:t>Kognitivne teškoće</a:t>
            </a:r>
          </a:p>
          <a:p>
            <a:r>
              <a:rPr lang="sr-Latn-CS" sz="1600" dirty="0"/>
              <a:t>Motivacioni problemi</a:t>
            </a:r>
          </a:p>
          <a:p>
            <a:r>
              <a:rPr lang="sr-Latn-CS" sz="1600" dirty="0"/>
              <a:t>Emocionalne teškoće ili poremećaji ličnosti</a:t>
            </a:r>
          </a:p>
          <a:p>
            <a:r>
              <a:rPr lang="sr-Latn-CS" sz="1600" dirty="0"/>
              <a:t>Teškoće u verbalnoj produkciji – siromašan rečnik, ili strani jezik</a:t>
            </a:r>
          </a:p>
          <a:p>
            <a:r>
              <a:rPr lang="sr-Latn-CS" sz="1600" dirty="0"/>
              <a:t>Kulturalne razlike</a:t>
            </a:r>
          </a:p>
          <a:p>
            <a:r>
              <a:rPr lang="sr-Latn-CS" sz="1600" dirty="0"/>
              <a:t>Klasifikacija nije centralno pitanje – kada je bitno prikupiti informacije</a:t>
            </a:r>
            <a:endParaRPr lang="en-US" sz="1600" dirty="0"/>
          </a:p>
          <a:p>
            <a:endParaRPr lang="sr-Cyrl-R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5BD7-4E88-4E7F-8330-C39A9BDE96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903A2-5B5A-418A-9822-A217B821E0E5}"/>
              </a:ext>
            </a:extLst>
          </p:cNvPr>
          <p:cNvSpPr txBox="1"/>
          <p:nvPr/>
        </p:nvSpPr>
        <p:spPr>
          <a:xfrm>
            <a:off x="6875721" y="4348157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(Luković i sar., 2013)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7291-2C6A-4FB7-8BCD-1FCFDE44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Uloga DP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6939-1ED8-4BDB-B5DA-EED240CBB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b="1" dirty="0"/>
              <a:t>Identifikacija prepreka </a:t>
            </a:r>
            <a:r>
              <a:rPr lang="sr-Latn-CS" dirty="0"/>
              <a:t>za efikasnije učenje</a:t>
            </a:r>
          </a:p>
          <a:p>
            <a:r>
              <a:rPr lang="sr-Latn-CS" b="1" dirty="0"/>
              <a:t>pronalaženje načina da se te prepreke prevaziđu</a:t>
            </a:r>
            <a:endParaRPr lang="sr-Latn-CS" dirty="0"/>
          </a:p>
          <a:p>
            <a:r>
              <a:rPr lang="sr-Latn-CS" b="1" dirty="0"/>
              <a:t>procena efekata </a:t>
            </a:r>
            <a:r>
              <a:rPr lang="sr-Latn-CS" dirty="0"/>
              <a:t>uklanjanja prepreka na kasnije učenje.</a:t>
            </a:r>
            <a:endParaRPr lang="en-US" dirty="0"/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9CF9-C0FD-4600-81E0-51FA4A580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6" name="Picture 2" descr="Having doubts Illustrations and Clip Art. 400 Having doubts royalty free 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1E13DB60-54AC-4FC3-92B4-917FE27D6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3" b="15643"/>
          <a:stretch/>
        </p:blipFill>
        <p:spPr bwMode="auto">
          <a:xfrm>
            <a:off x="5931907" y="3222320"/>
            <a:ext cx="2970214" cy="17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8F3A41-1576-4375-AD6C-6D51DE9C143B}"/>
              </a:ext>
            </a:extLst>
          </p:cNvPr>
          <p:cNvSpPr txBox="1"/>
          <p:nvPr/>
        </p:nvSpPr>
        <p:spPr>
          <a:xfrm>
            <a:off x="5766824" y="2891699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(Luković i sar., 2013)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61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7AF7-E704-4D04-941B-B143B818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Cilj DP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6BE89-E3BB-40AE-93C1-22963175A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/>
              <a:t>Sugerisanje šta se sve može učiniti da se prevaziđu ne uvek optimistička predviđanja rezultata standardizovanih testova. </a:t>
            </a:r>
          </a:p>
          <a:p>
            <a:endParaRPr lang="sr-Latn-CS" dirty="0"/>
          </a:p>
          <a:p>
            <a:r>
              <a:rPr lang="sr-Latn-CS" dirty="0"/>
              <a:t>Otkrivanje opšteg potencijala za učenje.</a:t>
            </a:r>
            <a:endParaRPr lang="en-US" dirty="0"/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BFBB-7BC8-4C35-AFC7-3EB25F1279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F052F-C507-4808-813E-7512D0972E33}"/>
              </a:ext>
            </a:extLst>
          </p:cNvPr>
          <p:cNvSpPr txBox="1"/>
          <p:nvPr/>
        </p:nvSpPr>
        <p:spPr>
          <a:xfrm>
            <a:off x="4572000" y="2444792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(Luković i sar., 2013)</a:t>
            </a:r>
            <a:endParaRPr lang="sr-Cyrl-RS" sz="1050" dirty="0">
              <a:latin typeface="Montserrat Light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0764-043B-46AF-AC8F-93CA8C59E611}"/>
              </a:ext>
            </a:extLst>
          </p:cNvPr>
          <p:cNvSpPr txBox="1"/>
          <p:nvPr/>
        </p:nvSpPr>
        <p:spPr>
          <a:xfrm>
            <a:off x="6272678" y="3266346"/>
            <a:ext cx="1912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>
                <a:latin typeface="Montserrat Light" panose="020B0604020202020204" charset="0"/>
              </a:rPr>
              <a:t>(Vulić i sar., 2014)</a:t>
            </a:r>
            <a:endParaRPr lang="sr-Cyrl-RS" sz="1050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2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593C-FAC8-4F82-9399-9E5BA6AA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Vratimo se na...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F139C-1A9C-464A-8A31-9A71762E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259500"/>
            <a:ext cx="7591200" cy="2932500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https://padlet.com/dejanamutavdzin_fbg/125ar2lzbyfh2z0x</a:t>
            </a:r>
            <a:endParaRPr lang="sr-Latn-RS" sz="1800" dirty="0"/>
          </a:p>
          <a:p>
            <a:r>
              <a:rPr lang="sr-Latn-RS" sz="1800" dirty="0"/>
              <a:t>Potražite svoje objave.</a:t>
            </a:r>
          </a:p>
          <a:p>
            <a:r>
              <a:rPr lang="sr-Latn-RS" sz="1800" dirty="0"/>
              <a:t>Zelenom bojom označite one objave u kojima prepoznajte potrebe na koje dinamička procena može da odgovori.</a:t>
            </a:r>
          </a:p>
          <a:p>
            <a:r>
              <a:rPr lang="sr-Latn-RS" sz="1800" dirty="0"/>
              <a:t>Crvenom/roze bojom označite objave u kojima prepoznajte potrebe na koje dinamička procena ne može da odgovori.</a:t>
            </a:r>
            <a:endParaRPr lang="sr-Cyrl-R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70E28-790A-41E5-99AC-21035B671E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6" name="Picture 5" descr="Hands Holding Task Word Free Stock Photo - Public Domain Pictures">
            <a:extLst>
              <a:ext uri="{FF2B5EF4-FFF2-40B4-BE49-F238E27FC236}">
                <a16:creationId xmlns:a16="http://schemas.microsoft.com/office/drawing/2014/main" id="{2DBA6029-1446-4885-8BC5-161654B68D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52" y="3593806"/>
            <a:ext cx="2041348" cy="1549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998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0C19-DFAD-48FE-B848-E696507E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9" y="402700"/>
            <a:ext cx="6138531" cy="856800"/>
          </a:xfrm>
        </p:spPr>
        <p:txBody>
          <a:bodyPr/>
          <a:lstStyle/>
          <a:p>
            <a:r>
              <a:rPr lang="sr-Latn-RS" dirty="0"/>
              <a:t>Ukoliko se sada pitate...</a:t>
            </a:r>
            <a:br>
              <a:rPr lang="sr-Latn-RS" dirty="0"/>
            </a:br>
            <a:r>
              <a:rPr lang="sr-Latn-RS" dirty="0"/>
              <a:t>Gde je dinamička procena bila celog </a:t>
            </a:r>
            <a:r>
              <a:rPr lang="sr-Latn-RS"/>
              <a:t>vašeg života...</a:t>
            </a:r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B6E50-5D90-4F7C-8AC3-D4FC1005DE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Picture 2" descr="pepe le pew">
            <a:extLst>
              <a:ext uri="{FF2B5EF4-FFF2-40B4-BE49-F238E27FC236}">
                <a16:creationId xmlns:a16="http://schemas.microsoft.com/office/drawing/2014/main" id="{DEC3C882-44F7-4BB7-92E3-73A00BA7CE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32" y="1482220"/>
            <a:ext cx="3616124" cy="33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8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3CF5-8795-4DA8-A5DB-2E69EBEB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Nedostatci pri upotrebi DP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4CA6-E0CB-4E31-9285-6D68F8403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dirty="0"/>
              <a:t>Priprema procenjivača (“obučenost”, veština, vreme pripreme)</a:t>
            </a:r>
          </a:p>
          <a:p>
            <a:r>
              <a:rPr lang="sr-Latn-CS" dirty="0"/>
              <a:t>Nestandardizovanost procene, otežano poređenje sa standardima postignuća, vršnjačkom grupom</a:t>
            </a:r>
          </a:p>
          <a:p>
            <a:r>
              <a:rPr lang="sr-Latn-CS" dirty="0"/>
              <a:t>Zahteva vreme</a:t>
            </a:r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0C8CF-52CA-4484-B23A-7DF51BBE1B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021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EA9D-1004-4B37-9DDA-70DA3312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Zadatak za studente psihologije: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9374-45C2-4A1E-8C0A-33D37F2AC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U Chat-u, u jednoj-dve rečenice opišite situaciju testiranja.</a:t>
            </a:r>
          </a:p>
          <a:p>
            <a:r>
              <a:rPr lang="sr-Latn-RS" dirty="0"/>
              <a:t>Sa kojim ciljem se testiranje sprovodi?</a:t>
            </a:r>
          </a:p>
          <a:p>
            <a:r>
              <a:rPr lang="sr-Latn-RS" dirty="0"/>
              <a:t>Koji su zadaci psihologa?</a:t>
            </a:r>
          </a:p>
          <a:p>
            <a:r>
              <a:rPr lang="sr-Latn-RS" dirty="0"/>
              <a:t>Šta se očekuje od deteta?</a:t>
            </a:r>
          </a:p>
          <a:p>
            <a:r>
              <a:rPr lang="sr-Latn-RS" dirty="0"/>
              <a:t>...</a:t>
            </a:r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690AF-FF58-450A-B490-C0305EB49D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E2ABA-FD00-4ADD-8D88-939D379FA42E}"/>
              </a:ext>
            </a:extLst>
          </p:cNvPr>
          <p:cNvSpPr txBox="1"/>
          <p:nvPr/>
        </p:nvSpPr>
        <p:spPr>
          <a:xfrm>
            <a:off x="5217042" y="3161414"/>
            <a:ext cx="2884967" cy="173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6" name="Picture 5" descr="Hands Holding Task Word Free Stock Photo - Public Domain Pictures">
            <a:extLst>
              <a:ext uri="{FF2B5EF4-FFF2-40B4-BE49-F238E27FC236}">
                <a16:creationId xmlns:a16="http://schemas.microsoft.com/office/drawing/2014/main" id="{7DF42402-7F1B-483C-B8C1-1AD3A947A7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61" y="2743946"/>
            <a:ext cx="2926080" cy="222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326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9A5C-31F8-46B5-9DA8-4C94CDD9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Primenjivost DP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9B506-7A6C-45D3-BA99-6551161AF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b="1" dirty="0"/>
              <a:t>Mogućnost kombinovanja statičke i di</a:t>
            </a:r>
            <a:r>
              <a:rPr lang="sr-Latn-CS" b="1" dirty="0"/>
              <a:t>n</a:t>
            </a:r>
            <a:r>
              <a:rPr lang="x-none" b="1" dirty="0"/>
              <a:t>a</a:t>
            </a:r>
            <a:r>
              <a:rPr lang="sr-Latn-CS" b="1" dirty="0"/>
              <a:t>m</a:t>
            </a:r>
            <a:r>
              <a:rPr lang="x-none" b="1" dirty="0"/>
              <a:t>ičke </a:t>
            </a:r>
            <a:r>
              <a:rPr lang="x-none" dirty="0"/>
              <a:t>procene uz očuvanje standardizovanosti procedure</a:t>
            </a:r>
          </a:p>
          <a:p>
            <a:r>
              <a:rPr lang="x-none" dirty="0"/>
              <a:t>Razumevanje funkcionisanja kada su u pitanju specifični domeni (psihičke funkcije)</a:t>
            </a:r>
          </a:p>
          <a:p>
            <a:r>
              <a:rPr lang="x-none" dirty="0"/>
              <a:t>Otkrivanje optimalnog kvaliteta i nivoa intervencije</a:t>
            </a:r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884E3-0E4A-4EFA-BCF8-5E3F67E7C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646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7FF"/>
            </a:gs>
            <a:gs pos="62000">
              <a:srgbClr val="CCD4EB"/>
            </a:gs>
            <a:gs pos="100000">
              <a:schemeClr val="accent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>
            <a:spLocks noGrp="1"/>
          </p:cNvSpPr>
          <p:nvPr>
            <p:ph type="body" idx="1"/>
          </p:nvPr>
        </p:nvSpPr>
        <p:spPr>
          <a:xfrm>
            <a:off x="2487650" y="1218025"/>
            <a:ext cx="4168800" cy="27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sr-Latn-RS" dirty="0"/>
              <a:t>Answer to your prayers</a:t>
            </a:r>
            <a:r>
              <a:rPr lang="en" dirty="0"/>
              <a:t>”</a:t>
            </a:r>
            <a:endParaRPr lang="sr-Latn-RS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/>
              <a:t>Ili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/>
              <a:t>…</a:t>
            </a:r>
            <a:endParaRPr dirty="0"/>
          </a:p>
        </p:txBody>
      </p:sp>
      <p:sp>
        <p:nvSpPr>
          <p:cNvPr id="340" name="Google Shape;340;p16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556" name="Google Shape;556;p34"/>
          <p:cNvSpPr txBox="1">
            <a:spLocks noGrp="1"/>
          </p:cNvSpPr>
          <p:nvPr>
            <p:ph type="ctrTitle" idx="4294967295"/>
          </p:nvPr>
        </p:nvSpPr>
        <p:spPr>
          <a:xfrm>
            <a:off x="1313736" y="1167942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7200" dirty="0">
                <a:solidFill>
                  <a:schemeClr val="accent2"/>
                </a:solidFill>
              </a:rPr>
              <a:t>Pitanja?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557" name="Google Shape;557;p34"/>
          <p:cNvSpPr txBox="1">
            <a:spLocks noGrp="1"/>
          </p:cNvSpPr>
          <p:nvPr>
            <p:ph type="subTitle" idx="4294967295"/>
          </p:nvPr>
        </p:nvSpPr>
        <p:spPr>
          <a:xfrm>
            <a:off x="1356746" y="2229002"/>
            <a:ext cx="4725000" cy="23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/>
              <a:t>Hvala na pažnji!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6122-1B67-45E2-8863-5BF4E9B7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Neki od korišćenih izvora koje preporučujemo za dalje čitanje: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50BFD-B100-41F9-BE19-68CC43683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/>
              <a:t>Baucal</a:t>
            </a:r>
            <a:r>
              <a:rPr lang="en-GB" sz="1200" dirty="0"/>
              <a:t>, A. (2003). </a:t>
            </a:r>
            <a:r>
              <a:rPr lang="en-GB" sz="1200" dirty="0" err="1"/>
              <a:t>Konstrukcija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ko-</a:t>
            </a:r>
            <a:r>
              <a:rPr lang="en-GB" sz="1200" dirty="0" err="1"/>
              <a:t>konstrukcija</a:t>
            </a:r>
            <a:r>
              <a:rPr lang="en-GB" sz="1200" dirty="0"/>
              <a:t> u </a:t>
            </a:r>
            <a:r>
              <a:rPr lang="en-GB" sz="1200" dirty="0" err="1"/>
              <a:t>zoni</a:t>
            </a:r>
            <a:r>
              <a:rPr lang="en-GB" sz="1200" dirty="0"/>
              <a:t> </a:t>
            </a:r>
            <a:r>
              <a:rPr lang="en-GB" sz="1200" dirty="0" err="1"/>
              <a:t>narednog</a:t>
            </a:r>
            <a:r>
              <a:rPr lang="en-GB" sz="1200" dirty="0"/>
              <a:t> </a:t>
            </a:r>
            <a:r>
              <a:rPr lang="en-GB" sz="1200" dirty="0" err="1"/>
              <a:t>razvoja</a:t>
            </a:r>
            <a:r>
              <a:rPr lang="en-GB" sz="1200" dirty="0"/>
              <a:t>: Da li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Pijaže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Vigotski</a:t>
            </a:r>
            <a:r>
              <a:rPr lang="en-GB" sz="1200" dirty="0"/>
              <a:t> </a:t>
            </a:r>
            <a:r>
              <a:rPr lang="en-GB" sz="1200" dirty="0" err="1"/>
              <a:t>mogu</a:t>
            </a:r>
            <a:r>
              <a:rPr lang="en-GB" sz="1200" dirty="0"/>
              <a:t> </a:t>
            </a:r>
            <a:r>
              <a:rPr lang="en-GB" sz="1200" dirty="0" err="1"/>
              <a:t>biti</a:t>
            </a:r>
            <a:r>
              <a:rPr lang="en-GB" sz="1200" dirty="0"/>
              <a:t> u </a:t>
            </a:r>
            <a:r>
              <a:rPr lang="en-GB" sz="1200" dirty="0" err="1"/>
              <a:t>pravu</a:t>
            </a:r>
            <a:r>
              <a:rPr lang="en-GB" sz="1200" dirty="0"/>
              <a:t>? </a:t>
            </a:r>
            <a:r>
              <a:rPr lang="en-GB" sz="1200" i="1" dirty="0" err="1"/>
              <a:t>Psihologija</a:t>
            </a:r>
            <a:r>
              <a:rPr lang="en-GB" sz="1200" dirty="0"/>
              <a:t>, 36,</a:t>
            </a:r>
            <a:r>
              <a:rPr lang="sr-Latn-RS" sz="1200" dirty="0"/>
              <a:t> </a:t>
            </a:r>
            <a:r>
              <a:rPr lang="en-GB" sz="1200" dirty="0"/>
              <a:t>517–542.</a:t>
            </a:r>
            <a:endParaRPr lang="x-none" sz="1200" dirty="0"/>
          </a:p>
          <a:p>
            <a:r>
              <a:rPr lang="en-GB" sz="1200" dirty="0" err="1"/>
              <a:t>Luković</a:t>
            </a:r>
            <a:r>
              <a:rPr lang="en-GB" sz="1200" dirty="0"/>
              <a:t>, S. (2011). </a:t>
            </a:r>
            <a:r>
              <a:rPr lang="en-GB" sz="1200" i="1" dirty="0" err="1"/>
              <a:t>Merenje</a:t>
            </a:r>
            <a:r>
              <a:rPr lang="en-GB" sz="1200" i="1" dirty="0"/>
              <a:t> zone </a:t>
            </a:r>
            <a:r>
              <a:rPr lang="en-GB" sz="1200" i="1" dirty="0" err="1"/>
              <a:t>narednog</a:t>
            </a:r>
            <a:r>
              <a:rPr lang="en-GB" sz="1200" i="1" dirty="0"/>
              <a:t> </a:t>
            </a:r>
            <a:r>
              <a:rPr lang="en-GB" sz="1200" i="1" dirty="0" err="1"/>
              <a:t>razvoja</a:t>
            </a:r>
            <a:r>
              <a:rPr lang="en-GB" sz="1200" i="1" dirty="0"/>
              <a:t> u </a:t>
            </a:r>
            <a:r>
              <a:rPr lang="en-GB" sz="1200" i="1" dirty="0" err="1"/>
              <a:t>predškolskom</a:t>
            </a:r>
            <a:r>
              <a:rPr lang="en-GB" sz="1200" i="1" dirty="0"/>
              <a:t> </a:t>
            </a:r>
            <a:r>
              <a:rPr lang="en-GB" sz="1200" i="1" dirty="0" err="1"/>
              <a:t>testiranju</a:t>
            </a:r>
            <a:r>
              <a:rPr lang="en-GB" sz="1200" i="1" dirty="0"/>
              <a:t>: TIP1 </a:t>
            </a:r>
            <a:r>
              <a:rPr lang="en-GB" sz="1200" i="1" dirty="0" err="1"/>
              <a:t>kao</a:t>
            </a:r>
            <a:r>
              <a:rPr lang="en-GB" sz="1200" i="1" dirty="0"/>
              <a:t> instrument za </a:t>
            </a:r>
            <a:r>
              <a:rPr lang="en-GB" sz="1200" i="1" dirty="0" err="1"/>
              <a:t>dinamičko</a:t>
            </a:r>
            <a:r>
              <a:rPr lang="en-GB" sz="1200" i="1" dirty="0"/>
              <a:t> </a:t>
            </a:r>
            <a:r>
              <a:rPr lang="en-GB" sz="1200" i="1" dirty="0" err="1"/>
              <a:t>procenjivanje</a:t>
            </a:r>
            <a:r>
              <a:rPr lang="en-GB" sz="1200" dirty="0"/>
              <a:t>. </a:t>
            </a:r>
            <a:r>
              <a:rPr lang="en-GB" sz="1200" dirty="0" err="1"/>
              <a:t>Neobjavljeni</a:t>
            </a:r>
            <a:r>
              <a:rPr lang="en-GB" sz="1200" dirty="0"/>
              <a:t> master rad, </a:t>
            </a:r>
            <a:r>
              <a:rPr lang="en-GB" sz="1200" dirty="0" err="1"/>
              <a:t>Odeljenje</a:t>
            </a:r>
            <a:r>
              <a:rPr lang="en-GB" sz="1200" dirty="0"/>
              <a:t> za </a:t>
            </a:r>
            <a:r>
              <a:rPr lang="en-GB" sz="1200" dirty="0" err="1"/>
              <a:t>psihologiju</a:t>
            </a:r>
            <a:r>
              <a:rPr lang="en-GB" sz="1200" dirty="0"/>
              <a:t> </a:t>
            </a:r>
            <a:r>
              <a:rPr lang="en-GB" sz="1200" dirty="0" err="1"/>
              <a:t>Filozofskog</a:t>
            </a:r>
            <a:r>
              <a:rPr lang="en-GB" sz="1200" dirty="0"/>
              <a:t> </a:t>
            </a:r>
            <a:r>
              <a:rPr lang="en-GB" sz="1200" dirty="0" err="1"/>
              <a:t>fakulteta</a:t>
            </a:r>
            <a:r>
              <a:rPr lang="en-GB" sz="1200" dirty="0"/>
              <a:t> </a:t>
            </a:r>
            <a:r>
              <a:rPr lang="en-GB" sz="1200" dirty="0" err="1"/>
              <a:t>Univerziteta</a:t>
            </a:r>
            <a:r>
              <a:rPr lang="en-GB" sz="1200" dirty="0"/>
              <a:t> u </a:t>
            </a:r>
            <a:r>
              <a:rPr lang="en-GB" sz="1200" dirty="0" err="1"/>
              <a:t>Beogradu</a:t>
            </a:r>
            <a:r>
              <a:rPr lang="en-GB" sz="1200" dirty="0"/>
              <a:t>.</a:t>
            </a:r>
            <a:endParaRPr lang="sr-Latn-RS" sz="1200" dirty="0"/>
          </a:p>
          <a:p>
            <a:r>
              <a:rPr lang="sr-Latn-RS" sz="1200" dirty="0"/>
              <a:t>Luković, S., Baucal, A., Tišma B. (2013). Dinamičko testiranje zone narednog razvoja testom za ispitivanje prvaka (TIP1). Primenjena psihologija, </a:t>
            </a:r>
            <a:r>
              <a:rPr lang="sr-Latn-RS" sz="1200" i="1" dirty="0"/>
              <a:t>6</a:t>
            </a:r>
            <a:r>
              <a:rPr lang="sr-Latn-RS" sz="1200" dirty="0"/>
              <a:t>, 371-383</a:t>
            </a:r>
            <a:endParaRPr lang="x-none" sz="1200" dirty="0"/>
          </a:p>
          <a:p>
            <a:r>
              <a:rPr lang="en-GB" sz="1200" dirty="0" err="1"/>
              <a:t>Vulić</a:t>
            </a:r>
            <a:r>
              <a:rPr lang="en-GB" sz="1200" dirty="0"/>
              <a:t>, I., </a:t>
            </a:r>
            <a:r>
              <a:rPr lang="en-GB" sz="1200" dirty="0" err="1"/>
              <a:t>Jolić</a:t>
            </a:r>
            <a:r>
              <a:rPr lang="en-GB" sz="1200" dirty="0"/>
              <a:t> </a:t>
            </a:r>
            <a:r>
              <a:rPr lang="en-GB" sz="1200" dirty="0" err="1"/>
              <a:t>Marjanović</a:t>
            </a:r>
            <a:r>
              <a:rPr lang="en-GB" sz="1200" dirty="0"/>
              <a:t>, Z., </a:t>
            </a:r>
            <a:r>
              <a:rPr lang="en-GB" sz="1200" dirty="0" err="1"/>
              <a:t>Altaras</a:t>
            </a:r>
            <a:r>
              <a:rPr lang="en-GB" sz="1200" dirty="0"/>
              <a:t> </a:t>
            </a:r>
            <a:r>
              <a:rPr lang="en-GB" sz="1200" dirty="0" err="1"/>
              <a:t>Dimitrijević</a:t>
            </a:r>
            <a:r>
              <a:rPr lang="en-GB" sz="1200" dirty="0"/>
              <a:t>, A. (2014). </a:t>
            </a:r>
            <a:r>
              <a:rPr lang="en-GB" sz="1200" dirty="0" err="1"/>
              <a:t>Pokušaj</a:t>
            </a:r>
            <a:r>
              <a:rPr lang="en-GB" sz="1200" dirty="0"/>
              <a:t> </a:t>
            </a:r>
            <a:r>
              <a:rPr lang="en-GB" sz="1200" dirty="0" err="1"/>
              <a:t>adptacije</a:t>
            </a:r>
            <a:r>
              <a:rPr lang="en-GB" sz="1200" dirty="0"/>
              <a:t> REVISK-a za </a:t>
            </a:r>
            <a:r>
              <a:rPr lang="en-GB" sz="1200" dirty="0" err="1"/>
              <a:t>dinamičku</a:t>
            </a:r>
            <a:r>
              <a:rPr lang="en-GB" sz="1200" dirty="0"/>
              <a:t> </a:t>
            </a:r>
            <a:r>
              <a:rPr lang="en-GB" sz="1200" dirty="0" err="1"/>
              <a:t>procenu</a:t>
            </a:r>
            <a:r>
              <a:rPr lang="en-GB" sz="1200" dirty="0"/>
              <a:t>:</a:t>
            </a:r>
            <a:r>
              <a:rPr lang="x-none" sz="1200" dirty="0"/>
              <a:t> </a:t>
            </a:r>
            <a:r>
              <a:rPr lang="en-GB" sz="1200" dirty="0" err="1"/>
              <a:t>Nalazi</a:t>
            </a:r>
            <a:r>
              <a:rPr lang="en-GB" sz="1200" dirty="0"/>
              <a:t> </a:t>
            </a:r>
            <a:r>
              <a:rPr lang="en-GB" sz="1200" dirty="0" err="1"/>
              <a:t>preliminarne</a:t>
            </a:r>
            <a:r>
              <a:rPr lang="en-GB" sz="1200" dirty="0"/>
              <a:t> </a:t>
            </a:r>
            <a:r>
              <a:rPr lang="en-GB" sz="1200" dirty="0" err="1"/>
              <a:t>studije</a:t>
            </a:r>
            <a:r>
              <a:rPr lang="en-GB" sz="1200" dirty="0"/>
              <a:t> </a:t>
            </a:r>
            <a:r>
              <a:rPr lang="en-GB" sz="1200" dirty="0" err="1"/>
              <a:t>istraživanja</a:t>
            </a:r>
            <a:r>
              <a:rPr lang="en-GB" sz="1200" dirty="0"/>
              <a:t>. </a:t>
            </a:r>
            <a:r>
              <a:rPr lang="en-GB" sz="1200" i="1" dirty="0" err="1"/>
              <a:t>Zbornik</a:t>
            </a:r>
            <a:r>
              <a:rPr lang="en-GB" sz="1200" i="1" dirty="0"/>
              <a:t> </a:t>
            </a:r>
            <a:r>
              <a:rPr lang="en-GB" sz="1200" i="1" dirty="0" err="1"/>
              <a:t>radova</a:t>
            </a:r>
            <a:r>
              <a:rPr lang="en-GB" sz="1200" i="1" dirty="0"/>
              <a:t> </a:t>
            </a:r>
            <a:r>
              <a:rPr lang="en-GB" sz="1200" i="1" dirty="0" err="1"/>
              <a:t>sa</a:t>
            </a:r>
            <a:r>
              <a:rPr lang="en-GB" sz="1200" i="1" dirty="0"/>
              <a:t> XX </a:t>
            </a:r>
            <a:r>
              <a:rPr lang="en-GB" sz="1200" i="1" dirty="0" err="1"/>
              <a:t>naučnog</a:t>
            </a:r>
            <a:r>
              <a:rPr lang="en-GB" sz="1200" i="1" dirty="0"/>
              <a:t> </a:t>
            </a:r>
            <a:r>
              <a:rPr lang="en-GB" sz="1200" i="1" dirty="0" err="1"/>
              <a:t>skupa</a:t>
            </a:r>
            <a:r>
              <a:rPr lang="en-GB" sz="1200" i="1" dirty="0"/>
              <a:t> </a:t>
            </a:r>
            <a:r>
              <a:rPr lang="en-GB" sz="1200" i="1" dirty="0" err="1"/>
              <a:t>Empirijska</a:t>
            </a:r>
            <a:r>
              <a:rPr lang="en-GB" sz="1200" i="1" dirty="0"/>
              <a:t> </a:t>
            </a:r>
            <a:r>
              <a:rPr lang="en-GB" sz="1200" i="1" dirty="0" err="1"/>
              <a:t>istraživanja</a:t>
            </a:r>
            <a:r>
              <a:rPr lang="en-GB" sz="1200" i="1" dirty="0"/>
              <a:t> u </a:t>
            </a:r>
            <a:r>
              <a:rPr lang="en-GB" sz="1200" i="1" dirty="0" err="1"/>
              <a:t>psihologiji</a:t>
            </a:r>
            <a:r>
              <a:rPr lang="en-GB" sz="1200" dirty="0"/>
              <a:t>, str.</a:t>
            </a:r>
            <a:r>
              <a:rPr lang="x-none" sz="1200" dirty="0"/>
              <a:t> </a:t>
            </a:r>
            <a:r>
              <a:rPr lang="en-GB" sz="1200" dirty="0"/>
              <a:t>179 - 184</a:t>
            </a:r>
            <a:endParaRPr lang="x-none" sz="1200" dirty="0"/>
          </a:p>
          <a:p>
            <a:endParaRPr lang="sr-Cyrl-R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B2CA0-5BA4-404C-95AC-6AE5BE48B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187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5BD273-062B-47A4-BE98-D35436B02D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A47F1-A92A-4A0C-A679-0672552ECA7E}"/>
              </a:ext>
            </a:extLst>
          </p:cNvPr>
          <p:cNvSpPr txBox="1"/>
          <p:nvPr/>
        </p:nvSpPr>
        <p:spPr>
          <a:xfrm>
            <a:off x="2233769" y="1339826"/>
            <a:ext cx="51381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CS" sz="2000" b="1" dirty="0">
                <a:latin typeface="Montserrat Light" panose="020B0604020202020204" charset="0"/>
              </a:rPr>
              <a:t>Imajte na umu</a:t>
            </a:r>
            <a:r>
              <a:rPr lang="sr-Latn-CS" sz="2000" dirty="0">
                <a:latin typeface="Montserrat Light" panose="020B0604020202020204" charset="0"/>
              </a:rPr>
              <a:t>:  Danas preovladava stav da testovi inteligencije mogu pružiti brojne korisne informacije o kognitivnom funkcionisanju ispitanika tek ukoliko se </a:t>
            </a:r>
            <a:r>
              <a:rPr lang="sr-Latn-CS" sz="2000" b="1" dirty="0">
                <a:latin typeface="Montserrat Light" panose="020B0604020202020204" charset="0"/>
              </a:rPr>
              <a:t>posmatraju u širem kontekstu funkcionisanja deteta </a:t>
            </a:r>
            <a:r>
              <a:rPr lang="sr-Latn-CS" sz="2000" dirty="0">
                <a:latin typeface="Montserrat Light" panose="020B0604020202020204" charset="0"/>
              </a:rPr>
              <a:t>i </a:t>
            </a:r>
            <a:r>
              <a:rPr lang="sr-Latn-CS" sz="2000" b="1" dirty="0">
                <a:latin typeface="Montserrat Light" panose="020B0604020202020204" charset="0"/>
              </a:rPr>
              <a:t>integrišu sa podacima dobijenim iz drugih izvora </a:t>
            </a:r>
            <a:r>
              <a:rPr lang="sr-Latn-CS" sz="1050" dirty="0">
                <a:latin typeface="Montserrat Light" panose="020B0604020202020204" charset="0"/>
              </a:rPr>
              <a:t>(Luković i sar., 2013)</a:t>
            </a:r>
            <a:r>
              <a:rPr lang="sr-Latn-CS" sz="2000" dirty="0">
                <a:latin typeface="Montserrat Light" panose="020B0604020202020204" charset="0"/>
              </a:rPr>
              <a:t>.</a:t>
            </a:r>
          </a:p>
          <a:p>
            <a:endParaRPr lang="sr-Latn-CS" sz="2000" dirty="0">
              <a:latin typeface="Montserrat Light" panose="020B0604020202020204" charset="0"/>
            </a:endParaRPr>
          </a:p>
          <a:p>
            <a:r>
              <a:rPr lang="sr-Latn-CS" sz="2000" b="1" dirty="0">
                <a:latin typeface="Montserrat Light" panose="020B0604020202020204" charset="0"/>
              </a:rPr>
              <a:t>Šta to znači?</a:t>
            </a:r>
            <a:endParaRPr lang="en-US" sz="2000" b="1" dirty="0">
              <a:latin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716E-B535-4D1F-A1F4-1FE333F8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5" y="140430"/>
            <a:ext cx="6741041" cy="856800"/>
          </a:xfrm>
        </p:spPr>
        <p:txBody>
          <a:bodyPr/>
          <a:lstStyle/>
          <a:p>
            <a:r>
              <a:rPr lang="sr-Latn-CS" sz="1800" dirty="0"/>
              <a:t>Možete li navesti neke nedostatke testova inteligencije?</a:t>
            </a:r>
            <a:br>
              <a:rPr lang="sr-Latn-CS" sz="1800" dirty="0"/>
            </a:b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3F7E4-6CB8-44B7-B6EA-9D735CE38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96" y="800466"/>
            <a:ext cx="7858509" cy="2932500"/>
          </a:xfrm>
        </p:spPr>
        <p:txBody>
          <a:bodyPr/>
          <a:lstStyle/>
          <a:p>
            <a:r>
              <a:rPr lang="sr-Latn-CS" sz="1400" dirty="0"/>
              <a:t>Ko, kako, kada i u koje svrhe zadaje test (</a:t>
            </a:r>
            <a:r>
              <a:rPr lang="sr-Latn-CS" sz="1400" b="1" dirty="0">
                <a:solidFill>
                  <a:schemeClr val="tx1"/>
                </a:solidFill>
              </a:rPr>
              <a:t>Bitno je voditi računa o implikacijama testiranja kognitivnih sposobnosti dece – rezultati oblikuju odnos roditelja, vršnjaka, institucija prema detetu i mogu se odraziti na detetovo poimanje sebe</a:t>
            </a:r>
            <a:r>
              <a:rPr lang="sr-Latn-CS" sz="1400" dirty="0"/>
              <a:t>).</a:t>
            </a:r>
          </a:p>
          <a:p>
            <a:r>
              <a:rPr lang="sr-Latn-CS" sz="1400" dirty="0"/>
              <a:t>Razvojne karakteristike i osobenosti uzrasta predškolske dece – raskrsnica preoperacionalnog i konkretnooperacionalnog stadijuma, zbog čega je teško proceniti na kom se stupnju nalazi dete.</a:t>
            </a:r>
          </a:p>
          <a:p>
            <a:r>
              <a:rPr lang="sr-Latn-CS" sz="1400" dirty="0"/>
              <a:t>Što je dete mlađe, teže je izvršiti procenu (pouzdanost i validnost instrumenata).</a:t>
            </a:r>
          </a:p>
          <a:p>
            <a:r>
              <a:rPr lang="sr-Latn-CS" sz="1400" dirty="0"/>
              <a:t>Testovne norme nisu izvedene na reprezentativnom uzorku (nekada ne uzimaju u obzir uzrast, pol, SES, područje boravka...); zastarele norme.</a:t>
            </a:r>
          </a:p>
          <a:p>
            <a:r>
              <a:rPr lang="sr-Latn-CS" sz="1400" dirty="0"/>
              <a:t>Mnogi od ovih testova konstruisani su u vreme kada nije naglašavano da je </a:t>
            </a:r>
            <a:r>
              <a:rPr lang="sr-Latn-CS" sz="1400" u="sng" dirty="0"/>
              <a:t>jedna od uloga dobrog testa sposobnosti</a:t>
            </a:r>
            <a:r>
              <a:rPr lang="sr-Latn-CS" sz="1400" dirty="0"/>
              <a:t> </a:t>
            </a:r>
            <a:r>
              <a:rPr lang="sr-Latn-CS" sz="1400" b="1" dirty="0"/>
              <a:t>nepristrasna procena intelektualnih sposobnosti dece koja  dolaze iz edukativno depriviranih, siromašnih ili sredina koje neguju drugačije socijalne i kulturološke vrednosti</a:t>
            </a:r>
            <a:r>
              <a:rPr lang="sr-Latn-CS" sz="1400" dirty="0"/>
              <a:t>.</a:t>
            </a:r>
          </a:p>
          <a:p>
            <a:pPr marL="3759200" lvl="8" indent="0">
              <a:buNone/>
            </a:pPr>
            <a:r>
              <a:rPr lang="sr-Cyrl-RS" sz="1000" b="0" dirty="0"/>
              <a:t>                                                                               </a:t>
            </a:r>
            <a:r>
              <a:rPr lang="sr-Latn-CS" sz="1000" b="0" dirty="0"/>
              <a:t>(Luković i sar., 2013)</a:t>
            </a:r>
            <a:endParaRPr lang="en-US" sz="1000" b="0" dirty="0"/>
          </a:p>
          <a:p>
            <a:pPr marL="101600" indent="0">
              <a:buNone/>
            </a:pPr>
            <a:endParaRPr lang="sr-Latn-CS" sz="1400" dirty="0"/>
          </a:p>
          <a:p>
            <a:endParaRPr lang="sr-Cyrl-R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E1427-7ED1-4B8E-A74A-82896E5B84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Content Placeholder 4" descr="Image result for THINKING cartoon">
            <a:extLst>
              <a:ext uri="{FF2B5EF4-FFF2-40B4-BE49-F238E27FC236}">
                <a16:creationId xmlns:a16="http://schemas.microsoft.com/office/drawing/2014/main" id="{452EB6D4-A363-416A-A38C-AE1A0BAC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5642" y="3581100"/>
            <a:ext cx="898358" cy="145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5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B8FD-B620-4A7D-8DC4-46A098AC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50" y="667575"/>
            <a:ext cx="6623810" cy="856800"/>
          </a:xfrm>
        </p:spPr>
        <p:txBody>
          <a:bodyPr/>
          <a:lstStyle/>
          <a:p>
            <a:r>
              <a:rPr lang="sr-Latn-CS" sz="1800" dirty="0"/>
              <a:t>Šta se događa ako se nakon testiranja proceni da neko dete nije spremno za polazak u školu?</a:t>
            </a:r>
            <a:br>
              <a:rPr lang="en-US" sz="1800" dirty="0"/>
            </a:b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95C0-6FF9-40E0-8E3F-0E8F28C2A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349" y="1657350"/>
            <a:ext cx="8225883" cy="914400"/>
          </a:xfrm>
        </p:spPr>
        <p:txBody>
          <a:bodyPr/>
          <a:lstStyle/>
          <a:p>
            <a:r>
              <a:rPr lang="sr-Latn-CS" sz="1600" dirty="0"/>
              <a:t>Donosi se odluka da se dete koje ima slabije postignuće prati.</a:t>
            </a:r>
          </a:p>
          <a:p>
            <a:r>
              <a:rPr lang="sr-Latn-CS" sz="1600" dirty="0"/>
              <a:t>Uključuje se u rad po IOP-u.</a:t>
            </a:r>
          </a:p>
          <a:p>
            <a:endParaRPr lang="sr-Latn-CS" sz="1600" dirty="0"/>
          </a:p>
          <a:p>
            <a:endParaRPr lang="sr-Latn-CS" sz="1600" dirty="0"/>
          </a:p>
          <a:p>
            <a:r>
              <a:rPr lang="sr-Latn-CS" sz="1600" dirty="0"/>
              <a:t>Ranije: Odlaganje polaska u školu ili zadržavanje u predškolskom programu.</a:t>
            </a:r>
          </a:p>
          <a:p>
            <a:pPr marL="101600" indent="0">
              <a:buNone/>
            </a:pPr>
            <a:endParaRPr lang="sr-Latn-CS" sz="1600" dirty="0"/>
          </a:p>
          <a:p>
            <a:r>
              <a:rPr lang="sr-Latn-CS" sz="1600" dirty="0"/>
              <a:t>Empirijski podaci svedoče da da odlaganje polaska u školu ili zadržavanje u PP-u nema značajnih pozitivnih rezultata; </a:t>
            </a:r>
            <a:r>
              <a:rPr lang="sr-Latn-CS" sz="1600" b="1" dirty="0"/>
              <a:t>za dete je najbolje da se uključi u podsticajnu sredinu!</a:t>
            </a:r>
          </a:p>
          <a:p>
            <a:r>
              <a:rPr lang="sr-Latn-CS" sz="1600" b="1" dirty="0"/>
              <a:t>                                                                                                           </a:t>
            </a:r>
            <a:r>
              <a:rPr lang="sr-Cyrl-RS" sz="1050" dirty="0"/>
              <a:t> </a:t>
            </a:r>
            <a:r>
              <a:rPr lang="sr-Latn-CS" sz="1050" dirty="0"/>
              <a:t>(Luković i sar., 2013)</a:t>
            </a:r>
            <a:endParaRPr lang="sr-Latn-CS" sz="1050" b="1" dirty="0"/>
          </a:p>
          <a:p>
            <a:endParaRPr lang="sr-Cyrl-R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3791-F1D2-400F-A610-6441644F0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6D027A7-4FDA-4A97-9EB6-BFF80F1A6630}"/>
              </a:ext>
            </a:extLst>
          </p:cNvPr>
          <p:cNvSpPr/>
          <p:nvPr/>
        </p:nvSpPr>
        <p:spPr>
          <a:xfrm>
            <a:off x="4267761" y="1378803"/>
            <a:ext cx="381000" cy="3651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7CE9B01-0C79-4392-BD2B-B127A70CEC43}"/>
              </a:ext>
            </a:extLst>
          </p:cNvPr>
          <p:cNvSpPr/>
          <p:nvPr/>
        </p:nvSpPr>
        <p:spPr>
          <a:xfrm rot="2745453">
            <a:off x="4152381" y="2562464"/>
            <a:ext cx="363121" cy="52525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10" name="Picture 2" descr="Two text speech bubble. stock vector. Illustration of graphic - 95715591">
            <a:extLst>
              <a:ext uri="{FF2B5EF4-FFF2-40B4-BE49-F238E27FC236}">
                <a16:creationId xmlns:a16="http://schemas.microsoft.com/office/drawing/2014/main" id="{79811740-3566-4B90-977D-B89CD332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" y="3962550"/>
            <a:ext cx="1098256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4" descr="Image result for THINKING cartoon">
            <a:extLst>
              <a:ext uri="{FF2B5EF4-FFF2-40B4-BE49-F238E27FC236}">
                <a16:creationId xmlns:a16="http://schemas.microsoft.com/office/drawing/2014/main" id="{CC4C87F6-465F-4F4F-8AAD-D89E5AED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9358" y="87821"/>
            <a:ext cx="1254642" cy="202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63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4D6E-D8C1-43BD-8043-A63CD294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0" y="402700"/>
            <a:ext cx="5539290" cy="856800"/>
          </a:xfrm>
        </p:spPr>
        <p:txBody>
          <a:bodyPr/>
          <a:lstStyle/>
          <a:p>
            <a:r>
              <a:rPr lang="sr-Latn-CS" dirty="0"/>
              <a:t>Koje podatke dobijamo kada zadamo test?</a:t>
            </a:r>
            <a:br>
              <a:rPr lang="en-US" dirty="0"/>
            </a:b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5959D-3B64-4B3E-BC4F-A73E8B6B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105500"/>
            <a:ext cx="7591200" cy="2932500"/>
          </a:xfrm>
        </p:spPr>
        <p:txBody>
          <a:bodyPr/>
          <a:lstStyle/>
          <a:p>
            <a:r>
              <a:rPr lang="sr-Latn-CS" sz="1800" dirty="0"/>
              <a:t>Procenjujemo šta određeno dete može u datom trenutku.</a:t>
            </a:r>
            <a:endParaRPr lang="sr-Cyrl-RS" sz="1800" dirty="0"/>
          </a:p>
          <a:p>
            <a:endParaRPr lang="sr-Latn-CS" sz="1800" dirty="0"/>
          </a:p>
          <a:p>
            <a:r>
              <a:rPr lang="sr-Latn-CS" sz="1800" b="1" dirty="0"/>
              <a:t>Koji podaci o sposobnostima ispitanika/budućeg učenika bi nam mogli koristiti pri radu?</a:t>
            </a:r>
          </a:p>
          <a:p>
            <a:r>
              <a:rPr lang="sr-Latn-CS" sz="1800" dirty="0"/>
              <a:t>Bitno je znati i šta dete može u budućnosti; kako će se dalje odvijati njegov razvoj.</a:t>
            </a:r>
          </a:p>
          <a:p>
            <a:pPr marL="0" indent="0" algn="r">
              <a:buNone/>
            </a:pPr>
            <a:r>
              <a:rPr lang="sr-Latn-CS" sz="1000" dirty="0"/>
              <a:t>(Luković i sar., 2013)</a:t>
            </a:r>
            <a:endParaRPr lang="sr-Latn-CS" sz="1800" dirty="0"/>
          </a:p>
          <a:p>
            <a:r>
              <a:rPr lang="sr-Latn-RS" sz="1800" dirty="0"/>
              <a:t>Ring a bell?</a:t>
            </a:r>
            <a:endParaRPr lang="en-US" sz="1800" dirty="0"/>
          </a:p>
          <a:p>
            <a:endParaRPr lang="sr-Cyrl-R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DE25B-AEDF-4E52-B8DE-0B5FD0C0B0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2" descr="Ringing bell Royalty Free Vector Image - VectorStock">
            <a:extLst>
              <a:ext uri="{FF2B5EF4-FFF2-40B4-BE49-F238E27FC236}">
                <a16:creationId xmlns:a16="http://schemas.microsoft.com/office/drawing/2014/main" id="{C983EC07-1914-438B-A3A4-39EC2F8FD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1"/>
          <a:stretch/>
        </p:blipFill>
        <p:spPr bwMode="auto">
          <a:xfrm>
            <a:off x="3985809" y="3388442"/>
            <a:ext cx="172274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7647-1013-42FF-BC33-E68CB3D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58FED-93B9-44DC-B1FA-5FB2D8E70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0183" y="2006325"/>
            <a:ext cx="4440692" cy="2932500"/>
          </a:xfrm>
        </p:spPr>
        <p:txBody>
          <a:bodyPr/>
          <a:lstStyle/>
          <a:p>
            <a:r>
              <a:rPr lang="sr-Latn-RS" sz="2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 mentalni razvoj može bolje ukazati ono što dete može u saradnji, tj. uz pomoć drugih, nego ono što već može da uradi samo, samostalno.</a:t>
            </a:r>
          </a:p>
          <a:p>
            <a:pPr marL="101600" indent="0">
              <a:buNone/>
            </a:pPr>
            <a:r>
              <a:rPr lang="sr-Latn-RS" sz="1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(prema Jerković i Zotović, 2017)</a:t>
            </a:r>
          </a:p>
          <a:p>
            <a:endParaRPr lang="sr-Cyrl-R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E5A7-1591-4BD9-93AB-5D76F30E96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2" descr="Lev Vygotsky | Developmental Approaches to Learning">
            <a:extLst>
              <a:ext uri="{FF2B5EF4-FFF2-40B4-BE49-F238E27FC236}">
                <a16:creationId xmlns:a16="http://schemas.microsoft.com/office/drawing/2014/main" id="{E3E1C0BA-7D7D-4EFD-9A4C-E3711842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5" y="402700"/>
            <a:ext cx="21431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3;p13">
            <a:extLst>
              <a:ext uri="{FF2B5EF4-FFF2-40B4-BE49-F238E27FC236}">
                <a16:creationId xmlns:a16="http://schemas.microsoft.com/office/drawing/2014/main" id="{DA9B8B89-CA88-4A3E-9694-3FC3A9B439A4}"/>
              </a:ext>
            </a:extLst>
          </p:cNvPr>
          <p:cNvSpPr/>
          <p:nvPr/>
        </p:nvSpPr>
        <p:spPr>
          <a:xfrm>
            <a:off x="2599878" y="331903"/>
            <a:ext cx="1817263" cy="167442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1D89-8070-4947-ADBD-CEE221E0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50" y="17692"/>
            <a:ext cx="3587400" cy="856800"/>
          </a:xfrm>
        </p:spPr>
        <p:txBody>
          <a:bodyPr/>
          <a:lstStyle/>
          <a:p>
            <a:r>
              <a:rPr lang="sr-Latn-RS" dirty="0"/>
              <a:t>Šta je ZNR?</a:t>
            </a:r>
            <a:endParaRPr lang="sr-Cyrl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01128-7072-4801-A8D4-A7A4101B6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450" y="1059157"/>
            <a:ext cx="7591200" cy="2932500"/>
          </a:xfrm>
        </p:spPr>
        <p:txBody>
          <a:bodyPr/>
          <a:lstStyle/>
          <a:p>
            <a:r>
              <a:rPr lang="sr-Latn-CS" sz="1600" b="1" dirty="0"/>
              <a:t>Razlika između aktuelnog nivoa razvoja </a:t>
            </a:r>
            <a:r>
              <a:rPr lang="sr-Latn-CS" sz="1600" dirty="0"/>
              <a:t>(ZAR) koji određuje samostalno nezavisno rešavanje problema </a:t>
            </a:r>
            <a:r>
              <a:rPr lang="sr-Latn-CS" sz="1600" b="1" dirty="0"/>
              <a:t>i potencijalnog nivoa razvoja </a:t>
            </a:r>
            <a:r>
              <a:rPr lang="sr-Latn-CS" sz="1600" dirty="0"/>
              <a:t>koji određuje rešavanje problema pod vođstvom odraslih, ili u saradnji sa sposobnijim vršnjacima </a:t>
            </a:r>
            <a:r>
              <a:rPr lang="sr-Latn-CS" sz="1050" dirty="0"/>
              <a:t>(Luković i sar., 2013).</a:t>
            </a:r>
            <a:endParaRPr lang="en-US" sz="1050" dirty="0"/>
          </a:p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9ADA6-969A-4BCB-AD1C-DD0BB5F06B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2" descr="VTV 007 : Visualizing The Zone Of Proximal Development - Verbal To Visual">
            <a:extLst>
              <a:ext uri="{FF2B5EF4-FFF2-40B4-BE49-F238E27FC236}">
                <a16:creationId xmlns:a16="http://schemas.microsoft.com/office/drawing/2014/main" id="{D0DC1224-5F55-412C-BE00-260275646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5E9CC"/>
              </a:clrFrom>
              <a:clrTo>
                <a:srgbClr val="F5E9CC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7"/>
          <a:stretch/>
        </p:blipFill>
        <p:spPr bwMode="auto">
          <a:xfrm>
            <a:off x="5330456" y="2571751"/>
            <a:ext cx="32836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5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1822</Words>
  <Application>Microsoft Office PowerPoint</Application>
  <PresentationFormat>On-screen Show (16:9)</PresentationFormat>
  <Paragraphs>200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Montserrat Light</vt:lpstr>
      <vt:lpstr>Montserrat</vt:lpstr>
      <vt:lpstr>Poppins</vt:lpstr>
      <vt:lpstr>Volsce template</vt:lpstr>
      <vt:lpstr>Pitanja:</vt:lpstr>
      <vt:lpstr>Zadatak za Vas:</vt:lpstr>
      <vt:lpstr>Zadatak za studente psihologije:</vt:lpstr>
      <vt:lpstr>PowerPoint Presentation</vt:lpstr>
      <vt:lpstr>Možete li navesti neke nedostatke testova inteligencije? </vt:lpstr>
      <vt:lpstr>Šta se događa ako se nakon testiranja proceni da neko dete nije spremno za polazak u školu? </vt:lpstr>
      <vt:lpstr>Koje podatke dobijamo kada zadamo test? </vt:lpstr>
      <vt:lpstr>PowerPoint Presentation</vt:lpstr>
      <vt:lpstr>Šta je ZNR?</vt:lpstr>
      <vt:lpstr>PowerPoint Presentation</vt:lpstr>
      <vt:lpstr> DINAMIČKO PROCENIVANJE</vt:lpstr>
      <vt:lpstr>Šta je dinamička procena?</vt:lpstr>
      <vt:lpstr>Šta je dinamička procena?</vt:lpstr>
      <vt:lpstr>Neke od dimenzija razlikovanja</vt:lpstr>
      <vt:lpstr>Intervencije u okviru DP  (Iliti Recept za fil)</vt:lpstr>
      <vt:lpstr>Intervencije u okviru DP</vt:lpstr>
      <vt:lpstr>Teorijska osnova većine pristupa</vt:lpstr>
      <vt:lpstr>PowerPoint Presentation</vt:lpstr>
      <vt:lpstr>Znači li to da je svaka interakcija za kompetentnijom osobom korisna za kognitivni razvoj?</vt:lpstr>
      <vt:lpstr>Šta je još potrebno za kognitivni razvoj?</vt:lpstr>
      <vt:lpstr>Statička vs Dinamička</vt:lpstr>
      <vt:lpstr>PowerPoint Presentation</vt:lpstr>
      <vt:lpstr>PowerPoint Presentation</vt:lpstr>
      <vt:lpstr>Kada koristimo DP?</vt:lpstr>
      <vt:lpstr>Uloga DP</vt:lpstr>
      <vt:lpstr>Cilj DP</vt:lpstr>
      <vt:lpstr>Vratimo se na...</vt:lpstr>
      <vt:lpstr>Ukoliko se sada pitate... Gde je dinamička procena bila celog vašeg života...</vt:lpstr>
      <vt:lpstr>Nedostatci pri upotrebi DP</vt:lpstr>
      <vt:lpstr>Primenjivost DP</vt:lpstr>
      <vt:lpstr>PowerPoint Presentation</vt:lpstr>
      <vt:lpstr>Pitanja?</vt:lpstr>
      <vt:lpstr>Neki od korišćenih izvora koje preporučujemo za dalje čitanje: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Dejana</cp:lastModifiedBy>
  <cp:revision>21</cp:revision>
  <dcterms:modified xsi:type="dcterms:W3CDTF">2020-11-14T15:49:13Z</dcterms:modified>
</cp:coreProperties>
</file>