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8" r:id="rId1"/>
  </p:sldMasterIdLst>
  <p:notesMasterIdLst>
    <p:notesMasterId r:id="rId35"/>
  </p:notesMasterIdLst>
  <p:sldIdLst>
    <p:sldId id="285" r:id="rId2"/>
    <p:sldId id="287" r:id="rId3"/>
    <p:sldId id="288" r:id="rId4"/>
    <p:sldId id="286" r:id="rId5"/>
    <p:sldId id="291" r:id="rId6"/>
    <p:sldId id="292" r:id="rId7"/>
    <p:sldId id="293" r:id="rId8"/>
    <p:sldId id="294" r:id="rId9"/>
    <p:sldId id="295" r:id="rId10"/>
    <p:sldId id="297" r:id="rId11"/>
    <p:sldId id="298" r:id="rId12"/>
    <p:sldId id="300" r:id="rId13"/>
    <p:sldId id="301" r:id="rId14"/>
    <p:sldId id="314" r:id="rId15"/>
    <p:sldId id="315" r:id="rId16"/>
    <p:sldId id="316" r:id="rId17"/>
    <p:sldId id="302" r:id="rId18"/>
    <p:sldId id="299" r:id="rId19"/>
    <p:sldId id="303" r:id="rId20"/>
    <p:sldId id="304" r:id="rId21"/>
    <p:sldId id="268" r:id="rId22"/>
    <p:sldId id="306" r:id="rId23"/>
    <p:sldId id="307" r:id="rId24"/>
    <p:sldId id="308" r:id="rId25"/>
    <p:sldId id="309" r:id="rId26"/>
    <p:sldId id="310" r:id="rId27"/>
    <p:sldId id="289" r:id="rId28"/>
    <p:sldId id="290" r:id="rId29"/>
    <p:sldId id="311" r:id="rId30"/>
    <p:sldId id="312" r:id="rId31"/>
    <p:sldId id="260" r:id="rId32"/>
    <p:sldId id="278" r:id="rId33"/>
    <p:sldId id="313" r:id="rId34"/>
  </p:sldIdLst>
  <p:sldSz cx="9144000" cy="5143500" type="screen16x9"/>
  <p:notesSz cx="6858000" cy="9144000"/>
  <p:embeddedFontLst>
    <p:embeddedFont>
      <p:font typeface="Montserrat" panose="020B0604020202020204" charset="0"/>
      <p:regular r:id="rId36"/>
      <p:bold r:id="rId37"/>
      <p:italic r:id="rId38"/>
      <p:boldItalic r:id="rId39"/>
    </p:embeddedFont>
    <p:embeddedFont>
      <p:font typeface="Montserrat Light" panose="020B0604020202020204" charset="0"/>
      <p:regular r:id="rId40"/>
      <p:bold r:id="rId41"/>
      <p:italic r:id="rId42"/>
      <p:boldItalic r:id="rId43"/>
    </p:embeddedFont>
    <p:embeddedFont>
      <p:font typeface="Poppins" panose="020B0604020202020204" charset="0"/>
      <p:regular r:id="rId44"/>
      <p:bold r:id="rId45"/>
      <p:italic r:id="rId46"/>
      <p:boldItalic r:id="rId4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AA41D26-7CDB-4642-A2FD-226D615B57E9}">
  <a:tblStyle styleId="{CAA41D26-7CDB-4642-A2FD-226D615B57E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73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7.fntdata"/><Relationship Id="rId47" Type="http://schemas.openxmlformats.org/officeDocument/2006/relationships/font" Target="fonts/font12.fntdata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3.fntdata"/><Relationship Id="rId46" Type="http://schemas.openxmlformats.org/officeDocument/2006/relationships/font" Target="fonts/font11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font" Target="fonts/font10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1.fntdata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43" Type="http://schemas.openxmlformats.org/officeDocument/2006/relationships/font" Target="fonts/font8.fntdata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g35f391192_0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5" name="Google Shape;425;g35f391192_0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" name="Google Shape;337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Google Shape;552;g35ed75ccf_0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3" name="Google Shape;553;g35ed75ccf_0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oogle Shape;73;p4"/>
          <p:cNvGrpSpPr/>
          <p:nvPr/>
        </p:nvGrpSpPr>
        <p:grpSpPr>
          <a:xfrm>
            <a:off x="4363774" y="-3213"/>
            <a:ext cx="4780226" cy="2524130"/>
            <a:chOff x="4363774" y="-3213"/>
            <a:chExt cx="4780226" cy="2524130"/>
          </a:xfrm>
        </p:grpSpPr>
        <p:pic>
          <p:nvPicPr>
            <p:cNvPr id="74" name="Google Shape;74;p4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 flipH="1">
              <a:off x="7948921" y="2000218"/>
              <a:ext cx="796706" cy="520699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75" name="Google Shape;75;p4"/>
            <p:cNvGrpSpPr/>
            <p:nvPr/>
          </p:nvGrpSpPr>
          <p:grpSpPr>
            <a:xfrm flipH="1">
              <a:off x="7152344" y="1600887"/>
              <a:ext cx="1991656" cy="520699"/>
              <a:chOff x="0" y="0"/>
              <a:chExt cx="3429750" cy="896675"/>
            </a:xfrm>
          </p:grpSpPr>
          <p:pic>
            <p:nvPicPr>
              <p:cNvPr id="76" name="Google Shape;76;p4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77" name="Google Shape;77;p4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78" name="Google Shape;78;p4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 flipH="1">
              <a:off x="7948921" y="1198193"/>
              <a:ext cx="796706" cy="520699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79" name="Google Shape;79;p4"/>
            <p:cNvGrpSpPr/>
            <p:nvPr/>
          </p:nvGrpSpPr>
          <p:grpSpPr>
            <a:xfrm flipH="1">
              <a:off x="5957394" y="798862"/>
              <a:ext cx="3186606" cy="520699"/>
              <a:chOff x="0" y="0"/>
              <a:chExt cx="5487525" cy="896675"/>
            </a:xfrm>
          </p:grpSpPr>
          <p:pic>
            <p:nvPicPr>
              <p:cNvPr id="80" name="Google Shape;80;p4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81" name="Google Shape;81;p4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82" name="Google Shape;82;p4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83" name="Google Shape;83;p4"/>
            <p:cNvGrpSpPr/>
            <p:nvPr/>
          </p:nvGrpSpPr>
          <p:grpSpPr>
            <a:xfrm flipH="1">
              <a:off x="4363774" y="396118"/>
              <a:ext cx="4381854" cy="520735"/>
              <a:chOff x="0" y="0"/>
              <a:chExt cx="7545300" cy="896675"/>
            </a:xfrm>
          </p:grpSpPr>
          <p:pic>
            <p:nvPicPr>
              <p:cNvPr id="84" name="Google Shape;84;p4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85" name="Google Shape;85;p4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86" name="Google Shape;86;p4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87" name="Google Shape;87;p4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617332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88" name="Google Shape;88;p4"/>
            <p:cNvGrpSpPr/>
            <p:nvPr/>
          </p:nvGrpSpPr>
          <p:grpSpPr>
            <a:xfrm flipH="1">
              <a:off x="4762146" y="-3213"/>
              <a:ext cx="4381854" cy="520735"/>
              <a:chOff x="0" y="0"/>
              <a:chExt cx="7545300" cy="896675"/>
            </a:xfrm>
          </p:grpSpPr>
          <p:pic>
            <p:nvPicPr>
              <p:cNvPr id="89" name="Google Shape;89;p4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90" name="Google Shape;90;p4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91" name="Google Shape;91;p4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92" name="Google Shape;92;p4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617332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grpSp>
        <p:nvGrpSpPr>
          <p:cNvPr id="93" name="Google Shape;93;p4"/>
          <p:cNvGrpSpPr/>
          <p:nvPr/>
        </p:nvGrpSpPr>
        <p:grpSpPr>
          <a:xfrm>
            <a:off x="-3" y="2743188"/>
            <a:ext cx="4381556" cy="2524130"/>
            <a:chOff x="4364072" y="-3213"/>
            <a:chExt cx="4381556" cy="2524130"/>
          </a:xfrm>
        </p:grpSpPr>
        <p:grpSp>
          <p:nvGrpSpPr>
            <p:cNvPr id="94" name="Google Shape;94;p4"/>
            <p:cNvGrpSpPr/>
            <p:nvPr/>
          </p:nvGrpSpPr>
          <p:grpSpPr>
            <a:xfrm flipH="1">
              <a:off x="4364072" y="2000218"/>
              <a:ext cx="4381556" cy="520699"/>
              <a:chOff x="0" y="0"/>
              <a:chExt cx="7545300" cy="896675"/>
            </a:xfrm>
          </p:grpSpPr>
          <p:pic>
            <p:nvPicPr>
              <p:cNvPr id="95" name="Google Shape;95;p4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96" name="Google Shape;96;p4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97" name="Google Shape;97;p4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98" name="Google Shape;98;p4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617332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99" name="Google Shape;99;p4"/>
            <p:cNvGrpSpPr/>
            <p:nvPr/>
          </p:nvGrpSpPr>
          <p:grpSpPr>
            <a:xfrm flipH="1">
              <a:off x="4762444" y="1600887"/>
              <a:ext cx="3186606" cy="520699"/>
              <a:chOff x="2057775" y="0"/>
              <a:chExt cx="5487525" cy="896675"/>
            </a:xfrm>
          </p:grpSpPr>
          <p:pic>
            <p:nvPicPr>
              <p:cNvPr id="100" name="Google Shape;100;p4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01" name="Google Shape;101;p4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02" name="Google Shape;102;p4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617332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03" name="Google Shape;103;p4"/>
            <p:cNvGrpSpPr/>
            <p:nvPr/>
          </p:nvGrpSpPr>
          <p:grpSpPr>
            <a:xfrm flipH="1">
              <a:off x="4364072" y="1198193"/>
              <a:ext cx="3186606" cy="520699"/>
              <a:chOff x="2057775" y="0"/>
              <a:chExt cx="5487525" cy="896675"/>
            </a:xfrm>
          </p:grpSpPr>
          <p:pic>
            <p:nvPicPr>
              <p:cNvPr id="104" name="Google Shape;104;p4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05" name="Google Shape;105;p4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06" name="Google Shape;106;p4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617332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107" name="Google Shape;107;p4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 flipH="1">
              <a:off x="4762444" y="798862"/>
              <a:ext cx="796706" cy="520699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08" name="Google Shape;108;p4"/>
            <p:cNvGrpSpPr/>
            <p:nvPr/>
          </p:nvGrpSpPr>
          <p:grpSpPr>
            <a:xfrm flipH="1">
              <a:off x="4364072" y="396118"/>
              <a:ext cx="1991656" cy="520699"/>
              <a:chOff x="4115550" y="0"/>
              <a:chExt cx="3429750" cy="896675"/>
            </a:xfrm>
          </p:grpSpPr>
          <p:pic>
            <p:nvPicPr>
              <p:cNvPr id="109" name="Google Shape;109;p4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10" name="Google Shape;110;p4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617332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111" name="Google Shape;111;p4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 flipH="1">
              <a:off x="4762444" y="-3213"/>
              <a:ext cx="796706" cy="52069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12" name="Google Shape;112;p4"/>
          <p:cNvSpPr txBox="1">
            <a:spLocks noGrp="1"/>
          </p:cNvSpPr>
          <p:nvPr>
            <p:ph type="body" idx="1"/>
          </p:nvPr>
        </p:nvSpPr>
        <p:spPr>
          <a:xfrm>
            <a:off x="2487650" y="1218025"/>
            <a:ext cx="4168800" cy="2707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381000" algn="ctr" rtl="0">
              <a:spcBef>
                <a:spcPts val="600"/>
              </a:spcBef>
              <a:spcAft>
                <a:spcPts val="0"/>
              </a:spcAft>
              <a:buSzPts val="2400"/>
              <a:buFont typeface="Montserrat"/>
              <a:buChar char="❑"/>
              <a:defRPr sz="2400" b="1"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81000" algn="ctr" rtl="0">
              <a:spcBef>
                <a:spcPts val="600"/>
              </a:spcBef>
              <a:spcAft>
                <a:spcPts val="0"/>
              </a:spcAft>
              <a:buSzPts val="2400"/>
              <a:buFont typeface="Montserrat"/>
              <a:buChar char="❏"/>
              <a:defRPr sz="2400" b="1"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81000" algn="ctr" rtl="0">
              <a:spcBef>
                <a:spcPts val="600"/>
              </a:spcBef>
              <a:spcAft>
                <a:spcPts val="0"/>
              </a:spcAft>
              <a:buSzPts val="2400"/>
              <a:buFont typeface="Montserrat"/>
              <a:buChar char="❏"/>
              <a:defRPr sz="2400" b="1"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81000" algn="ctr" rtl="0">
              <a:spcBef>
                <a:spcPts val="600"/>
              </a:spcBef>
              <a:spcAft>
                <a:spcPts val="0"/>
              </a:spcAft>
              <a:buSzPts val="2400"/>
              <a:buFont typeface="Montserrat"/>
              <a:buChar char="❏"/>
              <a:defRPr sz="2400" b="1"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81000" algn="ctr" rtl="0">
              <a:spcBef>
                <a:spcPts val="600"/>
              </a:spcBef>
              <a:spcAft>
                <a:spcPts val="0"/>
              </a:spcAft>
              <a:buSzPts val="2400"/>
              <a:buFont typeface="Montserrat"/>
              <a:buChar char="❏"/>
              <a:defRPr sz="2400" b="1"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81000" algn="ctr" rtl="0">
              <a:spcBef>
                <a:spcPts val="600"/>
              </a:spcBef>
              <a:spcAft>
                <a:spcPts val="0"/>
              </a:spcAft>
              <a:buSzPts val="2400"/>
              <a:buFont typeface="Montserrat"/>
              <a:buChar char="❏"/>
              <a:defRPr sz="2400" b="1"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81000" algn="ctr" rtl="0">
              <a:spcBef>
                <a:spcPts val="600"/>
              </a:spcBef>
              <a:spcAft>
                <a:spcPts val="0"/>
              </a:spcAft>
              <a:buSzPts val="2400"/>
              <a:buFont typeface="Montserrat"/>
              <a:buChar char="❏"/>
              <a:defRPr sz="2400" b="1"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81000" algn="ctr" rtl="0">
              <a:spcBef>
                <a:spcPts val="600"/>
              </a:spcBef>
              <a:spcAft>
                <a:spcPts val="0"/>
              </a:spcAft>
              <a:buSzPts val="2400"/>
              <a:buFont typeface="Montserrat"/>
              <a:buChar char="❏"/>
              <a:defRPr sz="2400" b="1"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81000" algn="ctr">
              <a:spcBef>
                <a:spcPts val="600"/>
              </a:spcBef>
              <a:spcAft>
                <a:spcPts val="0"/>
              </a:spcAft>
              <a:buSzPts val="2400"/>
              <a:buFont typeface="Montserrat"/>
              <a:buChar char="❏"/>
              <a:defRPr sz="24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13" name="Google Shape;113;p4"/>
          <p:cNvSpPr txBox="1">
            <a:spLocks noGrp="1"/>
          </p:cNvSpPr>
          <p:nvPr>
            <p:ph type="sldNum" idx="12"/>
          </p:nvPr>
        </p:nvSpPr>
        <p:spPr>
          <a:xfrm>
            <a:off x="8729400" y="4734075"/>
            <a:ext cx="414600" cy="409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5" name="Google Shape;115;p5"/>
          <p:cNvGrpSpPr/>
          <p:nvPr/>
        </p:nvGrpSpPr>
        <p:grpSpPr>
          <a:xfrm flipH="1">
            <a:off x="4363774" y="-3213"/>
            <a:ext cx="4780226" cy="2116171"/>
            <a:chOff x="0" y="0"/>
            <a:chExt cx="5072935" cy="2245751"/>
          </a:xfrm>
        </p:grpSpPr>
        <p:pic>
          <p:nvPicPr>
            <p:cNvPr id="116" name="Google Shape;116;p5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0" y="1693130"/>
              <a:ext cx="845548" cy="55262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7" name="Google Shape;117;p5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422766" y="1270348"/>
              <a:ext cx="845548" cy="552621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18" name="Google Shape;118;p5"/>
            <p:cNvGrpSpPr/>
            <p:nvPr/>
          </p:nvGrpSpPr>
          <p:grpSpPr>
            <a:xfrm>
              <a:off x="0" y="846565"/>
              <a:ext cx="3381962" cy="552621"/>
              <a:chOff x="0" y="0"/>
              <a:chExt cx="5487525" cy="896675"/>
            </a:xfrm>
          </p:grpSpPr>
          <p:pic>
            <p:nvPicPr>
              <p:cNvPr id="119" name="Google Shape;119;p5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20" name="Google Shape;120;p5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21" name="Google Shape;121;p5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22" name="Google Shape;122;p5"/>
            <p:cNvGrpSpPr/>
            <p:nvPr/>
          </p:nvGrpSpPr>
          <p:grpSpPr>
            <a:xfrm>
              <a:off x="422766" y="423783"/>
              <a:ext cx="4650168" cy="552621"/>
              <a:chOff x="0" y="0"/>
              <a:chExt cx="7545300" cy="896675"/>
            </a:xfrm>
          </p:grpSpPr>
          <p:pic>
            <p:nvPicPr>
              <p:cNvPr id="123" name="Google Shape;123;p5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24" name="Google Shape;124;p5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25" name="Google Shape;125;p5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26" name="Google Shape;126;p5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617332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27" name="Google Shape;127;p5"/>
            <p:cNvGrpSpPr/>
            <p:nvPr/>
          </p:nvGrpSpPr>
          <p:grpSpPr>
            <a:xfrm>
              <a:off x="0" y="0"/>
              <a:ext cx="4650168" cy="552621"/>
              <a:chOff x="0" y="0"/>
              <a:chExt cx="7545300" cy="896675"/>
            </a:xfrm>
          </p:grpSpPr>
          <p:pic>
            <p:nvPicPr>
              <p:cNvPr id="128" name="Google Shape;128;p5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29" name="Google Shape;129;p5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30" name="Google Shape;130;p5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31" name="Google Shape;131;p5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617332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grpSp>
        <p:nvGrpSpPr>
          <p:cNvPr id="132" name="Google Shape;132;p5"/>
          <p:cNvGrpSpPr/>
          <p:nvPr/>
        </p:nvGrpSpPr>
        <p:grpSpPr>
          <a:xfrm flipH="1">
            <a:off x="6" y="3953174"/>
            <a:ext cx="2390164" cy="1318453"/>
            <a:chOff x="6607482" y="3879952"/>
            <a:chExt cx="2536521" cy="1399186"/>
          </a:xfrm>
        </p:grpSpPr>
        <p:grpSp>
          <p:nvGrpSpPr>
            <p:cNvPr id="133" name="Google Shape;133;p5"/>
            <p:cNvGrpSpPr/>
            <p:nvPr/>
          </p:nvGrpSpPr>
          <p:grpSpPr>
            <a:xfrm>
              <a:off x="6607482" y="4726517"/>
              <a:ext cx="2113755" cy="552621"/>
              <a:chOff x="2057775" y="0"/>
              <a:chExt cx="3429750" cy="896675"/>
            </a:xfrm>
          </p:grpSpPr>
          <p:pic>
            <p:nvPicPr>
              <p:cNvPr id="134" name="Google Shape;134;p5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35" name="Google Shape;135;p5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36" name="Google Shape;136;p5"/>
            <p:cNvGrpSpPr/>
            <p:nvPr/>
          </p:nvGrpSpPr>
          <p:grpSpPr>
            <a:xfrm>
              <a:off x="7030248" y="4303735"/>
              <a:ext cx="2113755" cy="552621"/>
              <a:chOff x="2057775" y="0"/>
              <a:chExt cx="3429750" cy="896675"/>
            </a:xfrm>
          </p:grpSpPr>
          <p:pic>
            <p:nvPicPr>
              <p:cNvPr id="137" name="Google Shape;137;p5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38" name="Google Shape;138;p5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139" name="Google Shape;139;p5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7875688" y="3879952"/>
              <a:ext cx="845548" cy="55262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40" name="Google Shape;140;p5"/>
          <p:cNvSpPr txBox="1">
            <a:spLocks noGrp="1"/>
          </p:cNvSpPr>
          <p:nvPr>
            <p:ph type="title"/>
          </p:nvPr>
        </p:nvSpPr>
        <p:spPr>
          <a:xfrm>
            <a:off x="776450" y="402700"/>
            <a:ext cx="3587400" cy="856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5"/>
          <p:cNvSpPr txBox="1">
            <a:spLocks noGrp="1"/>
          </p:cNvSpPr>
          <p:nvPr>
            <p:ph type="body" idx="1"/>
          </p:nvPr>
        </p:nvSpPr>
        <p:spPr>
          <a:xfrm>
            <a:off x="776450" y="1524375"/>
            <a:ext cx="7591200" cy="2932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❑"/>
              <a:defRPr/>
            </a:lvl1pPr>
            <a:lvl2pPr marL="914400" lvl="1" indent="-355600">
              <a:spcBef>
                <a:spcPts val="600"/>
              </a:spcBef>
              <a:spcAft>
                <a:spcPts val="0"/>
              </a:spcAft>
              <a:buSzPts val="2000"/>
              <a:buChar char="❏"/>
              <a:defRPr/>
            </a:lvl2pPr>
            <a:lvl3pPr marL="1371600" lvl="2" indent="-355600">
              <a:spcBef>
                <a:spcPts val="600"/>
              </a:spcBef>
              <a:spcAft>
                <a:spcPts val="0"/>
              </a:spcAft>
              <a:buSzPts val="2000"/>
              <a:buChar char="❏"/>
              <a:defRPr/>
            </a:lvl3pPr>
            <a:lvl4pPr marL="1828800" lvl="3" indent="-355600">
              <a:spcBef>
                <a:spcPts val="600"/>
              </a:spcBef>
              <a:spcAft>
                <a:spcPts val="0"/>
              </a:spcAft>
              <a:buSzPts val="2000"/>
              <a:buChar char="❏"/>
              <a:defRPr/>
            </a:lvl4pPr>
            <a:lvl5pPr marL="2286000" lvl="4" indent="-355600">
              <a:spcBef>
                <a:spcPts val="600"/>
              </a:spcBef>
              <a:spcAft>
                <a:spcPts val="0"/>
              </a:spcAft>
              <a:buSzPts val="2000"/>
              <a:buChar char="❏"/>
              <a:defRPr/>
            </a:lvl5pPr>
            <a:lvl6pPr marL="2743200" lvl="5" indent="-355600">
              <a:spcBef>
                <a:spcPts val="600"/>
              </a:spcBef>
              <a:spcAft>
                <a:spcPts val="0"/>
              </a:spcAft>
              <a:buSzPts val="2000"/>
              <a:buChar char="❏"/>
              <a:defRPr/>
            </a:lvl6pPr>
            <a:lvl7pPr marL="3200400" lvl="6" indent="-355600">
              <a:spcBef>
                <a:spcPts val="600"/>
              </a:spcBef>
              <a:spcAft>
                <a:spcPts val="0"/>
              </a:spcAft>
              <a:buSzPts val="2000"/>
              <a:buChar char="❏"/>
              <a:defRPr/>
            </a:lvl7pPr>
            <a:lvl8pPr marL="3657600" lvl="7" indent="-355600">
              <a:spcBef>
                <a:spcPts val="600"/>
              </a:spcBef>
              <a:spcAft>
                <a:spcPts val="0"/>
              </a:spcAft>
              <a:buSzPts val="2000"/>
              <a:buChar char="❏"/>
              <a:defRPr/>
            </a:lvl8pPr>
            <a:lvl9pPr marL="4114800" lvl="8" indent="-355600">
              <a:spcBef>
                <a:spcPts val="600"/>
              </a:spcBef>
              <a:spcAft>
                <a:spcPts val="0"/>
              </a:spcAft>
              <a:buSzPts val="2000"/>
              <a:buChar char="❏"/>
              <a:defRPr/>
            </a:lvl9pPr>
          </a:lstStyle>
          <a:p>
            <a:endParaRPr/>
          </a:p>
        </p:txBody>
      </p:sp>
      <p:sp>
        <p:nvSpPr>
          <p:cNvPr id="142" name="Google Shape;142;p5"/>
          <p:cNvSpPr txBox="1">
            <a:spLocks noGrp="1"/>
          </p:cNvSpPr>
          <p:nvPr>
            <p:ph type="sldNum" idx="12"/>
          </p:nvPr>
        </p:nvSpPr>
        <p:spPr>
          <a:xfrm>
            <a:off x="8729400" y="4734075"/>
            <a:ext cx="414600" cy="409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4" name="Google Shape;144;p6"/>
          <p:cNvGrpSpPr/>
          <p:nvPr/>
        </p:nvGrpSpPr>
        <p:grpSpPr>
          <a:xfrm flipH="1">
            <a:off x="4363774" y="-3213"/>
            <a:ext cx="4780226" cy="2116171"/>
            <a:chOff x="0" y="0"/>
            <a:chExt cx="5072935" cy="2245751"/>
          </a:xfrm>
        </p:grpSpPr>
        <p:pic>
          <p:nvPicPr>
            <p:cNvPr id="145" name="Google Shape;145;p6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0" y="1693130"/>
              <a:ext cx="845548" cy="55262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6" name="Google Shape;146;p6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422766" y="1270348"/>
              <a:ext cx="845548" cy="552621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47" name="Google Shape;147;p6"/>
            <p:cNvGrpSpPr/>
            <p:nvPr/>
          </p:nvGrpSpPr>
          <p:grpSpPr>
            <a:xfrm>
              <a:off x="0" y="846565"/>
              <a:ext cx="3381962" cy="552621"/>
              <a:chOff x="0" y="0"/>
              <a:chExt cx="5487525" cy="896675"/>
            </a:xfrm>
          </p:grpSpPr>
          <p:pic>
            <p:nvPicPr>
              <p:cNvPr id="148" name="Google Shape;148;p6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49" name="Google Shape;149;p6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50" name="Google Shape;150;p6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51" name="Google Shape;151;p6"/>
            <p:cNvGrpSpPr/>
            <p:nvPr/>
          </p:nvGrpSpPr>
          <p:grpSpPr>
            <a:xfrm>
              <a:off x="422766" y="423783"/>
              <a:ext cx="4650168" cy="552621"/>
              <a:chOff x="0" y="0"/>
              <a:chExt cx="7545300" cy="896675"/>
            </a:xfrm>
          </p:grpSpPr>
          <p:pic>
            <p:nvPicPr>
              <p:cNvPr id="152" name="Google Shape;152;p6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53" name="Google Shape;153;p6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54" name="Google Shape;154;p6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55" name="Google Shape;155;p6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617332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56" name="Google Shape;156;p6"/>
            <p:cNvGrpSpPr/>
            <p:nvPr/>
          </p:nvGrpSpPr>
          <p:grpSpPr>
            <a:xfrm>
              <a:off x="0" y="0"/>
              <a:ext cx="4650168" cy="552621"/>
              <a:chOff x="0" y="0"/>
              <a:chExt cx="7545300" cy="896675"/>
            </a:xfrm>
          </p:grpSpPr>
          <p:pic>
            <p:nvPicPr>
              <p:cNvPr id="157" name="Google Shape;157;p6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58" name="Google Shape;158;p6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59" name="Google Shape;159;p6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60" name="Google Shape;160;p6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617332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grpSp>
        <p:nvGrpSpPr>
          <p:cNvPr id="161" name="Google Shape;161;p6"/>
          <p:cNvGrpSpPr/>
          <p:nvPr/>
        </p:nvGrpSpPr>
        <p:grpSpPr>
          <a:xfrm flipH="1">
            <a:off x="6" y="3953174"/>
            <a:ext cx="2390164" cy="1318453"/>
            <a:chOff x="6607482" y="3879952"/>
            <a:chExt cx="2536521" cy="1399186"/>
          </a:xfrm>
        </p:grpSpPr>
        <p:grpSp>
          <p:nvGrpSpPr>
            <p:cNvPr id="162" name="Google Shape;162;p6"/>
            <p:cNvGrpSpPr/>
            <p:nvPr/>
          </p:nvGrpSpPr>
          <p:grpSpPr>
            <a:xfrm>
              <a:off x="6607482" y="4726517"/>
              <a:ext cx="2113755" cy="552621"/>
              <a:chOff x="2057775" y="0"/>
              <a:chExt cx="3429750" cy="896675"/>
            </a:xfrm>
          </p:grpSpPr>
          <p:pic>
            <p:nvPicPr>
              <p:cNvPr id="163" name="Google Shape;163;p6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64" name="Google Shape;164;p6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65" name="Google Shape;165;p6"/>
            <p:cNvGrpSpPr/>
            <p:nvPr/>
          </p:nvGrpSpPr>
          <p:grpSpPr>
            <a:xfrm>
              <a:off x="7030248" y="4303735"/>
              <a:ext cx="2113755" cy="552621"/>
              <a:chOff x="2057775" y="0"/>
              <a:chExt cx="3429750" cy="896675"/>
            </a:xfrm>
          </p:grpSpPr>
          <p:pic>
            <p:nvPicPr>
              <p:cNvPr id="166" name="Google Shape;166;p6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67" name="Google Shape;167;p6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168" name="Google Shape;168;p6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7875688" y="3879952"/>
              <a:ext cx="845548" cy="55262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69" name="Google Shape;169;p6"/>
          <p:cNvSpPr txBox="1">
            <a:spLocks noGrp="1"/>
          </p:cNvSpPr>
          <p:nvPr>
            <p:ph type="title"/>
          </p:nvPr>
        </p:nvSpPr>
        <p:spPr>
          <a:xfrm>
            <a:off x="776450" y="402700"/>
            <a:ext cx="3587400" cy="856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70" name="Google Shape;170;p6"/>
          <p:cNvSpPr txBox="1">
            <a:spLocks noGrp="1"/>
          </p:cNvSpPr>
          <p:nvPr>
            <p:ph type="body" idx="1"/>
          </p:nvPr>
        </p:nvSpPr>
        <p:spPr>
          <a:xfrm>
            <a:off x="776450" y="1524375"/>
            <a:ext cx="3587400" cy="3077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❑"/>
              <a:defRPr/>
            </a:lvl1pPr>
            <a:lvl2pPr marL="914400" lvl="1" indent="-355600">
              <a:spcBef>
                <a:spcPts val="600"/>
              </a:spcBef>
              <a:spcAft>
                <a:spcPts val="0"/>
              </a:spcAft>
              <a:buSzPts val="2000"/>
              <a:buChar char="❏"/>
              <a:defRPr/>
            </a:lvl2pPr>
            <a:lvl3pPr marL="1371600" lvl="2" indent="-355600">
              <a:spcBef>
                <a:spcPts val="600"/>
              </a:spcBef>
              <a:spcAft>
                <a:spcPts val="0"/>
              </a:spcAft>
              <a:buSzPts val="2000"/>
              <a:buChar char="❏"/>
              <a:defRPr/>
            </a:lvl3pPr>
            <a:lvl4pPr marL="1828800" lvl="3" indent="-355600">
              <a:spcBef>
                <a:spcPts val="600"/>
              </a:spcBef>
              <a:spcAft>
                <a:spcPts val="0"/>
              </a:spcAft>
              <a:buSzPts val="2000"/>
              <a:buChar char="❏"/>
              <a:defRPr/>
            </a:lvl4pPr>
            <a:lvl5pPr marL="2286000" lvl="4" indent="-355600">
              <a:spcBef>
                <a:spcPts val="600"/>
              </a:spcBef>
              <a:spcAft>
                <a:spcPts val="0"/>
              </a:spcAft>
              <a:buSzPts val="2000"/>
              <a:buChar char="❏"/>
              <a:defRPr/>
            </a:lvl5pPr>
            <a:lvl6pPr marL="2743200" lvl="5" indent="-355600">
              <a:spcBef>
                <a:spcPts val="600"/>
              </a:spcBef>
              <a:spcAft>
                <a:spcPts val="0"/>
              </a:spcAft>
              <a:buSzPts val="2000"/>
              <a:buChar char="❏"/>
              <a:defRPr/>
            </a:lvl6pPr>
            <a:lvl7pPr marL="3200400" lvl="6" indent="-355600">
              <a:spcBef>
                <a:spcPts val="600"/>
              </a:spcBef>
              <a:spcAft>
                <a:spcPts val="0"/>
              </a:spcAft>
              <a:buSzPts val="2000"/>
              <a:buChar char="❏"/>
              <a:defRPr/>
            </a:lvl7pPr>
            <a:lvl8pPr marL="3657600" lvl="7" indent="-355600">
              <a:spcBef>
                <a:spcPts val="600"/>
              </a:spcBef>
              <a:spcAft>
                <a:spcPts val="0"/>
              </a:spcAft>
              <a:buSzPts val="2000"/>
              <a:buChar char="❏"/>
              <a:defRPr/>
            </a:lvl8pPr>
            <a:lvl9pPr marL="4114800" lvl="8" indent="-355600">
              <a:spcBef>
                <a:spcPts val="600"/>
              </a:spcBef>
              <a:spcAft>
                <a:spcPts val="0"/>
              </a:spcAft>
              <a:buSzPts val="2000"/>
              <a:buChar char="❏"/>
              <a:defRPr/>
            </a:lvl9pPr>
          </a:lstStyle>
          <a:p>
            <a:endParaRPr/>
          </a:p>
        </p:txBody>
      </p:sp>
      <p:sp>
        <p:nvSpPr>
          <p:cNvPr id="171" name="Google Shape;171;p6"/>
          <p:cNvSpPr txBox="1">
            <a:spLocks noGrp="1"/>
          </p:cNvSpPr>
          <p:nvPr>
            <p:ph type="body" idx="2"/>
          </p:nvPr>
        </p:nvSpPr>
        <p:spPr>
          <a:xfrm>
            <a:off x="4780150" y="1524375"/>
            <a:ext cx="3587400" cy="3077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❑"/>
              <a:defRPr/>
            </a:lvl1pPr>
            <a:lvl2pPr marL="914400" lvl="1" indent="-355600">
              <a:spcBef>
                <a:spcPts val="600"/>
              </a:spcBef>
              <a:spcAft>
                <a:spcPts val="0"/>
              </a:spcAft>
              <a:buSzPts val="2000"/>
              <a:buChar char="❏"/>
              <a:defRPr/>
            </a:lvl2pPr>
            <a:lvl3pPr marL="1371600" lvl="2" indent="-355600">
              <a:spcBef>
                <a:spcPts val="600"/>
              </a:spcBef>
              <a:spcAft>
                <a:spcPts val="0"/>
              </a:spcAft>
              <a:buSzPts val="2000"/>
              <a:buChar char="❏"/>
              <a:defRPr/>
            </a:lvl3pPr>
            <a:lvl4pPr marL="1828800" lvl="3" indent="-355600">
              <a:spcBef>
                <a:spcPts val="600"/>
              </a:spcBef>
              <a:spcAft>
                <a:spcPts val="0"/>
              </a:spcAft>
              <a:buSzPts val="2000"/>
              <a:buChar char="❏"/>
              <a:defRPr/>
            </a:lvl4pPr>
            <a:lvl5pPr marL="2286000" lvl="4" indent="-355600">
              <a:spcBef>
                <a:spcPts val="600"/>
              </a:spcBef>
              <a:spcAft>
                <a:spcPts val="0"/>
              </a:spcAft>
              <a:buSzPts val="2000"/>
              <a:buChar char="❏"/>
              <a:defRPr/>
            </a:lvl5pPr>
            <a:lvl6pPr marL="2743200" lvl="5" indent="-355600">
              <a:spcBef>
                <a:spcPts val="600"/>
              </a:spcBef>
              <a:spcAft>
                <a:spcPts val="0"/>
              </a:spcAft>
              <a:buSzPts val="2000"/>
              <a:buChar char="❏"/>
              <a:defRPr/>
            </a:lvl6pPr>
            <a:lvl7pPr marL="3200400" lvl="6" indent="-355600">
              <a:spcBef>
                <a:spcPts val="600"/>
              </a:spcBef>
              <a:spcAft>
                <a:spcPts val="0"/>
              </a:spcAft>
              <a:buSzPts val="2000"/>
              <a:buChar char="❏"/>
              <a:defRPr/>
            </a:lvl7pPr>
            <a:lvl8pPr marL="3657600" lvl="7" indent="-355600">
              <a:spcBef>
                <a:spcPts val="600"/>
              </a:spcBef>
              <a:spcAft>
                <a:spcPts val="0"/>
              </a:spcAft>
              <a:buSzPts val="2000"/>
              <a:buChar char="❏"/>
              <a:defRPr/>
            </a:lvl8pPr>
            <a:lvl9pPr marL="4114800" lvl="8" indent="-355600">
              <a:spcBef>
                <a:spcPts val="600"/>
              </a:spcBef>
              <a:spcAft>
                <a:spcPts val="0"/>
              </a:spcAft>
              <a:buSzPts val="2000"/>
              <a:buChar char="❏"/>
              <a:defRPr/>
            </a:lvl9pPr>
          </a:lstStyle>
          <a:p>
            <a:endParaRPr/>
          </a:p>
        </p:txBody>
      </p:sp>
      <p:sp>
        <p:nvSpPr>
          <p:cNvPr id="172" name="Google Shape;172;p6"/>
          <p:cNvSpPr txBox="1">
            <a:spLocks noGrp="1"/>
          </p:cNvSpPr>
          <p:nvPr>
            <p:ph type="sldNum" idx="12"/>
          </p:nvPr>
        </p:nvSpPr>
        <p:spPr>
          <a:xfrm>
            <a:off x="8729400" y="4734075"/>
            <a:ext cx="414600" cy="409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_AND_TWO_COLUMNS_1"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" name="Google Shape;174;p7"/>
          <p:cNvGrpSpPr/>
          <p:nvPr/>
        </p:nvGrpSpPr>
        <p:grpSpPr>
          <a:xfrm flipH="1">
            <a:off x="4363774" y="-3213"/>
            <a:ext cx="4780226" cy="2116171"/>
            <a:chOff x="0" y="0"/>
            <a:chExt cx="5072935" cy="2245751"/>
          </a:xfrm>
        </p:grpSpPr>
        <p:pic>
          <p:nvPicPr>
            <p:cNvPr id="175" name="Google Shape;175;p7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0" y="1693130"/>
              <a:ext cx="845548" cy="55262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6" name="Google Shape;176;p7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422766" y="1270348"/>
              <a:ext cx="845548" cy="552621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77" name="Google Shape;177;p7"/>
            <p:cNvGrpSpPr/>
            <p:nvPr/>
          </p:nvGrpSpPr>
          <p:grpSpPr>
            <a:xfrm>
              <a:off x="0" y="846565"/>
              <a:ext cx="3381962" cy="552621"/>
              <a:chOff x="0" y="0"/>
              <a:chExt cx="5487525" cy="896675"/>
            </a:xfrm>
          </p:grpSpPr>
          <p:pic>
            <p:nvPicPr>
              <p:cNvPr id="178" name="Google Shape;178;p7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79" name="Google Shape;179;p7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80" name="Google Shape;180;p7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81" name="Google Shape;181;p7"/>
            <p:cNvGrpSpPr/>
            <p:nvPr/>
          </p:nvGrpSpPr>
          <p:grpSpPr>
            <a:xfrm>
              <a:off x="422766" y="423783"/>
              <a:ext cx="4650168" cy="552621"/>
              <a:chOff x="0" y="0"/>
              <a:chExt cx="7545300" cy="896675"/>
            </a:xfrm>
          </p:grpSpPr>
          <p:pic>
            <p:nvPicPr>
              <p:cNvPr id="182" name="Google Shape;182;p7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83" name="Google Shape;183;p7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84" name="Google Shape;184;p7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85" name="Google Shape;185;p7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617332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86" name="Google Shape;186;p7"/>
            <p:cNvGrpSpPr/>
            <p:nvPr/>
          </p:nvGrpSpPr>
          <p:grpSpPr>
            <a:xfrm>
              <a:off x="0" y="0"/>
              <a:ext cx="4650168" cy="552621"/>
              <a:chOff x="0" y="0"/>
              <a:chExt cx="7545300" cy="896675"/>
            </a:xfrm>
          </p:grpSpPr>
          <p:pic>
            <p:nvPicPr>
              <p:cNvPr id="187" name="Google Shape;187;p7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88" name="Google Shape;188;p7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89" name="Google Shape;189;p7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90" name="Google Shape;190;p7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617332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grpSp>
        <p:nvGrpSpPr>
          <p:cNvPr id="191" name="Google Shape;191;p7"/>
          <p:cNvGrpSpPr/>
          <p:nvPr/>
        </p:nvGrpSpPr>
        <p:grpSpPr>
          <a:xfrm flipH="1">
            <a:off x="6" y="3953174"/>
            <a:ext cx="2390164" cy="1318453"/>
            <a:chOff x="6607482" y="3879952"/>
            <a:chExt cx="2536521" cy="1399186"/>
          </a:xfrm>
        </p:grpSpPr>
        <p:grpSp>
          <p:nvGrpSpPr>
            <p:cNvPr id="192" name="Google Shape;192;p7"/>
            <p:cNvGrpSpPr/>
            <p:nvPr/>
          </p:nvGrpSpPr>
          <p:grpSpPr>
            <a:xfrm>
              <a:off x="6607482" y="4726517"/>
              <a:ext cx="2113755" cy="552621"/>
              <a:chOff x="2057775" y="0"/>
              <a:chExt cx="3429750" cy="896675"/>
            </a:xfrm>
          </p:grpSpPr>
          <p:pic>
            <p:nvPicPr>
              <p:cNvPr id="193" name="Google Shape;193;p7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94" name="Google Shape;194;p7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95" name="Google Shape;195;p7"/>
            <p:cNvGrpSpPr/>
            <p:nvPr/>
          </p:nvGrpSpPr>
          <p:grpSpPr>
            <a:xfrm>
              <a:off x="7030248" y="4303735"/>
              <a:ext cx="2113755" cy="552621"/>
              <a:chOff x="2057775" y="0"/>
              <a:chExt cx="3429750" cy="896675"/>
            </a:xfrm>
          </p:grpSpPr>
          <p:pic>
            <p:nvPicPr>
              <p:cNvPr id="196" name="Google Shape;196;p7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97" name="Google Shape;197;p7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198" name="Google Shape;198;p7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7875688" y="3879952"/>
              <a:ext cx="845548" cy="55262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99" name="Google Shape;199;p7"/>
          <p:cNvSpPr txBox="1">
            <a:spLocks noGrp="1"/>
          </p:cNvSpPr>
          <p:nvPr>
            <p:ph type="title"/>
          </p:nvPr>
        </p:nvSpPr>
        <p:spPr>
          <a:xfrm>
            <a:off x="776450" y="402700"/>
            <a:ext cx="3587400" cy="856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00" name="Google Shape;200;p7"/>
          <p:cNvSpPr txBox="1">
            <a:spLocks noGrp="1"/>
          </p:cNvSpPr>
          <p:nvPr>
            <p:ph type="body" idx="1"/>
          </p:nvPr>
        </p:nvSpPr>
        <p:spPr>
          <a:xfrm>
            <a:off x="776450" y="1524375"/>
            <a:ext cx="2327700" cy="3077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 rtl="0">
              <a:spcBef>
                <a:spcPts val="600"/>
              </a:spcBef>
              <a:spcAft>
                <a:spcPts val="0"/>
              </a:spcAft>
              <a:buSzPts val="1600"/>
              <a:buChar char="❑"/>
              <a:defRPr sz="1600"/>
            </a:lvl1pPr>
            <a:lvl2pPr marL="914400" lvl="1" indent="-330200" rtl="0">
              <a:spcBef>
                <a:spcPts val="600"/>
              </a:spcBef>
              <a:spcAft>
                <a:spcPts val="0"/>
              </a:spcAft>
              <a:buSzPts val="1600"/>
              <a:buChar char="❏"/>
              <a:defRPr sz="1600"/>
            </a:lvl2pPr>
            <a:lvl3pPr marL="1371600" lvl="2" indent="-330200" rtl="0">
              <a:spcBef>
                <a:spcPts val="600"/>
              </a:spcBef>
              <a:spcAft>
                <a:spcPts val="0"/>
              </a:spcAft>
              <a:buSzPts val="1600"/>
              <a:buChar char="❏"/>
              <a:defRPr sz="1600"/>
            </a:lvl3pPr>
            <a:lvl4pPr marL="1828800" lvl="3" indent="-330200" rtl="0">
              <a:spcBef>
                <a:spcPts val="600"/>
              </a:spcBef>
              <a:spcAft>
                <a:spcPts val="0"/>
              </a:spcAft>
              <a:buSzPts val="1600"/>
              <a:buChar char="❏"/>
              <a:defRPr sz="1600"/>
            </a:lvl4pPr>
            <a:lvl5pPr marL="2286000" lvl="4" indent="-330200" rtl="0">
              <a:spcBef>
                <a:spcPts val="600"/>
              </a:spcBef>
              <a:spcAft>
                <a:spcPts val="0"/>
              </a:spcAft>
              <a:buSzPts val="1600"/>
              <a:buChar char="❏"/>
              <a:defRPr sz="1600"/>
            </a:lvl5pPr>
            <a:lvl6pPr marL="2743200" lvl="5" indent="-330200" rtl="0">
              <a:spcBef>
                <a:spcPts val="600"/>
              </a:spcBef>
              <a:spcAft>
                <a:spcPts val="0"/>
              </a:spcAft>
              <a:buSzPts val="1600"/>
              <a:buChar char="❏"/>
              <a:defRPr sz="1600"/>
            </a:lvl6pPr>
            <a:lvl7pPr marL="3200400" lvl="6" indent="-330200" rtl="0">
              <a:spcBef>
                <a:spcPts val="600"/>
              </a:spcBef>
              <a:spcAft>
                <a:spcPts val="0"/>
              </a:spcAft>
              <a:buSzPts val="1600"/>
              <a:buChar char="❏"/>
              <a:defRPr sz="1600"/>
            </a:lvl7pPr>
            <a:lvl8pPr marL="3657600" lvl="7" indent="-330200" rtl="0">
              <a:spcBef>
                <a:spcPts val="600"/>
              </a:spcBef>
              <a:spcAft>
                <a:spcPts val="0"/>
              </a:spcAft>
              <a:buSzPts val="1600"/>
              <a:buChar char="❏"/>
              <a:defRPr sz="1600"/>
            </a:lvl8pPr>
            <a:lvl9pPr marL="4114800" lvl="8" indent="-330200" rtl="0">
              <a:spcBef>
                <a:spcPts val="600"/>
              </a:spcBef>
              <a:spcAft>
                <a:spcPts val="0"/>
              </a:spcAft>
              <a:buSzPts val="1600"/>
              <a:buChar char="❏"/>
              <a:defRPr sz="1600"/>
            </a:lvl9pPr>
          </a:lstStyle>
          <a:p>
            <a:endParaRPr/>
          </a:p>
        </p:txBody>
      </p:sp>
      <p:sp>
        <p:nvSpPr>
          <p:cNvPr id="201" name="Google Shape;201;p7"/>
          <p:cNvSpPr txBox="1">
            <a:spLocks noGrp="1"/>
          </p:cNvSpPr>
          <p:nvPr>
            <p:ph type="body" idx="2"/>
          </p:nvPr>
        </p:nvSpPr>
        <p:spPr>
          <a:xfrm>
            <a:off x="3376062" y="1524375"/>
            <a:ext cx="2327700" cy="3077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 rtl="0">
              <a:spcBef>
                <a:spcPts val="600"/>
              </a:spcBef>
              <a:spcAft>
                <a:spcPts val="0"/>
              </a:spcAft>
              <a:buSzPts val="1600"/>
              <a:buChar char="❑"/>
              <a:defRPr sz="1600"/>
            </a:lvl1pPr>
            <a:lvl2pPr marL="914400" lvl="1" indent="-330200" rtl="0">
              <a:spcBef>
                <a:spcPts val="600"/>
              </a:spcBef>
              <a:spcAft>
                <a:spcPts val="0"/>
              </a:spcAft>
              <a:buSzPts val="1600"/>
              <a:buChar char="❏"/>
              <a:defRPr sz="1600"/>
            </a:lvl2pPr>
            <a:lvl3pPr marL="1371600" lvl="2" indent="-330200" rtl="0">
              <a:spcBef>
                <a:spcPts val="600"/>
              </a:spcBef>
              <a:spcAft>
                <a:spcPts val="0"/>
              </a:spcAft>
              <a:buSzPts val="1600"/>
              <a:buChar char="❏"/>
              <a:defRPr sz="1600"/>
            </a:lvl3pPr>
            <a:lvl4pPr marL="1828800" lvl="3" indent="-330200" rtl="0">
              <a:spcBef>
                <a:spcPts val="600"/>
              </a:spcBef>
              <a:spcAft>
                <a:spcPts val="0"/>
              </a:spcAft>
              <a:buSzPts val="1600"/>
              <a:buChar char="❏"/>
              <a:defRPr sz="1600"/>
            </a:lvl4pPr>
            <a:lvl5pPr marL="2286000" lvl="4" indent="-330200" rtl="0">
              <a:spcBef>
                <a:spcPts val="600"/>
              </a:spcBef>
              <a:spcAft>
                <a:spcPts val="0"/>
              </a:spcAft>
              <a:buSzPts val="1600"/>
              <a:buChar char="❏"/>
              <a:defRPr sz="1600"/>
            </a:lvl5pPr>
            <a:lvl6pPr marL="2743200" lvl="5" indent="-330200" rtl="0">
              <a:spcBef>
                <a:spcPts val="600"/>
              </a:spcBef>
              <a:spcAft>
                <a:spcPts val="0"/>
              </a:spcAft>
              <a:buSzPts val="1600"/>
              <a:buChar char="❏"/>
              <a:defRPr sz="1600"/>
            </a:lvl6pPr>
            <a:lvl7pPr marL="3200400" lvl="6" indent="-330200" rtl="0">
              <a:spcBef>
                <a:spcPts val="600"/>
              </a:spcBef>
              <a:spcAft>
                <a:spcPts val="0"/>
              </a:spcAft>
              <a:buSzPts val="1600"/>
              <a:buChar char="❏"/>
              <a:defRPr sz="1600"/>
            </a:lvl7pPr>
            <a:lvl8pPr marL="3657600" lvl="7" indent="-330200" rtl="0">
              <a:spcBef>
                <a:spcPts val="600"/>
              </a:spcBef>
              <a:spcAft>
                <a:spcPts val="0"/>
              </a:spcAft>
              <a:buSzPts val="1600"/>
              <a:buChar char="❏"/>
              <a:defRPr sz="1600"/>
            </a:lvl8pPr>
            <a:lvl9pPr marL="4114800" lvl="8" indent="-330200" rtl="0">
              <a:spcBef>
                <a:spcPts val="600"/>
              </a:spcBef>
              <a:spcAft>
                <a:spcPts val="0"/>
              </a:spcAft>
              <a:buSzPts val="1600"/>
              <a:buChar char="❏"/>
              <a:defRPr sz="1600"/>
            </a:lvl9pPr>
          </a:lstStyle>
          <a:p>
            <a:endParaRPr/>
          </a:p>
        </p:txBody>
      </p:sp>
      <p:sp>
        <p:nvSpPr>
          <p:cNvPr id="202" name="Google Shape;202;p7"/>
          <p:cNvSpPr txBox="1">
            <a:spLocks noGrp="1"/>
          </p:cNvSpPr>
          <p:nvPr>
            <p:ph type="body" idx="3"/>
          </p:nvPr>
        </p:nvSpPr>
        <p:spPr>
          <a:xfrm>
            <a:off x="5975674" y="1524375"/>
            <a:ext cx="2327700" cy="3077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 rtl="0">
              <a:spcBef>
                <a:spcPts val="600"/>
              </a:spcBef>
              <a:spcAft>
                <a:spcPts val="0"/>
              </a:spcAft>
              <a:buSzPts val="1600"/>
              <a:buChar char="❑"/>
              <a:defRPr sz="1600"/>
            </a:lvl1pPr>
            <a:lvl2pPr marL="914400" lvl="1" indent="-330200" rtl="0">
              <a:spcBef>
                <a:spcPts val="600"/>
              </a:spcBef>
              <a:spcAft>
                <a:spcPts val="0"/>
              </a:spcAft>
              <a:buSzPts val="1600"/>
              <a:buChar char="❏"/>
              <a:defRPr sz="1600"/>
            </a:lvl2pPr>
            <a:lvl3pPr marL="1371600" lvl="2" indent="-330200" rtl="0">
              <a:spcBef>
                <a:spcPts val="600"/>
              </a:spcBef>
              <a:spcAft>
                <a:spcPts val="0"/>
              </a:spcAft>
              <a:buSzPts val="1600"/>
              <a:buChar char="❏"/>
              <a:defRPr sz="1600"/>
            </a:lvl3pPr>
            <a:lvl4pPr marL="1828800" lvl="3" indent="-330200" rtl="0">
              <a:spcBef>
                <a:spcPts val="600"/>
              </a:spcBef>
              <a:spcAft>
                <a:spcPts val="0"/>
              </a:spcAft>
              <a:buSzPts val="1600"/>
              <a:buChar char="❏"/>
              <a:defRPr sz="1600"/>
            </a:lvl4pPr>
            <a:lvl5pPr marL="2286000" lvl="4" indent="-330200" rtl="0">
              <a:spcBef>
                <a:spcPts val="600"/>
              </a:spcBef>
              <a:spcAft>
                <a:spcPts val="0"/>
              </a:spcAft>
              <a:buSzPts val="1600"/>
              <a:buChar char="❏"/>
              <a:defRPr sz="1600"/>
            </a:lvl5pPr>
            <a:lvl6pPr marL="2743200" lvl="5" indent="-330200" rtl="0">
              <a:spcBef>
                <a:spcPts val="600"/>
              </a:spcBef>
              <a:spcAft>
                <a:spcPts val="0"/>
              </a:spcAft>
              <a:buSzPts val="1600"/>
              <a:buChar char="❏"/>
              <a:defRPr sz="1600"/>
            </a:lvl6pPr>
            <a:lvl7pPr marL="3200400" lvl="6" indent="-330200" rtl="0">
              <a:spcBef>
                <a:spcPts val="600"/>
              </a:spcBef>
              <a:spcAft>
                <a:spcPts val="0"/>
              </a:spcAft>
              <a:buSzPts val="1600"/>
              <a:buChar char="❏"/>
              <a:defRPr sz="1600"/>
            </a:lvl7pPr>
            <a:lvl8pPr marL="3657600" lvl="7" indent="-330200" rtl="0">
              <a:spcBef>
                <a:spcPts val="600"/>
              </a:spcBef>
              <a:spcAft>
                <a:spcPts val="0"/>
              </a:spcAft>
              <a:buSzPts val="1600"/>
              <a:buChar char="❏"/>
              <a:defRPr sz="1600"/>
            </a:lvl8pPr>
            <a:lvl9pPr marL="4114800" lvl="8" indent="-330200" rtl="0">
              <a:spcBef>
                <a:spcPts val="600"/>
              </a:spcBef>
              <a:spcAft>
                <a:spcPts val="0"/>
              </a:spcAft>
              <a:buSzPts val="1600"/>
              <a:buChar char="❏"/>
              <a:defRPr sz="1600"/>
            </a:lvl9pPr>
          </a:lstStyle>
          <a:p>
            <a:endParaRPr/>
          </a:p>
        </p:txBody>
      </p:sp>
      <p:sp>
        <p:nvSpPr>
          <p:cNvPr id="203" name="Google Shape;203;p7"/>
          <p:cNvSpPr txBox="1">
            <a:spLocks noGrp="1"/>
          </p:cNvSpPr>
          <p:nvPr>
            <p:ph type="sldNum" idx="12"/>
          </p:nvPr>
        </p:nvSpPr>
        <p:spPr>
          <a:xfrm>
            <a:off x="8729400" y="4734075"/>
            <a:ext cx="414600" cy="409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" name="Google Shape;205;p8"/>
          <p:cNvGrpSpPr/>
          <p:nvPr/>
        </p:nvGrpSpPr>
        <p:grpSpPr>
          <a:xfrm flipH="1">
            <a:off x="4363774" y="-3213"/>
            <a:ext cx="4780226" cy="2116171"/>
            <a:chOff x="0" y="0"/>
            <a:chExt cx="5072935" cy="2245751"/>
          </a:xfrm>
        </p:grpSpPr>
        <p:pic>
          <p:nvPicPr>
            <p:cNvPr id="206" name="Google Shape;206;p8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0" y="1693130"/>
              <a:ext cx="845548" cy="55262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7" name="Google Shape;207;p8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422766" y="1270348"/>
              <a:ext cx="845548" cy="552621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208" name="Google Shape;208;p8"/>
            <p:cNvGrpSpPr/>
            <p:nvPr/>
          </p:nvGrpSpPr>
          <p:grpSpPr>
            <a:xfrm>
              <a:off x="0" y="846565"/>
              <a:ext cx="3381962" cy="552621"/>
              <a:chOff x="0" y="0"/>
              <a:chExt cx="5487525" cy="896675"/>
            </a:xfrm>
          </p:grpSpPr>
          <p:pic>
            <p:nvPicPr>
              <p:cNvPr id="209" name="Google Shape;209;p8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10" name="Google Shape;210;p8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11" name="Google Shape;211;p8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12" name="Google Shape;212;p8"/>
            <p:cNvGrpSpPr/>
            <p:nvPr/>
          </p:nvGrpSpPr>
          <p:grpSpPr>
            <a:xfrm>
              <a:off x="422766" y="423783"/>
              <a:ext cx="4650168" cy="552621"/>
              <a:chOff x="0" y="0"/>
              <a:chExt cx="7545300" cy="896675"/>
            </a:xfrm>
          </p:grpSpPr>
          <p:pic>
            <p:nvPicPr>
              <p:cNvPr id="213" name="Google Shape;213;p8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14" name="Google Shape;214;p8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15" name="Google Shape;215;p8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16" name="Google Shape;216;p8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617332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17" name="Google Shape;217;p8"/>
            <p:cNvGrpSpPr/>
            <p:nvPr/>
          </p:nvGrpSpPr>
          <p:grpSpPr>
            <a:xfrm>
              <a:off x="0" y="0"/>
              <a:ext cx="4650168" cy="552621"/>
              <a:chOff x="0" y="0"/>
              <a:chExt cx="7545300" cy="896675"/>
            </a:xfrm>
          </p:grpSpPr>
          <p:pic>
            <p:nvPicPr>
              <p:cNvPr id="218" name="Google Shape;218;p8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19" name="Google Shape;219;p8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20" name="Google Shape;220;p8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21" name="Google Shape;221;p8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617332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grpSp>
        <p:nvGrpSpPr>
          <p:cNvPr id="222" name="Google Shape;222;p8"/>
          <p:cNvGrpSpPr/>
          <p:nvPr/>
        </p:nvGrpSpPr>
        <p:grpSpPr>
          <a:xfrm flipH="1">
            <a:off x="6" y="3953174"/>
            <a:ext cx="2390164" cy="1318453"/>
            <a:chOff x="6607482" y="3879952"/>
            <a:chExt cx="2536521" cy="1399186"/>
          </a:xfrm>
        </p:grpSpPr>
        <p:grpSp>
          <p:nvGrpSpPr>
            <p:cNvPr id="223" name="Google Shape;223;p8"/>
            <p:cNvGrpSpPr/>
            <p:nvPr/>
          </p:nvGrpSpPr>
          <p:grpSpPr>
            <a:xfrm>
              <a:off x="6607482" y="4726517"/>
              <a:ext cx="2113755" cy="552621"/>
              <a:chOff x="2057775" y="0"/>
              <a:chExt cx="3429750" cy="896675"/>
            </a:xfrm>
          </p:grpSpPr>
          <p:pic>
            <p:nvPicPr>
              <p:cNvPr id="224" name="Google Shape;224;p8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25" name="Google Shape;225;p8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26" name="Google Shape;226;p8"/>
            <p:cNvGrpSpPr/>
            <p:nvPr/>
          </p:nvGrpSpPr>
          <p:grpSpPr>
            <a:xfrm>
              <a:off x="7030248" y="4303735"/>
              <a:ext cx="2113755" cy="552621"/>
              <a:chOff x="2057775" y="0"/>
              <a:chExt cx="3429750" cy="896675"/>
            </a:xfrm>
          </p:grpSpPr>
          <p:pic>
            <p:nvPicPr>
              <p:cNvPr id="227" name="Google Shape;227;p8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28" name="Google Shape;228;p8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229" name="Google Shape;229;p8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7875688" y="3879952"/>
              <a:ext cx="845548" cy="55262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30" name="Google Shape;230;p8"/>
          <p:cNvSpPr txBox="1">
            <a:spLocks noGrp="1"/>
          </p:cNvSpPr>
          <p:nvPr>
            <p:ph type="title"/>
          </p:nvPr>
        </p:nvSpPr>
        <p:spPr>
          <a:xfrm>
            <a:off x="776450" y="402700"/>
            <a:ext cx="3587400" cy="856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31" name="Google Shape;231;p8"/>
          <p:cNvSpPr txBox="1">
            <a:spLocks noGrp="1"/>
          </p:cNvSpPr>
          <p:nvPr>
            <p:ph type="sldNum" idx="12"/>
          </p:nvPr>
        </p:nvSpPr>
        <p:spPr>
          <a:xfrm>
            <a:off x="8729400" y="4734075"/>
            <a:ext cx="414600" cy="409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big emboss" type="blank">
  <p:cSld name="BLANK"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10"/>
          <p:cNvSpPr txBox="1">
            <a:spLocks noGrp="1"/>
          </p:cNvSpPr>
          <p:nvPr>
            <p:ph type="sldNum" idx="12"/>
          </p:nvPr>
        </p:nvSpPr>
        <p:spPr>
          <a:xfrm>
            <a:off x="8729400" y="4734075"/>
            <a:ext cx="414600" cy="409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62" name="Google Shape;262;p10"/>
          <p:cNvGrpSpPr/>
          <p:nvPr/>
        </p:nvGrpSpPr>
        <p:grpSpPr>
          <a:xfrm flipH="1">
            <a:off x="5714250" y="0"/>
            <a:ext cx="3429750" cy="3643925"/>
            <a:chOff x="0" y="0"/>
            <a:chExt cx="3429750" cy="3643925"/>
          </a:xfrm>
        </p:grpSpPr>
        <p:pic>
          <p:nvPicPr>
            <p:cNvPr id="263" name="Google Shape;263;p10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0" y="2747250"/>
              <a:ext cx="1371975" cy="8966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4" name="Google Shape;264;p10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685975" y="2061250"/>
              <a:ext cx="1371975" cy="8966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5" name="Google Shape;265;p10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0" y="1373625"/>
              <a:ext cx="1371975" cy="8966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6" name="Google Shape;266;p10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685975" y="687625"/>
              <a:ext cx="1371975" cy="896675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267" name="Google Shape;267;p10"/>
            <p:cNvGrpSpPr/>
            <p:nvPr/>
          </p:nvGrpSpPr>
          <p:grpSpPr>
            <a:xfrm>
              <a:off x="0" y="0"/>
              <a:ext cx="3429750" cy="896675"/>
              <a:chOff x="0" y="0"/>
              <a:chExt cx="3429750" cy="896675"/>
            </a:xfrm>
          </p:grpSpPr>
          <p:pic>
            <p:nvPicPr>
              <p:cNvPr id="268" name="Google Shape;268;p10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69" name="Google Shape;269;p10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grpSp>
        <p:nvGrpSpPr>
          <p:cNvPr id="270" name="Google Shape;270;p10"/>
          <p:cNvGrpSpPr/>
          <p:nvPr/>
        </p:nvGrpSpPr>
        <p:grpSpPr>
          <a:xfrm flipH="1">
            <a:off x="0" y="3095415"/>
            <a:ext cx="5487525" cy="2270300"/>
            <a:chOff x="2743750" y="2061250"/>
            <a:chExt cx="5487525" cy="2270300"/>
          </a:xfrm>
        </p:grpSpPr>
        <p:grpSp>
          <p:nvGrpSpPr>
            <p:cNvPr id="271" name="Google Shape;271;p10"/>
            <p:cNvGrpSpPr/>
            <p:nvPr/>
          </p:nvGrpSpPr>
          <p:grpSpPr>
            <a:xfrm>
              <a:off x="2743750" y="3434875"/>
              <a:ext cx="5487525" cy="896675"/>
              <a:chOff x="2057775" y="0"/>
              <a:chExt cx="5487525" cy="896675"/>
            </a:xfrm>
          </p:grpSpPr>
          <p:pic>
            <p:nvPicPr>
              <p:cNvPr id="272" name="Google Shape;272;p10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73" name="Google Shape;273;p10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74" name="Google Shape;274;p10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617332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75" name="Google Shape;275;p10"/>
            <p:cNvGrpSpPr/>
            <p:nvPr/>
          </p:nvGrpSpPr>
          <p:grpSpPr>
            <a:xfrm>
              <a:off x="4115550" y="2747250"/>
              <a:ext cx="3429750" cy="896675"/>
              <a:chOff x="4115550" y="0"/>
              <a:chExt cx="3429750" cy="896675"/>
            </a:xfrm>
          </p:grpSpPr>
          <p:pic>
            <p:nvPicPr>
              <p:cNvPr id="276" name="Google Shape;276;p10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77" name="Google Shape;277;p10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617332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278" name="Google Shape;278;p10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6859300" y="2061250"/>
              <a:ext cx="1371975" cy="89667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gradFill>
          <a:gsLst>
            <a:gs pos="0">
              <a:schemeClr val="lt1"/>
            </a:gs>
            <a:gs pos="44000">
              <a:schemeClr val="lt2"/>
            </a:gs>
            <a:gs pos="72000">
              <a:schemeClr val="lt2"/>
            </a:gs>
            <a:gs pos="100000">
              <a:srgbClr val="D0D8E5"/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76450" y="402700"/>
            <a:ext cx="3587400" cy="8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oppins"/>
              <a:buNone/>
              <a:defRPr sz="1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oppins"/>
              <a:buNone/>
              <a:defRPr sz="1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oppins"/>
              <a:buNone/>
              <a:defRPr sz="1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oppins"/>
              <a:buNone/>
              <a:defRPr sz="1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oppins"/>
              <a:buNone/>
              <a:defRPr sz="1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oppins"/>
              <a:buNone/>
              <a:defRPr sz="1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oppins"/>
              <a:buNone/>
              <a:defRPr sz="1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oppins"/>
              <a:buNone/>
              <a:defRPr sz="1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oppins"/>
              <a:buNone/>
              <a:defRPr sz="1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76450" y="1524375"/>
            <a:ext cx="7591200" cy="293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Montserrat Light"/>
              <a:buChar char="❑"/>
              <a:defRPr sz="20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914400" lvl="1" indent="-35560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Montserrat Light"/>
              <a:buChar char="❏"/>
              <a:defRPr sz="20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lvl="2" indent="-35560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Montserrat Light"/>
              <a:buChar char="❏"/>
              <a:defRPr sz="20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lvl="3" indent="-35560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Montserrat Light"/>
              <a:buChar char="❏"/>
              <a:defRPr sz="20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lvl="4" indent="-35560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Montserrat Light"/>
              <a:buChar char="❏"/>
              <a:defRPr sz="20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lvl="5" indent="-35560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Montserrat Light"/>
              <a:buChar char="❏"/>
              <a:defRPr sz="20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marL="3200400" lvl="6" indent="-35560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Montserrat Light"/>
              <a:buChar char="❏"/>
              <a:defRPr sz="20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marL="3657600" lvl="7" indent="-35560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Montserrat Light"/>
              <a:buChar char="❏"/>
              <a:defRPr sz="20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marL="4114800" lvl="8" indent="-35560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Montserrat Light"/>
              <a:buChar char="❏"/>
              <a:defRPr sz="20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729400" y="4734075"/>
            <a:ext cx="414600" cy="40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 sz="1300">
                <a:solidFill>
                  <a:schemeClr val="dk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lvl="1" algn="ctr">
              <a:buNone/>
              <a:defRPr sz="1300">
                <a:solidFill>
                  <a:schemeClr val="dk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lvl="2" algn="ctr">
              <a:buNone/>
              <a:defRPr sz="1300">
                <a:solidFill>
                  <a:schemeClr val="dk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lvl="3" algn="ctr">
              <a:buNone/>
              <a:defRPr sz="1300">
                <a:solidFill>
                  <a:schemeClr val="dk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lvl="4" algn="ctr">
              <a:buNone/>
              <a:defRPr sz="1300">
                <a:solidFill>
                  <a:schemeClr val="dk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lvl="5" algn="ctr">
              <a:buNone/>
              <a:defRPr sz="1300">
                <a:solidFill>
                  <a:schemeClr val="dk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lvl="6" algn="ctr">
              <a:buNone/>
              <a:defRPr sz="1300">
                <a:solidFill>
                  <a:schemeClr val="dk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lvl="7" algn="ctr">
              <a:buNone/>
              <a:defRPr sz="1300">
                <a:solidFill>
                  <a:schemeClr val="dk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lvl="8" algn="ctr">
              <a:buNone/>
              <a:defRPr sz="1300">
                <a:solidFill>
                  <a:schemeClr val="dk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6" r:id="rId6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s://padlet.com/dejanamutavdzin_fbg/125ar2lzbyfh2z0x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s://padlet.com/dejanamutavdzin_fbg/125ar2lzbyfh2z0x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2EF645-F83F-4EE0-9CD7-A1ED32B537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6450" y="395612"/>
            <a:ext cx="3587400" cy="856800"/>
          </a:xfrm>
        </p:spPr>
        <p:txBody>
          <a:bodyPr/>
          <a:lstStyle/>
          <a:p>
            <a:r>
              <a:rPr lang="en-US" dirty="0" err="1"/>
              <a:t>Pitanja</a:t>
            </a:r>
            <a:r>
              <a:rPr lang="sr-Latn-CS" dirty="0"/>
              <a:t>:</a:t>
            </a:r>
            <a:endParaRPr lang="sr-Cyrl-R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7F5838-8443-40A4-A009-4C4F2924D4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6450" y="1510199"/>
            <a:ext cx="6474955" cy="2932500"/>
          </a:xfrm>
        </p:spPr>
        <p:txBody>
          <a:bodyPr/>
          <a:lstStyle/>
          <a:p>
            <a:r>
              <a:rPr lang="sr-Latn-CS" sz="2000" dirty="0"/>
              <a:t>Koje zadatke očekujete da ćete obavljati kao školski psiholog (Šta očekujete da ćete raditi u svom poslu)?</a:t>
            </a:r>
          </a:p>
          <a:p>
            <a:endParaRPr lang="sr-Latn-CS" sz="2000" dirty="0"/>
          </a:p>
          <a:p>
            <a:r>
              <a:rPr lang="sr-Latn-CS" sz="2000" dirty="0"/>
              <a:t>“Procena kognitivnog funkcionisanja dece jedan je od nezaobilaznih zadataka psihologije” </a:t>
            </a:r>
            <a:r>
              <a:rPr lang="sr-Latn-CS" sz="1200" dirty="0"/>
              <a:t>(Luković, Baucal i Tišma, 2013)</a:t>
            </a:r>
            <a:endParaRPr lang="sr-Latn-CS" sz="2000" dirty="0"/>
          </a:p>
          <a:p>
            <a:pPr marL="101600" indent="0">
              <a:buNone/>
            </a:pPr>
            <a:endParaRPr lang="sr-Latn-CS" sz="2000" dirty="0"/>
          </a:p>
          <a:p>
            <a:endParaRPr lang="sr-Latn-CS" sz="2000" dirty="0"/>
          </a:p>
          <a:p>
            <a:endParaRPr lang="sr-Latn-CS" sz="2000" dirty="0"/>
          </a:p>
          <a:p>
            <a:endParaRPr lang="sr-Cyrl-R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9B27D9-766B-417E-824C-52D7B8B3DD1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</a:t>
            </a:fld>
            <a:endParaRPr lang="en"/>
          </a:p>
        </p:txBody>
      </p:sp>
      <p:pic>
        <p:nvPicPr>
          <p:cNvPr id="5" name="Content Placeholder 4" descr="Image result for THINKING cartoon">
            <a:extLst>
              <a:ext uri="{FF2B5EF4-FFF2-40B4-BE49-F238E27FC236}">
                <a16:creationId xmlns:a16="http://schemas.microsoft.com/office/drawing/2014/main" id="{CC5941DD-99F3-4869-82F1-68BCBFE040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475621" y="2571750"/>
            <a:ext cx="1519250" cy="236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92350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4F2B560-8207-401D-82F2-515534667CC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10</a:t>
            </a:fld>
            <a:endParaRPr lang="en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B08E63A-2F42-4983-97A4-90CEA34E8EFE}"/>
              </a:ext>
            </a:extLst>
          </p:cNvPr>
          <p:cNvSpPr txBox="1"/>
          <p:nvPr/>
        </p:nvSpPr>
        <p:spPr>
          <a:xfrm>
            <a:off x="2423851" y="2236668"/>
            <a:ext cx="45720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r-Latn-CS" sz="3200" b="1" dirty="0"/>
              <a:t>Kako proceniti šta će dete tek razviti? </a:t>
            </a:r>
          </a:p>
        </p:txBody>
      </p:sp>
      <p:pic>
        <p:nvPicPr>
          <p:cNvPr id="7" name="Content Placeholder 4" descr="Image result for THINKING cartoon">
            <a:extLst>
              <a:ext uri="{FF2B5EF4-FFF2-40B4-BE49-F238E27FC236}">
                <a16:creationId xmlns:a16="http://schemas.microsoft.com/office/drawing/2014/main" id="{F80263BE-3F54-4318-A04D-6772216542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977785" y="2128364"/>
            <a:ext cx="1958915" cy="28104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991660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B92AD-17AD-4FCB-B191-575A4BA143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00417" y="2493778"/>
            <a:ext cx="4288718" cy="856800"/>
          </a:xfrm>
        </p:spPr>
        <p:txBody>
          <a:bodyPr/>
          <a:lstStyle/>
          <a:p>
            <a:br>
              <a:rPr lang="sr-Latn-RS" sz="4000" dirty="0"/>
            </a:br>
            <a:r>
              <a:rPr lang="sr-Latn-RS" sz="4000" dirty="0"/>
              <a:t>DINAMIČKO PROCENIVANJE</a:t>
            </a:r>
            <a:endParaRPr lang="sr-Cyrl-RS" sz="40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5DF5D1-1E8E-4B09-97DF-AB69CC83A5B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11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857413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173415-A1F4-43D9-9433-9F060322A9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Šta je dinamička procena?</a:t>
            </a:r>
            <a:endParaRPr lang="sr-Cyrl-R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0141D6-F092-4ACF-AD6D-86A3F679E1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r-Latn-CS" sz="1400" b="1" dirty="0"/>
              <a:t>Interaktivni pristup izvođenju procene </a:t>
            </a:r>
            <a:r>
              <a:rPr lang="sr-Latn-CS" sz="1400" dirty="0"/>
              <a:t>u okviru domena psihologije, govora/jezika, ili obrazovanja, koji se </a:t>
            </a:r>
            <a:r>
              <a:rPr lang="sr-Latn-CS" sz="1400" b="1" dirty="0"/>
              <a:t>fokusira na </a:t>
            </a:r>
            <a:r>
              <a:rPr lang="sr-Latn-CS" sz="1400" b="1" i="1" dirty="0"/>
              <a:t>sposobnosti učenika da odgovori na intervencije </a:t>
            </a:r>
            <a:r>
              <a:rPr lang="en-US" sz="1400" b="1" i="1" dirty="0" err="1"/>
              <a:t>procenjiva</a:t>
            </a:r>
            <a:r>
              <a:rPr lang="x-none" sz="1400" b="1" i="1" dirty="0"/>
              <a:t>ča </a:t>
            </a:r>
            <a:r>
              <a:rPr lang="x-none" sz="1400" dirty="0"/>
              <a:t>(Haywood &amp; Lidz, 2007)</a:t>
            </a:r>
            <a:endParaRPr lang="sr-Latn-CS" sz="1400" dirty="0"/>
          </a:p>
          <a:p>
            <a:r>
              <a:rPr lang="sr-Latn-CS" sz="1400" dirty="0"/>
              <a:t>Kako razumete ovu definiciju?</a:t>
            </a:r>
          </a:p>
          <a:p>
            <a:r>
              <a:rPr lang="sr-Latn-CS" sz="1400" dirty="0"/>
              <a:t>Šta biste izdvojili kao ključne odlike DP?</a:t>
            </a:r>
          </a:p>
          <a:p>
            <a:endParaRPr lang="sr-Latn-CS" sz="1400" dirty="0"/>
          </a:p>
          <a:p>
            <a:r>
              <a:rPr lang="sr-Latn-CS" sz="1400" dirty="0"/>
              <a:t>Dve ključne odlike:</a:t>
            </a:r>
          </a:p>
          <a:p>
            <a:pPr lvl="1">
              <a:buFont typeface="+mj-lt"/>
              <a:buAutoNum type="arabicPeriod"/>
            </a:pPr>
            <a:r>
              <a:rPr lang="sr-Latn-CS" sz="1400" dirty="0"/>
              <a:t>Aktivna intervencija procenjivača</a:t>
            </a:r>
          </a:p>
          <a:p>
            <a:pPr lvl="1">
              <a:buFont typeface="+mj-lt"/>
              <a:buAutoNum type="arabicPeriod"/>
            </a:pPr>
            <a:r>
              <a:rPr lang="sr-Latn-CS" sz="1400" dirty="0"/>
              <a:t>Procena ispitanikovog odgovora na intervencije</a:t>
            </a:r>
          </a:p>
          <a:p>
            <a:r>
              <a:rPr lang="sr-Latn-CS" sz="1400" dirty="0"/>
              <a:t>U okviru ovog pristupa podučavanje i procenjivanje su jedinstven proces!</a:t>
            </a:r>
          </a:p>
          <a:p>
            <a:endParaRPr lang="sr-Cyrl-RS" sz="1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25B2E6-6545-48EC-B401-B247E889014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12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147178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114D49-2EE3-4139-AAEE-87309DE3A9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Šta je dinamička procena?</a:t>
            </a:r>
            <a:endParaRPr lang="sr-Cyrl-R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9B6997-3153-4BFB-9ADF-A593147200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6450" y="1361342"/>
            <a:ext cx="4003700" cy="3077100"/>
          </a:xfrm>
        </p:spPr>
        <p:txBody>
          <a:bodyPr/>
          <a:lstStyle/>
          <a:p>
            <a:r>
              <a:rPr lang="sr-Latn-RS" sz="2000" dirty="0"/>
              <a:t>Dinamička procena kao krovni termin za veoma heterogen skup postupaka – saglasnost oko temeljnih pitanja, razlika u stepenu standardizovanosti, osnovnoj strukturi, sadržaju procene... </a:t>
            </a:r>
            <a:r>
              <a:rPr lang="sr-Latn-RS" sz="1050" dirty="0"/>
              <a:t>(Vulić i sar., 2014)</a:t>
            </a:r>
            <a:endParaRPr lang="sr-Cyrl-RS" sz="105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7BEAFA-53A1-4BDB-8EE7-AD415C87717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13</a:t>
            </a:fld>
            <a:endParaRPr lang="en"/>
          </a:p>
        </p:txBody>
      </p:sp>
      <p:pic>
        <p:nvPicPr>
          <p:cNvPr id="6" name="Picture 2" descr="Culture Change: Aligning Differences And Closing The Gaps">
            <a:extLst>
              <a:ext uri="{FF2B5EF4-FFF2-40B4-BE49-F238E27FC236}">
                <a16:creationId xmlns:a16="http://schemas.microsoft.com/office/drawing/2014/main" id="{FD4C1B53-F8FD-44FB-AAC0-2BA85D211BA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2787" y="1697453"/>
            <a:ext cx="3426613" cy="3241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79842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012BD4-CD18-43BA-8237-FD6C7DA711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4527" y="183527"/>
            <a:ext cx="4740609" cy="856800"/>
          </a:xfrm>
        </p:spPr>
        <p:txBody>
          <a:bodyPr/>
          <a:lstStyle/>
          <a:p>
            <a:r>
              <a:rPr lang="sr-Latn-RS" dirty="0"/>
              <a:t>Neke od dimenzija razlikovanja</a:t>
            </a:r>
            <a:endParaRPr lang="sr-Cyrl-R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602E68-80D9-40C2-9968-14F3027223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6238" y="1415061"/>
            <a:ext cx="2327700" cy="3077100"/>
          </a:xfrm>
        </p:spPr>
        <p:txBody>
          <a:bodyPr/>
          <a:lstStyle/>
          <a:p>
            <a:pPr marL="127000" indent="0">
              <a:buNone/>
            </a:pPr>
            <a:r>
              <a:rPr lang="sr-Latn-RS" b="1" dirty="0"/>
              <a:t>Stepen standardizovanosti</a:t>
            </a:r>
            <a:r>
              <a:rPr lang="sr-Latn-RS" dirty="0"/>
              <a:t>:</a:t>
            </a:r>
            <a:endParaRPr lang="sr-Cyrl-RS" sz="1600" dirty="0"/>
          </a:p>
          <a:p>
            <a:r>
              <a:rPr lang="x-none" sz="1600" dirty="0"/>
              <a:t>Klinička i standardizovana</a:t>
            </a:r>
            <a:endParaRPr lang="sr-Cyrl-R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DD8B6B-C164-4C65-8431-41CCEDC95D43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3408150" y="1415061"/>
            <a:ext cx="2327700" cy="3077100"/>
          </a:xfrm>
        </p:spPr>
        <p:txBody>
          <a:bodyPr/>
          <a:lstStyle/>
          <a:p>
            <a:pPr marL="127000" indent="0">
              <a:buNone/>
            </a:pPr>
            <a:r>
              <a:rPr lang="sr-Latn-RS" sz="1600" b="1" dirty="0"/>
              <a:t>Struktura</a:t>
            </a:r>
          </a:p>
          <a:p>
            <a:r>
              <a:rPr lang="x-none" sz="1600" dirty="0"/>
              <a:t>Sendvič“ i „torta“ format</a:t>
            </a:r>
            <a:r>
              <a:rPr lang="sr-Latn-RS" sz="1600" dirty="0"/>
              <a:t> – </a:t>
            </a:r>
            <a:r>
              <a:rPr lang="sr-Latn-RS" sz="1400" dirty="0"/>
              <a:t>intervencija kad god ispitanik naiđe na teškoću</a:t>
            </a:r>
          </a:p>
          <a:p>
            <a:endParaRPr lang="sr-Cyrl-R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209BC84-2FF0-4657-A8CB-7954CBD3BA0F}"/>
              </a:ext>
            </a:extLst>
          </p:cNvPr>
          <p:cNvSpPr>
            <a:spLocks noGrp="1"/>
          </p:cNvSpPr>
          <p:nvPr>
            <p:ph type="body" idx="3"/>
          </p:nvPr>
        </p:nvSpPr>
        <p:spPr>
          <a:xfrm>
            <a:off x="6062569" y="1271057"/>
            <a:ext cx="2327700" cy="3077100"/>
          </a:xfrm>
        </p:spPr>
        <p:txBody>
          <a:bodyPr/>
          <a:lstStyle/>
          <a:p>
            <a:pPr marL="127000" indent="0">
              <a:buNone/>
            </a:pPr>
            <a:r>
              <a:rPr lang="sr-Latn-RS" b="1" dirty="0"/>
              <a:t>Sardžaj procene</a:t>
            </a:r>
          </a:p>
          <a:p>
            <a:r>
              <a:rPr lang="sr-Latn-RS" dirty="0"/>
              <a:t>N</a:t>
            </a:r>
            <a:r>
              <a:rPr lang="x-none" sz="1600" dirty="0"/>
              <a:t>a zadacima iz gradiva, na zadacima iz testova sposobnosti</a:t>
            </a:r>
            <a:endParaRPr lang="sr-Cyrl-R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F2ABD2-2A33-4CAC-8F91-299A5CD004A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14</a:t>
            </a:fld>
            <a:endParaRPr lang="en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D6BD9E0-110F-4223-AFE2-939C2365F246}"/>
              </a:ext>
            </a:extLst>
          </p:cNvPr>
          <p:cNvSpPr txBox="1"/>
          <p:nvPr/>
        </p:nvSpPr>
        <p:spPr>
          <a:xfrm>
            <a:off x="2709044" y="5085523"/>
            <a:ext cx="472784" cy="752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r-Cyrl-RS" dirty="0"/>
          </a:p>
        </p:txBody>
      </p:sp>
      <p:pic>
        <p:nvPicPr>
          <p:cNvPr id="1028" name="Picture 4" descr="Cartoon Sandwich Images, Stock Photos &amp; Vectors | Shutterstock">
            <a:extLst>
              <a:ext uri="{FF2B5EF4-FFF2-40B4-BE49-F238E27FC236}">
                <a16:creationId xmlns:a16="http://schemas.microsoft.com/office/drawing/2014/main" id="{70ACB05E-59A7-42BB-9FF6-B58A07D4133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62" b="16372"/>
          <a:stretch/>
        </p:blipFill>
        <p:spPr bwMode="auto">
          <a:xfrm>
            <a:off x="2693793" y="3304673"/>
            <a:ext cx="1776115" cy="1395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ow to draw a slice of cake - YouTube">
            <a:extLst>
              <a:ext uri="{FF2B5EF4-FFF2-40B4-BE49-F238E27FC236}">
                <a16:creationId xmlns:a16="http://schemas.microsoft.com/office/drawing/2014/main" id="{513B7B12-6712-4501-965D-70536D51FD5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35" t="6919" r="26483" b="8996"/>
          <a:stretch/>
        </p:blipFill>
        <p:spPr bwMode="auto">
          <a:xfrm>
            <a:off x="4516942" y="3007896"/>
            <a:ext cx="1610887" cy="1652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CB5B147-F1E7-4C50-9ED7-915540AAF6BF}"/>
              </a:ext>
            </a:extLst>
          </p:cNvPr>
          <p:cNvSpPr txBox="1"/>
          <p:nvPr/>
        </p:nvSpPr>
        <p:spPr>
          <a:xfrm>
            <a:off x="6875721" y="4348157"/>
            <a:ext cx="191204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1050" dirty="0">
                <a:latin typeface="Montserrat Light" panose="020B0604020202020204" charset="0"/>
              </a:rPr>
              <a:t>(Vulić i sar., 2014)</a:t>
            </a:r>
            <a:endParaRPr lang="sr-Cyrl-RS" sz="1050" dirty="0">
              <a:latin typeface="Montserrat Light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79552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2C9B15-805B-4B2B-976D-E3B5DA0F74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923" y="234258"/>
            <a:ext cx="3587400" cy="856800"/>
          </a:xfrm>
        </p:spPr>
        <p:txBody>
          <a:bodyPr/>
          <a:lstStyle/>
          <a:p>
            <a:r>
              <a:rPr lang="sr-Latn-RS" dirty="0"/>
              <a:t>Intervencije u okviru DP </a:t>
            </a:r>
            <a:br>
              <a:rPr lang="sr-Latn-RS" dirty="0"/>
            </a:br>
            <a:r>
              <a:rPr lang="sr-Latn-RS" dirty="0"/>
              <a:t>(Iliti Recept za fil)</a:t>
            </a:r>
            <a:endParaRPr lang="sr-Cyrl-R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2B22A0-967E-473E-8863-10C3806A59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7692" y="1352577"/>
            <a:ext cx="7885541" cy="3077100"/>
          </a:xfrm>
        </p:spPr>
        <p:txBody>
          <a:bodyPr/>
          <a:lstStyle/>
          <a:p>
            <a:r>
              <a:rPr lang="en-US" sz="2000" dirty="0"/>
              <a:t>S </a:t>
            </a:r>
            <a:r>
              <a:rPr lang="en-US" sz="2000" dirty="0" err="1"/>
              <a:t>obzirom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aspekt</a:t>
            </a:r>
            <a:r>
              <a:rPr lang="en-US" sz="2000" dirty="0"/>
              <a:t> </a:t>
            </a:r>
            <a:r>
              <a:rPr lang="en-US" sz="2000" dirty="0" err="1"/>
              <a:t>funkcionisanja</a:t>
            </a:r>
            <a:r>
              <a:rPr lang="en-US" sz="2000" dirty="0"/>
              <a:t> koji </a:t>
            </a:r>
            <a:r>
              <a:rPr lang="en-US" sz="2000" dirty="0" err="1"/>
              <a:t>nastoje</a:t>
            </a:r>
            <a:r>
              <a:rPr lang="en-US" sz="2000" dirty="0"/>
              <a:t> da </a:t>
            </a:r>
            <a:r>
              <a:rPr lang="en-US" sz="2000" dirty="0" err="1"/>
              <a:t>regulišu</a:t>
            </a:r>
            <a:r>
              <a:rPr lang="en-US" sz="2000" dirty="0"/>
              <a:t>, </a:t>
            </a:r>
            <a:r>
              <a:rPr lang="en-US" sz="2000" dirty="0" err="1"/>
              <a:t>intervencije</a:t>
            </a:r>
            <a:r>
              <a:rPr lang="en-US" sz="2000" dirty="0"/>
              <a:t> se </a:t>
            </a:r>
            <a:r>
              <a:rPr lang="en-US" sz="2000" dirty="0" err="1"/>
              <a:t>mogu</a:t>
            </a:r>
            <a:r>
              <a:rPr lang="en-US" sz="2000" dirty="0"/>
              <a:t> </a:t>
            </a:r>
            <a:r>
              <a:rPr lang="en-US" sz="2000" dirty="0" err="1"/>
              <a:t>razvrstati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one </a:t>
            </a:r>
            <a:r>
              <a:rPr lang="en-US" sz="2000" dirty="0" err="1"/>
              <a:t>koje</a:t>
            </a:r>
            <a:endParaRPr lang="x-none" sz="2000" dirty="0"/>
          </a:p>
          <a:p>
            <a:pPr lvl="1"/>
            <a:r>
              <a:rPr lang="en-US" sz="1800" dirty="0" err="1"/>
              <a:t>regulišu</a:t>
            </a:r>
            <a:r>
              <a:rPr lang="en-US" sz="1800" dirty="0"/>
              <a:t> </a:t>
            </a:r>
            <a:r>
              <a:rPr lang="en-US" sz="1800" dirty="0" err="1"/>
              <a:t>motivaciju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ponašanje</a:t>
            </a:r>
            <a:r>
              <a:rPr lang="en-US" sz="1800" dirty="0"/>
              <a:t> </a:t>
            </a:r>
            <a:r>
              <a:rPr lang="en-US" sz="1800" dirty="0" err="1"/>
              <a:t>ispitanika</a:t>
            </a:r>
            <a:r>
              <a:rPr lang="en-US" sz="1800" dirty="0"/>
              <a:t> (</a:t>
            </a:r>
            <a:r>
              <a:rPr lang="en-US" sz="1800" b="1" dirty="0" err="1"/>
              <a:t>afektivno-motivacioni</a:t>
            </a:r>
            <a:r>
              <a:rPr lang="en-US" sz="1800" b="1" dirty="0"/>
              <a:t> </a:t>
            </a:r>
            <a:r>
              <a:rPr lang="en-US" sz="1800" b="1" dirty="0" err="1"/>
              <a:t>nivo</a:t>
            </a:r>
            <a:r>
              <a:rPr lang="en-US" sz="1800" dirty="0"/>
              <a:t>)</a:t>
            </a:r>
            <a:endParaRPr lang="x-none" sz="1800" dirty="0"/>
          </a:p>
          <a:p>
            <a:pPr lvl="1"/>
            <a:r>
              <a:rPr lang="en-US" sz="1800" dirty="0" err="1"/>
              <a:t>i</a:t>
            </a:r>
            <a:r>
              <a:rPr lang="en-US" sz="1800" dirty="0"/>
              <a:t> one </a:t>
            </a:r>
            <a:r>
              <a:rPr lang="en-US" sz="1800" dirty="0" err="1"/>
              <a:t>koje</a:t>
            </a:r>
            <a:r>
              <a:rPr lang="en-US" sz="1800" dirty="0"/>
              <a:t> </a:t>
            </a:r>
            <a:r>
              <a:rPr lang="en-US" sz="1800" dirty="0" err="1"/>
              <a:t>pospešuju</a:t>
            </a:r>
            <a:r>
              <a:rPr lang="en-US" sz="1800" dirty="0"/>
              <a:t> </a:t>
            </a:r>
            <a:r>
              <a:rPr lang="en-US" sz="1800" dirty="0" err="1"/>
              <a:t>njegovo</a:t>
            </a:r>
            <a:r>
              <a:rPr lang="en-US" sz="1800" dirty="0"/>
              <a:t> (meta)</a:t>
            </a:r>
            <a:r>
              <a:rPr lang="en-US" sz="1800" dirty="0" err="1"/>
              <a:t>kognitivno</a:t>
            </a:r>
            <a:r>
              <a:rPr lang="en-US" sz="1800" dirty="0"/>
              <a:t> </a:t>
            </a:r>
            <a:r>
              <a:rPr lang="en-US" sz="1800" dirty="0" err="1"/>
              <a:t>funkcionisanje</a:t>
            </a:r>
            <a:r>
              <a:rPr lang="en-US" sz="1800" dirty="0"/>
              <a:t> (</a:t>
            </a:r>
            <a:r>
              <a:rPr lang="en-US" sz="1800" b="1" dirty="0" err="1"/>
              <a:t>kognitivni</a:t>
            </a:r>
            <a:r>
              <a:rPr lang="en-US" sz="1800" b="1" dirty="0"/>
              <a:t> </a:t>
            </a:r>
            <a:r>
              <a:rPr lang="en-US" sz="1800" b="1" dirty="0" err="1"/>
              <a:t>nivo</a:t>
            </a:r>
            <a:r>
              <a:rPr lang="en-US" sz="1800" dirty="0"/>
              <a:t>)</a:t>
            </a:r>
            <a:endParaRPr lang="x-none" sz="1800" dirty="0"/>
          </a:p>
          <a:p>
            <a:r>
              <a:rPr lang="x-none" sz="2000" dirty="0"/>
              <a:t>I</a:t>
            </a:r>
            <a:r>
              <a:rPr lang="en-US" sz="2000" dirty="0" err="1"/>
              <a:t>ntervencije</a:t>
            </a:r>
            <a:r>
              <a:rPr lang="en-US" sz="2000" dirty="0"/>
              <a:t> </a:t>
            </a:r>
            <a:r>
              <a:rPr lang="en-US" sz="2000" dirty="0" err="1"/>
              <a:t>obe</a:t>
            </a:r>
            <a:r>
              <a:rPr lang="en-US" sz="2000" dirty="0"/>
              <a:t> </a:t>
            </a:r>
            <a:r>
              <a:rPr lang="en-US" sz="2000" dirty="0" err="1"/>
              <a:t>vrste</a:t>
            </a:r>
            <a:r>
              <a:rPr lang="en-US" sz="2000" dirty="0"/>
              <a:t> </a:t>
            </a:r>
            <a:r>
              <a:rPr lang="en-US" sz="2000" dirty="0" err="1"/>
              <a:t>dalje</a:t>
            </a:r>
            <a:r>
              <a:rPr lang="en-US" sz="2000" dirty="0"/>
              <a:t> se </a:t>
            </a:r>
            <a:r>
              <a:rPr lang="en-US" sz="2000" dirty="0" err="1"/>
              <a:t>mogu</a:t>
            </a:r>
            <a:r>
              <a:rPr lang="en-US" sz="2000" dirty="0"/>
              <a:t> </a:t>
            </a:r>
            <a:r>
              <a:rPr lang="en-US" sz="2000" dirty="0" err="1"/>
              <a:t>razlikovati</a:t>
            </a:r>
            <a:r>
              <a:rPr lang="en-US" sz="2000" dirty="0"/>
              <a:t> s </a:t>
            </a:r>
            <a:r>
              <a:rPr lang="en-US" sz="2000" dirty="0" err="1"/>
              <a:t>obzirom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intenzitet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dubinu</a:t>
            </a:r>
            <a:endParaRPr lang="sr-Latn-CS" sz="2000" dirty="0"/>
          </a:p>
          <a:p>
            <a:endParaRPr lang="sr-Cyrl-R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7E22973-8B6E-41B3-A1AE-7F84B9E9BD7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15</a:t>
            </a:fld>
            <a:endParaRPr lang="en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A025F40-1F44-4BE5-B59A-5B219A51E729}"/>
              </a:ext>
            </a:extLst>
          </p:cNvPr>
          <p:cNvSpPr txBox="1"/>
          <p:nvPr/>
        </p:nvSpPr>
        <p:spPr>
          <a:xfrm>
            <a:off x="6875721" y="4348157"/>
            <a:ext cx="191204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1050" dirty="0">
                <a:latin typeface="Montserrat Light" panose="020B0604020202020204" charset="0"/>
              </a:rPr>
              <a:t>(Vulić i sar., 2014)</a:t>
            </a:r>
            <a:endParaRPr lang="sr-Cyrl-RS" sz="1050" dirty="0">
              <a:latin typeface="Montserrat Light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35618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F587E8-36F0-4B21-81EE-46E096BB87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Intervencije u okviru DP</a:t>
            </a:r>
            <a:endParaRPr lang="sr-Cyrl-R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519E6A-0D5E-42B1-A734-9104E0BEB5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9973" y="1450459"/>
            <a:ext cx="4470176" cy="3077100"/>
          </a:xfrm>
        </p:spPr>
        <p:txBody>
          <a:bodyPr/>
          <a:lstStyle/>
          <a:p>
            <a:pPr marL="101600" indent="0">
              <a:buNone/>
            </a:pPr>
            <a:r>
              <a:rPr lang="sr-Latn-RS" sz="1600" b="1" dirty="0"/>
              <a:t>Motivisanje i regulacija ponašanja</a:t>
            </a:r>
          </a:p>
          <a:p>
            <a:r>
              <a:rPr lang="en-US" sz="1600" dirty="0" err="1"/>
              <a:t>ohrabrivanj</a:t>
            </a:r>
            <a:r>
              <a:rPr lang="x-none" sz="1600" dirty="0"/>
              <a:t>e</a:t>
            </a:r>
            <a:r>
              <a:rPr lang="en-US" sz="1600" dirty="0"/>
              <a:t> </a:t>
            </a:r>
            <a:r>
              <a:rPr lang="x-none" sz="1600" dirty="0"/>
              <a:t>učenika</a:t>
            </a:r>
          </a:p>
          <a:p>
            <a:r>
              <a:rPr lang="en-US" sz="1600" dirty="0" err="1"/>
              <a:t>usmeravanj</a:t>
            </a:r>
            <a:r>
              <a:rPr lang="x-none" sz="1600" dirty="0"/>
              <a:t>e</a:t>
            </a:r>
            <a:r>
              <a:rPr lang="en-US" sz="1600" dirty="0"/>
              <a:t> </a:t>
            </a:r>
            <a:r>
              <a:rPr lang="en-US" sz="1600" dirty="0" err="1"/>
              <a:t>njegove</a:t>
            </a:r>
            <a:r>
              <a:rPr lang="en-US" sz="1600" dirty="0"/>
              <a:t> </a:t>
            </a:r>
            <a:r>
              <a:rPr lang="en-US" sz="1600" dirty="0" err="1"/>
              <a:t>pažnje</a:t>
            </a:r>
            <a:r>
              <a:rPr lang="en-US" sz="1600" dirty="0"/>
              <a:t> </a:t>
            </a:r>
            <a:r>
              <a:rPr lang="en-US" sz="1600" dirty="0" err="1"/>
              <a:t>na</a:t>
            </a:r>
            <a:r>
              <a:rPr lang="en-US" sz="1600" dirty="0"/>
              <a:t> </a:t>
            </a:r>
            <a:r>
              <a:rPr lang="en-US" sz="1600" dirty="0" err="1"/>
              <a:t>relevantne</a:t>
            </a:r>
            <a:r>
              <a:rPr lang="en-US" sz="1600" dirty="0"/>
              <a:t> </a:t>
            </a:r>
            <a:r>
              <a:rPr lang="en-US" sz="1600" dirty="0" err="1"/>
              <a:t>aspekte</a:t>
            </a:r>
            <a:r>
              <a:rPr lang="en-US" sz="1600" dirty="0"/>
              <a:t> </a:t>
            </a:r>
            <a:r>
              <a:rPr lang="en-US" sz="1600" dirty="0" err="1"/>
              <a:t>zadatka</a:t>
            </a:r>
            <a:endParaRPr lang="x-none" sz="1600" dirty="0"/>
          </a:p>
          <a:p>
            <a:r>
              <a:rPr lang="x-none" sz="1600" dirty="0"/>
              <a:t>pružanje</a:t>
            </a:r>
            <a:r>
              <a:rPr lang="en-US" sz="1600" dirty="0"/>
              <a:t> </a:t>
            </a:r>
            <a:r>
              <a:rPr lang="en-US" sz="1600" dirty="0" err="1"/>
              <a:t>minimalne</a:t>
            </a:r>
            <a:r>
              <a:rPr lang="en-US" sz="1600" dirty="0"/>
              <a:t> </a:t>
            </a:r>
            <a:r>
              <a:rPr lang="en-US" sz="1600" dirty="0" err="1"/>
              <a:t>povratne</a:t>
            </a:r>
            <a:r>
              <a:rPr lang="en-US" sz="1600" dirty="0"/>
              <a:t> </a:t>
            </a:r>
            <a:r>
              <a:rPr lang="en-US" sz="1600" dirty="0" err="1"/>
              <a:t>informacije</a:t>
            </a:r>
            <a:r>
              <a:rPr lang="en-US" sz="1600" dirty="0"/>
              <a:t> o </a:t>
            </a:r>
            <a:r>
              <a:rPr lang="en-US" sz="1600" dirty="0" err="1"/>
              <a:t>tačnosti</a:t>
            </a:r>
            <a:r>
              <a:rPr lang="en-US" sz="1600" dirty="0"/>
              <a:t> </a:t>
            </a:r>
            <a:r>
              <a:rPr lang="en-US" sz="1600" dirty="0" err="1"/>
              <a:t>datog</a:t>
            </a:r>
            <a:r>
              <a:rPr lang="en-US" sz="1600" dirty="0"/>
              <a:t> </a:t>
            </a:r>
            <a:r>
              <a:rPr lang="en-US" sz="1600" dirty="0" err="1"/>
              <a:t>rešenja</a:t>
            </a:r>
            <a:endParaRPr lang="x-none" sz="1600" dirty="0"/>
          </a:p>
          <a:p>
            <a:r>
              <a:rPr lang="en-US" sz="1600" dirty="0" err="1"/>
              <a:t>pokušaj</a:t>
            </a:r>
            <a:r>
              <a:rPr lang="en-US" sz="1600" dirty="0"/>
              <a:t> </a:t>
            </a:r>
            <a:r>
              <a:rPr lang="en-US" sz="1600" dirty="0" err="1"/>
              <a:t>neposrednog</a:t>
            </a:r>
            <a:r>
              <a:rPr lang="en-US" sz="1600" dirty="0"/>
              <a:t> </a:t>
            </a:r>
            <a:r>
              <a:rPr lang="en-US" sz="1600" dirty="0" err="1"/>
              <a:t>uticanja</a:t>
            </a:r>
            <a:r>
              <a:rPr lang="en-US" sz="1600" dirty="0"/>
              <a:t> </a:t>
            </a:r>
            <a:r>
              <a:rPr lang="en-US" sz="1600" dirty="0" err="1"/>
              <a:t>na</a:t>
            </a:r>
            <a:r>
              <a:rPr lang="en-US" sz="1600" dirty="0"/>
              <a:t> ono </a:t>
            </a:r>
            <a:r>
              <a:rPr lang="en-US" sz="1600" dirty="0" err="1"/>
              <a:t>što</a:t>
            </a:r>
            <a:r>
              <a:rPr lang="en-US" sz="1600" dirty="0"/>
              <a:t> </a:t>
            </a:r>
            <a:r>
              <a:rPr lang="en-US" sz="1600" dirty="0" err="1"/>
              <a:t>ometa</a:t>
            </a:r>
            <a:r>
              <a:rPr lang="en-US" sz="1600" dirty="0"/>
              <a:t> </a:t>
            </a:r>
            <a:r>
              <a:rPr lang="en-US" sz="1600" dirty="0" err="1"/>
              <a:t>rešavanje</a:t>
            </a:r>
            <a:r>
              <a:rPr lang="en-US" sz="1600" dirty="0"/>
              <a:t> </a:t>
            </a:r>
            <a:r>
              <a:rPr lang="en-US" sz="1600" dirty="0" err="1"/>
              <a:t>zadatka</a:t>
            </a:r>
            <a:r>
              <a:rPr lang="en-US" sz="1600" dirty="0"/>
              <a:t> (</a:t>
            </a:r>
            <a:r>
              <a:rPr lang="en-US" sz="1600" dirty="0" err="1"/>
              <a:t>npr</a:t>
            </a:r>
            <a:r>
              <a:rPr lang="en-US" sz="1600" dirty="0"/>
              <a:t>. </a:t>
            </a:r>
            <a:r>
              <a:rPr lang="en-US" sz="1600" dirty="0" err="1"/>
              <a:t>anksioznost</a:t>
            </a:r>
            <a:r>
              <a:rPr lang="en-US" sz="1600" dirty="0"/>
              <a:t> </a:t>
            </a:r>
            <a:r>
              <a:rPr lang="en-US" sz="1600" dirty="0" err="1"/>
              <a:t>ili</a:t>
            </a:r>
            <a:r>
              <a:rPr lang="en-US" sz="1600" dirty="0"/>
              <a:t> </a:t>
            </a:r>
            <a:r>
              <a:rPr lang="en-US" sz="1600" dirty="0" err="1"/>
              <a:t>slabija</a:t>
            </a:r>
            <a:r>
              <a:rPr lang="en-US" sz="1600" dirty="0"/>
              <a:t> </a:t>
            </a:r>
            <a:r>
              <a:rPr lang="en-US" sz="1600" dirty="0" err="1"/>
              <a:t>kontrola</a:t>
            </a:r>
            <a:r>
              <a:rPr lang="en-US" sz="1600" dirty="0"/>
              <a:t> </a:t>
            </a:r>
            <a:r>
              <a:rPr lang="en-US" sz="1600" dirty="0" err="1"/>
              <a:t>implusa</a:t>
            </a:r>
            <a:r>
              <a:rPr lang="en-US" sz="1600" dirty="0"/>
              <a:t>)</a:t>
            </a:r>
          </a:p>
          <a:p>
            <a:endParaRPr lang="sr-Cyrl-RS" sz="16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88DB46-247C-471F-84E3-B14EB5C8FDE0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4780149" y="1450459"/>
            <a:ext cx="4264613" cy="3077100"/>
          </a:xfrm>
        </p:spPr>
        <p:txBody>
          <a:bodyPr/>
          <a:lstStyle/>
          <a:p>
            <a:pPr marL="101600" indent="0">
              <a:buNone/>
            </a:pPr>
            <a:r>
              <a:rPr lang="x-none" sz="1600" b="1" dirty="0"/>
              <a:t>R</a:t>
            </a:r>
            <a:r>
              <a:rPr lang="en-US" sz="1600" b="1" dirty="0" err="1"/>
              <a:t>egulacij</a:t>
            </a:r>
            <a:r>
              <a:rPr lang="x-none" sz="1600" b="1" dirty="0"/>
              <a:t>a</a:t>
            </a:r>
            <a:r>
              <a:rPr lang="en-US" sz="1600" b="1" dirty="0"/>
              <a:t> </a:t>
            </a:r>
            <a:r>
              <a:rPr lang="en-US" sz="1600" b="1" dirty="0" err="1"/>
              <a:t>i</a:t>
            </a:r>
            <a:r>
              <a:rPr lang="en-US" sz="1600" b="1" dirty="0"/>
              <a:t> </a:t>
            </a:r>
            <a:r>
              <a:rPr lang="en-US" sz="1600" b="1" dirty="0" err="1"/>
              <a:t>podsticanj</a:t>
            </a:r>
            <a:r>
              <a:rPr lang="x-none" sz="1600" b="1" dirty="0"/>
              <a:t>e</a:t>
            </a:r>
            <a:r>
              <a:rPr lang="en-US" sz="1600" b="1" dirty="0"/>
              <a:t> (meta)</a:t>
            </a:r>
            <a:r>
              <a:rPr lang="en-US" sz="1600" b="1" dirty="0" err="1"/>
              <a:t>kognitivnog</a:t>
            </a:r>
            <a:r>
              <a:rPr lang="en-US" sz="1600" b="1" dirty="0"/>
              <a:t> </a:t>
            </a:r>
            <a:r>
              <a:rPr lang="en-US" sz="1600" b="1" dirty="0" err="1"/>
              <a:t>funkcionisanja</a:t>
            </a:r>
            <a:endParaRPr lang="en-US" sz="1600" b="1" dirty="0"/>
          </a:p>
          <a:p>
            <a:r>
              <a:rPr lang="en-US" sz="1600" dirty="0" err="1"/>
              <a:t>upoznavanj</a:t>
            </a:r>
            <a:r>
              <a:rPr lang="x-none" sz="1600" dirty="0"/>
              <a:t>e</a:t>
            </a:r>
            <a:r>
              <a:rPr lang="en-US" sz="1600" dirty="0"/>
              <a:t> </a:t>
            </a:r>
            <a:r>
              <a:rPr lang="x-none" sz="1600" dirty="0"/>
              <a:t>učenika</a:t>
            </a:r>
            <a:r>
              <a:rPr lang="en-US" sz="1600" dirty="0"/>
              <a:t> </a:t>
            </a:r>
            <a:r>
              <a:rPr lang="en-US" sz="1600" dirty="0" err="1"/>
              <a:t>sa</a:t>
            </a:r>
            <a:r>
              <a:rPr lang="en-US" sz="1600" dirty="0"/>
              <a:t> </a:t>
            </a:r>
            <a:r>
              <a:rPr lang="en-US" sz="1600" dirty="0" err="1"/>
              <a:t>dodatnim</a:t>
            </a:r>
            <a:r>
              <a:rPr lang="en-US" sz="1600" dirty="0"/>
              <a:t> </a:t>
            </a:r>
            <a:r>
              <a:rPr lang="en-US" sz="1600" dirty="0" err="1"/>
              <a:t>informacijama</a:t>
            </a:r>
            <a:r>
              <a:rPr lang="en-US" sz="1600" dirty="0"/>
              <a:t> </a:t>
            </a:r>
            <a:r>
              <a:rPr lang="en-US" sz="1600" dirty="0" err="1"/>
              <a:t>važnim</a:t>
            </a:r>
            <a:r>
              <a:rPr lang="en-US" sz="1600" dirty="0"/>
              <a:t> za </a:t>
            </a:r>
            <a:r>
              <a:rPr lang="en-US" sz="1600" dirty="0" err="1"/>
              <a:t>rešavanje</a:t>
            </a:r>
            <a:r>
              <a:rPr lang="en-US" sz="1600" dirty="0"/>
              <a:t> </a:t>
            </a:r>
            <a:r>
              <a:rPr lang="en-US" sz="1600" dirty="0" err="1"/>
              <a:t>zadatka</a:t>
            </a:r>
            <a:r>
              <a:rPr lang="en-US" sz="1600" dirty="0"/>
              <a:t> (</a:t>
            </a:r>
            <a:r>
              <a:rPr lang="en-US" sz="1600" dirty="0" err="1"/>
              <a:t>npr</a:t>
            </a:r>
            <a:r>
              <a:rPr lang="en-US" sz="1600" dirty="0"/>
              <a:t>. </a:t>
            </a:r>
            <a:r>
              <a:rPr lang="en-US" sz="1600" dirty="0" err="1"/>
              <a:t>definicijama</a:t>
            </a:r>
            <a:r>
              <a:rPr lang="en-US" sz="1600" dirty="0"/>
              <a:t> </a:t>
            </a:r>
            <a:r>
              <a:rPr lang="en-US" sz="1600" dirty="0" err="1"/>
              <a:t>reči</a:t>
            </a:r>
            <a:r>
              <a:rPr lang="en-US" sz="1600" dirty="0"/>
              <a:t>)</a:t>
            </a:r>
            <a:endParaRPr lang="x-none" sz="1600" dirty="0"/>
          </a:p>
          <a:p>
            <a:r>
              <a:rPr lang="en-US" sz="1600" dirty="0" err="1"/>
              <a:t>postavljanj</a:t>
            </a:r>
            <a:r>
              <a:rPr lang="x-none" sz="1600" dirty="0"/>
              <a:t>e</a:t>
            </a:r>
            <a:r>
              <a:rPr lang="en-US" sz="1600" dirty="0"/>
              <a:t> </a:t>
            </a:r>
            <a:r>
              <a:rPr lang="en-US" sz="1600" dirty="0" err="1"/>
              <a:t>dopunskih</a:t>
            </a:r>
            <a:r>
              <a:rPr lang="en-US" sz="1600" dirty="0"/>
              <a:t> </a:t>
            </a:r>
            <a:r>
              <a:rPr lang="en-US" sz="1600" dirty="0" err="1"/>
              <a:t>pitanja</a:t>
            </a:r>
            <a:r>
              <a:rPr lang="en-US" sz="1600" dirty="0"/>
              <a:t> </a:t>
            </a:r>
            <a:r>
              <a:rPr lang="en-US" sz="1600" dirty="0" err="1"/>
              <a:t>koja</a:t>
            </a:r>
            <a:r>
              <a:rPr lang="en-US" sz="1600" dirty="0"/>
              <a:t> </a:t>
            </a:r>
            <a:r>
              <a:rPr lang="x-none" sz="1600" dirty="0"/>
              <a:t>učenika</a:t>
            </a:r>
            <a:r>
              <a:rPr lang="en-US" sz="1600" dirty="0"/>
              <a:t> </a:t>
            </a:r>
            <a:r>
              <a:rPr lang="en-US" sz="1600" dirty="0" err="1"/>
              <a:t>postupno</a:t>
            </a:r>
            <a:r>
              <a:rPr lang="en-US" sz="1600" dirty="0"/>
              <a:t> </a:t>
            </a:r>
            <a:r>
              <a:rPr lang="en-US" sz="1600" dirty="0" err="1"/>
              <a:t>vode</a:t>
            </a:r>
            <a:r>
              <a:rPr lang="en-US" sz="1600" dirty="0"/>
              <a:t> k</a:t>
            </a:r>
            <a:r>
              <a:rPr lang="sr-Latn-RS" sz="1600" dirty="0"/>
              <a:t>a</a:t>
            </a:r>
            <a:r>
              <a:rPr lang="en-US" sz="1600" dirty="0"/>
              <a:t> </a:t>
            </a:r>
            <a:r>
              <a:rPr lang="en-US" sz="1600" dirty="0" err="1"/>
              <a:t>rešenju</a:t>
            </a:r>
            <a:endParaRPr lang="x-none" sz="1600" dirty="0"/>
          </a:p>
          <a:p>
            <a:r>
              <a:rPr lang="en-US" sz="1600" dirty="0" err="1"/>
              <a:t>direktno</a:t>
            </a:r>
            <a:r>
              <a:rPr lang="en-US" sz="1600" dirty="0"/>
              <a:t> </a:t>
            </a:r>
            <a:r>
              <a:rPr lang="en-US" sz="1600" dirty="0" err="1"/>
              <a:t>podučavanj</a:t>
            </a:r>
            <a:r>
              <a:rPr lang="x-none" sz="1600" dirty="0"/>
              <a:t>e</a:t>
            </a:r>
            <a:r>
              <a:rPr lang="en-US" sz="1600" dirty="0"/>
              <a:t> </a:t>
            </a:r>
            <a:r>
              <a:rPr lang="x-none" sz="1600" dirty="0"/>
              <a:t>učenika</a:t>
            </a:r>
            <a:r>
              <a:rPr lang="en-US" sz="1600" dirty="0"/>
              <a:t> </a:t>
            </a:r>
            <a:r>
              <a:rPr lang="en-US" sz="1600" dirty="0" err="1"/>
              <a:t>novim</a:t>
            </a:r>
            <a:r>
              <a:rPr lang="en-US" sz="1600" dirty="0"/>
              <a:t> </a:t>
            </a:r>
            <a:r>
              <a:rPr lang="en-US" sz="1600" dirty="0" err="1"/>
              <a:t>pojmovima</a:t>
            </a:r>
            <a:r>
              <a:rPr lang="en-US" sz="1600" dirty="0"/>
              <a:t>, </a:t>
            </a:r>
            <a:r>
              <a:rPr lang="en-US" sz="1600" dirty="0" err="1"/>
              <a:t>principima</a:t>
            </a:r>
            <a:r>
              <a:rPr lang="en-US" sz="1600" dirty="0"/>
              <a:t> </a:t>
            </a:r>
            <a:r>
              <a:rPr lang="en-US" sz="1600" dirty="0" err="1"/>
              <a:t>ili</a:t>
            </a:r>
            <a:r>
              <a:rPr lang="en-US" sz="1600" dirty="0"/>
              <a:t> </a:t>
            </a:r>
            <a:r>
              <a:rPr lang="en-US" sz="1600" dirty="0" err="1"/>
              <a:t>metakognitivnim</a:t>
            </a:r>
            <a:r>
              <a:rPr lang="en-US" sz="1600" dirty="0"/>
              <a:t> </a:t>
            </a:r>
            <a:r>
              <a:rPr lang="en-US" sz="1600" dirty="0" err="1"/>
              <a:t>strategijama</a:t>
            </a:r>
            <a:endParaRPr lang="en-US" sz="1600" dirty="0"/>
          </a:p>
          <a:p>
            <a:endParaRPr lang="sr-Cyrl-RS" sz="16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BE455E7-C345-4F71-A211-C786B032EC2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16</a:t>
            </a:fld>
            <a:endParaRPr lang="en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8CF854A-1D3F-49F5-A576-5418FDF0B3C7}"/>
              </a:ext>
            </a:extLst>
          </p:cNvPr>
          <p:cNvSpPr txBox="1"/>
          <p:nvPr/>
        </p:nvSpPr>
        <p:spPr>
          <a:xfrm>
            <a:off x="6817359" y="4734075"/>
            <a:ext cx="191204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1050" dirty="0">
                <a:latin typeface="Montserrat Light" panose="020B0604020202020204" charset="0"/>
              </a:rPr>
              <a:t>(Vulić i sar., 2014)</a:t>
            </a:r>
            <a:endParaRPr lang="sr-Cyrl-RS" sz="1050" dirty="0">
              <a:latin typeface="Montserrat Light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93233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048703-7361-4148-89C7-F2DEF624A0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6450" y="-118665"/>
            <a:ext cx="5199224" cy="856800"/>
          </a:xfrm>
        </p:spPr>
        <p:txBody>
          <a:bodyPr/>
          <a:lstStyle/>
          <a:p>
            <a:r>
              <a:rPr lang="sr-Latn-RS" dirty="0"/>
              <a:t>Teorijska osnova većine pristupa</a:t>
            </a:r>
            <a:endParaRPr lang="sr-Cyrl-R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6C3C62-A3F3-4B5F-B184-90EAEF4252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9358" y="1379998"/>
            <a:ext cx="2327700" cy="3077100"/>
          </a:xfrm>
        </p:spPr>
        <p:txBody>
          <a:bodyPr/>
          <a:lstStyle/>
          <a:p>
            <a:r>
              <a:rPr lang="sr-Latn-RS" dirty="0"/>
              <a:t>Ideje L. S. Vigotskog</a:t>
            </a:r>
          </a:p>
          <a:p>
            <a:endParaRPr lang="sr-Cyrl-R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683F40-8896-4F2C-A0B7-386257E896AC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2365416" y="1371976"/>
            <a:ext cx="2327700" cy="3077100"/>
          </a:xfrm>
        </p:spPr>
        <p:txBody>
          <a:bodyPr/>
          <a:lstStyle/>
          <a:p>
            <a:r>
              <a:rPr lang="sr-Latn-RS" dirty="0"/>
              <a:t>Ideje R. Fojerštajna</a:t>
            </a:r>
          </a:p>
          <a:p>
            <a:endParaRPr lang="sr-Cyrl-R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EBB8FC9-83B9-480F-A69D-BC9503F96F0D}"/>
              </a:ext>
            </a:extLst>
          </p:cNvPr>
          <p:cNvSpPr>
            <a:spLocks noGrp="1"/>
          </p:cNvSpPr>
          <p:nvPr>
            <p:ph type="body" idx="3"/>
          </p:nvPr>
        </p:nvSpPr>
        <p:spPr>
          <a:xfrm>
            <a:off x="4889724" y="1392119"/>
            <a:ext cx="3532386" cy="3077100"/>
          </a:xfrm>
        </p:spPr>
        <p:txBody>
          <a:bodyPr/>
          <a:lstStyle/>
          <a:p>
            <a:r>
              <a:rPr lang="sr-Latn-RS" b="1" dirty="0"/>
              <a:t>Koje ideje su u pitanju?</a:t>
            </a:r>
          </a:p>
          <a:p>
            <a:r>
              <a:rPr lang="sr-Latn-RS" b="1" dirty="0"/>
              <a:t>ZNR vs ZAR</a:t>
            </a:r>
          </a:p>
          <a:p>
            <a:r>
              <a:rPr lang="sr-Latn-RS" b="1" dirty="0"/>
              <a:t>Posredovano vs direktno učenje </a:t>
            </a:r>
            <a:r>
              <a:rPr lang="sr-Latn-RS" dirty="0"/>
              <a:t>– Odrasla osoba posreduje između zadatka i deteta, pružajući podršku i modifikujući zadatak za dete. Taj vid učešća omogućava da se ustanovi optimalni nivo funkcionisanja i obelodane procesi koji su, još uvek, u razvoju. </a:t>
            </a:r>
          </a:p>
          <a:p>
            <a:endParaRPr lang="sr-Cyrl-R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54BEB1-31F8-4445-8AF9-8625B7AB9BF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17</a:t>
            </a:fld>
            <a:endParaRPr lang="en"/>
          </a:p>
        </p:txBody>
      </p:sp>
      <p:pic>
        <p:nvPicPr>
          <p:cNvPr id="8" name="Picture 2" descr="Lev Vygotsky | Developmental Approaches to Learning">
            <a:extLst>
              <a:ext uri="{FF2B5EF4-FFF2-40B4-BE49-F238E27FC236}">
                <a16:creationId xmlns:a16="http://schemas.microsoft.com/office/drawing/2014/main" id="{EC21650D-02CF-4379-AEA8-43CE23BB69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258" y="2259419"/>
            <a:ext cx="1644613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Intelligence Is Modifiable: A Q&amp;A with Dr. Reuven Feuerstein » Page 2 of 2  » Brain World">
            <a:extLst>
              <a:ext uri="{FF2B5EF4-FFF2-40B4-BE49-F238E27FC236}">
                <a16:creationId xmlns:a16="http://schemas.microsoft.com/office/drawing/2014/main" id="{B7DB7589-73B8-4471-AD26-87DB60ED8648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6475" y="2215098"/>
            <a:ext cx="2190482" cy="2298441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E7D771B-96F9-4E3D-92A7-4ACA3A7851F3}"/>
              </a:ext>
            </a:extLst>
          </p:cNvPr>
          <p:cNvSpPr txBox="1"/>
          <p:nvPr/>
        </p:nvSpPr>
        <p:spPr>
          <a:xfrm>
            <a:off x="6818483" y="4889584"/>
            <a:ext cx="191204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1050" dirty="0">
                <a:latin typeface="Montserrat Light" panose="020B0604020202020204" charset="0"/>
              </a:rPr>
              <a:t>(Vulić i sar., 2014)</a:t>
            </a:r>
            <a:endParaRPr lang="sr-Cyrl-RS" sz="1050" dirty="0">
              <a:latin typeface="Montserrat Light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2695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  <p:bldP spid="5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EB5B60-84C0-4102-84EB-2F73960F76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r-Latn-CS" sz="2000" dirty="0"/>
              <a:t>Dakle, treba razlikovati šta dete može samostalno od onoga što može da postigne uz pomoć odrasle kompetentne osobe </a:t>
            </a:r>
            <a:r>
              <a:rPr lang="sr-Latn-CS" sz="1050" dirty="0"/>
              <a:t>(Vigotski, 1977, prema Luković i sar., 2013).</a:t>
            </a:r>
          </a:p>
          <a:p>
            <a:endParaRPr lang="sr-Cyrl-R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111A47-FD27-47B8-B197-9F7FCFC23DA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18</a:t>
            </a:fld>
            <a:endParaRPr lang="en"/>
          </a:p>
        </p:txBody>
      </p:sp>
      <p:pic>
        <p:nvPicPr>
          <p:cNvPr id="6" name="Picture 5" descr="Slikovni rezultat za happy pointing index finger face cartoon">
            <a:extLst>
              <a:ext uri="{FF2B5EF4-FFF2-40B4-BE49-F238E27FC236}">
                <a16:creationId xmlns:a16="http://schemas.microsoft.com/office/drawing/2014/main" id="{88EBDF81-F879-4A87-9844-48399FFC1E55}"/>
              </a:ext>
            </a:extLst>
          </p:cNvPr>
          <p:cNvPicPr/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24"/>
          <a:stretch/>
        </p:blipFill>
        <p:spPr bwMode="auto">
          <a:xfrm>
            <a:off x="6733952" y="3019646"/>
            <a:ext cx="1922721" cy="186158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0631320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0E0B21-65A8-4915-B7A9-186B15062C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6450" y="402700"/>
            <a:ext cx="6311922" cy="856800"/>
          </a:xfrm>
        </p:spPr>
        <p:txBody>
          <a:bodyPr/>
          <a:lstStyle/>
          <a:p>
            <a:r>
              <a:rPr lang="sr-Latn-CS" sz="1800" b="1" dirty="0"/>
              <a:t>Znači li to da je svaka interakcija za kompetentnijom osobom korisna za kognitivni razvoj?</a:t>
            </a:r>
            <a:endParaRPr lang="sr-Cyrl-R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6D6D2A-F043-4E7E-8C58-AD8BB51D7B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6450" y="1524375"/>
            <a:ext cx="6683129" cy="2932500"/>
          </a:xfrm>
        </p:spPr>
        <p:txBody>
          <a:bodyPr/>
          <a:lstStyle/>
          <a:p>
            <a:r>
              <a:rPr lang="sr-Latn-CS" dirty="0"/>
              <a:t>Interakcija sa kompetentnijom osobom od koristi je samo ako se odvija u ZNR, a ZNR je određena stepenom sazrevanja pojedinca.</a:t>
            </a:r>
          </a:p>
          <a:p>
            <a:r>
              <a:rPr lang="sr-Latn-CS" dirty="0"/>
              <a:t>Socijalna interakcija je nužan, ali ne i dovoljan uslov za kognitivni razvoj!</a:t>
            </a:r>
          </a:p>
          <a:p>
            <a:pPr marL="0" indent="0" algn="r">
              <a:buNone/>
            </a:pPr>
            <a:r>
              <a:rPr lang="sr-Latn-CS" sz="1100" dirty="0"/>
              <a:t>(Luković i sar., 2013)</a:t>
            </a:r>
          </a:p>
          <a:p>
            <a:r>
              <a:rPr lang="sr-Latn-CS" dirty="0"/>
              <a:t>Šta je još potrebno? </a:t>
            </a:r>
            <a:endParaRPr lang="en-US" dirty="0"/>
          </a:p>
          <a:p>
            <a:endParaRPr lang="sr-Cyrl-R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D12780-07D7-4E22-B809-9FC4AABF396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19</a:t>
            </a:fld>
            <a:endParaRPr lang="en"/>
          </a:p>
        </p:txBody>
      </p:sp>
      <p:pic>
        <p:nvPicPr>
          <p:cNvPr id="6" name="Content Placeholder 4" descr="Image result for THINKING cartoon">
            <a:extLst>
              <a:ext uri="{FF2B5EF4-FFF2-40B4-BE49-F238E27FC236}">
                <a16:creationId xmlns:a16="http://schemas.microsoft.com/office/drawing/2014/main" id="{92DB05D4-6663-4DB9-8682-20E12AA59B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57914" y="3104147"/>
            <a:ext cx="1278786" cy="1834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60630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324160-5EB5-472C-9FB2-1F0B337764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Zadatak za Vas:</a:t>
            </a:r>
            <a:endParaRPr lang="sr-Cyrl-R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71C374-1F66-4F45-8D7D-A8657EA26D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8250" y="1333656"/>
            <a:ext cx="7591200" cy="2932500"/>
          </a:xfrm>
        </p:spPr>
        <p:txBody>
          <a:bodyPr/>
          <a:lstStyle/>
          <a:p>
            <a:r>
              <a:rPr lang="en-US" sz="1800" dirty="0">
                <a:hlinkClick r:id="rId2"/>
              </a:rPr>
              <a:t>https://padlet.com/dejanamutavdzin_fbg/125ar2lzbyfh2z0x</a:t>
            </a:r>
            <a:endParaRPr lang="sr-Latn-RS" sz="1800" dirty="0"/>
          </a:p>
          <a:p>
            <a:r>
              <a:rPr lang="sr-Latn-RS" sz="1800" dirty="0"/>
              <a:t>Imate 7 minuta za ovaj zadatak.</a:t>
            </a:r>
          </a:p>
          <a:p>
            <a:r>
              <a:rPr lang="sr-Latn-RS" sz="1800" dirty="0"/>
              <a:t>Po isteku 7 minuta, pročitajte komentare koje su ostavile vaše kolege na kursu i ocenite/lajkujte one objave koje smatrate korisnim za nastavu.</a:t>
            </a:r>
          </a:p>
          <a:p>
            <a:r>
              <a:rPr lang="sr-Latn-RS" sz="1800" dirty="0"/>
              <a:t>Imate 8 minuta za ovaj zadatak.</a:t>
            </a:r>
          </a:p>
          <a:p>
            <a:endParaRPr lang="sr-Cyrl-R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36D50A-6DD9-459E-AAC7-81087F1AA7C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</a:t>
            </a:fld>
            <a:endParaRPr lang="en"/>
          </a:p>
        </p:txBody>
      </p:sp>
      <p:pic>
        <p:nvPicPr>
          <p:cNvPr id="6" name="Picture 5" descr="Hands Holding Task Word Free Stock Photo - Public Domain Pictures">
            <a:extLst>
              <a:ext uri="{FF2B5EF4-FFF2-40B4-BE49-F238E27FC236}">
                <a16:creationId xmlns:a16="http://schemas.microsoft.com/office/drawing/2014/main" id="{3D9BA59F-7EDF-4B59-B13B-1BBD3442D637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0620" y="3154326"/>
            <a:ext cx="2926080" cy="18686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85186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A26BD5-07E9-453B-9B0F-28103A27EA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6450" y="-44426"/>
            <a:ext cx="5354992" cy="856800"/>
          </a:xfrm>
        </p:spPr>
        <p:txBody>
          <a:bodyPr/>
          <a:lstStyle/>
          <a:p>
            <a:r>
              <a:rPr lang="sr-Latn-CS" dirty="0"/>
              <a:t>Šta je još potrebno za kognitivni razvoj?</a:t>
            </a:r>
            <a:endParaRPr lang="sr-Cyrl-R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266193-1CE7-4A8A-B890-5D63B9E0D1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6450" y="1042933"/>
            <a:ext cx="7591200" cy="2932500"/>
          </a:xfrm>
        </p:spPr>
        <p:txBody>
          <a:bodyPr/>
          <a:lstStyle/>
          <a:p>
            <a:r>
              <a:rPr lang="sr-Latn-CS" sz="1800" b="1" dirty="0"/>
              <a:t>Dete</a:t>
            </a:r>
            <a:r>
              <a:rPr lang="sr-Latn-CS" sz="1800" dirty="0"/>
              <a:t> treba da učestvuje </a:t>
            </a:r>
            <a:r>
              <a:rPr lang="sr-Latn-CS" sz="1800" b="1" dirty="0"/>
              <a:t>aktivno u procesu interakcije </a:t>
            </a:r>
            <a:r>
              <a:rPr lang="sr-Latn-CS" sz="1800" dirty="0"/>
              <a:t>sa odraslom osobom.</a:t>
            </a:r>
          </a:p>
          <a:p>
            <a:r>
              <a:rPr lang="sr-Latn-CS" sz="1800" dirty="0"/>
              <a:t>Treba da se formira </a:t>
            </a:r>
            <a:r>
              <a:rPr lang="sr-Latn-CS" sz="1800" b="1" dirty="0"/>
              <a:t>zajednička aktivnost </a:t>
            </a:r>
            <a:r>
              <a:rPr lang="sr-Latn-CS" sz="1800" dirty="0"/>
              <a:t>(tok i struktura zavise od oba partnera).</a:t>
            </a:r>
          </a:p>
          <a:p>
            <a:r>
              <a:rPr lang="sr-Latn-CS" sz="1800" b="1" dirty="0"/>
              <a:t>Zadatak</a:t>
            </a:r>
            <a:r>
              <a:rPr lang="sr-Latn-CS" sz="1800" dirty="0"/>
              <a:t> treba da se nalazi </a:t>
            </a:r>
            <a:r>
              <a:rPr lang="sr-Latn-CS" sz="1800" b="1" dirty="0"/>
              <a:t>u ZNR </a:t>
            </a:r>
            <a:r>
              <a:rPr lang="sr-Latn-CS" sz="1800" dirty="0"/>
              <a:t>(da zahteva sposobnosti i strukture koje pripadaju sledećoj fazi kognitivnog razvoja deteta).</a:t>
            </a:r>
          </a:p>
          <a:p>
            <a:r>
              <a:rPr lang="sr-Latn-CS" sz="1800" b="1" dirty="0"/>
              <a:t>Kompetentnji drugi treba da omogući </a:t>
            </a:r>
            <a:r>
              <a:rPr lang="sr-Latn-CS" sz="1800" dirty="0"/>
              <a:t>detetu da postepeno preuzima kontrolu nad strategijom koju su zajednički formirali (da omogući </a:t>
            </a:r>
            <a:r>
              <a:rPr lang="sr-Latn-CS" sz="1800" b="1" dirty="0"/>
              <a:t>internalizaciju</a:t>
            </a:r>
            <a:r>
              <a:rPr lang="sr-Latn-CS" sz="1800" dirty="0"/>
              <a:t>).</a:t>
            </a:r>
          </a:p>
          <a:p>
            <a:endParaRPr lang="sr-Cyrl-R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8E2DE9-970D-4C46-A97C-031DE164748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20</a:t>
            </a:fld>
            <a:endParaRPr lang="en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C0A90E4-CAA6-4C24-B39E-2836BBAD1388}"/>
              </a:ext>
            </a:extLst>
          </p:cNvPr>
          <p:cNvSpPr txBox="1"/>
          <p:nvPr/>
        </p:nvSpPr>
        <p:spPr>
          <a:xfrm>
            <a:off x="6817359" y="4607117"/>
            <a:ext cx="191204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1050" dirty="0">
                <a:latin typeface="Montserrat Light" panose="020B0604020202020204" charset="0"/>
              </a:rPr>
              <a:t>(Luković i sar., 2013)</a:t>
            </a:r>
            <a:endParaRPr lang="sr-Cyrl-RS" sz="1050" dirty="0">
              <a:latin typeface="Montserrat Light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8275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24"/>
          <p:cNvSpPr txBox="1">
            <a:spLocks noGrp="1"/>
          </p:cNvSpPr>
          <p:nvPr>
            <p:ph type="title"/>
          </p:nvPr>
        </p:nvSpPr>
        <p:spPr>
          <a:xfrm>
            <a:off x="776450" y="-14392"/>
            <a:ext cx="3587400" cy="856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Statička vs Dinamička</a:t>
            </a:r>
            <a:endParaRPr dirty="0"/>
          </a:p>
        </p:txBody>
      </p:sp>
      <p:graphicFrame>
        <p:nvGraphicFramePr>
          <p:cNvPr id="428" name="Google Shape;428;p24"/>
          <p:cNvGraphicFramePr/>
          <p:nvPr>
            <p:extLst>
              <p:ext uri="{D42A27DB-BD31-4B8C-83A1-F6EECF244321}">
                <p14:modId xmlns:p14="http://schemas.microsoft.com/office/powerpoint/2010/main" val="2180172884"/>
              </p:ext>
            </p:extLst>
          </p:nvPr>
        </p:nvGraphicFramePr>
        <p:xfrm>
          <a:off x="383418" y="988815"/>
          <a:ext cx="7180522" cy="3950010"/>
        </p:xfrm>
        <a:graphic>
          <a:graphicData uri="http://schemas.openxmlformats.org/drawingml/2006/table">
            <a:tbl>
              <a:tblPr>
                <a:noFill/>
                <a:tableStyleId>{CAA41D26-7CDB-4642-A2FD-226D615B57E9}</a:tableStyleId>
              </a:tblPr>
              <a:tblGrid>
                <a:gridCol w="35902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902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958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sr-Latn-CS" sz="1400" b="0" dirty="0">
                          <a:latin typeface="Montserrat Light" panose="020B0604020202020204" charset="0"/>
                        </a:rPr>
                        <a:t>Koliko učenik zna i šta može da uradi</a:t>
                      </a:r>
                    </a:p>
                  </a:txBody>
                  <a:tcPr marL="91425" marR="91425" marT="68575" marB="68575" anchor="ctr">
                    <a:lnL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sr-Latn-CS" sz="1400" b="0" dirty="0">
                          <a:latin typeface="Montserrat Light" panose="020B0604020202020204" charset="0"/>
                        </a:rPr>
                        <a:t>Koliko učenik može da nauči (nakon uklanjanja teškoća ili uz pomoć odraslog)</a:t>
                      </a:r>
                      <a:endParaRPr lang="en-GB" sz="1400" b="0" dirty="0">
                        <a:latin typeface="Montserrat Light" panose="020B0604020202020204" charset="0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58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sr-Latn-CS" sz="1400" b="0" dirty="0">
                          <a:latin typeface="Montserrat Light" panose="020B0604020202020204" charset="0"/>
                        </a:rPr>
                        <a:t>Trenutni nivo funkcionisanja</a:t>
                      </a:r>
                    </a:p>
                  </a:txBody>
                  <a:tcPr marL="91425" marR="91425" marT="68575" marB="68575" anchor="ctr">
                    <a:lnL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sr-Latn-CS" sz="1400" b="0" dirty="0">
                          <a:latin typeface="Montserrat Light" panose="020B0604020202020204" charset="0"/>
                        </a:rPr>
                        <a:t>Kako učenik uči u novim situacijama</a:t>
                      </a: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58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sr-Latn-CS" sz="1400" b="0" i="1" dirty="0">
                          <a:latin typeface="Montserrat Light" panose="020B0604020202020204" charset="0"/>
                        </a:rPr>
                        <a:t>U okviru različitih domena</a:t>
                      </a:r>
                    </a:p>
                  </a:txBody>
                  <a:tcPr marL="91425" marR="91425" marT="68575" marB="68575" anchor="ctr">
                    <a:lnL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sr-Latn-CS" sz="1400" b="0" i="1" dirty="0">
                          <a:latin typeface="Montserrat Light" panose="020B0604020202020204" charset="0"/>
                        </a:rPr>
                        <a:t>Precizno određenje prirode teškoća</a:t>
                      </a: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58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sr-Latn-CS" sz="1400" b="0" i="1" dirty="0">
                          <a:latin typeface="Montserrat Light" panose="020B0604020202020204" charset="0"/>
                        </a:rPr>
                        <a:t>Aktuelna ograničenja za učenje i postignuće – potrebe za daljim intervencijama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sr-Latn-CS" sz="1400" b="0" i="1" dirty="0">
                        <a:latin typeface="Montserrat Light" panose="020B0604020202020204" charset="0"/>
                      </a:endParaRPr>
                    </a:p>
                  </a:txBody>
                  <a:tcPr marL="91425" marR="91425" marT="68575" marB="68575" anchor="ctr">
                    <a:lnL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sr-Latn-CS" sz="1400" b="0" i="1" dirty="0">
                          <a:latin typeface="Montserrat Light" panose="020B0604020202020204" charset="0"/>
                        </a:rPr>
                        <a:t>Kako se teškoće mogu prevazići (kako se proces učenja i napredovanja može poboljšati)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sr-Latn-CS" sz="1400" b="0" i="1" dirty="0">
                        <a:latin typeface="Montserrat Light" panose="020B0604020202020204" charset="0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65530118"/>
                  </a:ext>
                </a:extLst>
              </a:tr>
              <a:tr h="5958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CS" sz="1400" b="0" dirty="0">
                          <a:latin typeface="Montserrat Light" panose="020B0604020202020204" charset="0"/>
                        </a:rPr>
                        <a:t>Poređenje sa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CS" sz="1400" b="0" dirty="0">
                          <a:latin typeface="Montserrat Light" panose="020B0604020202020204" charset="0"/>
                        </a:rPr>
                        <a:t>vršnjacima i kategorisanje sposobnosti</a:t>
                      </a: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0" dirty="0">
                        <a:solidFill>
                          <a:schemeClr val="dk2"/>
                        </a:solidFill>
                        <a:latin typeface="Montserrat Light" panose="020B060402020202020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68575" marB="68575" anchor="ctr">
                    <a:lnL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RS" sz="1400" b="0" dirty="0">
                          <a:solidFill>
                            <a:schemeClr val="dk1"/>
                          </a:solidFill>
                          <a:latin typeface="Montserrat Light" panose="020B0604020202020204" charset="0"/>
                          <a:ea typeface="Montserrat"/>
                          <a:cs typeface="Montserrat"/>
                          <a:sym typeface="Montserrat"/>
                        </a:rPr>
                        <a:t>Novi ugao</a:t>
                      </a:r>
                      <a:endParaRPr sz="1400" b="0" dirty="0">
                        <a:solidFill>
                          <a:schemeClr val="dk1"/>
                        </a:solidFill>
                        <a:latin typeface="Montserrat Light" panose="020B0604020202020204" charset="0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29" name="Google Shape;429;p24"/>
          <p:cNvSpPr txBox="1">
            <a:spLocks noGrp="1"/>
          </p:cNvSpPr>
          <p:nvPr>
            <p:ph type="sldNum" idx="12"/>
          </p:nvPr>
        </p:nvSpPr>
        <p:spPr>
          <a:xfrm>
            <a:off x="8729400" y="4734075"/>
            <a:ext cx="414600" cy="409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21</a:t>
            </a:fld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F109FFC-11E5-43B7-AB24-3148E43FB5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37688" y="903338"/>
            <a:ext cx="6153075" cy="3502832"/>
          </a:xfrm>
        </p:spPr>
        <p:txBody>
          <a:bodyPr/>
          <a:lstStyle/>
          <a:p>
            <a:r>
              <a:rPr lang="sr-Latn-CS" sz="1800" dirty="0"/>
              <a:t>Dinamičko procenjivanje počinje tamo gde se statičko završava!</a:t>
            </a:r>
          </a:p>
          <a:p>
            <a:r>
              <a:rPr lang="sr-Latn-RS" sz="1800" dirty="0"/>
              <a:t>P</a:t>
            </a:r>
            <a:r>
              <a:rPr lang="en-US" sz="1800" dirty="0" err="1"/>
              <a:t>osmatranje</a:t>
            </a:r>
            <a:r>
              <a:rPr lang="en-US" sz="1800" dirty="0"/>
              <a:t> </a:t>
            </a:r>
            <a:r>
              <a:rPr lang="en-US" sz="1800" dirty="0" err="1"/>
              <a:t>nečijeg</a:t>
            </a:r>
            <a:r>
              <a:rPr lang="en-US" sz="1800" dirty="0"/>
              <a:t> </a:t>
            </a:r>
            <a:r>
              <a:rPr lang="en-US" sz="1800" dirty="0" err="1"/>
              <a:t>nezavisnog</a:t>
            </a:r>
            <a:r>
              <a:rPr lang="en-US" sz="1800" dirty="0"/>
              <a:t> </a:t>
            </a:r>
            <a:r>
              <a:rPr lang="en-US" sz="1800" dirty="0" err="1"/>
              <a:t>postignuća</a:t>
            </a:r>
            <a:r>
              <a:rPr lang="en-US" sz="1800" dirty="0"/>
              <a:t> </a:t>
            </a:r>
            <a:r>
              <a:rPr lang="en-US" sz="1800" dirty="0" err="1"/>
              <a:t>odnosi</a:t>
            </a:r>
            <a:r>
              <a:rPr lang="en-US" sz="1800" dirty="0"/>
              <a:t> </a:t>
            </a:r>
            <a:r>
              <a:rPr lang="sr-Latn-RS" sz="1800" dirty="0"/>
              <a:t>se </a:t>
            </a:r>
            <a:r>
              <a:rPr lang="en-US" sz="1800" dirty="0" err="1"/>
              <a:t>samo</a:t>
            </a:r>
            <a:r>
              <a:rPr lang="en-US" sz="1800" dirty="0"/>
              <a:t> </a:t>
            </a:r>
            <a:r>
              <a:rPr lang="en-US" sz="1800" dirty="0" err="1"/>
              <a:t>na</a:t>
            </a:r>
            <a:r>
              <a:rPr lang="en-US" sz="1800" dirty="0"/>
              <a:t> </a:t>
            </a:r>
            <a:r>
              <a:rPr lang="en-US" sz="1800" dirty="0" err="1"/>
              <a:t>rezultate</a:t>
            </a:r>
            <a:r>
              <a:rPr lang="en-US" sz="1800" dirty="0"/>
              <a:t> </a:t>
            </a:r>
            <a:r>
              <a:rPr lang="en-US" sz="1800" dirty="0" err="1"/>
              <a:t>prošlog</a:t>
            </a:r>
            <a:r>
              <a:rPr lang="en-US" sz="1800" dirty="0"/>
              <a:t> </a:t>
            </a:r>
            <a:r>
              <a:rPr lang="en-US" sz="1800" dirty="0" err="1"/>
              <a:t>razvoja</a:t>
            </a:r>
            <a:r>
              <a:rPr lang="sr-Latn-RS" sz="1800" dirty="0"/>
              <a:t>.</a:t>
            </a:r>
            <a:r>
              <a:rPr lang="en-US" sz="1800" dirty="0"/>
              <a:t> </a:t>
            </a:r>
            <a:r>
              <a:rPr lang="sr-Latn-RS" sz="1800" dirty="0"/>
              <a:t>D</a:t>
            </a:r>
            <a:r>
              <a:rPr lang="en-US" sz="1800" dirty="0"/>
              <a:t>a bi se </a:t>
            </a:r>
            <a:r>
              <a:rPr lang="en-US" sz="1800" dirty="0" err="1"/>
              <a:t>razumeo</a:t>
            </a:r>
            <a:r>
              <a:rPr lang="en-US" sz="1800" dirty="0"/>
              <a:t> </a:t>
            </a:r>
            <a:r>
              <a:rPr lang="en-US" sz="1800" dirty="0" err="1"/>
              <a:t>sam</a:t>
            </a:r>
            <a:r>
              <a:rPr lang="en-US" sz="1800" dirty="0"/>
              <a:t> </a:t>
            </a:r>
            <a:r>
              <a:rPr lang="en-US" sz="1800" dirty="0" err="1"/>
              <a:t>proces</a:t>
            </a:r>
            <a:r>
              <a:rPr lang="en-US" sz="1800" dirty="0"/>
              <a:t> </a:t>
            </a:r>
            <a:r>
              <a:rPr lang="en-US" sz="1800" dirty="0" err="1"/>
              <a:t>razvoja</a:t>
            </a:r>
            <a:r>
              <a:rPr lang="en-US" sz="1800" dirty="0"/>
              <a:t>, </a:t>
            </a:r>
            <a:r>
              <a:rPr lang="en-US" sz="1800" dirty="0" err="1"/>
              <a:t>ili</a:t>
            </a:r>
            <a:r>
              <a:rPr lang="en-US" sz="1800" dirty="0"/>
              <a:t> da bi se </a:t>
            </a:r>
            <a:r>
              <a:rPr lang="en-US" sz="1800" dirty="0" err="1"/>
              <a:t>intervenisalo</a:t>
            </a:r>
            <a:r>
              <a:rPr lang="en-US" sz="1800" dirty="0"/>
              <a:t> </a:t>
            </a:r>
            <a:r>
              <a:rPr lang="en-US" sz="1800" dirty="0" err="1"/>
              <a:t>kako</a:t>
            </a:r>
            <a:r>
              <a:rPr lang="en-US" sz="1800" dirty="0"/>
              <a:t> bi se </a:t>
            </a:r>
            <a:r>
              <a:rPr lang="en-US" sz="1800" dirty="0" err="1"/>
              <a:t>nekome</a:t>
            </a:r>
            <a:r>
              <a:rPr lang="en-US" sz="1800" dirty="0"/>
              <a:t> </a:t>
            </a:r>
            <a:r>
              <a:rPr lang="en-US" sz="1800" dirty="0" err="1"/>
              <a:t>pomoglo</a:t>
            </a:r>
            <a:r>
              <a:rPr lang="en-US" sz="1800" dirty="0"/>
              <a:t> da </a:t>
            </a:r>
            <a:r>
              <a:rPr lang="en-US" sz="1800" dirty="0" err="1"/>
              <a:t>prevaziđe</a:t>
            </a:r>
            <a:r>
              <a:rPr lang="en-US" sz="1800" dirty="0"/>
              <a:t> </a:t>
            </a:r>
            <a:r>
              <a:rPr lang="en-US" sz="1800" dirty="0" err="1"/>
              <a:t>poteškoće</a:t>
            </a:r>
            <a:r>
              <a:rPr lang="en-US" sz="1800" dirty="0"/>
              <a:t> </a:t>
            </a:r>
            <a:r>
              <a:rPr lang="en-US" sz="1800" dirty="0" err="1"/>
              <a:t>koje</a:t>
            </a:r>
            <a:r>
              <a:rPr lang="en-US" sz="1800" dirty="0"/>
              <a:t> </a:t>
            </a:r>
            <a:r>
              <a:rPr lang="en-US" sz="1800" dirty="0" err="1"/>
              <a:t>ima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kako</a:t>
            </a:r>
            <a:r>
              <a:rPr lang="en-US" sz="1800" dirty="0"/>
              <a:t> bi se </a:t>
            </a:r>
            <a:r>
              <a:rPr lang="en-US" sz="1800" dirty="0" err="1"/>
              <a:t>pružila</a:t>
            </a:r>
            <a:r>
              <a:rPr lang="en-US" sz="1800" dirty="0"/>
              <a:t> </a:t>
            </a:r>
            <a:r>
              <a:rPr lang="en-US" sz="1800" dirty="0" err="1"/>
              <a:t>podrška</a:t>
            </a:r>
            <a:r>
              <a:rPr lang="en-US" sz="1800" dirty="0"/>
              <a:t> </a:t>
            </a:r>
            <a:r>
              <a:rPr lang="en-US" sz="1800" dirty="0" err="1"/>
              <a:t>nečijem</a:t>
            </a:r>
            <a:r>
              <a:rPr lang="en-US" sz="1800" dirty="0"/>
              <a:t> </a:t>
            </a:r>
            <a:r>
              <a:rPr lang="en-US" sz="1800" dirty="0" err="1"/>
              <a:t>budućem</a:t>
            </a:r>
            <a:r>
              <a:rPr lang="en-US" sz="1800" dirty="0"/>
              <a:t> </a:t>
            </a:r>
            <a:r>
              <a:rPr lang="en-US" sz="1800" dirty="0" err="1"/>
              <a:t>razvoju</a:t>
            </a:r>
            <a:r>
              <a:rPr lang="en-US" sz="1800" dirty="0"/>
              <a:t>, </a:t>
            </a:r>
            <a:r>
              <a:rPr lang="en-US" sz="1800" dirty="0" err="1"/>
              <a:t>nije</a:t>
            </a:r>
            <a:r>
              <a:rPr lang="en-US" sz="1800" dirty="0"/>
              <a:t> </a:t>
            </a:r>
            <a:r>
              <a:rPr lang="en-US" sz="1800" dirty="0" err="1"/>
              <a:t>dovoljna</a:t>
            </a:r>
            <a:r>
              <a:rPr lang="en-US" sz="1800" dirty="0"/>
              <a:t> </a:t>
            </a:r>
            <a:r>
              <a:rPr lang="en-US" sz="1800" dirty="0" err="1"/>
              <a:t>samo</a:t>
            </a:r>
            <a:r>
              <a:rPr lang="en-US" sz="1800" dirty="0"/>
              <a:t> </a:t>
            </a:r>
            <a:r>
              <a:rPr lang="en-US" sz="1800" dirty="0" err="1"/>
              <a:t>opservacija</a:t>
            </a:r>
            <a:r>
              <a:rPr lang="en-US" sz="1800" dirty="0"/>
              <a:t> </a:t>
            </a:r>
            <a:r>
              <a:rPr lang="en-US" sz="1800" dirty="0" err="1"/>
              <a:t>individualnog</a:t>
            </a:r>
            <a:r>
              <a:rPr lang="en-US" sz="1800" dirty="0"/>
              <a:t> </a:t>
            </a:r>
            <a:r>
              <a:rPr lang="en-US" sz="1800" dirty="0" err="1"/>
              <a:t>postignuća</a:t>
            </a:r>
            <a:r>
              <a:rPr lang="sr-Latn-RS" sz="1800" dirty="0"/>
              <a:t>.</a:t>
            </a:r>
            <a:endParaRPr lang="sr-Latn-CS" sz="1800" dirty="0"/>
          </a:p>
          <a:p>
            <a:pPr marL="0" indent="0" algn="r">
              <a:buNone/>
            </a:pPr>
            <a:r>
              <a:rPr lang="sr-Latn-CS" sz="1050" b="0" dirty="0"/>
              <a:t>(Luković i sar., 2013)</a:t>
            </a:r>
            <a:endParaRPr lang="en-US" sz="1050" b="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C4A12E0-5B6D-4D9D-AB6D-134432061BE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22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6649524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0577029-FEA8-4C31-870C-5B58225F25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60597" y="1572443"/>
            <a:ext cx="6174341" cy="2707500"/>
          </a:xfrm>
        </p:spPr>
        <p:txBody>
          <a:bodyPr/>
          <a:lstStyle/>
          <a:p>
            <a:r>
              <a:rPr lang="sr-Latn-CS" sz="2400" dirty="0"/>
              <a:t>Simultana, aktivna kolaboracija sa detetom otkriva čitav niz sposobnosti i promoviše budući razvoj.</a:t>
            </a:r>
          </a:p>
          <a:p>
            <a:r>
              <a:rPr lang="sr-Latn-CS" sz="2400" b="0" dirty="0"/>
              <a:t>Iz ugla obrazovnog konteksta: procena (</a:t>
            </a:r>
            <a:r>
              <a:rPr lang="sr-Latn-CS" sz="2400" dirty="0"/>
              <a:t>razumevanje sposobnosti učenika</a:t>
            </a:r>
            <a:r>
              <a:rPr lang="sr-Latn-CS" sz="2400" b="0" dirty="0"/>
              <a:t>) i instrukcija (</a:t>
            </a:r>
            <a:r>
              <a:rPr lang="sr-Latn-CS" sz="2400" dirty="0"/>
              <a:t>podržavanje razvoja učenika</a:t>
            </a:r>
            <a:r>
              <a:rPr lang="sr-Latn-CS" sz="2400" b="0" dirty="0"/>
              <a:t>) dijalektički su integrisani.</a:t>
            </a:r>
          </a:p>
          <a:p>
            <a:pPr marL="0" indent="0" algn="r">
              <a:buNone/>
            </a:pPr>
            <a:r>
              <a:rPr lang="sr-Latn-CS" sz="1050" b="0" dirty="0"/>
              <a:t>(Luković i sar., 2013)</a:t>
            </a:r>
            <a:endParaRPr lang="en-US" sz="1050" b="0" dirty="0"/>
          </a:p>
          <a:p>
            <a:endParaRPr lang="sr-Cyrl-R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E071654-0A9B-48CD-9BA8-F26E1E3D6B9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23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2640242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6AFCCC-F604-431A-B1C1-5E5701248F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6450" y="186133"/>
            <a:ext cx="3587400" cy="856800"/>
          </a:xfrm>
        </p:spPr>
        <p:txBody>
          <a:bodyPr/>
          <a:lstStyle/>
          <a:p>
            <a:r>
              <a:rPr lang="sr-Latn-RS" dirty="0"/>
              <a:t>Kada koristimo DP?</a:t>
            </a:r>
            <a:endParaRPr lang="sr-Cyrl-R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457F18-B38F-4BF6-B642-5AF5363B12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6450" y="1171451"/>
            <a:ext cx="7591200" cy="2932500"/>
          </a:xfrm>
        </p:spPr>
        <p:txBody>
          <a:bodyPr/>
          <a:lstStyle/>
          <a:p>
            <a:r>
              <a:rPr lang="sr-Latn-CS" sz="1600" dirty="0"/>
              <a:t>Skor na standardizovanim, normiranim testovima je nizak</a:t>
            </a:r>
          </a:p>
          <a:p>
            <a:r>
              <a:rPr lang="sr-Latn-CS" sz="1600" dirty="0"/>
              <a:t>Kada se nizak skor ne slaže sa informacijama iz drugih izvora</a:t>
            </a:r>
          </a:p>
          <a:p>
            <a:r>
              <a:rPr lang="sr-Latn-CS" sz="1600" dirty="0"/>
              <a:t>Kognitivne teškoće</a:t>
            </a:r>
          </a:p>
          <a:p>
            <a:r>
              <a:rPr lang="sr-Latn-CS" sz="1600" dirty="0"/>
              <a:t>Motivacioni problemi</a:t>
            </a:r>
          </a:p>
          <a:p>
            <a:r>
              <a:rPr lang="sr-Latn-CS" sz="1600" dirty="0"/>
              <a:t>Emocionalne teškoće ili poremećaji ličnosti</a:t>
            </a:r>
          </a:p>
          <a:p>
            <a:r>
              <a:rPr lang="sr-Latn-CS" sz="1600" dirty="0"/>
              <a:t>Teškoće u verbalnoj produkciji – siromašan rečnik, ili strani jezik</a:t>
            </a:r>
          </a:p>
          <a:p>
            <a:r>
              <a:rPr lang="sr-Latn-CS" sz="1600" dirty="0"/>
              <a:t>Kulturalne razlike</a:t>
            </a:r>
          </a:p>
          <a:p>
            <a:r>
              <a:rPr lang="sr-Latn-CS" sz="1600" dirty="0"/>
              <a:t>Klasifikacija nije centralno pitanje – kada je bitno prikupiti informacije</a:t>
            </a:r>
            <a:endParaRPr lang="en-US" sz="1600" dirty="0"/>
          </a:p>
          <a:p>
            <a:endParaRPr lang="sr-Cyrl-RS" sz="1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005BD7-4E88-4E7F-8330-C39A9BDE960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24</a:t>
            </a:fld>
            <a:endParaRPr lang="en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99903A2-5B5A-418A-9822-A217B821E0E5}"/>
              </a:ext>
            </a:extLst>
          </p:cNvPr>
          <p:cNvSpPr txBox="1"/>
          <p:nvPr/>
        </p:nvSpPr>
        <p:spPr>
          <a:xfrm>
            <a:off x="6875721" y="4348157"/>
            <a:ext cx="191204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1050" dirty="0">
                <a:latin typeface="Montserrat Light" panose="020B0604020202020204" charset="0"/>
              </a:rPr>
              <a:t>(Luković i sar., 2013)</a:t>
            </a:r>
            <a:endParaRPr lang="sr-Cyrl-RS" sz="1050" dirty="0">
              <a:latin typeface="Montserrat Light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3327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B67291-2C6A-4FB7-8BCD-1FCFDE44A5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Uloga DP</a:t>
            </a:r>
            <a:endParaRPr lang="sr-Cyrl-R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206939-1ED8-4BDB-B5DA-EED240CBB7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r-Latn-CS" b="1" dirty="0"/>
              <a:t>Identifikacija prepreka </a:t>
            </a:r>
            <a:r>
              <a:rPr lang="sr-Latn-CS" dirty="0"/>
              <a:t>za efikasnije učenje</a:t>
            </a:r>
          </a:p>
          <a:p>
            <a:r>
              <a:rPr lang="sr-Latn-CS" b="1" dirty="0"/>
              <a:t>pronalaženje načina da se te prepreke prevaziđu</a:t>
            </a:r>
            <a:endParaRPr lang="sr-Latn-CS" dirty="0"/>
          </a:p>
          <a:p>
            <a:r>
              <a:rPr lang="sr-Latn-CS" b="1" dirty="0"/>
              <a:t>procena efekata </a:t>
            </a:r>
            <a:r>
              <a:rPr lang="sr-Latn-CS" dirty="0"/>
              <a:t>uklanjanja prepreka na kasnije učenje.</a:t>
            </a:r>
            <a:endParaRPr lang="en-US" dirty="0"/>
          </a:p>
          <a:p>
            <a:endParaRPr lang="sr-Cyrl-R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409CF9-C0FD-4600-81E0-51FA4A58089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25</a:t>
            </a:fld>
            <a:endParaRPr lang="en"/>
          </a:p>
        </p:txBody>
      </p:sp>
      <p:pic>
        <p:nvPicPr>
          <p:cNvPr id="6" name="Picture 2" descr="Having doubts Illustrations and Clip Art. 400 Having doubts royalty free  illustrations and drawings available to search from thousands of stock  vector EPS clipart graphic designers.">
            <a:extLst>
              <a:ext uri="{FF2B5EF4-FFF2-40B4-BE49-F238E27FC236}">
                <a16:creationId xmlns:a16="http://schemas.microsoft.com/office/drawing/2014/main" id="{1E13DB60-54AC-4FC3-92B4-917FE27D688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03" b="15643"/>
          <a:stretch/>
        </p:blipFill>
        <p:spPr bwMode="auto">
          <a:xfrm>
            <a:off x="5931907" y="3222320"/>
            <a:ext cx="2970214" cy="1716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78F3A41-1576-4375-AD6C-6D51DE9C143B}"/>
              </a:ext>
            </a:extLst>
          </p:cNvPr>
          <p:cNvSpPr txBox="1"/>
          <p:nvPr/>
        </p:nvSpPr>
        <p:spPr>
          <a:xfrm>
            <a:off x="5766824" y="2891699"/>
            <a:ext cx="191204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1050" dirty="0">
                <a:latin typeface="Montserrat Light" panose="020B0604020202020204" charset="0"/>
              </a:rPr>
              <a:t>(Luković i sar., 2013)</a:t>
            </a:r>
            <a:endParaRPr lang="sr-Cyrl-RS" sz="1050" dirty="0">
              <a:latin typeface="Montserrat Light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29617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ED7AF7-E704-4D04-941B-B143B818F4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Cilj DP</a:t>
            </a:r>
            <a:endParaRPr lang="sr-Cyrl-R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36BE89-E3BB-40AE-93C1-22963175A4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r-Latn-CS" dirty="0"/>
              <a:t>Sugerisanje šta se sve može učiniti da se prevaziđu ne uvek optimistička predviđanja rezultata standardizovanih testova. </a:t>
            </a:r>
          </a:p>
          <a:p>
            <a:endParaRPr lang="sr-Latn-CS" dirty="0"/>
          </a:p>
          <a:p>
            <a:r>
              <a:rPr lang="sr-Latn-CS" dirty="0"/>
              <a:t>Otkrivanje opšteg potencijala za učenje.</a:t>
            </a:r>
            <a:endParaRPr lang="en-US" dirty="0"/>
          </a:p>
          <a:p>
            <a:endParaRPr lang="sr-Cyrl-R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D0BFBB-7BC8-4C35-AFC7-3EB25F12796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26</a:t>
            </a:fld>
            <a:endParaRPr lang="en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36F052F-C507-4808-813E-7512D0972E33}"/>
              </a:ext>
            </a:extLst>
          </p:cNvPr>
          <p:cNvSpPr txBox="1"/>
          <p:nvPr/>
        </p:nvSpPr>
        <p:spPr>
          <a:xfrm>
            <a:off x="4572000" y="2444792"/>
            <a:ext cx="191204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1050" dirty="0">
                <a:latin typeface="Montserrat Light" panose="020B0604020202020204" charset="0"/>
              </a:rPr>
              <a:t>(Luković i sar., 2013)</a:t>
            </a:r>
            <a:endParaRPr lang="sr-Cyrl-RS" sz="1050" dirty="0">
              <a:latin typeface="Montserrat Light" panose="020B060402020202020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0280764-043B-46AF-AC8F-93CA8C59E611}"/>
              </a:ext>
            </a:extLst>
          </p:cNvPr>
          <p:cNvSpPr txBox="1"/>
          <p:nvPr/>
        </p:nvSpPr>
        <p:spPr>
          <a:xfrm>
            <a:off x="6272678" y="3266346"/>
            <a:ext cx="191204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1050" dirty="0">
                <a:latin typeface="Montserrat Light" panose="020B0604020202020204" charset="0"/>
              </a:rPr>
              <a:t>(Vulić i sar., 2014)</a:t>
            </a:r>
            <a:endParaRPr lang="sr-Cyrl-RS" sz="1050" dirty="0">
              <a:latin typeface="Montserrat Light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622111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0593C-FAC8-4F82-9399-9E5BA6AAD2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Vratimo se na...</a:t>
            </a:r>
            <a:endParaRPr lang="sr-Cyrl-R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AF139C-1A9C-464A-8A31-9A71762E94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6450" y="1259500"/>
            <a:ext cx="7591200" cy="2932500"/>
          </a:xfrm>
        </p:spPr>
        <p:txBody>
          <a:bodyPr/>
          <a:lstStyle/>
          <a:p>
            <a:r>
              <a:rPr lang="en-US" sz="1800" dirty="0">
                <a:hlinkClick r:id="rId2"/>
              </a:rPr>
              <a:t>https://padlet.com/dejanamutavdzin_fbg/125ar2lzbyfh2z0x</a:t>
            </a:r>
            <a:endParaRPr lang="sr-Latn-RS" sz="1800" dirty="0"/>
          </a:p>
          <a:p>
            <a:r>
              <a:rPr lang="sr-Latn-RS" sz="1800" dirty="0"/>
              <a:t>Potražite svoje objave.</a:t>
            </a:r>
          </a:p>
          <a:p>
            <a:r>
              <a:rPr lang="sr-Latn-RS" sz="1800" dirty="0"/>
              <a:t>Zelenom bojom označite one objave u kojima prepoznajte potrebe na koje dinamička procena može da odgovori.</a:t>
            </a:r>
          </a:p>
          <a:p>
            <a:r>
              <a:rPr lang="sr-Latn-RS" sz="1800" dirty="0"/>
              <a:t>Crvenom/roze bojom označite objave u kojima prepoznajte potrebe na koje dinamička procena ne može da odgovori.</a:t>
            </a:r>
            <a:endParaRPr lang="sr-Cyrl-R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670E28-790A-41E5-99AC-21035B671EF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27</a:t>
            </a:fld>
            <a:endParaRPr lang="en"/>
          </a:p>
        </p:txBody>
      </p:sp>
      <p:pic>
        <p:nvPicPr>
          <p:cNvPr id="6" name="Picture 5" descr="Hands Holding Task Word Free Stock Photo - Public Domain Pictures">
            <a:extLst>
              <a:ext uri="{FF2B5EF4-FFF2-40B4-BE49-F238E27FC236}">
                <a16:creationId xmlns:a16="http://schemas.microsoft.com/office/drawing/2014/main" id="{2DBA6029-1446-4885-8BC5-161654B68D2E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2652" y="3593806"/>
            <a:ext cx="2041348" cy="15496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0599806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C30C19-DFAD-48FE-B848-E696507E90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009" y="402700"/>
            <a:ext cx="6138531" cy="856800"/>
          </a:xfrm>
        </p:spPr>
        <p:txBody>
          <a:bodyPr/>
          <a:lstStyle/>
          <a:p>
            <a:r>
              <a:rPr lang="sr-Latn-RS" dirty="0"/>
              <a:t>Ukoliko se sada pitate...</a:t>
            </a:r>
            <a:br>
              <a:rPr lang="sr-Latn-RS" dirty="0"/>
            </a:br>
            <a:r>
              <a:rPr lang="sr-Latn-RS" dirty="0"/>
              <a:t>Gde je dinamička procena bila celog </a:t>
            </a:r>
            <a:r>
              <a:rPr lang="sr-Latn-RS"/>
              <a:t>vašeg života...</a:t>
            </a:r>
            <a:endParaRPr lang="sr-Cyrl-R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EB6E50-5D90-4F7C-8AC3-D4FC1005DEE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28</a:t>
            </a:fld>
            <a:endParaRPr lang="en"/>
          </a:p>
        </p:txBody>
      </p:sp>
      <p:pic>
        <p:nvPicPr>
          <p:cNvPr id="5" name="Picture 2" descr="pepe le pew">
            <a:extLst>
              <a:ext uri="{FF2B5EF4-FFF2-40B4-BE49-F238E27FC236}">
                <a16:creationId xmlns:a16="http://schemas.microsoft.com/office/drawing/2014/main" id="{DEC3C882-44F7-4BB7-92E3-73A00BA7CE9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032" y="1482220"/>
            <a:ext cx="3616124" cy="3355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728096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863CF5-8795-4DA8-A5DB-2E69EBEBB1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Nedostatci pri upotrebi DP</a:t>
            </a:r>
            <a:endParaRPr lang="sr-Cyrl-R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0B4CA6-E0CB-4E31-9285-6D68F84038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r-Latn-CS" dirty="0"/>
              <a:t>Priprema procenjivača (“obučenost”, veština, vreme pripreme)</a:t>
            </a:r>
          </a:p>
          <a:p>
            <a:r>
              <a:rPr lang="sr-Latn-CS" dirty="0"/>
              <a:t>Nestandardizovanost procene, otežano poređenje sa standardima postignuća, vršnjačkom grupom</a:t>
            </a:r>
          </a:p>
          <a:p>
            <a:r>
              <a:rPr lang="sr-Latn-CS" dirty="0"/>
              <a:t>Zahteva vreme</a:t>
            </a:r>
          </a:p>
          <a:p>
            <a:endParaRPr lang="sr-Cyrl-R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30C8CF-52CA-4484-B23A-7DF51BBE1BE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29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3702147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7DEA9D-1004-4B37-9DDA-70DA331253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Zadatak za studente psihologije:</a:t>
            </a:r>
            <a:endParaRPr lang="sr-Cyrl-R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879374-45C2-4A1E-8C0A-33D37F2AC1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r-Latn-RS" dirty="0"/>
              <a:t>U Chat-u, u jednoj-dve rečenice opišite situaciju testiranja.</a:t>
            </a:r>
          </a:p>
          <a:p>
            <a:r>
              <a:rPr lang="sr-Latn-RS" dirty="0"/>
              <a:t>Sa kojim ciljem se testiranje sprovodi?</a:t>
            </a:r>
          </a:p>
          <a:p>
            <a:r>
              <a:rPr lang="sr-Latn-RS" dirty="0"/>
              <a:t>Koji su zadaci psihologa?</a:t>
            </a:r>
          </a:p>
          <a:p>
            <a:r>
              <a:rPr lang="sr-Latn-RS" dirty="0"/>
              <a:t>Šta se očekuje od deteta?</a:t>
            </a:r>
          </a:p>
          <a:p>
            <a:r>
              <a:rPr lang="sr-Latn-RS" dirty="0"/>
              <a:t>...</a:t>
            </a:r>
            <a:endParaRPr lang="sr-Cyrl-R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2690AF-FF58-450A-B490-C0305EB49DF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3</a:t>
            </a:fld>
            <a:endParaRPr lang="en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CDE2ABA-FD00-4ADD-8D88-939D379FA42E}"/>
              </a:ext>
            </a:extLst>
          </p:cNvPr>
          <p:cNvSpPr txBox="1"/>
          <p:nvPr/>
        </p:nvSpPr>
        <p:spPr>
          <a:xfrm>
            <a:off x="5217042" y="3161414"/>
            <a:ext cx="2884967" cy="1736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r-Cyrl-RS" dirty="0"/>
          </a:p>
        </p:txBody>
      </p:sp>
      <p:pic>
        <p:nvPicPr>
          <p:cNvPr id="6" name="Picture 5" descr="Hands Holding Task Word Free Stock Photo - Public Domain Pictures">
            <a:extLst>
              <a:ext uri="{FF2B5EF4-FFF2-40B4-BE49-F238E27FC236}">
                <a16:creationId xmlns:a16="http://schemas.microsoft.com/office/drawing/2014/main" id="{7DF42402-7F1B-483C-B8C1-1AD3A947A79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8961" y="2743946"/>
            <a:ext cx="2926080" cy="222309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3332697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49A5C-31F8-46B5-9DA8-4C94CDD9C7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Primenjivost DP</a:t>
            </a:r>
            <a:endParaRPr lang="sr-Cyrl-R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79B506-7A6C-45D3-BA99-6551161AFD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x-none" b="1" dirty="0"/>
              <a:t>Mogućnost kombinovanja statičke i di</a:t>
            </a:r>
            <a:r>
              <a:rPr lang="sr-Latn-CS" b="1" dirty="0"/>
              <a:t>n</a:t>
            </a:r>
            <a:r>
              <a:rPr lang="x-none" b="1" dirty="0"/>
              <a:t>a</a:t>
            </a:r>
            <a:r>
              <a:rPr lang="sr-Latn-CS" b="1" dirty="0"/>
              <a:t>m</a:t>
            </a:r>
            <a:r>
              <a:rPr lang="x-none" b="1" dirty="0"/>
              <a:t>ičke </a:t>
            </a:r>
            <a:r>
              <a:rPr lang="x-none" dirty="0"/>
              <a:t>procene uz očuvanje standardizovanosti procedure</a:t>
            </a:r>
          </a:p>
          <a:p>
            <a:r>
              <a:rPr lang="x-none" dirty="0"/>
              <a:t>Razumevanje funkcionisanja kada su u pitanju specifični domeni (psihičke funkcije)</a:t>
            </a:r>
          </a:p>
          <a:p>
            <a:r>
              <a:rPr lang="x-none" dirty="0"/>
              <a:t>Otkrivanje optimalnog kvaliteta i nivoa intervencije</a:t>
            </a:r>
          </a:p>
          <a:p>
            <a:endParaRPr lang="sr-Cyrl-R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6884E3-0E4A-4EFA-BCF8-5E3F67E7CCE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30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0664678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4F7FF"/>
            </a:gs>
            <a:gs pos="62000">
              <a:srgbClr val="CCD4EB"/>
            </a:gs>
            <a:gs pos="100000">
              <a:schemeClr val="accent2"/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16"/>
          <p:cNvSpPr txBox="1">
            <a:spLocks noGrp="1"/>
          </p:cNvSpPr>
          <p:nvPr>
            <p:ph type="body" idx="1"/>
          </p:nvPr>
        </p:nvSpPr>
        <p:spPr>
          <a:xfrm>
            <a:off x="2487650" y="1218025"/>
            <a:ext cx="4168800" cy="2707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dirty="0"/>
              <a:t>“</a:t>
            </a:r>
            <a:r>
              <a:rPr lang="sr-Latn-RS" dirty="0"/>
              <a:t>Answer to your prayers</a:t>
            </a:r>
            <a:r>
              <a:rPr lang="en" dirty="0"/>
              <a:t>”</a:t>
            </a:r>
            <a:endParaRPr lang="sr-Latn-RS" dirty="0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sr-Latn-RS" dirty="0"/>
              <a:t>Ili</a:t>
            </a: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sr-Latn-RS" dirty="0"/>
              <a:t>…</a:t>
            </a:r>
            <a:endParaRPr dirty="0"/>
          </a:p>
        </p:txBody>
      </p:sp>
      <p:sp>
        <p:nvSpPr>
          <p:cNvPr id="340" name="Google Shape;340;p16"/>
          <p:cNvSpPr txBox="1">
            <a:spLocks noGrp="1"/>
          </p:cNvSpPr>
          <p:nvPr>
            <p:ph type="sldNum" idx="12"/>
          </p:nvPr>
        </p:nvSpPr>
        <p:spPr>
          <a:xfrm>
            <a:off x="8729400" y="4734075"/>
            <a:ext cx="414600" cy="409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31</a:t>
            </a:fld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Google Shape;555;p34"/>
          <p:cNvSpPr txBox="1">
            <a:spLocks noGrp="1"/>
          </p:cNvSpPr>
          <p:nvPr>
            <p:ph type="sldNum" idx="12"/>
          </p:nvPr>
        </p:nvSpPr>
        <p:spPr>
          <a:xfrm>
            <a:off x="8729400" y="4734075"/>
            <a:ext cx="414600" cy="409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32</a:t>
            </a:fld>
            <a:endParaRPr/>
          </a:p>
        </p:txBody>
      </p:sp>
      <p:sp>
        <p:nvSpPr>
          <p:cNvPr id="556" name="Google Shape;556;p34"/>
          <p:cNvSpPr txBox="1">
            <a:spLocks noGrp="1"/>
          </p:cNvSpPr>
          <p:nvPr>
            <p:ph type="ctrTitle" idx="4294967295"/>
          </p:nvPr>
        </p:nvSpPr>
        <p:spPr>
          <a:xfrm>
            <a:off x="1313736" y="1167942"/>
            <a:ext cx="4725000" cy="861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7200" dirty="0">
                <a:solidFill>
                  <a:schemeClr val="accent2"/>
                </a:solidFill>
              </a:rPr>
              <a:t>Pitanja?</a:t>
            </a:r>
            <a:endParaRPr sz="7200" dirty="0">
              <a:solidFill>
                <a:schemeClr val="accent2"/>
              </a:solidFill>
            </a:endParaRPr>
          </a:p>
        </p:txBody>
      </p:sp>
      <p:sp>
        <p:nvSpPr>
          <p:cNvPr id="557" name="Google Shape;557;p34"/>
          <p:cNvSpPr txBox="1">
            <a:spLocks noGrp="1"/>
          </p:cNvSpPr>
          <p:nvPr>
            <p:ph type="subTitle" idx="4294967295"/>
          </p:nvPr>
        </p:nvSpPr>
        <p:spPr>
          <a:xfrm>
            <a:off x="1356746" y="2229002"/>
            <a:ext cx="4725000" cy="2341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sr-Latn-RS" dirty="0"/>
              <a:t>Hvala na pažnji!</a:t>
            </a:r>
            <a:endParaRPr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D76122-1B67-45E2-8863-5BF4E9B725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Neki od korišćenih izvora koje preporučujemo za dalje čitanje:</a:t>
            </a:r>
            <a:endParaRPr lang="sr-Cyrl-R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F50BFD-B100-41F9-BE19-68CC43683F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dirty="0" err="1"/>
              <a:t>Baucal</a:t>
            </a:r>
            <a:r>
              <a:rPr lang="en-GB" sz="1200" dirty="0"/>
              <a:t>, A. (2003). </a:t>
            </a:r>
            <a:r>
              <a:rPr lang="en-GB" sz="1200" dirty="0" err="1"/>
              <a:t>Konstrukcija</a:t>
            </a:r>
            <a:r>
              <a:rPr lang="en-GB" sz="1200" dirty="0"/>
              <a:t> </a:t>
            </a:r>
            <a:r>
              <a:rPr lang="en-GB" sz="1200" dirty="0" err="1"/>
              <a:t>i</a:t>
            </a:r>
            <a:r>
              <a:rPr lang="en-GB" sz="1200" dirty="0"/>
              <a:t> ko-</a:t>
            </a:r>
            <a:r>
              <a:rPr lang="en-GB" sz="1200" dirty="0" err="1"/>
              <a:t>konstrukcija</a:t>
            </a:r>
            <a:r>
              <a:rPr lang="en-GB" sz="1200" dirty="0"/>
              <a:t> u </a:t>
            </a:r>
            <a:r>
              <a:rPr lang="en-GB" sz="1200" dirty="0" err="1"/>
              <a:t>zoni</a:t>
            </a:r>
            <a:r>
              <a:rPr lang="en-GB" sz="1200" dirty="0"/>
              <a:t> </a:t>
            </a:r>
            <a:r>
              <a:rPr lang="en-GB" sz="1200" dirty="0" err="1"/>
              <a:t>narednog</a:t>
            </a:r>
            <a:r>
              <a:rPr lang="en-GB" sz="1200" dirty="0"/>
              <a:t> </a:t>
            </a:r>
            <a:r>
              <a:rPr lang="en-GB" sz="1200" dirty="0" err="1"/>
              <a:t>razvoja</a:t>
            </a:r>
            <a:r>
              <a:rPr lang="en-GB" sz="1200" dirty="0"/>
              <a:t>: Da li </a:t>
            </a:r>
            <a:r>
              <a:rPr lang="en-GB" sz="1200" dirty="0" err="1"/>
              <a:t>i</a:t>
            </a:r>
            <a:r>
              <a:rPr lang="en-GB" sz="1200" dirty="0"/>
              <a:t> </a:t>
            </a:r>
            <a:r>
              <a:rPr lang="en-GB" sz="1200" dirty="0" err="1"/>
              <a:t>Pijaže</a:t>
            </a:r>
            <a:r>
              <a:rPr lang="en-GB" sz="1200" dirty="0"/>
              <a:t> </a:t>
            </a:r>
            <a:r>
              <a:rPr lang="en-GB" sz="1200" dirty="0" err="1"/>
              <a:t>i</a:t>
            </a:r>
            <a:r>
              <a:rPr lang="en-GB" sz="1200" dirty="0"/>
              <a:t> </a:t>
            </a:r>
            <a:r>
              <a:rPr lang="en-GB" sz="1200" dirty="0" err="1"/>
              <a:t>Vigotski</a:t>
            </a:r>
            <a:r>
              <a:rPr lang="en-GB" sz="1200" dirty="0"/>
              <a:t> </a:t>
            </a:r>
            <a:r>
              <a:rPr lang="en-GB" sz="1200" dirty="0" err="1"/>
              <a:t>mogu</a:t>
            </a:r>
            <a:r>
              <a:rPr lang="en-GB" sz="1200" dirty="0"/>
              <a:t> </a:t>
            </a:r>
            <a:r>
              <a:rPr lang="en-GB" sz="1200" dirty="0" err="1"/>
              <a:t>biti</a:t>
            </a:r>
            <a:r>
              <a:rPr lang="en-GB" sz="1200" dirty="0"/>
              <a:t> u </a:t>
            </a:r>
            <a:r>
              <a:rPr lang="en-GB" sz="1200" dirty="0" err="1"/>
              <a:t>pravu</a:t>
            </a:r>
            <a:r>
              <a:rPr lang="en-GB" sz="1200" dirty="0"/>
              <a:t>? </a:t>
            </a:r>
            <a:r>
              <a:rPr lang="en-GB" sz="1200" i="1" dirty="0" err="1"/>
              <a:t>Psihologija</a:t>
            </a:r>
            <a:r>
              <a:rPr lang="en-GB" sz="1200" dirty="0"/>
              <a:t>, 36,</a:t>
            </a:r>
            <a:r>
              <a:rPr lang="sr-Latn-RS" sz="1200" dirty="0"/>
              <a:t> </a:t>
            </a:r>
            <a:r>
              <a:rPr lang="en-GB" sz="1200" dirty="0"/>
              <a:t>517–542.</a:t>
            </a:r>
            <a:endParaRPr lang="x-none" sz="1200" dirty="0"/>
          </a:p>
          <a:p>
            <a:r>
              <a:rPr lang="en-GB" sz="1200" dirty="0" err="1"/>
              <a:t>Luković</a:t>
            </a:r>
            <a:r>
              <a:rPr lang="en-GB" sz="1200" dirty="0"/>
              <a:t>, S. (2011). </a:t>
            </a:r>
            <a:r>
              <a:rPr lang="en-GB" sz="1200" i="1" dirty="0" err="1"/>
              <a:t>Merenje</a:t>
            </a:r>
            <a:r>
              <a:rPr lang="en-GB" sz="1200" i="1" dirty="0"/>
              <a:t> zone </a:t>
            </a:r>
            <a:r>
              <a:rPr lang="en-GB" sz="1200" i="1" dirty="0" err="1"/>
              <a:t>narednog</a:t>
            </a:r>
            <a:r>
              <a:rPr lang="en-GB" sz="1200" i="1" dirty="0"/>
              <a:t> </a:t>
            </a:r>
            <a:r>
              <a:rPr lang="en-GB" sz="1200" i="1" dirty="0" err="1"/>
              <a:t>razvoja</a:t>
            </a:r>
            <a:r>
              <a:rPr lang="en-GB" sz="1200" i="1" dirty="0"/>
              <a:t> u </a:t>
            </a:r>
            <a:r>
              <a:rPr lang="en-GB" sz="1200" i="1" dirty="0" err="1"/>
              <a:t>predškolskom</a:t>
            </a:r>
            <a:r>
              <a:rPr lang="en-GB" sz="1200" i="1" dirty="0"/>
              <a:t> </a:t>
            </a:r>
            <a:r>
              <a:rPr lang="en-GB" sz="1200" i="1" dirty="0" err="1"/>
              <a:t>testiranju</a:t>
            </a:r>
            <a:r>
              <a:rPr lang="en-GB" sz="1200" i="1" dirty="0"/>
              <a:t>: TIP1 </a:t>
            </a:r>
            <a:r>
              <a:rPr lang="en-GB" sz="1200" i="1" dirty="0" err="1"/>
              <a:t>kao</a:t>
            </a:r>
            <a:r>
              <a:rPr lang="en-GB" sz="1200" i="1" dirty="0"/>
              <a:t> instrument za </a:t>
            </a:r>
            <a:r>
              <a:rPr lang="en-GB" sz="1200" i="1" dirty="0" err="1"/>
              <a:t>dinamičko</a:t>
            </a:r>
            <a:r>
              <a:rPr lang="en-GB" sz="1200" i="1" dirty="0"/>
              <a:t> </a:t>
            </a:r>
            <a:r>
              <a:rPr lang="en-GB" sz="1200" i="1" dirty="0" err="1"/>
              <a:t>procenjivanje</a:t>
            </a:r>
            <a:r>
              <a:rPr lang="en-GB" sz="1200" dirty="0"/>
              <a:t>. </a:t>
            </a:r>
            <a:r>
              <a:rPr lang="en-GB" sz="1200" dirty="0" err="1"/>
              <a:t>Neobjavljeni</a:t>
            </a:r>
            <a:r>
              <a:rPr lang="en-GB" sz="1200" dirty="0"/>
              <a:t> master rad, </a:t>
            </a:r>
            <a:r>
              <a:rPr lang="en-GB" sz="1200" dirty="0" err="1"/>
              <a:t>Odeljenje</a:t>
            </a:r>
            <a:r>
              <a:rPr lang="en-GB" sz="1200" dirty="0"/>
              <a:t> za </a:t>
            </a:r>
            <a:r>
              <a:rPr lang="en-GB" sz="1200" dirty="0" err="1"/>
              <a:t>psihologiju</a:t>
            </a:r>
            <a:r>
              <a:rPr lang="en-GB" sz="1200" dirty="0"/>
              <a:t> </a:t>
            </a:r>
            <a:r>
              <a:rPr lang="en-GB" sz="1200" dirty="0" err="1"/>
              <a:t>Filozofskog</a:t>
            </a:r>
            <a:r>
              <a:rPr lang="en-GB" sz="1200" dirty="0"/>
              <a:t> </a:t>
            </a:r>
            <a:r>
              <a:rPr lang="en-GB" sz="1200" dirty="0" err="1"/>
              <a:t>fakulteta</a:t>
            </a:r>
            <a:r>
              <a:rPr lang="en-GB" sz="1200" dirty="0"/>
              <a:t> </a:t>
            </a:r>
            <a:r>
              <a:rPr lang="en-GB" sz="1200" dirty="0" err="1"/>
              <a:t>Univerziteta</a:t>
            </a:r>
            <a:r>
              <a:rPr lang="en-GB" sz="1200" dirty="0"/>
              <a:t> u </a:t>
            </a:r>
            <a:r>
              <a:rPr lang="en-GB" sz="1200" dirty="0" err="1"/>
              <a:t>Beogradu</a:t>
            </a:r>
            <a:r>
              <a:rPr lang="en-GB" sz="1200" dirty="0"/>
              <a:t>.</a:t>
            </a:r>
            <a:endParaRPr lang="sr-Latn-RS" sz="1200" dirty="0"/>
          </a:p>
          <a:p>
            <a:r>
              <a:rPr lang="sr-Latn-RS" sz="1200" dirty="0"/>
              <a:t>Luković, S., Baucal, A., Tišma B. (2013). Dinamičko testiranje zone narednog razvoja testom za ispitivanje prvaka (TIP1). Primenjena psihologija, </a:t>
            </a:r>
            <a:r>
              <a:rPr lang="sr-Latn-RS" sz="1200" i="1" dirty="0"/>
              <a:t>6</a:t>
            </a:r>
            <a:r>
              <a:rPr lang="sr-Latn-RS" sz="1200" dirty="0"/>
              <a:t>, 371-383</a:t>
            </a:r>
            <a:endParaRPr lang="x-none" sz="1200" dirty="0"/>
          </a:p>
          <a:p>
            <a:r>
              <a:rPr lang="en-GB" sz="1200" dirty="0" err="1"/>
              <a:t>Vulić</a:t>
            </a:r>
            <a:r>
              <a:rPr lang="en-GB" sz="1200" dirty="0"/>
              <a:t>, I., </a:t>
            </a:r>
            <a:r>
              <a:rPr lang="en-GB" sz="1200" dirty="0" err="1"/>
              <a:t>Jolić</a:t>
            </a:r>
            <a:r>
              <a:rPr lang="en-GB" sz="1200" dirty="0"/>
              <a:t> </a:t>
            </a:r>
            <a:r>
              <a:rPr lang="en-GB" sz="1200" dirty="0" err="1"/>
              <a:t>Marjanović</a:t>
            </a:r>
            <a:r>
              <a:rPr lang="en-GB" sz="1200" dirty="0"/>
              <a:t>, Z., </a:t>
            </a:r>
            <a:r>
              <a:rPr lang="en-GB" sz="1200" dirty="0" err="1"/>
              <a:t>Altaras</a:t>
            </a:r>
            <a:r>
              <a:rPr lang="en-GB" sz="1200" dirty="0"/>
              <a:t> </a:t>
            </a:r>
            <a:r>
              <a:rPr lang="en-GB" sz="1200" dirty="0" err="1"/>
              <a:t>Dimitrijević</a:t>
            </a:r>
            <a:r>
              <a:rPr lang="en-GB" sz="1200" dirty="0"/>
              <a:t>, A. (2014). </a:t>
            </a:r>
            <a:r>
              <a:rPr lang="en-GB" sz="1200" dirty="0" err="1"/>
              <a:t>Pokušaj</a:t>
            </a:r>
            <a:r>
              <a:rPr lang="en-GB" sz="1200" dirty="0"/>
              <a:t> </a:t>
            </a:r>
            <a:r>
              <a:rPr lang="en-GB" sz="1200" dirty="0" err="1"/>
              <a:t>adptacije</a:t>
            </a:r>
            <a:r>
              <a:rPr lang="en-GB" sz="1200" dirty="0"/>
              <a:t> REVISK-a za </a:t>
            </a:r>
            <a:r>
              <a:rPr lang="en-GB" sz="1200" dirty="0" err="1"/>
              <a:t>dinamičku</a:t>
            </a:r>
            <a:r>
              <a:rPr lang="en-GB" sz="1200" dirty="0"/>
              <a:t> </a:t>
            </a:r>
            <a:r>
              <a:rPr lang="en-GB" sz="1200" dirty="0" err="1"/>
              <a:t>procenu</a:t>
            </a:r>
            <a:r>
              <a:rPr lang="en-GB" sz="1200" dirty="0"/>
              <a:t>:</a:t>
            </a:r>
            <a:r>
              <a:rPr lang="x-none" sz="1200" dirty="0"/>
              <a:t> </a:t>
            </a:r>
            <a:r>
              <a:rPr lang="en-GB" sz="1200" dirty="0" err="1"/>
              <a:t>Nalazi</a:t>
            </a:r>
            <a:r>
              <a:rPr lang="en-GB" sz="1200" dirty="0"/>
              <a:t> </a:t>
            </a:r>
            <a:r>
              <a:rPr lang="en-GB" sz="1200" dirty="0" err="1"/>
              <a:t>preliminarne</a:t>
            </a:r>
            <a:r>
              <a:rPr lang="en-GB" sz="1200" dirty="0"/>
              <a:t> </a:t>
            </a:r>
            <a:r>
              <a:rPr lang="en-GB" sz="1200" dirty="0" err="1"/>
              <a:t>studije</a:t>
            </a:r>
            <a:r>
              <a:rPr lang="en-GB" sz="1200" dirty="0"/>
              <a:t> </a:t>
            </a:r>
            <a:r>
              <a:rPr lang="en-GB" sz="1200" dirty="0" err="1"/>
              <a:t>istraživanja</a:t>
            </a:r>
            <a:r>
              <a:rPr lang="en-GB" sz="1200" dirty="0"/>
              <a:t>. </a:t>
            </a:r>
            <a:r>
              <a:rPr lang="en-GB" sz="1200" i="1" dirty="0" err="1"/>
              <a:t>Zbornik</a:t>
            </a:r>
            <a:r>
              <a:rPr lang="en-GB" sz="1200" i="1" dirty="0"/>
              <a:t> </a:t>
            </a:r>
            <a:r>
              <a:rPr lang="en-GB" sz="1200" i="1" dirty="0" err="1"/>
              <a:t>radova</a:t>
            </a:r>
            <a:r>
              <a:rPr lang="en-GB" sz="1200" i="1" dirty="0"/>
              <a:t> </a:t>
            </a:r>
            <a:r>
              <a:rPr lang="en-GB" sz="1200" i="1" dirty="0" err="1"/>
              <a:t>sa</a:t>
            </a:r>
            <a:r>
              <a:rPr lang="en-GB" sz="1200" i="1" dirty="0"/>
              <a:t> XX </a:t>
            </a:r>
            <a:r>
              <a:rPr lang="en-GB" sz="1200" i="1" dirty="0" err="1"/>
              <a:t>naučnog</a:t>
            </a:r>
            <a:r>
              <a:rPr lang="en-GB" sz="1200" i="1" dirty="0"/>
              <a:t> </a:t>
            </a:r>
            <a:r>
              <a:rPr lang="en-GB" sz="1200" i="1" dirty="0" err="1"/>
              <a:t>skupa</a:t>
            </a:r>
            <a:r>
              <a:rPr lang="en-GB" sz="1200" i="1" dirty="0"/>
              <a:t> </a:t>
            </a:r>
            <a:r>
              <a:rPr lang="en-GB" sz="1200" i="1" dirty="0" err="1"/>
              <a:t>Empirijska</a:t>
            </a:r>
            <a:r>
              <a:rPr lang="en-GB" sz="1200" i="1" dirty="0"/>
              <a:t> </a:t>
            </a:r>
            <a:r>
              <a:rPr lang="en-GB" sz="1200" i="1" dirty="0" err="1"/>
              <a:t>istraživanja</a:t>
            </a:r>
            <a:r>
              <a:rPr lang="en-GB" sz="1200" i="1" dirty="0"/>
              <a:t> u </a:t>
            </a:r>
            <a:r>
              <a:rPr lang="en-GB" sz="1200" i="1" dirty="0" err="1"/>
              <a:t>psihologiji</a:t>
            </a:r>
            <a:r>
              <a:rPr lang="en-GB" sz="1200" dirty="0"/>
              <a:t>, str.</a:t>
            </a:r>
            <a:r>
              <a:rPr lang="x-none" sz="1200" dirty="0"/>
              <a:t> </a:t>
            </a:r>
            <a:r>
              <a:rPr lang="en-GB" sz="1200" dirty="0"/>
              <a:t>179 - 184</a:t>
            </a:r>
            <a:endParaRPr lang="x-none" sz="1200" dirty="0"/>
          </a:p>
          <a:p>
            <a:endParaRPr lang="sr-Cyrl-RS" sz="12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3B2CA0-5BA4-404C-95AC-6AE5BE48B28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33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6218768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05BD273-062B-47A4-BE98-D35436B02DD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4</a:t>
            </a:fld>
            <a:endParaRPr lang="en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03A47F1-A92A-4A0C-A679-0672552ECA7E}"/>
              </a:ext>
            </a:extLst>
          </p:cNvPr>
          <p:cNvSpPr txBox="1"/>
          <p:nvPr/>
        </p:nvSpPr>
        <p:spPr>
          <a:xfrm>
            <a:off x="2233769" y="1339826"/>
            <a:ext cx="5138138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r-Latn-CS" sz="2000" b="1" dirty="0">
                <a:latin typeface="Montserrat Light" panose="020B0604020202020204" charset="0"/>
              </a:rPr>
              <a:t>Imajte na umu</a:t>
            </a:r>
            <a:r>
              <a:rPr lang="sr-Latn-CS" sz="2000" dirty="0">
                <a:latin typeface="Montserrat Light" panose="020B0604020202020204" charset="0"/>
              </a:rPr>
              <a:t>:  Danas preovladava stav da testovi inteligencije mogu pružiti brojne korisne informacije o kognitivnom funkcionisanju ispitanika tek ukoliko se </a:t>
            </a:r>
            <a:r>
              <a:rPr lang="sr-Latn-CS" sz="2000" b="1" dirty="0">
                <a:latin typeface="Montserrat Light" panose="020B0604020202020204" charset="0"/>
              </a:rPr>
              <a:t>posmatraju u širem kontekstu funkcionisanja deteta </a:t>
            </a:r>
            <a:r>
              <a:rPr lang="sr-Latn-CS" sz="2000" dirty="0">
                <a:latin typeface="Montserrat Light" panose="020B0604020202020204" charset="0"/>
              </a:rPr>
              <a:t>i </a:t>
            </a:r>
            <a:r>
              <a:rPr lang="sr-Latn-CS" sz="2000" b="1" dirty="0">
                <a:latin typeface="Montserrat Light" panose="020B0604020202020204" charset="0"/>
              </a:rPr>
              <a:t>integrišu sa podacima dobijenim iz drugih izvora </a:t>
            </a:r>
            <a:r>
              <a:rPr lang="sr-Latn-CS" sz="1050" dirty="0">
                <a:latin typeface="Montserrat Light" panose="020B0604020202020204" charset="0"/>
              </a:rPr>
              <a:t>(Luković i sar., 2013)</a:t>
            </a:r>
            <a:r>
              <a:rPr lang="sr-Latn-CS" sz="2000" dirty="0">
                <a:latin typeface="Montserrat Light" panose="020B0604020202020204" charset="0"/>
              </a:rPr>
              <a:t>.</a:t>
            </a:r>
          </a:p>
          <a:p>
            <a:endParaRPr lang="sr-Latn-CS" sz="2000" dirty="0">
              <a:latin typeface="Montserrat Light" panose="020B0604020202020204" charset="0"/>
            </a:endParaRPr>
          </a:p>
          <a:p>
            <a:r>
              <a:rPr lang="sr-Latn-CS" sz="2000" b="1" dirty="0">
                <a:latin typeface="Montserrat Light" panose="020B0604020202020204" charset="0"/>
              </a:rPr>
              <a:t>Šta to znači?</a:t>
            </a:r>
            <a:endParaRPr lang="en-US" sz="2000" b="1" dirty="0">
              <a:latin typeface="Montserrat Light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704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A4716E-B535-4D1F-A1F4-1FE333F89A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595" y="140430"/>
            <a:ext cx="6741041" cy="856800"/>
          </a:xfrm>
        </p:spPr>
        <p:txBody>
          <a:bodyPr/>
          <a:lstStyle/>
          <a:p>
            <a:r>
              <a:rPr lang="sr-Latn-CS" sz="1800" dirty="0"/>
              <a:t>Možete li navesti neke nedostatke testova inteligencije?</a:t>
            </a:r>
            <a:br>
              <a:rPr lang="sr-Latn-CS" sz="1800" dirty="0"/>
            </a:br>
            <a:endParaRPr lang="sr-Cyrl-R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E3F7E4-6CB8-44B7-B6EA-9D735CE388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8796" y="800466"/>
            <a:ext cx="7858509" cy="2932500"/>
          </a:xfrm>
        </p:spPr>
        <p:txBody>
          <a:bodyPr/>
          <a:lstStyle/>
          <a:p>
            <a:r>
              <a:rPr lang="sr-Latn-CS" sz="1400" dirty="0"/>
              <a:t>Ko, kako, kada i u koje svrhe zadaje test (</a:t>
            </a:r>
            <a:r>
              <a:rPr lang="sr-Latn-CS" sz="1400" b="1" dirty="0">
                <a:solidFill>
                  <a:schemeClr val="tx1"/>
                </a:solidFill>
              </a:rPr>
              <a:t>Bitno je voditi računa o implikacijama testiranja kognitivnih sposobnosti dece – rezultati oblikuju odnos roditelja, vršnjaka, institucija prema detetu i mogu se odraziti na detetovo poimanje sebe</a:t>
            </a:r>
            <a:r>
              <a:rPr lang="sr-Latn-CS" sz="1400" dirty="0"/>
              <a:t>).</a:t>
            </a:r>
          </a:p>
          <a:p>
            <a:r>
              <a:rPr lang="sr-Latn-CS" sz="1400" dirty="0"/>
              <a:t>Razvojne karakteristike i osobenosti uzrasta predškolske dece – raskrsnica preoperacionalnog i konkretnooperacionalnog stadijuma, zbog čega je teško proceniti na kom se stupnju nalazi dete.</a:t>
            </a:r>
          </a:p>
          <a:p>
            <a:r>
              <a:rPr lang="sr-Latn-CS" sz="1400" dirty="0"/>
              <a:t>Što je dete mlađe, teže je izvršiti procenu (pouzdanost i validnost instrumenata).</a:t>
            </a:r>
          </a:p>
          <a:p>
            <a:r>
              <a:rPr lang="sr-Latn-CS" sz="1400" dirty="0"/>
              <a:t>Testovne norme nisu izvedene na reprezentativnom uzorku (nekada ne uzimaju u obzir uzrast, pol, SES, područje boravka...); zastarele norme.</a:t>
            </a:r>
          </a:p>
          <a:p>
            <a:r>
              <a:rPr lang="sr-Latn-CS" sz="1400" dirty="0"/>
              <a:t>Mnogi od ovih testova konstruisani su u vreme kada nije naglašavano da je </a:t>
            </a:r>
            <a:r>
              <a:rPr lang="sr-Latn-CS" sz="1400" u="sng" dirty="0"/>
              <a:t>jedna od uloga dobrog testa sposobnosti</a:t>
            </a:r>
            <a:r>
              <a:rPr lang="sr-Latn-CS" sz="1400" dirty="0"/>
              <a:t> </a:t>
            </a:r>
            <a:r>
              <a:rPr lang="sr-Latn-CS" sz="1400" b="1" dirty="0"/>
              <a:t>nepristrasna procena intelektualnih sposobnosti dece koja  dolaze iz edukativno depriviranih, siromašnih ili sredina koje neguju drugačije socijalne i kulturološke vrednosti</a:t>
            </a:r>
            <a:r>
              <a:rPr lang="sr-Latn-CS" sz="1400" dirty="0"/>
              <a:t>.</a:t>
            </a:r>
          </a:p>
          <a:p>
            <a:pPr marL="3759200" lvl="8" indent="0">
              <a:buNone/>
            </a:pPr>
            <a:r>
              <a:rPr lang="sr-Cyrl-RS" sz="1000" b="0" dirty="0"/>
              <a:t>                                                                               </a:t>
            </a:r>
            <a:r>
              <a:rPr lang="sr-Latn-CS" sz="1000" b="0" dirty="0"/>
              <a:t>(Luković i sar., 2013)</a:t>
            </a:r>
            <a:endParaRPr lang="en-US" sz="1000" b="0" dirty="0"/>
          </a:p>
          <a:p>
            <a:pPr marL="101600" indent="0">
              <a:buNone/>
            </a:pPr>
            <a:endParaRPr lang="sr-Latn-CS" sz="1400" dirty="0"/>
          </a:p>
          <a:p>
            <a:endParaRPr lang="sr-Cyrl-RS" sz="1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8E1427-7ED1-4B8E-A74A-82896E5B847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5</a:t>
            </a:fld>
            <a:endParaRPr lang="en"/>
          </a:p>
        </p:txBody>
      </p:sp>
      <p:pic>
        <p:nvPicPr>
          <p:cNvPr id="6" name="Content Placeholder 4" descr="Image result for THINKING cartoon">
            <a:extLst>
              <a:ext uri="{FF2B5EF4-FFF2-40B4-BE49-F238E27FC236}">
                <a16:creationId xmlns:a16="http://schemas.microsoft.com/office/drawing/2014/main" id="{452EB6D4-A363-416A-A38C-AE1A0BAC88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245642" y="3581100"/>
            <a:ext cx="898358" cy="14511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97530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8CB8FD-B620-4A7D-8DC4-46A098AC82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6350" y="667575"/>
            <a:ext cx="6623810" cy="856800"/>
          </a:xfrm>
        </p:spPr>
        <p:txBody>
          <a:bodyPr/>
          <a:lstStyle/>
          <a:p>
            <a:r>
              <a:rPr lang="sr-Latn-CS" sz="1800" dirty="0"/>
              <a:t>Šta se događa ako se nakon testiranja proceni da neko dete nije spremno za polazak u školu?</a:t>
            </a:r>
            <a:br>
              <a:rPr lang="en-US" sz="1800" dirty="0"/>
            </a:br>
            <a:endParaRPr lang="sr-Cyrl-R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CD95C0-6FF9-40E0-8E3F-0E8F28C2AC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6349" y="1657350"/>
            <a:ext cx="8225883" cy="914400"/>
          </a:xfrm>
        </p:spPr>
        <p:txBody>
          <a:bodyPr/>
          <a:lstStyle/>
          <a:p>
            <a:r>
              <a:rPr lang="sr-Latn-CS" sz="1600" dirty="0"/>
              <a:t>Donosi se odluka da se dete koje ima slabije postignuće prati.</a:t>
            </a:r>
          </a:p>
          <a:p>
            <a:r>
              <a:rPr lang="sr-Latn-CS" sz="1600" dirty="0"/>
              <a:t>Uključuje se u rad po IOP-u.</a:t>
            </a:r>
          </a:p>
          <a:p>
            <a:endParaRPr lang="sr-Latn-CS" sz="1600" dirty="0"/>
          </a:p>
          <a:p>
            <a:endParaRPr lang="sr-Latn-CS" sz="1600" dirty="0"/>
          </a:p>
          <a:p>
            <a:r>
              <a:rPr lang="sr-Latn-CS" sz="1600" dirty="0"/>
              <a:t>Ranije: Odlaganje polaska u školu ili zadržavanje u predškolskom programu.</a:t>
            </a:r>
          </a:p>
          <a:p>
            <a:pPr marL="101600" indent="0">
              <a:buNone/>
            </a:pPr>
            <a:endParaRPr lang="sr-Latn-CS" sz="1600" dirty="0"/>
          </a:p>
          <a:p>
            <a:r>
              <a:rPr lang="sr-Latn-CS" sz="1600" dirty="0"/>
              <a:t>Empirijski podaci svedoče da da odlaganje polaska u školu ili zadržavanje u PP-u nema značajnih pozitivnih rezultata; </a:t>
            </a:r>
            <a:r>
              <a:rPr lang="sr-Latn-CS" sz="1600" b="1" dirty="0"/>
              <a:t>za dete je najbolje da se uključi u podsticajnu sredinu!</a:t>
            </a:r>
          </a:p>
          <a:p>
            <a:r>
              <a:rPr lang="sr-Latn-CS" sz="1600" b="1" dirty="0"/>
              <a:t>                                                                                                           </a:t>
            </a:r>
            <a:r>
              <a:rPr lang="sr-Cyrl-RS" sz="1050" dirty="0"/>
              <a:t> </a:t>
            </a:r>
            <a:r>
              <a:rPr lang="sr-Latn-CS" sz="1050" dirty="0"/>
              <a:t>(Luković i sar., 2013)</a:t>
            </a:r>
            <a:endParaRPr lang="sr-Latn-CS" sz="1050" b="1" dirty="0"/>
          </a:p>
          <a:p>
            <a:endParaRPr lang="sr-Cyrl-RS" sz="1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F03791-F1D2-400F-A610-6441644F033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6</a:t>
            </a:fld>
            <a:endParaRPr lang="en"/>
          </a:p>
        </p:txBody>
      </p:sp>
      <p:sp>
        <p:nvSpPr>
          <p:cNvPr id="6" name="Arrow: Down 5">
            <a:extLst>
              <a:ext uri="{FF2B5EF4-FFF2-40B4-BE49-F238E27FC236}">
                <a16:creationId xmlns:a16="http://schemas.microsoft.com/office/drawing/2014/main" id="{E6D027A7-4FDA-4A97-9EB6-BFF80F1A6630}"/>
              </a:ext>
            </a:extLst>
          </p:cNvPr>
          <p:cNvSpPr/>
          <p:nvPr/>
        </p:nvSpPr>
        <p:spPr>
          <a:xfrm>
            <a:off x="4267761" y="1378803"/>
            <a:ext cx="381000" cy="365124"/>
          </a:xfrm>
          <a:prstGeom prst="down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RS"/>
          </a:p>
        </p:txBody>
      </p:sp>
      <p:sp>
        <p:nvSpPr>
          <p:cNvPr id="8" name="Arrow: Down 7">
            <a:extLst>
              <a:ext uri="{FF2B5EF4-FFF2-40B4-BE49-F238E27FC236}">
                <a16:creationId xmlns:a16="http://schemas.microsoft.com/office/drawing/2014/main" id="{37CE9B01-0C79-4392-BD2B-B127A70CEC43}"/>
              </a:ext>
            </a:extLst>
          </p:cNvPr>
          <p:cNvSpPr/>
          <p:nvPr/>
        </p:nvSpPr>
        <p:spPr>
          <a:xfrm rot="2745453">
            <a:off x="4152381" y="2562464"/>
            <a:ext cx="363121" cy="525253"/>
          </a:xfrm>
          <a:prstGeom prst="down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RS"/>
          </a:p>
        </p:txBody>
      </p:sp>
      <p:pic>
        <p:nvPicPr>
          <p:cNvPr id="10" name="Picture 2" descr="Two text speech bubble. stock vector. Illustration of graphic - 95715591">
            <a:extLst>
              <a:ext uri="{FF2B5EF4-FFF2-40B4-BE49-F238E27FC236}">
                <a16:creationId xmlns:a16="http://schemas.microsoft.com/office/drawing/2014/main" id="{79811740-3566-4B90-977D-B89CD33220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410" y="3962550"/>
            <a:ext cx="1098256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Content Placeholder 4" descr="Image result for THINKING cartoon">
            <a:extLst>
              <a:ext uri="{FF2B5EF4-FFF2-40B4-BE49-F238E27FC236}">
                <a16:creationId xmlns:a16="http://schemas.microsoft.com/office/drawing/2014/main" id="{CC4C87F6-465F-4F4F-8AAD-D89E5AEDBA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89358" y="87821"/>
            <a:ext cx="1254642" cy="2026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66355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6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8E4D6E-D8C1-43BD-8043-A63CD294BE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6450" y="402700"/>
            <a:ext cx="5539290" cy="856800"/>
          </a:xfrm>
        </p:spPr>
        <p:txBody>
          <a:bodyPr/>
          <a:lstStyle/>
          <a:p>
            <a:r>
              <a:rPr lang="sr-Latn-CS" dirty="0"/>
              <a:t>Koje podatke dobijamo kada zadamo test?</a:t>
            </a:r>
            <a:br>
              <a:rPr lang="en-US" dirty="0"/>
            </a:br>
            <a:endParaRPr lang="sr-Cyrl-R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25959D-3B64-4B3E-BC4F-A73E8B6B61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6450" y="1105500"/>
            <a:ext cx="7591200" cy="2932500"/>
          </a:xfrm>
        </p:spPr>
        <p:txBody>
          <a:bodyPr/>
          <a:lstStyle/>
          <a:p>
            <a:r>
              <a:rPr lang="sr-Latn-CS" sz="1800" dirty="0"/>
              <a:t>Procenjujemo šta određeno dete može u datom trenutku.</a:t>
            </a:r>
            <a:endParaRPr lang="sr-Cyrl-RS" sz="1800" dirty="0"/>
          </a:p>
          <a:p>
            <a:endParaRPr lang="sr-Latn-CS" sz="1800" dirty="0"/>
          </a:p>
          <a:p>
            <a:r>
              <a:rPr lang="sr-Latn-CS" sz="1800" b="1" dirty="0"/>
              <a:t>Koji podaci o sposobnostima ispitanika/budućeg učenika bi nam mogli koristiti pri radu?</a:t>
            </a:r>
          </a:p>
          <a:p>
            <a:r>
              <a:rPr lang="sr-Latn-CS" sz="1800" dirty="0"/>
              <a:t>Bitno je znati i šta dete može u budućnosti; kako će se dalje odvijati njegov razvoj.</a:t>
            </a:r>
          </a:p>
          <a:p>
            <a:pPr marL="0" indent="0" algn="r">
              <a:buNone/>
            </a:pPr>
            <a:r>
              <a:rPr lang="sr-Latn-CS" sz="1000" dirty="0"/>
              <a:t>(Luković i sar., 2013)</a:t>
            </a:r>
            <a:endParaRPr lang="sr-Latn-CS" sz="1800" dirty="0"/>
          </a:p>
          <a:p>
            <a:r>
              <a:rPr lang="sr-Latn-RS" sz="1800" dirty="0"/>
              <a:t>Ring a bell?</a:t>
            </a:r>
            <a:endParaRPr lang="en-US" sz="1800" dirty="0"/>
          </a:p>
          <a:p>
            <a:endParaRPr lang="sr-Cyrl-R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2DE25B-AEDF-4E52-B8DE-0B5FD0C0B07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7</a:t>
            </a:fld>
            <a:endParaRPr lang="en"/>
          </a:p>
        </p:txBody>
      </p:sp>
      <p:pic>
        <p:nvPicPr>
          <p:cNvPr id="6" name="Picture 2" descr="Ringing bell Royalty Free Vector Image - VectorStock">
            <a:extLst>
              <a:ext uri="{FF2B5EF4-FFF2-40B4-BE49-F238E27FC236}">
                <a16:creationId xmlns:a16="http://schemas.microsoft.com/office/drawing/2014/main" id="{C983EC07-1914-438B-A3A4-39EC2F8FD01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821"/>
          <a:stretch/>
        </p:blipFill>
        <p:spPr bwMode="auto">
          <a:xfrm>
            <a:off x="3985809" y="3388442"/>
            <a:ext cx="1722745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8519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6D7647-1013-42FF-BC33-E68CB3D30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058FED-93B9-44DC-B1FA-5FB2D8E70C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10183" y="2006325"/>
            <a:ext cx="4440692" cy="2932500"/>
          </a:xfrm>
        </p:spPr>
        <p:txBody>
          <a:bodyPr/>
          <a:lstStyle/>
          <a:p>
            <a:r>
              <a:rPr lang="sr-Latn-RS" sz="2000" i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Na mentalni razvoj može bolje ukazati ono što dete može u saradnji, tj. uz pomoć drugih, nego ono što već može da uradi samo, samostalno.</a:t>
            </a:r>
          </a:p>
          <a:p>
            <a:pPr marL="101600" indent="0">
              <a:buNone/>
            </a:pPr>
            <a:r>
              <a:rPr lang="sr-Latn-RS" sz="105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                                                            (prema Jerković i Zotović, 2017)</a:t>
            </a:r>
          </a:p>
          <a:p>
            <a:endParaRPr lang="sr-Cyrl-RS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2BE5A7-1591-4BD9-93AB-5D76F30E961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8</a:t>
            </a:fld>
            <a:endParaRPr lang="en"/>
          </a:p>
        </p:txBody>
      </p:sp>
      <p:pic>
        <p:nvPicPr>
          <p:cNvPr id="6" name="Picture 2" descr="Lev Vygotsky | Developmental Approaches to Learning">
            <a:extLst>
              <a:ext uri="{FF2B5EF4-FFF2-40B4-BE49-F238E27FC236}">
                <a16:creationId xmlns:a16="http://schemas.microsoft.com/office/drawing/2014/main" id="{E3E1C0BA-7D7D-4EFD-9A4C-E37118425B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335" y="402700"/>
            <a:ext cx="2143125" cy="2952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Google Shape;63;p13">
            <a:extLst>
              <a:ext uri="{FF2B5EF4-FFF2-40B4-BE49-F238E27FC236}">
                <a16:creationId xmlns:a16="http://schemas.microsoft.com/office/drawing/2014/main" id="{DA9B8B89-CA88-4A3E-9694-3FC3A9B439A4}"/>
              </a:ext>
            </a:extLst>
          </p:cNvPr>
          <p:cNvSpPr/>
          <p:nvPr/>
        </p:nvSpPr>
        <p:spPr>
          <a:xfrm>
            <a:off x="2599878" y="331903"/>
            <a:ext cx="1817263" cy="1674422"/>
          </a:xfrm>
          <a:custGeom>
            <a:avLst/>
            <a:gdLst/>
            <a:ahLst/>
            <a:cxnLst/>
            <a:rect l="l" t="t" r="r" b="b"/>
            <a:pathLst>
              <a:path w="16717" h="15403" extrusionOk="0">
                <a:moveTo>
                  <a:pt x="9149" y="511"/>
                </a:moveTo>
                <a:lnTo>
                  <a:pt x="9587" y="560"/>
                </a:lnTo>
                <a:lnTo>
                  <a:pt x="10025" y="608"/>
                </a:lnTo>
                <a:lnTo>
                  <a:pt x="10439" y="681"/>
                </a:lnTo>
                <a:lnTo>
                  <a:pt x="10877" y="779"/>
                </a:lnTo>
                <a:lnTo>
                  <a:pt x="11290" y="900"/>
                </a:lnTo>
                <a:lnTo>
                  <a:pt x="11704" y="1046"/>
                </a:lnTo>
                <a:lnTo>
                  <a:pt x="12093" y="1217"/>
                </a:lnTo>
                <a:lnTo>
                  <a:pt x="12483" y="1411"/>
                </a:lnTo>
                <a:lnTo>
                  <a:pt x="12994" y="1703"/>
                </a:lnTo>
                <a:lnTo>
                  <a:pt x="13505" y="2020"/>
                </a:lnTo>
                <a:lnTo>
                  <a:pt x="13967" y="2360"/>
                </a:lnTo>
                <a:lnTo>
                  <a:pt x="14210" y="2555"/>
                </a:lnTo>
                <a:lnTo>
                  <a:pt x="14405" y="2750"/>
                </a:lnTo>
                <a:lnTo>
                  <a:pt x="14332" y="2871"/>
                </a:lnTo>
                <a:lnTo>
                  <a:pt x="14308" y="3017"/>
                </a:lnTo>
                <a:lnTo>
                  <a:pt x="14308" y="3066"/>
                </a:lnTo>
                <a:lnTo>
                  <a:pt x="14332" y="3090"/>
                </a:lnTo>
                <a:lnTo>
                  <a:pt x="14405" y="3139"/>
                </a:lnTo>
                <a:lnTo>
                  <a:pt x="14478" y="3139"/>
                </a:lnTo>
                <a:lnTo>
                  <a:pt x="14551" y="3090"/>
                </a:lnTo>
                <a:lnTo>
                  <a:pt x="14624" y="2993"/>
                </a:lnTo>
                <a:lnTo>
                  <a:pt x="14867" y="3285"/>
                </a:lnTo>
                <a:lnTo>
                  <a:pt x="14770" y="3358"/>
                </a:lnTo>
                <a:lnTo>
                  <a:pt x="14697" y="3431"/>
                </a:lnTo>
                <a:lnTo>
                  <a:pt x="14600" y="3601"/>
                </a:lnTo>
                <a:lnTo>
                  <a:pt x="14575" y="3674"/>
                </a:lnTo>
                <a:lnTo>
                  <a:pt x="14575" y="3723"/>
                </a:lnTo>
                <a:lnTo>
                  <a:pt x="14575" y="3772"/>
                </a:lnTo>
                <a:lnTo>
                  <a:pt x="14600" y="3796"/>
                </a:lnTo>
                <a:lnTo>
                  <a:pt x="14648" y="3796"/>
                </a:lnTo>
                <a:lnTo>
                  <a:pt x="14721" y="3772"/>
                </a:lnTo>
                <a:lnTo>
                  <a:pt x="14867" y="3699"/>
                </a:lnTo>
                <a:lnTo>
                  <a:pt x="15086" y="3601"/>
                </a:lnTo>
                <a:lnTo>
                  <a:pt x="15208" y="3820"/>
                </a:lnTo>
                <a:lnTo>
                  <a:pt x="15305" y="4064"/>
                </a:lnTo>
                <a:lnTo>
                  <a:pt x="15111" y="4137"/>
                </a:lnTo>
                <a:lnTo>
                  <a:pt x="15013" y="4185"/>
                </a:lnTo>
                <a:lnTo>
                  <a:pt x="14916" y="4234"/>
                </a:lnTo>
                <a:lnTo>
                  <a:pt x="14892" y="4307"/>
                </a:lnTo>
                <a:lnTo>
                  <a:pt x="14892" y="4380"/>
                </a:lnTo>
                <a:lnTo>
                  <a:pt x="14940" y="4429"/>
                </a:lnTo>
                <a:lnTo>
                  <a:pt x="15013" y="4453"/>
                </a:lnTo>
                <a:lnTo>
                  <a:pt x="15135" y="4453"/>
                </a:lnTo>
                <a:lnTo>
                  <a:pt x="15232" y="4429"/>
                </a:lnTo>
                <a:lnTo>
                  <a:pt x="15427" y="4380"/>
                </a:lnTo>
                <a:lnTo>
                  <a:pt x="15573" y="4915"/>
                </a:lnTo>
                <a:lnTo>
                  <a:pt x="15403" y="4964"/>
                </a:lnTo>
                <a:lnTo>
                  <a:pt x="15232" y="5061"/>
                </a:lnTo>
                <a:lnTo>
                  <a:pt x="15086" y="5183"/>
                </a:lnTo>
                <a:lnTo>
                  <a:pt x="15038" y="5256"/>
                </a:lnTo>
                <a:lnTo>
                  <a:pt x="15013" y="5329"/>
                </a:lnTo>
                <a:lnTo>
                  <a:pt x="15013" y="5378"/>
                </a:lnTo>
                <a:lnTo>
                  <a:pt x="15038" y="5402"/>
                </a:lnTo>
                <a:lnTo>
                  <a:pt x="15062" y="5426"/>
                </a:lnTo>
                <a:lnTo>
                  <a:pt x="15111" y="5451"/>
                </a:lnTo>
                <a:lnTo>
                  <a:pt x="15208" y="5451"/>
                </a:lnTo>
                <a:lnTo>
                  <a:pt x="15305" y="5426"/>
                </a:lnTo>
                <a:lnTo>
                  <a:pt x="15476" y="5353"/>
                </a:lnTo>
                <a:lnTo>
                  <a:pt x="15695" y="5305"/>
                </a:lnTo>
                <a:lnTo>
                  <a:pt x="15792" y="5743"/>
                </a:lnTo>
                <a:lnTo>
                  <a:pt x="15622" y="5816"/>
                </a:lnTo>
                <a:lnTo>
                  <a:pt x="15451" y="5864"/>
                </a:lnTo>
                <a:lnTo>
                  <a:pt x="15305" y="5937"/>
                </a:lnTo>
                <a:lnTo>
                  <a:pt x="15159" y="6035"/>
                </a:lnTo>
                <a:lnTo>
                  <a:pt x="15013" y="6132"/>
                </a:lnTo>
                <a:lnTo>
                  <a:pt x="15013" y="6181"/>
                </a:lnTo>
                <a:lnTo>
                  <a:pt x="15013" y="6205"/>
                </a:lnTo>
                <a:lnTo>
                  <a:pt x="15038" y="6229"/>
                </a:lnTo>
                <a:lnTo>
                  <a:pt x="15403" y="6229"/>
                </a:lnTo>
                <a:lnTo>
                  <a:pt x="15719" y="6181"/>
                </a:lnTo>
                <a:lnTo>
                  <a:pt x="15914" y="6156"/>
                </a:lnTo>
                <a:lnTo>
                  <a:pt x="16035" y="6594"/>
                </a:lnTo>
                <a:lnTo>
                  <a:pt x="15768" y="6691"/>
                </a:lnTo>
                <a:lnTo>
                  <a:pt x="15549" y="6764"/>
                </a:lnTo>
                <a:lnTo>
                  <a:pt x="15184" y="6910"/>
                </a:lnTo>
                <a:lnTo>
                  <a:pt x="15135" y="6935"/>
                </a:lnTo>
                <a:lnTo>
                  <a:pt x="15062" y="6983"/>
                </a:lnTo>
                <a:lnTo>
                  <a:pt x="15038" y="7032"/>
                </a:lnTo>
                <a:lnTo>
                  <a:pt x="15013" y="7081"/>
                </a:lnTo>
                <a:lnTo>
                  <a:pt x="15038" y="7056"/>
                </a:lnTo>
                <a:lnTo>
                  <a:pt x="15013" y="7105"/>
                </a:lnTo>
                <a:lnTo>
                  <a:pt x="15013" y="7129"/>
                </a:lnTo>
                <a:lnTo>
                  <a:pt x="15038" y="7154"/>
                </a:lnTo>
                <a:lnTo>
                  <a:pt x="15086" y="7202"/>
                </a:lnTo>
                <a:lnTo>
                  <a:pt x="15208" y="7227"/>
                </a:lnTo>
                <a:lnTo>
                  <a:pt x="15403" y="7227"/>
                </a:lnTo>
                <a:lnTo>
                  <a:pt x="15622" y="7178"/>
                </a:lnTo>
                <a:lnTo>
                  <a:pt x="15841" y="7129"/>
                </a:lnTo>
                <a:lnTo>
                  <a:pt x="16108" y="7056"/>
                </a:lnTo>
                <a:lnTo>
                  <a:pt x="16108" y="7397"/>
                </a:lnTo>
                <a:lnTo>
                  <a:pt x="16108" y="7713"/>
                </a:lnTo>
                <a:lnTo>
                  <a:pt x="16035" y="7713"/>
                </a:lnTo>
                <a:lnTo>
                  <a:pt x="15670" y="7762"/>
                </a:lnTo>
                <a:lnTo>
                  <a:pt x="15330" y="7786"/>
                </a:lnTo>
                <a:lnTo>
                  <a:pt x="14965" y="7835"/>
                </a:lnTo>
                <a:lnTo>
                  <a:pt x="14600" y="7932"/>
                </a:lnTo>
                <a:lnTo>
                  <a:pt x="14575" y="7957"/>
                </a:lnTo>
                <a:lnTo>
                  <a:pt x="14575" y="7981"/>
                </a:lnTo>
                <a:lnTo>
                  <a:pt x="14575" y="8005"/>
                </a:lnTo>
                <a:lnTo>
                  <a:pt x="14600" y="8030"/>
                </a:lnTo>
                <a:lnTo>
                  <a:pt x="15330" y="8151"/>
                </a:lnTo>
                <a:lnTo>
                  <a:pt x="15500" y="8176"/>
                </a:lnTo>
                <a:lnTo>
                  <a:pt x="15695" y="8200"/>
                </a:lnTo>
                <a:lnTo>
                  <a:pt x="15865" y="8176"/>
                </a:lnTo>
                <a:lnTo>
                  <a:pt x="16035" y="8127"/>
                </a:lnTo>
                <a:lnTo>
                  <a:pt x="16035" y="8176"/>
                </a:lnTo>
                <a:lnTo>
                  <a:pt x="15938" y="8565"/>
                </a:lnTo>
                <a:lnTo>
                  <a:pt x="15816" y="8930"/>
                </a:lnTo>
                <a:lnTo>
                  <a:pt x="15524" y="8881"/>
                </a:lnTo>
                <a:lnTo>
                  <a:pt x="15232" y="8833"/>
                </a:lnTo>
                <a:lnTo>
                  <a:pt x="15013" y="8784"/>
                </a:lnTo>
                <a:lnTo>
                  <a:pt x="14794" y="8760"/>
                </a:lnTo>
                <a:lnTo>
                  <a:pt x="14332" y="8784"/>
                </a:lnTo>
                <a:lnTo>
                  <a:pt x="14308" y="8784"/>
                </a:lnTo>
                <a:lnTo>
                  <a:pt x="14308" y="8808"/>
                </a:lnTo>
                <a:lnTo>
                  <a:pt x="14308" y="8833"/>
                </a:lnTo>
                <a:lnTo>
                  <a:pt x="14332" y="8833"/>
                </a:lnTo>
                <a:lnTo>
                  <a:pt x="14478" y="8881"/>
                </a:lnTo>
                <a:lnTo>
                  <a:pt x="14624" y="8954"/>
                </a:lnTo>
                <a:lnTo>
                  <a:pt x="14965" y="9125"/>
                </a:lnTo>
                <a:lnTo>
                  <a:pt x="15281" y="9271"/>
                </a:lnTo>
                <a:lnTo>
                  <a:pt x="15451" y="9319"/>
                </a:lnTo>
                <a:lnTo>
                  <a:pt x="15622" y="9368"/>
                </a:lnTo>
                <a:lnTo>
                  <a:pt x="15500" y="9636"/>
                </a:lnTo>
                <a:lnTo>
                  <a:pt x="15354" y="9903"/>
                </a:lnTo>
                <a:lnTo>
                  <a:pt x="15135" y="9782"/>
                </a:lnTo>
                <a:lnTo>
                  <a:pt x="14916" y="9684"/>
                </a:lnTo>
                <a:lnTo>
                  <a:pt x="14429" y="9563"/>
                </a:lnTo>
                <a:lnTo>
                  <a:pt x="14210" y="9490"/>
                </a:lnTo>
                <a:lnTo>
                  <a:pt x="13943" y="9441"/>
                </a:lnTo>
                <a:lnTo>
                  <a:pt x="13699" y="9417"/>
                </a:lnTo>
                <a:lnTo>
                  <a:pt x="13553" y="9417"/>
                </a:lnTo>
                <a:lnTo>
                  <a:pt x="13456" y="9465"/>
                </a:lnTo>
                <a:lnTo>
                  <a:pt x="13432" y="9490"/>
                </a:lnTo>
                <a:lnTo>
                  <a:pt x="13432" y="9514"/>
                </a:lnTo>
                <a:lnTo>
                  <a:pt x="13578" y="9636"/>
                </a:lnTo>
                <a:lnTo>
                  <a:pt x="13772" y="9733"/>
                </a:lnTo>
                <a:lnTo>
                  <a:pt x="14137" y="9855"/>
                </a:lnTo>
                <a:lnTo>
                  <a:pt x="14648" y="10049"/>
                </a:lnTo>
                <a:lnTo>
                  <a:pt x="14892" y="10147"/>
                </a:lnTo>
                <a:lnTo>
                  <a:pt x="15135" y="10244"/>
                </a:lnTo>
                <a:lnTo>
                  <a:pt x="14794" y="10706"/>
                </a:lnTo>
                <a:lnTo>
                  <a:pt x="14721" y="10658"/>
                </a:lnTo>
                <a:lnTo>
                  <a:pt x="14624" y="10633"/>
                </a:lnTo>
                <a:lnTo>
                  <a:pt x="14405" y="10560"/>
                </a:lnTo>
                <a:lnTo>
                  <a:pt x="13991" y="10512"/>
                </a:lnTo>
                <a:lnTo>
                  <a:pt x="13772" y="10439"/>
                </a:lnTo>
                <a:lnTo>
                  <a:pt x="13505" y="10366"/>
                </a:lnTo>
                <a:lnTo>
                  <a:pt x="13359" y="10341"/>
                </a:lnTo>
                <a:lnTo>
                  <a:pt x="13213" y="10317"/>
                </a:lnTo>
                <a:lnTo>
                  <a:pt x="13115" y="10341"/>
                </a:lnTo>
                <a:lnTo>
                  <a:pt x="12994" y="10390"/>
                </a:lnTo>
                <a:lnTo>
                  <a:pt x="12994" y="10414"/>
                </a:lnTo>
                <a:lnTo>
                  <a:pt x="13018" y="10536"/>
                </a:lnTo>
                <a:lnTo>
                  <a:pt x="13091" y="10609"/>
                </a:lnTo>
                <a:lnTo>
                  <a:pt x="13188" y="10682"/>
                </a:lnTo>
                <a:lnTo>
                  <a:pt x="13310" y="10731"/>
                </a:lnTo>
                <a:lnTo>
                  <a:pt x="13553" y="10828"/>
                </a:lnTo>
                <a:lnTo>
                  <a:pt x="13772" y="10877"/>
                </a:lnTo>
                <a:lnTo>
                  <a:pt x="14113" y="10998"/>
                </a:lnTo>
                <a:lnTo>
                  <a:pt x="14308" y="11047"/>
                </a:lnTo>
                <a:lnTo>
                  <a:pt x="14502" y="11071"/>
                </a:lnTo>
                <a:lnTo>
                  <a:pt x="14089" y="11509"/>
                </a:lnTo>
                <a:lnTo>
                  <a:pt x="13943" y="11412"/>
                </a:lnTo>
                <a:lnTo>
                  <a:pt x="13772" y="11339"/>
                </a:lnTo>
                <a:lnTo>
                  <a:pt x="13432" y="11242"/>
                </a:lnTo>
                <a:lnTo>
                  <a:pt x="13067" y="11144"/>
                </a:lnTo>
                <a:lnTo>
                  <a:pt x="12702" y="11071"/>
                </a:lnTo>
                <a:lnTo>
                  <a:pt x="12337" y="11047"/>
                </a:lnTo>
                <a:lnTo>
                  <a:pt x="11972" y="11096"/>
                </a:lnTo>
                <a:lnTo>
                  <a:pt x="11947" y="11096"/>
                </a:lnTo>
                <a:lnTo>
                  <a:pt x="11899" y="11120"/>
                </a:lnTo>
                <a:lnTo>
                  <a:pt x="11874" y="11193"/>
                </a:lnTo>
                <a:lnTo>
                  <a:pt x="11850" y="11266"/>
                </a:lnTo>
                <a:lnTo>
                  <a:pt x="11874" y="11290"/>
                </a:lnTo>
                <a:lnTo>
                  <a:pt x="11899" y="11363"/>
                </a:lnTo>
                <a:lnTo>
                  <a:pt x="11972" y="11412"/>
                </a:lnTo>
                <a:lnTo>
                  <a:pt x="12580" y="11509"/>
                </a:lnTo>
                <a:lnTo>
                  <a:pt x="12872" y="11582"/>
                </a:lnTo>
                <a:lnTo>
                  <a:pt x="13164" y="11655"/>
                </a:lnTo>
                <a:lnTo>
                  <a:pt x="13432" y="11753"/>
                </a:lnTo>
                <a:lnTo>
                  <a:pt x="13675" y="11850"/>
                </a:lnTo>
                <a:lnTo>
                  <a:pt x="13359" y="12118"/>
                </a:lnTo>
                <a:lnTo>
                  <a:pt x="13018" y="12337"/>
                </a:lnTo>
                <a:lnTo>
                  <a:pt x="12994" y="12288"/>
                </a:lnTo>
                <a:lnTo>
                  <a:pt x="12945" y="12239"/>
                </a:lnTo>
                <a:lnTo>
                  <a:pt x="12775" y="12166"/>
                </a:lnTo>
                <a:lnTo>
                  <a:pt x="12604" y="12142"/>
                </a:lnTo>
                <a:lnTo>
                  <a:pt x="12410" y="12118"/>
                </a:lnTo>
                <a:lnTo>
                  <a:pt x="12215" y="12069"/>
                </a:lnTo>
                <a:lnTo>
                  <a:pt x="11850" y="11947"/>
                </a:lnTo>
                <a:lnTo>
                  <a:pt x="11558" y="11826"/>
                </a:lnTo>
                <a:lnTo>
                  <a:pt x="11242" y="11704"/>
                </a:lnTo>
                <a:lnTo>
                  <a:pt x="11096" y="11655"/>
                </a:lnTo>
                <a:lnTo>
                  <a:pt x="10950" y="11607"/>
                </a:lnTo>
                <a:lnTo>
                  <a:pt x="10779" y="11582"/>
                </a:lnTo>
                <a:lnTo>
                  <a:pt x="10633" y="11582"/>
                </a:lnTo>
                <a:lnTo>
                  <a:pt x="10609" y="11607"/>
                </a:lnTo>
                <a:lnTo>
                  <a:pt x="10609" y="11655"/>
                </a:lnTo>
                <a:lnTo>
                  <a:pt x="10682" y="11753"/>
                </a:lnTo>
                <a:lnTo>
                  <a:pt x="10804" y="11874"/>
                </a:lnTo>
                <a:lnTo>
                  <a:pt x="10925" y="11947"/>
                </a:lnTo>
                <a:lnTo>
                  <a:pt x="11047" y="12045"/>
                </a:lnTo>
                <a:lnTo>
                  <a:pt x="11315" y="12166"/>
                </a:lnTo>
                <a:lnTo>
                  <a:pt x="11582" y="12288"/>
                </a:lnTo>
                <a:lnTo>
                  <a:pt x="11826" y="12385"/>
                </a:lnTo>
                <a:lnTo>
                  <a:pt x="12093" y="12483"/>
                </a:lnTo>
                <a:lnTo>
                  <a:pt x="12361" y="12556"/>
                </a:lnTo>
                <a:lnTo>
                  <a:pt x="12507" y="12580"/>
                </a:lnTo>
                <a:lnTo>
                  <a:pt x="12629" y="12580"/>
                </a:lnTo>
                <a:lnTo>
                  <a:pt x="12239" y="12799"/>
                </a:lnTo>
                <a:lnTo>
                  <a:pt x="11850" y="12969"/>
                </a:lnTo>
                <a:lnTo>
                  <a:pt x="11801" y="12921"/>
                </a:lnTo>
                <a:lnTo>
                  <a:pt x="11680" y="12823"/>
                </a:lnTo>
                <a:lnTo>
                  <a:pt x="11558" y="12775"/>
                </a:lnTo>
                <a:lnTo>
                  <a:pt x="11266" y="12677"/>
                </a:lnTo>
                <a:lnTo>
                  <a:pt x="10998" y="12604"/>
                </a:lnTo>
                <a:lnTo>
                  <a:pt x="10731" y="12531"/>
                </a:lnTo>
                <a:lnTo>
                  <a:pt x="10585" y="12458"/>
                </a:lnTo>
                <a:lnTo>
                  <a:pt x="10439" y="12385"/>
                </a:lnTo>
                <a:lnTo>
                  <a:pt x="10171" y="12239"/>
                </a:lnTo>
                <a:lnTo>
                  <a:pt x="10025" y="12166"/>
                </a:lnTo>
                <a:lnTo>
                  <a:pt x="9879" y="12118"/>
                </a:lnTo>
                <a:lnTo>
                  <a:pt x="9733" y="12093"/>
                </a:lnTo>
                <a:lnTo>
                  <a:pt x="9563" y="12093"/>
                </a:lnTo>
                <a:lnTo>
                  <a:pt x="9514" y="12118"/>
                </a:lnTo>
                <a:lnTo>
                  <a:pt x="9490" y="12142"/>
                </a:lnTo>
                <a:lnTo>
                  <a:pt x="9490" y="12191"/>
                </a:lnTo>
                <a:lnTo>
                  <a:pt x="9514" y="12215"/>
                </a:lnTo>
                <a:lnTo>
                  <a:pt x="9733" y="12410"/>
                </a:lnTo>
                <a:lnTo>
                  <a:pt x="9952" y="12580"/>
                </a:lnTo>
                <a:lnTo>
                  <a:pt x="10220" y="12750"/>
                </a:lnTo>
                <a:lnTo>
                  <a:pt x="10463" y="12872"/>
                </a:lnTo>
                <a:lnTo>
                  <a:pt x="10682" y="12969"/>
                </a:lnTo>
                <a:lnTo>
                  <a:pt x="10901" y="13042"/>
                </a:lnTo>
                <a:lnTo>
                  <a:pt x="11363" y="13188"/>
                </a:lnTo>
                <a:lnTo>
                  <a:pt x="10852" y="13359"/>
                </a:lnTo>
                <a:lnTo>
                  <a:pt x="10317" y="13505"/>
                </a:lnTo>
                <a:lnTo>
                  <a:pt x="10317" y="13480"/>
                </a:lnTo>
                <a:lnTo>
                  <a:pt x="10366" y="13359"/>
                </a:lnTo>
                <a:lnTo>
                  <a:pt x="10366" y="13310"/>
                </a:lnTo>
                <a:lnTo>
                  <a:pt x="10342" y="13261"/>
                </a:lnTo>
                <a:lnTo>
                  <a:pt x="10293" y="13213"/>
                </a:lnTo>
                <a:lnTo>
                  <a:pt x="10244" y="13164"/>
                </a:lnTo>
                <a:lnTo>
                  <a:pt x="9198" y="12604"/>
                </a:lnTo>
                <a:lnTo>
                  <a:pt x="9028" y="12507"/>
                </a:lnTo>
                <a:lnTo>
                  <a:pt x="8809" y="12410"/>
                </a:lnTo>
                <a:lnTo>
                  <a:pt x="8711" y="12385"/>
                </a:lnTo>
                <a:lnTo>
                  <a:pt x="8590" y="12361"/>
                </a:lnTo>
                <a:lnTo>
                  <a:pt x="8492" y="12385"/>
                </a:lnTo>
                <a:lnTo>
                  <a:pt x="8419" y="12434"/>
                </a:lnTo>
                <a:lnTo>
                  <a:pt x="8419" y="12458"/>
                </a:lnTo>
                <a:lnTo>
                  <a:pt x="8444" y="12556"/>
                </a:lnTo>
                <a:lnTo>
                  <a:pt x="8517" y="12629"/>
                </a:lnTo>
                <a:lnTo>
                  <a:pt x="8687" y="12799"/>
                </a:lnTo>
                <a:lnTo>
                  <a:pt x="9028" y="13042"/>
                </a:lnTo>
                <a:lnTo>
                  <a:pt x="9490" y="13334"/>
                </a:lnTo>
                <a:lnTo>
                  <a:pt x="9733" y="13456"/>
                </a:lnTo>
                <a:lnTo>
                  <a:pt x="10001" y="13553"/>
                </a:lnTo>
                <a:lnTo>
                  <a:pt x="9539" y="13651"/>
                </a:lnTo>
                <a:lnTo>
                  <a:pt x="9076" y="13699"/>
                </a:lnTo>
                <a:lnTo>
                  <a:pt x="9052" y="13651"/>
                </a:lnTo>
                <a:lnTo>
                  <a:pt x="8857" y="13480"/>
                </a:lnTo>
                <a:lnTo>
                  <a:pt x="8638" y="13334"/>
                </a:lnTo>
                <a:lnTo>
                  <a:pt x="8176" y="13067"/>
                </a:lnTo>
                <a:lnTo>
                  <a:pt x="7762" y="12799"/>
                </a:lnTo>
                <a:lnTo>
                  <a:pt x="7568" y="12677"/>
                </a:lnTo>
                <a:lnTo>
                  <a:pt x="7349" y="12604"/>
                </a:lnTo>
                <a:lnTo>
                  <a:pt x="7300" y="12604"/>
                </a:lnTo>
                <a:lnTo>
                  <a:pt x="7276" y="12653"/>
                </a:lnTo>
                <a:lnTo>
                  <a:pt x="7276" y="12775"/>
                </a:lnTo>
                <a:lnTo>
                  <a:pt x="7300" y="12872"/>
                </a:lnTo>
                <a:lnTo>
                  <a:pt x="7373" y="12969"/>
                </a:lnTo>
                <a:lnTo>
                  <a:pt x="7446" y="13042"/>
                </a:lnTo>
                <a:lnTo>
                  <a:pt x="7616" y="13213"/>
                </a:lnTo>
                <a:lnTo>
                  <a:pt x="7787" y="13334"/>
                </a:lnTo>
                <a:lnTo>
                  <a:pt x="8103" y="13553"/>
                </a:lnTo>
                <a:lnTo>
                  <a:pt x="8444" y="13748"/>
                </a:lnTo>
                <a:lnTo>
                  <a:pt x="8346" y="13748"/>
                </a:lnTo>
                <a:lnTo>
                  <a:pt x="7835" y="13772"/>
                </a:lnTo>
                <a:lnTo>
                  <a:pt x="7349" y="13724"/>
                </a:lnTo>
                <a:lnTo>
                  <a:pt x="7373" y="13699"/>
                </a:lnTo>
                <a:lnTo>
                  <a:pt x="7397" y="13651"/>
                </a:lnTo>
                <a:lnTo>
                  <a:pt x="7422" y="13578"/>
                </a:lnTo>
                <a:lnTo>
                  <a:pt x="7397" y="13529"/>
                </a:lnTo>
                <a:lnTo>
                  <a:pt x="7373" y="13456"/>
                </a:lnTo>
                <a:lnTo>
                  <a:pt x="7324" y="13383"/>
                </a:lnTo>
                <a:lnTo>
                  <a:pt x="7203" y="13286"/>
                </a:lnTo>
                <a:lnTo>
                  <a:pt x="6911" y="13091"/>
                </a:lnTo>
                <a:lnTo>
                  <a:pt x="6643" y="12872"/>
                </a:lnTo>
                <a:lnTo>
                  <a:pt x="6521" y="12799"/>
                </a:lnTo>
                <a:lnTo>
                  <a:pt x="6448" y="12750"/>
                </a:lnTo>
                <a:lnTo>
                  <a:pt x="6424" y="12702"/>
                </a:lnTo>
                <a:lnTo>
                  <a:pt x="6424" y="12677"/>
                </a:lnTo>
                <a:lnTo>
                  <a:pt x="6400" y="12677"/>
                </a:lnTo>
                <a:lnTo>
                  <a:pt x="6375" y="12702"/>
                </a:lnTo>
                <a:lnTo>
                  <a:pt x="6351" y="12775"/>
                </a:lnTo>
                <a:lnTo>
                  <a:pt x="6327" y="12823"/>
                </a:lnTo>
                <a:lnTo>
                  <a:pt x="6351" y="12969"/>
                </a:lnTo>
                <a:lnTo>
                  <a:pt x="6400" y="13042"/>
                </a:lnTo>
                <a:lnTo>
                  <a:pt x="6448" y="13140"/>
                </a:lnTo>
                <a:lnTo>
                  <a:pt x="6570" y="13286"/>
                </a:lnTo>
                <a:lnTo>
                  <a:pt x="6716" y="13432"/>
                </a:lnTo>
                <a:lnTo>
                  <a:pt x="6862" y="13553"/>
                </a:lnTo>
                <a:lnTo>
                  <a:pt x="7032" y="13675"/>
                </a:lnTo>
                <a:lnTo>
                  <a:pt x="7032" y="13675"/>
                </a:lnTo>
                <a:lnTo>
                  <a:pt x="6619" y="13578"/>
                </a:lnTo>
                <a:lnTo>
                  <a:pt x="6229" y="13456"/>
                </a:lnTo>
                <a:lnTo>
                  <a:pt x="5864" y="13334"/>
                </a:lnTo>
                <a:lnTo>
                  <a:pt x="5670" y="13286"/>
                </a:lnTo>
                <a:lnTo>
                  <a:pt x="5475" y="13261"/>
                </a:lnTo>
                <a:lnTo>
                  <a:pt x="5280" y="13237"/>
                </a:lnTo>
                <a:lnTo>
                  <a:pt x="5086" y="13261"/>
                </a:lnTo>
                <a:lnTo>
                  <a:pt x="4988" y="13286"/>
                </a:lnTo>
                <a:lnTo>
                  <a:pt x="4915" y="13334"/>
                </a:lnTo>
                <a:lnTo>
                  <a:pt x="4842" y="13407"/>
                </a:lnTo>
                <a:lnTo>
                  <a:pt x="4818" y="13505"/>
                </a:lnTo>
                <a:lnTo>
                  <a:pt x="4672" y="13651"/>
                </a:lnTo>
                <a:lnTo>
                  <a:pt x="4502" y="13797"/>
                </a:lnTo>
                <a:lnTo>
                  <a:pt x="4331" y="13943"/>
                </a:lnTo>
                <a:lnTo>
                  <a:pt x="4161" y="14064"/>
                </a:lnTo>
                <a:lnTo>
                  <a:pt x="3869" y="14259"/>
                </a:lnTo>
                <a:lnTo>
                  <a:pt x="3553" y="14405"/>
                </a:lnTo>
                <a:lnTo>
                  <a:pt x="3212" y="14551"/>
                </a:lnTo>
                <a:lnTo>
                  <a:pt x="2896" y="14648"/>
                </a:lnTo>
                <a:lnTo>
                  <a:pt x="2555" y="14745"/>
                </a:lnTo>
                <a:lnTo>
                  <a:pt x="2190" y="14818"/>
                </a:lnTo>
                <a:lnTo>
                  <a:pt x="1825" y="14867"/>
                </a:lnTo>
                <a:lnTo>
                  <a:pt x="1485" y="14891"/>
                </a:lnTo>
                <a:lnTo>
                  <a:pt x="1314" y="14891"/>
                </a:lnTo>
                <a:lnTo>
                  <a:pt x="1144" y="14867"/>
                </a:lnTo>
                <a:lnTo>
                  <a:pt x="1436" y="14672"/>
                </a:lnTo>
                <a:lnTo>
                  <a:pt x="1728" y="14453"/>
                </a:lnTo>
                <a:lnTo>
                  <a:pt x="1996" y="14210"/>
                </a:lnTo>
                <a:lnTo>
                  <a:pt x="2239" y="13991"/>
                </a:lnTo>
                <a:lnTo>
                  <a:pt x="2604" y="13626"/>
                </a:lnTo>
                <a:lnTo>
                  <a:pt x="2774" y="13432"/>
                </a:lnTo>
                <a:lnTo>
                  <a:pt x="2944" y="13188"/>
                </a:lnTo>
                <a:lnTo>
                  <a:pt x="3066" y="12945"/>
                </a:lnTo>
                <a:lnTo>
                  <a:pt x="3163" y="12702"/>
                </a:lnTo>
                <a:lnTo>
                  <a:pt x="3212" y="12458"/>
                </a:lnTo>
                <a:lnTo>
                  <a:pt x="3212" y="12337"/>
                </a:lnTo>
                <a:lnTo>
                  <a:pt x="3212" y="12215"/>
                </a:lnTo>
                <a:lnTo>
                  <a:pt x="3236" y="12118"/>
                </a:lnTo>
                <a:lnTo>
                  <a:pt x="3212" y="12045"/>
                </a:lnTo>
                <a:lnTo>
                  <a:pt x="3188" y="11972"/>
                </a:lnTo>
                <a:lnTo>
                  <a:pt x="3115" y="11923"/>
                </a:lnTo>
                <a:lnTo>
                  <a:pt x="2920" y="11826"/>
                </a:lnTo>
                <a:lnTo>
                  <a:pt x="2750" y="11704"/>
                </a:lnTo>
                <a:lnTo>
                  <a:pt x="2409" y="11461"/>
                </a:lnTo>
                <a:lnTo>
                  <a:pt x="2117" y="11169"/>
                </a:lnTo>
                <a:lnTo>
                  <a:pt x="1850" y="10852"/>
                </a:lnTo>
                <a:lnTo>
                  <a:pt x="1631" y="10512"/>
                </a:lnTo>
                <a:lnTo>
                  <a:pt x="1412" y="10147"/>
                </a:lnTo>
                <a:lnTo>
                  <a:pt x="1241" y="9757"/>
                </a:lnTo>
                <a:lnTo>
                  <a:pt x="1095" y="9368"/>
                </a:lnTo>
                <a:lnTo>
                  <a:pt x="949" y="8979"/>
                </a:lnTo>
                <a:lnTo>
                  <a:pt x="828" y="8565"/>
                </a:lnTo>
                <a:lnTo>
                  <a:pt x="755" y="8127"/>
                </a:lnTo>
                <a:lnTo>
                  <a:pt x="682" y="7689"/>
                </a:lnTo>
                <a:lnTo>
                  <a:pt x="657" y="7251"/>
                </a:lnTo>
                <a:lnTo>
                  <a:pt x="657" y="6837"/>
                </a:lnTo>
                <a:lnTo>
                  <a:pt x="706" y="6399"/>
                </a:lnTo>
                <a:lnTo>
                  <a:pt x="803" y="5986"/>
                </a:lnTo>
                <a:lnTo>
                  <a:pt x="925" y="5548"/>
                </a:lnTo>
                <a:lnTo>
                  <a:pt x="1120" y="5110"/>
                </a:lnTo>
                <a:lnTo>
                  <a:pt x="1339" y="4696"/>
                </a:lnTo>
                <a:lnTo>
                  <a:pt x="1606" y="4307"/>
                </a:lnTo>
                <a:lnTo>
                  <a:pt x="1898" y="3869"/>
                </a:lnTo>
                <a:lnTo>
                  <a:pt x="2166" y="3431"/>
                </a:lnTo>
                <a:lnTo>
                  <a:pt x="2434" y="3017"/>
                </a:lnTo>
                <a:lnTo>
                  <a:pt x="2604" y="2823"/>
                </a:lnTo>
                <a:lnTo>
                  <a:pt x="2774" y="2628"/>
                </a:lnTo>
                <a:lnTo>
                  <a:pt x="3115" y="2336"/>
                </a:lnTo>
                <a:lnTo>
                  <a:pt x="3431" y="2068"/>
                </a:lnTo>
                <a:lnTo>
                  <a:pt x="3772" y="1825"/>
                </a:lnTo>
                <a:lnTo>
                  <a:pt x="4137" y="1582"/>
                </a:lnTo>
                <a:lnTo>
                  <a:pt x="4502" y="1387"/>
                </a:lnTo>
                <a:lnTo>
                  <a:pt x="4867" y="1192"/>
                </a:lnTo>
                <a:lnTo>
                  <a:pt x="5256" y="1046"/>
                </a:lnTo>
                <a:lnTo>
                  <a:pt x="5670" y="900"/>
                </a:lnTo>
                <a:lnTo>
                  <a:pt x="6083" y="803"/>
                </a:lnTo>
                <a:lnTo>
                  <a:pt x="6497" y="706"/>
                </a:lnTo>
                <a:lnTo>
                  <a:pt x="6935" y="633"/>
                </a:lnTo>
                <a:lnTo>
                  <a:pt x="7373" y="584"/>
                </a:lnTo>
                <a:lnTo>
                  <a:pt x="7811" y="535"/>
                </a:lnTo>
                <a:lnTo>
                  <a:pt x="8249" y="511"/>
                </a:lnTo>
                <a:close/>
                <a:moveTo>
                  <a:pt x="8444" y="0"/>
                </a:moveTo>
                <a:lnTo>
                  <a:pt x="7641" y="24"/>
                </a:lnTo>
                <a:lnTo>
                  <a:pt x="6838" y="122"/>
                </a:lnTo>
                <a:lnTo>
                  <a:pt x="6351" y="195"/>
                </a:lnTo>
                <a:lnTo>
                  <a:pt x="5889" y="292"/>
                </a:lnTo>
                <a:lnTo>
                  <a:pt x="5426" y="414"/>
                </a:lnTo>
                <a:lnTo>
                  <a:pt x="4964" y="560"/>
                </a:lnTo>
                <a:lnTo>
                  <a:pt x="4502" y="730"/>
                </a:lnTo>
                <a:lnTo>
                  <a:pt x="4088" y="949"/>
                </a:lnTo>
                <a:lnTo>
                  <a:pt x="3674" y="1217"/>
                </a:lnTo>
                <a:lnTo>
                  <a:pt x="3285" y="1509"/>
                </a:lnTo>
                <a:lnTo>
                  <a:pt x="2823" y="1922"/>
                </a:lnTo>
                <a:lnTo>
                  <a:pt x="2385" y="2312"/>
                </a:lnTo>
                <a:lnTo>
                  <a:pt x="2166" y="2531"/>
                </a:lnTo>
                <a:lnTo>
                  <a:pt x="1947" y="2725"/>
                </a:lnTo>
                <a:lnTo>
                  <a:pt x="1752" y="2969"/>
                </a:lnTo>
                <a:lnTo>
                  <a:pt x="1582" y="3212"/>
                </a:lnTo>
                <a:lnTo>
                  <a:pt x="1266" y="3723"/>
                </a:lnTo>
                <a:lnTo>
                  <a:pt x="974" y="4283"/>
                </a:lnTo>
                <a:lnTo>
                  <a:pt x="682" y="4842"/>
                </a:lnTo>
                <a:lnTo>
                  <a:pt x="438" y="5402"/>
                </a:lnTo>
                <a:lnTo>
                  <a:pt x="341" y="5645"/>
                </a:lnTo>
                <a:lnTo>
                  <a:pt x="268" y="5889"/>
                </a:lnTo>
                <a:lnTo>
                  <a:pt x="195" y="6132"/>
                </a:lnTo>
                <a:lnTo>
                  <a:pt x="146" y="6375"/>
                </a:lnTo>
                <a:lnTo>
                  <a:pt x="122" y="6886"/>
                </a:lnTo>
                <a:lnTo>
                  <a:pt x="122" y="7397"/>
                </a:lnTo>
                <a:lnTo>
                  <a:pt x="171" y="7908"/>
                </a:lnTo>
                <a:lnTo>
                  <a:pt x="268" y="8419"/>
                </a:lnTo>
                <a:lnTo>
                  <a:pt x="390" y="8906"/>
                </a:lnTo>
                <a:lnTo>
                  <a:pt x="536" y="9392"/>
                </a:lnTo>
                <a:lnTo>
                  <a:pt x="682" y="9830"/>
                </a:lnTo>
                <a:lnTo>
                  <a:pt x="876" y="10244"/>
                </a:lnTo>
                <a:lnTo>
                  <a:pt x="1095" y="10658"/>
                </a:lnTo>
                <a:lnTo>
                  <a:pt x="1339" y="11047"/>
                </a:lnTo>
                <a:lnTo>
                  <a:pt x="1631" y="11412"/>
                </a:lnTo>
                <a:lnTo>
                  <a:pt x="1947" y="11728"/>
                </a:lnTo>
                <a:lnTo>
                  <a:pt x="2117" y="11874"/>
                </a:lnTo>
                <a:lnTo>
                  <a:pt x="2312" y="12020"/>
                </a:lnTo>
                <a:lnTo>
                  <a:pt x="2507" y="12142"/>
                </a:lnTo>
                <a:lnTo>
                  <a:pt x="2701" y="12239"/>
                </a:lnTo>
                <a:lnTo>
                  <a:pt x="2677" y="12458"/>
                </a:lnTo>
                <a:lnTo>
                  <a:pt x="2604" y="12653"/>
                </a:lnTo>
                <a:lnTo>
                  <a:pt x="2482" y="12848"/>
                </a:lnTo>
                <a:lnTo>
                  <a:pt x="2361" y="13042"/>
                </a:lnTo>
                <a:lnTo>
                  <a:pt x="2215" y="13213"/>
                </a:lnTo>
                <a:lnTo>
                  <a:pt x="2069" y="13359"/>
                </a:lnTo>
                <a:lnTo>
                  <a:pt x="1752" y="13675"/>
                </a:lnTo>
                <a:lnTo>
                  <a:pt x="1412" y="13967"/>
                </a:lnTo>
                <a:lnTo>
                  <a:pt x="1047" y="14259"/>
                </a:lnTo>
                <a:lnTo>
                  <a:pt x="828" y="14381"/>
                </a:lnTo>
                <a:lnTo>
                  <a:pt x="633" y="14478"/>
                </a:lnTo>
                <a:lnTo>
                  <a:pt x="414" y="14575"/>
                </a:lnTo>
                <a:lnTo>
                  <a:pt x="195" y="14648"/>
                </a:lnTo>
                <a:lnTo>
                  <a:pt x="98" y="14697"/>
                </a:lnTo>
                <a:lnTo>
                  <a:pt x="25" y="14794"/>
                </a:lnTo>
                <a:lnTo>
                  <a:pt x="0" y="14891"/>
                </a:lnTo>
                <a:lnTo>
                  <a:pt x="25" y="14989"/>
                </a:lnTo>
                <a:lnTo>
                  <a:pt x="49" y="15086"/>
                </a:lnTo>
                <a:lnTo>
                  <a:pt x="146" y="15159"/>
                </a:lnTo>
                <a:lnTo>
                  <a:pt x="244" y="15208"/>
                </a:lnTo>
                <a:lnTo>
                  <a:pt x="365" y="15208"/>
                </a:lnTo>
                <a:lnTo>
                  <a:pt x="414" y="15183"/>
                </a:lnTo>
                <a:lnTo>
                  <a:pt x="560" y="15256"/>
                </a:lnTo>
                <a:lnTo>
                  <a:pt x="682" y="15305"/>
                </a:lnTo>
                <a:lnTo>
                  <a:pt x="998" y="15378"/>
                </a:lnTo>
                <a:lnTo>
                  <a:pt x="1314" y="15402"/>
                </a:lnTo>
                <a:lnTo>
                  <a:pt x="1679" y="15402"/>
                </a:lnTo>
                <a:lnTo>
                  <a:pt x="2020" y="15354"/>
                </a:lnTo>
                <a:lnTo>
                  <a:pt x="2336" y="15305"/>
                </a:lnTo>
                <a:lnTo>
                  <a:pt x="2896" y="15183"/>
                </a:lnTo>
                <a:lnTo>
                  <a:pt x="3261" y="15062"/>
                </a:lnTo>
                <a:lnTo>
                  <a:pt x="3626" y="14916"/>
                </a:lnTo>
                <a:lnTo>
                  <a:pt x="3991" y="14770"/>
                </a:lnTo>
                <a:lnTo>
                  <a:pt x="4331" y="14575"/>
                </a:lnTo>
                <a:lnTo>
                  <a:pt x="4575" y="14429"/>
                </a:lnTo>
                <a:lnTo>
                  <a:pt x="4818" y="14259"/>
                </a:lnTo>
                <a:lnTo>
                  <a:pt x="5037" y="14040"/>
                </a:lnTo>
                <a:lnTo>
                  <a:pt x="5134" y="13918"/>
                </a:lnTo>
                <a:lnTo>
                  <a:pt x="5207" y="13797"/>
                </a:lnTo>
                <a:lnTo>
                  <a:pt x="5426" y="13821"/>
                </a:lnTo>
                <a:lnTo>
                  <a:pt x="5645" y="13845"/>
                </a:lnTo>
                <a:lnTo>
                  <a:pt x="6059" y="13967"/>
                </a:lnTo>
                <a:lnTo>
                  <a:pt x="6497" y="14113"/>
                </a:lnTo>
                <a:lnTo>
                  <a:pt x="6692" y="14186"/>
                </a:lnTo>
                <a:lnTo>
                  <a:pt x="6911" y="14235"/>
                </a:lnTo>
                <a:lnTo>
                  <a:pt x="7178" y="14283"/>
                </a:lnTo>
                <a:lnTo>
                  <a:pt x="7446" y="14308"/>
                </a:lnTo>
                <a:lnTo>
                  <a:pt x="7981" y="14332"/>
                </a:lnTo>
                <a:lnTo>
                  <a:pt x="8517" y="14308"/>
                </a:lnTo>
                <a:lnTo>
                  <a:pt x="9052" y="14259"/>
                </a:lnTo>
                <a:lnTo>
                  <a:pt x="9490" y="14210"/>
                </a:lnTo>
                <a:lnTo>
                  <a:pt x="9952" y="14137"/>
                </a:lnTo>
                <a:lnTo>
                  <a:pt x="10390" y="14040"/>
                </a:lnTo>
                <a:lnTo>
                  <a:pt x="10828" y="13918"/>
                </a:lnTo>
                <a:lnTo>
                  <a:pt x="11266" y="13797"/>
                </a:lnTo>
                <a:lnTo>
                  <a:pt x="11680" y="13651"/>
                </a:lnTo>
                <a:lnTo>
                  <a:pt x="12093" y="13480"/>
                </a:lnTo>
                <a:lnTo>
                  <a:pt x="12507" y="13286"/>
                </a:lnTo>
                <a:lnTo>
                  <a:pt x="12921" y="13067"/>
                </a:lnTo>
                <a:lnTo>
                  <a:pt x="13310" y="12823"/>
                </a:lnTo>
                <a:lnTo>
                  <a:pt x="13699" y="12556"/>
                </a:lnTo>
                <a:lnTo>
                  <a:pt x="14089" y="12264"/>
                </a:lnTo>
                <a:lnTo>
                  <a:pt x="14429" y="11947"/>
                </a:lnTo>
                <a:lnTo>
                  <a:pt x="14770" y="11607"/>
                </a:lnTo>
                <a:lnTo>
                  <a:pt x="15111" y="11266"/>
                </a:lnTo>
                <a:lnTo>
                  <a:pt x="15403" y="10901"/>
                </a:lnTo>
                <a:lnTo>
                  <a:pt x="15670" y="10512"/>
                </a:lnTo>
                <a:lnTo>
                  <a:pt x="15914" y="10098"/>
                </a:lnTo>
                <a:lnTo>
                  <a:pt x="16133" y="9684"/>
                </a:lnTo>
                <a:lnTo>
                  <a:pt x="16327" y="9246"/>
                </a:lnTo>
                <a:lnTo>
                  <a:pt x="16473" y="8808"/>
                </a:lnTo>
                <a:lnTo>
                  <a:pt x="16595" y="8346"/>
                </a:lnTo>
                <a:lnTo>
                  <a:pt x="16668" y="7884"/>
                </a:lnTo>
                <a:lnTo>
                  <a:pt x="16717" y="7421"/>
                </a:lnTo>
                <a:lnTo>
                  <a:pt x="16717" y="7178"/>
                </a:lnTo>
                <a:lnTo>
                  <a:pt x="16692" y="6959"/>
                </a:lnTo>
                <a:lnTo>
                  <a:pt x="16595" y="6497"/>
                </a:lnTo>
                <a:lnTo>
                  <a:pt x="16473" y="6035"/>
                </a:lnTo>
                <a:lnTo>
                  <a:pt x="16352" y="5597"/>
                </a:lnTo>
                <a:lnTo>
                  <a:pt x="16206" y="5134"/>
                </a:lnTo>
                <a:lnTo>
                  <a:pt x="16084" y="4672"/>
                </a:lnTo>
                <a:lnTo>
                  <a:pt x="15962" y="4210"/>
                </a:lnTo>
                <a:lnTo>
                  <a:pt x="15792" y="3772"/>
                </a:lnTo>
                <a:lnTo>
                  <a:pt x="15597" y="3358"/>
                </a:lnTo>
                <a:lnTo>
                  <a:pt x="15354" y="2993"/>
                </a:lnTo>
                <a:lnTo>
                  <a:pt x="15062" y="2652"/>
                </a:lnTo>
                <a:lnTo>
                  <a:pt x="14770" y="2336"/>
                </a:lnTo>
                <a:lnTo>
                  <a:pt x="14429" y="2044"/>
                </a:lnTo>
                <a:lnTo>
                  <a:pt x="14089" y="1776"/>
                </a:lnTo>
                <a:lnTo>
                  <a:pt x="13724" y="1509"/>
                </a:lnTo>
                <a:lnTo>
                  <a:pt x="13334" y="1265"/>
                </a:lnTo>
                <a:lnTo>
                  <a:pt x="12969" y="1046"/>
                </a:lnTo>
                <a:lnTo>
                  <a:pt x="12580" y="827"/>
                </a:lnTo>
                <a:lnTo>
                  <a:pt x="12166" y="633"/>
                </a:lnTo>
                <a:lnTo>
                  <a:pt x="11777" y="487"/>
                </a:lnTo>
                <a:lnTo>
                  <a:pt x="11363" y="341"/>
                </a:lnTo>
                <a:lnTo>
                  <a:pt x="10950" y="219"/>
                </a:lnTo>
                <a:lnTo>
                  <a:pt x="10512" y="146"/>
                </a:lnTo>
                <a:lnTo>
                  <a:pt x="10074" y="73"/>
                </a:lnTo>
                <a:lnTo>
                  <a:pt x="9271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841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831D89-8070-4947-ADBD-CEE221E0D4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6450" y="17692"/>
            <a:ext cx="3587400" cy="856800"/>
          </a:xfrm>
        </p:spPr>
        <p:txBody>
          <a:bodyPr/>
          <a:lstStyle/>
          <a:p>
            <a:r>
              <a:rPr lang="sr-Latn-RS" dirty="0"/>
              <a:t>Šta je ZNR?</a:t>
            </a:r>
            <a:endParaRPr lang="sr-Cyrl-R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401128-7072-4801-A8D4-A7A4101B6C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6450" y="1059157"/>
            <a:ext cx="7591200" cy="2932500"/>
          </a:xfrm>
        </p:spPr>
        <p:txBody>
          <a:bodyPr/>
          <a:lstStyle/>
          <a:p>
            <a:r>
              <a:rPr lang="sr-Latn-CS" sz="1600" b="1" dirty="0"/>
              <a:t>Razlika između aktuelnog nivoa razvoja </a:t>
            </a:r>
            <a:r>
              <a:rPr lang="sr-Latn-CS" sz="1600" dirty="0"/>
              <a:t>(ZAR) koji određuje samostalno nezavisno rešavanje problema </a:t>
            </a:r>
            <a:r>
              <a:rPr lang="sr-Latn-CS" sz="1600" b="1" dirty="0"/>
              <a:t>i potencijalnog nivoa razvoja </a:t>
            </a:r>
            <a:r>
              <a:rPr lang="sr-Latn-CS" sz="1600" dirty="0"/>
              <a:t>koji određuje rešavanje problema pod vođstvom odraslih, ili u saradnji sa sposobnijim vršnjacima </a:t>
            </a:r>
            <a:r>
              <a:rPr lang="sr-Latn-CS" sz="1050" dirty="0"/>
              <a:t>(Luković i sar., 2013).</a:t>
            </a:r>
            <a:endParaRPr lang="en-US" sz="1050" dirty="0"/>
          </a:p>
          <a:p>
            <a:endParaRPr lang="sr-Cyrl-R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69ADA6-969A-4BCB-AD1C-DD0BB5F06BA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9</a:t>
            </a:fld>
            <a:endParaRPr lang="en"/>
          </a:p>
        </p:txBody>
      </p:sp>
      <p:pic>
        <p:nvPicPr>
          <p:cNvPr id="5" name="Picture 2" descr="VTV 007 : Visualizing The Zone Of Proximal Development - Verbal To Visual">
            <a:extLst>
              <a:ext uri="{FF2B5EF4-FFF2-40B4-BE49-F238E27FC236}">
                <a16:creationId xmlns:a16="http://schemas.microsoft.com/office/drawing/2014/main" id="{D0DC1224-5F55-412C-BE00-26027564639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clrChange>
              <a:clrFrom>
                <a:srgbClr val="F5E9CC"/>
              </a:clrFrom>
              <a:clrTo>
                <a:srgbClr val="F5E9CC">
                  <a:alpha val="0"/>
                </a:srgbClr>
              </a:clrTo>
            </a:clrChange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07"/>
          <a:stretch/>
        </p:blipFill>
        <p:spPr bwMode="auto">
          <a:xfrm>
            <a:off x="5330456" y="2571751"/>
            <a:ext cx="3283688" cy="257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7654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Volsce template">
  <a:themeElements>
    <a:clrScheme name="Custom 347">
      <a:dk1>
        <a:srgbClr val="252831"/>
      </a:dk1>
      <a:lt1>
        <a:srgbClr val="FFFFFF"/>
      </a:lt1>
      <a:dk2>
        <a:srgbClr val="68728D"/>
      </a:dk2>
      <a:lt2>
        <a:srgbClr val="E9EDF3"/>
      </a:lt2>
      <a:accent1>
        <a:srgbClr val="7D89AC"/>
      </a:accent1>
      <a:accent2>
        <a:srgbClr val="728CD8"/>
      </a:accent2>
      <a:accent3>
        <a:srgbClr val="72D8D8"/>
      </a:accent3>
      <a:accent4>
        <a:srgbClr val="B1D872"/>
      </a:accent4>
      <a:accent5>
        <a:srgbClr val="F8D067"/>
      </a:accent5>
      <a:accent6>
        <a:srgbClr val="BDC3D3"/>
      </a:accent6>
      <a:hlink>
        <a:srgbClr val="7D89A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</TotalTime>
  <Words>1822</Words>
  <Application>Microsoft Office PowerPoint</Application>
  <PresentationFormat>On-screen Show (16:9)</PresentationFormat>
  <Paragraphs>200</Paragraphs>
  <Slides>33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8" baseType="lpstr">
      <vt:lpstr>Arial</vt:lpstr>
      <vt:lpstr>Montserrat Light</vt:lpstr>
      <vt:lpstr>Montserrat</vt:lpstr>
      <vt:lpstr>Poppins</vt:lpstr>
      <vt:lpstr>Volsce template</vt:lpstr>
      <vt:lpstr>Pitanja:</vt:lpstr>
      <vt:lpstr>Zadatak za Vas:</vt:lpstr>
      <vt:lpstr>Zadatak za studente psihologije:</vt:lpstr>
      <vt:lpstr>PowerPoint Presentation</vt:lpstr>
      <vt:lpstr>Možete li navesti neke nedostatke testova inteligencije? </vt:lpstr>
      <vt:lpstr>Šta se događa ako se nakon testiranja proceni da neko dete nije spremno za polazak u školu? </vt:lpstr>
      <vt:lpstr>Koje podatke dobijamo kada zadamo test? </vt:lpstr>
      <vt:lpstr>PowerPoint Presentation</vt:lpstr>
      <vt:lpstr>Šta je ZNR?</vt:lpstr>
      <vt:lpstr>PowerPoint Presentation</vt:lpstr>
      <vt:lpstr> DINAMIČKO PROCENIVANJE</vt:lpstr>
      <vt:lpstr>Šta je dinamička procena?</vt:lpstr>
      <vt:lpstr>Šta je dinamička procena?</vt:lpstr>
      <vt:lpstr>Neke od dimenzija razlikovanja</vt:lpstr>
      <vt:lpstr>Intervencije u okviru DP  (Iliti Recept za fil)</vt:lpstr>
      <vt:lpstr>Intervencije u okviru DP</vt:lpstr>
      <vt:lpstr>Teorijska osnova većine pristupa</vt:lpstr>
      <vt:lpstr>PowerPoint Presentation</vt:lpstr>
      <vt:lpstr>Znači li to da je svaka interakcija za kompetentnijom osobom korisna za kognitivni razvoj?</vt:lpstr>
      <vt:lpstr>Šta je još potrebno za kognitivni razvoj?</vt:lpstr>
      <vt:lpstr>Statička vs Dinamička</vt:lpstr>
      <vt:lpstr>PowerPoint Presentation</vt:lpstr>
      <vt:lpstr>PowerPoint Presentation</vt:lpstr>
      <vt:lpstr>Kada koristimo DP?</vt:lpstr>
      <vt:lpstr>Uloga DP</vt:lpstr>
      <vt:lpstr>Cilj DP</vt:lpstr>
      <vt:lpstr>Vratimo se na...</vt:lpstr>
      <vt:lpstr>Ukoliko se sada pitate... Gde je dinamička procena bila celog vašeg života...</vt:lpstr>
      <vt:lpstr>Nedostatci pri upotrebi DP</vt:lpstr>
      <vt:lpstr>Primenjivost DP</vt:lpstr>
      <vt:lpstr>PowerPoint Presentation</vt:lpstr>
      <vt:lpstr>Pitanja?</vt:lpstr>
      <vt:lpstr>Neki od korišćenih izvora koje preporučujemo za dalje čitanje: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cp:lastModifiedBy>Dejana</cp:lastModifiedBy>
  <cp:revision>21</cp:revision>
  <dcterms:modified xsi:type="dcterms:W3CDTF">2020-11-14T15:49:13Z</dcterms:modified>
</cp:coreProperties>
</file>