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60" r:id="rId3"/>
    <p:sldId id="351" r:id="rId4"/>
    <p:sldId id="361" r:id="rId5"/>
    <p:sldId id="405" r:id="rId6"/>
    <p:sldId id="400" r:id="rId7"/>
    <p:sldId id="342" r:id="rId8"/>
    <p:sldId id="408" r:id="rId9"/>
    <p:sldId id="343" r:id="rId10"/>
    <p:sldId id="362" r:id="rId11"/>
    <p:sldId id="386" r:id="rId12"/>
    <p:sldId id="347" r:id="rId13"/>
    <p:sldId id="353" r:id="rId14"/>
    <p:sldId id="355" r:id="rId15"/>
    <p:sldId id="357" r:id="rId16"/>
    <p:sldId id="359" r:id="rId17"/>
    <p:sldId id="369" r:id="rId18"/>
    <p:sldId id="406" r:id="rId19"/>
    <p:sldId id="404" r:id="rId20"/>
    <p:sldId id="402" r:id="rId21"/>
    <p:sldId id="403" r:id="rId22"/>
    <p:sldId id="407" r:id="rId23"/>
    <p:sldId id="365" r:id="rId24"/>
    <p:sldId id="349" r:id="rId25"/>
    <p:sldId id="3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/>
    <p:restoredTop sz="94684"/>
  </p:normalViewPr>
  <p:slideViewPr>
    <p:cSldViewPr snapToGrid="0" snapToObjects="1">
      <p:cViewPr>
        <p:scale>
          <a:sx n="91" d="100"/>
          <a:sy n="91" d="100"/>
        </p:scale>
        <p:origin x="32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GOR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DCA6D99-084E-4541-A698-6116D7374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Vigotski: Razvoj pojmova</a:t>
            </a:r>
            <a:endParaRPr lang="en-US" sz="4000">
              <a:solidFill>
                <a:srgbClr val="FEFFFF"/>
              </a:solidFill>
              <a:hlinkClick r:id="rId2" action="ppaction://hlinkfile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ev_Vygotsky.jpg">
            <a:extLst>
              <a:ext uri="{FF2B5EF4-FFF2-40B4-BE49-F238E27FC236}">
                <a16:creationId xmlns:a16="http://schemas.microsoft.com/office/drawing/2014/main" id="{B3EC7549-A811-D94C-B88C-4488A2B6FF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20480" y="967417"/>
            <a:ext cx="3575530" cy="4930468"/>
          </a:xfrm>
          <a:prstGeom prst="rect">
            <a:avLst/>
          </a:prstGeom>
          <a:noFill/>
        </p:spPr>
      </p:pic>
      <p:sp>
        <p:nvSpPr>
          <p:cNvPr id="3076" name="Text Box 9">
            <a:extLst>
              <a:ext uri="{FF2B5EF4-FFF2-40B4-BE49-F238E27FC236}">
                <a16:creationId xmlns:a16="http://schemas.microsoft.com/office/drawing/2014/main" id="{4525F28A-2420-214A-9EA5-F1EFB7E9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6" y="3708401"/>
            <a:ext cx="178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RS" altLang="en-RS"/>
          </a:p>
        </p:txBody>
      </p:sp>
    </p:spTree>
    <p:extLst>
      <p:ext uri="{BB962C8B-B14F-4D97-AF65-F5344CB8AC3E}">
        <p14:creationId xmlns:p14="http://schemas.microsoft.com/office/powerpoint/2010/main" val="41681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49892048-2578-A142-865D-2C747D6D7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40" y="624110"/>
            <a:ext cx="9812971" cy="691964"/>
          </a:xfrm>
        </p:spPr>
        <p:txBody>
          <a:bodyPr>
            <a:normAutofit fontScale="90000"/>
          </a:bodyPr>
          <a:lstStyle/>
          <a:p>
            <a:r>
              <a:rPr lang="sr-Latn-CS" sz="2700" dirty="0"/>
              <a:t>Dve komponente neophodne za formiranje pravih pojmova</a:t>
            </a:r>
            <a:r>
              <a:rPr lang="en-US" sz="2700" dirty="0"/>
              <a:t>:</a:t>
            </a:r>
            <a:br>
              <a:rPr lang="en-US" sz="3200" dirty="0"/>
            </a:br>
            <a:endParaRPr lang="en-US" sz="20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6E519B-B529-8D4A-A4F9-AD85DC56778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19035" y="3367763"/>
            <a:ext cx="4313864" cy="2391778"/>
          </a:xfrm>
        </p:spPr>
        <p:txBody>
          <a:bodyPr/>
          <a:lstStyle/>
          <a:p>
            <a:pPr eaLnBrk="1" hangingPunct="1"/>
            <a:r>
              <a:rPr lang="sr-Latn-CS" altLang="en-RS" sz="2800" dirty="0">
                <a:solidFill>
                  <a:srgbClr val="FF0000"/>
                </a:solidFill>
              </a:rPr>
              <a:t>Grupisanje:</a:t>
            </a:r>
          </a:p>
          <a:p>
            <a:pPr lvl="1"/>
            <a:r>
              <a:rPr lang="sr-Latn-CS" altLang="en-RS" sz="2600" dirty="0">
                <a:solidFill>
                  <a:srgbClr val="FF0000"/>
                </a:solidFill>
              </a:rPr>
              <a:t>Sinkreti</a:t>
            </a:r>
          </a:p>
          <a:p>
            <a:pPr lvl="1"/>
            <a:r>
              <a:rPr lang="sr-Latn-CS" altLang="en-RS" sz="2600" dirty="0">
                <a:solidFill>
                  <a:srgbClr val="FF0000"/>
                </a:solidFill>
              </a:rPr>
              <a:t>Kompleksi</a:t>
            </a:r>
          </a:p>
          <a:p>
            <a:pPr lvl="1"/>
            <a:r>
              <a:rPr lang="sr-Latn-CS" altLang="en-RS" sz="2600" dirty="0">
                <a:solidFill>
                  <a:srgbClr val="FF0000"/>
                </a:solidFill>
              </a:rPr>
              <a:t>Pseudopojmovi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E2FE5-8AAF-6C47-8AEE-4C6BB9D38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3429000"/>
            <a:ext cx="4313864" cy="2160028"/>
          </a:xfrm>
        </p:spPr>
        <p:txBody>
          <a:bodyPr/>
          <a:lstStyle/>
          <a:p>
            <a:r>
              <a:rPr lang="sr-Latn-CS" altLang="en-RS" sz="2800" dirty="0"/>
              <a:t>Apstrakcija</a:t>
            </a:r>
          </a:p>
          <a:p>
            <a:pPr lvl="1"/>
            <a:r>
              <a:rPr lang="sr-Latn-CS" altLang="en-RS" sz="2600" dirty="0"/>
              <a:t>Potencijalni pojmovi</a:t>
            </a:r>
          </a:p>
          <a:p>
            <a:endParaRPr lang="en-R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14FA7-FEE7-6D46-96DF-23356E297254}"/>
              </a:ext>
            </a:extLst>
          </p:cNvPr>
          <p:cNvSpPr/>
          <p:nvPr/>
        </p:nvSpPr>
        <p:spPr>
          <a:xfrm>
            <a:off x="4978394" y="5725911"/>
            <a:ext cx="3509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en-RS" sz="2800" b="1" dirty="0"/>
              <a:t>Pravi pojam</a:t>
            </a:r>
            <a:endParaRPr lang="en-US" altLang="en-R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8A2D3-DCF9-B344-9AAB-5FEBEFF19FF4}"/>
              </a:ext>
            </a:extLst>
          </p:cNvPr>
          <p:cNvSpPr txBox="1"/>
          <p:nvPr/>
        </p:nvSpPr>
        <p:spPr>
          <a:xfrm>
            <a:off x="1691640" y="1316074"/>
            <a:ext cx="98129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sr-Latn-CS" altLang="en-RS" sz="2200" dirty="0"/>
              <a:t>Razdvajanje subjektivnog i objektivnog i razlikovanje različitih svojstava objekta što je u osnovi grupisanja (sinkreti i kompleksi)</a:t>
            </a:r>
          </a:p>
          <a:p>
            <a:pPr marL="457200" indent="-457200">
              <a:buAutoNum type="arabicParenR"/>
            </a:pPr>
            <a:endParaRPr lang="sr-Latn-CS" altLang="en-RS" sz="2200" dirty="0"/>
          </a:p>
          <a:p>
            <a:pPr marL="457200" indent="-457200">
              <a:buAutoNum type="arabicParenR"/>
            </a:pPr>
            <a:r>
              <a:rPr lang="sr-Latn-CS" altLang="en-RS" sz="2200" dirty="0"/>
              <a:t>Uopštavanje, apstrakcija, izdvajanje bitnih obeležja u odnosu na druga (potencijalni pojam)</a:t>
            </a:r>
            <a:endParaRPr lang="en-RS" sz="2200" dirty="0"/>
          </a:p>
        </p:txBody>
      </p:sp>
    </p:spTree>
    <p:extLst>
      <p:ext uri="{BB962C8B-B14F-4D97-AF65-F5344CB8AC3E}">
        <p14:creationId xmlns:p14="http://schemas.microsoft.com/office/powerpoint/2010/main" val="9952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4016-0A91-1B46-8914-AECBBC87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81200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sr-Latn-CS" dirty="0"/>
              <a:t>Sinkreti i Kompleksi</a:t>
            </a:r>
            <a:endParaRPr 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D13391E-64E7-C24A-BF23-3330ECB9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513" y="2940050"/>
            <a:ext cx="7772400" cy="3048000"/>
          </a:xfrm>
        </p:spPr>
        <p:txBody>
          <a:bodyPr/>
          <a:lstStyle/>
          <a:p>
            <a:r>
              <a:rPr lang="sr-Latn-CS" altLang="en-RS"/>
              <a:t>Na osnovu kojih karakteristika se objekti grupišu kod sinkreta?</a:t>
            </a:r>
          </a:p>
          <a:p>
            <a:r>
              <a:rPr lang="sr-Latn-CS" altLang="en-RS"/>
              <a:t>Na osnovu kojih karakteristika se objekti grupišu kod kompleksa?</a:t>
            </a:r>
          </a:p>
          <a:p>
            <a:r>
              <a:rPr lang="sr-Latn-CS" altLang="en-RS"/>
              <a:t>Šta je napredak koji se ostvaruje sa prelaskom na komplekse?</a:t>
            </a:r>
          </a:p>
          <a:p>
            <a:r>
              <a:rPr lang="sr-Latn-CS" altLang="en-RS"/>
              <a:t>Po čemu su sinkreti i kompleksi slični?</a:t>
            </a:r>
          </a:p>
          <a:p>
            <a:endParaRPr lang="en-US" altLang="en-RS"/>
          </a:p>
        </p:txBody>
      </p:sp>
    </p:spTree>
    <p:extLst>
      <p:ext uri="{BB962C8B-B14F-4D97-AF65-F5344CB8AC3E}">
        <p14:creationId xmlns:p14="http://schemas.microsoft.com/office/powerpoint/2010/main" val="314570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4582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Stadijumi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klasifikovanja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razvoja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pojmova</a:t>
            </a:r>
            <a:r>
              <a:rPr lang="sr-Latn-RS" sz="2800" b="1" dirty="0">
                <a:solidFill>
                  <a:srgbClr val="FF0000"/>
                </a:solidFill>
              </a:rPr>
              <a:t> - SINKRETI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59321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Latn-RS" sz="2400" dirty="0"/>
              <a:t>D</a:t>
            </a:r>
            <a:r>
              <a:rPr lang="en-US" sz="2400" dirty="0" err="1"/>
              <a:t>eca</a:t>
            </a:r>
            <a:r>
              <a:rPr lang="en-US" sz="2400" dirty="0"/>
              <a:t> </a:t>
            </a:r>
            <a:r>
              <a:rPr lang="en-US" sz="2400" dirty="0" err="1"/>
              <a:t>mlađa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6 </a:t>
            </a:r>
            <a:r>
              <a:rPr lang="en-US" sz="2400" dirty="0" err="1"/>
              <a:t>godina</a:t>
            </a:r>
            <a:endParaRPr lang="sr-Latn-RS" sz="2400" dirty="0"/>
          </a:p>
          <a:p>
            <a:pPr>
              <a:buFont typeface="Wingdings" pitchFamily="2" charset="2"/>
              <a:buNone/>
            </a:pPr>
            <a:r>
              <a:rPr lang="sr-Latn-R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 err="1">
                <a:solidFill>
                  <a:srgbClr val="00B050"/>
                </a:solidFill>
              </a:rPr>
              <a:t>euređene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skupine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predmeta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endParaRPr lang="sr-Latn-RS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err="1"/>
              <a:t>Dete</a:t>
            </a:r>
            <a:r>
              <a:rPr lang="en-US" sz="2400" dirty="0"/>
              <a:t> se </a:t>
            </a:r>
            <a:r>
              <a:rPr lang="en-US" sz="2400" dirty="0" err="1"/>
              <a:t>rukovodi</a:t>
            </a:r>
            <a:r>
              <a:rPr lang="en-US" sz="2400" dirty="0"/>
              <a:t> </a:t>
            </a:r>
            <a:r>
              <a:rPr lang="en-US" sz="2400" dirty="0" err="1"/>
              <a:t>nekim</a:t>
            </a:r>
            <a:r>
              <a:rPr lang="en-US" sz="2400" dirty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b="1" dirty="0" err="1"/>
              <a:t>subjektivnim</a:t>
            </a:r>
            <a:r>
              <a:rPr lang="en-US" sz="2400" b="1" dirty="0"/>
              <a:t> </a:t>
            </a:r>
            <a:r>
              <a:rPr lang="en-US" sz="2400" b="1" dirty="0" err="1"/>
              <a:t>kriterijumom</a:t>
            </a:r>
            <a:r>
              <a:rPr lang="en-US" sz="2400" b="1" dirty="0"/>
              <a:t>, </a:t>
            </a:r>
            <a:r>
              <a:rPr lang="sr-Latn-RS" sz="2400" b="1" dirty="0"/>
              <a:t>predmeti se svrstavaju na osnovu subjektivnih utisaka, </a:t>
            </a:r>
            <a:r>
              <a:rPr lang="en-US" sz="2400" dirty="0"/>
              <a:t>a ne</a:t>
            </a:r>
            <a:r>
              <a:rPr lang="sr-Latn-RS" sz="2400" dirty="0"/>
              <a:t> na osnovu</a:t>
            </a:r>
            <a:r>
              <a:rPr lang="en-US" sz="2400" dirty="0"/>
              <a:t> </a:t>
            </a:r>
            <a:r>
              <a:rPr lang="en-US" sz="2400" dirty="0" err="1"/>
              <a:t>objektivni</a:t>
            </a:r>
            <a:r>
              <a:rPr lang="sr-Latn-RS" sz="2400" dirty="0"/>
              <a:t>h,</a:t>
            </a:r>
            <a:r>
              <a:rPr lang="en-US" sz="2400" dirty="0"/>
              <a:t> </a:t>
            </a:r>
            <a:r>
              <a:rPr lang="en-US" sz="2400" dirty="0" err="1"/>
              <a:t>stvrani</a:t>
            </a:r>
            <a:r>
              <a:rPr lang="sr-Latn-RS" sz="2400" dirty="0"/>
              <a:t>h</a:t>
            </a:r>
            <a:r>
              <a:rPr lang="en-US" sz="2400" dirty="0"/>
              <a:t> </a:t>
            </a:r>
            <a:r>
              <a:rPr lang="en-US" sz="2400" dirty="0" err="1"/>
              <a:t>svojstv</a:t>
            </a:r>
            <a:r>
              <a:rPr lang="sr-Latn-RS" sz="2400" dirty="0" err="1"/>
              <a:t>ava</a:t>
            </a:r>
            <a:endParaRPr lang="sr-Latn-RS" sz="2400" dirty="0"/>
          </a:p>
          <a:p>
            <a:pPr>
              <a:buFont typeface="Wingdings" pitchFamily="2" charset="2"/>
              <a:buNone/>
            </a:pPr>
            <a:r>
              <a:rPr lang="en-US" sz="2400" b="1" dirty="0" err="1"/>
              <a:t>Reč</a:t>
            </a:r>
            <a:r>
              <a:rPr lang="en-US" sz="2400" b="1" dirty="0"/>
              <a:t>, </a:t>
            </a:r>
            <a:r>
              <a:rPr lang="en-US" sz="2400" b="1" dirty="0" err="1"/>
              <a:t>tj</a:t>
            </a:r>
            <a:r>
              <a:rPr lang="en-US" sz="2400" b="1" dirty="0"/>
              <a:t>. </a:t>
            </a:r>
            <a:r>
              <a:rPr lang="en-US" sz="2400" b="1" dirty="0" err="1"/>
              <a:t>ime</a:t>
            </a:r>
            <a:r>
              <a:rPr lang="en-US" sz="2400" b="1" dirty="0"/>
              <a:t> </a:t>
            </a:r>
            <a:r>
              <a:rPr lang="en-US" sz="2400" b="1" dirty="0" err="1"/>
              <a:t>skupine</a:t>
            </a:r>
            <a:r>
              <a:rPr lang="en-US" sz="2400" b="1" dirty="0"/>
              <a:t> ne </a:t>
            </a:r>
            <a:r>
              <a:rPr lang="en-US" sz="2400" b="1" dirty="0" err="1"/>
              <a:t>znači</a:t>
            </a:r>
            <a:r>
              <a:rPr lang="en-US" sz="2400" b="1" dirty="0"/>
              <a:t> </a:t>
            </a:r>
            <a:r>
              <a:rPr lang="en-US" sz="2400" b="1" dirty="0" err="1"/>
              <a:t>ništa</a:t>
            </a:r>
            <a:r>
              <a:rPr lang="en-US" sz="2400" b="1" dirty="0"/>
              <a:t> </a:t>
            </a:r>
            <a:r>
              <a:rPr lang="en-US" sz="2400" b="1" dirty="0" err="1"/>
              <a:t>detetu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ne </a:t>
            </a:r>
            <a:r>
              <a:rPr lang="en-US" sz="2400" b="1" dirty="0" err="1"/>
              <a:t>vodi</a:t>
            </a:r>
            <a:r>
              <a:rPr lang="en-US" sz="2400" b="1" dirty="0"/>
              <a:t> </a:t>
            </a:r>
            <a:r>
              <a:rPr lang="en-US" sz="2400" b="1" dirty="0" err="1"/>
              <a:t>ga</a:t>
            </a:r>
            <a:r>
              <a:rPr lang="en-US" sz="2400" b="1" dirty="0"/>
              <a:t> u </a:t>
            </a:r>
            <a:r>
              <a:rPr lang="en-US" sz="2400" b="1" dirty="0" err="1"/>
              <a:t>rešavanju</a:t>
            </a:r>
            <a:r>
              <a:rPr lang="en-US" sz="2400" b="1" dirty="0"/>
              <a:t> </a:t>
            </a:r>
            <a:r>
              <a:rPr lang="en-US" sz="2400" b="1" dirty="0" err="1"/>
              <a:t>zadatka</a:t>
            </a:r>
            <a:r>
              <a:rPr lang="en-US" sz="2400" dirty="0"/>
              <a:t>.</a:t>
            </a:r>
            <a:endParaRPr lang="sr-Latn-RS" sz="2400" dirty="0"/>
          </a:p>
          <a:p>
            <a:pPr>
              <a:buFont typeface="Wingdings" pitchFamily="2" charset="2"/>
              <a:buNone/>
            </a:pPr>
            <a:r>
              <a:rPr lang="sr-Latn-RS" sz="2400" dirty="0">
                <a:solidFill>
                  <a:srgbClr val="FF0000"/>
                </a:solidFill>
              </a:rPr>
              <a:t>Pojmovi odraslog izraženi rečima se presecaju na nekom konkretnom objektu i to je osnova sporazumevanja predškolskog deteta i odraslog.</a:t>
            </a:r>
          </a:p>
          <a:p>
            <a:pPr>
              <a:buFont typeface="Wingdings" pitchFamily="2" charset="2"/>
              <a:buNone/>
            </a:pPr>
            <a:endParaRPr lang="sr-Latn-RS" sz="2400" u="sng" dirty="0"/>
          </a:p>
          <a:p>
            <a:pPr>
              <a:buFont typeface="Wingdings" pitchFamily="2" charset="2"/>
              <a:buNone/>
            </a:pPr>
            <a:r>
              <a:rPr lang="sr-Latn-RS" sz="2400" u="sng" dirty="0"/>
              <a:t>Faze u razvoju sinkreta</a:t>
            </a:r>
            <a:endParaRPr lang="en-US" sz="2400" u="sng" dirty="0"/>
          </a:p>
          <a:p>
            <a:pPr marL="539496" indent="-457200">
              <a:buFont typeface="Wingdings" pitchFamily="2" charset="2"/>
              <a:buAutoNum type="arabicPeriod"/>
            </a:pPr>
            <a:r>
              <a:rPr lang="en-US" sz="2000" dirty="0"/>
              <a:t>N</a:t>
            </a:r>
            <a:r>
              <a:rPr lang="sr-Latn-RS" sz="2000" dirty="0"/>
              <a:t>asumično grupisanje, putem pokušaja i pogrešaka</a:t>
            </a:r>
          </a:p>
          <a:p>
            <a:pPr marL="539496" indent="-457200">
              <a:buFont typeface="Wingdings" pitchFamily="2" charset="2"/>
              <a:buAutoNum type="arabicPeriod"/>
            </a:pPr>
            <a:r>
              <a:rPr lang="en-US" sz="2000" dirty="0"/>
              <a:t>P</a:t>
            </a:r>
            <a:r>
              <a:rPr lang="sr-Latn-RS" sz="2000" dirty="0"/>
              <a:t>rostorni raspored figura, vezivanje pojedinačnih predmeta na osnovu prostorno-vremskih asocijacija sa susednim predmetima</a:t>
            </a:r>
          </a:p>
          <a:p>
            <a:pPr marL="539496" indent="-457200">
              <a:buFont typeface="Wingdings" pitchFamily="2" charset="2"/>
              <a:buAutoNum type="arabicPeriod"/>
            </a:pPr>
            <a:r>
              <a:rPr lang="sr-Latn-RS" sz="2000" dirty="0"/>
              <a:t>Pojedinačni predmeti postaju predstavnici neke grupe predmeta koji su ranije na neki način bili povezani u iskustvu deteta, ali su to i dalje hrpe bez stvarnih/objektivnih veza među predmetima.</a:t>
            </a:r>
          </a:p>
        </p:txBody>
      </p:sp>
    </p:spTree>
    <p:extLst>
      <p:ext uri="{BB962C8B-B14F-4D97-AF65-F5344CB8AC3E}">
        <p14:creationId xmlns:p14="http://schemas.microsoft.com/office/powerpoint/2010/main" val="345461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458200" cy="609600"/>
          </a:xfrm>
        </p:spPr>
        <p:txBody>
          <a:bodyPr/>
          <a:lstStyle/>
          <a:p>
            <a:pPr algn="ctr"/>
            <a:r>
              <a:rPr lang="sr-Latn-RS" sz="2800" b="1" dirty="0">
                <a:solidFill>
                  <a:srgbClr val="FF0000"/>
                </a:solidFill>
              </a:rPr>
              <a:t>KOMPLEKSI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Latn-RS" sz="2400" dirty="0"/>
              <a:t>Rani škoslki uzrast – do puberteta</a:t>
            </a:r>
          </a:p>
          <a:p>
            <a:r>
              <a:rPr lang="sr-Latn-RS" sz="2400" dirty="0"/>
              <a:t>Grupisanje predmeta na osnovu</a:t>
            </a:r>
            <a:r>
              <a:rPr lang="en-US" sz="2400" b="1" dirty="0"/>
              <a:t> </a:t>
            </a:r>
            <a:r>
              <a:rPr lang="en-US" sz="2400" b="1" dirty="0" err="1"/>
              <a:t>objektivnih</a:t>
            </a:r>
            <a:r>
              <a:rPr lang="en-US" sz="2400" b="1" dirty="0"/>
              <a:t> (</a:t>
            </a:r>
            <a:r>
              <a:rPr lang="en-US" sz="2400" b="1" dirty="0" err="1"/>
              <a:t>konkretnih</a:t>
            </a:r>
            <a:r>
              <a:rPr lang="en-US" sz="2400" b="1" dirty="0"/>
              <a:t>, </a:t>
            </a:r>
            <a:r>
              <a:rPr lang="en-US" sz="2400" b="1" dirty="0" err="1"/>
              <a:t>stvarnih</a:t>
            </a:r>
            <a:r>
              <a:rPr lang="en-US" sz="2400" b="1" dirty="0"/>
              <a:t>) </a:t>
            </a:r>
            <a:r>
              <a:rPr lang="en-US" sz="2400" b="1" dirty="0" err="1"/>
              <a:t>svojstava</a:t>
            </a:r>
            <a:r>
              <a:rPr lang="en-US" sz="2400" dirty="0"/>
              <a:t> (</a:t>
            </a:r>
            <a:r>
              <a:rPr lang="en-US" sz="2400" dirty="0" err="1"/>
              <a:t>boja</a:t>
            </a:r>
            <a:r>
              <a:rPr lang="en-US" sz="2400" dirty="0"/>
              <a:t>, </a:t>
            </a:r>
            <a:r>
              <a:rPr lang="en-US" sz="2400" dirty="0" err="1"/>
              <a:t>oblik</a:t>
            </a:r>
            <a:r>
              <a:rPr lang="en-US" sz="2400" dirty="0"/>
              <a:t>, </a:t>
            </a:r>
            <a:r>
              <a:rPr lang="en-US" sz="2400" dirty="0" err="1"/>
              <a:t>dimenzije</a:t>
            </a:r>
            <a:r>
              <a:rPr lang="en-US" sz="2400" dirty="0"/>
              <a:t>). </a:t>
            </a:r>
            <a:endParaRPr lang="sr-Latn-RS" sz="2400" dirty="0"/>
          </a:p>
          <a:p>
            <a:r>
              <a:rPr lang="sr-Latn-RS" sz="2400" b="1" dirty="0"/>
              <a:t>Svojstvo na osnovu koga se vrši grupisanje je nepostojano - </a:t>
            </a:r>
            <a:r>
              <a:rPr lang="en-US" sz="2400" dirty="0"/>
              <a:t>ne </a:t>
            </a:r>
            <a:r>
              <a:rPr lang="en-US" sz="2400" dirty="0" err="1"/>
              <a:t>koristi</a:t>
            </a:r>
            <a:r>
              <a:rPr lang="sr-Latn-RS" sz="2400" dirty="0"/>
              <a:t> se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</a:t>
            </a:r>
            <a:r>
              <a:rPr lang="en-US" sz="2400" dirty="0" err="1"/>
              <a:t>princip</a:t>
            </a:r>
            <a:r>
              <a:rPr lang="en-US" sz="2400" dirty="0"/>
              <a:t> </a:t>
            </a:r>
            <a:r>
              <a:rPr lang="en-US" sz="2400" dirty="0" err="1"/>
              <a:t>razvrstavanja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sr-Latn-RS" sz="2400" dirty="0"/>
              <a:t>se prelazi “</a:t>
            </a:r>
            <a:r>
              <a:rPr lang="en-US" sz="2400" dirty="0" err="1"/>
              <a:t>skače</a:t>
            </a:r>
            <a:r>
              <a:rPr lang="sr-Latn-RS" sz="2400" dirty="0"/>
              <a:t>”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principa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. </a:t>
            </a:r>
            <a:endParaRPr lang="sr-Latn-RS" sz="2400" dirty="0"/>
          </a:p>
          <a:p>
            <a:r>
              <a:rPr lang="sr-Latn-RS" sz="2400" b="1" dirty="0"/>
              <a:t>Bilo koje stvarno svojstvo</a:t>
            </a:r>
            <a:r>
              <a:rPr lang="sr-Latn-RS" sz="2400" dirty="0"/>
              <a:t> može postati princip grupisanja – </a:t>
            </a:r>
            <a:r>
              <a:rPr lang="sr-Latn-RS" sz="2400" b="1" dirty="0"/>
              <a:t>nema asptahovanja (izdavjanja) ključnog, definišućeg svojstva</a:t>
            </a:r>
            <a:r>
              <a:rPr lang="sr-Latn-RS" sz="2400" dirty="0"/>
              <a:t>. </a:t>
            </a:r>
          </a:p>
          <a:p>
            <a:r>
              <a:rPr lang="en-US" sz="2400" b="1" dirty="0"/>
              <a:t>N</a:t>
            </a:r>
            <a:r>
              <a:rPr lang="sr-Latn-RS" sz="2400" b="1" dirty="0"/>
              <a:t>ema logičkih veza niti hijerarhije pojmova </a:t>
            </a:r>
            <a:r>
              <a:rPr lang="sr-Latn-RS" sz="2400" dirty="0"/>
              <a:t>– veze su konkretne i u istoj ravni.</a:t>
            </a:r>
          </a:p>
          <a:p>
            <a:pPr>
              <a:buFont typeface="Wingdings" pitchFamily="2" charset="2"/>
              <a:buNone/>
            </a:pPr>
            <a:endParaRPr lang="sr-Latn-RS" sz="2400" dirty="0"/>
          </a:p>
          <a:p>
            <a:pPr>
              <a:buFont typeface="Wingdings" pitchFamily="2" charset="2"/>
              <a:buNone/>
            </a:pPr>
            <a:r>
              <a:rPr lang="en-US" sz="2400" dirty="0" err="1">
                <a:solidFill>
                  <a:srgbClr val="00B050"/>
                </a:solidFill>
              </a:rPr>
              <a:t>Dete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pri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ponovnom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rešavanju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zadatka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nije</a:t>
            </a:r>
            <a:r>
              <a:rPr lang="en-US" sz="2400" b="1" dirty="0">
                <a:solidFill>
                  <a:srgbClr val="00B050"/>
                </a:solidFill>
              </a:rPr>
              <a:t> u </a:t>
            </a:r>
            <a:r>
              <a:rPr lang="en-US" sz="2400" b="1" dirty="0" err="1">
                <a:solidFill>
                  <a:srgbClr val="00B050"/>
                </a:solidFill>
              </a:rPr>
              <a:t>stanju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izdvoji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neko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svojstvo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princip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koji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iznad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zajednički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svim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elementima</a:t>
            </a:r>
            <a:r>
              <a:rPr lang="en-US" sz="2400" b="1" dirty="0">
                <a:solidFill>
                  <a:srgbClr val="00B050"/>
                </a:solidFill>
              </a:rPr>
              <a:t> (</a:t>
            </a:r>
            <a:r>
              <a:rPr lang="en-US" sz="2400" b="1" dirty="0" err="1">
                <a:solidFill>
                  <a:srgbClr val="00B050"/>
                </a:solidFill>
              </a:rPr>
              <a:t>figurama</a:t>
            </a:r>
            <a:r>
              <a:rPr lang="en-US" sz="2400" b="1" dirty="0">
                <a:solidFill>
                  <a:srgbClr val="00B050"/>
                </a:solidFill>
              </a:rPr>
              <a:t>), </a:t>
            </a:r>
            <a:r>
              <a:rPr lang="en-US" sz="2400" b="1" dirty="0" err="1">
                <a:solidFill>
                  <a:srgbClr val="00B050"/>
                </a:solidFill>
              </a:rPr>
              <a:t>već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ponovo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rešava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pokušajima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pogreškama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r>
              <a:rPr lang="en-US" sz="2400" dirty="0" err="1">
                <a:solidFill>
                  <a:srgbClr val="00B050"/>
                </a:solidFill>
              </a:rPr>
              <a:t>Svaki</a:t>
            </a:r>
            <a:r>
              <a:rPr lang="en-US" sz="2400" dirty="0">
                <a:solidFill>
                  <a:srgbClr val="00B050"/>
                </a:solidFill>
              </a:rPr>
              <a:t> element </a:t>
            </a:r>
            <a:r>
              <a:rPr lang="en-US" sz="2400" dirty="0" err="1">
                <a:solidFill>
                  <a:srgbClr val="00B050"/>
                </a:solidFill>
              </a:rPr>
              <a:t>ulazi</a:t>
            </a:r>
            <a:r>
              <a:rPr lang="en-US" sz="2400" dirty="0">
                <a:solidFill>
                  <a:srgbClr val="00B050"/>
                </a:solidFill>
              </a:rPr>
              <a:t> u </a:t>
            </a:r>
            <a:r>
              <a:rPr lang="en-US" sz="2400" dirty="0" err="1">
                <a:solidFill>
                  <a:srgbClr val="00B050"/>
                </a:solidFill>
              </a:rPr>
              <a:t>neku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grupu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svim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svojim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svojstvima</a:t>
            </a:r>
            <a:r>
              <a:rPr lang="sr-Latn-RS" sz="2400" dirty="0">
                <a:solidFill>
                  <a:srgbClr val="00B050"/>
                </a:solidFill>
              </a:rPr>
              <a:t>, a ne na osnivu jednog definišućeg svojstva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82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600" b="1" dirty="0">
                <a:solidFill>
                  <a:srgbClr val="FF0000"/>
                </a:solidFill>
              </a:rPr>
              <a:t>R</a:t>
            </a:r>
            <a:r>
              <a:rPr lang="sr-Latn-RS" sz="2600" b="1" dirty="0">
                <a:solidFill>
                  <a:srgbClr val="FF0000"/>
                </a:solidFill>
              </a:rPr>
              <a:t>AZNI T</a:t>
            </a:r>
            <a:r>
              <a:rPr lang="en-US" sz="2600" b="1" dirty="0">
                <a:solidFill>
                  <a:srgbClr val="FF0000"/>
                </a:solidFill>
              </a:rPr>
              <a:t>IPOVI KOMPLEKSA:</a:t>
            </a:r>
            <a:endParaRPr lang="sr-Latn-RS" sz="2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200" b="1" u="sng" dirty="0" err="1"/>
              <a:t>Asocijativni</a:t>
            </a:r>
            <a:r>
              <a:rPr lang="en-US" sz="2200" b="1" u="sng" dirty="0"/>
              <a:t> </a:t>
            </a:r>
            <a:r>
              <a:rPr lang="en-US" sz="2200" b="1" u="sng" dirty="0" err="1"/>
              <a:t>kompleks</a:t>
            </a:r>
            <a:r>
              <a:rPr lang="en-US" sz="2200" dirty="0"/>
              <a:t>: </a:t>
            </a:r>
            <a:endParaRPr lang="sr-Latn-RS" sz="2200" dirty="0"/>
          </a:p>
          <a:p>
            <a:pPr>
              <a:buFont typeface="Wingdings" pitchFamily="2" charset="2"/>
              <a:buNone/>
            </a:pPr>
            <a:r>
              <a:rPr lang="sr-Latn-RS" sz="2200" dirty="0"/>
              <a:t>J</a:t>
            </a:r>
            <a:r>
              <a:rPr lang="en-US" sz="2200" dirty="0" err="1"/>
              <a:t>ezgro</a:t>
            </a:r>
            <a:r>
              <a:rPr lang="en-US" sz="2200" dirty="0"/>
              <a:t> </a:t>
            </a:r>
            <a:r>
              <a:rPr lang="sr-Latn-RS" sz="2200" dirty="0"/>
              <a:t>čini</a:t>
            </a:r>
            <a:r>
              <a:rPr lang="en-US" sz="2200" dirty="0"/>
              <a:t> </a:t>
            </a:r>
            <a:r>
              <a:rPr lang="en-US" sz="2200" dirty="0" err="1"/>
              <a:t>jedan</a:t>
            </a:r>
            <a:r>
              <a:rPr lang="en-US" sz="2200" dirty="0"/>
              <a:t> element, a </a:t>
            </a:r>
            <a:r>
              <a:rPr lang="en-US" sz="2200" dirty="0" err="1"/>
              <a:t>drugi</a:t>
            </a:r>
            <a:r>
              <a:rPr lang="en-US" sz="2200" dirty="0"/>
              <a:t> mu se </a:t>
            </a:r>
            <a:r>
              <a:rPr lang="en-US" sz="2200" dirty="0" err="1"/>
              <a:t>pridružuju</a:t>
            </a:r>
            <a:r>
              <a:rPr lang="sr-Latn-RS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različitim</a:t>
            </a:r>
            <a:r>
              <a:rPr lang="en-US" sz="2200" dirty="0"/>
              <a:t> </a:t>
            </a:r>
            <a:r>
              <a:rPr lang="en-US" sz="2200" dirty="0" err="1"/>
              <a:t>svojstvima</a:t>
            </a:r>
            <a:r>
              <a:rPr lang="sr-Latn-RS" sz="2200" dirty="0"/>
              <a:t> (svaki svojim obeležjem)</a:t>
            </a:r>
            <a:r>
              <a:rPr lang="en-US" sz="2200" dirty="0"/>
              <a:t>, </a:t>
            </a:r>
            <a:r>
              <a:rPr lang="sr-Latn-RS" sz="2200" dirty="0"/>
              <a:t>svaki element je povezan samo sa centralnim elementom (jezgrom), ali ne i sa ostalim elementima. </a:t>
            </a:r>
          </a:p>
          <a:p>
            <a:pPr>
              <a:buFont typeface="Wingdings" pitchFamily="2" charset="2"/>
              <a:buNone/>
            </a:pPr>
            <a:r>
              <a:rPr lang="sr-Latn-RS" sz="2200" b="1" dirty="0">
                <a:solidFill>
                  <a:srgbClr val="00B050"/>
                </a:solidFill>
              </a:rPr>
              <a:t>J</a:t>
            </a:r>
            <a:r>
              <a:rPr lang="en-US" sz="2200" dirty="0" err="1">
                <a:solidFill>
                  <a:srgbClr val="00B050"/>
                </a:solidFill>
              </a:rPr>
              <a:t>edan</a:t>
            </a:r>
            <a:r>
              <a:rPr lang="en-US" sz="2200" dirty="0">
                <a:solidFill>
                  <a:srgbClr val="00B050"/>
                </a:solidFill>
              </a:rPr>
              <a:t> element mu se </a:t>
            </a:r>
            <a:r>
              <a:rPr lang="en-US" sz="2200" dirty="0" err="1">
                <a:solidFill>
                  <a:srgbClr val="00B050"/>
                </a:solidFill>
              </a:rPr>
              <a:t>pridružuje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jer</a:t>
            </a:r>
            <a:r>
              <a:rPr lang="en-US" sz="2200" dirty="0">
                <a:solidFill>
                  <a:srgbClr val="00B050"/>
                </a:solidFill>
              </a:rPr>
              <a:t> je </a:t>
            </a:r>
            <a:r>
              <a:rPr lang="en-US" sz="2200" dirty="0" err="1">
                <a:solidFill>
                  <a:srgbClr val="00B050"/>
                </a:solidFill>
              </a:rPr>
              <a:t>iste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boje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drugi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jer</a:t>
            </a:r>
            <a:r>
              <a:rPr lang="en-US" sz="2200" dirty="0">
                <a:solidFill>
                  <a:srgbClr val="00B050"/>
                </a:solidFill>
              </a:rPr>
              <a:t> je </a:t>
            </a:r>
            <a:r>
              <a:rPr lang="en-US" sz="2200" dirty="0" err="1">
                <a:solidFill>
                  <a:srgbClr val="00B050"/>
                </a:solidFill>
              </a:rPr>
              <a:t>iste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visine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treći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suprotnom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obeležju</a:t>
            </a:r>
            <a:r>
              <a:rPr lang="en-US" sz="2200" dirty="0">
                <a:solidFill>
                  <a:srgbClr val="00B050"/>
                </a:solidFill>
              </a:rPr>
              <a:t>: </a:t>
            </a:r>
            <a:r>
              <a:rPr lang="en-US" sz="2200" dirty="0" err="1">
                <a:solidFill>
                  <a:srgbClr val="00B050"/>
                </a:solidFill>
              </a:rPr>
              <a:t>jer</a:t>
            </a:r>
            <a:r>
              <a:rPr lang="en-US" sz="2200" dirty="0">
                <a:solidFill>
                  <a:srgbClr val="00B050"/>
                </a:solidFill>
              </a:rPr>
              <a:t> je </a:t>
            </a:r>
            <a:r>
              <a:rPr lang="en-US" sz="2200" dirty="0" err="1">
                <a:solidFill>
                  <a:srgbClr val="00B050"/>
                </a:solidFill>
              </a:rPr>
              <a:t>uži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od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njega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endParaRPr lang="sr-Latn-RS" sz="22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sr-Latn-RS" sz="21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1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r-Latn-RS" sz="2200" b="1" u="sng" dirty="0"/>
              <a:t>Zbirka ili </a:t>
            </a:r>
            <a:r>
              <a:rPr lang="en-US" sz="2200" b="1" u="sng" dirty="0" err="1"/>
              <a:t>Kolekcija</a:t>
            </a:r>
            <a:r>
              <a:rPr lang="en-US" sz="2200" u="sng" dirty="0"/>
              <a:t>: </a:t>
            </a:r>
            <a:endParaRPr lang="sr-Latn-RS" sz="2200" u="sng" dirty="0"/>
          </a:p>
          <a:p>
            <a:pPr>
              <a:buFont typeface="Wingdings" pitchFamily="2" charset="2"/>
              <a:buNone/>
            </a:pPr>
            <a:r>
              <a:rPr lang="sr-Latn-RS" sz="2200" dirty="0"/>
              <a:t>E</a:t>
            </a:r>
            <a:r>
              <a:rPr lang="en-US" sz="2200" dirty="0" err="1"/>
              <a:t>lementi</a:t>
            </a:r>
            <a:r>
              <a:rPr lang="sr-Latn-RS" sz="2200" dirty="0"/>
              <a:t> se grupišu tako što se </a:t>
            </a:r>
            <a:r>
              <a:rPr lang="en-US" sz="2200" dirty="0" err="1"/>
              <a:t>medjusobno</a:t>
            </a:r>
            <a:r>
              <a:rPr lang="en-US" sz="2200" dirty="0"/>
              <a:t> </a:t>
            </a:r>
            <a:r>
              <a:rPr lang="en-US" sz="2200" dirty="0" err="1"/>
              <a:t>nadopunjuju</a:t>
            </a:r>
            <a:r>
              <a:rPr lang="sr-Latn-RS" sz="2200" dirty="0"/>
              <a:t> na osnovu svojih razlika, nema ponavljanja elemenata sa istim svojstvom u grupi. </a:t>
            </a:r>
          </a:p>
          <a:p>
            <a:pPr>
              <a:buFont typeface="Wingdings" pitchFamily="2" charset="2"/>
              <a:buNone/>
            </a:pPr>
            <a:r>
              <a:rPr lang="sr-Latn-RS" sz="2200" dirty="0"/>
              <a:t>U stvarnim uslovima često se elementi grupišu na osnovu toga što učestvuju u istoj praktičnoj radnji, na primer dete grupiše olovku, papir, gumicu; ili kašiku, nož i viljušku…</a:t>
            </a:r>
          </a:p>
          <a:p>
            <a:pPr>
              <a:buFont typeface="Wingdings" pitchFamily="2" charset="2"/>
              <a:buNone/>
            </a:pPr>
            <a:r>
              <a:rPr lang="en-US" sz="2200" dirty="0" err="1">
                <a:solidFill>
                  <a:srgbClr val="00B050"/>
                </a:solidFill>
              </a:rPr>
              <a:t>Grupu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čine</a:t>
            </a:r>
            <a:r>
              <a:rPr lang="en-US" sz="2200" dirty="0">
                <a:solidFill>
                  <a:srgbClr val="00B050"/>
                </a:solidFill>
              </a:rPr>
              <a:t> element</a:t>
            </a:r>
            <a:r>
              <a:rPr lang="sr-Latn-RS" sz="2200" dirty="0">
                <a:solidFill>
                  <a:srgbClr val="00B050"/>
                </a:solidFill>
              </a:rPr>
              <a:t>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svih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boja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drugu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grupu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čine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elementi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svih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oblika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88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sr-Latn-RS" sz="2400" b="1" dirty="0">
                <a:solidFill>
                  <a:srgbClr val="FF0000"/>
                </a:solidFill>
              </a:rPr>
              <a:t>AZNI T</a:t>
            </a:r>
            <a:r>
              <a:rPr lang="en-US" sz="2400" b="1" dirty="0">
                <a:solidFill>
                  <a:srgbClr val="FF0000"/>
                </a:solidFill>
              </a:rPr>
              <a:t>IPOVI KOMPLEKSA</a:t>
            </a:r>
            <a:r>
              <a:rPr lang="en-US" sz="22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2200" b="1" u="sng" dirty="0" err="1"/>
              <a:t>Lančani</a:t>
            </a:r>
            <a:r>
              <a:rPr lang="en-US" sz="2200" b="1" u="sng" dirty="0"/>
              <a:t> </a:t>
            </a:r>
            <a:r>
              <a:rPr lang="en-US" sz="2200" b="1" u="sng" dirty="0" err="1"/>
              <a:t>kompleks</a:t>
            </a:r>
            <a:r>
              <a:rPr lang="en-US" sz="2200" b="1" u="sng" dirty="0"/>
              <a:t>: </a:t>
            </a:r>
            <a:endParaRPr lang="sr-Latn-RS" sz="2200" b="1" u="sng" dirty="0"/>
          </a:p>
          <a:p>
            <a:pPr>
              <a:buNone/>
            </a:pPr>
            <a:r>
              <a:rPr lang="en-US" sz="2200" dirty="0" err="1"/>
              <a:t>Prilikom</a:t>
            </a:r>
            <a:r>
              <a:rPr lang="sr-Latn-RS" sz="2200" dirty="0"/>
              <a:t> grupisanja objekata prelazi se sa jednog svojstva na drugo. Povezani su samo susedni elementi.</a:t>
            </a:r>
          </a:p>
          <a:p>
            <a:pPr>
              <a:buNone/>
            </a:pPr>
            <a:r>
              <a:rPr lang="sr-Latn-RS" sz="2200" dirty="0"/>
              <a:t>Sve veze imaju istu važnost - ODSUSTVO HIJERARHIJE.</a:t>
            </a:r>
          </a:p>
          <a:p>
            <a:pPr>
              <a:buNone/>
            </a:pPr>
            <a:r>
              <a:rPr lang="en-US" sz="2200" dirty="0" err="1"/>
              <a:t>Zato</a:t>
            </a:r>
            <a:r>
              <a:rPr lang="sr-Latn-RS" sz="2200" dirty="0"/>
              <a:t> ovaj tip kompleksa Vigotski naziva NAJČISTIJIM VIDOM KOMPLEKSA.</a:t>
            </a:r>
          </a:p>
          <a:p>
            <a:pPr>
              <a:buNone/>
            </a:pPr>
            <a:r>
              <a:rPr lang="en-US" sz="2200" dirty="0" err="1">
                <a:solidFill>
                  <a:srgbClr val="00B050"/>
                </a:solidFill>
              </a:rPr>
              <a:t>Dete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uzima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jedan</a:t>
            </a:r>
            <a:r>
              <a:rPr lang="en-US" sz="2200" dirty="0">
                <a:solidFill>
                  <a:srgbClr val="00B050"/>
                </a:solidFill>
              </a:rPr>
              <a:t> element, pa mu </a:t>
            </a:r>
            <a:r>
              <a:rPr lang="en-US" sz="2200" dirty="0" err="1">
                <a:solidFill>
                  <a:srgbClr val="00B050"/>
                </a:solidFill>
              </a:rPr>
              <a:t>pridružuje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drugi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osnovu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nekog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svojstva</a:t>
            </a:r>
            <a:r>
              <a:rPr lang="en-US" sz="2200" dirty="0">
                <a:solidFill>
                  <a:srgbClr val="00B050"/>
                </a:solidFill>
              </a:rPr>
              <a:t> (</a:t>
            </a:r>
            <a:r>
              <a:rPr lang="en-US" sz="2200" dirty="0" err="1">
                <a:solidFill>
                  <a:srgbClr val="00B050"/>
                </a:solidFill>
              </a:rPr>
              <a:t>na</a:t>
            </a:r>
            <a:r>
              <a:rPr lang="en-US" sz="2200" dirty="0">
                <a:solidFill>
                  <a:srgbClr val="00B050"/>
                </a:solidFill>
              </a:rPr>
              <a:t> primer </a:t>
            </a:r>
            <a:r>
              <a:rPr lang="en-US" sz="2200" b="1" dirty="0" err="1">
                <a:solidFill>
                  <a:srgbClr val="00B050"/>
                </a:solidFill>
              </a:rPr>
              <a:t>boje</a:t>
            </a:r>
            <a:r>
              <a:rPr lang="en-US" sz="2200" dirty="0">
                <a:solidFill>
                  <a:srgbClr val="00B050"/>
                </a:solidFill>
              </a:rPr>
              <a:t>), </a:t>
            </a:r>
            <a:r>
              <a:rPr lang="en-US" sz="2200" dirty="0" err="1">
                <a:solidFill>
                  <a:srgbClr val="00B050"/>
                </a:solidFill>
              </a:rPr>
              <a:t>onda</a:t>
            </a:r>
            <a:r>
              <a:rPr lang="en-US" sz="2200" dirty="0">
                <a:solidFill>
                  <a:srgbClr val="00B050"/>
                </a:solidFill>
              </a:rPr>
              <a:t> tom </a:t>
            </a:r>
            <a:r>
              <a:rPr lang="en-US" sz="2200" dirty="0" err="1">
                <a:solidFill>
                  <a:srgbClr val="00B050"/>
                </a:solidFill>
              </a:rPr>
              <a:t>drugom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elementu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pridružuje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sledeći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osnovu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neke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sličnosti</a:t>
            </a:r>
            <a:r>
              <a:rPr lang="en-US" sz="2200" dirty="0">
                <a:solidFill>
                  <a:srgbClr val="00B050"/>
                </a:solidFill>
              </a:rPr>
              <a:t> (</a:t>
            </a:r>
            <a:r>
              <a:rPr lang="en-US" sz="2200" dirty="0" err="1">
                <a:solidFill>
                  <a:srgbClr val="00B050"/>
                </a:solidFill>
              </a:rPr>
              <a:t>na</a:t>
            </a:r>
            <a:r>
              <a:rPr lang="en-US" sz="2200" dirty="0">
                <a:solidFill>
                  <a:srgbClr val="00B050"/>
                </a:solidFill>
              </a:rPr>
              <a:t> primer </a:t>
            </a:r>
            <a:r>
              <a:rPr lang="en-US" sz="2200" b="1" dirty="0" err="1">
                <a:solidFill>
                  <a:srgbClr val="00B050"/>
                </a:solidFill>
              </a:rPr>
              <a:t>oblik</a:t>
            </a:r>
            <a:r>
              <a:rPr lang="en-US" sz="2200" dirty="0">
                <a:solidFill>
                  <a:srgbClr val="00B050"/>
                </a:solidFill>
              </a:rPr>
              <a:t>) </a:t>
            </a:r>
            <a:r>
              <a:rPr lang="en-US" sz="2200" dirty="0" err="1">
                <a:solidFill>
                  <a:srgbClr val="00B050"/>
                </a:solidFill>
              </a:rPr>
              <a:t>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tako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ređa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predmete</a:t>
            </a:r>
            <a:r>
              <a:rPr lang="en-US" sz="2200" dirty="0">
                <a:solidFill>
                  <a:srgbClr val="00B050"/>
                </a:solidFill>
              </a:rPr>
              <a:t> u </a:t>
            </a:r>
            <a:r>
              <a:rPr lang="en-US" sz="2200" dirty="0" err="1">
                <a:solidFill>
                  <a:srgbClr val="00B050"/>
                </a:solidFill>
              </a:rPr>
              <a:t>nedogled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sr-Latn-RS" sz="2100" dirty="0"/>
          </a:p>
          <a:p>
            <a:pPr>
              <a:buNone/>
            </a:pPr>
            <a:r>
              <a:rPr lang="en-US" sz="2200" b="1" u="sng" dirty="0" err="1"/>
              <a:t>Difuzni</a:t>
            </a:r>
            <a:r>
              <a:rPr lang="en-US" sz="2200" b="1" u="sng" dirty="0"/>
              <a:t> </a:t>
            </a:r>
            <a:r>
              <a:rPr lang="en-US" sz="2200" b="1" u="sng" dirty="0" err="1"/>
              <a:t>kompleks</a:t>
            </a:r>
            <a:r>
              <a:rPr lang="en-US" sz="2200" b="1" u="sng" dirty="0"/>
              <a:t>: </a:t>
            </a:r>
            <a:endParaRPr lang="sr-Latn-RS" sz="2200" b="1" u="sng" dirty="0"/>
          </a:p>
          <a:p>
            <a:pPr>
              <a:buNone/>
            </a:pPr>
            <a:r>
              <a:rPr lang="sr-Latn-RS" sz="2200" dirty="0"/>
              <a:t>Ovaj kompleks pomalo podseća na sinkrete. </a:t>
            </a:r>
            <a:r>
              <a:rPr lang="en-US" sz="2200" dirty="0" err="1"/>
              <a:t>Obeležje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kome</a:t>
            </a:r>
            <a:r>
              <a:rPr lang="en-US" sz="2200" dirty="0"/>
              <a:t> </a:t>
            </a:r>
            <a:r>
              <a:rPr lang="en-US" sz="2200" dirty="0" err="1"/>
              <a:t>dete</a:t>
            </a:r>
            <a:r>
              <a:rPr lang="en-US" sz="2200" dirty="0"/>
              <a:t> </a:t>
            </a:r>
            <a:r>
              <a:rPr lang="en-US" sz="2200" dirty="0" err="1"/>
              <a:t>grupiše</a:t>
            </a:r>
            <a:r>
              <a:rPr lang="en-US" sz="2200" dirty="0"/>
              <a:t> figure je </a:t>
            </a:r>
            <a:r>
              <a:rPr lang="en-US" sz="2200" dirty="0" err="1"/>
              <a:t>nejasno</a:t>
            </a:r>
            <a:r>
              <a:rPr lang="sr-Latn-RS" sz="2200" dirty="0"/>
              <a:t>, difuzno, kao da se razliva. </a:t>
            </a:r>
            <a:r>
              <a:rPr lang="en-US" sz="2200" dirty="0"/>
              <a:t>J</a:t>
            </a:r>
            <a:r>
              <a:rPr lang="sr-Latn-RS" sz="2200" dirty="0"/>
              <a:t>edva se može identifikovati. Ipak dete je u stanju da navade objektivna svojstva po kojima grupiše predmete.</a:t>
            </a:r>
          </a:p>
          <a:p>
            <a:pPr>
              <a:buNone/>
            </a:pPr>
            <a:r>
              <a:rPr lang="sr-Latn-RS" sz="2200" dirty="0"/>
              <a:t>Kompleks kao da je bezgraničan, svojstva na osnovu kojih se vrši klasifikovanje se nižu jedna za drugim, slilčno lančanom, samo ih je teže identifikovati.</a:t>
            </a:r>
          </a:p>
          <a:p>
            <a:pPr>
              <a:buNone/>
            </a:pPr>
            <a:r>
              <a:rPr lang="en-US" sz="2200" dirty="0" err="1">
                <a:solidFill>
                  <a:srgbClr val="00B050"/>
                </a:solidFill>
              </a:rPr>
              <a:t>Dete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svrstava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sve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trouglove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ali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pridružuje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sr-Latn-RS" sz="2200" dirty="0">
                <a:solidFill>
                  <a:srgbClr val="00B050"/>
                </a:solidFill>
              </a:rPr>
              <a:t>trapez, jer liči na trougao bez vrha, ili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šestougle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jer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slični</a:t>
            </a:r>
            <a:r>
              <a:rPr lang="sr-Latn-RS" sz="2200" dirty="0">
                <a:solidFill>
                  <a:srgbClr val="00B050"/>
                </a:solidFill>
              </a:rPr>
              <a:t> jer imaju oštre uglove…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None/>
            </a:pPr>
            <a:endParaRPr lang="en-US" sz="21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73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0" y="445770"/>
            <a:ext cx="9951720" cy="60121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Latn-RS" sz="2200" b="1" dirty="0">
                <a:solidFill>
                  <a:srgbClr val="FF0000"/>
                </a:solidFill>
              </a:rPr>
              <a:t>I DALJE KOMPLEKS ALI PSEUDOPOJAM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sr-Latn-RS" sz="2100" b="1" u="sng" dirty="0"/>
          </a:p>
          <a:p>
            <a:pPr>
              <a:buFont typeface="Wingdings" pitchFamily="2" charset="2"/>
              <a:buNone/>
            </a:pPr>
            <a:r>
              <a:rPr lang="sr-Latn-RS" sz="2200" b="1" dirty="0">
                <a:solidFill>
                  <a:srgbClr val="FF0000"/>
                </a:solidFill>
              </a:rPr>
              <a:t>Spolja pojam, a iznutra kompleks</a:t>
            </a:r>
            <a:r>
              <a:rPr lang="sr-Latn-RS" sz="2200" dirty="0">
                <a:solidFill>
                  <a:srgbClr val="FF0000"/>
                </a:solidFill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sr-Latn-RS" sz="2200" dirty="0"/>
              <a:t>Spolja je pojam =tačno rešenje zadatka grupisanja, odnosi se na isti krug objekata kao i pravi pojam; </a:t>
            </a:r>
          </a:p>
          <a:p>
            <a:pPr>
              <a:buFont typeface="Wingdings" pitchFamily="2" charset="2"/>
              <a:buNone/>
            </a:pPr>
            <a:r>
              <a:rPr lang="sr-Latn-RS" sz="2200" dirty="0"/>
              <a:t>Iznutra kompleks = počiva na mišljenje u kompleksima; svaki predmet ušao je u grupu na osnovu nekog svog konkretnog svojstva.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</a:rPr>
              <a:t>N</a:t>
            </a:r>
            <a:r>
              <a:rPr lang="sr-Latn-RS" sz="2200" dirty="0" err="1">
                <a:solidFill>
                  <a:srgbClr val="FF0000"/>
                </a:solidFill>
              </a:rPr>
              <a:t>ema</a:t>
            </a:r>
            <a:r>
              <a:rPr lang="sr-Latn-RS" sz="2200" dirty="0">
                <a:solidFill>
                  <a:srgbClr val="FF0000"/>
                </a:solidFill>
              </a:rPr>
              <a:t> sposobnosti apstrahovanja i definisanja ključnog svojstva</a:t>
            </a:r>
            <a:r>
              <a:rPr lang="sr-Latn-RS" sz="22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sr-Latn-RS" sz="2200" dirty="0" err="1"/>
              <a:t>Pseudopojmovi</a:t>
            </a:r>
            <a:r>
              <a:rPr lang="sr-Latn-RS" sz="2200" dirty="0"/>
              <a:t> su začetak razvoja pojmova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dete</a:t>
            </a:r>
            <a:r>
              <a:rPr lang="en-US" sz="2200" dirty="0"/>
              <a:t> </a:t>
            </a:r>
            <a:r>
              <a:rPr lang="en-US" sz="2200" dirty="0" err="1"/>
              <a:t>grupiše</a:t>
            </a:r>
            <a:r>
              <a:rPr lang="en-US" sz="2200" dirty="0"/>
              <a:t> </a:t>
            </a:r>
            <a:r>
              <a:rPr lang="en-US" sz="2200" dirty="0" err="1"/>
              <a:t>predmete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način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to </a:t>
            </a:r>
            <a:r>
              <a:rPr lang="en-US" sz="2200" dirty="0" err="1"/>
              <a:t>rade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odrasli</a:t>
            </a:r>
            <a:r>
              <a:rPr lang="en-US" sz="2200" dirty="0"/>
              <a:t>, </a:t>
            </a:r>
            <a:r>
              <a:rPr lang="en-US" sz="2200" dirty="0" err="1"/>
              <a:t>ali</a:t>
            </a:r>
            <a:r>
              <a:rPr lang="en-US" sz="2200" dirty="0"/>
              <a:t> je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r>
              <a:rPr lang="en-US" sz="2200" dirty="0" err="1"/>
              <a:t>mišljenje</a:t>
            </a:r>
            <a:r>
              <a:rPr lang="en-US" sz="2200" dirty="0"/>
              <a:t> </a:t>
            </a:r>
            <a:r>
              <a:rPr lang="en-US" sz="2200" dirty="0" err="1"/>
              <a:t>još</a:t>
            </a:r>
            <a:r>
              <a:rPr lang="en-US" sz="2200" dirty="0"/>
              <a:t> </a:t>
            </a:r>
            <a:r>
              <a:rPr lang="en-US" sz="2200" dirty="0" err="1"/>
              <a:t>uvek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nivou</a:t>
            </a:r>
            <a:r>
              <a:rPr lang="en-US" sz="2200" dirty="0"/>
              <a:t> </a:t>
            </a:r>
            <a:r>
              <a:rPr lang="en-US" sz="2200" dirty="0" err="1"/>
              <a:t>kompleksa</a:t>
            </a:r>
            <a:r>
              <a:rPr lang="en-US" sz="2200" dirty="0"/>
              <a:t>, </a:t>
            </a:r>
            <a:r>
              <a:rPr lang="en-US" sz="2200" dirty="0" err="1"/>
              <a:t>tj</a:t>
            </a:r>
            <a:r>
              <a:rPr lang="en-US" sz="2200" dirty="0"/>
              <a:t>. </a:t>
            </a:r>
            <a:r>
              <a:rPr lang="en-US" sz="2200" dirty="0" err="1"/>
              <a:t>konkretnog</a:t>
            </a:r>
            <a:r>
              <a:rPr lang="en-US" sz="2200" dirty="0"/>
              <a:t>.</a:t>
            </a:r>
            <a:endParaRPr lang="sr-Latn-RS" sz="2200" dirty="0"/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</a:rPr>
              <a:t>D</a:t>
            </a:r>
            <a:r>
              <a:rPr lang="sr-Latn-RS" sz="2200" dirty="0">
                <a:solidFill>
                  <a:srgbClr val="FF0000"/>
                </a:solidFill>
              </a:rPr>
              <a:t>ete primenjuje pojam pre formiranja svesti o njemu.</a:t>
            </a:r>
          </a:p>
          <a:p>
            <a:pPr>
              <a:buFont typeface="Wingdings" pitchFamily="2" charset="2"/>
              <a:buNone/>
            </a:pPr>
            <a:r>
              <a:rPr lang="sr-Latn-RS" sz="2200" dirty="0">
                <a:solidFill>
                  <a:srgbClr val="FF0000"/>
                </a:solidFill>
              </a:rPr>
              <a:t>Pojam nije shvaćen, dete ne ume da definiše pojam, niti svojstvo grupisanja.</a:t>
            </a:r>
          </a:p>
          <a:p>
            <a:pPr>
              <a:buFont typeface="Wingdings" pitchFamily="2" charset="2"/>
              <a:buNone/>
            </a:pPr>
            <a:endParaRPr lang="sr-Latn-RS" sz="2100" dirty="0"/>
          </a:p>
          <a:p>
            <a:pPr>
              <a:buFont typeface="Wingdings" pitchFamily="2" charset="2"/>
              <a:buNone/>
            </a:pPr>
            <a:r>
              <a:rPr lang="en-US" sz="2200" dirty="0" err="1">
                <a:solidFill>
                  <a:srgbClr val="00B050"/>
                </a:solidFill>
              </a:rPr>
              <a:t>Dete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naizgled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dolazi</a:t>
            </a:r>
            <a:r>
              <a:rPr lang="en-US" sz="2200" dirty="0">
                <a:solidFill>
                  <a:srgbClr val="00B050"/>
                </a:solidFill>
              </a:rPr>
              <a:t> do </a:t>
            </a:r>
            <a:r>
              <a:rPr lang="en-US" sz="2200" dirty="0" err="1">
                <a:solidFill>
                  <a:srgbClr val="00B050"/>
                </a:solidFill>
              </a:rPr>
              <a:t>pravog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rešenja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ipak</a:t>
            </a:r>
            <a:r>
              <a:rPr lang="en-US" sz="2200" dirty="0">
                <a:solidFill>
                  <a:srgbClr val="00B050"/>
                </a:solidFill>
              </a:rPr>
              <a:t> u </a:t>
            </a:r>
            <a:r>
              <a:rPr lang="en-US" sz="2200" dirty="0" err="1">
                <a:solidFill>
                  <a:srgbClr val="00B050"/>
                </a:solidFill>
              </a:rPr>
              <a:t>ponovnom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postupku</a:t>
            </a:r>
            <a:r>
              <a:rPr lang="en-US" sz="2200" dirty="0">
                <a:solidFill>
                  <a:srgbClr val="00B050"/>
                </a:solidFill>
              </a:rPr>
              <a:t> se </a:t>
            </a:r>
            <a:r>
              <a:rPr lang="en-US" sz="2200" dirty="0" err="1">
                <a:solidFill>
                  <a:srgbClr val="00B050"/>
                </a:solidFill>
              </a:rPr>
              <a:t>utvrđuje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da</a:t>
            </a:r>
            <a:r>
              <a:rPr lang="en-US" sz="2200" dirty="0">
                <a:solidFill>
                  <a:srgbClr val="00B050"/>
                </a:solidFill>
              </a:rPr>
              <a:t> je </a:t>
            </a:r>
            <a:r>
              <a:rPr lang="en-US" sz="2200" dirty="0" err="1">
                <a:solidFill>
                  <a:srgbClr val="00B050"/>
                </a:solidFill>
              </a:rPr>
              <a:t>ono</a:t>
            </a:r>
            <a:r>
              <a:rPr lang="en-US" sz="2200" dirty="0">
                <a:solidFill>
                  <a:srgbClr val="00B050"/>
                </a:solidFill>
              </a:rPr>
              <a:t> do tog </a:t>
            </a:r>
            <a:r>
              <a:rPr lang="en-US" sz="2200" dirty="0" err="1">
                <a:solidFill>
                  <a:srgbClr val="00B050"/>
                </a:solidFill>
              </a:rPr>
              <a:t>rešenja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došlo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nekim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drugim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putem</a:t>
            </a:r>
            <a:r>
              <a:rPr lang="sr-Latn-RS" sz="2200" dirty="0">
                <a:solidFill>
                  <a:srgbClr val="00B050"/>
                </a:solidFill>
              </a:rPr>
              <a:t>,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pošto</a:t>
            </a:r>
            <a:r>
              <a:rPr lang="en-US" sz="2200" dirty="0">
                <a:solidFill>
                  <a:srgbClr val="00B050"/>
                </a:solidFill>
              </a:rPr>
              <a:t> ne </a:t>
            </a:r>
            <a:r>
              <a:rPr lang="en-US" sz="2200" dirty="0" err="1">
                <a:solidFill>
                  <a:srgbClr val="00B050"/>
                </a:solidFill>
              </a:rPr>
              <a:t>ume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kaže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šta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kriterijumi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osnovu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kojih</a:t>
            </a:r>
            <a:r>
              <a:rPr lang="en-US" sz="2200" dirty="0">
                <a:solidFill>
                  <a:srgbClr val="00B050"/>
                </a:solidFill>
              </a:rPr>
              <a:t> se </a:t>
            </a:r>
            <a:r>
              <a:rPr lang="en-US" sz="2200" dirty="0" err="1">
                <a:solidFill>
                  <a:srgbClr val="00B050"/>
                </a:solidFill>
              </a:rPr>
              <a:t>grupišu</a:t>
            </a:r>
            <a:r>
              <a:rPr lang="en-US" sz="2200" dirty="0">
                <a:solidFill>
                  <a:srgbClr val="00B050"/>
                </a:solidFill>
              </a:rPr>
              <a:t> figure (</a:t>
            </a:r>
            <a:r>
              <a:rPr lang="en-US" sz="2200" dirty="0" err="1">
                <a:solidFill>
                  <a:srgbClr val="00B050"/>
                </a:solidFill>
              </a:rPr>
              <a:t>visina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sr-Latn-RS" sz="2200" dirty="0">
                <a:solidFill>
                  <a:srgbClr val="00B050"/>
                </a:solidFill>
              </a:rPr>
              <a:t>večičina figura</a:t>
            </a:r>
            <a:r>
              <a:rPr lang="en-US" sz="2200" dirty="0">
                <a:solidFill>
                  <a:srgbClr val="00B050"/>
                </a:solidFill>
              </a:rPr>
              <a:t>), </a:t>
            </a:r>
            <a:r>
              <a:rPr lang="en-US" sz="2200" dirty="0" err="1">
                <a:solidFill>
                  <a:srgbClr val="00B050"/>
                </a:solidFill>
              </a:rPr>
              <a:t>već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ponovo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rešava</a:t>
            </a:r>
            <a:r>
              <a:rPr lang="en-US" sz="2200" dirty="0">
                <a:solidFill>
                  <a:srgbClr val="00B050"/>
                </a:solidFill>
              </a:rPr>
              <a:t> problem </a:t>
            </a:r>
            <a:r>
              <a:rPr lang="en-US" sz="2200" dirty="0" err="1">
                <a:solidFill>
                  <a:srgbClr val="00B050"/>
                </a:solidFill>
              </a:rPr>
              <a:t>korak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korak</a:t>
            </a:r>
            <a:r>
              <a:rPr lang="en-US" sz="2200" dirty="0">
                <a:solidFill>
                  <a:srgbClr val="00B050"/>
                </a:solidFill>
              </a:rPr>
              <a:t>. </a:t>
            </a:r>
            <a:r>
              <a:rPr lang="en-US" sz="2200" dirty="0" err="1">
                <a:solidFill>
                  <a:srgbClr val="00B050"/>
                </a:solidFill>
              </a:rPr>
              <a:t>Iako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dete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koristi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iste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reči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da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označi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predmete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njihovo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značenje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nije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isto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kao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značenje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koje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im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pripisuje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odrasli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43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57B4-35DE-7544-86E3-3B06B172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Pseudopojam</a:t>
            </a:r>
            <a:endParaRPr 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4672AE5-EA5A-C443-A6F4-5549AA5D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>
            <a:noAutofit/>
          </a:bodyPr>
          <a:lstStyle/>
          <a:p>
            <a:r>
              <a:rPr lang="sr-Latn-CS" altLang="en-RS" sz="2000" dirty="0"/>
              <a:t>Spolja: Referencija reči – na koje objekte, fenomene itd. pokazuje/ukazuje reč</a:t>
            </a:r>
          </a:p>
          <a:p>
            <a:r>
              <a:rPr lang="sr-Latn-CS" altLang="en-RS" sz="2000" dirty="0"/>
              <a:t>Unutra: Značenje reči – definicija, tj. koje karakteristike treba da poseduje neki objekat ili fenomen da bi mogao biti označen nekom rečju</a:t>
            </a:r>
            <a:endParaRPr lang="en-US" altLang="en-RS" sz="2000" dirty="0"/>
          </a:p>
          <a:p>
            <a:pPr eaLnBrk="1" hangingPunct="1"/>
            <a:endParaRPr lang="sr-Latn-CS" altLang="en-RS" sz="2000" dirty="0"/>
          </a:p>
          <a:p>
            <a:pPr eaLnBrk="1" hangingPunct="1"/>
            <a:r>
              <a:rPr lang="sr-Latn-CS" altLang="en-RS" sz="2000" b="1" dirty="0">
                <a:solidFill>
                  <a:srgbClr val="FF0000"/>
                </a:solidFill>
              </a:rPr>
              <a:t>Zašto nastaju pseudopojmovi?</a:t>
            </a:r>
          </a:p>
          <a:p>
            <a:pPr marL="0" indent="0" eaLnBrk="1" hangingPunct="1">
              <a:buNone/>
            </a:pPr>
            <a:endParaRPr lang="sr-Latn-CS" altLang="en-RS" sz="2000" dirty="0"/>
          </a:p>
          <a:p>
            <a:pPr eaLnBrk="1" hangingPunct="1"/>
            <a:r>
              <a:rPr lang="en-US" altLang="en-RS" sz="2000" dirty="0" err="1"/>
              <a:t>Usled</a:t>
            </a:r>
            <a:r>
              <a:rPr lang="en-US" altLang="en-RS" sz="2000" dirty="0"/>
              <a:t> </a:t>
            </a:r>
            <a:r>
              <a:rPr lang="en-US" altLang="en-RS" sz="2000" dirty="0" err="1"/>
              <a:t>izloženosti</a:t>
            </a:r>
            <a:r>
              <a:rPr lang="en-US" altLang="en-RS" sz="2000" dirty="0"/>
              <a:t> </a:t>
            </a:r>
            <a:r>
              <a:rPr lang="en-US" altLang="en-RS" sz="2000" dirty="0" err="1"/>
              <a:t>govoru</a:t>
            </a:r>
            <a:r>
              <a:rPr lang="en-US" altLang="en-RS" sz="2000" dirty="0"/>
              <a:t> </a:t>
            </a:r>
            <a:r>
              <a:rPr lang="en-US" altLang="en-RS" sz="2000" dirty="0" err="1"/>
              <a:t>odraslih</a:t>
            </a:r>
            <a:r>
              <a:rPr lang="en-US" altLang="en-RS" sz="2000" dirty="0"/>
              <a:t> </a:t>
            </a:r>
            <a:r>
              <a:rPr lang="en-US" altLang="en-RS" sz="2000" dirty="0" err="1"/>
              <a:t>i</a:t>
            </a:r>
            <a:r>
              <a:rPr lang="en-US" altLang="en-RS" sz="2000" dirty="0"/>
              <a:t> </a:t>
            </a:r>
            <a:r>
              <a:rPr lang="en-US" altLang="en-RS" sz="2000" dirty="0" err="1"/>
              <a:t>potrebe</a:t>
            </a:r>
            <a:r>
              <a:rPr lang="en-US" altLang="en-RS" sz="2000" dirty="0"/>
              <a:t> za </a:t>
            </a:r>
            <a:r>
              <a:rPr lang="en-US" altLang="en-RS" sz="2000" dirty="0" err="1"/>
              <a:t>komunikacijom</a:t>
            </a:r>
            <a:r>
              <a:rPr lang="en-US" altLang="en-RS" sz="2000" dirty="0"/>
              <a:t> </a:t>
            </a:r>
            <a:r>
              <a:rPr lang="en-US" altLang="en-RS" sz="2000" dirty="0" err="1"/>
              <a:t>i</a:t>
            </a:r>
            <a:r>
              <a:rPr lang="en-US" altLang="en-RS" sz="2000" dirty="0"/>
              <a:t> </a:t>
            </a:r>
            <a:r>
              <a:rPr lang="en-US" altLang="en-RS" sz="2000" dirty="0" err="1"/>
              <a:t>sporazumevanjem</a:t>
            </a:r>
            <a:r>
              <a:rPr lang="en-US" altLang="en-RS" sz="2000" dirty="0"/>
              <a:t> </a:t>
            </a:r>
            <a:r>
              <a:rPr lang="en-US" altLang="en-RS" sz="2000" dirty="0" err="1"/>
              <a:t>sa</a:t>
            </a:r>
            <a:r>
              <a:rPr lang="en-US" altLang="en-RS" sz="2000" dirty="0"/>
              <a:t> </a:t>
            </a:r>
            <a:r>
              <a:rPr lang="en-US" altLang="en-RS" sz="2000" dirty="0" err="1"/>
              <a:t>odraslima</a:t>
            </a:r>
            <a:r>
              <a:rPr lang="en-US" altLang="en-RS" sz="2000" dirty="0"/>
              <a:t>, a </a:t>
            </a:r>
            <a:r>
              <a:rPr lang="en-US" altLang="en-RS" sz="2000" dirty="0" err="1"/>
              <a:t>još</a:t>
            </a:r>
            <a:r>
              <a:rPr lang="en-US" altLang="en-RS" sz="2000" dirty="0"/>
              <a:t> </a:t>
            </a:r>
            <a:r>
              <a:rPr lang="en-US" altLang="en-RS" sz="2000" dirty="0" err="1"/>
              <a:t>uvek</a:t>
            </a:r>
            <a:r>
              <a:rPr lang="en-US" altLang="en-RS" sz="2000" dirty="0"/>
              <a:t> </a:t>
            </a:r>
            <a:r>
              <a:rPr lang="en-US" altLang="en-RS" sz="2000" dirty="0" err="1"/>
              <a:t>nedovoljno</a:t>
            </a:r>
            <a:r>
              <a:rPr lang="en-US" altLang="en-RS" sz="2000" dirty="0"/>
              <a:t> </a:t>
            </a:r>
            <a:r>
              <a:rPr lang="en-US" altLang="en-RS" sz="2000" dirty="0" err="1"/>
              <a:t>razvijenim</a:t>
            </a:r>
            <a:r>
              <a:rPr lang="en-US" altLang="en-RS" sz="2000" dirty="0"/>
              <a:t> </a:t>
            </a:r>
            <a:r>
              <a:rPr lang="en-US" altLang="en-RS" sz="2000" dirty="0" err="1"/>
              <a:t>mišljenjem</a:t>
            </a:r>
            <a:r>
              <a:rPr lang="en-US" altLang="en-RS" sz="2000" dirty="0"/>
              <a:t> </a:t>
            </a:r>
            <a:r>
              <a:rPr lang="en-US" altLang="en-RS" sz="2000" dirty="0" err="1"/>
              <a:t>deteta</a:t>
            </a:r>
            <a:r>
              <a:rPr lang="en-US" altLang="en-RS" sz="2000" dirty="0"/>
              <a:t>; </a:t>
            </a:r>
            <a:r>
              <a:rPr lang="en-US" altLang="en-RS" sz="2000" b="1" dirty="0" err="1"/>
              <a:t>susret</a:t>
            </a:r>
            <a:r>
              <a:rPr lang="en-US" altLang="en-RS" sz="2000" b="1" dirty="0"/>
              <a:t> </a:t>
            </a:r>
            <a:r>
              <a:rPr lang="en-US" altLang="en-RS" sz="2000" b="1" dirty="0" err="1"/>
              <a:t>govora</a:t>
            </a:r>
            <a:r>
              <a:rPr lang="en-US" altLang="en-RS" sz="2000" b="1" dirty="0"/>
              <a:t> </a:t>
            </a:r>
            <a:r>
              <a:rPr lang="en-US" altLang="en-RS" sz="2000" b="1" dirty="0" err="1"/>
              <a:t>odraslih</a:t>
            </a:r>
            <a:r>
              <a:rPr lang="en-US" altLang="en-RS" sz="2000" b="1" dirty="0"/>
              <a:t> </a:t>
            </a:r>
            <a:r>
              <a:rPr lang="en-US" altLang="en-RS" sz="2000" b="1" dirty="0" err="1"/>
              <a:t>i</a:t>
            </a:r>
            <a:r>
              <a:rPr lang="en-US" altLang="en-RS" sz="2000" b="1" dirty="0"/>
              <a:t> </a:t>
            </a:r>
            <a:r>
              <a:rPr lang="en-US" altLang="en-RS" sz="2000" b="1" dirty="0" err="1"/>
              <a:t>mišljenja</a:t>
            </a:r>
            <a:r>
              <a:rPr lang="en-US" altLang="en-RS" sz="2000" b="1" dirty="0"/>
              <a:t> u </a:t>
            </a:r>
            <a:r>
              <a:rPr lang="en-US" altLang="en-RS" sz="2000" b="1" dirty="0" err="1"/>
              <a:t>kompleksima</a:t>
            </a:r>
            <a:r>
              <a:rPr lang="en-US" altLang="en-RS" sz="2000" b="1" dirty="0"/>
              <a:t> </a:t>
            </a:r>
            <a:r>
              <a:rPr lang="en-US" altLang="en-RS" sz="2000" b="1" dirty="0" err="1"/>
              <a:t>deteta</a:t>
            </a:r>
            <a:endParaRPr lang="en-US" altLang="en-RS" sz="2000" b="1" dirty="0"/>
          </a:p>
        </p:txBody>
      </p:sp>
    </p:spTree>
    <p:extLst>
      <p:ext uri="{BB962C8B-B14F-4D97-AF65-F5344CB8AC3E}">
        <p14:creationId xmlns:p14="http://schemas.microsoft.com/office/powerpoint/2010/main" val="13242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300C-1165-F749-B279-C31DBA7D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7322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RS" dirty="0"/>
              <a:t>inkreti, kompleksi i pojmovi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4ED5-B377-1A47-B6BE-1C8FA6137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3120" y="1703070"/>
            <a:ext cx="4799956" cy="420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RS" sz="2000" b="1" dirty="0"/>
              <a:t>Sinkreti i kompleksi </a:t>
            </a:r>
          </a:p>
          <a:p>
            <a:r>
              <a:rPr lang="en-RS" sz="2000" dirty="0"/>
              <a:t>Sličnosti</a:t>
            </a:r>
          </a:p>
          <a:p>
            <a:pPr lvl="1"/>
            <a:r>
              <a:rPr lang="en-RS" sz="2000" dirty="0"/>
              <a:t>Sinkreti i kompleksi - oblici grupisanja</a:t>
            </a:r>
          </a:p>
          <a:p>
            <a:endParaRPr lang="en-RS" sz="2000" dirty="0"/>
          </a:p>
          <a:p>
            <a:r>
              <a:rPr lang="en-US" sz="2000" dirty="0"/>
              <a:t>R</a:t>
            </a:r>
            <a:r>
              <a:rPr lang="en-RS" sz="2000" dirty="0"/>
              <a:t>azlike </a:t>
            </a:r>
          </a:p>
          <a:p>
            <a:pPr lvl="1"/>
            <a:r>
              <a:rPr lang="en-US" sz="2000" dirty="0"/>
              <a:t>S</a:t>
            </a:r>
            <a:r>
              <a:rPr lang="en-RS" sz="2000" dirty="0"/>
              <a:t>inkreti zasnovani na subjektivnom, a kompleksi (i pojam) na objektivnim kriterijumima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C368E-4610-944F-AD99-0071EA20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6" y="1695692"/>
            <a:ext cx="4582153" cy="420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RS" sz="2000" b="1" dirty="0"/>
              <a:t>Kompleksi i pojmovi </a:t>
            </a:r>
          </a:p>
          <a:p>
            <a:r>
              <a:rPr lang="en-RS" sz="2000" dirty="0"/>
              <a:t>Sličnosti</a:t>
            </a:r>
          </a:p>
          <a:p>
            <a:pPr lvl="1"/>
            <a:r>
              <a:rPr lang="en-US" sz="2000" dirty="0"/>
              <a:t>K</a:t>
            </a:r>
            <a:r>
              <a:rPr lang="en-RS" sz="2000" dirty="0"/>
              <a:t>ompleksi i pojam - zasnovani na objektivnim karakteristikama </a:t>
            </a:r>
          </a:p>
          <a:p>
            <a:pPr marL="457200" lvl="1" indent="0">
              <a:buNone/>
            </a:pPr>
            <a:endParaRPr lang="en-RS" sz="2000" dirty="0"/>
          </a:p>
          <a:p>
            <a:r>
              <a:rPr lang="en-RS" sz="2000" dirty="0"/>
              <a:t>Razlike</a:t>
            </a:r>
          </a:p>
          <a:p>
            <a:pPr lvl="1"/>
            <a:r>
              <a:rPr lang="en-US" sz="2000" dirty="0"/>
              <a:t>K</a:t>
            </a:r>
            <a:r>
              <a:rPr lang="en-RS" sz="2000" dirty="0"/>
              <a:t>ompleksi i pojam – kompleksi zasnovani na konkretnim, a pojmovi na apstrahovanim dimenzijama</a:t>
            </a:r>
          </a:p>
          <a:p>
            <a:pPr marL="0" indent="0">
              <a:buNone/>
            </a:pPr>
            <a:endParaRPr lang="en-RS" sz="2000" dirty="0"/>
          </a:p>
        </p:txBody>
      </p:sp>
    </p:spTree>
    <p:extLst>
      <p:ext uri="{BB962C8B-B14F-4D97-AF65-F5344CB8AC3E}">
        <p14:creationId xmlns:p14="http://schemas.microsoft.com/office/powerpoint/2010/main" val="25102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49892048-2578-A142-865D-2C747D6D7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/>
              <a:t>pojmova</a:t>
            </a:r>
            <a:r>
              <a:rPr lang="en-US" sz="3200" dirty="0"/>
              <a:t>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6E519B-B529-8D4A-A4F9-AD85DC56778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89212" y="2133600"/>
            <a:ext cx="4313864" cy="2391778"/>
          </a:xfrm>
        </p:spPr>
        <p:txBody>
          <a:bodyPr/>
          <a:lstStyle/>
          <a:p>
            <a:pPr eaLnBrk="1" hangingPunct="1"/>
            <a:r>
              <a:rPr lang="sr-Latn-CS" altLang="en-RS" sz="2800" dirty="0">
                <a:solidFill>
                  <a:schemeClr val="tx1"/>
                </a:solidFill>
              </a:rPr>
              <a:t>Grupisanje:</a:t>
            </a:r>
          </a:p>
          <a:p>
            <a:pPr lvl="1"/>
            <a:r>
              <a:rPr lang="sr-Latn-CS" altLang="en-RS" sz="2600" dirty="0">
                <a:solidFill>
                  <a:schemeClr val="tx1"/>
                </a:solidFill>
              </a:rPr>
              <a:t>Sinkreti</a:t>
            </a:r>
          </a:p>
          <a:p>
            <a:pPr lvl="1"/>
            <a:r>
              <a:rPr lang="sr-Latn-CS" altLang="en-RS" sz="2600" dirty="0">
                <a:solidFill>
                  <a:schemeClr val="tx1"/>
                </a:solidFill>
              </a:rPr>
              <a:t>Kompleksi</a:t>
            </a:r>
          </a:p>
          <a:p>
            <a:pPr lvl="1"/>
            <a:r>
              <a:rPr lang="sr-Latn-CS" altLang="en-RS" sz="2600" dirty="0">
                <a:solidFill>
                  <a:schemeClr val="tx1"/>
                </a:solidFill>
              </a:rPr>
              <a:t>Pseudopojmov</a:t>
            </a:r>
            <a:r>
              <a:rPr lang="sr-Latn-CS" altLang="en-RS" sz="2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E2FE5-8AAF-6C47-8AEE-4C6BB9D38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2160028"/>
          </a:xfrm>
        </p:spPr>
        <p:txBody>
          <a:bodyPr/>
          <a:lstStyle/>
          <a:p>
            <a:r>
              <a:rPr lang="sr-Latn-CS" altLang="en-RS" sz="2800" dirty="0">
                <a:solidFill>
                  <a:srgbClr val="FF0000"/>
                </a:solidFill>
              </a:rPr>
              <a:t>Apstrakcija</a:t>
            </a:r>
          </a:p>
          <a:p>
            <a:pPr lvl="1"/>
            <a:r>
              <a:rPr lang="sr-Latn-CS" altLang="en-RS" sz="2600" dirty="0">
                <a:solidFill>
                  <a:srgbClr val="FF0000"/>
                </a:solidFill>
              </a:rPr>
              <a:t>Potencijalni pojmovi</a:t>
            </a:r>
          </a:p>
          <a:p>
            <a:endParaRPr lang="en-R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14FA7-FEE7-6D46-96DF-23356E297254}"/>
              </a:ext>
            </a:extLst>
          </p:cNvPr>
          <p:cNvSpPr/>
          <p:nvPr/>
        </p:nvSpPr>
        <p:spPr>
          <a:xfrm>
            <a:off x="5001254" y="4953001"/>
            <a:ext cx="3509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en-RS" sz="2800" b="1" dirty="0"/>
              <a:t>Pravi pojam</a:t>
            </a:r>
            <a:endParaRPr lang="en-US" altLang="en-RS" sz="2800" b="1" dirty="0"/>
          </a:p>
        </p:txBody>
      </p:sp>
    </p:spTree>
    <p:extLst>
      <p:ext uri="{BB962C8B-B14F-4D97-AF65-F5344CB8AC3E}">
        <p14:creationId xmlns:p14="http://schemas.microsoft.com/office/powerpoint/2010/main" val="73871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681C9880-1C94-6542-A5E7-5C548F8E5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Eksperimentalno ispitivanje razvoja pojmova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7F36C0-FACB-3843-80E1-4E7F49685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2" y="1668780"/>
            <a:ext cx="8915400" cy="42424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RS" sz="2800" dirty="0"/>
              <a:t>Za</a:t>
            </a:r>
            <a:r>
              <a:rPr lang="sr-Latn-CS" altLang="en-RS" sz="2800" dirty="0"/>
              <a:t>što?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en-RS" sz="2400" dirty="0"/>
              <a:t>Reči, simboli su najvažniji kulturni instrumenti koji posreduju VMF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en-RS" sz="2400" dirty="0"/>
              <a:t>Kako reči posreduju mentalne funkcije?</a:t>
            </a:r>
            <a:endParaRPr lang="en-US" altLang="en-RS" sz="24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RS" sz="2000" dirty="0" err="1"/>
              <a:t>Funkcionalna</a:t>
            </a:r>
            <a:r>
              <a:rPr lang="en-US" altLang="en-RS" sz="2000" dirty="0"/>
              <a:t> </a:t>
            </a:r>
            <a:r>
              <a:rPr lang="en-US" altLang="en-RS" sz="2000" dirty="0" err="1"/>
              <a:t>uloga</a:t>
            </a:r>
            <a:r>
              <a:rPr lang="en-US" altLang="en-RS" sz="2000" dirty="0"/>
              <a:t> re</a:t>
            </a:r>
            <a:r>
              <a:rPr lang="sr-Latn-CS" altLang="en-RS" sz="2000" dirty="0"/>
              <a:t>či (sporazumevanje, komunikacija)</a:t>
            </a:r>
          </a:p>
          <a:p>
            <a:pPr lvl="2" eaLnBrk="1" hangingPunct="1">
              <a:lnSpc>
                <a:spcPct val="90000"/>
              </a:lnSpc>
            </a:pPr>
            <a:r>
              <a:rPr lang="sr-Latn-CS" altLang="en-RS" sz="2000" dirty="0"/>
              <a:t>Usmeravaju, organizuju, “orkestriraju” mišljenje</a:t>
            </a:r>
          </a:p>
          <a:p>
            <a:pPr lvl="2" eaLnBrk="1" hangingPunct="1">
              <a:lnSpc>
                <a:spcPct val="90000"/>
              </a:lnSpc>
            </a:pPr>
            <a:r>
              <a:rPr lang="sr-Latn-CS" altLang="en-RS" sz="2000" dirty="0"/>
              <a:t>Reč kao sredstvo stvaranja pojma, a kasnije njegov simbol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en-RS" sz="2400" dirty="0"/>
              <a:t>Kako se tokom ontogenetskog razvoja formiraju novi oblici mišljenja na osnovu posredovanja reči? </a:t>
            </a:r>
          </a:p>
        </p:txBody>
      </p:sp>
    </p:spTree>
    <p:extLst>
      <p:ext uri="{BB962C8B-B14F-4D97-AF65-F5344CB8AC3E}">
        <p14:creationId xmlns:p14="http://schemas.microsoft.com/office/powerpoint/2010/main" val="41452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Apstrakcija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7330"/>
            <a:ext cx="8915400" cy="5006340"/>
          </a:xfrm>
        </p:spPr>
        <p:txBody>
          <a:bodyPr>
            <a:noAutofit/>
          </a:bodyPr>
          <a:lstStyle/>
          <a:p>
            <a:r>
              <a:rPr lang="sr-Latn-RS" sz="2200" b="1" dirty="0"/>
              <a:t>Izdvajanje ključnog svojstva grupisanja i zanemarivanje ostalih svojstava predmeta – proces analize</a:t>
            </a:r>
          </a:p>
          <a:p>
            <a:r>
              <a:rPr lang="sr-Latn-RS" sz="2200" dirty="0"/>
              <a:t>Dete počinje da favorizuje neko svojstvo, a da zanemaruje druga</a:t>
            </a:r>
            <a:r>
              <a:rPr lang="en-US" sz="2200" dirty="0"/>
              <a:t>.</a:t>
            </a:r>
            <a:endParaRPr lang="sr-Latn-RS" sz="2200" dirty="0"/>
          </a:p>
          <a:p>
            <a:r>
              <a:rPr lang="sr-Latn-RS" sz="2200" dirty="0"/>
              <a:t>Zato više predmet ne ulazi u grupu sa svim svojim karakteristikama, kao kod kompleksa</a:t>
            </a:r>
          </a:p>
          <a:p>
            <a:r>
              <a:rPr lang="sr-Latn-RS" sz="2200" dirty="0"/>
              <a:t>Apstrakcija nije lako uočljiva!!!</a:t>
            </a:r>
          </a:p>
          <a:p>
            <a:pPr marL="0" indent="0">
              <a:buNone/>
            </a:pPr>
            <a:endParaRPr lang="sr-Latn-RS" sz="2200" dirty="0">
              <a:solidFill>
                <a:schemeClr val="accent6"/>
              </a:solidFill>
            </a:endParaRPr>
          </a:p>
          <a:p>
            <a:r>
              <a:rPr lang="sr-Latn-RS" sz="2200" dirty="0">
                <a:solidFill>
                  <a:schemeClr val="accent6"/>
                </a:solidFill>
              </a:rPr>
              <a:t>Primer: najčešće se prva izdvaja funkcija, pa dete definiše pojam na osnovu onoga šta se radi s objektom: pribor za jelo služi da se njime jede, stolica služi da se na njoj sedi; lopta je ono s čim se igra fudbal…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Potencijalni pojam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1196752"/>
            <a:ext cx="9064704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sr-Latn-RS" dirty="0"/>
              <a:t>zdavajanje (apstrahovanje) ključnog svojstva i ono se ne menja, postojano je. Vigotski ga naziva </a:t>
            </a:r>
            <a:r>
              <a:rPr lang="sr-Latn-RS" dirty="0">
                <a:solidFill>
                  <a:srgbClr val="FF0000"/>
                </a:solidFill>
              </a:rPr>
              <a:t>privilegovano svojstvo</a:t>
            </a:r>
            <a:r>
              <a:rPr lang="sr-Latn-RS" dirty="0"/>
              <a:t>.</a:t>
            </a:r>
          </a:p>
          <a:p>
            <a:pPr>
              <a:buNone/>
            </a:pPr>
            <a:endParaRPr lang="sr-Latn-RS" dirty="0"/>
          </a:p>
          <a:p>
            <a:r>
              <a:rPr lang="sr-Latn-RS" dirty="0"/>
              <a:t>Dete upotrebljava pojam, ali ga teško definiše, 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pseudopojma</a:t>
            </a:r>
            <a:r>
              <a:rPr lang="en-US" dirty="0"/>
              <a:t>. P</a:t>
            </a:r>
            <a:r>
              <a:rPr lang="sr-Latn-RS" dirty="0"/>
              <a:t>ojam se  koristi pre nego što postoji svest o njemu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pseudopojma</a:t>
            </a:r>
            <a:r>
              <a:rPr lang="sr-Latn-RS" dirty="0"/>
              <a:t>. Intuitivno značenje pojma još uvek.</a:t>
            </a:r>
          </a:p>
          <a:p>
            <a:endParaRPr lang="sr-Latn-RS" dirty="0"/>
          </a:p>
          <a:p>
            <a:r>
              <a:rPr lang="sr-Latn-RS" dirty="0">
                <a:solidFill>
                  <a:srgbClr val="FF0000"/>
                </a:solidFill>
              </a:rPr>
              <a:t>Kada dete uspeva da definiše pojam, ta definicija još uvek više oslonjena na radnju u kojoj se dati predmet (na koji se pojam odnosi) koristi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r>
              <a:rPr lang="sr-Latn-RS" dirty="0">
                <a:solidFill>
                  <a:srgbClr val="FF0000"/>
                </a:solidFill>
              </a:rPr>
              <a:t>Pojam je još uvek najtešnje vezan za iskustvo deteta.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sr-Latn-RS" dirty="0">
                <a:solidFill>
                  <a:srgbClr val="FF0000"/>
                </a:solidFill>
              </a:rPr>
              <a:t>eško se vrši generalizacija apstrahovanog svsojstvana na nove situacije</a:t>
            </a:r>
            <a:r>
              <a:rPr lang="sr-Latn-RS" dirty="0"/>
              <a:t>, tačnije na pojave ili objekte koje pojam može da obuhvati.</a:t>
            </a:r>
          </a:p>
          <a:p>
            <a:pPr>
              <a:buNone/>
            </a:pPr>
            <a:endParaRPr lang="sr-Latn-RS" dirty="0"/>
          </a:p>
          <a:p>
            <a:r>
              <a:rPr lang="en-US" dirty="0" err="1"/>
              <a:t>Dete</a:t>
            </a:r>
            <a:r>
              <a:rPr lang="en-US" dirty="0"/>
              <a:t> ne </a:t>
            </a:r>
            <a:r>
              <a:rPr lang="en-US" dirty="0" err="1"/>
              <a:t>uspeva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sintetizuje</a:t>
            </a:r>
            <a:r>
              <a:rPr lang="en-US" dirty="0"/>
              <a:t> </a:t>
            </a:r>
            <a:r>
              <a:rPr lang="en-US" dirty="0" err="1"/>
              <a:t>apstrahovana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pojmove</a:t>
            </a:r>
            <a:r>
              <a:rPr lang="en-US" dirty="0"/>
              <a:t>, </a:t>
            </a:r>
            <a:r>
              <a:rPr lang="en-US" dirty="0" err="1"/>
              <a:t>dovodeći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u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.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sr-Latn-RS" dirty="0"/>
              <a:t>reč koja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voljnu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pojma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1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0693-9714-9640-B884-A7C88398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Zašto potencijalni?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B65B4-8D19-AC43-9513-B8CB42D0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Praktično u</a:t>
            </a:r>
            <a:r>
              <a:rPr lang="en-RS" sz="2400" dirty="0"/>
              <a:t>kazuje na određene objekte</a:t>
            </a:r>
          </a:p>
          <a:p>
            <a:r>
              <a:rPr lang="en-US" sz="2400" dirty="0"/>
              <a:t>Z</a:t>
            </a:r>
            <a:r>
              <a:rPr lang="en-RS" sz="2400" dirty="0"/>
              <a:t>bog izolacionog apstrahovanja  </a:t>
            </a:r>
          </a:p>
          <a:p>
            <a:r>
              <a:rPr lang="en-RS" sz="2400" dirty="0"/>
              <a:t>Vigotski kaže, oni imaju </a:t>
            </a:r>
            <a:r>
              <a:rPr lang="en-RS" sz="2400" i="1" dirty="0"/>
              <a:t>potencijal</a:t>
            </a:r>
            <a:r>
              <a:rPr lang="en-RS" sz="2400" dirty="0"/>
              <a:t> da postanu pojmovi, mogu postati pojmovi ali to još nisu</a:t>
            </a:r>
          </a:p>
          <a:p>
            <a:r>
              <a:rPr lang="en-US" sz="2400" dirty="0" err="1"/>
              <a:t>Šta</a:t>
            </a:r>
            <a:r>
              <a:rPr lang="en-US" sz="2400" dirty="0"/>
              <a:t> </a:t>
            </a:r>
            <a:r>
              <a:rPr lang="en-US" sz="2400" dirty="0" err="1"/>
              <a:t>nedostaje</a:t>
            </a:r>
            <a:r>
              <a:rPr lang="en-US" sz="2400" dirty="0"/>
              <a:t>?</a:t>
            </a:r>
          </a:p>
          <a:p>
            <a:r>
              <a:rPr lang="en-RS" sz="2400" dirty="0"/>
              <a:t>sinteza odnosno grupisanje apstrahovanih svojstava</a:t>
            </a:r>
          </a:p>
        </p:txBody>
      </p:sp>
    </p:spTree>
    <p:extLst>
      <p:ext uri="{BB962C8B-B14F-4D97-AF65-F5344CB8AC3E}">
        <p14:creationId xmlns:p14="http://schemas.microsoft.com/office/powerpoint/2010/main" val="362792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6B8F-3CA6-4046-826B-80116C69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Da li je potencijalni pojam...</a:t>
            </a:r>
            <a:endParaRPr 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5144CDF-50D8-D847-8D65-E95FB27C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RS" sz="2400" dirty="0"/>
              <a:t>Predintelektualna tvorevina?</a:t>
            </a:r>
          </a:p>
          <a:p>
            <a:pPr marL="0" indent="0" eaLnBrk="1" hangingPunct="1">
              <a:buNone/>
            </a:pPr>
            <a:endParaRPr lang="sr-Latn-CS" altLang="en-RS" sz="2400" dirty="0"/>
          </a:p>
          <a:p>
            <a:pPr marL="0" indent="0" eaLnBrk="1" hangingPunct="1">
              <a:buNone/>
            </a:pPr>
            <a:endParaRPr lang="sr-Latn-CS" altLang="en-RS" sz="2400" dirty="0"/>
          </a:p>
          <a:p>
            <a:pPr eaLnBrk="1" hangingPunct="1"/>
            <a:r>
              <a:rPr lang="sr-Latn-CS" altLang="en-RS" sz="2400" dirty="0"/>
              <a:t>(a) razvijeniji od kompleksa</a:t>
            </a:r>
          </a:p>
          <a:p>
            <a:pPr eaLnBrk="1" hangingPunct="1"/>
            <a:r>
              <a:rPr lang="sr-Latn-CS" altLang="en-RS" sz="2400" dirty="0"/>
              <a:t>(b) manje razvijeni od kompleksa</a:t>
            </a:r>
          </a:p>
          <a:p>
            <a:pPr eaLnBrk="1" hangingPunct="1"/>
            <a:r>
              <a:rPr lang="sr-Latn-CS" altLang="en-RS" sz="2400" dirty="0"/>
              <a:t>(c) ni jedno od navedenog</a:t>
            </a:r>
            <a:endParaRPr lang="en-US" altLang="en-R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4CA943-2A9A-0643-A3E2-65943EA85265}"/>
              </a:ext>
            </a:extLst>
          </p:cNvPr>
          <p:cNvGrpSpPr/>
          <p:nvPr/>
        </p:nvGrpSpPr>
        <p:grpSpPr>
          <a:xfrm>
            <a:off x="3897630" y="1905000"/>
            <a:ext cx="2428742" cy="1283970"/>
            <a:chOff x="3897630" y="1905000"/>
            <a:chExt cx="2198370" cy="128397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D9F053A-D910-8444-9BC6-6FCBD74AE386}"/>
                </a:ext>
              </a:extLst>
            </p:cNvPr>
            <p:cNvCxnSpPr>
              <a:cxnSpLocks/>
            </p:cNvCxnSpPr>
            <p:nvPr/>
          </p:nvCxnSpPr>
          <p:spPr>
            <a:xfrm>
              <a:off x="3897630" y="1905000"/>
              <a:ext cx="2198370" cy="1203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98A2E1-7959-B44D-8F96-0517FC4405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3390" y="1905000"/>
              <a:ext cx="1634490" cy="12839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91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0" y="480060"/>
            <a:ext cx="10134600" cy="62293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Završni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stadijum</a:t>
            </a:r>
            <a:r>
              <a:rPr lang="en-US" sz="2800" b="1" dirty="0">
                <a:solidFill>
                  <a:srgbClr val="FF0000"/>
                </a:solidFill>
              </a:rPr>
              <a:t> u </a:t>
            </a:r>
            <a:r>
              <a:rPr lang="en-US" sz="2800" b="1" dirty="0" err="1">
                <a:solidFill>
                  <a:srgbClr val="FF0000"/>
                </a:solidFill>
              </a:rPr>
              <a:t>razvoju</a:t>
            </a:r>
            <a:r>
              <a:rPr lang="en-US" sz="2800" b="1" dirty="0">
                <a:solidFill>
                  <a:srgbClr val="FF0000"/>
                </a:solidFill>
              </a:rPr>
              <a:t>: POJAM </a:t>
            </a:r>
          </a:p>
          <a:p>
            <a:pPr>
              <a:buFont typeface="Wingdings" pitchFamily="2" charset="2"/>
              <a:buNone/>
            </a:pPr>
            <a:endParaRPr lang="sr-Latn-RS" sz="2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r-Latn-RS" sz="2800" dirty="0"/>
              <a:t>A</a:t>
            </a:r>
            <a:r>
              <a:rPr lang="en-US" sz="2800" dirty="0" err="1"/>
              <a:t>dolescenti</a:t>
            </a:r>
            <a:r>
              <a:rPr lang="en-US" sz="2800" dirty="0"/>
              <a:t> - </a:t>
            </a:r>
            <a:r>
              <a:rPr lang="en-US" sz="2800" dirty="0" err="1"/>
              <a:t>viši</a:t>
            </a:r>
            <a:r>
              <a:rPr lang="en-US" sz="2800" dirty="0"/>
              <a:t> </a:t>
            </a:r>
            <a:r>
              <a:rPr lang="en-US" sz="2800" dirty="0" err="1"/>
              <a:t>razredi</a:t>
            </a:r>
            <a:r>
              <a:rPr lang="en-US" sz="2800" dirty="0"/>
              <a:t> </a:t>
            </a:r>
            <a:r>
              <a:rPr lang="en-US" sz="2800" dirty="0" err="1"/>
              <a:t>osnovne</a:t>
            </a:r>
            <a:r>
              <a:rPr lang="en-US" sz="2800" dirty="0"/>
              <a:t> </a:t>
            </a:r>
            <a:r>
              <a:rPr lang="en-US" sz="2800" dirty="0" err="1"/>
              <a:t>škole</a:t>
            </a:r>
            <a:r>
              <a:rPr lang="en-US" sz="2800" dirty="0"/>
              <a:t> </a:t>
            </a:r>
            <a:r>
              <a:rPr lang="sr-Latn-RS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odrasli</a:t>
            </a:r>
            <a:r>
              <a:rPr lang="en-US" sz="2800" dirty="0"/>
              <a:t>: </a:t>
            </a:r>
            <a:endParaRPr lang="sr-Latn-RS" sz="2800" dirty="0"/>
          </a:p>
          <a:p>
            <a:pPr>
              <a:buFont typeface="Wingdings" pitchFamily="2" charset="2"/>
              <a:buNone/>
            </a:pPr>
            <a:r>
              <a:rPr lang="en-US" sz="3200" dirty="0"/>
              <a:t>A</a:t>
            </a:r>
            <a:r>
              <a:rPr lang="sr-Latn-RS" sz="3200" dirty="0"/>
              <a:t>pstrahovanje i sinteza apstrahovanih svojstava</a:t>
            </a:r>
            <a:r>
              <a:rPr lang="en-US" sz="3200" dirty="0"/>
              <a:t>.</a:t>
            </a:r>
            <a:endParaRPr lang="sr-Latn-RS" sz="3200" dirty="0"/>
          </a:p>
          <a:p>
            <a:pPr>
              <a:buFont typeface="Wingdings" pitchFamily="2" charset="2"/>
              <a:buNone/>
            </a:pPr>
            <a:r>
              <a:rPr lang="en-US" sz="3200" dirty="0"/>
              <a:t>G</a:t>
            </a:r>
            <a:r>
              <a:rPr lang="sr-Latn-RS" sz="3200" dirty="0"/>
              <a:t>eneralizacija na nove situacije</a:t>
            </a:r>
            <a:r>
              <a:rPr lang="en-US" sz="3200" dirty="0"/>
              <a:t> (</a:t>
            </a:r>
            <a:r>
              <a:rPr lang="en-US" sz="3200" dirty="0" err="1"/>
              <a:t>objekte</a:t>
            </a:r>
            <a:r>
              <a:rPr lang="en-US" sz="3200" dirty="0"/>
              <a:t>, </a:t>
            </a:r>
            <a:r>
              <a:rPr lang="en-US" sz="3200" dirty="0" err="1"/>
              <a:t>pojave</a:t>
            </a:r>
            <a:r>
              <a:rPr lang="en-US" sz="3200" dirty="0"/>
              <a:t> </a:t>
            </a:r>
            <a:r>
              <a:rPr lang="en-US" sz="3200" dirty="0" err="1"/>
              <a:t>koje</a:t>
            </a:r>
            <a:r>
              <a:rPr lang="en-US" sz="3200" dirty="0"/>
              <a:t> </a:t>
            </a:r>
            <a:r>
              <a:rPr lang="en-US" sz="3200" dirty="0" err="1"/>
              <a:t>pojam</a:t>
            </a:r>
            <a:r>
              <a:rPr lang="en-US" sz="3200" dirty="0"/>
              <a:t> </a:t>
            </a:r>
            <a:r>
              <a:rPr lang="en-US" sz="3200" dirty="0" err="1"/>
              <a:t>potencijalno</a:t>
            </a:r>
            <a:r>
              <a:rPr lang="en-US" sz="3200" dirty="0"/>
              <a:t> </a:t>
            </a:r>
            <a:r>
              <a:rPr lang="en-US" sz="3200" dirty="0" err="1"/>
              <a:t>obuhvata</a:t>
            </a:r>
            <a:r>
              <a:rPr lang="en-US" sz="3200" dirty="0"/>
              <a:t>); </a:t>
            </a:r>
            <a:r>
              <a:rPr lang="en-US" sz="3200" dirty="0" err="1"/>
              <a:t>dete</a:t>
            </a:r>
            <a:r>
              <a:rPr lang="en-US" sz="3200" dirty="0"/>
              <a:t> </a:t>
            </a:r>
            <a:r>
              <a:rPr lang="en-US" sz="3200" dirty="0" err="1"/>
              <a:t>može</a:t>
            </a:r>
            <a:r>
              <a:rPr lang="en-US" sz="3200" dirty="0"/>
              <a:t> da </a:t>
            </a:r>
            <a:r>
              <a:rPr lang="en-US" sz="3200" dirty="0" err="1"/>
              <a:t>zamisli</a:t>
            </a:r>
            <a:r>
              <a:rPr lang="en-US" sz="3200" dirty="0"/>
              <a:t> </a:t>
            </a:r>
            <a:r>
              <a:rPr lang="en-US" sz="3200" dirty="0" err="1"/>
              <a:t>novi</a:t>
            </a:r>
            <a:r>
              <a:rPr lang="en-US" sz="3200" dirty="0"/>
              <a:t> </a:t>
            </a:r>
            <a:r>
              <a:rPr lang="en-US" sz="3200" dirty="0" err="1"/>
              <a:t>objekat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bi </a:t>
            </a:r>
            <a:r>
              <a:rPr lang="en-US" sz="3200" dirty="0" err="1"/>
              <a:t>pripao</a:t>
            </a:r>
            <a:r>
              <a:rPr lang="en-US" sz="3200" dirty="0"/>
              <a:t> </a:t>
            </a:r>
            <a:r>
              <a:rPr lang="en-US" sz="3200" dirty="0" err="1"/>
              <a:t>istom</a:t>
            </a:r>
            <a:r>
              <a:rPr lang="en-US" sz="3200" dirty="0"/>
              <a:t> </a:t>
            </a:r>
            <a:r>
              <a:rPr lang="en-US" sz="3200" dirty="0" err="1"/>
              <a:t>pojmu</a:t>
            </a:r>
            <a:endParaRPr lang="sr-Latn-RS" sz="3200" dirty="0"/>
          </a:p>
          <a:p>
            <a:pPr>
              <a:buNone/>
            </a:pPr>
            <a:r>
              <a:rPr lang="sr-Latn-RS" sz="3200" dirty="0"/>
              <a:t>Precizno verbalno definisanje pojma - O</a:t>
            </a:r>
            <a:r>
              <a:rPr lang="en-US" sz="3200" dirty="0"/>
              <a:t>soba je u </a:t>
            </a:r>
            <a:r>
              <a:rPr lang="en-US" sz="3200" dirty="0" err="1"/>
              <a:t>stanju</a:t>
            </a:r>
            <a:r>
              <a:rPr lang="en-US" sz="3200" dirty="0"/>
              <a:t> </a:t>
            </a:r>
            <a:r>
              <a:rPr lang="en-US" sz="3200" dirty="0" err="1"/>
              <a:t>da</a:t>
            </a:r>
            <a:r>
              <a:rPr lang="en-US" sz="3200" dirty="0"/>
              <a:t> </a:t>
            </a:r>
            <a:r>
              <a:rPr lang="en-US" sz="3200" b="1" dirty="0" err="1"/>
              <a:t>iskaže</a:t>
            </a:r>
            <a:r>
              <a:rPr lang="en-US" sz="3200" b="1" dirty="0"/>
              <a:t> </a:t>
            </a:r>
            <a:r>
              <a:rPr lang="en-US" sz="3200" b="1" dirty="0" err="1"/>
              <a:t>kriterijum</a:t>
            </a:r>
            <a:r>
              <a:rPr lang="en-US" sz="3200" b="1" dirty="0"/>
              <a:t> </a:t>
            </a:r>
            <a:r>
              <a:rPr lang="en-US" sz="3200" b="1" dirty="0" err="1"/>
              <a:t>grupisanja</a:t>
            </a:r>
            <a:r>
              <a:rPr lang="en-US" sz="3200" b="1" dirty="0"/>
              <a:t> </a:t>
            </a:r>
            <a:r>
              <a:rPr lang="en-US" sz="3200" b="1" dirty="0" err="1"/>
              <a:t>tj</a:t>
            </a:r>
            <a:r>
              <a:rPr lang="en-US" sz="3200" b="1" dirty="0"/>
              <a:t>.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da</a:t>
            </a:r>
            <a:r>
              <a:rPr lang="en-US" sz="3200" b="1" dirty="0"/>
              <a:t> </a:t>
            </a:r>
            <a:r>
              <a:rPr lang="en-US" sz="3200" b="1" dirty="0" err="1"/>
              <a:t>imenuje</a:t>
            </a:r>
            <a:r>
              <a:rPr lang="en-US" sz="3200" b="1" dirty="0"/>
              <a:t> </a:t>
            </a:r>
            <a:r>
              <a:rPr lang="en-US" sz="3200" b="1" dirty="0" err="1"/>
              <a:t>svojstvo</a:t>
            </a:r>
            <a:r>
              <a:rPr lang="en-US" sz="3200" b="1" dirty="0"/>
              <a:t> </a:t>
            </a:r>
            <a:r>
              <a:rPr lang="en-US" sz="3200" b="1" dirty="0" err="1"/>
              <a:t>po</a:t>
            </a:r>
            <a:r>
              <a:rPr lang="en-US" sz="3200" b="1" dirty="0"/>
              <a:t> </a:t>
            </a:r>
            <a:r>
              <a:rPr lang="en-US" sz="3200" b="1" dirty="0" err="1"/>
              <a:t>kome</a:t>
            </a:r>
            <a:r>
              <a:rPr lang="en-US" sz="3200" b="1" dirty="0"/>
              <a:t> </a:t>
            </a:r>
            <a:r>
              <a:rPr lang="en-US" sz="3200" b="1" dirty="0" err="1"/>
              <a:t>grupiše</a:t>
            </a:r>
            <a:r>
              <a:rPr lang="en-US" sz="3200" b="1" dirty="0"/>
              <a:t> </a:t>
            </a:r>
            <a:r>
              <a:rPr lang="en-US" sz="3200" b="1" dirty="0" err="1"/>
              <a:t>predmete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da</a:t>
            </a:r>
            <a:r>
              <a:rPr lang="en-US" sz="3200" b="1" dirty="0"/>
              <a:t> </a:t>
            </a:r>
            <a:r>
              <a:rPr lang="en-US" sz="3200" b="1" dirty="0" err="1"/>
              <a:t>kaže</a:t>
            </a:r>
            <a:r>
              <a:rPr lang="en-US" sz="3200" b="1" dirty="0"/>
              <a:t> </a:t>
            </a:r>
            <a:r>
              <a:rPr lang="en-US" sz="3200" b="1" dirty="0" err="1"/>
              <a:t>po</a:t>
            </a:r>
            <a:r>
              <a:rPr lang="en-US" sz="3200" b="1" dirty="0"/>
              <a:t> </a:t>
            </a:r>
            <a:r>
              <a:rPr lang="en-US" sz="3200" b="1" dirty="0" err="1"/>
              <a:t>čemu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oni</a:t>
            </a:r>
            <a:r>
              <a:rPr lang="en-US" sz="3200" b="1" dirty="0"/>
              <a:t> </a:t>
            </a:r>
            <a:r>
              <a:rPr lang="en-US" sz="3200" b="1" dirty="0" err="1"/>
              <a:t>međusobno</a:t>
            </a:r>
            <a:r>
              <a:rPr lang="en-US" sz="3200" b="1" dirty="0"/>
              <a:t> </a:t>
            </a:r>
            <a:r>
              <a:rPr lang="en-US" sz="3200" b="1" dirty="0" err="1"/>
              <a:t>slični</a:t>
            </a:r>
            <a:r>
              <a:rPr lang="en-US" sz="3200" b="1" dirty="0"/>
              <a:t>, </a:t>
            </a:r>
            <a:r>
              <a:rPr lang="en-US" sz="3200" b="1" dirty="0" err="1"/>
              <a:t>kao</a:t>
            </a:r>
            <a:r>
              <a:rPr lang="en-US" sz="3200" b="1" dirty="0"/>
              <a:t> i </a:t>
            </a:r>
            <a:r>
              <a:rPr lang="en-US" sz="3200" b="1" dirty="0" err="1"/>
              <a:t>po</a:t>
            </a:r>
            <a:r>
              <a:rPr lang="en-US" sz="3200" b="1" dirty="0"/>
              <a:t> </a:t>
            </a:r>
            <a:r>
              <a:rPr lang="en-US" sz="3200" b="1" dirty="0" err="1"/>
              <a:t>čemu</a:t>
            </a:r>
            <a:r>
              <a:rPr lang="en-US" sz="3200" b="1" dirty="0"/>
              <a:t> se </a:t>
            </a:r>
            <a:r>
              <a:rPr lang="en-US" sz="3200" b="1" dirty="0" err="1"/>
              <a:t>razlikuju</a:t>
            </a:r>
            <a:r>
              <a:rPr lang="en-US" sz="3200" b="1" dirty="0"/>
              <a:t> </a:t>
            </a:r>
            <a:r>
              <a:rPr lang="en-US" sz="3200" b="1" dirty="0" err="1"/>
              <a:t>od</a:t>
            </a:r>
            <a:r>
              <a:rPr lang="en-US" sz="3200" b="1" dirty="0"/>
              <a:t> </a:t>
            </a:r>
            <a:r>
              <a:rPr lang="en-US" sz="3200" b="1" dirty="0" err="1"/>
              <a:t>onih</a:t>
            </a:r>
            <a:r>
              <a:rPr lang="en-US" sz="3200" b="1" dirty="0"/>
              <a:t> </a:t>
            </a:r>
            <a:r>
              <a:rPr lang="en-US" sz="3200" b="1" dirty="0" err="1"/>
              <a:t>koji</a:t>
            </a:r>
            <a:r>
              <a:rPr lang="en-US" sz="3200" b="1" dirty="0"/>
              <a:t> ne </a:t>
            </a:r>
            <a:r>
              <a:rPr lang="en-US" sz="3200" b="1" dirty="0" err="1"/>
              <a:t>pripadaju</a:t>
            </a:r>
            <a:r>
              <a:rPr lang="en-US" sz="3200" b="1" dirty="0"/>
              <a:t> </a:t>
            </a:r>
            <a:r>
              <a:rPr lang="en-US" sz="3200" b="1" dirty="0" err="1"/>
              <a:t>toj</a:t>
            </a:r>
            <a:r>
              <a:rPr lang="en-US" sz="3200" b="1" dirty="0"/>
              <a:t> </a:t>
            </a:r>
            <a:r>
              <a:rPr lang="en-US" sz="3200" b="1" dirty="0" err="1"/>
              <a:t>grupi</a:t>
            </a:r>
            <a:r>
              <a:rPr lang="en-US" sz="3200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sr-Latn-RS" sz="3200" dirty="0"/>
              <a:t>Pojmovi i njihova upotreba nisu više zavisni od iskustva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konkretnih</a:t>
            </a:r>
            <a:r>
              <a:rPr lang="en-US" sz="3200" dirty="0"/>
              <a:t> </a:t>
            </a:r>
            <a:r>
              <a:rPr lang="en-US" sz="3200" dirty="0" err="1"/>
              <a:t>svojstava</a:t>
            </a:r>
            <a:r>
              <a:rPr lang="en-US" sz="3200" dirty="0"/>
              <a:t>,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kompleksa</a:t>
            </a:r>
            <a:r>
              <a:rPr lang="en-US" sz="3200" dirty="0"/>
              <a:t>. </a:t>
            </a:r>
            <a:r>
              <a:rPr lang="en-US" sz="3200" dirty="0" err="1"/>
              <a:t>Reč</a:t>
            </a:r>
            <a:r>
              <a:rPr lang="en-US" sz="3200" dirty="0"/>
              <a:t> (</a:t>
            </a:r>
            <a:r>
              <a:rPr lang="en-US" sz="3200" dirty="0" err="1"/>
              <a:t>znak</a:t>
            </a:r>
            <a:r>
              <a:rPr lang="en-US" sz="3200" dirty="0"/>
              <a:t>) </a:t>
            </a:r>
            <a:r>
              <a:rPr lang="en-US" sz="3200" dirty="0" err="1"/>
              <a:t>vodi</a:t>
            </a:r>
            <a:r>
              <a:rPr lang="en-US" sz="3200" dirty="0"/>
              <a:t> </a:t>
            </a:r>
            <a:r>
              <a:rPr lang="en-US" sz="3200" dirty="0" err="1"/>
              <a:t>proces</a:t>
            </a:r>
            <a:r>
              <a:rPr lang="en-US" sz="3200" dirty="0"/>
              <a:t> </a:t>
            </a:r>
            <a:r>
              <a:rPr lang="en-US" sz="3200" dirty="0" err="1"/>
              <a:t>apstrahovanja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kasnije</a:t>
            </a:r>
            <a:r>
              <a:rPr lang="en-US" sz="3200" dirty="0"/>
              <a:t> </a:t>
            </a:r>
            <a:r>
              <a:rPr lang="en-US" sz="3200" dirty="0" err="1"/>
              <a:t>sinteze</a:t>
            </a:r>
            <a:r>
              <a:rPr lang="en-US" sz="32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Me</a:t>
            </a:r>
            <a:r>
              <a:rPr lang="sr-Latn-RS" sz="3200" dirty="0">
                <a:solidFill>
                  <a:srgbClr val="FF0000"/>
                </a:solidFill>
              </a:rPr>
              <a:t>đu pojmovima se uspostavljaju logičke, apstraktne veze, ne više konkretne, postoji hijerarhijski odnos među njima.</a:t>
            </a:r>
          </a:p>
          <a:p>
            <a:pPr>
              <a:buFont typeface="Wingdings" pitchFamily="2" charset="2"/>
              <a:buNone/>
            </a:pPr>
            <a:r>
              <a:rPr lang="en-US" sz="2800" dirty="0" err="1">
                <a:solidFill>
                  <a:srgbClr val="00B050"/>
                </a:solidFill>
              </a:rPr>
              <a:t>Pri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grupisanju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osoba</a:t>
            </a:r>
            <a:r>
              <a:rPr lang="en-US" sz="2800" dirty="0">
                <a:solidFill>
                  <a:srgbClr val="00B050"/>
                </a:solidFill>
              </a:rPr>
              <a:t> se </a:t>
            </a:r>
            <a:r>
              <a:rPr lang="en-US" sz="2800" b="1" dirty="0" err="1">
                <a:solidFill>
                  <a:srgbClr val="00B050"/>
                </a:solidFill>
              </a:rPr>
              <a:t>dosledno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drži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izdvojenog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kriterijima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zanemaruje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ostala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svojstva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predmeta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koja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nisu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važna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za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grupisanje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endParaRPr lang="sr-Latn-RS" sz="28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err="1">
                <a:solidFill>
                  <a:srgbClr val="00B050"/>
                </a:solidFill>
              </a:rPr>
              <a:t>Nazivi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figura</a:t>
            </a:r>
            <a:r>
              <a:rPr lang="en-US" sz="2800" dirty="0">
                <a:solidFill>
                  <a:srgbClr val="00B050"/>
                </a:solidFill>
              </a:rPr>
              <a:t> je </a:t>
            </a:r>
            <a:r>
              <a:rPr lang="en-US" sz="2800" dirty="0" err="1">
                <a:solidFill>
                  <a:srgbClr val="00B050"/>
                </a:solidFill>
              </a:rPr>
              <a:t>vode</a:t>
            </a:r>
            <a:r>
              <a:rPr lang="en-US" sz="2800" dirty="0">
                <a:solidFill>
                  <a:srgbClr val="00B050"/>
                </a:solidFill>
              </a:rPr>
              <a:t> u </a:t>
            </a:r>
            <a:r>
              <a:rPr lang="en-US" sz="2800" dirty="0" err="1">
                <a:solidFill>
                  <a:srgbClr val="00B050"/>
                </a:solidFill>
              </a:rPr>
              <a:t>grupisanju</a:t>
            </a:r>
            <a:r>
              <a:rPr lang="sr-Latn-RS" sz="2800" dirty="0">
                <a:solidFill>
                  <a:srgbClr val="00B050"/>
                </a:solidFill>
              </a:rPr>
              <a:t> – </a:t>
            </a:r>
            <a:r>
              <a:rPr lang="sr-Latn-RS" sz="2800" dirty="0">
                <a:solidFill>
                  <a:srgbClr val="FF0000"/>
                </a:solidFill>
              </a:rPr>
              <a:t>reč kao znak koji vodi proces rešavanja zadataka</a:t>
            </a:r>
            <a:r>
              <a:rPr lang="sr-Latn-RS" sz="2800" dirty="0">
                <a:solidFill>
                  <a:srgbClr val="00B050"/>
                </a:solidFill>
              </a:rPr>
              <a:t>- 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ona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otkriva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boja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oblik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nisu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kriterijumi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već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dimenzije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visina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težina</a:t>
            </a:r>
            <a:r>
              <a:rPr lang="en-US" sz="2800" dirty="0">
                <a:solidFill>
                  <a:srgbClr val="00B050"/>
                </a:solidFill>
              </a:rPr>
              <a:t>). </a:t>
            </a:r>
          </a:p>
          <a:p>
            <a:pPr>
              <a:buFont typeface="Wingdings" pitchFamily="2" charset="2"/>
              <a:buNone/>
            </a:pPr>
            <a:r>
              <a:rPr lang="en-US" sz="2800" dirty="0" err="1">
                <a:solidFill>
                  <a:srgbClr val="00B050"/>
                </a:solidFill>
              </a:rPr>
              <a:t>Pri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ponovnom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rešavanju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zadatka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odmah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kreće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grupiše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predemete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dimenzijama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imenuje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svojstva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grupisanja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visinu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sr-Latn-RS" sz="2800" dirty="0">
                <a:solidFill>
                  <a:srgbClr val="00B050"/>
                </a:solidFill>
              </a:rPr>
              <a:t>veličina</a:t>
            </a:r>
            <a:r>
              <a:rPr lang="en-US" sz="2800" dirty="0">
                <a:solidFill>
                  <a:srgbClr val="00B05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8013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F827-A90A-3E46-8129-0656A8A3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54380"/>
            <a:ext cx="6400800" cy="762000"/>
          </a:xfrm>
        </p:spPr>
        <p:txBody>
          <a:bodyPr/>
          <a:lstStyle/>
          <a:p>
            <a:pPr>
              <a:defRPr/>
            </a:pPr>
            <a:r>
              <a:rPr lang="sr-Latn-CS" dirty="0"/>
              <a:t>Pravi pojmovi</a:t>
            </a:r>
            <a:endParaRPr 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E59DE62-2FCD-514F-8386-8049531F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904999"/>
            <a:ext cx="8451850" cy="3257843"/>
          </a:xfrm>
        </p:spPr>
        <p:txBody>
          <a:bodyPr>
            <a:normAutofit/>
          </a:bodyPr>
          <a:lstStyle/>
          <a:p>
            <a:r>
              <a:rPr lang="sr-Latn-CS" altLang="en-RS" sz="2400" dirty="0"/>
              <a:t>Izdvajanje više bitnih obeležja</a:t>
            </a:r>
          </a:p>
          <a:p>
            <a:r>
              <a:rPr lang="sr-Latn-CS" altLang="en-RS" sz="2400" dirty="0"/>
              <a:t>Organizovanje bitnih obeležja u definiciju/značenje</a:t>
            </a:r>
          </a:p>
          <a:p>
            <a:r>
              <a:rPr lang="sr-Latn-CS" altLang="en-RS" sz="2400" dirty="0"/>
              <a:t>Pojam je “iznad” objekata na koje referira</a:t>
            </a:r>
          </a:p>
          <a:p>
            <a:r>
              <a:rPr lang="sr-Latn-CS" altLang="en-RS" sz="2400" dirty="0"/>
              <a:t>Ne odnosi se samo na objekte sa kojima je dete u interakciji, već na sve koji zadovoljavaju definiciju</a:t>
            </a:r>
          </a:p>
          <a:p>
            <a:endParaRPr lang="en-US" altLang="en-RS" dirty="0"/>
          </a:p>
        </p:txBody>
      </p:sp>
    </p:spTree>
    <p:extLst>
      <p:ext uri="{BB962C8B-B14F-4D97-AF65-F5344CB8AC3E}">
        <p14:creationId xmlns:p14="http://schemas.microsoft.com/office/powerpoint/2010/main" val="365471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90872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Eskperimentalno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ispitivanje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pojmova</a:t>
            </a:r>
            <a:endParaRPr lang="en-US" sz="30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780270" cy="4943440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rgbClr val="00B0F0"/>
                </a:solidFill>
              </a:rPr>
              <a:t>Za</a:t>
            </a:r>
            <a:r>
              <a:rPr lang="sr-Latn-RS" sz="2600" dirty="0">
                <a:solidFill>
                  <a:srgbClr val="00B0F0"/>
                </a:solidFill>
              </a:rPr>
              <a:t>š</a:t>
            </a:r>
            <a:r>
              <a:rPr lang="en-US" sz="2600" dirty="0">
                <a:solidFill>
                  <a:srgbClr val="00B0F0"/>
                </a:solidFill>
              </a:rPr>
              <a:t>to </a:t>
            </a:r>
            <a:r>
              <a:rPr lang="en-US" sz="2600" dirty="0" err="1">
                <a:solidFill>
                  <a:srgbClr val="00B0F0"/>
                </a:solidFill>
              </a:rPr>
              <a:t>Vigotski</a:t>
            </a:r>
            <a:r>
              <a:rPr lang="en-US" sz="2600" dirty="0">
                <a:solidFill>
                  <a:srgbClr val="00B0F0"/>
                </a:solidFill>
              </a:rPr>
              <a:t> re</a:t>
            </a:r>
            <a:r>
              <a:rPr lang="sr-Latn-RS" sz="2600" dirty="0">
                <a:solidFill>
                  <a:srgbClr val="00B0F0"/>
                </a:solidFill>
              </a:rPr>
              <a:t>či deteta naziva funkcionalnim ekvivalentima pojmova?</a:t>
            </a:r>
            <a:endParaRPr lang="en-US" sz="2600" dirty="0">
              <a:solidFill>
                <a:srgbClr val="00B0F0"/>
              </a:solidFill>
            </a:endParaRPr>
          </a:p>
          <a:p>
            <a:r>
              <a:rPr lang="sr-Latn-RS" sz="2400" b="1" dirty="0">
                <a:solidFill>
                  <a:srgbClr val="FF0000"/>
                </a:solidFill>
              </a:rPr>
              <a:t>Reči deteta preuzimaju funkciju pojmova – postaju sredstvo sporazumevanja sa odraslima; iako imaju istu funkciju, oblik mišljenja, način dolaženja do rešenja je različit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sr-Latn-RS" sz="2400" dirty="0"/>
              <a:t>Dete koristi reči pre nego što zaista razume njihovo značenje – pre nego što izgradi pojmove koji stoje iza značenja reči. </a:t>
            </a:r>
          </a:p>
          <a:p>
            <a:pPr>
              <a:buNone/>
            </a:pPr>
            <a:endParaRPr lang="sr-Latn-RS" sz="2400" dirty="0"/>
          </a:p>
          <a:p>
            <a:pPr>
              <a:buNone/>
            </a:pPr>
            <a:r>
              <a:rPr lang="sr-Latn-RS" sz="2400" dirty="0">
                <a:solidFill>
                  <a:srgbClr val="FF0000"/>
                </a:solidFill>
              </a:rPr>
              <a:t>VAŽNO – praviti razliku između pojma i reči/termina!</a:t>
            </a: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FB330DA0-4BE5-6341-B85D-094260118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Eksperimentalno ispitivanje razvoja pojmova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01E09DD-3ECA-7A4A-906C-13E55B449D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RS" sz="2400" dirty="0"/>
              <a:t>Kako ispitivati?</a:t>
            </a:r>
          </a:p>
          <a:p>
            <a:pPr lvl="1" eaLnBrk="1" hangingPunct="1"/>
            <a:r>
              <a:rPr lang="sr-Latn-CS" altLang="en-RS" sz="2000" dirty="0"/>
              <a:t>Metoda definisanja</a:t>
            </a:r>
          </a:p>
          <a:p>
            <a:pPr lvl="1" eaLnBrk="1" hangingPunct="1"/>
            <a:r>
              <a:rPr lang="sr-Latn-CS" altLang="en-RS" sz="2000" dirty="0"/>
              <a:t>Metoda ispitivanja apstrahovanja</a:t>
            </a:r>
          </a:p>
          <a:p>
            <a:pPr lvl="1" eaLnBrk="1" hangingPunct="1"/>
            <a:r>
              <a:rPr lang="sr-Latn-CS" altLang="en-RS" sz="2000" dirty="0"/>
              <a:t>Ach-ova metoda</a:t>
            </a:r>
          </a:p>
          <a:p>
            <a:pPr lvl="1" eaLnBrk="1" hangingPunct="1"/>
            <a:r>
              <a:rPr lang="sr-Latn-CS" altLang="en-RS" sz="2400" b="1" dirty="0"/>
              <a:t>Metoda dvojne stimulacije</a:t>
            </a:r>
          </a:p>
          <a:p>
            <a:pPr eaLnBrk="1" hangingPunct="1"/>
            <a:endParaRPr lang="en-US" altLang="en-RS" dirty="0"/>
          </a:p>
        </p:txBody>
      </p:sp>
    </p:spTree>
    <p:extLst>
      <p:ext uri="{BB962C8B-B14F-4D97-AF65-F5344CB8AC3E}">
        <p14:creationId xmlns:p14="http://schemas.microsoft.com/office/powerpoint/2010/main" val="280900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FC51-4323-8649-8605-C0CB5342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Šta je problem sa ranijim metodama?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386B-F373-C94D-8028-7680202F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44290"/>
          </a:xfrm>
        </p:spPr>
        <p:txBody>
          <a:bodyPr>
            <a:normAutofit/>
          </a:bodyPr>
          <a:lstStyle/>
          <a:p>
            <a:r>
              <a:rPr lang="en-US" sz="2400" dirty="0"/>
              <a:t>B</a:t>
            </a:r>
            <a:r>
              <a:rPr lang="en-RS" sz="2400" dirty="0"/>
              <a:t>ave se rezultatom već završenog procesa razvoja pojma; nisu odraz mišljenja deteta već reprodukcija usvojene definicije</a:t>
            </a:r>
          </a:p>
          <a:p>
            <a:r>
              <a:rPr lang="en-US" sz="2400" dirty="0"/>
              <a:t>B</a:t>
            </a:r>
            <a:r>
              <a:rPr lang="en-RS" sz="2400" dirty="0"/>
              <a:t>ave se samo rečju, a nedostaje odnos prema objektu</a:t>
            </a:r>
          </a:p>
          <a:p>
            <a:r>
              <a:rPr lang="en-RS" sz="2400" dirty="0"/>
              <a:t>Bave se samo procesom apstrakcije, ali zanemarujući ulogu reči u nastanku pojma</a:t>
            </a:r>
          </a:p>
          <a:p>
            <a:r>
              <a:rPr lang="en-RS" sz="2400" dirty="0"/>
              <a:t>Bave se samo kategorizacijom, krajnjim produktom tj. </a:t>
            </a:r>
            <a:r>
              <a:rPr lang="en-US" sz="2400" dirty="0"/>
              <a:t>ne/</a:t>
            </a:r>
            <a:r>
              <a:rPr lang="en-US" sz="2400" dirty="0" err="1"/>
              <a:t>postojanjem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stvaranja</a:t>
            </a:r>
            <a:r>
              <a:rPr lang="en-US" sz="2400" dirty="0"/>
              <a:t> </a:t>
            </a:r>
            <a:r>
              <a:rPr lang="en-US" sz="2400" dirty="0" err="1"/>
              <a:t>pojma</a:t>
            </a:r>
            <a:r>
              <a:rPr lang="en-US" sz="2400" dirty="0"/>
              <a:t>; </a:t>
            </a:r>
            <a:r>
              <a:rPr lang="en-US" sz="2400" b="1" dirty="0"/>
              <a:t>ne </a:t>
            </a:r>
            <a:r>
              <a:rPr lang="en-US" sz="2400" b="1" dirty="0" err="1"/>
              <a:t>objašnjavaju</a:t>
            </a:r>
            <a:r>
              <a:rPr lang="en-US" sz="2400" b="1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nastanka</a:t>
            </a:r>
            <a:endParaRPr lang="en-RS" sz="2400" dirty="0"/>
          </a:p>
        </p:txBody>
      </p:sp>
    </p:spTree>
    <p:extLst>
      <p:ext uri="{BB962C8B-B14F-4D97-AF65-F5344CB8AC3E}">
        <p14:creationId xmlns:p14="http://schemas.microsoft.com/office/powerpoint/2010/main" val="114297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A919-EBDC-3647-9BFF-2CD30123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Metod dvojne stimulacije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186C9-3146-604E-BEF2-E0D427DA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543050"/>
            <a:ext cx="9161462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sr-Latn-RS" dirty="0" err="1">
                <a:solidFill>
                  <a:schemeClr val="tx1"/>
                </a:solidFill>
              </a:rPr>
              <a:t>Istoremeno</a:t>
            </a:r>
            <a:r>
              <a:rPr lang="sr-Latn-RS" dirty="0">
                <a:solidFill>
                  <a:schemeClr val="tx1"/>
                </a:solidFill>
              </a:rPr>
              <a:t> prati razvoj i funkcionisanje pojmova i upotrebu reči kao sredstva formiranja pojma.</a:t>
            </a:r>
          </a:p>
          <a:p>
            <a:pPr>
              <a:buFont typeface="Wingdings" pitchFamily="2" charset="2"/>
              <a:buNone/>
            </a:pPr>
            <a:r>
              <a:rPr lang="sr-Latn-RS" b="1" dirty="0">
                <a:solidFill>
                  <a:schemeClr val="tx1"/>
                </a:solidFill>
              </a:rPr>
              <a:t>Šta znači dvostruka stimulacija?</a:t>
            </a:r>
          </a:p>
          <a:p>
            <a:pPr>
              <a:buFont typeface="Wingdings" pitchFamily="2" charset="2"/>
              <a:buNone/>
            </a:pPr>
            <a:r>
              <a:rPr lang="sr-Latn-RS" b="1" dirty="0">
                <a:solidFill>
                  <a:schemeClr val="tx1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Ob</a:t>
            </a:r>
            <a:r>
              <a:rPr lang="sr-Latn-RS" b="1" dirty="0" err="1">
                <a:solidFill>
                  <a:schemeClr val="tx1"/>
                </a:solidFill>
              </a:rPr>
              <a:t>jekti</a:t>
            </a:r>
            <a:r>
              <a:rPr lang="sr-Latn-RS" b="1" dirty="0">
                <a:solidFill>
                  <a:schemeClr val="tx1"/>
                </a:solidFill>
              </a:rPr>
              <a:t> koji imaju različita svojstva </a:t>
            </a:r>
            <a:r>
              <a:rPr lang="sr-Latn-R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boja</a:t>
            </a:r>
            <a:r>
              <a:rPr lang="sr-Latn-R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oblik</a:t>
            </a:r>
            <a:r>
              <a:rPr lang="sr-Latn-RS" dirty="0">
                <a:solidFill>
                  <a:schemeClr val="tx1"/>
                </a:solidFill>
              </a:rPr>
              <a:t>, veličina i visina)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r-Latn-RS" dirty="0">
              <a:solidFill>
                <a:schemeClr val="tx1"/>
              </a:solidFill>
            </a:endParaRPr>
          </a:p>
          <a:p>
            <a:pPr marL="539496" indent="-457200">
              <a:buNone/>
            </a:pPr>
            <a:r>
              <a:rPr lang="sr-Latn-RS" dirty="0">
                <a:solidFill>
                  <a:schemeClr val="tx1"/>
                </a:solidFill>
              </a:rPr>
              <a:t>Dete ima instrukciju da grupiše zadate objekte</a:t>
            </a:r>
          </a:p>
          <a:p>
            <a:pPr>
              <a:buFont typeface="Wingdings" pitchFamily="2" charset="2"/>
              <a:buNone/>
            </a:pPr>
            <a:r>
              <a:rPr lang="sr-Latn-RS" b="1" dirty="0">
                <a:solidFill>
                  <a:schemeClr val="tx1"/>
                </a:solidFill>
              </a:rPr>
              <a:t>2. </a:t>
            </a:r>
            <a:r>
              <a:rPr lang="sr-Latn-RS" b="1" dirty="0" err="1">
                <a:solidFill>
                  <a:schemeClr val="tx1"/>
                </a:solidFill>
              </a:rPr>
              <a:t>R</a:t>
            </a:r>
            <a:r>
              <a:rPr lang="en-US" b="1" dirty="0" err="1">
                <a:solidFill>
                  <a:schemeClr val="tx1"/>
                </a:solidFill>
              </a:rPr>
              <a:t>eč</a:t>
            </a:r>
            <a:r>
              <a:rPr lang="sr-Latn-RS" b="1" dirty="0">
                <a:solidFill>
                  <a:schemeClr val="tx1"/>
                </a:solidFill>
              </a:rPr>
              <a:t> – znak </a:t>
            </a:r>
            <a:r>
              <a:rPr lang="sr-Latn-R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označava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pojma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sr-Latn-R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r-Latn-RS" dirty="0">
                <a:solidFill>
                  <a:schemeClr val="tx1"/>
                </a:solidFill>
              </a:rPr>
              <a:t>Kroz rešavanje zadatka (grupisanje objekata) dete otkriva značenje reči koje dalje usmerava njegovo ponašanje (rešavanje zadatka ) – dakle, REČ REGULIŠE PONAŠANJE DETETA</a:t>
            </a:r>
          </a:p>
          <a:p>
            <a:pPr>
              <a:buFont typeface="Wingdings" pitchFamily="2" charset="2"/>
              <a:buNone/>
            </a:pPr>
            <a:r>
              <a:rPr lang="sr-Latn-RS" dirty="0">
                <a:solidFill>
                  <a:schemeClr val="tx1"/>
                </a:solidFill>
              </a:rPr>
              <a:t>Materijal: </a:t>
            </a:r>
            <a:r>
              <a:rPr lang="sr-Latn-RS" dirty="0" err="1">
                <a:solidFill>
                  <a:schemeClr val="tx1"/>
                </a:solidFill>
              </a:rPr>
              <a:t>f</a:t>
            </a:r>
            <a:r>
              <a:rPr lang="en-US" dirty="0" err="1">
                <a:solidFill>
                  <a:schemeClr val="tx1"/>
                </a:solidFill>
              </a:rPr>
              <a:t>igurice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razlikuju</a:t>
            </a:r>
            <a:r>
              <a:rPr lang="en-US" dirty="0">
                <a:solidFill>
                  <a:schemeClr val="tx1"/>
                </a:solidFill>
              </a:rPr>
              <a:t> po </a:t>
            </a:r>
            <a:r>
              <a:rPr lang="en-US" dirty="0" err="1">
                <a:solidFill>
                  <a:schemeClr val="tx1"/>
                </a:solidFill>
              </a:rPr>
              <a:t>boji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obliku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visini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veličini</a:t>
            </a:r>
            <a:r>
              <a:rPr lang="en-US" dirty="0">
                <a:solidFill>
                  <a:schemeClr val="tx1"/>
                </a:solidFill>
              </a:rPr>
              <a:t>. Na </a:t>
            </a:r>
            <a:r>
              <a:rPr lang="en-US" dirty="0" err="1">
                <a:solidFill>
                  <a:schemeClr val="tx1"/>
                </a:solidFill>
              </a:rPr>
              <a:t>poleđini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svake</a:t>
            </a:r>
            <a:r>
              <a:rPr lang="en-US" dirty="0">
                <a:solidFill>
                  <a:schemeClr val="tx1"/>
                </a:solidFill>
              </a:rPr>
              <a:t> figure je </a:t>
            </a:r>
            <a:r>
              <a:rPr lang="en-US" dirty="0" err="1">
                <a:solidFill>
                  <a:schemeClr val="tx1"/>
                </a:solidFill>
              </a:rPr>
              <a:t>reč</a:t>
            </a:r>
            <a:r>
              <a:rPr lang="en-US" dirty="0">
                <a:solidFill>
                  <a:schemeClr val="tx1"/>
                </a:solidFill>
              </a:rPr>
              <a:t> od tri </a:t>
            </a:r>
            <a:r>
              <a:rPr lang="en-US" dirty="0" err="1">
                <a:solidFill>
                  <a:schemeClr val="tx1"/>
                </a:solidFill>
              </a:rPr>
              <a:t>slova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značenje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RS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>
                <a:solidFill>
                  <a:schemeClr val="tx1"/>
                </a:solidFill>
              </a:rPr>
              <a:t>Ideja</a:t>
            </a:r>
            <a:r>
              <a:rPr lang="en-US" b="1" dirty="0">
                <a:solidFill>
                  <a:schemeClr val="tx1"/>
                </a:solidFill>
              </a:rPr>
              <a:t> je da se </a:t>
            </a:r>
            <a:r>
              <a:rPr lang="en-US" b="1" dirty="0" err="1">
                <a:solidFill>
                  <a:schemeClr val="tx1"/>
                </a:solidFill>
              </a:rPr>
              <a:t>vidi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kako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reči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usvaja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i </a:t>
            </a:r>
            <a:r>
              <a:rPr lang="en-US" b="1" dirty="0">
                <a:solidFill>
                  <a:schemeClr val="tx1"/>
                </a:solidFill>
              </a:rPr>
              <a:t>za </a:t>
            </a:r>
            <a:r>
              <a:rPr lang="en-US" b="1" dirty="0" err="1">
                <a:solidFill>
                  <a:schemeClr val="tx1"/>
                </a:solidFill>
              </a:rPr>
              <a:t>njega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početku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nemaju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značenje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vode</a:t>
            </a:r>
            <a:r>
              <a:rPr lang="sr-Latn-RS" b="1" dirty="0">
                <a:solidFill>
                  <a:schemeClr val="tx1"/>
                </a:solidFill>
              </a:rPr>
              <a:t> rešavanje zadataka tj. oblikuju </a:t>
            </a:r>
            <a:r>
              <a:rPr lang="en-US" b="1" dirty="0" err="1">
                <a:solidFill>
                  <a:schemeClr val="tx1"/>
                </a:solidFill>
              </a:rPr>
              <a:t>formiranj</a:t>
            </a:r>
            <a:r>
              <a:rPr lang="sr-Latn-RS" b="1" dirty="0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pojmova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sr-Latn-RS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</a:rPr>
              <a:t>Metoda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dvostruke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stimulacije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8435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6400" y="1196752"/>
            <a:ext cx="3657600" cy="5356448"/>
          </a:xfrm>
        </p:spPr>
        <p:txBody>
          <a:bodyPr>
            <a:normAutofit fontScale="92500" lnSpcReduction="10000"/>
          </a:bodyPr>
          <a:lstStyle/>
          <a:p>
            <a:r>
              <a:rPr lang="sr-Latn-RS" sz="2800" b="1" dirty="0">
                <a:solidFill>
                  <a:srgbClr val="7030A0"/>
                </a:solidFill>
              </a:rPr>
              <a:t>Svojstva</a:t>
            </a:r>
            <a:r>
              <a:rPr lang="en-US" sz="2800" dirty="0"/>
              <a:t>:</a:t>
            </a:r>
          </a:p>
          <a:p>
            <a:r>
              <a:rPr lang="en-US" sz="2400" b="1" dirty="0" err="1"/>
              <a:t>Boja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crvena</a:t>
            </a:r>
            <a:r>
              <a:rPr lang="en-US" sz="2400" dirty="0"/>
              <a:t>, </a:t>
            </a:r>
            <a:r>
              <a:rPr lang="en-US" sz="2400" dirty="0" err="1"/>
              <a:t>žuta</a:t>
            </a:r>
            <a:r>
              <a:rPr lang="en-US" sz="2400" dirty="0"/>
              <a:t>, </a:t>
            </a:r>
            <a:r>
              <a:rPr lang="en-US" sz="2400" dirty="0" err="1"/>
              <a:t>plava</a:t>
            </a:r>
            <a:r>
              <a:rPr lang="en-US" sz="2400" dirty="0"/>
              <a:t>, </a:t>
            </a:r>
            <a:r>
              <a:rPr lang="en-US" sz="2400" dirty="0" err="1"/>
              <a:t>zelena</a:t>
            </a:r>
            <a:r>
              <a:rPr lang="sr-Latn-RS" sz="2400" dirty="0"/>
              <a:t>, bela, crna</a:t>
            </a:r>
            <a:r>
              <a:rPr lang="en-US" sz="2400" dirty="0"/>
              <a:t>)</a:t>
            </a:r>
          </a:p>
          <a:p>
            <a:r>
              <a:rPr lang="en-US" sz="2400" b="1" dirty="0" err="1"/>
              <a:t>Oblik</a:t>
            </a:r>
            <a:r>
              <a:rPr lang="en-US" sz="2400" dirty="0"/>
              <a:t> (</a:t>
            </a:r>
            <a:r>
              <a:rPr lang="en-US" sz="2400" dirty="0" err="1"/>
              <a:t>trougao</a:t>
            </a:r>
            <a:r>
              <a:rPr lang="en-US" sz="2400" dirty="0"/>
              <a:t>, </a:t>
            </a:r>
            <a:r>
              <a:rPr lang="en-US" sz="2400" dirty="0" err="1"/>
              <a:t>četvorougao</a:t>
            </a:r>
            <a:r>
              <a:rPr lang="en-US" sz="2400" dirty="0"/>
              <a:t>, </a:t>
            </a:r>
            <a:r>
              <a:rPr lang="en-US" sz="2400" dirty="0" err="1"/>
              <a:t>petougao</a:t>
            </a:r>
            <a:r>
              <a:rPr lang="en-US" sz="2400" dirty="0"/>
              <a:t>, </a:t>
            </a:r>
            <a:r>
              <a:rPr lang="en-US" sz="2400" dirty="0" err="1"/>
              <a:t>šetougao</a:t>
            </a:r>
            <a:r>
              <a:rPr lang="sr-Latn-RS" sz="2400" dirty="0"/>
              <a:t>, polukrug i krug</a:t>
            </a:r>
            <a:r>
              <a:rPr lang="en-US" sz="2400" dirty="0"/>
              <a:t>)</a:t>
            </a:r>
          </a:p>
          <a:p>
            <a:r>
              <a:rPr lang="en-US" sz="2400" b="1" dirty="0" err="1"/>
              <a:t>Visina</a:t>
            </a:r>
            <a:r>
              <a:rPr lang="en-US" sz="2400" dirty="0"/>
              <a:t> (</a:t>
            </a:r>
            <a:r>
              <a:rPr lang="en-US" sz="2400" dirty="0" err="1"/>
              <a:t>više</a:t>
            </a:r>
            <a:r>
              <a:rPr lang="en-US" sz="2400" dirty="0"/>
              <a:t>, </a:t>
            </a:r>
            <a:r>
              <a:rPr lang="en-US" sz="2400" dirty="0" err="1"/>
              <a:t>niže</a:t>
            </a:r>
            <a:r>
              <a:rPr lang="en-US" sz="2400" dirty="0"/>
              <a:t>)</a:t>
            </a:r>
          </a:p>
          <a:p>
            <a:r>
              <a:rPr lang="sr-Latn-RS" sz="2400" b="1" dirty="0"/>
              <a:t>veličina</a:t>
            </a:r>
            <a:r>
              <a:rPr lang="en-US" sz="2400" dirty="0"/>
              <a:t> (</a:t>
            </a:r>
            <a:r>
              <a:rPr lang="sr-Latn-RS" sz="2400" dirty="0"/>
              <a:t>male</a:t>
            </a:r>
            <a:r>
              <a:rPr lang="en-US" sz="2400" dirty="0"/>
              <a:t>, </a:t>
            </a:r>
            <a:r>
              <a:rPr lang="sr-Latn-RS" sz="2400"/>
              <a:t>velike</a:t>
            </a:r>
            <a:r>
              <a:rPr lang="en-US" sz="240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800" b="1" dirty="0" err="1">
                <a:solidFill>
                  <a:srgbClr val="7030A0"/>
                </a:solidFill>
              </a:rPr>
              <a:t>Reči</a:t>
            </a:r>
            <a:r>
              <a:rPr lang="en-US" sz="2800" dirty="0"/>
              <a:t> (</a:t>
            </a:r>
            <a:r>
              <a:rPr lang="en-US" sz="2800" dirty="0" err="1"/>
              <a:t>bez</a:t>
            </a:r>
            <a:r>
              <a:rPr lang="en-US" sz="2800" dirty="0"/>
              <a:t> </a:t>
            </a:r>
            <a:r>
              <a:rPr lang="en-US" sz="2800" dirty="0" err="1"/>
              <a:t>smisla</a:t>
            </a:r>
            <a:r>
              <a:rPr lang="en-US" sz="2800" dirty="0"/>
              <a:t>)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sev</a:t>
            </a:r>
            <a:r>
              <a:rPr lang="en-US" sz="2400" dirty="0"/>
              <a:t>, </a:t>
            </a:r>
            <a:r>
              <a:rPr lang="en-US" sz="2400" dirty="0" err="1"/>
              <a:t>fik</a:t>
            </a:r>
            <a:r>
              <a:rPr lang="en-US" sz="2400" dirty="0"/>
              <a:t>,</a:t>
            </a:r>
            <a:r>
              <a:rPr lang="sr-Latn-RS" sz="2400" dirty="0"/>
              <a:t> </a:t>
            </a:r>
            <a:r>
              <a:rPr lang="en-US" sz="2400" dirty="0"/>
              <a:t>lag, </a:t>
            </a:r>
            <a:r>
              <a:rPr lang="en-US" sz="2400" dirty="0" err="1"/>
              <a:t>mur</a:t>
            </a:r>
            <a:endParaRPr lang="en-US" sz="2400" dirty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990600"/>
            <a:ext cx="5181600" cy="5562600"/>
          </a:xfrm>
          <a:noFill/>
        </p:spPr>
      </p:pic>
      <p:sp>
        <p:nvSpPr>
          <p:cNvPr id="18437" name="Oval 21"/>
          <p:cNvSpPr>
            <a:spLocks noChangeArrowheads="1"/>
          </p:cNvSpPr>
          <p:nvPr/>
        </p:nvSpPr>
        <p:spPr bwMode="auto">
          <a:xfrm>
            <a:off x="6705600" y="1066800"/>
            <a:ext cx="838200" cy="990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Oval 22"/>
          <p:cNvSpPr>
            <a:spLocks noChangeArrowheads="1"/>
          </p:cNvSpPr>
          <p:nvPr/>
        </p:nvSpPr>
        <p:spPr bwMode="auto">
          <a:xfrm>
            <a:off x="5257800" y="4343400"/>
            <a:ext cx="914400" cy="7620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458200" y="2514600"/>
            <a:ext cx="838200" cy="11430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Oval 24"/>
          <p:cNvSpPr>
            <a:spLocks noChangeArrowheads="1"/>
          </p:cNvSpPr>
          <p:nvPr/>
        </p:nvSpPr>
        <p:spPr bwMode="auto">
          <a:xfrm>
            <a:off x="9220200" y="5257800"/>
            <a:ext cx="1143000" cy="1295400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8458200" y="2514600"/>
            <a:ext cx="838200" cy="12192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8442" name="Straight Arrow Connector 27"/>
          <p:cNvCxnSpPr>
            <a:cxnSpLocks noChangeShapeType="1"/>
          </p:cNvCxnSpPr>
          <p:nvPr/>
        </p:nvCxnSpPr>
        <p:spPr bwMode="auto">
          <a:xfrm flipV="1">
            <a:off x="4038600" y="2819400"/>
            <a:ext cx="1143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3" name="Straight Arrow Connector 30"/>
          <p:cNvCxnSpPr>
            <a:cxnSpLocks noChangeShapeType="1"/>
          </p:cNvCxnSpPr>
          <p:nvPr/>
        </p:nvCxnSpPr>
        <p:spPr bwMode="auto">
          <a:xfrm>
            <a:off x="3429000" y="3657600"/>
            <a:ext cx="2743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4" name="Straight Arrow Connector 32"/>
          <p:cNvCxnSpPr>
            <a:cxnSpLocks noChangeShapeType="1"/>
          </p:cNvCxnSpPr>
          <p:nvPr/>
        </p:nvCxnSpPr>
        <p:spPr bwMode="auto">
          <a:xfrm>
            <a:off x="4114800" y="4038600"/>
            <a:ext cx="26670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Straight Arrow Connector 35"/>
          <p:cNvCxnSpPr>
            <a:cxnSpLocks noChangeShapeType="1"/>
          </p:cNvCxnSpPr>
          <p:nvPr/>
        </p:nvCxnSpPr>
        <p:spPr bwMode="auto">
          <a:xfrm flipV="1">
            <a:off x="3276600" y="3505200"/>
            <a:ext cx="20574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875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plastic container&#10;&#10;Description automatically generated">
            <a:extLst>
              <a:ext uri="{FF2B5EF4-FFF2-40B4-BE49-F238E27FC236}">
                <a16:creationId xmlns:a16="http://schemas.microsoft.com/office/drawing/2014/main" id="{333D0526-C1EC-7348-B189-61F74E0C2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772" y="1049850"/>
            <a:ext cx="9768192" cy="5124059"/>
          </a:xfrm>
        </p:spPr>
      </p:pic>
    </p:spTree>
    <p:extLst>
      <p:ext uri="{BB962C8B-B14F-4D97-AF65-F5344CB8AC3E}">
        <p14:creationId xmlns:p14="http://schemas.microsoft.com/office/powerpoint/2010/main" val="293623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458200" cy="609600"/>
          </a:xfrm>
        </p:spPr>
        <p:txBody>
          <a:bodyPr/>
          <a:lstStyle/>
          <a:p>
            <a:pPr algn="ctr"/>
            <a:r>
              <a:rPr lang="sr-Latn-RS" sz="2800" b="1" dirty="0">
                <a:solidFill>
                  <a:schemeClr val="tx1"/>
                </a:solidFill>
              </a:rPr>
              <a:t>Postupak </a:t>
            </a:r>
            <a:r>
              <a:rPr lang="en-US" sz="2800" b="1" dirty="0" err="1">
                <a:solidFill>
                  <a:schemeClr val="tx1"/>
                </a:solidFill>
              </a:rPr>
              <a:t>ispitivanja</a:t>
            </a:r>
            <a:r>
              <a:rPr lang="sr-Latn-RS" sz="2800" b="1" dirty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 err="1"/>
              <a:t>Pred</a:t>
            </a:r>
            <a:r>
              <a:rPr lang="en-US" sz="2000" dirty="0"/>
              <a:t> </a:t>
            </a:r>
            <a:r>
              <a:rPr lang="en-US" sz="2000" dirty="0" err="1"/>
              <a:t>ispitanika</a:t>
            </a:r>
            <a:r>
              <a:rPr lang="en-US" sz="2000" dirty="0"/>
              <a:t> se stave </a:t>
            </a:r>
            <a:r>
              <a:rPr lang="en-US" sz="2000" dirty="0" err="1"/>
              <a:t>sve</a:t>
            </a:r>
            <a:r>
              <a:rPr lang="en-US" sz="2000" dirty="0"/>
              <a:t> figure, </a:t>
            </a:r>
            <a:r>
              <a:rPr lang="en-US" sz="2000" dirty="0" err="1"/>
              <a:t>bez</a:t>
            </a:r>
            <a:r>
              <a:rPr lang="en-US" sz="2000" dirty="0"/>
              <a:t> </a:t>
            </a:r>
            <a:r>
              <a:rPr lang="en-US" sz="2000" dirty="0" err="1"/>
              <a:t>ikakvog</a:t>
            </a:r>
            <a:r>
              <a:rPr lang="en-US" sz="2000" dirty="0"/>
              <a:t> </a:t>
            </a:r>
            <a:r>
              <a:rPr lang="en-US" sz="2000" dirty="0" err="1"/>
              <a:t>reda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nazivima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donje</a:t>
            </a:r>
            <a:r>
              <a:rPr lang="en-US" sz="2000" dirty="0"/>
              <a:t> </a:t>
            </a:r>
            <a:r>
              <a:rPr lang="en-US" sz="2000" dirty="0" err="1"/>
              <a:t>strane</a:t>
            </a:r>
            <a:r>
              <a:rPr lang="en-US" sz="2000" dirty="0"/>
              <a:t> (</a:t>
            </a:r>
            <a:r>
              <a:rPr lang="en-US" sz="2000" dirty="0" err="1"/>
              <a:t>da</a:t>
            </a:r>
            <a:r>
              <a:rPr lang="en-US" sz="2000" dirty="0"/>
              <a:t> se ne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videti</a:t>
            </a:r>
            <a:r>
              <a:rPr lang="en-US" sz="2000" dirty="0"/>
              <a:t>).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/>
              <a:t>Ispitaniku</a:t>
            </a:r>
            <a:r>
              <a:rPr lang="en-US" sz="2000" dirty="0"/>
              <a:t> se </a:t>
            </a:r>
            <a:r>
              <a:rPr lang="en-US" sz="2000" dirty="0" err="1"/>
              <a:t>kaže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se </a:t>
            </a:r>
            <a:r>
              <a:rPr lang="en-US" sz="2000" dirty="0" err="1"/>
              <a:t>sve</a:t>
            </a:r>
            <a:r>
              <a:rPr lang="en-US" sz="2000" dirty="0"/>
              <a:t> figure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svrstati</a:t>
            </a:r>
            <a:r>
              <a:rPr lang="en-US" sz="2000" dirty="0"/>
              <a:t> u </a:t>
            </a:r>
            <a:r>
              <a:rPr lang="en-US" sz="2000" dirty="0" err="1"/>
              <a:t>četiri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figure </a:t>
            </a:r>
            <a:r>
              <a:rPr lang="en-US" sz="2000" dirty="0" err="1"/>
              <a:t>iste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 </a:t>
            </a:r>
            <a:r>
              <a:rPr lang="en-US" sz="2000" dirty="0" err="1"/>
              <a:t>naziv</a:t>
            </a:r>
            <a:r>
              <a:rPr lang="en-US" sz="2000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/>
              <a:t>Eksperimentator</a:t>
            </a:r>
            <a:r>
              <a:rPr lang="en-US" sz="2000" dirty="0"/>
              <a:t> </a:t>
            </a:r>
            <a:r>
              <a:rPr lang="en-US" sz="2000" dirty="0" err="1"/>
              <a:t>otkriva</a:t>
            </a:r>
            <a:r>
              <a:rPr lang="en-US" sz="2000" dirty="0"/>
              <a:t> (</a:t>
            </a:r>
            <a:r>
              <a:rPr lang="en-US" sz="2000" dirty="0" err="1"/>
              <a:t>okreće</a:t>
            </a:r>
            <a:r>
              <a:rPr lang="en-US" sz="2000" dirty="0"/>
              <a:t>) </a:t>
            </a:r>
            <a:r>
              <a:rPr lang="en-US" sz="2000" dirty="0" err="1"/>
              <a:t>jednu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figura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njenom</a:t>
            </a:r>
            <a:r>
              <a:rPr lang="en-US" sz="2000" dirty="0"/>
              <a:t> d</a:t>
            </a:r>
            <a:r>
              <a:rPr lang="sr-Latn-RS" sz="2000" dirty="0"/>
              <a:t>onjem delu</a:t>
            </a:r>
            <a:r>
              <a:rPr lang="en-US" sz="2000" dirty="0"/>
              <a:t> se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pročitati</a:t>
            </a:r>
            <a:r>
              <a:rPr lang="en-US" sz="2000" dirty="0"/>
              <a:t> </a:t>
            </a:r>
            <a:r>
              <a:rPr lang="en-US" sz="2000" dirty="0" err="1"/>
              <a:t>naziv</a:t>
            </a:r>
            <a:r>
              <a:rPr lang="en-US" sz="2000" dirty="0"/>
              <a:t>. </a:t>
            </a:r>
            <a:r>
              <a:rPr lang="en-US" sz="2000" dirty="0" err="1"/>
              <a:t>Ispitaniku</a:t>
            </a:r>
            <a:r>
              <a:rPr lang="en-US" sz="2000" dirty="0"/>
              <a:t> se </a:t>
            </a:r>
            <a:r>
              <a:rPr lang="en-US" sz="2000" dirty="0" err="1"/>
              <a:t>predlaže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mesto</a:t>
            </a:r>
            <a:r>
              <a:rPr lang="en-US" sz="2000" dirty="0"/>
              <a:t> </a:t>
            </a:r>
            <a:r>
              <a:rPr lang="en-US" sz="2000" dirty="0" err="1"/>
              <a:t>gde</a:t>
            </a:r>
            <a:r>
              <a:rPr lang="en-US" sz="2000" dirty="0"/>
              <a:t> je </a:t>
            </a:r>
            <a:r>
              <a:rPr lang="en-US" sz="2000" dirty="0" err="1"/>
              <a:t>odložena</a:t>
            </a:r>
            <a:r>
              <a:rPr lang="en-US" sz="2000" dirty="0"/>
              <a:t> </a:t>
            </a:r>
            <a:r>
              <a:rPr lang="en-US" sz="2000" dirty="0" err="1"/>
              <a:t>ta</a:t>
            </a:r>
            <a:r>
              <a:rPr lang="en-US" sz="2000" dirty="0"/>
              <a:t> </a:t>
            </a:r>
            <a:r>
              <a:rPr lang="en-US" sz="2000" dirty="0" err="1"/>
              <a:t>figura</a:t>
            </a:r>
            <a:r>
              <a:rPr lang="en-US" sz="2000" dirty="0"/>
              <a:t>, </a:t>
            </a:r>
            <a:r>
              <a:rPr lang="en-US" sz="2000" dirty="0" err="1"/>
              <a:t>stavi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figure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je,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njegovoj</a:t>
            </a:r>
            <a:r>
              <a:rPr lang="en-US" sz="2000" dirty="0"/>
              <a:t> </a:t>
            </a:r>
            <a:r>
              <a:rPr lang="en-US" sz="2000" dirty="0" err="1"/>
              <a:t>pretpostavci</a:t>
            </a:r>
            <a:r>
              <a:rPr lang="en-US" sz="2000" dirty="0"/>
              <a:t> </a:t>
            </a:r>
            <a:r>
              <a:rPr lang="en-US" sz="2000" dirty="0" err="1"/>
              <a:t>napisana</a:t>
            </a:r>
            <a:r>
              <a:rPr lang="en-US" sz="2000" dirty="0"/>
              <a:t> </a:t>
            </a:r>
            <a:r>
              <a:rPr lang="en-US" sz="2000" dirty="0" err="1"/>
              <a:t>ista</a:t>
            </a:r>
            <a:r>
              <a:rPr lang="en-US" sz="2000" dirty="0"/>
              <a:t> </a:t>
            </a:r>
            <a:r>
              <a:rPr lang="en-US" sz="2000" dirty="0" err="1"/>
              <a:t>reč</a:t>
            </a:r>
            <a:r>
              <a:rPr lang="en-US" sz="2000" dirty="0"/>
              <a:t>. </a:t>
            </a:r>
            <a:r>
              <a:rPr lang="en-US" sz="2000" dirty="0" err="1"/>
              <a:t>Tako</a:t>
            </a:r>
            <a:r>
              <a:rPr lang="en-US" sz="2000" dirty="0"/>
              <a:t> se </a:t>
            </a:r>
            <a:r>
              <a:rPr lang="en-US" sz="2000" dirty="0" err="1"/>
              <a:t>radi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svaku</a:t>
            </a:r>
            <a:r>
              <a:rPr lang="en-US" sz="2000" dirty="0"/>
              <a:t> </a:t>
            </a:r>
            <a:r>
              <a:rPr lang="en-US" sz="2000" dirty="0" err="1"/>
              <a:t>figuru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ispitanik</a:t>
            </a:r>
            <a:r>
              <a:rPr lang="en-US" sz="2000" dirty="0"/>
              <a:t> </a:t>
            </a:r>
            <a:r>
              <a:rPr lang="en-US" sz="2000" dirty="0" err="1"/>
              <a:t>svrsta</a:t>
            </a:r>
            <a:r>
              <a:rPr lang="en-US" sz="2000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/>
              <a:t>Otkrivajući</a:t>
            </a:r>
            <a:r>
              <a:rPr lang="en-US" sz="2000" dirty="0"/>
              <a:t> </a:t>
            </a:r>
            <a:r>
              <a:rPr lang="en-US" sz="2000" dirty="0" err="1"/>
              <a:t>naziv</a:t>
            </a:r>
            <a:r>
              <a:rPr lang="en-US" sz="2000" dirty="0"/>
              <a:t> </a:t>
            </a:r>
            <a:r>
              <a:rPr lang="en-US" sz="2000" dirty="0" err="1"/>
              <a:t>jedne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jedne</a:t>
            </a:r>
            <a:r>
              <a:rPr lang="en-US" sz="2000" dirty="0"/>
              <a:t> figure </a:t>
            </a:r>
            <a:r>
              <a:rPr lang="en-US" sz="2000" dirty="0" err="1"/>
              <a:t>omogućva</a:t>
            </a:r>
            <a:r>
              <a:rPr lang="en-US" sz="2000" dirty="0"/>
              <a:t> se </a:t>
            </a:r>
            <a:r>
              <a:rPr lang="en-US" sz="2000" dirty="0" err="1"/>
              <a:t>ispitaniku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otkrije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svojstva</a:t>
            </a:r>
            <a:r>
              <a:rPr lang="en-US" sz="2000" dirty="0"/>
              <a:t> </a:t>
            </a:r>
            <a:r>
              <a:rPr lang="en-US" sz="2000" dirty="0" err="1"/>
              <a:t>svrstavanja</a:t>
            </a:r>
            <a:r>
              <a:rPr lang="en-US" sz="2000" dirty="0"/>
              <a:t>. </a:t>
            </a:r>
            <a:r>
              <a:rPr lang="en-US" sz="2000" dirty="0" err="1"/>
              <a:t>Otkriva</a:t>
            </a:r>
            <a:r>
              <a:rPr lang="en-US" sz="2000" dirty="0"/>
              <a:t> se </a:t>
            </a:r>
            <a:r>
              <a:rPr lang="en-US" sz="2000" dirty="0" err="1"/>
              <a:t>da</a:t>
            </a:r>
            <a:r>
              <a:rPr lang="en-US" sz="2000" dirty="0"/>
              <a:t> to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boja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oblik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visina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sr-Latn-RS" sz="2000" dirty="0"/>
              <a:t>veličina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vi-VN" sz="2000" i="1" dirty="0"/>
              <a:t>U toku rešavanja zadataka vodi se protokol (zapisnik) o tome po kojim svojstvima ispitanik klasifikuje predmete u grupe, šta izdvaja kao bitno za pripadnost grupi. </a:t>
            </a:r>
            <a:endParaRPr lang="en-US" sz="2000" i="1" dirty="0"/>
          </a:p>
          <a:p>
            <a:pPr>
              <a:buFont typeface="Wingdings" pitchFamily="2" charset="2"/>
              <a:buNone/>
            </a:pPr>
            <a:r>
              <a:rPr lang="en-US" sz="2000" b="1" dirty="0"/>
              <a:t>Od </a:t>
            </a:r>
            <a:r>
              <a:rPr lang="en-US" sz="2000" b="1" dirty="0" err="1"/>
              <a:t>ispitanika</a:t>
            </a:r>
            <a:r>
              <a:rPr lang="en-US" sz="2000" b="1" dirty="0"/>
              <a:t> se </a:t>
            </a:r>
            <a:r>
              <a:rPr lang="en-US" sz="2000" b="1" dirty="0" err="1"/>
              <a:t>traži</a:t>
            </a:r>
            <a:r>
              <a:rPr lang="en-US" sz="2000" b="1" dirty="0"/>
              <a:t> da </a:t>
            </a:r>
            <a:r>
              <a:rPr lang="en-US" sz="2000" b="1" dirty="0" err="1"/>
              <a:t>ponovo</a:t>
            </a:r>
            <a:r>
              <a:rPr lang="en-US" sz="2000" b="1" dirty="0"/>
              <a:t> </a:t>
            </a:r>
            <a:r>
              <a:rPr lang="en-US" sz="2000" b="1" dirty="0" err="1"/>
              <a:t>napravi</a:t>
            </a:r>
            <a:r>
              <a:rPr lang="en-US" sz="2000" b="1" dirty="0"/>
              <a:t> </a:t>
            </a:r>
            <a:r>
              <a:rPr lang="en-US" sz="2000" b="1" dirty="0" err="1"/>
              <a:t>razvrstavanje</a:t>
            </a:r>
            <a:r>
              <a:rPr lang="en-US" sz="2000" b="1" dirty="0"/>
              <a:t> da bi se </a:t>
            </a:r>
            <a:r>
              <a:rPr lang="en-US" sz="2000" b="1" dirty="0" err="1"/>
              <a:t>videlo</a:t>
            </a:r>
            <a:r>
              <a:rPr lang="en-US" sz="2000" b="1" dirty="0"/>
              <a:t> da li </a:t>
            </a:r>
            <a:r>
              <a:rPr lang="en-US" sz="2000" b="1" dirty="0" err="1"/>
              <a:t>ume</a:t>
            </a:r>
            <a:r>
              <a:rPr lang="en-US" sz="2000" b="1" dirty="0"/>
              <a:t> da </a:t>
            </a:r>
            <a:r>
              <a:rPr lang="en-US" sz="2000" b="1" dirty="0" err="1"/>
              <a:t>izdvoji</a:t>
            </a:r>
            <a:r>
              <a:rPr lang="en-US" sz="2000" b="1" dirty="0"/>
              <a:t> </a:t>
            </a:r>
            <a:r>
              <a:rPr lang="en-US" sz="2000" b="1" dirty="0" err="1"/>
              <a:t>ključna</a:t>
            </a:r>
            <a:r>
              <a:rPr lang="en-US" sz="2000" b="1" dirty="0"/>
              <a:t> </a:t>
            </a:r>
            <a:r>
              <a:rPr lang="en-US" sz="2000" b="1" dirty="0" err="1"/>
              <a:t>svojstva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osnovu</a:t>
            </a:r>
            <a:r>
              <a:rPr lang="en-US" sz="2000" b="1" dirty="0"/>
              <a:t> </a:t>
            </a:r>
            <a:r>
              <a:rPr lang="en-US" sz="2000" b="1" dirty="0" err="1"/>
              <a:t>njih</a:t>
            </a:r>
            <a:r>
              <a:rPr lang="en-US" sz="2000" b="1" dirty="0"/>
              <a:t> </a:t>
            </a:r>
            <a:r>
              <a:rPr lang="en-US" sz="2000" b="1" dirty="0" err="1"/>
              <a:t>brzo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lako</a:t>
            </a:r>
            <a:r>
              <a:rPr lang="en-US" sz="2000" b="1" dirty="0"/>
              <a:t> </a:t>
            </a:r>
            <a:r>
              <a:rPr lang="en-US" sz="2000" b="1" dirty="0" err="1"/>
              <a:t>napravi</a:t>
            </a:r>
            <a:r>
              <a:rPr lang="en-US" sz="2000" b="1" dirty="0"/>
              <a:t> 4 </a:t>
            </a:r>
            <a:r>
              <a:rPr lang="en-US" sz="2000" b="1" dirty="0" err="1"/>
              <a:t>grupe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kreće</a:t>
            </a:r>
            <a:r>
              <a:rPr lang="en-US" sz="2000" b="1" dirty="0"/>
              <a:t> od </a:t>
            </a:r>
            <a:r>
              <a:rPr lang="en-US" sz="2000" b="1" dirty="0" err="1"/>
              <a:t>početka</a:t>
            </a:r>
            <a:r>
              <a:rPr lang="en-US" sz="2000" b="1" dirty="0"/>
              <a:t> – </a:t>
            </a:r>
            <a:r>
              <a:rPr lang="en-US" sz="2000" b="1" dirty="0" err="1"/>
              <a:t>pokušajima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pogreškama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znači</a:t>
            </a:r>
            <a:r>
              <a:rPr lang="en-US" sz="2000" b="1" dirty="0"/>
              <a:t> da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formirao</a:t>
            </a:r>
            <a:r>
              <a:rPr lang="en-US" sz="2000" b="1" dirty="0"/>
              <a:t> </a:t>
            </a:r>
            <a:r>
              <a:rPr lang="en-US" sz="2000" b="1" dirty="0" err="1"/>
              <a:t>pojmove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3869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2274</Words>
  <Application>Microsoft Macintosh PowerPoint</Application>
  <PresentationFormat>Widescreen</PresentationFormat>
  <Paragraphs>195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Tahoma</vt:lpstr>
      <vt:lpstr>Wingdings</vt:lpstr>
      <vt:lpstr>Wingdings 3</vt:lpstr>
      <vt:lpstr>Wisp</vt:lpstr>
      <vt:lpstr>Vigotski: Razvoj pojmova</vt:lpstr>
      <vt:lpstr>Eksperimentalno ispitivanje razvoja pojmova</vt:lpstr>
      <vt:lpstr>Eskperimentalno ispitivanje pojmova</vt:lpstr>
      <vt:lpstr>Eksperimentalno ispitivanje razvoja pojmova</vt:lpstr>
      <vt:lpstr>Šta je problem sa ranijim metodama?</vt:lpstr>
      <vt:lpstr>Metod dvojne stimulacije</vt:lpstr>
      <vt:lpstr>Metoda dvostruke stimulacije</vt:lpstr>
      <vt:lpstr>PowerPoint Presentation</vt:lpstr>
      <vt:lpstr>Postupak ispitivanja:</vt:lpstr>
      <vt:lpstr>Dve komponente neophodne za formiranje pravih pojmova: </vt:lpstr>
      <vt:lpstr>Sinkreti i Kompleksi</vt:lpstr>
      <vt:lpstr>Stadijumi klasifikovanja, razvoja pojmova - SINKRETI </vt:lpstr>
      <vt:lpstr>KOMPLEKSI</vt:lpstr>
      <vt:lpstr>PowerPoint Presentation</vt:lpstr>
      <vt:lpstr>PowerPoint Presentation</vt:lpstr>
      <vt:lpstr>PowerPoint Presentation</vt:lpstr>
      <vt:lpstr>Pseudopojam</vt:lpstr>
      <vt:lpstr>Sinkreti, kompleksi i pojmovi</vt:lpstr>
      <vt:lpstr>Razvoja pojmova:</vt:lpstr>
      <vt:lpstr>Apstrakcija</vt:lpstr>
      <vt:lpstr>Potencijalni pojam</vt:lpstr>
      <vt:lpstr>Zašto potencijalni?</vt:lpstr>
      <vt:lpstr>Da li je potencijalni pojam...</vt:lpstr>
      <vt:lpstr>PowerPoint Presentation</vt:lpstr>
      <vt:lpstr>Pravi pojmovi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Vigotski: Razvoj pojmova</dc:title>
  <dc:creator>Ksenija Krstic</dc:creator>
  <cp:lastModifiedBy>Ksenija Krstic</cp:lastModifiedBy>
  <cp:revision>14</cp:revision>
  <dcterms:created xsi:type="dcterms:W3CDTF">2020-04-02T22:40:06Z</dcterms:created>
  <dcterms:modified xsi:type="dcterms:W3CDTF">2020-04-03T12:15:42Z</dcterms:modified>
</cp:coreProperties>
</file>