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8" r:id="rId3"/>
    <p:sldId id="259" r:id="rId4"/>
    <p:sldId id="260" r:id="rId5"/>
    <p:sldId id="262" r:id="rId6"/>
    <p:sldId id="265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686"/>
    <p:restoredTop sz="94728"/>
  </p:normalViewPr>
  <p:slideViewPr>
    <p:cSldViewPr snapToGrid="0">
      <p:cViewPr varScale="1">
        <p:scale>
          <a:sx n="81" d="100"/>
          <a:sy n="81" d="100"/>
        </p:scale>
        <p:origin x="192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18321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26937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1006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4644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64703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911178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683043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025199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91795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08396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233393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604927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36624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81963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958198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523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173843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839CBA8-E91B-7C45-A879-FFE6B3F627BF}" type="datetimeFigureOut">
              <a:rPr lang="en-RS" smtClean="0"/>
              <a:t>14.11.22.</a:t>
            </a:fld>
            <a:endParaRPr lang="e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52FAF-1548-F547-9221-F2879379D057}" type="slidenum">
              <a:rPr lang="en-RS" smtClean="0"/>
              <a:t>‹#›</a:t>
            </a:fld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3260286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FADD7-7355-E512-AFE3-4D8BB8F958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RS" dirty="0">
                <a:cs typeface="Times New Roman" panose="02020603050405020304" pitchFamily="18" charset="0"/>
              </a:rPr>
              <a:t>Odnos ispitanika </a:t>
            </a:r>
            <a:r>
              <a:rPr lang="en-GB" dirty="0" err="1">
                <a:cs typeface="Times New Roman" panose="02020603050405020304" pitchFamily="18" charset="0"/>
              </a:rPr>
              <a:t>i</a:t>
            </a:r>
            <a:r>
              <a:rPr lang="en-GB" dirty="0">
                <a:cs typeface="Times New Roman" panose="02020603050405020304" pitchFamily="18" charset="0"/>
              </a:rPr>
              <a:t> </a:t>
            </a:r>
            <a:r>
              <a:rPr lang="en-GB" dirty="0" err="1">
                <a:cs typeface="Times New Roman" panose="02020603050405020304" pitchFamily="18" charset="0"/>
              </a:rPr>
              <a:t>ispitivača</a:t>
            </a:r>
            <a:endParaRPr lang="en-RS" dirty="0"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46E52-ACB9-C612-55F3-26CA28578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210826"/>
            <a:ext cx="8825658" cy="427973"/>
          </a:xfrm>
        </p:spPr>
        <p:txBody>
          <a:bodyPr/>
          <a:lstStyle/>
          <a:p>
            <a:pPr algn="ctr"/>
            <a:r>
              <a:rPr lang="en-RS" dirty="0"/>
              <a:t>Marta Humo PS22/44</a:t>
            </a:r>
          </a:p>
        </p:txBody>
      </p:sp>
    </p:spTree>
    <p:extLst>
      <p:ext uri="{BB962C8B-B14F-4D97-AF65-F5344CB8AC3E}">
        <p14:creationId xmlns:p14="http://schemas.microsoft.com/office/powerpoint/2010/main" val="282010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81046-90DA-F600-724A-ABE543BF1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sz="4400" dirty="0">
                <a:cs typeface="Times New Roman" panose="02020603050405020304" pitchFamily="18" charset="0"/>
              </a:rPr>
              <a:t>Kako psihoanalitički orijentisani kliničari vide ovaj odnos?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8A699-1A8A-0097-12B9-1CDE4FE887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71074" y="2547251"/>
            <a:ext cx="4510051" cy="37090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RS" sz="2400" dirty="0">
                <a:cs typeface="Times New Roman" panose="02020603050405020304" pitchFamily="18" charset="0"/>
              </a:rPr>
              <a:t>1. Odnos kao varijabla koja utiče na klijentove odgovore na Roršahu</a:t>
            </a:r>
          </a:p>
          <a:p>
            <a:r>
              <a:rPr lang="en-GB" sz="2400" dirty="0" err="1"/>
              <a:t>Uloga</a:t>
            </a:r>
            <a:r>
              <a:rPr lang="en-GB" sz="2400" dirty="0"/>
              <a:t> </a:t>
            </a:r>
            <a:r>
              <a:rPr lang="en-GB" sz="2400" dirty="0" err="1"/>
              <a:t>ispitanika</a:t>
            </a:r>
            <a:r>
              <a:rPr lang="en-RS" sz="2400" dirty="0"/>
              <a:t>, kako klijent doživljava situaciju procene</a:t>
            </a:r>
          </a:p>
          <a:p>
            <a:r>
              <a:rPr lang="en-GB" sz="2400" dirty="0"/>
              <a:t>N</a:t>
            </a:r>
            <a:r>
              <a:rPr lang="en-RS" sz="2400" dirty="0"/>
              <a:t>emogućnost standardizacije</a:t>
            </a:r>
          </a:p>
          <a:p>
            <a:r>
              <a:rPr lang="en-RS" sz="2400" dirty="0"/>
              <a:t>Transfer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9020A-BAF7-F9C6-1472-2A5DF074F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0875" y="2547252"/>
            <a:ext cx="4510051" cy="37090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RS" sz="2400" dirty="0">
                <a:cs typeface="Times New Roman" panose="02020603050405020304" pitchFamily="18" charset="0"/>
              </a:rPr>
              <a:t>2. Odnos kao važan izvor informacija o klijentu</a:t>
            </a:r>
          </a:p>
          <a:p>
            <a:r>
              <a:rPr lang="en-RS" sz="2400" dirty="0"/>
              <a:t>Interpersonalni kontekst</a:t>
            </a:r>
          </a:p>
          <a:p>
            <a:r>
              <a:rPr lang="en-RS" sz="2400" dirty="0"/>
              <a:t>Kliničar je sastavni deo postupka procene, ne intervenišuća varijabla</a:t>
            </a:r>
          </a:p>
          <a:p>
            <a:r>
              <a:rPr lang="en-RS" sz="2400" dirty="0"/>
              <a:t>Kontratransfer</a:t>
            </a:r>
          </a:p>
        </p:txBody>
      </p:sp>
    </p:spTree>
    <p:extLst>
      <p:ext uri="{BB962C8B-B14F-4D97-AF65-F5344CB8AC3E}">
        <p14:creationId xmlns:p14="http://schemas.microsoft.com/office/powerpoint/2010/main" val="1070596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218DD-1F20-98DD-2EA6-CECC7BBAF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Stavimo se u ulogu ispitanika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EAD77-CF93-65B2-0AA1-140CA75B7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230435" cy="4195481"/>
          </a:xfrm>
        </p:spPr>
        <p:txBody>
          <a:bodyPr>
            <a:normAutofit/>
          </a:bodyPr>
          <a:lstStyle/>
          <a:p>
            <a:r>
              <a:rPr lang="en-GB" sz="2400" dirty="0"/>
              <a:t>Schafer (1954)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Schachtel</a:t>
            </a:r>
            <a:r>
              <a:rPr lang="en-GB" sz="2400" dirty="0"/>
              <a:t> (1966):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Zalaženje</a:t>
            </a:r>
            <a:r>
              <a:rPr lang="en-GB" dirty="0"/>
              <a:t> u </a:t>
            </a:r>
            <a:r>
              <a:rPr lang="en-GB" dirty="0" err="1"/>
              <a:t>intimu</a:t>
            </a:r>
            <a:r>
              <a:rPr lang="en-GB" dirty="0"/>
              <a:t> i </a:t>
            </a:r>
            <a:r>
              <a:rPr lang="en-GB" dirty="0" err="1"/>
              <a:t>narušavanje</a:t>
            </a:r>
            <a:r>
              <a:rPr lang="en-GB" dirty="0"/>
              <a:t> </a:t>
            </a:r>
            <a:r>
              <a:rPr lang="en-GB" dirty="0" err="1"/>
              <a:t>privatnosti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Opasnost</a:t>
            </a:r>
            <a:r>
              <a:rPr lang="en-GB" dirty="0"/>
              <a:t> od </a:t>
            </a:r>
            <a:r>
              <a:rPr lang="en-GB" dirty="0" err="1"/>
              <a:t>konfrontiranja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preuranjenog</a:t>
            </a:r>
            <a:r>
              <a:rPr lang="en-GB" dirty="0"/>
              <a:t> </a:t>
            </a:r>
            <a:r>
              <a:rPr lang="en-GB" dirty="0" err="1"/>
              <a:t>uvida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err="1"/>
              <a:t>Opasnost</a:t>
            </a:r>
            <a:r>
              <a:rPr lang="en-GB" dirty="0"/>
              <a:t> od </a:t>
            </a:r>
            <a:r>
              <a:rPr lang="en-GB" dirty="0" err="1"/>
              <a:t>slobode</a:t>
            </a:r>
            <a:r>
              <a:rPr lang="en-GB" dirty="0"/>
              <a:t> </a:t>
            </a:r>
            <a:r>
              <a:rPr lang="en-GB" dirty="0" err="1"/>
              <a:t>koju</a:t>
            </a:r>
            <a:r>
              <a:rPr lang="en-GB" dirty="0"/>
              <a:t> </a:t>
            </a:r>
            <a:r>
              <a:rPr lang="en-GB" dirty="0" err="1"/>
              <a:t>daju</a:t>
            </a:r>
            <a:r>
              <a:rPr lang="en-GB" dirty="0"/>
              <a:t> </a:t>
            </a:r>
            <a:r>
              <a:rPr lang="en-GB" dirty="0" err="1"/>
              <a:t>Roršahove</a:t>
            </a:r>
            <a:r>
              <a:rPr lang="en-GB" dirty="0"/>
              <a:t> </a:t>
            </a:r>
            <a:r>
              <a:rPr lang="en-GB" dirty="0" err="1"/>
              <a:t>karte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Od </a:t>
            </a:r>
            <a:r>
              <a:rPr lang="en-GB" dirty="0" err="1"/>
              <a:t>postignuća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testu</a:t>
            </a:r>
            <a:r>
              <a:rPr lang="en-GB" dirty="0"/>
              <a:t> </a:t>
            </a:r>
            <a:r>
              <a:rPr lang="en-GB" dirty="0" err="1"/>
              <a:t>zavisi</a:t>
            </a:r>
            <a:r>
              <a:rPr lang="en-GB" dirty="0"/>
              <a:t> </a:t>
            </a:r>
            <a:r>
              <a:rPr lang="en-GB" dirty="0" err="1"/>
              <a:t>klijentova</a:t>
            </a:r>
            <a:r>
              <a:rPr lang="en-GB" dirty="0"/>
              <a:t> </a:t>
            </a:r>
            <a:r>
              <a:rPr lang="en-GB" dirty="0" err="1"/>
              <a:t>budućnost</a:t>
            </a:r>
            <a:endParaRPr lang="en-GB" dirty="0"/>
          </a:p>
          <a:p>
            <a:r>
              <a:rPr lang="en-GB" sz="2400" dirty="0"/>
              <a:t>Ove </a:t>
            </a:r>
            <a:r>
              <a:rPr lang="en-GB" sz="2400" dirty="0" err="1"/>
              <a:t>okolnosti</a:t>
            </a:r>
            <a:r>
              <a:rPr lang="en-GB" sz="2400" dirty="0"/>
              <a:t> </a:t>
            </a:r>
            <a:r>
              <a:rPr lang="en-GB" sz="2400" dirty="0" err="1"/>
              <a:t>bude</a:t>
            </a:r>
            <a:r>
              <a:rPr lang="en-GB" sz="2400" dirty="0"/>
              <a:t> </a:t>
            </a:r>
            <a:r>
              <a:rPr lang="en-GB" sz="2400" dirty="0" err="1"/>
              <a:t>anksioznost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defanzivne</a:t>
            </a:r>
            <a:r>
              <a:rPr lang="en-GB" sz="2400" dirty="0"/>
              <a:t>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transferne</a:t>
            </a:r>
            <a:r>
              <a:rPr lang="en-GB" sz="2400" dirty="0"/>
              <a:t> </a:t>
            </a:r>
            <a:r>
              <a:rPr lang="en-GB" sz="2400" dirty="0" err="1"/>
              <a:t>reakcije</a:t>
            </a:r>
            <a:endParaRPr lang="en-GB" sz="2400" dirty="0"/>
          </a:p>
          <a:p>
            <a:r>
              <a:rPr lang="en-GB" sz="2400" dirty="0" err="1"/>
              <a:t>Te</a:t>
            </a:r>
            <a:r>
              <a:rPr lang="en-GB" sz="2400" dirty="0"/>
              <a:t> </a:t>
            </a:r>
            <a:r>
              <a:rPr lang="en-GB" sz="2400" dirty="0" err="1"/>
              <a:t>reakcije</a:t>
            </a:r>
            <a:r>
              <a:rPr lang="en-GB" sz="2400" dirty="0"/>
              <a:t> </a:t>
            </a:r>
            <a:r>
              <a:rPr lang="en-GB" sz="2400" dirty="0" err="1"/>
              <a:t>su</a:t>
            </a:r>
            <a:r>
              <a:rPr lang="en-GB" sz="2400" dirty="0"/>
              <a:t> </a:t>
            </a:r>
            <a:r>
              <a:rPr lang="en-GB" sz="2400" dirty="0" err="1"/>
              <a:t>informativne</a:t>
            </a:r>
            <a:endParaRPr lang="en-GB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Test </a:t>
            </a:r>
            <a:r>
              <a:rPr lang="en-GB" sz="2000" dirty="0" err="1"/>
              <a:t>situacija</a:t>
            </a:r>
            <a:r>
              <a:rPr lang="en-GB" sz="2000" dirty="0"/>
              <a:t>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odraz</a:t>
            </a:r>
            <a:r>
              <a:rPr lang="en-GB" sz="2000" dirty="0"/>
              <a:t> </a:t>
            </a:r>
            <a:r>
              <a:rPr lang="en-GB" sz="2000" dirty="0" err="1"/>
              <a:t>ispitanikove</a:t>
            </a:r>
            <a:r>
              <a:rPr lang="en-GB" sz="2000" dirty="0"/>
              <a:t> </a:t>
            </a:r>
            <a:r>
              <a:rPr lang="en-GB" sz="2000" dirty="0" err="1"/>
              <a:t>ličnosti</a:t>
            </a:r>
            <a:r>
              <a:rPr lang="en-GB" sz="2000" dirty="0"/>
              <a:t> </a:t>
            </a:r>
            <a:r>
              <a:rPr lang="en-GB" sz="2000" dirty="0" err="1"/>
              <a:t>izvan</a:t>
            </a:r>
            <a:r>
              <a:rPr lang="en-GB" sz="2000" dirty="0"/>
              <a:t> </a:t>
            </a:r>
            <a:r>
              <a:rPr lang="en-GB" sz="2000" dirty="0" err="1"/>
              <a:t>situacije</a:t>
            </a:r>
            <a:r>
              <a:rPr lang="en-GB" sz="2000" dirty="0"/>
              <a:t> </a:t>
            </a:r>
            <a:r>
              <a:rPr lang="en-GB" sz="2000" dirty="0" err="1"/>
              <a:t>testiranja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014321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079D1-0CDA-42A1-87C7-A2FDBC77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864" y="1445501"/>
            <a:ext cx="10079766" cy="4195481"/>
          </a:xfrm>
        </p:spPr>
        <p:txBody>
          <a:bodyPr>
            <a:normAutofit/>
          </a:bodyPr>
          <a:lstStyle/>
          <a:p>
            <a:r>
              <a:rPr lang="en-RS" sz="2400" dirty="0"/>
              <a:t>Najčešće definišu situaciju testiranja kao:</a:t>
            </a:r>
          </a:p>
          <a:p>
            <a:pPr marL="457200" indent="-457200">
              <a:buAutoNum type="arabicPeriod"/>
            </a:pPr>
            <a:r>
              <a:rPr lang="en-RS" dirty="0"/>
              <a:t>Autoritarnu – potraga za odobrenjem od strane autoriteta (kliničara) </a:t>
            </a:r>
          </a:p>
          <a:p>
            <a:pPr marL="457200" indent="-457200">
              <a:buAutoNum type="arabicPeriod"/>
            </a:pPr>
            <a:r>
              <a:rPr lang="en-RS" dirty="0"/>
              <a:t>Kompetitivnu – takmičenje sa zamišljenim postignućem drugih</a:t>
            </a:r>
          </a:p>
          <a:p>
            <a:pPr marL="457200" indent="-457200">
              <a:buAutoNum type="arabicPeriod"/>
            </a:pPr>
            <a:r>
              <a:rPr lang="en-RS" dirty="0"/>
              <a:t>Otpor – inhibicija reakcija ili ponašanje suprotno očekivanjima</a:t>
            </a:r>
          </a:p>
          <a:p>
            <a:pPr marL="0" indent="0">
              <a:buNone/>
            </a:pPr>
            <a:endParaRPr lang="en-RS" sz="2400" dirty="0"/>
          </a:p>
          <a:p>
            <a:pPr marL="0" indent="0">
              <a:buNone/>
            </a:pPr>
            <a:endParaRPr lang="en-RS" sz="2400" dirty="0"/>
          </a:p>
          <a:p>
            <a:pPr marL="0" indent="0">
              <a:buNone/>
            </a:pPr>
            <a:endParaRPr lang="en-RS" sz="2400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20559750-CA5A-AFF6-7B39-6DB794219FD5}"/>
              </a:ext>
            </a:extLst>
          </p:cNvPr>
          <p:cNvSpPr/>
          <p:nvPr/>
        </p:nvSpPr>
        <p:spPr>
          <a:xfrm rot="1590949">
            <a:off x="8195956" y="4580413"/>
            <a:ext cx="779532" cy="288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42EC0F-1B53-64E8-FD17-3F353C2A838B}"/>
              </a:ext>
            </a:extLst>
          </p:cNvPr>
          <p:cNvSpPr txBox="1"/>
          <p:nvPr/>
        </p:nvSpPr>
        <p:spPr>
          <a:xfrm>
            <a:off x="2956394" y="4809985"/>
            <a:ext cx="3429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RS" sz="2400" dirty="0"/>
              <a:t>Stepen slobode (ograničenja) prilikom davanja odgovora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6D2D03-C88D-AD81-F556-913F8329CF97}"/>
              </a:ext>
            </a:extLst>
          </p:cNvPr>
          <p:cNvSpPr txBox="1"/>
          <p:nvPr/>
        </p:nvSpPr>
        <p:spPr>
          <a:xfrm>
            <a:off x="8695107" y="4809985"/>
            <a:ext cx="2569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RS" sz="2400" dirty="0"/>
              <a:t>Odluke koje ćemo doneti</a:t>
            </a:r>
          </a:p>
        </p:txBody>
      </p:sp>
      <p:sp>
        <p:nvSpPr>
          <p:cNvPr id="12" name="Right Arrow 11">
            <a:extLst>
              <a:ext uri="{FF2B5EF4-FFF2-40B4-BE49-F238E27FC236}">
                <a16:creationId xmlns:a16="http://schemas.microsoft.com/office/drawing/2014/main" id="{67630314-3CDD-B1A3-0BD1-9FD31C0F3677}"/>
              </a:ext>
            </a:extLst>
          </p:cNvPr>
          <p:cNvSpPr/>
          <p:nvPr/>
        </p:nvSpPr>
        <p:spPr>
          <a:xfrm rot="19621005">
            <a:off x="6078242" y="4610509"/>
            <a:ext cx="779532" cy="288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FC1194-4DEC-8C23-B489-0C7FDB9ED472}"/>
              </a:ext>
            </a:extLst>
          </p:cNvPr>
          <p:cNvSpPr txBox="1"/>
          <p:nvPr/>
        </p:nvSpPr>
        <p:spPr>
          <a:xfrm>
            <a:off x="416915" y="3717995"/>
            <a:ext cx="2899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RS" sz="2400" dirty="0"/>
              <a:t>Kako definiše situaciju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DC4E6201-36D9-99AC-D8D7-B22E5B30C576}"/>
              </a:ext>
            </a:extLst>
          </p:cNvPr>
          <p:cNvSpPr/>
          <p:nvPr/>
        </p:nvSpPr>
        <p:spPr>
          <a:xfrm rot="1590949">
            <a:off x="2566627" y="4547783"/>
            <a:ext cx="779532" cy="2886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8F281C-450E-BCCE-E4AC-BE938085F92E}"/>
              </a:ext>
            </a:extLst>
          </p:cNvPr>
          <p:cNvSpPr txBox="1"/>
          <p:nvPr/>
        </p:nvSpPr>
        <p:spPr>
          <a:xfrm>
            <a:off x="6208522" y="3717995"/>
            <a:ext cx="2569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RS" sz="2400" dirty="0"/>
              <a:t>Postignuće na testu</a:t>
            </a:r>
          </a:p>
        </p:txBody>
      </p:sp>
    </p:spTree>
    <p:extLst>
      <p:ext uri="{BB962C8B-B14F-4D97-AF65-F5344CB8AC3E}">
        <p14:creationId xmlns:p14="http://schemas.microsoft.com/office/powerpoint/2010/main" val="3877410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903FD-4508-D88A-0037-C6DFDB80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Kontratransfer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9FE3D-DF84-5F1A-528F-E71C5BB20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9604793" cy="5004752"/>
          </a:xfrm>
        </p:spPr>
        <p:txBody>
          <a:bodyPr>
            <a:normAutofit/>
          </a:bodyPr>
          <a:lstStyle/>
          <a:p>
            <a:r>
              <a:rPr lang="en-RS" sz="2400" dirty="0"/>
              <a:t>Psihometrijska vs. psihoanalitička perspektiva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RS" sz="2000" dirty="0"/>
              <a:t>Kontratransferne reakcije kliničara kao izvor greške u merenju vs. kao sastavni deo odnosa i</a:t>
            </a:r>
            <a:r>
              <a:rPr lang="hr-HR" sz="2000" dirty="0"/>
              <a:t> važan izvor informacija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RS" sz="2000" dirty="0"/>
          </a:p>
          <a:p>
            <a:r>
              <a:rPr lang="en-GB" sz="2400" dirty="0"/>
              <a:t>I</a:t>
            </a:r>
            <a:r>
              <a:rPr lang="en-RS" sz="2400" dirty="0"/>
              <a:t>ndirektni kontratransfer – ispitivač ima reakciju na važnu osobu koja izvan same situacije procene</a:t>
            </a:r>
          </a:p>
          <a:p>
            <a:r>
              <a:rPr lang="en-RS" sz="2400" dirty="0"/>
              <a:t>Direktni kontratransfer – ispitivač ima reakciju na klijenta </a:t>
            </a:r>
            <a:r>
              <a:rPr lang="en-GB" sz="2400" dirty="0"/>
              <a:t>i</a:t>
            </a:r>
            <a:r>
              <a:rPr lang="en-RS" sz="2400" dirty="0"/>
              <a:t> njegove/njene odgovore na testu</a:t>
            </a:r>
          </a:p>
        </p:txBody>
      </p:sp>
    </p:spTree>
    <p:extLst>
      <p:ext uri="{BB962C8B-B14F-4D97-AF65-F5344CB8AC3E}">
        <p14:creationId xmlns:p14="http://schemas.microsoft.com/office/powerpoint/2010/main" val="397386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27885-4E46-CF2F-A80E-D482C831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Tumačenje kontratransfernih reakcija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4DB9B-BE3E-E2FA-0624-ED97FB9EF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49518"/>
            <a:ext cx="8946541" cy="4198882"/>
          </a:xfrm>
        </p:spPr>
        <p:txBody>
          <a:bodyPr/>
          <a:lstStyle/>
          <a:p>
            <a:r>
              <a:rPr lang="en-RS" sz="2400" dirty="0"/>
              <a:t>Daje dublji smisao podacima</a:t>
            </a:r>
          </a:p>
          <a:p>
            <a:r>
              <a:rPr lang="en-RS" sz="2400" dirty="0"/>
              <a:t>Donošenje odluke o tretmanu – primer reakcija koje klijent budi kod drugih ljudi u svojim svakodnevnim interakcijama</a:t>
            </a:r>
          </a:p>
          <a:p>
            <a:pPr marL="0" indent="0">
              <a:buNone/>
            </a:pPr>
            <a:endParaRPr lang="en-RS" sz="2400" dirty="0"/>
          </a:p>
          <a:p>
            <a:r>
              <a:rPr lang="en-RS" sz="2400" dirty="0"/>
              <a:t>Teoretičari objektnih odnosa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RS" sz="2000" dirty="0"/>
              <a:t>Odigravanje objektnih odnosa – guranje terapeuta u ulogu selfa ili self-objekta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RS" sz="2000" dirty="0"/>
              <a:t>Kontratransferna reakcija uvek sadrži komponentu klijentovog odnosa sa objektom – važan izvor informacija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RS" sz="1800" dirty="0"/>
          </a:p>
          <a:p>
            <a:pPr lvl="1">
              <a:buFont typeface="Arial" panose="020B0604020202020204" pitchFamily="34" charset="0"/>
              <a:buChar char="•"/>
            </a:pPr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985340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47E2D-C3C1-DB09-DC72-0E7F98EA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Narušavanje uobičajene strukture procene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4D210-4DD8-9BE9-2A95-F9F0313C0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RS" sz="2400" dirty="0"/>
              <a:t>Nekada kontratransferne reakcije iskrivljuju percepciju, a nekada pokušaji da se one izbegnu ometaju kliničko suđenje</a:t>
            </a:r>
          </a:p>
          <a:p>
            <a:endParaRPr lang="en-RS" sz="2400" dirty="0"/>
          </a:p>
          <a:p>
            <a:r>
              <a:rPr lang="en-RS" sz="2400" dirty="0"/>
              <a:t>“Teški” klijenti teže da naruše proceduru? </a:t>
            </a:r>
          </a:p>
          <a:p>
            <a:r>
              <a:rPr lang="en-RS" sz="2400" dirty="0"/>
              <a:t>Primer narcističkog poremećaja ličnosti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RS" sz="2000" dirty="0"/>
              <a:t>Poseban tretman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RS" sz="2000" dirty="0"/>
              <a:t>Empatični promašaji su informativni</a:t>
            </a:r>
          </a:p>
        </p:txBody>
      </p:sp>
    </p:spTree>
    <p:extLst>
      <p:ext uri="{BB962C8B-B14F-4D97-AF65-F5344CB8AC3E}">
        <p14:creationId xmlns:p14="http://schemas.microsoft.com/office/powerpoint/2010/main" val="410405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03E28AA-C89C-9F84-1AE2-922268BF962E}"/>
              </a:ext>
            </a:extLst>
          </p:cNvPr>
          <p:cNvSpPr txBox="1"/>
          <p:nvPr/>
        </p:nvSpPr>
        <p:spPr>
          <a:xfrm>
            <a:off x="2568742" y="2921168"/>
            <a:ext cx="70545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RS" sz="6000" b="1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810289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{FF9A9650-3066-6145-865F-19E0F4F8606E}tf10001062</Template>
  <TotalTime>225</TotalTime>
  <Words>321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Odnos ispitanika i ispitivača</vt:lpstr>
      <vt:lpstr>Kako psihoanalitički orijentisani kliničari vide ovaj odnos?</vt:lpstr>
      <vt:lpstr>Stavimo se u ulogu ispitanika</vt:lpstr>
      <vt:lpstr>PowerPoint Presentation</vt:lpstr>
      <vt:lpstr>Kontratransfer</vt:lpstr>
      <vt:lpstr>Tumačenje kontratransfernih reakcija</vt:lpstr>
      <vt:lpstr>Narušavanje uobičajene strukture procene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Odnos klijenta i ispitivača</dc:title>
  <dc:creator>Pavel Misicatore</dc:creator>
  <cp:lastModifiedBy>Pavel Misicatore</cp:lastModifiedBy>
  <cp:revision>6</cp:revision>
  <dcterms:created xsi:type="dcterms:W3CDTF">2022-11-13T16:52:18Z</dcterms:created>
  <dcterms:modified xsi:type="dcterms:W3CDTF">2022-11-14T15:15:38Z</dcterms:modified>
</cp:coreProperties>
</file>