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8" r:id="rId1"/>
  </p:sldMasterIdLst>
  <p:sldIdLst>
    <p:sldId id="256" r:id="rId2"/>
    <p:sldId id="258" r:id="rId3"/>
    <p:sldId id="259" r:id="rId4"/>
    <p:sldId id="260" r:id="rId5"/>
    <p:sldId id="262" r:id="rId6"/>
    <p:sldId id="265" r:id="rId7"/>
    <p:sldId id="263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5686"/>
    <p:restoredTop sz="94728"/>
  </p:normalViewPr>
  <p:slideViewPr>
    <p:cSldViewPr snapToGrid="0">
      <p:cViewPr varScale="1">
        <p:scale>
          <a:sx n="81" d="100"/>
          <a:sy n="81" d="100"/>
        </p:scale>
        <p:origin x="192" y="6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9CBA8-E91B-7C45-A879-FFE6B3F627BF}" type="datetimeFigureOut">
              <a:rPr lang="en-RS" smtClean="0"/>
              <a:t>14.11.22.</a:t>
            </a:fld>
            <a:endParaRPr lang="e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52FAF-1548-F547-9221-F2879379D057}" type="slidenum">
              <a:rPr lang="en-RS" smtClean="0"/>
              <a:t>‹#›</a:t>
            </a:fld>
            <a:endParaRPr lang="en-RS"/>
          </a:p>
        </p:txBody>
      </p:sp>
    </p:spTree>
    <p:extLst>
      <p:ext uri="{BB962C8B-B14F-4D97-AF65-F5344CB8AC3E}">
        <p14:creationId xmlns:p14="http://schemas.microsoft.com/office/powerpoint/2010/main" val="11832113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9CBA8-E91B-7C45-A879-FFE6B3F627BF}" type="datetimeFigureOut">
              <a:rPr lang="en-RS" smtClean="0"/>
              <a:t>14.11.22.</a:t>
            </a:fld>
            <a:endParaRPr lang="e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52FAF-1548-F547-9221-F2879379D057}" type="slidenum">
              <a:rPr lang="en-RS" smtClean="0"/>
              <a:t>‹#›</a:t>
            </a:fld>
            <a:endParaRPr lang="en-RS"/>
          </a:p>
        </p:txBody>
      </p:sp>
    </p:spTree>
    <p:extLst>
      <p:ext uri="{BB962C8B-B14F-4D97-AF65-F5344CB8AC3E}">
        <p14:creationId xmlns:p14="http://schemas.microsoft.com/office/powerpoint/2010/main" val="1269378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9CBA8-E91B-7C45-A879-FFE6B3F627BF}" type="datetimeFigureOut">
              <a:rPr lang="en-RS" smtClean="0"/>
              <a:t>14.11.22.</a:t>
            </a:fld>
            <a:endParaRPr lang="e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52FAF-1548-F547-9221-F2879379D057}" type="slidenum">
              <a:rPr lang="en-RS" smtClean="0"/>
              <a:t>‹#›</a:t>
            </a:fld>
            <a:endParaRPr lang="en-RS"/>
          </a:p>
        </p:txBody>
      </p:sp>
    </p:spTree>
    <p:extLst>
      <p:ext uri="{BB962C8B-B14F-4D97-AF65-F5344CB8AC3E}">
        <p14:creationId xmlns:p14="http://schemas.microsoft.com/office/powerpoint/2010/main" val="3100670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9CBA8-E91B-7C45-A879-FFE6B3F627BF}" type="datetimeFigureOut">
              <a:rPr lang="en-RS" smtClean="0"/>
              <a:t>14.11.22.</a:t>
            </a:fld>
            <a:endParaRPr lang="e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52FAF-1548-F547-9221-F2879379D057}" type="slidenum">
              <a:rPr lang="en-RS" smtClean="0"/>
              <a:t>‹#›</a:t>
            </a:fld>
            <a:endParaRPr lang="en-RS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446440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9CBA8-E91B-7C45-A879-FFE6B3F627BF}" type="datetimeFigureOut">
              <a:rPr lang="en-RS" smtClean="0"/>
              <a:t>14.11.22.</a:t>
            </a:fld>
            <a:endParaRPr lang="e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52FAF-1548-F547-9221-F2879379D057}" type="slidenum">
              <a:rPr lang="en-RS" smtClean="0"/>
              <a:t>‹#›</a:t>
            </a:fld>
            <a:endParaRPr lang="en-RS"/>
          </a:p>
        </p:txBody>
      </p:sp>
    </p:spTree>
    <p:extLst>
      <p:ext uri="{BB962C8B-B14F-4D97-AF65-F5344CB8AC3E}">
        <p14:creationId xmlns:p14="http://schemas.microsoft.com/office/powerpoint/2010/main" val="1647033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9CBA8-E91B-7C45-A879-FFE6B3F627BF}" type="datetimeFigureOut">
              <a:rPr lang="en-RS" smtClean="0"/>
              <a:t>14.11.22.</a:t>
            </a:fld>
            <a:endParaRPr lang="en-R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52FAF-1548-F547-9221-F2879379D057}" type="slidenum">
              <a:rPr lang="en-RS" smtClean="0"/>
              <a:t>‹#›</a:t>
            </a:fld>
            <a:endParaRPr lang="en-RS"/>
          </a:p>
        </p:txBody>
      </p:sp>
    </p:spTree>
    <p:extLst>
      <p:ext uri="{BB962C8B-B14F-4D97-AF65-F5344CB8AC3E}">
        <p14:creationId xmlns:p14="http://schemas.microsoft.com/office/powerpoint/2010/main" val="9111789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9CBA8-E91B-7C45-A879-FFE6B3F627BF}" type="datetimeFigureOut">
              <a:rPr lang="en-RS" smtClean="0"/>
              <a:t>14.11.22.</a:t>
            </a:fld>
            <a:endParaRPr lang="en-R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52FAF-1548-F547-9221-F2879379D057}" type="slidenum">
              <a:rPr lang="en-RS" smtClean="0"/>
              <a:t>‹#›</a:t>
            </a:fld>
            <a:endParaRPr lang="en-RS"/>
          </a:p>
        </p:txBody>
      </p:sp>
    </p:spTree>
    <p:extLst>
      <p:ext uri="{BB962C8B-B14F-4D97-AF65-F5344CB8AC3E}">
        <p14:creationId xmlns:p14="http://schemas.microsoft.com/office/powerpoint/2010/main" val="36830436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9CBA8-E91B-7C45-A879-FFE6B3F627BF}" type="datetimeFigureOut">
              <a:rPr lang="en-RS" smtClean="0"/>
              <a:t>14.11.22.</a:t>
            </a:fld>
            <a:endParaRPr lang="e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52FAF-1548-F547-9221-F2879379D057}" type="slidenum">
              <a:rPr lang="en-RS" smtClean="0"/>
              <a:t>‹#›</a:t>
            </a:fld>
            <a:endParaRPr lang="en-RS"/>
          </a:p>
        </p:txBody>
      </p:sp>
    </p:spTree>
    <p:extLst>
      <p:ext uri="{BB962C8B-B14F-4D97-AF65-F5344CB8AC3E}">
        <p14:creationId xmlns:p14="http://schemas.microsoft.com/office/powerpoint/2010/main" val="30251990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9CBA8-E91B-7C45-A879-FFE6B3F627BF}" type="datetimeFigureOut">
              <a:rPr lang="en-RS" smtClean="0"/>
              <a:t>14.11.22.</a:t>
            </a:fld>
            <a:endParaRPr lang="e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52FAF-1548-F547-9221-F2879379D057}" type="slidenum">
              <a:rPr lang="en-RS" smtClean="0"/>
              <a:t>‹#›</a:t>
            </a:fld>
            <a:endParaRPr lang="en-RS"/>
          </a:p>
        </p:txBody>
      </p:sp>
    </p:spTree>
    <p:extLst>
      <p:ext uri="{BB962C8B-B14F-4D97-AF65-F5344CB8AC3E}">
        <p14:creationId xmlns:p14="http://schemas.microsoft.com/office/powerpoint/2010/main" val="1917955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9CBA8-E91B-7C45-A879-FFE6B3F627BF}" type="datetimeFigureOut">
              <a:rPr lang="en-RS" smtClean="0"/>
              <a:t>14.11.22.</a:t>
            </a:fld>
            <a:endParaRPr lang="e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52FAF-1548-F547-9221-F2879379D057}" type="slidenum">
              <a:rPr lang="en-RS" smtClean="0"/>
              <a:t>‹#›</a:t>
            </a:fld>
            <a:endParaRPr lang="en-RS"/>
          </a:p>
        </p:txBody>
      </p:sp>
    </p:spTree>
    <p:extLst>
      <p:ext uri="{BB962C8B-B14F-4D97-AF65-F5344CB8AC3E}">
        <p14:creationId xmlns:p14="http://schemas.microsoft.com/office/powerpoint/2010/main" val="30839603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9CBA8-E91B-7C45-A879-FFE6B3F627BF}" type="datetimeFigureOut">
              <a:rPr lang="en-RS" smtClean="0"/>
              <a:t>14.11.22.</a:t>
            </a:fld>
            <a:endParaRPr lang="e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52FAF-1548-F547-9221-F2879379D057}" type="slidenum">
              <a:rPr lang="en-RS" smtClean="0"/>
              <a:t>‹#›</a:t>
            </a:fld>
            <a:endParaRPr lang="en-RS"/>
          </a:p>
        </p:txBody>
      </p:sp>
    </p:spTree>
    <p:extLst>
      <p:ext uri="{BB962C8B-B14F-4D97-AF65-F5344CB8AC3E}">
        <p14:creationId xmlns:p14="http://schemas.microsoft.com/office/powerpoint/2010/main" val="23339379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9CBA8-E91B-7C45-A879-FFE6B3F627BF}" type="datetimeFigureOut">
              <a:rPr lang="en-RS" smtClean="0"/>
              <a:t>14.11.22.</a:t>
            </a:fld>
            <a:endParaRPr lang="e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52FAF-1548-F547-9221-F2879379D057}" type="slidenum">
              <a:rPr lang="en-RS" smtClean="0"/>
              <a:t>‹#›</a:t>
            </a:fld>
            <a:endParaRPr lang="en-RS"/>
          </a:p>
        </p:txBody>
      </p:sp>
    </p:spTree>
    <p:extLst>
      <p:ext uri="{BB962C8B-B14F-4D97-AF65-F5344CB8AC3E}">
        <p14:creationId xmlns:p14="http://schemas.microsoft.com/office/powerpoint/2010/main" val="36049279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9CBA8-E91B-7C45-A879-FFE6B3F627BF}" type="datetimeFigureOut">
              <a:rPr lang="en-RS" smtClean="0"/>
              <a:t>14.11.22.</a:t>
            </a:fld>
            <a:endParaRPr lang="en-R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52FAF-1548-F547-9221-F2879379D057}" type="slidenum">
              <a:rPr lang="en-RS" smtClean="0"/>
              <a:t>‹#›</a:t>
            </a:fld>
            <a:endParaRPr lang="en-RS"/>
          </a:p>
        </p:txBody>
      </p:sp>
    </p:spTree>
    <p:extLst>
      <p:ext uri="{BB962C8B-B14F-4D97-AF65-F5344CB8AC3E}">
        <p14:creationId xmlns:p14="http://schemas.microsoft.com/office/powerpoint/2010/main" val="13662412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9CBA8-E91B-7C45-A879-FFE6B3F627BF}" type="datetimeFigureOut">
              <a:rPr lang="en-RS" smtClean="0"/>
              <a:t>14.11.22.</a:t>
            </a:fld>
            <a:endParaRPr lang="en-R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52FAF-1548-F547-9221-F2879379D057}" type="slidenum">
              <a:rPr lang="en-RS" smtClean="0"/>
              <a:t>‹#›</a:t>
            </a:fld>
            <a:endParaRPr lang="en-RS"/>
          </a:p>
        </p:txBody>
      </p:sp>
    </p:spTree>
    <p:extLst>
      <p:ext uri="{BB962C8B-B14F-4D97-AF65-F5344CB8AC3E}">
        <p14:creationId xmlns:p14="http://schemas.microsoft.com/office/powerpoint/2010/main" val="3819630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9CBA8-E91B-7C45-A879-FFE6B3F627BF}" type="datetimeFigureOut">
              <a:rPr lang="en-RS" smtClean="0"/>
              <a:t>14.11.22.</a:t>
            </a:fld>
            <a:endParaRPr lang="en-R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52FAF-1548-F547-9221-F2879379D057}" type="slidenum">
              <a:rPr lang="en-RS" smtClean="0"/>
              <a:t>‹#›</a:t>
            </a:fld>
            <a:endParaRPr lang="en-RS"/>
          </a:p>
        </p:txBody>
      </p:sp>
    </p:spTree>
    <p:extLst>
      <p:ext uri="{BB962C8B-B14F-4D97-AF65-F5344CB8AC3E}">
        <p14:creationId xmlns:p14="http://schemas.microsoft.com/office/powerpoint/2010/main" val="9581982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9CBA8-E91B-7C45-A879-FFE6B3F627BF}" type="datetimeFigureOut">
              <a:rPr lang="en-RS" smtClean="0"/>
              <a:t>14.11.22.</a:t>
            </a:fld>
            <a:endParaRPr lang="en-R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52FAF-1548-F547-9221-F2879379D057}" type="slidenum">
              <a:rPr lang="en-RS" smtClean="0"/>
              <a:t>‹#›</a:t>
            </a:fld>
            <a:endParaRPr lang="en-RS"/>
          </a:p>
        </p:txBody>
      </p:sp>
    </p:spTree>
    <p:extLst>
      <p:ext uri="{BB962C8B-B14F-4D97-AF65-F5344CB8AC3E}">
        <p14:creationId xmlns:p14="http://schemas.microsoft.com/office/powerpoint/2010/main" val="35239137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9CBA8-E91B-7C45-A879-FFE6B3F627BF}" type="datetimeFigureOut">
              <a:rPr lang="en-RS" smtClean="0"/>
              <a:t>14.11.22.</a:t>
            </a:fld>
            <a:endParaRPr lang="e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52FAF-1548-F547-9221-F2879379D057}" type="slidenum">
              <a:rPr lang="en-RS" smtClean="0"/>
              <a:t>‹#›</a:t>
            </a:fld>
            <a:endParaRPr lang="en-RS"/>
          </a:p>
        </p:txBody>
      </p:sp>
    </p:spTree>
    <p:extLst>
      <p:ext uri="{BB962C8B-B14F-4D97-AF65-F5344CB8AC3E}">
        <p14:creationId xmlns:p14="http://schemas.microsoft.com/office/powerpoint/2010/main" val="1738434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D839CBA8-E91B-7C45-A879-FFE6B3F627BF}" type="datetimeFigureOut">
              <a:rPr lang="en-RS" smtClean="0"/>
              <a:t>14.11.22.</a:t>
            </a:fld>
            <a:endParaRPr lang="e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452FAF-1548-F547-9221-F2879379D057}" type="slidenum">
              <a:rPr lang="en-RS" smtClean="0"/>
              <a:t>‹#›</a:t>
            </a:fld>
            <a:endParaRPr lang="en-RS"/>
          </a:p>
        </p:txBody>
      </p:sp>
    </p:spTree>
    <p:extLst>
      <p:ext uri="{BB962C8B-B14F-4D97-AF65-F5344CB8AC3E}">
        <p14:creationId xmlns:p14="http://schemas.microsoft.com/office/powerpoint/2010/main" val="326028660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  <p:sldLayoutId id="2147483782" r:id="rId14"/>
    <p:sldLayoutId id="2147483783" r:id="rId15"/>
    <p:sldLayoutId id="2147483784" r:id="rId16"/>
    <p:sldLayoutId id="214748378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CFADD7-7355-E512-AFE3-4D8BB8F9583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RS" dirty="0">
                <a:cs typeface="Times New Roman" panose="02020603050405020304" pitchFamily="18" charset="0"/>
              </a:rPr>
              <a:t>Odnos ispitanika </a:t>
            </a:r>
            <a:r>
              <a:rPr lang="en-GB" dirty="0" err="1">
                <a:cs typeface="Times New Roman" panose="02020603050405020304" pitchFamily="18" charset="0"/>
              </a:rPr>
              <a:t>i</a:t>
            </a:r>
            <a:r>
              <a:rPr lang="en-GB" dirty="0">
                <a:cs typeface="Times New Roman" panose="02020603050405020304" pitchFamily="18" charset="0"/>
              </a:rPr>
              <a:t> </a:t>
            </a:r>
            <a:r>
              <a:rPr lang="en-GB" dirty="0" err="1">
                <a:cs typeface="Times New Roman" panose="02020603050405020304" pitchFamily="18" charset="0"/>
              </a:rPr>
              <a:t>ispitivača</a:t>
            </a:r>
            <a:endParaRPr lang="en-RS" dirty="0">
              <a:cs typeface="Times New Roman" panose="02020603050405020304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546E52-ACB9-C612-55F3-26CA285785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4955" y="5210826"/>
            <a:ext cx="8825658" cy="427973"/>
          </a:xfrm>
        </p:spPr>
        <p:txBody>
          <a:bodyPr/>
          <a:lstStyle/>
          <a:p>
            <a:pPr algn="ctr"/>
            <a:r>
              <a:rPr lang="en-RS" dirty="0"/>
              <a:t>Marta Humo PS22/44</a:t>
            </a:r>
          </a:p>
        </p:txBody>
      </p:sp>
    </p:spTree>
    <p:extLst>
      <p:ext uri="{BB962C8B-B14F-4D97-AF65-F5344CB8AC3E}">
        <p14:creationId xmlns:p14="http://schemas.microsoft.com/office/powerpoint/2010/main" val="28201095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A81046-90DA-F600-724A-ABE543BF19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RS" sz="4400" dirty="0">
                <a:cs typeface="Times New Roman" panose="02020603050405020304" pitchFamily="18" charset="0"/>
              </a:rPr>
              <a:t>Kako psihoanalitički orijentisani kliničari vide ovaj odnos?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58A699-1A8A-0097-12B9-1CDE4FE887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71074" y="2547251"/>
            <a:ext cx="4510051" cy="370908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RS" sz="2400" dirty="0">
                <a:cs typeface="Times New Roman" panose="02020603050405020304" pitchFamily="18" charset="0"/>
              </a:rPr>
              <a:t>1. Odnos kao varijabla koja utiče na klijentove odgovore na Roršahu</a:t>
            </a:r>
          </a:p>
          <a:p>
            <a:r>
              <a:rPr lang="en-GB" sz="2400" dirty="0" err="1"/>
              <a:t>Uloga</a:t>
            </a:r>
            <a:r>
              <a:rPr lang="en-GB" sz="2400" dirty="0"/>
              <a:t> </a:t>
            </a:r>
            <a:r>
              <a:rPr lang="en-GB" sz="2400" dirty="0" err="1"/>
              <a:t>ispitanika</a:t>
            </a:r>
            <a:r>
              <a:rPr lang="en-RS" sz="2400" dirty="0"/>
              <a:t>, kako klijent doživljava situaciju procene</a:t>
            </a:r>
          </a:p>
          <a:p>
            <a:r>
              <a:rPr lang="en-GB" sz="2400" dirty="0"/>
              <a:t>N</a:t>
            </a:r>
            <a:r>
              <a:rPr lang="en-RS" sz="2400" dirty="0"/>
              <a:t>emogućnost standardizacije</a:t>
            </a:r>
          </a:p>
          <a:p>
            <a:r>
              <a:rPr lang="en-RS" sz="2400" dirty="0"/>
              <a:t>Transfer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69020A-BAF7-F9C6-1472-2A5DF074F7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10875" y="2547252"/>
            <a:ext cx="4510051" cy="370908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RS" sz="2400" dirty="0">
                <a:cs typeface="Times New Roman" panose="02020603050405020304" pitchFamily="18" charset="0"/>
              </a:rPr>
              <a:t>2. Odnos kao važan izvor informacija o klijentu</a:t>
            </a:r>
          </a:p>
          <a:p>
            <a:r>
              <a:rPr lang="en-RS" sz="2400" dirty="0"/>
              <a:t>Interpersonalni kontekst</a:t>
            </a:r>
          </a:p>
          <a:p>
            <a:r>
              <a:rPr lang="en-RS" sz="2400" dirty="0"/>
              <a:t>Kliničar je sastavni deo postupka procene, ne intervenišuća varijabla</a:t>
            </a:r>
          </a:p>
          <a:p>
            <a:r>
              <a:rPr lang="en-RS" sz="2400" dirty="0"/>
              <a:t>Kontratransfer</a:t>
            </a:r>
          </a:p>
        </p:txBody>
      </p:sp>
    </p:spTree>
    <p:extLst>
      <p:ext uri="{BB962C8B-B14F-4D97-AF65-F5344CB8AC3E}">
        <p14:creationId xmlns:p14="http://schemas.microsoft.com/office/powerpoint/2010/main" val="10705963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7218DD-1F20-98DD-2EA6-CECC7BBAF9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RS" dirty="0"/>
              <a:t>Stavimo se u ulogu ispitanika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7EAD77-CF93-65B2-0AA1-140CA75B70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10230435" cy="4195481"/>
          </a:xfrm>
        </p:spPr>
        <p:txBody>
          <a:bodyPr>
            <a:normAutofit/>
          </a:bodyPr>
          <a:lstStyle/>
          <a:p>
            <a:r>
              <a:rPr lang="en-GB" sz="2400" dirty="0"/>
              <a:t>Schafer (1954) </a:t>
            </a:r>
            <a:r>
              <a:rPr lang="en-GB" sz="2400" dirty="0" err="1"/>
              <a:t>i</a:t>
            </a:r>
            <a:r>
              <a:rPr lang="en-GB" sz="2400" dirty="0"/>
              <a:t> </a:t>
            </a:r>
            <a:r>
              <a:rPr lang="en-GB" sz="2400" dirty="0" err="1"/>
              <a:t>Schachtel</a:t>
            </a:r>
            <a:r>
              <a:rPr lang="en-GB" sz="2400" dirty="0"/>
              <a:t> (1966):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dirty="0" err="1"/>
              <a:t>Zalaženje</a:t>
            </a:r>
            <a:r>
              <a:rPr lang="en-GB" dirty="0"/>
              <a:t> u </a:t>
            </a:r>
            <a:r>
              <a:rPr lang="en-GB" dirty="0" err="1"/>
              <a:t>intimu</a:t>
            </a:r>
            <a:r>
              <a:rPr lang="en-GB" dirty="0"/>
              <a:t> i </a:t>
            </a:r>
            <a:r>
              <a:rPr lang="en-GB" dirty="0" err="1"/>
              <a:t>narušavanje</a:t>
            </a:r>
            <a:r>
              <a:rPr lang="en-GB" dirty="0"/>
              <a:t> </a:t>
            </a:r>
            <a:r>
              <a:rPr lang="en-GB" dirty="0" err="1"/>
              <a:t>privatnosti</a:t>
            </a:r>
            <a:endParaRPr lang="en-GB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GB" dirty="0" err="1"/>
              <a:t>Opasnost</a:t>
            </a:r>
            <a:r>
              <a:rPr lang="en-GB" dirty="0"/>
              <a:t> od </a:t>
            </a:r>
            <a:r>
              <a:rPr lang="en-GB" dirty="0" err="1"/>
              <a:t>konfrontiranja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preuranjenog</a:t>
            </a:r>
            <a:r>
              <a:rPr lang="en-GB" dirty="0"/>
              <a:t> </a:t>
            </a:r>
            <a:r>
              <a:rPr lang="en-GB" dirty="0" err="1"/>
              <a:t>uvida</a:t>
            </a:r>
            <a:endParaRPr lang="en-GB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GB" dirty="0" err="1"/>
              <a:t>Opasnost</a:t>
            </a:r>
            <a:r>
              <a:rPr lang="en-GB" dirty="0"/>
              <a:t> od </a:t>
            </a:r>
            <a:r>
              <a:rPr lang="en-GB" dirty="0" err="1"/>
              <a:t>slobode</a:t>
            </a:r>
            <a:r>
              <a:rPr lang="en-GB" dirty="0"/>
              <a:t> </a:t>
            </a:r>
            <a:r>
              <a:rPr lang="en-GB" dirty="0" err="1"/>
              <a:t>koju</a:t>
            </a:r>
            <a:r>
              <a:rPr lang="en-GB" dirty="0"/>
              <a:t> </a:t>
            </a:r>
            <a:r>
              <a:rPr lang="en-GB" dirty="0" err="1"/>
              <a:t>daju</a:t>
            </a:r>
            <a:r>
              <a:rPr lang="en-GB" dirty="0"/>
              <a:t> </a:t>
            </a:r>
            <a:r>
              <a:rPr lang="en-GB" dirty="0" err="1"/>
              <a:t>Roršahove</a:t>
            </a:r>
            <a:r>
              <a:rPr lang="en-GB" dirty="0"/>
              <a:t> </a:t>
            </a:r>
            <a:r>
              <a:rPr lang="en-GB" dirty="0" err="1"/>
              <a:t>karte</a:t>
            </a:r>
            <a:endParaRPr lang="en-GB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GB" dirty="0"/>
              <a:t>Od </a:t>
            </a:r>
            <a:r>
              <a:rPr lang="en-GB" dirty="0" err="1"/>
              <a:t>postignuća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testu</a:t>
            </a:r>
            <a:r>
              <a:rPr lang="en-GB" dirty="0"/>
              <a:t> </a:t>
            </a:r>
            <a:r>
              <a:rPr lang="en-GB" dirty="0" err="1"/>
              <a:t>zavisi</a:t>
            </a:r>
            <a:r>
              <a:rPr lang="en-GB" dirty="0"/>
              <a:t> </a:t>
            </a:r>
            <a:r>
              <a:rPr lang="en-GB" dirty="0" err="1"/>
              <a:t>klijentova</a:t>
            </a:r>
            <a:r>
              <a:rPr lang="en-GB" dirty="0"/>
              <a:t> </a:t>
            </a:r>
            <a:r>
              <a:rPr lang="en-GB" dirty="0" err="1"/>
              <a:t>budućnost</a:t>
            </a:r>
            <a:endParaRPr lang="en-GB" dirty="0"/>
          </a:p>
          <a:p>
            <a:r>
              <a:rPr lang="en-GB" sz="2400" dirty="0"/>
              <a:t>Ove </a:t>
            </a:r>
            <a:r>
              <a:rPr lang="en-GB" sz="2400" dirty="0" err="1"/>
              <a:t>okolnosti</a:t>
            </a:r>
            <a:r>
              <a:rPr lang="en-GB" sz="2400" dirty="0"/>
              <a:t> </a:t>
            </a:r>
            <a:r>
              <a:rPr lang="en-GB" sz="2400" dirty="0" err="1"/>
              <a:t>bude</a:t>
            </a:r>
            <a:r>
              <a:rPr lang="en-GB" sz="2400" dirty="0"/>
              <a:t> </a:t>
            </a:r>
            <a:r>
              <a:rPr lang="en-GB" sz="2400" dirty="0" err="1"/>
              <a:t>anksioznost</a:t>
            </a:r>
            <a:r>
              <a:rPr lang="en-GB" sz="2400" dirty="0"/>
              <a:t> </a:t>
            </a:r>
            <a:r>
              <a:rPr lang="en-GB" sz="2400" dirty="0" err="1"/>
              <a:t>i</a:t>
            </a:r>
            <a:r>
              <a:rPr lang="en-GB" sz="2400" dirty="0"/>
              <a:t> </a:t>
            </a:r>
            <a:r>
              <a:rPr lang="en-GB" sz="2400" dirty="0" err="1"/>
              <a:t>defanzivne</a:t>
            </a:r>
            <a:r>
              <a:rPr lang="en-GB" sz="2400" dirty="0"/>
              <a:t> </a:t>
            </a:r>
            <a:r>
              <a:rPr lang="en-GB" sz="2400" dirty="0" err="1"/>
              <a:t>i</a:t>
            </a:r>
            <a:r>
              <a:rPr lang="en-GB" sz="2400" dirty="0"/>
              <a:t> </a:t>
            </a:r>
            <a:r>
              <a:rPr lang="en-GB" sz="2400" dirty="0" err="1"/>
              <a:t>transferne</a:t>
            </a:r>
            <a:r>
              <a:rPr lang="en-GB" sz="2400" dirty="0"/>
              <a:t> </a:t>
            </a:r>
            <a:r>
              <a:rPr lang="en-GB" sz="2400" dirty="0" err="1"/>
              <a:t>reakcije</a:t>
            </a:r>
            <a:endParaRPr lang="en-GB" sz="2400" dirty="0"/>
          </a:p>
          <a:p>
            <a:r>
              <a:rPr lang="en-GB" sz="2400" dirty="0" err="1"/>
              <a:t>Te</a:t>
            </a:r>
            <a:r>
              <a:rPr lang="en-GB" sz="2400" dirty="0"/>
              <a:t> </a:t>
            </a:r>
            <a:r>
              <a:rPr lang="en-GB" sz="2400" dirty="0" err="1"/>
              <a:t>reakcije</a:t>
            </a:r>
            <a:r>
              <a:rPr lang="en-GB" sz="2400" dirty="0"/>
              <a:t> </a:t>
            </a:r>
            <a:r>
              <a:rPr lang="en-GB" sz="2400" dirty="0" err="1"/>
              <a:t>su</a:t>
            </a:r>
            <a:r>
              <a:rPr lang="en-GB" sz="2400" dirty="0"/>
              <a:t> </a:t>
            </a:r>
            <a:r>
              <a:rPr lang="en-GB" sz="2400" dirty="0" err="1"/>
              <a:t>informativne</a:t>
            </a:r>
            <a:endParaRPr lang="en-GB" sz="24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000" dirty="0"/>
              <a:t>Test </a:t>
            </a:r>
            <a:r>
              <a:rPr lang="en-GB" sz="2000" dirty="0" err="1"/>
              <a:t>situacija</a:t>
            </a:r>
            <a:r>
              <a:rPr lang="en-GB" sz="2000" dirty="0"/>
              <a:t> </a:t>
            </a:r>
            <a:r>
              <a:rPr lang="en-GB" sz="2000" dirty="0" err="1"/>
              <a:t>kao</a:t>
            </a:r>
            <a:r>
              <a:rPr lang="en-GB" sz="2000" dirty="0"/>
              <a:t> </a:t>
            </a:r>
            <a:r>
              <a:rPr lang="en-GB" sz="2000" dirty="0" err="1"/>
              <a:t>odraz</a:t>
            </a:r>
            <a:r>
              <a:rPr lang="en-GB" sz="2000" dirty="0"/>
              <a:t> </a:t>
            </a:r>
            <a:r>
              <a:rPr lang="en-GB" sz="2000" dirty="0" err="1"/>
              <a:t>ispitanikove</a:t>
            </a:r>
            <a:r>
              <a:rPr lang="en-GB" sz="2000" dirty="0"/>
              <a:t> </a:t>
            </a:r>
            <a:r>
              <a:rPr lang="en-GB" sz="2000" dirty="0" err="1"/>
              <a:t>ličnosti</a:t>
            </a:r>
            <a:r>
              <a:rPr lang="en-GB" sz="2000" dirty="0"/>
              <a:t> </a:t>
            </a:r>
            <a:r>
              <a:rPr lang="en-GB" sz="2000" dirty="0" err="1"/>
              <a:t>izvan</a:t>
            </a:r>
            <a:r>
              <a:rPr lang="en-GB" sz="2000" dirty="0"/>
              <a:t> </a:t>
            </a:r>
            <a:r>
              <a:rPr lang="en-GB" sz="2000" dirty="0" err="1"/>
              <a:t>situacije</a:t>
            </a:r>
            <a:r>
              <a:rPr lang="en-GB" sz="2000" dirty="0"/>
              <a:t> </a:t>
            </a:r>
            <a:r>
              <a:rPr lang="en-GB" sz="2000" dirty="0" err="1"/>
              <a:t>testiranja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0143210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F079D1-0CDA-42A1-87C7-A2FDBC7701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7864" y="1445501"/>
            <a:ext cx="10079766" cy="4195481"/>
          </a:xfrm>
        </p:spPr>
        <p:txBody>
          <a:bodyPr>
            <a:normAutofit/>
          </a:bodyPr>
          <a:lstStyle/>
          <a:p>
            <a:r>
              <a:rPr lang="en-RS" sz="2400" dirty="0"/>
              <a:t>Najčešće definišu situaciju testiranja kao:</a:t>
            </a:r>
          </a:p>
          <a:p>
            <a:pPr marL="457200" indent="-457200">
              <a:buAutoNum type="arabicPeriod"/>
            </a:pPr>
            <a:r>
              <a:rPr lang="en-RS" dirty="0"/>
              <a:t>Autoritarnu – potraga za odobrenjem od strane autoriteta (kliničara) </a:t>
            </a:r>
          </a:p>
          <a:p>
            <a:pPr marL="457200" indent="-457200">
              <a:buAutoNum type="arabicPeriod"/>
            </a:pPr>
            <a:r>
              <a:rPr lang="en-RS" dirty="0"/>
              <a:t>Kompetitivnu – takmičenje sa zamišljenim postignućem drugih</a:t>
            </a:r>
          </a:p>
          <a:p>
            <a:pPr marL="457200" indent="-457200">
              <a:buAutoNum type="arabicPeriod"/>
            </a:pPr>
            <a:r>
              <a:rPr lang="en-RS" dirty="0"/>
              <a:t>Otpor – inhibicija reakcija ili ponašanje suprotno očekivanjima</a:t>
            </a:r>
          </a:p>
          <a:p>
            <a:pPr marL="0" indent="0">
              <a:buNone/>
            </a:pPr>
            <a:endParaRPr lang="en-RS" sz="2400" dirty="0"/>
          </a:p>
          <a:p>
            <a:pPr marL="0" indent="0">
              <a:buNone/>
            </a:pPr>
            <a:endParaRPr lang="en-RS" sz="2400" dirty="0"/>
          </a:p>
          <a:p>
            <a:pPr marL="0" indent="0">
              <a:buNone/>
            </a:pPr>
            <a:endParaRPr lang="en-RS" sz="2400" dirty="0"/>
          </a:p>
        </p:txBody>
      </p:sp>
      <p:sp>
        <p:nvSpPr>
          <p:cNvPr id="5" name="Right Arrow 4">
            <a:extLst>
              <a:ext uri="{FF2B5EF4-FFF2-40B4-BE49-F238E27FC236}">
                <a16:creationId xmlns:a16="http://schemas.microsoft.com/office/drawing/2014/main" id="{20559750-CA5A-AFF6-7B39-6DB794219FD5}"/>
              </a:ext>
            </a:extLst>
          </p:cNvPr>
          <p:cNvSpPr/>
          <p:nvPr/>
        </p:nvSpPr>
        <p:spPr>
          <a:xfrm rot="1590949">
            <a:off x="8195956" y="4580413"/>
            <a:ext cx="779532" cy="28868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242EC0F-1B53-64E8-FD17-3F353C2A838B}"/>
              </a:ext>
            </a:extLst>
          </p:cNvPr>
          <p:cNvSpPr txBox="1"/>
          <p:nvPr/>
        </p:nvSpPr>
        <p:spPr>
          <a:xfrm>
            <a:off x="2956394" y="4809985"/>
            <a:ext cx="34292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RS" sz="2400" dirty="0"/>
              <a:t>Stepen slobode (ograničenja) prilikom davanja odgovora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46D2D03-C88D-AD81-F556-913F8329CF97}"/>
              </a:ext>
            </a:extLst>
          </p:cNvPr>
          <p:cNvSpPr txBox="1"/>
          <p:nvPr/>
        </p:nvSpPr>
        <p:spPr>
          <a:xfrm>
            <a:off x="8695107" y="4809985"/>
            <a:ext cx="25690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RS" sz="2400" dirty="0"/>
              <a:t>Odluke koje ćemo doneti</a:t>
            </a:r>
          </a:p>
        </p:txBody>
      </p:sp>
      <p:sp>
        <p:nvSpPr>
          <p:cNvPr id="12" name="Right Arrow 11">
            <a:extLst>
              <a:ext uri="{FF2B5EF4-FFF2-40B4-BE49-F238E27FC236}">
                <a16:creationId xmlns:a16="http://schemas.microsoft.com/office/drawing/2014/main" id="{67630314-3CDD-B1A3-0BD1-9FD31C0F3677}"/>
              </a:ext>
            </a:extLst>
          </p:cNvPr>
          <p:cNvSpPr/>
          <p:nvPr/>
        </p:nvSpPr>
        <p:spPr>
          <a:xfrm rot="19621005">
            <a:off x="6078242" y="4610509"/>
            <a:ext cx="779532" cy="28868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9FC1194-4DEC-8C23-B489-0C7FDB9ED472}"/>
              </a:ext>
            </a:extLst>
          </p:cNvPr>
          <p:cNvSpPr txBox="1"/>
          <p:nvPr/>
        </p:nvSpPr>
        <p:spPr>
          <a:xfrm>
            <a:off x="416915" y="3717995"/>
            <a:ext cx="28998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RS" sz="2400" dirty="0"/>
              <a:t>Kako definiše situaciju</a:t>
            </a:r>
          </a:p>
        </p:txBody>
      </p:sp>
      <p:sp>
        <p:nvSpPr>
          <p:cNvPr id="14" name="Right Arrow 13">
            <a:extLst>
              <a:ext uri="{FF2B5EF4-FFF2-40B4-BE49-F238E27FC236}">
                <a16:creationId xmlns:a16="http://schemas.microsoft.com/office/drawing/2014/main" id="{DC4E6201-36D9-99AC-D8D7-B22E5B30C576}"/>
              </a:ext>
            </a:extLst>
          </p:cNvPr>
          <p:cNvSpPr/>
          <p:nvPr/>
        </p:nvSpPr>
        <p:spPr>
          <a:xfrm rot="1590949">
            <a:off x="2566627" y="4547783"/>
            <a:ext cx="779532" cy="28868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38F281C-450E-BCCE-E4AC-BE938085F92E}"/>
              </a:ext>
            </a:extLst>
          </p:cNvPr>
          <p:cNvSpPr txBox="1"/>
          <p:nvPr/>
        </p:nvSpPr>
        <p:spPr>
          <a:xfrm>
            <a:off x="6208522" y="3717995"/>
            <a:ext cx="25690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RS" sz="2400" dirty="0"/>
              <a:t>Postignuće na testu</a:t>
            </a:r>
          </a:p>
        </p:txBody>
      </p:sp>
    </p:spTree>
    <p:extLst>
      <p:ext uri="{BB962C8B-B14F-4D97-AF65-F5344CB8AC3E}">
        <p14:creationId xmlns:p14="http://schemas.microsoft.com/office/powerpoint/2010/main" val="38774108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7903FD-4508-D88A-0037-C6DFDB807D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RS" dirty="0"/>
              <a:t>Kontratransfer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89FE3D-DF84-5F1A-528F-E71C5BB20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1853248"/>
            <a:ext cx="9604793" cy="5004752"/>
          </a:xfrm>
        </p:spPr>
        <p:txBody>
          <a:bodyPr>
            <a:normAutofit/>
          </a:bodyPr>
          <a:lstStyle/>
          <a:p>
            <a:r>
              <a:rPr lang="en-RS" sz="2400" dirty="0"/>
              <a:t>Psihometrijska vs. psihoanalitička perspektiva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RS" sz="2000" dirty="0"/>
              <a:t>Kontratransferne reakcije kliničara kao izvor greške u merenju vs. kao sastavni deo odnosa i</a:t>
            </a:r>
            <a:r>
              <a:rPr lang="hr-HR" sz="2000" dirty="0"/>
              <a:t> važan izvor informacija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RS" sz="2000" dirty="0"/>
          </a:p>
          <a:p>
            <a:r>
              <a:rPr lang="en-GB" sz="2400" dirty="0"/>
              <a:t>I</a:t>
            </a:r>
            <a:r>
              <a:rPr lang="en-RS" sz="2400" dirty="0"/>
              <a:t>ndirektni kontratransfer – ispitivač ima reakciju na važnu osobu koja izvan same situacije procene</a:t>
            </a:r>
          </a:p>
          <a:p>
            <a:r>
              <a:rPr lang="en-RS" sz="2400" dirty="0"/>
              <a:t>Direktni kontratransfer – ispitivač ima reakciju na klijenta </a:t>
            </a:r>
            <a:r>
              <a:rPr lang="en-GB" sz="2400" dirty="0"/>
              <a:t>i</a:t>
            </a:r>
            <a:r>
              <a:rPr lang="en-RS" sz="2400" dirty="0"/>
              <a:t> njegove/njene odgovore na testu</a:t>
            </a:r>
          </a:p>
        </p:txBody>
      </p:sp>
    </p:spTree>
    <p:extLst>
      <p:ext uri="{BB962C8B-B14F-4D97-AF65-F5344CB8AC3E}">
        <p14:creationId xmlns:p14="http://schemas.microsoft.com/office/powerpoint/2010/main" val="39738645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527885-4E46-CF2F-A80E-D482C8312A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RS" dirty="0"/>
              <a:t>Tumačenje kontratransfernih reakcija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64DB9B-BE3E-E2FA-0624-ED97FB9EF6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49518"/>
            <a:ext cx="8946541" cy="4198882"/>
          </a:xfrm>
        </p:spPr>
        <p:txBody>
          <a:bodyPr/>
          <a:lstStyle/>
          <a:p>
            <a:r>
              <a:rPr lang="en-RS" sz="2400" dirty="0"/>
              <a:t>Daje dublji smisao podacima</a:t>
            </a:r>
          </a:p>
          <a:p>
            <a:r>
              <a:rPr lang="en-RS" sz="2400" dirty="0"/>
              <a:t>Donošenje odluke o tretmanu – primer reakcija koje klijent budi kod drugih ljudi u svojim svakodnevnim interakcijama</a:t>
            </a:r>
          </a:p>
          <a:p>
            <a:pPr marL="0" indent="0">
              <a:buNone/>
            </a:pPr>
            <a:endParaRPr lang="en-RS" sz="2400" dirty="0"/>
          </a:p>
          <a:p>
            <a:r>
              <a:rPr lang="en-RS" sz="2400" dirty="0"/>
              <a:t>Teoretičari objektnih odnosa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RS" sz="2000" dirty="0"/>
              <a:t>Odigravanje objektnih odnosa – guranje terapeuta u ulogu selfa ili self-objekta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RS" sz="2000" dirty="0"/>
              <a:t>Kontratransferna reakcija uvek sadrži komponentu klijentovog odnosa sa objektom – važan izvor informacija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RS" sz="1800" dirty="0"/>
          </a:p>
          <a:p>
            <a:pPr lvl="1">
              <a:buFont typeface="Arial" panose="020B0604020202020204" pitchFamily="34" charset="0"/>
              <a:buChar char="•"/>
            </a:pPr>
            <a:endParaRPr lang="en-RS" dirty="0"/>
          </a:p>
        </p:txBody>
      </p:sp>
    </p:spTree>
    <p:extLst>
      <p:ext uri="{BB962C8B-B14F-4D97-AF65-F5344CB8AC3E}">
        <p14:creationId xmlns:p14="http://schemas.microsoft.com/office/powerpoint/2010/main" val="9853406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947E2D-C3C1-DB09-DC72-0E7F98EA44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RS" dirty="0"/>
              <a:t>Narušavanje uobičajene strukture procene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84D210-4DD8-9BE9-2A95-F9F0313C0B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RS" sz="2400" dirty="0"/>
              <a:t>Nekada kontratransferne reakcije iskrivljuju percepciju, a nekada pokušaji da se one izbegnu ometaju kliničko suđenje</a:t>
            </a:r>
          </a:p>
          <a:p>
            <a:endParaRPr lang="en-RS" sz="2400" dirty="0"/>
          </a:p>
          <a:p>
            <a:r>
              <a:rPr lang="en-RS" sz="2400" dirty="0"/>
              <a:t>“Teški” klijenti teže da naruše proceduru? </a:t>
            </a:r>
          </a:p>
          <a:p>
            <a:r>
              <a:rPr lang="en-RS" sz="2400" dirty="0"/>
              <a:t>Primer narcističkog poremećaja ličnosti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RS" sz="2000" dirty="0"/>
              <a:t>Poseban tretman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RS" sz="2000" dirty="0"/>
              <a:t>Empatični promašaji su informativni</a:t>
            </a:r>
          </a:p>
        </p:txBody>
      </p:sp>
    </p:spTree>
    <p:extLst>
      <p:ext uri="{BB962C8B-B14F-4D97-AF65-F5344CB8AC3E}">
        <p14:creationId xmlns:p14="http://schemas.microsoft.com/office/powerpoint/2010/main" val="41040523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03E28AA-C89C-9F84-1AE2-922268BF962E}"/>
              </a:ext>
            </a:extLst>
          </p:cNvPr>
          <p:cNvSpPr txBox="1"/>
          <p:nvPr/>
        </p:nvSpPr>
        <p:spPr>
          <a:xfrm>
            <a:off x="2568742" y="2921168"/>
            <a:ext cx="70545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RS" sz="6000" b="1" dirty="0"/>
              <a:t>Hvala na pažnji!</a:t>
            </a:r>
          </a:p>
        </p:txBody>
      </p:sp>
    </p:spTree>
    <p:extLst>
      <p:ext uri="{BB962C8B-B14F-4D97-AF65-F5344CB8AC3E}">
        <p14:creationId xmlns:p14="http://schemas.microsoft.com/office/powerpoint/2010/main" val="81028957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Red Violet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{FF9A9650-3066-6145-865F-19E0F4F8606E}tf10001062</Template>
  <TotalTime>225</TotalTime>
  <Words>321</Words>
  <Application>Microsoft Macintosh PowerPoint</Application>
  <PresentationFormat>Widescreen</PresentationFormat>
  <Paragraphs>50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Century Gothic</vt:lpstr>
      <vt:lpstr>Wingdings 3</vt:lpstr>
      <vt:lpstr>Ion</vt:lpstr>
      <vt:lpstr>Odnos ispitanika i ispitivača</vt:lpstr>
      <vt:lpstr>Kako psihoanalitički orijentisani kliničari vide ovaj odnos?</vt:lpstr>
      <vt:lpstr>Stavimo se u ulogu ispitanika</vt:lpstr>
      <vt:lpstr>PowerPoint Presentation</vt:lpstr>
      <vt:lpstr>Kontratransfer</vt:lpstr>
      <vt:lpstr>Tumačenje kontratransfernih reakcija</vt:lpstr>
      <vt:lpstr>Narušavanje uobičajene strukture procene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Odnos klijenta i ispitivača</dc:title>
  <dc:creator>Pavel Misicatore</dc:creator>
  <cp:lastModifiedBy>Pavel Misicatore</cp:lastModifiedBy>
  <cp:revision>6</cp:revision>
  <dcterms:created xsi:type="dcterms:W3CDTF">2022-11-13T16:52:18Z</dcterms:created>
  <dcterms:modified xsi:type="dcterms:W3CDTF">2022-11-14T15:15:38Z</dcterms:modified>
</cp:coreProperties>
</file>