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2" r:id="rId2"/>
    <p:sldId id="273" r:id="rId3"/>
    <p:sldId id="274" r:id="rId4"/>
    <p:sldId id="275" r:id="rId5"/>
    <p:sldId id="276" r:id="rId6"/>
    <p:sldId id="277" r:id="rId7"/>
    <p:sldId id="256" r:id="rId8"/>
    <p:sldId id="257" r:id="rId9"/>
    <p:sldId id="264" r:id="rId10"/>
    <p:sldId id="261" r:id="rId11"/>
    <p:sldId id="266" r:id="rId12"/>
    <p:sldId id="268" r:id="rId13"/>
    <p:sldId id="272" r:id="rId14"/>
    <p:sldId id="292" r:id="rId15"/>
    <p:sldId id="258" r:id="rId16"/>
    <p:sldId id="263" r:id="rId17"/>
    <p:sldId id="285" r:id="rId18"/>
    <p:sldId id="269" r:id="rId19"/>
    <p:sldId id="270" r:id="rId20"/>
    <p:sldId id="259" r:id="rId21"/>
    <p:sldId id="293" r:id="rId22"/>
    <p:sldId id="271" r:id="rId23"/>
    <p:sldId id="278" r:id="rId24"/>
    <p:sldId id="286" r:id="rId25"/>
    <p:sldId id="287" r:id="rId26"/>
    <p:sldId id="279" r:id="rId27"/>
    <p:sldId id="289" r:id="rId28"/>
    <p:sldId id="282" r:id="rId29"/>
    <p:sldId id="290" r:id="rId30"/>
    <p:sldId id="291"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91" autoAdjust="0"/>
  </p:normalViewPr>
  <p:slideViewPr>
    <p:cSldViewPr>
      <p:cViewPr varScale="1">
        <p:scale>
          <a:sx n="62" d="100"/>
          <a:sy n="62" d="100"/>
        </p:scale>
        <p:origin x="162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B57E5-43FD-47FF-94A2-898A5EB285CF}" type="datetimeFigureOut">
              <a:rPr lang="en-US" smtClean="0"/>
              <a:t>5/12/2020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8D5BC-E38D-4ECF-8CD2-2C40D4455C09}" type="slidenum">
              <a:rPr lang="en-US" smtClean="0"/>
              <a:t>‹#›</a:t>
            </a:fld>
            <a:endParaRPr lang="en-US"/>
          </a:p>
        </p:txBody>
      </p:sp>
    </p:spTree>
    <p:extLst>
      <p:ext uri="{BB962C8B-B14F-4D97-AF65-F5344CB8AC3E}">
        <p14:creationId xmlns:p14="http://schemas.microsoft.com/office/powerpoint/2010/main" val="133138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8D5BC-E38D-4ECF-8CD2-2C40D4455C09}" type="slidenum">
              <a:rPr lang="en-US" smtClean="0"/>
              <a:t>6</a:t>
            </a:fld>
            <a:endParaRPr lang="en-US"/>
          </a:p>
        </p:txBody>
      </p:sp>
    </p:spTree>
    <p:extLst>
      <p:ext uri="{BB962C8B-B14F-4D97-AF65-F5344CB8AC3E}">
        <p14:creationId xmlns:p14="http://schemas.microsoft.com/office/powerpoint/2010/main" val="99872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8D5BC-E38D-4ECF-8CD2-2C40D4455C09}" type="slidenum">
              <a:rPr lang="en-US" smtClean="0"/>
              <a:t>12</a:t>
            </a:fld>
            <a:endParaRPr lang="en-US"/>
          </a:p>
        </p:txBody>
      </p:sp>
    </p:spTree>
    <p:extLst>
      <p:ext uri="{BB962C8B-B14F-4D97-AF65-F5344CB8AC3E}">
        <p14:creationId xmlns:p14="http://schemas.microsoft.com/office/powerpoint/2010/main" val="399174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8D5BC-E38D-4ECF-8CD2-2C40D4455C09}" type="slidenum">
              <a:rPr lang="en-US" smtClean="0"/>
              <a:t>13</a:t>
            </a:fld>
            <a:endParaRPr lang="en-US"/>
          </a:p>
        </p:txBody>
      </p:sp>
    </p:spTree>
    <p:extLst>
      <p:ext uri="{BB962C8B-B14F-4D97-AF65-F5344CB8AC3E}">
        <p14:creationId xmlns:p14="http://schemas.microsoft.com/office/powerpoint/2010/main" val="347601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8D5BC-E38D-4ECF-8CD2-2C40D4455C09}" type="slidenum">
              <a:rPr lang="en-US" smtClean="0"/>
              <a:t>14</a:t>
            </a:fld>
            <a:endParaRPr lang="en-US"/>
          </a:p>
        </p:txBody>
      </p:sp>
    </p:spTree>
    <p:extLst>
      <p:ext uri="{BB962C8B-B14F-4D97-AF65-F5344CB8AC3E}">
        <p14:creationId xmlns:p14="http://schemas.microsoft.com/office/powerpoint/2010/main" val="417496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8D5BC-E38D-4ECF-8CD2-2C40D4455C09}" type="slidenum">
              <a:rPr lang="en-US" smtClean="0"/>
              <a:t>17</a:t>
            </a:fld>
            <a:endParaRPr lang="en-US"/>
          </a:p>
        </p:txBody>
      </p:sp>
    </p:spTree>
    <p:extLst>
      <p:ext uri="{BB962C8B-B14F-4D97-AF65-F5344CB8AC3E}">
        <p14:creationId xmlns:p14="http://schemas.microsoft.com/office/powerpoint/2010/main" val="178745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67952" y="4937760"/>
            <a:ext cx="8876048" cy="1905000"/>
          </a:xfrm>
        </p:spPr>
        <p:txBody>
          <a:bodyPr>
            <a:noAutofit/>
          </a:bodyPr>
          <a:lstStyle/>
          <a:p>
            <a:pPr algn="ctr">
              <a:spcBef>
                <a:spcPts val="0"/>
              </a:spcBef>
            </a:pPr>
            <a:r>
              <a:rPr lang="sr-Latn-RS" sz="2400" b="1" dirty="0">
                <a:solidFill>
                  <a:schemeClr val="tx1"/>
                </a:solidFill>
              </a:rPr>
              <a:t>Veliki svetski </a:t>
            </a:r>
            <a:r>
              <a:rPr lang="sr-Latn-RS" sz="2400" b="1" dirty="0" smtClean="0">
                <a:solidFill>
                  <a:schemeClr val="tx1"/>
                </a:solidFill>
              </a:rPr>
              <a:t>teatar/</a:t>
            </a:r>
            <a:r>
              <a:rPr lang="sr-Latn-RS" sz="2400" b="1" i="1" dirty="0" smtClean="0">
                <a:solidFill>
                  <a:schemeClr val="tx1"/>
                </a:solidFill>
              </a:rPr>
              <a:t>theatrum mundi</a:t>
            </a:r>
            <a:r>
              <a:rPr lang="sr-Latn-RS" sz="2400" b="1" dirty="0" smtClean="0">
                <a:solidFill>
                  <a:schemeClr val="tx1"/>
                </a:solidFill>
              </a:rPr>
              <a:t>: </a:t>
            </a:r>
            <a:r>
              <a:rPr lang="sr-Latn-RS" sz="2400" b="1" dirty="0">
                <a:solidFill>
                  <a:schemeClr val="tx1"/>
                </a:solidFill>
              </a:rPr>
              <a:t>pozorišna </a:t>
            </a:r>
            <a:r>
              <a:rPr lang="sr-Latn-RS" sz="2400" b="1" dirty="0" smtClean="0">
                <a:solidFill>
                  <a:schemeClr val="tx1"/>
                </a:solidFill>
              </a:rPr>
              <a:t>struktura barokne vizuelne kulture</a:t>
            </a:r>
          </a:p>
          <a:p>
            <a:pPr algn="ctr">
              <a:spcBef>
                <a:spcPts val="0"/>
              </a:spcBef>
            </a:pPr>
            <a:r>
              <a:rPr lang="sr-Latn-RS" sz="2400" b="1" dirty="0" smtClean="0">
                <a:solidFill>
                  <a:schemeClr val="tx1"/>
                </a:solidFill>
              </a:rPr>
              <a:t>11. V 2020.</a:t>
            </a:r>
          </a:p>
          <a:p>
            <a:pPr algn="ctr">
              <a:spcBef>
                <a:spcPts val="0"/>
              </a:spcBef>
            </a:pPr>
            <a:r>
              <a:rPr lang="sr-Latn-RS" sz="2400" b="1" dirty="0" smtClean="0">
                <a:solidFill>
                  <a:schemeClr val="tx1"/>
                </a:solidFill>
                <a:latin typeface="Tw Cen MT" panose="020B0602020104020603" pitchFamily="34" charset="-18"/>
              </a:rPr>
              <a:t>©  </a:t>
            </a:r>
            <a:r>
              <a:rPr lang="sr-Latn-RS" sz="2400" b="1" dirty="0" smtClean="0">
                <a:solidFill>
                  <a:schemeClr val="tx1"/>
                </a:solidFill>
              </a:rPr>
              <a:t>prof</a:t>
            </a:r>
            <a:r>
              <a:rPr lang="sr-Latn-RS" sz="2400" b="1" dirty="0" smtClean="0">
                <a:solidFill>
                  <a:schemeClr val="tx1"/>
                </a:solidFill>
              </a:rPr>
              <a:t>. dr Saša Brajović</a:t>
            </a:r>
          </a:p>
          <a:p>
            <a:pPr algn="ctr">
              <a:spcBef>
                <a:spcPts val="0"/>
              </a:spcBef>
            </a:pPr>
            <a:r>
              <a:rPr lang="sr-Latn-RS" sz="2400" b="1" dirty="0" smtClean="0">
                <a:solidFill>
                  <a:schemeClr val="tx1"/>
                </a:solidFill>
              </a:rPr>
              <a:t>dr Milena Ulčar</a:t>
            </a:r>
            <a:endParaRPr lang="en-US" sz="24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
            <a:ext cx="5576208" cy="4572000"/>
          </a:xfrm>
          <a:prstGeom prst="rect">
            <a:avLst/>
          </a:prstGeom>
        </p:spPr>
      </p:pic>
    </p:spTree>
    <p:extLst>
      <p:ext uri="{BB962C8B-B14F-4D97-AF65-F5344CB8AC3E}">
        <p14:creationId xmlns:p14="http://schemas.microsoft.com/office/powerpoint/2010/main" val="41769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715000" y="76200"/>
            <a:ext cx="3352800" cy="6705600"/>
          </a:xfrm>
        </p:spPr>
        <p:txBody>
          <a:bodyPr>
            <a:noAutofit/>
          </a:bodyPr>
          <a:lstStyle/>
          <a:p>
            <a:pPr algn="just">
              <a:spcBef>
                <a:spcPts val="0"/>
              </a:spcBef>
            </a:pPr>
            <a:endParaRPr lang="sr-Latn-RS" sz="1900" dirty="0" smtClean="0">
              <a:solidFill>
                <a:schemeClr val="tx1"/>
              </a:solidFill>
            </a:endParaRPr>
          </a:p>
          <a:p>
            <a:pPr algn="ctr">
              <a:spcBef>
                <a:spcPts val="0"/>
              </a:spcBef>
            </a:pPr>
            <a:r>
              <a:rPr lang="sr-Latn-RS" sz="1900" dirty="0">
                <a:solidFill>
                  <a:schemeClr val="tx1"/>
                </a:solidFill>
              </a:rPr>
              <a:t>U centru stoji devojičica, infantkinja </a:t>
            </a:r>
            <a:r>
              <a:rPr lang="sr-Latn-RS" sz="1900" dirty="0" smtClean="0">
                <a:solidFill>
                  <a:schemeClr val="tx1"/>
                </a:solidFill>
              </a:rPr>
              <a:t>Margarita Tereza, koja je posle smrti prestolonaslednika Baldazara </a:t>
            </a:r>
            <a:r>
              <a:rPr lang="sr-Latn-RS" sz="1900" dirty="0">
                <a:solidFill>
                  <a:schemeClr val="tx1"/>
                </a:solidFill>
              </a:rPr>
              <a:t>Karlosa bila </a:t>
            </a:r>
            <a:r>
              <a:rPr lang="sr-Latn-RS" sz="1900" dirty="0" smtClean="0">
                <a:solidFill>
                  <a:schemeClr val="tx1"/>
                </a:solidFill>
              </a:rPr>
              <a:t>jedina nada dinastije. Okružena </a:t>
            </a:r>
            <a:r>
              <a:rPr lang="sr-Latn-RS" sz="1900" dirty="0">
                <a:solidFill>
                  <a:schemeClr val="tx1"/>
                </a:solidFill>
              </a:rPr>
              <a:t>je sa dve </a:t>
            </a:r>
            <a:r>
              <a:rPr lang="sr-Latn-RS" sz="1900" dirty="0" smtClean="0">
                <a:solidFill>
                  <a:schemeClr val="tx1"/>
                </a:solidFill>
              </a:rPr>
              <a:t>mlade devojke – </a:t>
            </a:r>
            <a:r>
              <a:rPr lang="sr-Latn-RS" sz="1900" i="1" dirty="0" smtClean="0">
                <a:solidFill>
                  <a:schemeClr val="tx1"/>
                </a:solidFill>
              </a:rPr>
              <a:t>menine</a:t>
            </a:r>
            <a:r>
              <a:rPr lang="sr-Latn-RS" sz="1900" dirty="0" smtClean="0">
                <a:solidFill>
                  <a:schemeClr val="tx1"/>
                </a:solidFill>
              </a:rPr>
              <a:t>, dvorske dame. Na </a:t>
            </a:r>
            <a:r>
              <a:rPr lang="sr-Latn-RS" sz="1900" dirty="0">
                <a:solidFill>
                  <a:schemeClr val="tx1"/>
                </a:solidFill>
              </a:rPr>
              <a:t>desnoj strani su </a:t>
            </a:r>
            <a:r>
              <a:rPr lang="sr-Latn-RS" sz="1900" dirty="0" smtClean="0">
                <a:solidFill>
                  <a:schemeClr val="tx1"/>
                </a:solidFill>
              </a:rPr>
              <a:t>žena i muškarac </a:t>
            </a:r>
            <a:r>
              <a:rPr lang="sr-Latn-RS" sz="1900" dirty="0">
                <a:solidFill>
                  <a:schemeClr val="tx1"/>
                </a:solidFill>
              </a:rPr>
              <a:t>patuljastog </a:t>
            </a:r>
            <a:r>
              <a:rPr lang="sr-Latn-RS" sz="1900" dirty="0" smtClean="0">
                <a:solidFill>
                  <a:schemeClr val="tx1"/>
                </a:solidFill>
              </a:rPr>
              <a:t>rasta iz dvorske pratnje i pas. Iza stoje žena zadužena za princezino vaspitanje i muškarac iz kraljeve pratnje. U pozadini je visoki dvorski službenik, prikazan u vratima, kako ulazi, ili izlazi iz sobe. Svi predstavljeni su stvarne ličnosti.</a:t>
            </a:r>
          </a:p>
          <a:p>
            <a:pPr algn="ctr">
              <a:spcBef>
                <a:spcPts val="0"/>
              </a:spcBef>
            </a:pPr>
            <a:r>
              <a:rPr lang="sr-Latn-RS" sz="1900" dirty="0" smtClean="0">
                <a:solidFill>
                  <a:schemeClr val="tx1"/>
                </a:solidFill>
              </a:rPr>
              <a:t>Slika prikazuje verovatno prostoriju u dvorcu Alkazar u Madridu. Slike na zidovima su iz kraljevske kolekcije.</a:t>
            </a:r>
            <a:endParaRPr lang="en-US" sz="1900" dirty="0">
              <a:solidFill>
                <a:schemeClr val="tx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0"/>
            <a:ext cx="5442308" cy="6126480"/>
          </a:xfrm>
          <a:prstGeom prst="rect">
            <a:avLst/>
          </a:prstGeom>
        </p:spPr>
      </p:pic>
    </p:spTree>
    <p:extLst>
      <p:ext uri="{BB962C8B-B14F-4D97-AF65-F5344CB8AC3E}">
        <p14:creationId xmlns:p14="http://schemas.microsoft.com/office/powerpoint/2010/main" val="211852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11661"/>
            <a:ext cx="3824431" cy="49377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286000"/>
            <a:ext cx="4937760" cy="3563421"/>
          </a:xfrm>
          <a:prstGeom prst="rect">
            <a:avLst/>
          </a:prstGeom>
        </p:spPr>
      </p:pic>
    </p:spTree>
    <p:extLst>
      <p:ext uri="{BB962C8B-B14F-4D97-AF65-F5344CB8AC3E}">
        <p14:creationId xmlns:p14="http://schemas.microsoft.com/office/powerpoint/2010/main" val="146021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704590"/>
            <a:ext cx="5225148" cy="26517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685800"/>
            <a:ext cx="3333750" cy="5695950"/>
          </a:xfrm>
          <a:prstGeom prst="rect">
            <a:avLst/>
          </a:prstGeom>
        </p:spPr>
      </p:pic>
    </p:spTree>
    <p:extLst>
      <p:ext uri="{BB962C8B-B14F-4D97-AF65-F5344CB8AC3E}">
        <p14:creationId xmlns:p14="http://schemas.microsoft.com/office/powerpoint/2010/main" val="88294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4983480"/>
            <a:ext cx="8763000" cy="1569720"/>
          </a:xfrm>
        </p:spPr>
        <p:txBody>
          <a:bodyPr>
            <a:noAutofit/>
          </a:bodyPr>
          <a:lstStyle/>
          <a:p>
            <a:pPr algn="ctr">
              <a:spcBef>
                <a:spcPts val="0"/>
              </a:spcBef>
            </a:pPr>
            <a:r>
              <a:rPr lang="sr-Latn-RS" dirty="0" smtClean="0">
                <a:solidFill>
                  <a:schemeClr val="tx1"/>
                </a:solidFill>
              </a:rPr>
              <a:t>Slika demonstrira Velaskezuovu virtuoznost u predstavljanju svetla, materijalizaciji tekstura i komponovanju, kao i gotovo impresionistički postupaku slikanja.</a:t>
            </a:r>
          </a:p>
          <a:p>
            <a:pPr algn="ctr">
              <a:spcBef>
                <a:spcPts val="0"/>
              </a:spcBef>
            </a:pPr>
            <a:r>
              <a:rPr lang="sr-Latn-RS" dirty="0" smtClean="0">
                <a:solidFill>
                  <a:schemeClr val="tx1"/>
                </a:solidFill>
              </a:rPr>
              <a:t>Svi </a:t>
            </a:r>
            <a:r>
              <a:rPr lang="sr-Latn-RS" dirty="0">
                <a:solidFill>
                  <a:schemeClr val="tx1"/>
                </a:solidFill>
              </a:rPr>
              <a:t>predstavljeni predmeti na slici – ogledalo, platna, lampe, </a:t>
            </a:r>
            <a:r>
              <a:rPr lang="sr-Latn-RS" dirty="0" smtClean="0">
                <a:solidFill>
                  <a:schemeClr val="tx1"/>
                </a:solidFill>
              </a:rPr>
              <a:t>prozor, </a:t>
            </a:r>
            <a:r>
              <a:rPr lang="sr-Latn-RS" dirty="0">
                <a:solidFill>
                  <a:schemeClr val="tx1"/>
                </a:solidFill>
              </a:rPr>
              <a:t>vrata – propuštaju ili primaju svetlo. </a:t>
            </a:r>
            <a:r>
              <a:rPr lang="sr-Latn-RS" dirty="0" smtClean="0">
                <a:solidFill>
                  <a:schemeClr val="tx1"/>
                </a:solidFill>
              </a:rPr>
              <a:t>Slika je raskošna, velikih dimenzija, reprezentativna, kako dolikuje dvorskom portretu.</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04800"/>
            <a:ext cx="5939718" cy="4297680"/>
          </a:xfrm>
          <a:prstGeom prst="rect">
            <a:avLst/>
          </a:prstGeom>
        </p:spPr>
      </p:pic>
    </p:spTree>
    <p:extLst>
      <p:ext uri="{BB962C8B-B14F-4D97-AF65-F5344CB8AC3E}">
        <p14:creationId xmlns:p14="http://schemas.microsoft.com/office/powerpoint/2010/main" val="157930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638800" y="1676400"/>
            <a:ext cx="3276600" cy="3352800"/>
          </a:xfrm>
        </p:spPr>
        <p:txBody>
          <a:bodyPr>
            <a:noAutofit/>
          </a:bodyPr>
          <a:lstStyle/>
          <a:p>
            <a:pPr algn="ctr">
              <a:spcBef>
                <a:spcPts val="0"/>
              </a:spcBef>
            </a:pPr>
            <a:r>
              <a:rPr lang="sr-Latn-RS" dirty="0" smtClean="0">
                <a:solidFill>
                  <a:schemeClr val="tx1"/>
                </a:solidFill>
              </a:rPr>
              <a:t>Ipak, Velaskezovo iskustvo iz Sevilje, kada je slikao realistične kompozicije (tema časa o razvoju žanrova), ugrađeno je i na ovoj slici, posebno u predstavljanju patuljaka i psa.</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
            <a:ext cx="4876800" cy="6579704"/>
          </a:xfrm>
          <a:prstGeom prst="rect">
            <a:avLst/>
          </a:prstGeom>
        </p:spPr>
      </p:pic>
    </p:spTree>
    <p:extLst>
      <p:ext uri="{BB962C8B-B14F-4D97-AF65-F5344CB8AC3E}">
        <p14:creationId xmlns:p14="http://schemas.microsoft.com/office/powerpoint/2010/main" val="187144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295400"/>
            <a:ext cx="8763000" cy="3505200"/>
          </a:xfrm>
        </p:spPr>
        <p:txBody>
          <a:bodyPr>
            <a:noAutofit/>
          </a:bodyPr>
          <a:lstStyle/>
          <a:p>
            <a:pPr algn="ctr">
              <a:spcBef>
                <a:spcPts val="0"/>
              </a:spcBef>
            </a:pPr>
            <a:r>
              <a:rPr lang="sr-Latn-RS" sz="2200" dirty="0">
                <a:solidFill>
                  <a:schemeClr val="tx1"/>
                </a:solidFill>
              </a:rPr>
              <a:t>Novije studije </a:t>
            </a:r>
            <a:r>
              <a:rPr lang="sr-Latn-RS" sz="2200" dirty="0" smtClean="0">
                <a:solidFill>
                  <a:schemeClr val="tx1"/>
                </a:solidFill>
              </a:rPr>
              <a:t>o ovoj slici fokusiraju se na </a:t>
            </a:r>
            <a:r>
              <a:rPr lang="sr-Latn-RS" sz="2200" dirty="0">
                <a:solidFill>
                  <a:schemeClr val="tx1"/>
                </a:solidFill>
              </a:rPr>
              <a:t>problem odnosa posmatrača i devet naslikanih likova. One su zasnovane na teoriji reprezentacije i teatarskog efekta koji proizvodi </a:t>
            </a:r>
            <a:r>
              <a:rPr lang="sr-Latn-RS" sz="2200" dirty="0" smtClean="0">
                <a:solidFill>
                  <a:schemeClr val="tx1"/>
                </a:solidFill>
              </a:rPr>
              <a:t>ova slika.</a:t>
            </a:r>
          </a:p>
          <a:p>
            <a:pPr algn="ctr">
              <a:spcBef>
                <a:spcPts val="0"/>
              </a:spcBef>
            </a:pPr>
            <a:r>
              <a:rPr lang="sr-Latn-RS" sz="2200" dirty="0" smtClean="0">
                <a:solidFill>
                  <a:schemeClr val="tx1"/>
                </a:solidFill>
              </a:rPr>
              <a:t>Impuls ovakvim tumačenjima dao je francuski filozof Mišel </a:t>
            </a:r>
            <a:r>
              <a:rPr lang="sr-Latn-RS" sz="2200" dirty="0">
                <a:solidFill>
                  <a:schemeClr val="tx1"/>
                </a:solidFill>
              </a:rPr>
              <a:t>Fuko u </a:t>
            </a:r>
            <a:r>
              <a:rPr lang="sr-Latn-RS" sz="2200" dirty="0" smtClean="0">
                <a:solidFill>
                  <a:schemeClr val="tx1"/>
                </a:solidFill>
              </a:rPr>
              <a:t>svom kapitalnom </a:t>
            </a:r>
            <a:r>
              <a:rPr lang="sr-Latn-RS" sz="2200" dirty="0">
                <a:solidFill>
                  <a:schemeClr val="tx1"/>
                </a:solidFill>
              </a:rPr>
              <a:t>delu </a:t>
            </a:r>
            <a:r>
              <a:rPr lang="sr-Latn-RS" sz="2200" i="1" dirty="0">
                <a:solidFill>
                  <a:schemeClr val="tx1"/>
                </a:solidFill>
              </a:rPr>
              <a:t>Reči i stvari</a:t>
            </a:r>
            <a:r>
              <a:rPr lang="sr-Latn-RS" sz="2200" dirty="0">
                <a:solidFill>
                  <a:schemeClr val="tx1"/>
                </a:solidFill>
              </a:rPr>
              <a:t> iz 1970. </a:t>
            </a:r>
            <a:r>
              <a:rPr lang="sr-Latn-RS" sz="2200" dirty="0" smtClean="0">
                <a:solidFill>
                  <a:schemeClr val="tx1"/>
                </a:solidFill>
              </a:rPr>
              <a:t>On je prvi razmišljao o slici kao reprezentaciji reprezentacije: slikar </a:t>
            </a:r>
            <a:r>
              <a:rPr lang="sr-Latn-RS" sz="2200" dirty="0">
                <a:solidFill>
                  <a:schemeClr val="tx1"/>
                </a:solidFill>
              </a:rPr>
              <a:t>stvara jednu reprezentaciju, koju ne vidimo, </a:t>
            </a:r>
            <a:r>
              <a:rPr lang="sr-Latn-RS" sz="2200" dirty="0" smtClean="0">
                <a:solidFill>
                  <a:schemeClr val="tx1"/>
                </a:solidFill>
              </a:rPr>
              <a:t>već samo </a:t>
            </a:r>
            <a:r>
              <a:rPr lang="sr-Latn-RS" sz="2200" dirty="0">
                <a:solidFill>
                  <a:schemeClr val="tx1"/>
                </a:solidFill>
              </a:rPr>
              <a:t>njenu poleđinu (sliku u slici</a:t>
            </a:r>
            <a:r>
              <a:rPr lang="sr-Latn-RS" sz="2200" dirty="0" smtClean="0">
                <a:solidFill>
                  <a:schemeClr val="tx1"/>
                </a:solidFill>
              </a:rPr>
              <a:t>); spoljni </a:t>
            </a:r>
            <a:r>
              <a:rPr lang="sr-Latn-RS" sz="2200" dirty="0">
                <a:solidFill>
                  <a:schemeClr val="tx1"/>
                </a:solidFill>
              </a:rPr>
              <a:t>svet je mesto u koje </a:t>
            </a:r>
            <a:r>
              <a:rPr lang="sr-Latn-RS" sz="2200" dirty="0" smtClean="0">
                <a:solidFill>
                  <a:schemeClr val="tx1"/>
                </a:solidFill>
              </a:rPr>
              <a:t>su </a:t>
            </a:r>
            <a:r>
              <a:rPr lang="sr-Latn-RS" sz="2200" dirty="0">
                <a:solidFill>
                  <a:schemeClr val="tx1"/>
                </a:solidFill>
              </a:rPr>
              <a:t>usmereni pogledi većine </a:t>
            </a:r>
            <a:r>
              <a:rPr lang="sr-Latn-RS" sz="2200" dirty="0" smtClean="0">
                <a:solidFill>
                  <a:schemeClr val="tx1"/>
                </a:solidFill>
              </a:rPr>
              <a:t>predstavljenih; predstavljeni </a:t>
            </a:r>
            <a:r>
              <a:rPr lang="sr-Latn-RS" sz="2200" dirty="0">
                <a:solidFill>
                  <a:schemeClr val="tx1"/>
                </a:solidFill>
              </a:rPr>
              <a:t>posmatraju svet iz </a:t>
            </a:r>
            <a:r>
              <a:rPr lang="sr-Latn-RS" sz="2200" dirty="0" smtClean="0">
                <a:solidFill>
                  <a:schemeClr val="tx1"/>
                </a:solidFill>
              </a:rPr>
              <a:t>kog </a:t>
            </a:r>
            <a:r>
              <a:rPr lang="sr-Latn-RS" sz="2200" dirty="0">
                <a:solidFill>
                  <a:schemeClr val="tx1"/>
                </a:solidFill>
              </a:rPr>
              <a:t>su sami </a:t>
            </a:r>
            <a:r>
              <a:rPr lang="sr-Latn-RS" sz="2200" dirty="0" smtClean="0">
                <a:solidFill>
                  <a:schemeClr val="tx1"/>
                </a:solidFill>
              </a:rPr>
              <a:t>posmatrani; slika </a:t>
            </a:r>
            <a:r>
              <a:rPr lang="sr-Latn-RS" sz="2200" dirty="0">
                <a:solidFill>
                  <a:schemeClr val="tx1"/>
                </a:solidFill>
              </a:rPr>
              <a:t>prepliće subjekat i objekat, posmatrača i posmatrano</a:t>
            </a:r>
            <a:r>
              <a:rPr lang="sr-Latn-RS"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139224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81000" y="4572000"/>
            <a:ext cx="8610600" cy="1981200"/>
          </a:xfrm>
        </p:spPr>
        <p:txBody>
          <a:bodyPr>
            <a:noAutofit/>
          </a:bodyPr>
          <a:lstStyle/>
          <a:p>
            <a:pPr algn="ctr">
              <a:spcBef>
                <a:spcPts val="0"/>
              </a:spcBef>
            </a:pPr>
            <a:r>
              <a:rPr lang="sr-Latn-RS" dirty="0" smtClean="0">
                <a:solidFill>
                  <a:schemeClr val="tx1"/>
                </a:solidFill>
              </a:rPr>
              <a:t>Dvorska dama sa leve strane nudi princezi piće u malom crvenom bokalu, za koje ona nije zainteresovana. Patuljak nogom gura psa, koji ostaje miran. U drugom planu žena govori muškarcu koji joj ne odgovara. Čovek u pozadini izlazi, ili uzlazi kroz vrata, puštajući snop svetla u prostoriju punu slika koje se jedva naziru. Prozor sa leve strane je zatamnjen, a lampe ne gore.</a:t>
            </a:r>
          </a:p>
          <a:p>
            <a:pPr algn="just">
              <a:spcBef>
                <a:spcPts val="0"/>
              </a:spcBef>
            </a:pP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63" y="152400"/>
            <a:ext cx="8199074" cy="4297680"/>
          </a:xfrm>
          <a:prstGeom prst="rect">
            <a:avLst/>
          </a:prstGeom>
        </p:spPr>
      </p:pic>
    </p:spTree>
    <p:extLst>
      <p:ext uri="{BB962C8B-B14F-4D97-AF65-F5344CB8AC3E}">
        <p14:creationId xmlns:p14="http://schemas.microsoft.com/office/powerpoint/2010/main" val="406933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1447800"/>
            <a:ext cx="8763000" cy="3657600"/>
          </a:xfrm>
        </p:spPr>
        <p:txBody>
          <a:bodyPr>
            <a:noAutofit/>
          </a:bodyPr>
          <a:lstStyle/>
          <a:p>
            <a:pPr algn="ctr">
              <a:spcBef>
                <a:spcPts val="0"/>
              </a:spcBef>
            </a:pPr>
            <a:r>
              <a:rPr lang="sr-Latn-RS" sz="2200" dirty="0" smtClean="0">
                <a:solidFill>
                  <a:schemeClr val="tx1"/>
                </a:solidFill>
              </a:rPr>
              <a:t>Sva ova prekinuta dešavanja, nedovršene radnje, pogledi usmereni izvan naslikanog prostora, ukazuju na neobičan izbor trenutka koji se prikazuje. Deluje kao da je nekoliko momenata ranije atmosferom vladao mir, koji je u prikazanom trenutku narušen. Pa ipak, pozicija posmatrača je takva da se ne oseća isključeno, već, naprotiv, zainteresovano i uključeno u radnju koja se zbiva u prostoru slike. Uprkos brojnim sadržajnim nedorečenostima i zagonetkama, a velikim delom baš zbog njih, ova slika je i danas najslavniji primer španskog baroknog slikarstva, odnosno „zlatnog veka“ (</a:t>
            </a:r>
            <a:r>
              <a:rPr lang="sr-Latn-RS" sz="2200" i="1" dirty="0" smtClean="0">
                <a:solidFill>
                  <a:schemeClr val="tx1"/>
                </a:solidFill>
              </a:rPr>
              <a:t>Siglo de oro</a:t>
            </a:r>
            <a:r>
              <a:rPr lang="sr-Latn-RS"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354214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410200" y="838200"/>
            <a:ext cx="3352800" cy="5105400"/>
          </a:xfrm>
        </p:spPr>
        <p:txBody>
          <a:bodyPr>
            <a:normAutofit/>
          </a:bodyPr>
          <a:lstStyle/>
          <a:p>
            <a:pPr algn="ctr">
              <a:spcBef>
                <a:spcPts val="0"/>
              </a:spcBef>
            </a:pPr>
            <a:r>
              <a:rPr lang="sr-Latn-RS" dirty="0">
                <a:solidFill>
                  <a:schemeClr val="tx1"/>
                </a:solidFill>
              </a:rPr>
              <a:t>U ogledalu je odraz dve dopojasne figure, uokvirene crvenom draperijom. To su </a:t>
            </a:r>
            <a:r>
              <a:rPr lang="sr-Latn-RS" dirty="0" smtClean="0">
                <a:solidFill>
                  <a:schemeClr val="tx1"/>
                </a:solidFill>
              </a:rPr>
              <a:t>kralj Filip </a:t>
            </a:r>
            <a:r>
              <a:rPr lang="sr-Latn-RS" dirty="0">
                <a:solidFill>
                  <a:schemeClr val="tx1"/>
                </a:solidFill>
              </a:rPr>
              <a:t>IV i njegova </a:t>
            </a:r>
            <a:r>
              <a:rPr lang="sr-Latn-RS" dirty="0" smtClean="0">
                <a:solidFill>
                  <a:schemeClr val="tx1"/>
                </a:solidFill>
              </a:rPr>
              <a:t>supruga Marijana </a:t>
            </a:r>
            <a:r>
              <a:rPr lang="sr-Latn-RS" dirty="0">
                <a:solidFill>
                  <a:schemeClr val="tx1"/>
                </a:solidFill>
              </a:rPr>
              <a:t>Austrijska. Reflektovano prisustvo tih figura </a:t>
            </a:r>
            <a:r>
              <a:rPr lang="sr-Latn-RS" dirty="0" smtClean="0">
                <a:solidFill>
                  <a:schemeClr val="tx1"/>
                </a:solidFill>
              </a:rPr>
              <a:t>ukazuje </a:t>
            </a:r>
            <a:r>
              <a:rPr lang="sr-Latn-RS" dirty="0">
                <a:solidFill>
                  <a:schemeClr val="tx1"/>
                </a:solidFill>
              </a:rPr>
              <a:t>da je kraljevski par bio </a:t>
            </a:r>
            <a:r>
              <a:rPr lang="sr-Latn-RS" dirty="0" smtClean="0">
                <a:solidFill>
                  <a:schemeClr val="tx1"/>
                </a:solidFill>
              </a:rPr>
              <a:t>u </a:t>
            </a:r>
            <a:r>
              <a:rPr lang="sr-Latn-RS" dirty="0">
                <a:solidFill>
                  <a:schemeClr val="tx1"/>
                </a:solidFill>
              </a:rPr>
              <a:t>prostoru ispred plana slike, na mestu gde su </a:t>
            </a:r>
            <a:r>
              <a:rPr lang="sr-Latn-RS" dirty="0" smtClean="0">
                <a:solidFill>
                  <a:schemeClr val="tx1"/>
                </a:solidFill>
              </a:rPr>
              <a:t>postali objekat </a:t>
            </a:r>
            <a:r>
              <a:rPr lang="sr-Latn-RS" dirty="0">
                <a:solidFill>
                  <a:schemeClr val="tx1"/>
                </a:solidFill>
              </a:rPr>
              <a:t>pažnje </a:t>
            </a:r>
            <a:r>
              <a:rPr lang="sr-Latn-RS" dirty="0" smtClean="0">
                <a:solidFill>
                  <a:schemeClr val="tx1"/>
                </a:solidFill>
              </a:rPr>
              <a:t>većine aktera slike.</a:t>
            </a: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6882"/>
            <a:ext cx="4553676" cy="6492240"/>
          </a:xfrm>
          <a:prstGeom prst="rect">
            <a:avLst/>
          </a:prstGeom>
        </p:spPr>
      </p:pic>
    </p:spTree>
    <p:extLst>
      <p:ext uri="{BB962C8B-B14F-4D97-AF65-F5344CB8AC3E}">
        <p14:creationId xmlns:p14="http://schemas.microsoft.com/office/powerpoint/2010/main" val="307598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410200" y="2133600"/>
            <a:ext cx="3352800" cy="2667000"/>
          </a:xfrm>
        </p:spPr>
        <p:txBody>
          <a:bodyPr>
            <a:normAutofit/>
          </a:bodyPr>
          <a:lstStyle/>
          <a:p>
            <a:endParaRPr lang="en-US" dirty="0">
              <a:solidFill>
                <a:schemeClr val="tx1"/>
              </a:solidFill>
            </a:endParaRPr>
          </a:p>
          <a:p>
            <a:pPr algn="ctr">
              <a:spcBef>
                <a:spcPts val="0"/>
              </a:spcBef>
            </a:pPr>
            <a:r>
              <a:rPr lang="sr-Latn-RS" dirty="0" smtClean="0">
                <a:solidFill>
                  <a:schemeClr val="tx1"/>
                </a:solidFill>
              </a:rPr>
              <a:t>Neki istoričari umetnosti smatraju da ogledalo ne reflektuje odraz </a:t>
            </a:r>
            <a:r>
              <a:rPr lang="sr-Latn-RS" dirty="0">
                <a:solidFill>
                  <a:schemeClr val="tx1"/>
                </a:solidFill>
              </a:rPr>
              <a:t>kraljevskog para, </a:t>
            </a:r>
            <a:r>
              <a:rPr lang="sr-Latn-RS" dirty="0" smtClean="0">
                <a:solidFill>
                  <a:schemeClr val="tx1"/>
                </a:solidFill>
              </a:rPr>
              <a:t>već njihov portret sa slike, odnosno umetnost koju kreira slikar.</a:t>
            </a:r>
            <a:endParaRPr lang="en-US"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6200"/>
            <a:ext cx="3606838" cy="3200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94" y="3505200"/>
            <a:ext cx="3448050" cy="3228975"/>
          </a:xfrm>
          <a:prstGeom prst="rect">
            <a:avLst/>
          </a:prstGeom>
        </p:spPr>
      </p:pic>
    </p:spTree>
    <p:extLst>
      <p:ext uri="{BB962C8B-B14F-4D97-AF65-F5344CB8AC3E}">
        <p14:creationId xmlns:p14="http://schemas.microsoft.com/office/powerpoint/2010/main" val="7026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304800"/>
            <a:ext cx="8382000" cy="6324600"/>
          </a:xfrm>
        </p:spPr>
        <p:txBody>
          <a:bodyPr>
            <a:noAutofit/>
          </a:bodyPr>
          <a:lstStyle/>
          <a:p>
            <a:pPr marL="0" indent="0" algn="ctr">
              <a:spcBef>
                <a:spcPts val="0"/>
              </a:spcBef>
              <a:buNone/>
            </a:pPr>
            <a:r>
              <a:rPr lang="sr-Latn-RS" sz="2200" dirty="0"/>
              <a:t>Teatarska dimenzija barokne umetnosti </a:t>
            </a:r>
            <a:r>
              <a:rPr lang="sr-Latn-RS" sz="2200" dirty="0" smtClean="0"/>
              <a:t>imala je temelj u </a:t>
            </a:r>
            <a:r>
              <a:rPr lang="sr-Latn-RS" sz="2200" dirty="0"/>
              <a:t>antičkoj kulturi. Platon govori o „tragediji i komediji života“, Horacije upoređuje čoveka sa glumcem i piše o podražavanju života (</a:t>
            </a:r>
            <a:r>
              <a:rPr lang="sr-Latn-RS" sz="2200" dirty="0" smtClean="0"/>
              <a:t>imitaciji/lakrdiji života: </a:t>
            </a:r>
            <a:r>
              <a:rPr lang="sr-Latn-RS" sz="2200" i="1" dirty="0" smtClean="0"/>
              <a:t>mimus </a:t>
            </a:r>
            <a:r>
              <a:rPr lang="sr-Latn-RS" sz="2200" i="1" dirty="0"/>
              <a:t>vitae</a:t>
            </a:r>
            <a:r>
              <a:rPr lang="sr-Latn-RS" sz="2200" dirty="0"/>
              <a:t>), Ciceron zapisuje „kako </a:t>
            </a:r>
            <a:r>
              <a:rPr lang="sr-Latn-RS" sz="2200" dirty="0" smtClean="0"/>
              <a:t>na pozornici, tako i u životu“.</a:t>
            </a:r>
          </a:p>
          <a:p>
            <a:pPr marL="0" indent="0" algn="ctr">
              <a:spcBef>
                <a:spcPts val="0"/>
              </a:spcBef>
              <a:buNone/>
            </a:pPr>
            <a:r>
              <a:rPr lang="sr-Latn-RS" sz="2200" dirty="0" smtClean="0"/>
              <a:t>Ove </a:t>
            </a:r>
            <a:r>
              <a:rPr lang="sr-Latn-RS" sz="2200" dirty="0"/>
              <a:t>ideje obnovljene su u renesansi, kada se grade prva pozorišta, Paladijev </a:t>
            </a:r>
            <a:r>
              <a:rPr lang="sr-Latn-RS" sz="2200" i="1" dirty="0"/>
              <a:t>Teatro Olimpico</a:t>
            </a:r>
            <a:r>
              <a:rPr lang="sr-Latn-RS" sz="2200" dirty="0"/>
              <a:t> u Vićenzi 1580, ili u Londonu, gde se 1599. osniva </a:t>
            </a:r>
            <a:r>
              <a:rPr lang="sr-Latn-RS" sz="2200" i="1" dirty="0"/>
              <a:t>Globe Theatre</a:t>
            </a:r>
            <a:r>
              <a:rPr lang="sr-Latn-RS" sz="2200" dirty="0"/>
              <a:t>, na kome se postavlja Šekspirov komad </a:t>
            </a:r>
            <a:r>
              <a:rPr lang="sr-Latn-RS" sz="2200" i="1" dirty="0"/>
              <a:t>Kako vam drago</a:t>
            </a:r>
            <a:r>
              <a:rPr lang="sr-Latn-RS" sz="2200" dirty="0"/>
              <a:t> (</a:t>
            </a:r>
            <a:r>
              <a:rPr lang="sr-Latn-RS" sz="2200" i="1" dirty="0"/>
              <a:t>As you like it</a:t>
            </a:r>
            <a:r>
              <a:rPr lang="sr-Latn-RS" sz="2200" dirty="0"/>
              <a:t>), iz kog je slavna rečenica </a:t>
            </a:r>
            <a:r>
              <a:rPr lang="sr-Latn-RS" sz="2200" i="1" dirty="0"/>
              <a:t>all the world’s a stage</a:t>
            </a:r>
            <a:r>
              <a:rPr lang="sr-Latn-RS" sz="2200" dirty="0"/>
              <a:t> (ceo svet je pozornica</a:t>
            </a:r>
            <a:r>
              <a:rPr lang="sr-Latn-RS" sz="2200" dirty="0" smtClean="0"/>
              <a:t>).</a:t>
            </a:r>
            <a:endParaRPr lang="en-US" sz="2200" dirty="0"/>
          </a:p>
          <a:p>
            <a:pPr marL="0" indent="0" algn="ctr">
              <a:spcBef>
                <a:spcPts val="0"/>
              </a:spcBef>
              <a:buNone/>
            </a:pPr>
            <a:r>
              <a:rPr lang="sr-Latn-RS" sz="2200" dirty="0" smtClean="0"/>
              <a:t>Za ovakav karakter barokne umetnosti važan je i razvoj estetike </a:t>
            </a:r>
            <a:r>
              <a:rPr lang="sr-Latn-RS" sz="2200" dirty="0"/>
              <a:t>čudesnog (</a:t>
            </a:r>
            <a:r>
              <a:rPr lang="sr-Latn-RS" sz="2200" i="1" dirty="0"/>
              <a:t>estetica della meraviglia</a:t>
            </a:r>
            <a:r>
              <a:rPr lang="sr-Latn-RS" sz="2200" dirty="0"/>
              <a:t>), koji se prati od </a:t>
            </a:r>
            <a:r>
              <a:rPr lang="sr-Latn-RS" sz="2200" dirty="0" smtClean="0"/>
              <a:t>manirističkog </a:t>
            </a:r>
            <a:r>
              <a:rPr lang="sr-Latn-RS" sz="2200" dirty="0"/>
              <a:t>perioda. Oslonjeni na antičku teoriju pesništva, barokni </a:t>
            </a:r>
            <a:r>
              <a:rPr lang="sr-Latn-RS" sz="2200" dirty="0" smtClean="0"/>
              <a:t>pesnici i umetnici teže čudesnom, iznenađujućem, uzbudljivom, i </a:t>
            </a:r>
            <a:r>
              <a:rPr lang="sr-Latn-RS" sz="2200" dirty="0"/>
              <a:t>u sadržaju i u formi. </a:t>
            </a:r>
            <a:r>
              <a:rPr lang="sr-Latn-RS" sz="2200" dirty="0" smtClean="0"/>
              <a:t>Na </a:t>
            </a:r>
            <a:r>
              <a:rPr lang="sr-Latn-RS" sz="2200" dirty="0"/>
              <a:t>baroknu preokupaciju </a:t>
            </a:r>
            <a:r>
              <a:rPr lang="sr-Latn-RS" sz="2200" dirty="0" smtClean="0"/>
              <a:t>čudesnim </a:t>
            </a:r>
            <a:r>
              <a:rPr lang="sr-Latn-RS" sz="2200" dirty="0"/>
              <a:t>uticalo je upoznavanje dalekih zemalja, pronalazak tehničkih naprava (teleskop, mikroskop, </a:t>
            </a:r>
            <a:r>
              <a:rPr lang="sr-Latn-RS" sz="2200" i="1" dirty="0"/>
              <a:t>camera obscura</a:t>
            </a:r>
            <a:r>
              <a:rPr lang="sr-Latn-RS" sz="2200" dirty="0" smtClean="0"/>
              <a:t>) i sve bogatije kolekcije kurioziteta (</a:t>
            </a:r>
            <a:r>
              <a:rPr lang="sr-Latn-RS" sz="2200" i="1" dirty="0"/>
              <a:t>Studiolo</a:t>
            </a:r>
            <a:r>
              <a:rPr lang="sr-Latn-RS" sz="2200" dirty="0"/>
              <a:t>, </a:t>
            </a:r>
            <a:r>
              <a:rPr lang="sr-Latn-RS" sz="2200" i="1" dirty="0"/>
              <a:t>Wunderkammern</a:t>
            </a:r>
            <a:r>
              <a:rPr lang="sr-Latn-RS" sz="2200" dirty="0" smtClean="0"/>
              <a:t>).</a:t>
            </a:r>
            <a:endParaRPr lang="en-US" sz="2200" dirty="0"/>
          </a:p>
        </p:txBody>
      </p:sp>
    </p:spTree>
    <p:extLst>
      <p:ext uri="{BB962C8B-B14F-4D97-AF65-F5344CB8AC3E}">
        <p14:creationId xmlns:p14="http://schemas.microsoft.com/office/powerpoint/2010/main" val="146659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43400" y="654770"/>
            <a:ext cx="4456113" cy="5278582"/>
          </a:xfrm>
        </p:spPr>
        <p:txBody>
          <a:bodyPr>
            <a:normAutofit/>
          </a:bodyPr>
          <a:lstStyle/>
          <a:p>
            <a:pPr algn="ctr">
              <a:spcBef>
                <a:spcPts val="0"/>
              </a:spcBef>
            </a:pPr>
            <a:r>
              <a:rPr lang="sr-Latn-RS" dirty="0" smtClean="0">
                <a:solidFill>
                  <a:schemeClr val="tx1"/>
                </a:solidFill>
              </a:rPr>
              <a:t>Slika nema jedan, već tri različita centra. Centar prvog plana slike je u infantkinjinom levom oku, tačka nedogleda kompozicije u licu čoveka na vratima, dok je prostorni centar sobe pozicioniran u slici kraljevskog para u ogledalu. Ove tri tačke grade vrstu obrnutog trougla čija forma podstiče i usmerava oko posmatrača da se kreće u različitim pravcima.</a:t>
            </a:r>
          </a:p>
          <a:p>
            <a:pPr algn="ctr">
              <a:spcBef>
                <a:spcPts val="0"/>
              </a:spcBef>
            </a:pPr>
            <a:r>
              <a:rPr lang="sr-Latn-RS" dirty="0" smtClean="0">
                <a:solidFill>
                  <a:schemeClr val="tx1"/>
                </a:solidFill>
              </a:rPr>
              <a:t>Primećeno je da Velaskez posmatraču nije „ponudio“ praznu stolicu, da može da se odmori, već ga je „uposlio“ da neprekidno promišlja problem percepcije i gledanja.</a:t>
            </a:r>
          </a:p>
        </p:txBody>
      </p:sp>
      <p:pic>
        <p:nvPicPr>
          <p:cNvPr id="1026" name="Picture 2" descr="C:\Users\Administrator\Desktop\predavanja\barok\barok 2017\vježbe\9 velaskez, las meninas\Las_Meninas_165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3830637" cy="374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4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47800"/>
            <a:ext cx="8763000" cy="3429000"/>
          </a:xfrm>
        </p:spPr>
        <p:txBody>
          <a:bodyPr>
            <a:noAutofit/>
          </a:bodyPr>
          <a:lstStyle/>
          <a:p>
            <a:pPr algn="ctr">
              <a:spcBef>
                <a:spcPts val="0"/>
              </a:spcBef>
            </a:pPr>
            <a:r>
              <a:rPr lang="sr-Latn-RS" sz="2200" dirty="0" smtClean="0">
                <a:solidFill>
                  <a:schemeClr val="tx1"/>
                </a:solidFill>
              </a:rPr>
              <a:t>Velaskez ne gradi sliku gestom, pokretom, akcijom, već mrežom pogleda. Pogledi aktera su usmereni u različitim pravcima, što gradi vrstu dinamične armature platna. Rembrant čini sličan napor u </a:t>
            </a:r>
            <a:r>
              <a:rPr lang="sr-Latn-RS" sz="2200" i="1" dirty="0" smtClean="0">
                <a:solidFill>
                  <a:schemeClr val="tx1"/>
                </a:solidFill>
              </a:rPr>
              <a:t>Noćnoj straži</a:t>
            </a:r>
            <a:r>
              <a:rPr lang="sr-Latn-RS" sz="2200" dirty="0" smtClean="0">
                <a:solidFill>
                  <a:schemeClr val="tx1"/>
                </a:solidFill>
              </a:rPr>
              <a:t>, ali on svoju kompoziciju gradi prvenstveno gestovima i dijagonalama. Velaskezova slika nema voluminozna pokrenuta tela, ni dijagonalne preseke, niti naglašen </a:t>
            </a:r>
            <a:r>
              <a:rPr lang="sr-Latn-RS" sz="2200" i="1" dirty="0" smtClean="0">
                <a:solidFill>
                  <a:schemeClr val="tx1"/>
                </a:solidFill>
              </a:rPr>
              <a:t>chiaroscuro</a:t>
            </a:r>
            <a:r>
              <a:rPr lang="sr-Latn-RS" sz="2200" dirty="0" smtClean="0">
                <a:solidFill>
                  <a:schemeClr val="tx1"/>
                </a:solidFill>
              </a:rPr>
              <a:t>. Njena dinamika izgrađena je uključivanjem posmatračevog pogleda u već oformljenu mrežu komunikacije pogledima koju grade naslikani akteri. Time ovo platno postaje interaktivno, oživljeno komunikacijom sa posmatračem koji mora da se potrudi da pronađe svoje mesto u njemu.</a:t>
            </a:r>
            <a:endParaRPr lang="en-US" sz="2200" dirty="0">
              <a:solidFill>
                <a:schemeClr val="tx1"/>
              </a:solidFill>
            </a:endParaRPr>
          </a:p>
        </p:txBody>
      </p:sp>
    </p:spTree>
    <p:extLst>
      <p:ext uri="{BB962C8B-B14F-4D97-AF65-F5344CB8AC3E}">
        <p14:creationId xmlns:p14="http://schemas.microsoft.com/office/powerpoint/2010/main" val="301701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8686800" cy="6477000"/>
          </a:xfrm>
        </p:spPr>
        <p:txBody>
          <a:bodyPr>
            <a:normAutofit/>
          </a:bodyPr>
          <a:lstStyle/>
          <a:p>
            <a:pPr algn="ctr">
              <a:spcBef>
                <a:spcPts val="0"/>
              </a:spcBef>
            </a:pPr>
            <a:r>
              <a:rPr lang="sr-Latn-RS" dirty="0" smtClean="0">
                <a:solidFill>
                  <a:schemeClr val="tx1"/>
                </a:solidFill>
              </a:rPr>
              <a:t>Tri odrasla muškarca – slikar, čovek na vratima i čovek kome se obraća žena gledaju izvan slike, u kraljevski par čiji se odraz vidi u ogledalu.</a:t>
            </a:r>
          </a:p>
          <a:p>
            <a:pPr algn="ctr">
              <a:spcBef>
                <a:spcPts val="0"/>
              </a:spcBef>
            </a:pPr>
            <a:r>
              <a:rPr lang="sr-Latn-RS" dirty="0" smtClean="0">
                <a:solidFill>
                  <a:schemeClr val="tx1"/>
                </a:solidFill>
              </a:rPr>
              <a:t>Dečak sa psom, devojka koja nudi napitak i žena koja govori čine trougao. Oni su zauzeti radnjom koju obavljaju.</a:t>
            </a:r>
          </a:p>
          <a:p>
            <a:pPr algn="ctr">
              <a:spcBef>
                <a:spcPts val="0"/>
              </a:spcBef>
            </a:pPr>
            <a:r>
              <a:rPr lang="sr-Latn-RS" dirty="0" smtClean="0">
                <a:solidFill>
                  <a:schemeClr val="tx1"/>
                </a:solidFill>
              </a:rPr>
              <a:t>Centralni trougao sačinjen je od infantkinje, devojke na desnoj strani i žene patuljastog rasta, koje sve gledaju van slike.</a:t>
            </a:r>
          </a:p>
          <a:p>
            <a:pPr algn="ctr">
              <a:spcBef>
                <a:spcPts val="0"/>
              </a:spcBef>
            </a:pPr>
            <a:r>
              <a:rPr lang="sr-Latn-RS" dirty="0" smtClean="0">
                <a:solidFill>
                  <a:schemeClr val="tx1"/>
                </a:solidFill>
              </a:rPr>
              <a:t>Šest figura koje gledaju izvan slike posmatraju kraljevski par čiji odraz naziremo u ogledalu. Međutim, oni gledaju i u nas, u posmatrača, koji sa naslikanim kraljevskim parom formira poslednji „trougao komunikacije“.</a:t>
            </a:r>
          </a:p>
          <a:p>
            <a:pPr algn="ctr">
              <a:spcBef>
                <a:spcPts val="0"/>
              </a:spcBef>
            </a:pPr>
            <a:r>
              <a:rPr lang="sr-Latn-RS" dirty="0" smtClean="0">
                <a:solidFill>
                  <a:schemeClr val="tx1"/>
                </a:solidFill>
              </a:rPr>
              <a:t>Takođe, na platnu se prepliću tri vrste prostora – odraz, tj. prostor ogledala, fiktivni prostor platna – slike u slici, odnosno skrivenog platna, ali i celokupnog platna slike, i realni prostor posmatrača.</a:t>
            </a:r>
          </a:p>
          <a:p>
            <a:pPr algn="ctr">
              <a:spcBef>
                <a:spcPts val="0"/>
              </a:spcBef>
            </a:pPr>
            <a:r>
              <a:rPr lang="sr-Latn-RS" dirty="0" smtClean="0">
                <a:solidFill>
                  <a:schemeClr val="tx1"/>
                </a:solidFill>
              </a:rPr>
              <a:t>Ovim dosetkama u pozicioniranju i komunikaciji, Velaskez uvlači posmatrača u igru reprezentacije. Posmatrač postaje akter naslikanog, poput gledaoca barokne pozorišne predstave. Postajemo svesni sebe dok gledamo kako se gleda u nas – potvrđeni i samopotvrđeni ovim procesom.</a:t>
            </a:r>
          </a:p>
          <a:p>
            <a:pPr algn="ctr">
              <a:spcBef>
                <a:spcPts val="0"/>
              </a:spcBef>
            </a:pPr>
            <a:r>
              <a:rPr lang="sr-Latn-RS" dirty="0">
                <a:solidFill>
                  <a:schemeClr val="tx1"/>
                </a:solidFill>
              </a:rPr>
              <a:t>Slika je naslikana za jedan od </a:t>
            </a:r>
            <a:r>
              <a:rPr lang="sr-Latn-RS" dirty="0" smtClean="0">
                <a:solidFill>
                  <a:schemeClr val="tx1"/>
                </a:solidFill>
              </a:rPr>
              <a:t>radnih kabineta Filipa IV. </a:t>
            </a:r>
            <a:r>
              <a:rPr lang="sr-Latn-RS" dirty="0">
                <a:solidFill>
                  <a:schemeClr val="tx1"/>
                </a:solidFill>
              </a:rPr>
              <a:t>Dakle, prvi posmatrač ove slike je sam kralj. Ali, svako ko je ulazio u sobu </a:t>
            </a:r>
            <a:r>
              <a:rPr lang="sr-Latn-RS" dirty="0" smtClean="0">
                <a:solidFill>
                  <a:schemeClr val="tx1"/>
                </a:solidFill>
              </a:rPr>
              <a:t>ju je posmatrao i time postajao onaj koji se u nju uključuje. Danas, to je svaki posetilac madridskog muzeja Prado.</a:t>
            </a:r>
            <a:endParaRPr lang="sr-Latn-RS" dirty="0">
              <a:solidFill>
                <a:schemeClr val="tx1"/>
              </a:solidFill>
            </a:endParaRPr>
          </a:p>
        </p:txBody>
      </p:sp>
    </p:spTree>
    <p:extLst>
      <p:ext uri="{BB962C8B-B14F-4D97-AF65-F5344CB8AC3E}">
        <p14:creationId xmlns:p14="http://schemas.microsoft.com/office/powerpoint/2010/main" val="215286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98902" y="4953000"/>
            <a:ext cx="8716498" cy="1524000"/>
          </a:xfrm>
        </p:spPr>
        <p:txBody>
          <a:bodyPr>
            <a:normAutofit/>
          </a:bodyPr>
          <a:lstStyle/>
          <a:p>
            <a:pPr marL="0" indent="0" algn="ctr">
              <a:spcBef>
                <a:spcPts val="0"/>
              </a:spcBef>
              <a:buNone/>
            </a:pPr>
            <a:r>
              <a:rPr lang="sr-Latn-RS" sz="2200" dirty="0"/>
              <a:t>Trg svetog Petra (</a:t>
            </a:r>
            <a:r>
              <a:rPr lang="sr-Latn-RS" sz="2200" i="1" dirty="0"/>
              <a:t>Piazza San Pietro</a:t>
            </a:r>
            <a:r>
              <a:rPr lang="sr-Latn-RS" sz="2200" dirty="0"/>
              <a:t>) je istovremeno barokni </a:t>
            </a:r>
            <a:r>
              <a:rPr lang="sr-Latn-RS" sz="2200" i="1" dirty="0"/>
              <a:t>bel composto</a:t>
            </a:r>
            <a:r>
              <a:rPr lang="sr-Latn-RS" sz="2200" dirty="0"/>
              <a:t> i primer </a:t>
            </a:r>
            <a:r>
              <a:rPr lang="sr-Latn-RS" sz="2200" dirty="0" smtClean="0"/>
              <a:t>barokne teatarske strukture. Projektovao </a:t>
            </a:r>
            <a:r>
              <a:rPr lang="sr-Latn-RS" sz="2200" dirty="0"/>
              <a:t>ga je Bernini od 1656. do 1667, a mecena  </a:t>
            </a:r>
            <a:r>
              <a:rPr lang="sr-Latn-RS" sz="2200" dirty="0" smtClean="0"/>
              <a:t>mu je bio </a:t>
            </a:r>
            <a:r>
              <a:rPr lang="sr-Latn-RS" sz="2200" dirty="0"/>
              <a:t>papa Aleksandar </a:t>
            </a:r>
            <a:r>
              <a:rPr lang="sr-Latn-RS" sz="2200" dirty="0" smtClean="0"/>
              <a:t>VII.</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64820"/>
            <a:ext cx="6479177" cy="4297680"/>
          </a:xfrm>
          <a:prstGeom prst="rect">
            <a:avLst/>
          </a:prstGeom>
        </p:spPr>
      </p:pic>
    </p:spTree>
    <p:extLst>
      <p:ext uri="{BB962C8B-B14F-4D97-AF65-F5344CB8AC3E}">
        <p14:creationId xmlns:p14="http://schemas.microsoft.com/office/powerpoint/2010/main" val="196476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4191001"/>
            <a:ext cx="8991600" cy="2590800"/>
          </a:xfrm>
        </p:spPr>
        <p:txBody>
          <a:bodyPr>
            <a:normAutofit fontScale="92500" lnSpcReduction="10000"/>
          </a:bodyPr>
          <a:lstStyle/>
          <a:p>
            <a:pPr marL="0" indent="0" algn="ctr">
              <a:buNone/>
            </a:pPr>
            <a:r>
              <a:rPr lang="sr-Latn-RS" sz="2000" dirty="0" smtClean="0"/>
              <a:t>Izgled trga 1605. godine.</a:t>
            </a:r>
          </a:p>
          <a:p>
            <a:pPr marL="0" indent="0" algn="ctr">
              <a:buNone/>
            </a:pPr>
            <a:r>
              <a:rPr lang="sr-Latn-RS" sz="2000" dirty="0" smtClean="0"/>
              <a:t>Bernini </a:t>
            </a:r>
            <a:r>
              <a:rPr lang="sr-Latn-RS" sz="2000" dirty="0"/>
              <a:t>je četiri godine </a:t>
            </a:r>
            <a:r>
              <a:rPr lang="sr-Latn-RS" sz="2000" dirty="0" smtClean="0"/>
              <a:t>promišljao projekat</a:t>
            </a:r>
            <a:r>
              <a:rPr lang="sr-Latn-RS" sz="2000" dirty="0"/>
              <a:t>. Morao je da </a:t>
            </a:r>
            <a:r>
              <a:rPr lang="sr-Latn-RS" sz="2000" dirty="0" smtClean="0"/>
              <a:t>ga prilagodi prema </a:t>
            </a:r>
            <a:r>
              <a:rPr lang="sr-Latn-RS" sz="2000" dirty="0"/>
              <a:t>prostoru i učini ga prikladnim za religiozne i ceremonijalne svrhe. </a:t>
            </a:r>
            <a:r>
              <a:rPr lang="sr-Latn-RS" sz="2000" dirty="0" smtClean="0"/>
              <a:t>Morao </a:t>
            </a:r>
            <a:r>
              <a:rPr lang="sr-Latn-RS" sz="2000" dirty="0"/>
              <a:t>je da reši mnoge probleme. Dotadašnji prostor ispred Bazilike sv. Petra </a:t>
            </a:r>
            <a:r>
              <a:rPr lang="sr-Latn-RS" sz="2000" dirty="0" smtClean="0"/>
              <a:t>bio je </a:t>
            </a:r>
            <a:r>
              <a:rPr lang="sr-Latn-RS" sz="2000" dirty="0"/>
              <a:t>okružen </a:t>
            </a:r>
            <a:r>
              <a:rPr lang="sr-Latn-RS" sz="2000" dirty="0" smtClean="0"/>
              <a:t>zgradama </a:t>
            </a:r>
            <a:r>
              <a:rPr lang="sr-Latn-RS" sz="2000" dirty="0"/>
              <a:t>koje je morao da </a:t>
            </a:r>
            <a:r>
              <a:rPr lang="sr-Latn-RS" sz="2000" dirty="0" smtClean="0"/>
              <a:t>poruši da bi formirao veliku, slobodnu površinu. </a:t>
            </a:r>
            <a:r>
              <a:rPr lang="sr-Latn-RS" sz="2000" dirty="0"/>
              <a:t>Hodočasnicima koji su prelazili reku Tibar preko </a:t>
            </a:r>
            <a:r>
              <a:rPr lang="sr-Latn-RS" sz="2000" i="1" dirty="0"/>
              <a:t>Ponte San’t Angelo</a:t>
            </a:r>
            <a:r>
              <a:rPr lang="sr-Latn-RS" sz="2000" dirty="0"/>
              <a:t> morao je </a:t>
            </a:r>
            <a:r>
              <a:rPr lang="sr-Latn-RS" sz="2000" dirty="0" smtClean="0"/>
              <a:t>da obezbedi jasan </a:t>
            </a:r>
            <a:r>
              <a:rPr lang="sr-Latn-RS" sz="2000" dirty="0"/>
              <a:t>put prema crkvi. Želeo je da pristupom </a:t>
            </a:r>
            <a:r>
              <a:rPr lang="sr-Latn-RS" sz="2000" dirty="0" smtClean="0"/>
              <a:t>popravi </a:t>
            </a:r>
            <a:r>
              <a:rPr lang="sr-Latn-RS" sz="2000" dirty="0"/>
              <a:t>utisak da Mikelanđelova kupola „tone“ u novu fasadu koju je početkom 17. veka podigao </a:t>
            </a:r>
            <a:r>
              <a:rPr lang="sr-Latn-RS" sz="2000" dirty="0" smtClean="0"/>
              <a:t>Karlo Maderno</a:t>
            </a:r>
            <a:r>
              <a:rPr lang="sr-Latn-RS" sz="2000" dirty="0"/>
              <a:t>. Morao je da učini vidljivim papu tokom Božićnog i Uskršnjeg blagoslova „gradu i svetu“ (</a:t>
            </a:r>
            <a:r>
              <a:rPr lang="sr-Latn-RS" sz="2000" i="1" dirty="0"/>
              <a:t>urbi et orbi</a:t>
            </a:r>
            <a:r>
              <a:rPr lang="sr-Latn-RS" sz="2000" dirty="0"/>
              <a:t>). </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52400"/>
            <a:ext cx="5023104" cy="3974592"/>
          </a:xfrm>
          <a:prstGeom prst="rect">
            <a:avLst/>
          </a:prstGeom>
        </p:spPr>
      </p:pic>
    </p:spTree>
    <p:extLst>
      <p:ext uri="{BB962C8B-B14F-4D97-AF65-F5344CB8AC3E}">
        <p14:creationId xmlns:p14="http://schemas.microsoft.com/office/powerpoint/2010/main" val="372934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5257799"/>
            <a:ext cx="8991600" cy="838201"/>
          </a:xfrm>
        </p:spPr>
        <p:txBody>
          <a:bodyPr>
            <a:normAutofit/>
          </a:bodyPr>
          <a:lstStyle/>
          <a:p>
            <a:pPr marL="0" indent="0" algn="ctr">
              <a:buNone/>
            </a:pPr>
            <a:r>
              <a:rPr lang="sr-Latn-RS" sz="2000" i="1" dirty="0" smtClean="0"/>
              <a:t>Piazza di San Pietro</a:t>
            </a:r>
            <a:r>
              <a:rPr lang="sr-Latn-RS" sz="2000" dirty="0" smtClean="0"/>
              <a:t> tokom izvođenja radova </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112" y="381000"/>
            <a:ext cx="6581775" cy="4533900"/>
          </a:xfrm>
          <a:prstGeom prst="rect">
            <a:avLst/>
          </a:prstGeom>
        </p:spPr>
      </p:pic>
    </p:spTree>
    <p:extLst>
      <p:ext uri="{BB962C8B-B14F-4D97-AF65-F5344CB8AC3E}">
        <p14:creationId xmlns:p14="http://schemas.microsoft.com/office/powerpoint/2010/main" val="318626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4267200"/>
            <a:ext cx="8991600" cy="2362200"/>
          </a:xfrm>
        </p:spPr>
        <p:txBody>
          <a:bodyPr>
            <a:noAutofit/>
          </a:bodyPr>
          <a:lstStyle/>
          <a:p>
            <a:pPr marL="0" indent="0" algn="ctr">
              <a:spcBef>
                <a:spcPts val="0"/>
              </a:spcBef>
              <a:buNone/>
            </a:pPr>
            <a:r>
              <a:rPr lang="sr-Latn-RS" sz="2000" dirty="0" smtClean="0"/>
              <a:t>Projektovao je trg u obliku ovala (</a:t>
            </a:r>
            <a:r>
              <a:rPr lang="sr-Latn-RS" sz="2000" i="1" dirty="0" smtClean="0"/>
              <a:t>ovato tondo</a:t>
            </a:r>
            <a:r>
              <a:rPr lang="sr-Latn-RS" sz="2000" dirty="0" smtClean="0"/>
              <a:t>), isto kao i crkvu Svetog Andrije na Kvirinalu (tema prethodnog časa o </a:t>
            </a:r>
            <a:r>
              <a:rPr lang="sr-Latn-RS" sz="2000" i="1" dirty="0" smtClean="0"/>
              <a:t>bel compostu</a:t>
            </a:r>
            <a:r>
              <a:rPr lang="sr-Latn-RS" sz="2000" dirty="0" smtClean="0"/>
              <a:t>), koji se smatrao božanskom, idealnom formom.</a:t>
            </a:r>
            <a:r>
              <a:rPr lang="sr-Latn-RS" sz="2400" dirty="0" smtClean="0"/>
              <a:t> </a:t>
            </a:r>
            <a:r>
              <a:rPr lang="sr-Latn-RS" sz="2000" dirty="0" smtClean="0"/>
              <a:t>Kružna forma trga evocirala je simbolizam nebeskih sfera. Oval, u čijem centru je postavljen drevni egipatski obelisk, simbol Sunca, postaje metafora hrišćanskog univerzuma.</a:t>
            </a:r>
          </a:p>
          <a:p>
            <a:pPr marL="0" indent="0" algn="ctr">
              <a:spcBef>
                <a:spcPts val="0"/>
              </a:spcBef>
              <a:buNone/>
            </a:pPr>
            <a:r>
              <a:rPr lang="sr-Latn-RS" sz="2000" dirty="0" smtClean="0"/>
              <a:t>Kružni trg, do tada nepoznat u Evropi, uskoro je postao deo urbanističkih rešenja mnogih gradova</a:t>
            </a:r>
            <a:r>
              <a:rPr lang="sr-Latn-RS" sz="1800" dirty="0" smtClean="0"/>
              <a:t>.</a:t>
            </a:r>
          </a:p>
          <a:p>
            <a:pPr marL="0" indent="0" algn="ctr">
              <a:lnSpc>
                <a:spcPct val="120000"/>
              </a:lnSpc>
              <a:buNone/>
            </a:pP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041" y="152400"/>
            <a:ext cx="5579918" cy="4021282"/>
          </a:xfrm>
          <a:prstGeom prst="rect">
            <a:avLst/>
          </a:prstGeom>
        </p:spPr>
      </p:pic>
    </p:spTree>
    <p:extLst>
      <p:ext uri="{BB962C8B-B14F-4D97-AF65-F5344CB8AC3E}">
        <p14:creationId xmlns:p14="http://schemas.microsoft.com/office/powerpoint/2010/main" val="202969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76200" y="4384040"/>
            <a:ext cx="8991599" cy="2321560"/>
          </a:xfrm>
        </p:spPr>
        <p:txBody>
          <a:bodyPr>
            <a:noAutofit/>
          </a:bodyPr>
          <a:lstStyle/>
          <a:p>
            <a:pPr marL="0" indent="0" algn="ctr">
              <a:lnSpc>
                <a:spcPct val="120000"/>
              </a:lnSpc>
              <a:buNone/>
            </a:pPr>
            <a:endParaRPr lang="sr-Latn-RS" sz="1800" dirty="0" smtClean="0"/>
          </a:p>
          <a:p>
            <a:pPr marL="0" indent="0" algn="ctr">
              <a:spcBef>
                <a:spcPts val="0"/>
              </a:spcBef>
              <a:buNone/>
            </a:pPr>
            <a:r>
              <a:rPr lang="sr-Latn-RS" sz="2000" dirty="0" smtClean="0"/>
              <a:t>Ali, trg nije sačinjen samo od ovala. Ispred njega je tzv. </a:t>
            </a:r>
            <a:r>
              <a:rPr lang="sr-Latn-RS" sz="2000" i="1" dirty="0" smtClean="0"/>
              <a:t>terco </a:t>
            </a:r>
            <a:r>
              <a:rPr lang="sr-Latn-RS" sz="2000" i="1" dirty="0"/>
              <a:t>barccio</a:t>
            </a:r>
            <a:r>
              <a:rPr lang="sr-Latn-RS" sz="2000" dirty="0"/>
              <a:t> (</a:t>
            </a:r>
            <a:r>
              <a:rPr lang="sr-Latn-RS" sz="2000" dirty="0" smtClean="0"/>
              <a:t>treća ruka), vrsta propileja. Sa tog „predtrga“ (</a:t>
            </a:r>
            <a:r>
              <a:rPr lang="sr-Latn-RS" sz="2000" i="1" dirty="0"/>
              <a:t>ante piazza</a:t>
            </a:r>
            <a:r>
              <a:rPr lang="sr-Latn-RS" sz="2000" dirty="0" smtClean="0"/>
              <a:t>) pogledom se može obuhvatiti ceo trg, poput velike pozornice. Odnos </a:t>
            </a:r>
            <a:r>
              <a:rPr lang="sr-Latn-RS" sz="2000" dirty="0"/>
              <a:t>kupole i fasade </a:t>
            </a:r>
            <a:r>
              <a:rPr lang="sr-Latn-RS" sz="2000" dirty="0" smtClean="0"/>
              <a:t>crkve odatle deluje </a:t>
            </a:r>
            <a:r>
              <a:rPr lang="sr-Latn-RS" sz="2000" dirty="0"/>
              <a:t>harmonično</a:t>
            </a:r>
            <a:r>
              <a:rPr lang="sr-Latn-RS" sz="2000" dirty="0" smtClean="0"/>
              <a:t>.</a:t>
            </a:r>
          </a:p>
          <a:p>
            <a:pPr marL="0" indent="0" algn="ctr">
              <a:spcBef>
                <a:spcPts val="0"/>
              </a:spcBef>
              <a:buNone/>
            </a:pPr>
            <a:r>
              <a:rPr lang="sr-Latn-RS" sz="2000" dirty="0" smtClean="0"/>
              <a:t>Ispred Bazilike formiran je trapezoidni prostor sa kog se, stepenicama, stiže do crkve, što pojačava dinamični osećaj prostora.</a:t>
            </a:r>
          </a:p>
          <a:p>
            <a:pPr marL="0" indent="0" algn="ctr">
              <a:lnSpc>
                <a:spcPct val="120000"/>
              </a:lnSpc>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821" y="492760"/>
            <a:ext cx="4154557" cy="3836504"/>
          </a:xfrm>
          <a:prstGeom prst="rect">
            <a:avLst/>
          </a:prstGeom>
        </p:spPr>
      </p:pic>
    </p:spTree>
    <p:extLst>
      <p:ext uri="{BB962C8B-B14F-4D97-AF65-F5344CB8AC3E}">
        <p14:creationId xmlns:p14="http://schemas.microsoft.com/office/powerpoint/2010/main" val="52958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04800" y="4953000"/>
            <a:ext cx="8763000" cy="1219200"/>
          </a:xfrm>
        </p:spPr>
        <p:txBody>
          <a:bodyPr>
            <a:noAutofit/>
          </a:bodyPr>
          <a:lstStyle/>
          <a:p>
            <a:pPr marL="0" indent="0" algn="ctr">
              <a:spcBef>
                <a:spcPts val="0"/>
              </a:spcBef>
              <a:buNone/>
            </a:pPr>
            <a:r>
              <a:rPr lang="sr-Latn-RS" sz="2000" dirty="0"/>
              <a:t>Bernini u svojim projektima Trg naziva </a:t>
            </a:r>
            <a:r>
              <a:rPr lang="sr-Latn-RS" sz="2000" i="1" dirty="0"/>
              <a:t>grand </a:t>
            </a:r>
            <a:r>
              <a:rPr lang="sr-Latn-RS" sz="2000" i="1" dirty="0" smtClean="0"/>
              <a:t>teatro.</a:t>
            </a:r>
          </a:p>
          <a:p>
            <a:pPr marL="0" indent="0" algn="ctr">
              <a:spcBef>
                <a:spcPts val="0"/>
              </a:spcBef>
              <a:buNone/>
            </a:pPr>
            <a:r>
              <a:rPr lang="sr-Latn-RS" sz="2000" dirty="0" smtClean="0"/>
              <a:t>Njegova </a:t>
            </a:r>
            <a:r>
              <a:rPr lang="sr-Latn-RS" sz="2000" dirty="0"/>
              <a:t>glavna inspiracija bila je Koloseum, </a:t>
            </a:r>
            <a:r>
              <a:rPr lang="sr-Latn-RS" sz="2000" dirty="0" smtClean="0"/>
              <a:t>veliki antički afmiteatar</a:t>
            </a:r>
            <a:r>
              <a:rPr lang="sr-Latn-RS" sz="2000" dirty="0"/>
              <a:t>, </a:t>
            </a:r>
            <a:r>
              <a:rPr lang="sr-Latn-RS" sz="2000" dirty="0" smtClean="0"/>
              <a:t>slavno pozorište i, istovremeno, mesto </a:t>
            </a:r>
            <a:r>
              <a:rPr lang="sr-Latn-RS" sz="2000" dirty="0"/>
              <a:t>mučeništva prvih </a:t>
            </a:r>
            <a:r>
              <a:rPr lang="sr-Latn-RS" sz="2000" dirty="0" smtClean="0"/>
              <a:t>hrišćana.</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81000"/>
            <a:ext cx="5402592" cy="3602227"/>
          </a:xfrm>
          <a:prstGeom prst="rect">
            <a:avLst/>
          </a:prstGeom>
        </p:spPr>
      </p:pic>
    </p:spTree>
    <p:extLst>
      <p:ext uri="{BB962C8B-B14F-4D97-AF65-F5344CB8AC3E}">
        <p14:creationId xmlns:p14="http://schemas.microsoft.com/office/powerpoint/2010/main" val="1826735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04800" y="5410200"/>
            <a:ext cx="8763000" cy="1219200"/>
          </a:xfrm>
        </p:spPr>
        <p:txBody>
          <a:bodyPr>
            <a:noAutofit/>
          </a:bodyPr>
          <a:lstStyle/>
          <a:p>
            <a:pPr marL="0" indent="0" algn="ctr">
              <a:spcBef>
                <a:spcPts val="0"/>
              </a:spcBef>
              <a:buNone/>
            </a:pPr>
            <a:r>
              <a:rPr lang="sr-Latn-RS" sz="2000" dirty="0" smtClean="0"/>
              <a:t>Kolonade </a:t>
            </a:r>
            <a:r>
              <a:rPr lang="sr-Latn-RS" sz="2000" dirty="0"/>
              <a:t>kojima je obrubljen trg su simboli </a:t>
            </a:r>
            <a:r>
              <a:rPr lang="sr-Latn-RS" sz="2000" dirty="0" smtClean="0"/>
              <a:t>ruku Crkve koje obuhvataju okupljene vernike. Istovremeno, one su zakloništa od kiše i vrućine.</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381000"/>
            <a:ext cx="6096000" cy="4572000"/>
          </a:xfrm>
          <a:prstGeom prst="rect">
            <a:avLst/>
          </a:prstGeom>
        </p:spPr>
      </p:pic>
    </p:spTree>
    <p:extLst>
      <p:ext uri="{BB962C8B-B14F-4D97-AF65-F5344CB8AC3E}">
        <p14:creationId xmlns:p14="http://schemas.microsoft.com/office/powerpoint/2010/main" val="416558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228600"/>
            <a:ext cx="8610600" cy="6172200"/>
          </a:xfrm>
        </p:spPr>
        <p:txBody>
          <a:bodyPr>
            <a:noAutofit/>
          </a:bodyPr>
          <a:lstStyle/>
          <a:p>
            <a:pPr marL="0" indent="0" algn="ctr">
              <a:lnSpc>
                <a:spcPct val="120000"/>
              </a:lnSpc>
              <a:spcBef>
                <a:spcPts val="0"/>
              </a:spcBef>
              <a:buNone/>
            </a:pPr>
            <a:r>
              <a:rPr lang="sr-Latn-RS" sz="2200" dirty="0"/>
              <a:t>Sve Berninijeve </a:t>
            </a:r>
            <a:r>
              <a:rPr lang="sr-Latn-RS" sz="2200" i="1" dirty="0"/>
              <a:t>lepe celine</a:t>
            </a:r>
            <a:r>
              <a:rPr lang="sr-Latn-RS" sz="2200" dirty="0"/>
              <a:t> (tema prethodnog časa) oblikovane su, velikim delom, njegovim iskustvom u stvaranju sakralnih i profanih pozorišnih komada. On im je bio režiser, </a:t>
            </a:r>
            <a:r>
              <a:rPr lang="sr-Latn-RS" sz="2200" dirty="0" smtClean="0"/>
              <a:t>scenarist</a:t>
            </a:r>
            <a:r>
              <a:rPr lang="sr-Latn-RS" sz="2200" dirty="0"/>
              <a:t>, scenograf, </a:t>
            </a:r>
            <a:r>
              <a:rPr lang="sr-Latn-RS" sz="2200" dirty="0" smtClean="0"/>
              <a:t>često i glavni </a:t>
            </a:r>
            <a:r>
              <a:rPr lang="sr-Latn-RS" sz="2200" dirty="0"/>
              <a:t>glumac. Režirao je predstave u palatama najuglednijih rimskih patricija, ali i u svom domu. Proizvodio je </a:t>
            </a:r>
            <a:r>
              <a:rPr lang="sr-Latn-RS" sz="2200" dirty="0" smtClean="0"/>
              <a:t>čudesne efekte </a:t>
            </a:r>
            <a:r>
              <a:rPr lang="sr-Latn-RS" sz="2200" dirty="0"/>
              <a:t>na mašinama koje je sam stvarao. Zapisi svedoče da je kreirao oblake, izlazak sunca, anđele koji su leteli po nebu, </a:t>
            </a:r>
            <a:r>
              <a:rPr lang="sr-Latn-RS" sz="2200" dirty="0" smtClean="0"/>
              <a:t>požar i poplavu.</a:t>
            </a:r>
          </a:p>
          <a:p>
            <a:pPr marL="0" indent="0" algn="ctr">
              <a:lnSpc>
                <a:spcPct val="120000"/>
              </a:lnSpc>
              <a:spcBef>
                <a:spcPts val="0"/>
              </a:spcBef>
              <a:buNone/>
            </a:pPr>
            <a:r>
              <a:rPr lang="sr-Latn-RS" sz="2200" dirty="0" smtClean="0"/>
              <a:t>Neke </a:t>
            </a:r>
            <a:r>
              <a:rPr lang="sr-Latn-RS" sz="2200" dirty="0"/>
              <a:t>od njegovih predstava nisu </a:t>
            </a:r>
            <a:r>
              <a:rPr lang="sr-Latn-RS" sz="2200" dirty="0" smtClean="0"/>
              <a:t>imale spektakularne </a:t>
            </a:r>
            <a:r>
              <a:rPr lang="sr-Latn-RS" sz="2200" dirty="0"/>
              <a:t>scenske efekte, </a:t>
            </a:r>
            <a:r>
              <a:rPr lang="sr-Latn-RS" sz="2200" dirty="0" smtClean="0"/>
              <a:t>već su </a:t>
            </a:r>
            <a:r>
              <a:rPr lang="sr-Latn-RS" sz="2200" dirty="0"/>
              <a:t>počivale na </a:t>
            </a:r>
            <a:r>
              <a:rPr lang="sr-Latn-RS" sz="2200" dirty="0" smtClean="0"/>
              <a:t>kreiranju višeznačnih odnosa: postavljao je komad unutar komada, dvostruke scene, pa i duplu publiku, te je sve delovalo poput odraza u ogledalu, u </a:t>
            </a:r>
            <a:r>
              <a:rPr lang="sr-Latn-RS" sz="2200" dirty="0"/>
              <a:t>duhu </a:t>
            </a:r>
            <a:r>
              <a:rPr lang="sr-Latn-RS" sz="2200" dirty="0" smtClean="0"/>
              <a:t>njegovog načela </a:t>
            </a:r>
            <a:r>
              <a:rPr lang="sr-Latn-RS" sz="2200" dirty="0"/>
              <a:t>da je jedina mera stvarnosti moć umetnosti da tu stvarnost </a:t>
            </a:r>
            <a:r>
              <a:rPr lang="sr-Latn-RS" sz="2200" dirty="0" smtClean="0"/>
              <a:t>stvori.</a:t>
            </a:r>
          </a:p>
          <a:p>
            <a:pPr marL="0" indent="0" algn="ctr">
              <a:lnSpc>
                <a:spcPct val="120000"/>
              </a:lnSpc>
              <a:spcBef>
                <a:spcPts val="0"/>
              </a:spcBef>
              <a:buNone/>
            </a:pPr>
            <a:r>
              <a:rPr lang="sr-Latn-RS" sz="2200" dirty="0" smtClean="0"/>
              <a:t>U </a:t>
            </a:r>
            <a:r>
              <a:rPr lang="sr-Latn-RS" sz="2200" dirty="0"/>
              <a:t>njegovoj </a:t>
            </a:r>
            <a:r>
              <a:rPr lang="sr-Latn-RS" sz="2200" dirty="0" smtClean="0"/>
              <a:t>komediji </a:t>
            </a:r>
            <a:r>
              <a:rPr lang="sr-Latn-RS" sz="2200" i="1" dirty="0"/>
              <a:t>Impresario</a:t>
            </a:r>
            <a:r>
              <a:rPr lang="sr-Latn-RS" sz="2200" dirty="0"/>
              <a:t> iz </a:t>
            </a:r>
            <a:r>
              <a:rPr lang="sr-Latn-RS" sz="2200" dirty="0" smtClean="0"/>
              <a:t>1644. </a:t>
            </a:r>
            <a:r>
              <a:rPr lang="sr-Latn-RS" sz="2200" dirty="0"/>
              <a:t>glavna ličnost, jedna vrsta Berninijevog alter ega, izgovara </a:t>
            </a:r>
            <a:r>
              <a:rPr lang="sr-Latn-RS" sz="2200" dirty="0" smtClean="0"/>
              <a:t>rečenicu „ceo </a:t>
            </a:r>
            <a:r>
              <a:rPr lang="sr-Latn-RS" sz="2200" dirty="0"/>
              <a:t>svet je </a:t>
            </a:r>
            <a:r>
              <a:rPr lang="sr-Latn-RS" sz="2200" dirty="0" smtClean="0"/>
              <a:t>teatar“, </a:t>
            </a:r>
            <a:r>
              <a:rPr lang="sr-Latn-RS" sz="2200" dirty="0"/>
              <a:t>u kojoj se ogleda antička metafora </a:t>
            </a:r>
            <a:r>
              <a:rPr lang="sr-Latn-RS" sz="2200" i="1" dirty="0"/>
              <a:t>theatrum mundi</a:t>
            </a:r>
            <a:r>
              <a:rPr lang="sr-Latn-RS" sz="2200" dirty="0"/>
              <a:t>, koja je moto barokne epohe.</a:t>
            </a:r>
            <a:endParaRPr lang="en-US" sz="2200" dirty="0"/>
          </a:p>
        </p:txBody>
      </p:sp>
    </p:spTree>
    <p:extLst>
      <p:ext uri="{BB962C8B-B14F-4D97-AF65-F5344CB8AC3E}">
        <p14:creationId xmlns:p14="http://schemas.microsoft.com/office/powerpoint/2010/main" val="2079302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85800" y="5257800"/>
            <a:ext cx="7975599" cy="1295400"/>
          </a:xfrm>
        </p:spPr>
        <p:txBody>
          <a:bodyPr>
            <a:noAutofit/>
          </a:bodyPr>
          <a:lstStyle/>
          <a:p>
            <a:pPr marL="0" indent="0" algn="ctr">
              <a:spcBef>
                <a:spcPts val="0"/>
              </a:spcBef>
              <a:buNone/>
            </a:pPr>
            <a:r>
              <a:rPr lang="sr-Latn-RS" sz="2000" dirty="0" smtClean="0"/>
              <a:t>Trg </a:t>
            </a:r>
            <a:r>
              <a:rPr lang="sr-Latn-RS" sz="2000" dirty="0"/>
              <a:t>Svetog Petra izražava suštinske osobine barokne vizuelne kulture: on je </a:t>
            </a:r>
            <a:r>
              <a:rPr lang="sr-Latn-RS" sz="2000" dirty="0" smtClean="0"/>
              <a:t>simbol/amblem vere i crkve, </a:t>
            </a:r>
            <a:r>
              <a:rPr lang="sr-Latn-RS" sz="2000" i="1" dirty="0" smtClean="0"/>
              <a:t>bel </a:t>
            </a:r>
            <a:r>
              <a:rPr lang="sr-Latn-RS" sz="2000" i="1" dirty="0"/>
              <a:t>composto</a:t>
            </a:r>
            <a:r>
              <a:rPr lang="sr-Latn-RS" sz="2000" dirty="0"/>
              <a:t> u </a:t>
            </a:r>
            <a:r>
              <a:rPr lang="sr-Latn-RS" sz="2000" dirty="0" smtClean="0"/>
              <a:t>kome sudeluju </a:t>
            </a:r>
            <a:r>
              <a:rPr lang="sr-Latn-RS" sz="2000" dirty="0"/>
              <a:t>prostor, forme i vernici</a:t>
            </a:r>
            <a:r>
              <a:rPr lang="sr-Latn-RS" sz="2000" dirty="0" smtClean="0"/>
              <a:t>, i </a:t>
            </a:r>
            <a:r>
              <a:rPr lang="sr-Latn-RS" sz="2000" i="1" dirty="0" smtClean="0"/>
              <a:t>veliki teatar sveta</a:t>
            </a:r>
            <a:r>
              <a:rPr lang="sr-Latn-RS" sz="2000" dirty="0" smtClean="0"/>
              <a:t> (</a:t>
            </a:r>
            <a:r>
              <a:rPr lang="sr-Latn-RS" sz="2000" i="1" dirty="0" smtClean="0"/>
              <a:t>gran teatro del mondo</a:t>
            </a:r>
            <a:r>
              <a:rPr lang="sr-Latn-RS" sz="2000" dirty="0" smtClean="0"/>
              <a:t>).</a:t>
            </a:r>
            <a:endParaRPr lang="en-US"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
            <a:ext cx="7093525" cy="4389120"/>
          </a:xfrm>
          <a:prstGeom prst="rect">
            <a:avLst/>
          </a:prstGeom>
        </p:spPr>
      </p:pic>
    </p:spTree>
    <p:extLst>
      <p:ext uri="{BB962C8B-B14F-4D97-AF65-F5344CB8AC3E}">
        <p14:creationId xmlns:p14="http://schemas.microsoft.com/office/powerpoint/2010/main" val="297232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85801" y="1143000"/>
            <a:ext cx="7239000" cy="2209800"/>
          </a:xfrm>
        </p:spPr>
        <p:txBody>
          <a:bodyPr>
            <a:noAutofit/>
          </a:bodyPr>
          <a:lstStyle/>
          <a:p>
            <a:pPr marL="0" indent="0">
              <a:spcBef>
                <a:spcPts val="0"/>
              </a:spcBef>
              <a:buNone/>
            </a:pPr>
            <a:r>
              <a:rPr lang="sr-Latn-RS" sz="2000" dirty="0" smtClean="0"/>
              <a:t>Literatura:</a:t>
            </a:r>
          </a:p>
          <a:p>
            <a:pPr marL="0" indent="0">
              <a:spcBef>
                <a:spcPts val="0"/>
              </a:spcBef>
              <a:buNone/>
            </a:pPr>
            <a:endParaRPr lang="sr-Latn-RS" sz="2000" dirty="0" smtClean="0"/>
          </a:p>
          <a:p>
            <a:pPr marL="0" indent="0">
              <a:spcBef>
                <a:spcPts val="0"/>
              </a:spcBef>
              <a:buNone/>
            </a:pPr>
            <a:r>
              <a:rPr lang="sl-SI" sz="2000" dirty="0" smtClean="0"/>
              <a:t>R</a:t>
            </a:r>
            <a:r>
              <a:rPr lang="sl-SI" sz="2000" dirty="0"/>
              <a:t>. Wittkower,</a:t>
            </a:r>
            <a:r>
              <a:rPr lang="sl-SI" sz="2000" i="1" dirty="0"/>
              <a:t> </a:t>
            </a:r>
            <a:r>
              <a:rPr lang="sr-Latn-CS" sz="2000" i="1" dirty="0"/>
              <a:t>Art and Architecture in Italy 1600 to </a:t>
            </a:r>
            <a:r>
              <a:rPr lang="sr-Latn-CS" sz="2000" i="1" dirty="0" smtClean="0"/>
              <a:t>1750</a:t>
            </a:r>
            <a:r>
              <a:rPr lang="sl-SI" sz="2000" i="1" dirty="0" smtClean="0"/>
              <a:t>, </a:t>
            </a:r>
            <a:r>
              <a:rPr lang="sl-SI" sz="2000" dirty="0" smtClean="0"/>
              <a:t>125-129.</a:t>
            </a:r>
          </a:p>
          <a:p>
            <a:pPr marL="0" indent="0">
              <a:spcBef>
                <a:spcPts val="0"/>
              </a:spcBef>
              <a:buNone/>
            </a:pPr>
            <a:endParaRPr lang="sl-SI" sz="2000" dirty="0"/>
          </a:p>
          <a:p>
            <a:pPr marL="0" indent="0">
              <a:spcBef>
                <a:spcPts val="0"/>
              </a:spcBef>
              <a:buNone/>
            </a:pPr>
            <a:r>
              <a:rPr lang="sl-SI" sz="2000" dirty="0" smtClean="0"/>
              <a:t>Konsultovati:</a:t>
            </a:r>
          </a:p>
          <a:p>
            <a:pPr marL="0" indent="0">
              <a:spcBef>
                <a:spcPts val="0"/>
              </a:spcBef>
              <a:buNone/>
            </a:pPr>
            <a:r>
              <a:rPr lang="sr-Latn-CS" sz="2000" dirty="0"/>
              <a:t>М. Тимотијевић, </a:t>
            </a:r>
            <a:r>
              <a:rPr lang="sr-Latn-CS" sz="2000" i="1" dirty="0"/>
              <a:t>Српско барокно сликарство</a:t>
            </a:r>
            <a:r>
              <a:rPr lang="sr-Latn-CS" sz="2000" dirty="0"/>
              <a:t>, Нови Сад </a:t>
            </a:r>
            <a:r>
              <a:rPr lang="sr-Latn-CS" sz="2000" dirty="0" smtClean="0"/>
              <a:t>1996.</a:t>
            </a:r>
            <a:endParaRPr lang="sr-Latn-RS" sz="2000" dirty="0" smtClean="0"/>
          </a:p>
        </p:txBody>
      </p:sp>
    </p:spTree>
    <p:extLst>
      <p:ext uri="{BB962C8B-B14F-4D97-AF65-F5344CB8AC3E}">
        <p14:creationId xmlns:p14="http://schemas.microsoft.com/office/powerpoint/2010/main" val="365696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00" y="838200"/>
            <a:ext cx="2590800" cy="5029200"/>
          </a:xfrm>
        </p:spPr>
        <p:txBody>
          <a:bodyPr>
            <a:normAutofit fontScale="70000" lnSpcReduction="20000"/>
          </a:bodyPr>
          <a:lstStyle/>
          <a:p>
            <a:pPr marL="0" indent="0" algn="ctr">
              <a:lnSpc>
                <a:spcPct val="120000"/>
              </a:lnSpc>
              <a:spcBef>
                <a:spcPts val="0"/>
              </a:spcBef>
              <a:buNone/>
            </a:pPr>
            <a:r>
              <a:rPr lang="sr-Latn-RS" dirty="0"/>
              <a:t>Berninijeva Kornaro kapela oblikovana je poput pozornice. </a:t>
            </a:r>
            <a:r>
              <a:rPr lang="sr-Latn-RS" dirty="0" smtClean="0"/>
              <a:t>U uspinjanju duše </a:t>
            </a:r>
            <a:r>
              <a:rPr lang="sr-Latn-RS" dirty="0"/>
              <a:t>sv. Tereze ka </a:t>
            </a:r>
            <a:r>
              <a:rPr lang="sr-Latn-RS" dirty="0" smtClean="0"/>
              <a:t>nebu učestvuju članovi </a:t>
            </a:r>
            <a:r>
              <a:rPr lang="sr-Latn-RS" dirty="0"/>
              <a:t>porodice Kornaro, smešteni u bočnim nišama, kreiranim poput loža u pozorištu, kao i posmatrači/vernici</a:t>
            </a:r>
            <a:r>
              <a:rPr lang="sr-Latn-RS" dirty="0" smtClean="0"/>
              <a:t>.</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3840"/>
            <a:ext cx="4663440" cy="6217920"/>
          </a:xfrm>
          <a:prstGeom prst="rect">
            <a:avLst/>
          </a:prstGeom>
        </p:spPr>
      </p:pic>
    </p:spTree>
    <p:extLst>
      <p:ext uri="{BB962C8B-B14F-4D97-AF65-F5344CB8AC3E}">
        <p14:creationId xmlns:p14="http://schemas.microsoft.com/office/powerpoint/2010/main" val="249710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0" y="533400"/>
            <a:ext cx="7848600" cy="5715000"/>
          </a:xfrm>
        </p:spPr>
        <p:txBody>
          <a:bodyPr>
            <a:noAutofit/>
          </a:bodyPr>
          <a:lstStyle/>
          <a:p>
            <a:pPr marL="0" indent="0" algn="ctr">
              <a:lnSpc>
                <a:spcPct val="110000"/>
              </a:lnSpc>
              <a:spcBef>
                <a:spcPts val="0"/>
              </a:spcBef>
              <a:buNone/>
            </a:pPr>
            <a:r>
              <a:rPr lang="sr-Latn-RS" sz="2200" dirty="0" smtClean="0"/>
              <a:t>Barokna epoha nije imala jedinstven odnos prema pozorištu. Veliki filozof i naučnik Blez Paskal u svojim </a:t>
            </a:r>
            <a:r>
              <a:rPr lang="sr-Latn-RS" sz="2200" i="1" dirty="0" smtClean="0"/>
              <a:t>Mislima</a:t>
            </a:r>
            <a:r>
              <a:rPr lang="sr-Latn-RS" sz="2200" dirty="0" smtClean="0"/>
              <a:t> je zapisao da su sve velike zabave opasne za </a:t>
            </a:r>
            <a:r>
              <a:rPr lang="sr-Latn-RS" sz="2200" dirty="0"/>
              <a:t>život hrišćanina, ali </a:t>
            </a:r>
            <a:r>
              <a:rPr lang="sr-Latn-RS" sz="2200" dirty="0" smtClean="0"/>
              <a:t>„od svih </a:t>
            </a:r>
            <a:r>
              <a:rPr lang="sr-Latn-RS" sz="2200" dirty="0"/>
              <a:t>je najopasnije </a:t>
            </a:r>
            <a:r>
              <a:rPr lang="sr-Latn-RS" sz="2200" dirty="0" smtClean="0"/>
              <a:t>pozorište“, </a:t>
            </a:r>
            <a:r>
              <a:rPr lang="sr-Latn-RS" sz="2200" dirty="0"/>
              <a:t>jer ljudske strasti </a:t>
            </a:r>
            <a:r>
              <a:rPr lang="sr-Latn-RS" sz="2200" dirty="0" smtClean="0"/>
              <a:t>„prikazuje </a:t>
            </a:r>
            <a:r>
              <a:rPr lang="sr-Latn-RS" sz="2200" dirty="0"/>
              <a:t>tako prirodno i vešto da ih pobuđuje u ljudskom </a:t>
            </a:r>
            <a:r>
              <a:rPr lang="sr-Latn-RS" sz="2200" dirty="0" smtClean="0"/>
              <a:t>srcu“. </a:t>
            </a:r>
            <a:r>
              <a:rPr lang="sr-Latn-RS" sz="2200" dirty="0"/>
              <a:t>Ipak, ovo i slična upozorenja, nisu mogla zaustaviti razvoj pozorišta.</a:t>
            </a:r>
            <a:endParaRPr lang="en-US" sz="2200" dirty="0"/>
          </a:p>
          <a:p>
            <a:pPr marL="0" indent="0" algn="ctr">
              <a:lnSpc>
                <a:spcPct val="110000"/>
              </a:lnSpc>
              <a:spcBef>
                <a:spcPts val="0"/>
              </a:spcBef>
              <a:buNone/>
            </a:pPr>
            <a:r>
              <a:rPr lang="sr-Latn-RS" sz="2200" dirty="0"/>
              <a:t>Deluje neočekivano, ali jedan od najvažnijih impulsa razvoju pozorišta stigao je iz crkve, posebno iz jezuitskog reda. Jezuiti su </a:t>
            </a:r>
            <a:r>
              <a:rPr lang="sr-Latn-RS" sz="2200" dirty="0" smtClean="0"/>
              <a:t>u svetim drama rekreirali događaje iz Hristovog života i postavljali ih u svojim školama. Oci </a:t>
            </a:r>
            <a:r>
              <a:rPr lang="sr-Latn-RS" sz="2200" dirty="0"/>
              <a:t>modernog pozorišta, barokni dramaturzi Kornej i Molijer, bili su đaci jezuitskih kolegija. Jezuitski sistem </a:t>
            </a:r>
            <a:r>
              <a:rPr lang="sr-Latn-RS" sz="2200" dirty="0" smtClean="0"/>
              <a:t>školovanja i njihov pedagoški koncept, </a:t>
            </a:r>
            <a:r>
              <a:rPr lang="sr-Latn-RS" sz="2200" dirty="0"/>
              <a:t>u kome je pozorište imalo veoma </a:t>
            </a:r>
            <a:r>
              <a:rPr lang="sr-Latn-RS" sz="2200" dirty="0" smtClean="0"/>
              <a:t>važnu </a:t>
            </a:r>
            <a:r>
              <a:rPr lang="sr-Latn-RS" sz="2200" dirty="0"/>
              <a:t>ulogu, uticao je na </a:t>
            </a:r>
            <a:r>
              <a:rPr lang="sr-Latn-RS" sz="2200" dirty="0" smtClean="0"/>
              <a:t>školstvo u celoj Evropi, pa i na ono u Karlovačkoj mitropoliji (pogledati o svetim dramama i vertepu u: M</a:t>
            </a:r>
            <a:r>
              <a:rPr lang="sr-Latn-RS" sz="2200" dirty="0"/>
              <a:t>. </a:t>
            </a:r>
            <a:r>
              <a:rPr lang="sr-Latn-RS" sz="2200" dirty="0" smtClean="0"/>
              <a:t>Timotijević, </a:t>
            </a:r>
            <a:r>
              <a:rPr lang="sr-Latn-RS" sz="2200" i="1" dirty="0" smtClean="0"/>
              <a:t>Srpsko barokno slikarstvo</a:t>
            </a:r>
            <a:r>
              <a:rPr lang="sr-Latn-RS" sz="2200" dirty="0" smtClean="0"/>
              <a:t>).</a:t>
            </a:r>
            <a:endParaRPr lang="en-US" sz="2200" dirty="0"/>
          </a:p>
        </p:txBody>
      </p:sp>
    </p:spTree>
    <p:extLst>
      <p:ext uri="{BB962C8B-B14F-4D97-AF65-F5344CB8AC3E}">
        <p14:creationId xmlns:p14="http://schemas.microsoft.com/office/powerpoint/2010/main" val="13636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3200400"/>
            <a:ext cx="9144000" cy="3657600"/>
          </a:xfrm>
        </p:spPr>
        <p:txBody>
          <a:bodyPr>
            <a:noAutofit/>
          </a:bodyPr>
          <a:lstStyle/>
          <a:p>
            <a:pPr marL="0" indent="0" algn="ctr">
              <a:spcBef>
                <a:spcPts val="0"/>
              </a:spcBef>
              <a:buNone/>
            </a:pPr>
            <a:r>
              <a:rPr lang="sr-Latn-RS" sz="2000" dirty="0"/>
              <a:t>Danas, nakon vekova dominacije tzv. buržoaskog teatra – skoncentrisanog na narativ i jednostavan odnos scene i partera/ glumaca i publike, teško je zamisliti barokne predstave. U tome pomažu sačuvani dokumenti i grafike, posebno iz Versaja, dvorca u kome je ceo život zaista bio </a:t>
            </a:r>
            <a:r>
              <a:rPr lang="sr-Latn-RS" sz="2000" dirty="0" smtClean="0"/>
              <a:t>teatar.</a:t>
            </a:r>
          </a:p>
          <a:p>
            <a:pPr marL="0" indent="0" algn="ctr">
              <a:spcBef>
                <a:spcPts val="0"/>
              </a:spcBef>
              <a:buNone/>
            </a:pPr>
            <a:r>
              <a:rPr lang="sr-Latn-RS" sz="2000" dirty="0" smtClean="0"/>
              <a:t>U </a:t>
            </a:r>
            <a:r>
              <a:rPr lang="sr-Latn-RS" sz="2000" dirty="0"/>
              <a:t>vrtovima dvorca, koje je projektovao Anri le Notr, postavljali su se „komadi u komadu“ (</a:t>
            </a:r>
            <a:r>
              <a:rPr lang="sr-Latn-RS" sz="2000" i="1" dirty="0"/>
              <a:t>théâtre dans le théâtre</a:t>
            </a:r>
            <a:r>
              <a:rPr lang="sr-Latn-RS" sz="2000" dirty="0"/>
              <a:t>), paralelne radnje i scenografske strukture. U njima je glumio kralj Luj XIV, njihov pisac Molijer i mnogi dvorani. Nama se ti odnosi </a:t>
            </a:r>
            <a:r>
              <a:rPr lang="sr-Latn-RS" sz="2000" dirty="0" smtClean="0"/>
              <a:t>mogu učiniti dezorijentišućima, ali je ondašnja publika razumela preplitanje „realnosti“ </a:t>
            </a:r>
            <a:r>
              <a:rPr lang="sr-Latn-RS" sz="2000" dirty="0"/>
              <a:t>i „</a:t>
            </a:r>
            <a:r>
              <a:rPr lang="sr-Latn-RS" sz="2000" dirty="0" smtClean="0"/>
              <a:t>iluzije“ (</a:t>
            </a:r>
            <a:r>
              <a:rPr lang="sr-Latn-RS" sz="2000" dirty="0"/>
              <a:t>tokom poslednjih decenija 20. </a:t>
            </a:r>
            <a:r>
              <a:rPr lang="sr-Latn-RS" sz="2000" dirty="0" smtClean="0"/>
              <a:t>veka </a:t>
            </a:r>
            <a:r>
              <a:rPr lang="sr-Latn-RS" sz="2000" dirty="0"/>
              <a:t>ovaj način je obnovljen u </a:t>
            </a:r>
            <a:r>
              <a:rPr lang="sr-Latn-RS" sz="2000" dirty="0" smtClean="0"/>
              <a:t>režiranju baroknih </a:t>
            </a:r>
            <a:r>
              <a:rPr lang="sr-Latn-RS" sz="2000" dirty="0"/>
              <a:t>komada; </a:t>
            </a:r>
            <a:r>
              <a:rPr lang="sr-Latn-RS" sz="2000" dirty="0" smtClean="0"/>
              <a:t>tako je postavljen Kornejev </a:t>
            </a:r>
            <a:r>
              <a:rPr lang="sr-Latn-RS" sz="2000" dirty="0"/>
              <a:t>komad </a:t>
            </a:r>
            <a:r>
              <a:rPr lang="sr-Latn-RS" sz="2000" i="1" dirty="0"/>
              <a:t>Pozorišne iluzije</a:t>
            </a:r>
            <a:r>
              <a:rPr lang="sr-Latn-RS" sz="2000" dirty="0"/>
              <a:t> iz 1636. u </a:t>
            </a:r>
            <a:r>
              <a:rPr lang="sr-Latn-RS" sz="2000" dirty="0" smtClean="0"/>
              <a:t>Jugoslovenskom </a:t>
            </a:r>
            <a:r>
              <a:rPr lang="sr-Latn-RS" sz="2000" dirty="0"/>
              <a:t>dramskom pozorištu 1991, kao i Kalderonov </a:t>
            </a:r>
            <a:r>
              <a:rPr lang="sr-Latn-RS" sz="2000" i="1" dirty="0"/>
              <a:t>Život je san</a:t>
            </a:r>
            <a:r>
              <a:rPr lang="sr-Latn-RS" sz="2000" dirty="0"/>
              <a:t> iz 1635. u Narodnom pozorištu </a:t>
            </a:r>
            <a:r>
              <a:rPr lang="sr-Latn-RS" sz="2000" dirty="0" smtClean="0"/>
              <a:t>2012).</a:t>
            </a: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76200"/>
            <a:ext cx="4494749" cy="2926080"/>
          </a:xfrm>
          <a:prstGeom prst="rect">
            <a:avLst/>
          </a:prstGeom>
        </p:spPr>
      </p:pic>
    </p:spTree>
    <p:extLst>
      <p:ext uri="{BB962C8B-B14F-4D97-AF65-F5344CB8AC3E}">
        <p14:creationId xmlns:p14="http://schemas.microsoft.com/office/powerpoint/2010/main" val="167740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6" y="6248400"/>
            <a:ext cx="6858000" cy="457200"/>
          </a:xfrm>
        </p:spPr>
        <p:txBody>
          <a:bodyPr>
            <a:normAutofit/>
          </a:bodyPr>
          <a:lstStyle/>
          <a:p>
            <a:r>
              <a:rPr lang="sr-Latn-RS" sz="2000" dirty="0" smtClean="0"/>
              <a:t>Dijego Velaskez, </a:t>
            </a:r>
            <a:r>
              <a:rPr lang="sr-Latn-RS" sz="2000" i="1" dirty="0" smtClean="0"/>
              <a:t>Las Menninas</a:t>
            </a:r>
            <a:r>
              <a:rPr lang="sr-Latn-RS" sz="2000" dirty="0" smtClean="0"/>
              <a:t>, 1656.</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99" y="122237"/>
            <a:ext cx="5321313" cy="6126163"/>
          </a:xfrm>
        </p:spPr>
      </p:pic>
    </p:spTree>
    <p:extLst>
      <p:ext uri="{BB962C8B-B14F-4D97-AF65-F5344CB8AC3E}">
        <p14:creationId xmlns:p14="http://schemas.microsoft.com/office/powerpoint/2010/main" val="324391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943600" y="381000"/>
            <a:ext cx="3048000" cy="6172199"/>
          </a:xfrm>
        </p:spPr>
        <p:txBody>
          <a:bodyPr>
            <a:normAutofit fontScale="92500" lnSpcReduction="20000"/>
          </a:bodyPr>
          <a:lstStyle/>
          <a:p>
            <a:pPr algn="ctr">
              <a:spcBef>
                <a:spcPts val="0"/>
              </a:spcBef>
            </a:pPr>
            <a:endParaRPr lang="sr-Latn-RS" dirty="0" smtClean="0">
              <a:solidFill>
                <a:schemeClr val="tx1"/>
              </a:solidFill>
            </a:endParaRPr>
          </a:p>
          <a:p>
            <a:pPr algn="ctr">
              <a:spcBef>
                <a:spcPts val="0"/>
              </a:spcBef>
            </a:pPr>
            <a:r>
              <a:rPr lang="sr-Latn-RS" sz="2200" dirty="0" smtClean="0">
                <a:solidFill>
                  <a:schemeClr val="tx1"/>
                </a:solidFill>
              </a:rPr>
              <a:t>Poznavanje strukture baroknog teatra pomaže da se bolje razume</a:t>
            </a:r>
            <a:endParaRPr lang="sr-Latn-RS" sz="2200" dirty="0">
              <a:solidFill>
                <a:schemeClr val="tx1"/>
              </a:solidFill>
            </a:endParaRPr>
          </a:p>
          <a:p>
            <a:pPr algn="ctr">
              <a:spcBef>
                <a:spcPts val="0"/>
              </a:spcBef>
            </a:pPr>
            <a:r>
              <a:rPr lang="sr-Latn-RS" sz="2200" dirty="0" smtClean="0">
                <a:solidFill>
                  <a:schemeClr val="tx1"/>
                </a:solidFill>
              </a:rPr>
              <a:t>Velaskezova slika </a:t>
            </a:r>
            <a:r>
              <a:rPr lang="sr-Latn-RS" sz="2200" i="1" dirty="0" smtClean="0">
                <a:solidFill>
                  <a:schemeClr val="tx1"/>
                </a:solidFill>
              </a:rPr>
              <a:t>Las Meninas</a:t>
            </a:r>
            <a:r>
              <a:rPr lang="sr-Latn-RS" sz="2200" dirty="0">
                <a:solidFill>
                  <a:schemeClr val="tx1"/>
                </a:solidFill>
              </a:rPr>
              <a:t>,</a:t>
            </a:r>
            <a:r>
              <a:rPr lang="sr-Latn-RS" sz="2200" dirty="0" smtClean="0">
                <a:solidFill>
                  <a:schemeClr val="tx1"/>
                </a:solidFill>
              </a:rPr>
              <a:t> u prevodu </a:t>
            </a:r>
            <a:r>
              <a:rPr lang="sr-Latn-RS" sz="2200" i="1" dirty="0" smtClean="0">
                <a:solidFill>
                  <a:schemeClr val="tx1"/>
                </a:solidFill>
              </a:rPr>
              <a:t>Dvorske dame (menina</a:t>
            </a:r>
            <a:r>
              <a:rPr lang="sr-Latn-RS" sz="2200" dirty="0" smtClean="0">
                <a:solidFill>
                  <a:schemeClr val="tx1"/>
                </a:solidFill>
              </a:rPr>
              <a:t> – devojka na portugalskom, na španskom dvoru postala je reč koja se odnosila na damu iz dvorske pratnje, te naš </a:t>
            </a:r>
            <a:r>
              <a:rPr lang="sr-Latn-RS" sz="2200" dirty="0">
                <a:solidFill>
                  <a:schemeClr val="tx1"/>
                </a:solidFill>
              </a:rPr>
              <a:t>uobičajeni prevod </a:t>
            </a:r>
            <a:r>
              <a:rPr lang="sr-Latn-RS" sz="2200" i="1" dirty="0">
                <a:solidFill>
                  <a:schemeClr val="tx1"/>
                </a:solidFill>
              </a:rPr>
              <a:t>Mlade plemkinje</a:t>
            </a:r>
            <a:r>
              <a:rPr lang="sr-Latn-RS" sz="2200" dirty="0">
                <a:solidFill>
                  <a:schemeClr val="tx1"/>
                </a:solidFill>
              </a:rPr>
              <a:t> nije tačan</a:t>
            </a:r>
            <a:r>
              <a:rPr lang="sr-Latn-RS" sz="2200" dirty="0" smtClean="0">
                <a:solidFill>
                  <a:schemeClr val="tx1"/>
                </a:solidFill>
              </a:rPr>
              <a:t>) iz 1656. godine.</a:t>
            </a:r>
          </a:p>
          <a:p>
            <a:pPr algn="ctr">
              <a:spcBef>
                <a:spcPts val="0"/>
              </a:spcBef>
            </a:pPr>
            <a:r>
              <a:rPr lang="sr-Latn-RS" sz="2200" dirty="0" smtClean="0">
                <a:solidFill>
                  <a:schemeClr val="tx1"/>
                </a:solidFill>
              </a:rPr>
              <a:t>U dvorskom inventaru slika je zavedena kao </a:t>
            </a:r>
            <a:r>
              <a:rPr lang="sr-Latn-RS" sz="2200" i="1" dirty="0" smtClean="0">
                <a:solidFill>
                  <a:schemeClr val="tx1"/>
                </a:solidFill>
              </a:rPr>
              <a:t>Porodični </a:t>
            </a:r>
            <a:r>
              <a:rPr lang="sr-Latn-RS" sz="2200" i="1" dirty="0">
                <a:solidFill>
                  <a:schemeClr val="tx1"/>
                </a:solidFill>
              </a:rPr>
              <a:t>portret</a:t>
            </a:r>
            <a:r>
              <a:rPr lang="sr-Latn-RS" sz="2200" dirty="0">
                <a:solidFill>
                  <a:schemeClr val="tx1"/>
                </a:solidFill>
              </a:rPr>
              <a:t>. Luka Đordano, </a:t>
            </a:r>
            <a:r>
              <a:rPr lang="sr-Latn-RS" sz="2200" dirty="0" smtClean="0">
                <a:solidFill>
                  <a:schemeClr val="tx1"/>
                </a:solidFill>
              </a:rPr>
              <a:t>Velaksezov </a:t>
            </a:r>
            <a:r>
              <a:rPr lang="sr-Latn-RS" sz="2200" dirty="0">
                <a:solidFill>
                  <a:schemeClr val="tx1"/>
                </a:solidFill>
              </a:rPr>
              <a:t>naslednik na mestu dvorskog slikara, nazvao ju je </a:t>
            </a:r>
            <a:r>
              <a:rPr lang="sr-Latn-RS" sz="2200" i="1" dirty="0">
                <a:solidFill>
                  <a:schemeClr val="tx1"/>
                </a:solidFill>
              </a:rPr>
              <a:t>Umetnost slikarstva</a:t>
            </a:r>
            <a:r>
              <a:rPr lang="sr-Latn-RS" sz="2200" dirty="0">
                <a:solidFill>
                  <a:schemeClr val="tx1"/>
                </a:solidFill>
              </a:rPr>
              <a:t>. </a:t>
            </a:r>
            <a:r>
              <a:rPr lang="sr-Latn-RS" sz="2200" dirty="0" smtClean="0">
                <a:solidFill>
                  <a:schemeClr val="tx1"/>
                </a:solidFill>
              </a:rPr>
              <a:t>Naziv </a:t>
            </a:r>
            <a:r>
              <a:rPr lang="sr-Latn-RS" sz="2200" i="1" dirty="0">
                <a:solidFill>
                  <a:schemeClr val="tx1"/>
                </a:solidFill>
              </a:rPr>
              <a:t>Las meninas</a:t>
            </a:r>
            <a:r>
              <a:rPr lang="sr-Latn-RS" sz="2200" dirty="0">
                <a:solidFill>
                  <a:schemeClr val="tx1"/>
                </a:solidFill>
              </a:rPr>
              <a:t> dat joj je sredinom 19. </a:t>
            </a:r>
            <a:r>
              <a:rPr lang="sr-Latn-RS" sz="2200" dirty="0" smtClean="0">
                <a:solidFill>
                  <a:schemeClr val="tx1"/>
                </a:solidFill>
              </a:rPr>
              <a:t>veka</a:t>
            </a:r>
            <a:r>
              <a:rPr lang="sr-Latn-RS" dirty="0" smtClean="0">
                <a:solidFill>
                  <a:schemeClr val="tx1"/>
                </a:solidFill>
              </a:rPr>
              <a:t>.</a:t>
            </a:r>
          </a:p>
          <a:p>
            <a:pPr algn="just">
              <a:spcBef>
                <a:spcPts val="0"/>
              </a:spcBef>
            </a:pPr>
            <a:endParaRPr lang="sr-Latn-RS" dirty="0" smtClean="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0"/>
            <a:ext cx="5212080" cy="5212080"/>
          </a:xfrm>
          <a:prstGeom prst="rect">
            <a:avLst/>
          </a:prstGeom>
        </p:spPr>
      </p:pic>
    </p:spTree>
    <p:extLst>
      <p:ext uri="{BB962C8B-B14F-4D97-AF65-F5344CB8AC3E}">
        <p14:creationId xmlns:p14="http://schemas.microsoft.com/office/powerpoint/2010/main" val="111667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953000" y="838200"/>
            <a:ext cx="4038600" cy="5486400"/>
          </a:xfrm>
        </p:spPr>
        <p:txBody>
          <a:bodyPr>
            <a:noAutofit/>
          </a:bodyPr>
          <a:lstStyle/>
          <a:p>
            <a:pPr algn="ctr">
              <a:spcBef>
                <a:spcPts val="0"/>
              </a:spcBef>
            </a:pPr>
            <a:r>
              <a:rPr lang="sr-Latn-RS" dirty="0" smtClean="0">
                <a:solidFill>
                  <a:schemeClr val="tx1"/>
                </a:solidFill>
              </a:rPr>
              <a:t>Po </a:t>
            </a:r>
            <a:r>
              <a:rPr lang="sr-Latn-RS" dirty="0">
                <a:solidFill>
                  <a:schemeClr val="tx1"/>
                </a:solidFill>
              </a:rPr>
              <a:t>žanru, </a:t>
            </a:r>
            <a:r>
              <a:rPr lang="sr-Latn-RS" dirty="0" smtClean="0">
                <a:solidFill>
                  <a:schemeClr val="tx1"/>
                </a:solidFill>
              </a:rPr>
              <a:t>slika je grupni vladarski portret. Ali, ona je i autoportret</a:t>
            </a:r>
            <a:r>
              <a:rPr lang="sr-Latn-RS" dirty="0">
                <a:solidFill>
                  <a:schemeClr val="tx1"/>
                </a:solidFill>
              </a:rPr>
              <a:t>, jer Velaskez </a:t>
            </a:r>
            <a:r>
              <a:rPr lang="sr-Latn-RS" dirty="0" smtClean="0">
                <a:solidFill>
                  <a:schemeClr val="tx1"/>
                </a:solidFill>
              </a:rPr>
              <a:t>predstavlja sebe dok stvara.</a:t>
            </a:r>
          </a:p>
          <a:p>
            <a:pPr algn="ctr">
              <a:spcBef>
                <a:spcPts val="0"/>
              </a:spcBef>
            </a:pPr>
            <a:r>
              <a:rPr lang="sr-Latn-RS" dirty="0" smtClean="0">
                <a:solidFill>
                  <a:schemeClr val="tx1"/>
                </a:solidFill>
              </a:rPr>
              <a:t>On je tada bio dvorski slikar kralja Filipa IV </a:t>
            </a:r>
            <a:r>
              <a:rPr lang="sr-Latn-RS" dirty="0">
                <a:solidFill>
                  <a:schemeClr val="tx1"/>
                </a:solidFill>
              </a:rPr>
              <a:t>iz španske </a:t>
            </a:r>
            <a:r>
              <a:rPr lang="sr-Latn-RS" dirty="0" smtClean="0">
                <a:solidFill>
                  <a:schemeClr val="tx1"/>
                </a:solidFill>
              </a:rPr>
              <a:t>habzburške </a:t>
            </a:r>
            <a:r>
              <a:rPr lang="sr-Latn-RS" dirty="0">
                <a:solidFill>
                  <a:schemeClr val="tx1"/>
                </a:solidFill>
              </a:rPr>
              <a:t>dinastije. Dve godine posle završetka slike imenovan je vitezom reda Santjaga (sv. Jakov</a:t>
            </a:r>
            <a:r>
              <a:rPr lang="sr-Latn-RS" dirty="0" smtClean="0">
                <a:solidFill>
                  <a:schemeClr val="tx1"/>
                </a:solidFill>
              </a:rPr>
              <a:t>). Tada je dodao znamenje svog ugleda – crveni krst </a:t>
            </a:r>
            <a:r>
              <a:rPr lang="sr-Latn-RS" dirty="0">
                <a:solidFill>
                  <a:schemeClr val="tx1"/>
                </a:solidFill>
              </a:rPr>
              <a:t>na </a:t>
            </a:r>
            <a:r>
              <a:rPr lang="sr-Latn-RS" dirty="0" smtClean="0">
                <a:solidFill>
                  <a:schemeClr val="tx1"/>
                </a:solidFill>
              </a:rPr>
              <a:t>grudima.</a:t>
            </a:r>
          </a:p>
          <a:p>
            <a:pPr algn="ctr">
              <a:spcBef>
                <a:spcPts val="0"/>
              </a:spcBef>
            </a:pPr>
            <a:r>
              <a:rPr lang="sr-Latn-RS" dirty="0" smtClean="0">
                <a:solidFill>
                  <a:schemeClr val="tx1"/>
                </a:solidFill>
              </a:rPr>
              <a:t>Na </a:t>
            </a:r>
            <a:r>
              <a:rPr lang="sr-Latn-RS" dirty="0">
                <a:solidFill>
                  <a:schemeClr val="tx1"/>
                </a:solidFill>
              </a:rPr>
              <a:t>pojasu mu vise ključevi </a:t>
            </a:r>
            <a:r>
              <a:rPr lang="sr-Latn-RS" dirty="0" smtClean="0">
                <a:solidFill>
                  <a:schemeClr val="tx1"/>
                </a:solidFill>
              </a:rPr>
              <a:t>kraljevih apartmana, što </a:t>
            </a:r>
            <a:r>
              <a:rPr lang="sr-Latn-RS" dirty="0">
                <a:solidFill>
                  <a:schemeClr val="tx1"/>
                </a:solidFill>
              </a:rPr>
              <a:t>je bila </a:t>
            </a:r>
            <a:r>
              <a:rPr lang="sr-Latn-RS" dirty="0" smtClean="0">
                <a:solidFill>
                  <a:schemeClr val="tx1"/>
                </a:solidFill>
              </a:rPr>
              <a:t>privilegija koju je imao kao </a:t>
            </a:r>
            <a:r>
              <a:rPr lang="sr-Latn-RS" dirty="0">
                <a:solidFill>
                  <a:schemeClr val="tx1"/>
                </a:solidFill>
              </a:rPr>
              <a:t>čuvar kraljevske </a:t>
            </a:r>
            <a:r>
              <a:rPr lang="sr-Latn-RS" dirty="0" smtClean="0">
                <a:solidFill>
                  <a:schemeClr val="tx1"/>
                </a:solidFill>
              </a:rPr>
              <a:t>kolekcije</a:t>
            </a:r>
            <a:r>
              <a:rPr lang="sr-Latn-RS" dirty="0">
                <a:solidFill>
                  <a:schemeClr val="tx1"/>
                </a:solidFill>
              </a:rPr>
              <a:t> </a:t>
            </a:r>
            <a:r>
              <a:rPr lang="sr-Latn-RS" dirty="0" smtClean="0">
                <a:solidFill>
                  <a:schemeClr val="tx1"/>
                </a:solidFill>
              </a:rPr>
              <a:t>slika i drugih dragocenosti.</a:t>
            </a:r>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8140"/>
            <a:ext cx="4343858" cy="6217920"/>
          </a:xfrm>
          <a:prstGeom prst="rect">
            <a:avLst/>
          </a:prstGeom>
        </p:spPr>
      </p:pic>
    </p:spTree>
    <p:extLst>
      <p:ext uri="{BB962C8B-B14F-4D97-AF65-F5344CB8AC3E}">
        <p14:creationId xmlns:p14="http://schemas.microsoft.com/office/powerpoint/2010/main" val="351045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2400</Words>
  <Application>Microsoft Office PowerPoint</Application>
  <PresentationFormat>On-screen Show (4:3)</PresentationFormat>
  <Paragraphs>70</Paragraphs>
  <Slides>31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Dijego Velaskez, Las Menninas, 1656.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Dijego Velaskez, Mlade plemkinje (Las Menninas), 1656</dc:title>
  <dc:creator>Administrator</dc:creator>
  <cp:lastModifiedBy>Vuk</cp:lastModifiedBy>
  <cp:revision>53</cp:revision>
  <dcterms:created xsi:type="dcterms:W3CDTF">2006-08-16T00:00:00Z</dcterms:created>
  <dcterms:modified xsi:type="dcterms:W3CDTF">2020-05-12T09:20:33Z</dcterms:modified>
</cp:coreProperties>
</file>