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79" r:id="rId5"/>
    <p:sldId id="280" r:id="rId6"/>
    <p:sldId id="281" r:id="rId7"/>
    <p:sldId id="293" r:id="rId8"/>
    <p:sldId id="282" r:id="rId9"/>
    <p:sldId id="284" r:id="rId10"/>
    <p:sldId id="285" r:id="rId11"/>
    <p:sldId id="286" r:id="rId12"/>
    <p:sldId id="287" r:id="rId13"/>
    <p:sldId id="288" r:id="rId14"/>
    <p:sldId id="289" r:id="rId15"/>
    <p:sldId id="290" r:id="rId16"/>
    <p:sldId id="291" r:id="rId17"/>
    <p:sldId id="29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62" autoAdjust="0"/>
    <p:restoredTop sz="94660"/>
  </p:normalViewPr>
  <p:slideViewPr>
    <p:cSldViewPr snapToGrid="0">
      <p:cViewPr varScale="1">
        <p:scale>
          <a:sx n="73" d="100"/>
          <a:sy n="73" d="100"/>
        </p:scale>
        <p:origin x="7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ja belanov" userId="40c1e8880fb7fbd5" providerId="LiveId" clId="{7FB4B013-81B8-4229-852F-0A5EEF0D995C}"/>
    <pc:docChg chg="delSld">
      <pc:chgData name="maja belanov" userId="40c1e8880fb7fbd5" providerId="LiveId" clId="{7FB4B013-81B8-4229-852F-0A5EEF0D995C}" dt="2024-07-11T20:48:42.207" v="0" actId="2696"/>
      <pc:docMkLst>
        <pc:docMk/>
      </pc:docMkLst>
      <pc:sldChg chg="del">
        <pc:chgData name="maja belanov" userId="40c1e8880fb7fbd5" providerId="LiveId" clId="{7FB4B013-81B8-4229-852F-0A5EEF0D995C}" dt="2024-07-11T20:48:42.207" v="0" actId="2696"/>
        <pc:sldMkLst>
          <pc:docMk/>
          <pc:sldMk cId="3375982522" sldId="257"/>
        </pc:sldMkLst>
      </pc:sldChg>
      <pc:sldChg chg="del">
        <pc:chgData name="maja belanov" userId="40c1e8880fb7fbd5" providerId="LiveId" clId="{7FB4B013-81B8-4229-852F-0A5EEF0D995C}" dt="2024-07-11T20:48:42.207" v="0" actId="2696"/>
        <pc:sldMkLst>
          <pc:docMk/>
          <pc:sldMk cId="52287856" sldId="258"/>
        </pc:sldMkLst>
      </pc:sldChg>
      <pc:sldChg chg="del">
        <pc:chgData name="maja belanov" userId="40c1e8880fb7fbd5" providerId="LiveId" clId="{7FB4B013-81B8-4229-852F-0A5EEF0D995C}" dt="2024-07-11T20:48:42.207" v="0" actId="2696"/>
        <pc:sldMkLst>
          <pc:docMk/>
          <pc:sldMk cId="216285291" sldId="263"/>
        </pc:sldMkLst>
      </pc:sldChg>
      <pc:sldChg chg="del">
        <pc:chgData name="maja belanov" userId="40c1e8880fb7fbd5" providerId="LiveId" clId="{7FB4B013-81B8-4229-852F-0A5EEF0D995C}" dt="2024-07-11T20:48:42.207" v="0" actId="2696"/>
        <pc:sldMkLst>
          <pc:docMk/>
          <pc:sldMk cId="576063909" sldId="264"/>
        </pc:sldMkLst>
      </pc:sldChg>
      <pc:sldChg chg="del">
        <pc:chgData name="maja belanov" userId="40c1e8880fb7fbd5" providerId="LiveId" clId="{7FB4B013-81B8-4229-852F-0A5EEF0D995C}" dt="2024-07-11T20:48:42.207" v="0" actId="2696"/>
        <pc:sldMkLst>
          <pc:docMk/>
          <pc:sldMk cId="1282961611" sldId="265"/>
        </pc:sldMkLst>
      </pc:sldChg>
      <pc:sldChg chg="del">
        <pc:chgData name="maja belanov" userId="40c1e8880fb7fbd5" providerId="LiveId" clId="{7FB4B013-81B8-4229-852F-0A5EEF0D995C}" dt="2024-07-11T20:48:42.207" v="0" actId="2696"/>
        <pc:sldMkLst>
          <pc:docMk/>
          <pc:sldMk cId="4200223106" sldId="266"/>
        </pc:sldMkLst>
      </pc:sldChg>
      <pc:sldChg chg="del">
        <pc:chgData name="maja belanov" userId="40c1e8880fb7fbd5" providerId="LiveId" clId="{7FB4B013-81B8-4229-852F-0A5EEF0D995C}" dt="2024-07-11T20:48:42.207" v="0" actId="2696"/>
        <pc:sldMkLst>
          <pc:docMk/>
          <pc:sldMk cId="878737294" sldId="268"/>
        </pc:sldMkLst>
      </pc:sldChg>
      <pc:sldChg chg="del">
        <pc:chgData name="maja belanov" userId="40c1e8880fb7fbd5" providerId="LiveId" clId="{7FB4B013-81B8-4229-852F-0A5EEF0D995C}" dt="2024-07-11T20:48:42.207" v="0" actId="2696"/>
        <pc:sldMkLst>
          <pc:docMk/>
          <pc:sldMk cId="838925463" sldId="269"/>
        </pc:sldMkLst>
      </pc:sldChg>
      <pc:sldChg chg="del">
        <pc:chgData name="maja belanov" userId="40c1e8880fb7fbd5" providerId="LiveId" clId="{7FB4B013-81B8-4229-852F-0A5EEF0D995C}" dt="2024-07-11T20:48:42.207" v="0" actId="2696"/>
        <pc:sldMkLst>
          <pc:docMk/>
          <pc:sldMk cId="519271898" sldId="271"/>
        </pc:sldMkLst>
      </pc:sldChg>
      <pc:sldChg chg="del">
        <pc:chgData name="maja belanov" userId="40c1e8880fb7fbd5" providerId="LiveId" clId="{7FB4B013-81B8-4229-852F-0A5EEF0D995C}" dt="2024-07-11T20:48:42.207" v="0" actId="2696"/>
        <pc:sldMkLst>
          <pc:docMk/>
          <pc:sldMk cId="1083659067" sldId="272"/>
        </pc:sldMkLst>
      </pc:sldChg>
      <pc:sldChg chg="del">
        <pc:chgData name="maja belanov" userId="40c1e8880fb7fbd5" providerId="LiveId" clId="{7FB4B013-81B8-4229-852F-0A5EEF0D995C}" dt="2024-07-11T20:48:42.207" v="0" actId="2696"/>
        <pc:sldMkLst>
          <pc:docMk/>
          <pc:sldMk cId="239472304" sldId="273"/>
        </pc:sldMkLst>
      </pc:sldChg>
      <pc:sldChg chg="del">
        <pc:chgData name="maja belanov" userId="40c1e8880fb7fbd5" providerId="LiveId" clId="{7FB4B013-81B8-4229-852F-0A5EEF0D995C}" dt="2024-07-11T20:48:42.207" v="0" actId="2696"/>
        <pc:sldMkLst>
          <pc:docMk/>
          <pc:sldMk cId="3471205630" sldId="274"/>
        </pc:sldMkLst>
      </pc:sldChg>
      <pc:sldChg chg="del">
        <pc:chgData name="maja belanov" userId="40c1e8880fb7fbd5" providerId="LiveId" clId="{7FB4B013-81B8-4229-852F-0A5EEF0D995C}" dt="2024-07-11T20:48:42.207" v="0" actId="2696"/>
        <pc:sldMkLst>
          <pc:docMk/>
          <pc:sldMk cId="4144206279" sldId="275"/>
        </pc:sldMkLst>
      </pc:sldChg>
      <pc:sldChg chg="del">
        <pc:chgData name="maja belanov" userId="40c1e8880fb7fbd5" providerId="LiveId" clId="{7FB4B013-81B8-4229-852F-0A5EEF0D995C}" dt="2024-07-11T20:48:42.207" v="0" actId="2696"/>
        <pc:sldMkLst>
          <pc:docMk/>
          <pc:sldMk cId="2196730201" sldId="27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05681A5-C2FD-40E7-BDCF-C23F0A1D86C2}"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3730302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5681A5-C2FD-40E7-BDCF-C23F0A1D86C2}"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134934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5681A5-C2FD-40E7-BDCF-C23F0A1D86C2}"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3491184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5681A5-C2FD-40E7-BDCF-C23F0A1D86C2}"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2955867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5681A5-C2FD-40E7-BDCF-C23F0A1D86C2}" type="datetimeFigureOut">
              <a:rPr lang="en-US" smtClean="0"/>
              <a:t>7/11/2024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371740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05681A5-C2FD-40E7-BDCF-C23F0A1D86C2}" type="datetimeFigureOut">
              <a:rPr lang="en-US" smtClean="0"/>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49293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5681A5-C2FD-40E7-BDCF-C23F0A1D86C2}" type="datetimeFigureOut">
              <a:rPr lang="en-US" smtClean="0"/>
              <a:t>7/11/2024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203357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05681A5-C2FD-40E7-BDCF-C23F0A1D86C2}" type="datetimeFigureOut">
              <a:rPr lang="en-US" smtClean="0"/>
              <a:t>7/11/2024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2747690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681A5-C2FD-40E7-BDCF-C23F0A1D86C2}" type="datetimeFigureOut">
              <a:rPr lang="en-US" smtClean="0"/>
              <a:t>7/11/2024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1402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5681A5-C2FD-40E7-BDCF-C23F0A1D86C2}" type="datetimeFigureOut">
              <a:rPr lang="en-US" smtClean="0"/>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2266802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5681A5-C2FD-40E7-BDCF-C23F0A1D86C2}" type="datetimeFigureOut">
              <a:rPr lang="en-US" smtClean="0"/>
              <a:t>7/11/2024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4D6F3-3BB2-450B-B806-090EB9C5E583}" type="slidenum">
              <a:rPr lang="en-US" smtClean="0"/>
              <a:t>‹#›</a:t>
            </a:fld>
            <a:endParaRPr lang="en-US"/>
          </a:p>
        </p:txBody>
      </p:sp>
    </p:spTree>
    <p:extLst>
      <p:ext uri="{BB962C8B-B14F-4D97-AF65-F5344CB8AC3E}">
        <p14:creationId xmlns:p14="http://schemas.microsoft.com/office/powerpoint/2010/main" val="2679732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5681A5-C2FD-40E7-BDCF-C23F0A1D86C2}" type="datetimeFigureOut">
              <a:rPr lang="en-US" smtClean="0"/>
              <a:t>7/11/2024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C4D6F3-3BB2-450B-B806-090EB9C5E583}" type="slidenum">
              <a:rPr lang="en-US" smtClean="0"/>
              <a:t>‹#›</a:t>
            </a:fld>
            <a:endParaRPr lang="en-US"/>
          </a:p>
        </p:txBody>
      </p:sp>
    </p:spTree>
    <p:extLst>
      <p:ext uri="{BB962C8B-B14F-4D97-AF65-F5344CB8AC3E}">
        <p14:creationId xmlns:p14="http://schemas.microsoft.com/office/powerpoint/2010/main" val="1407140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url?sa=i&amp;url=https%3A%2F%2Fegyptianmuseumcairo.eg%2Fartefacts%2Fhead-of-hatshepsut%2F&amp;psig=AOvVaw1MSCh_wiQ85QwEda6o_l6_&amp;ust=1707945467329000&amp;source=images&amp;cd=vfe&amp;opi=89978449&amp;ved=0CBMQjhxqFwoTCPibrfCeqYQDFQAAAAAdAAAAABAJ"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8691" y="2119890"/>
            <a:ext cx="9144000" cy="2387600"/>
          </a:xfrm>
        </p:spPr>
        <p:txBody>
          <a:bodyPr/>
          <a:lstStyle/>
          <a:p>
            <a:r>
              <a:rPr lang="en-US" b="1" dirty="0"/>
              <a:t>Unit 5</a:t>
            </a:r>
            <a:br>
              <a:rPr lang="en-US" b="1" dirty="0"/>
            </a:br>
            <a:r>
              <a:rPr lang="en-US" b="1" dirty="0">
                <a:solidFill>
                  <a:srgbClr val="FF0000"/>
                </a:solidFill>
              </a:rPr>
              <a:t>Ancient Egypt – an overview</a:t>
            </a:r>
          </a:p>
        </p:txBody>
      </p:sp>
    </p:spTree>
    <p:extLst>
      <p:ext uri="{BB962C8B-B14F-4D97-AF65-F5344CB8AC3E}">
        <p14:creationId xmlns:p14="http://schemas.microsoft.com/office/powerpoint/2010/main" val="761006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1210"/>
          </a:xfrm>
        </p:spPr>
        <p:txBody>
          <a:bodyPr>
            <a:normAutofit fontScale="90000"/>
          </a:bodyPr>
          <a:lstStyle/>
          <a:p>
            <a:r>
              <a:rPr lang="en-US" dirty="0"/>
              <a:t>Gap-filling exercise                      Textbook, p. 56-57</a:t>
            </a:r>
          </a:p>
        </p:txBody>
      </p:sp>
      <p:sp>
        <p:nvSpPr>
          <p:cNvPr id="4" name="Rectangle 3"/>
          <p:cNvSpPr/>
          <p:nvPr/>
        </p:nvSpPr>
        <p:spPr>
          <a:xfrm>
            <a:off x="974932" y="1668571"/>
            <a:ext cx="9662483" cy="4956550"/>
          </a:xfrm>
          <a:prstGeom prst="rect">
            <a:avLst/>
          </a:prstGeom>
        </p:spPr>
        <p:txBody>
          <a:bodyPr wrap="square">
            <a:spAutoFit/>
          </a:bodyPr>
          <a:lstStyle/>
          <a:p>
            <a:pPr algn="ctr">
              <a:lnSpc>
                <a:spcPct val="115000"/>
              </a:lnSpc>
              <a:spcAft>
                <a:spcPts val="0"/>
              </a:spcAft>
            </a:pPr>
            <a:r>
              <a:rPr lang="en-US" sz="1600" b="1" dirty="0">
                <a:latin typeface="Times New Roman" panose="02020603050405020304" pitchFamily="18" charset="0"/>
                <a:ea typeface="Calibri" panose="020F0502020204030204" pitchFamily="34" charset="0"/>
                <a:cs typeface="Times New Roman" panose="02020603050405020304" pitchFamily="18" charset="0"/>
              </a:rPr>
              <a:t>The Old Kingdom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Based on Egyptian legend, in the (1)___________(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BEGIN</a:t>
            </a:r>
            <a:r>
              <a:rPr lang="en-US" sz="1600" dirty="0">
                <a:latin typeface="Times New Roman" panose="02020603050405020304" pitchFamily="18" charset="0"/>
                <a:ea typeface="Calibri" panose="020F0502020204030204" pitchFamily="34" charset="0"/>
                <a:cs typeface="Times New Roman" panose="02020603050405020304" pitchFamily="18" charset="0"/>
              </a:rPr>
              <a:t>), the Egyptians' land was comprised of many populated areas. Early during the first (2)___________(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DYNASTY</a:t>
            </a:r>
            <a:r>
              <a:rPr lang="en-US" sz="1600" dirty="0">
                <a:latin typeface="Times New Roman" panose="02020603050405020304" pitchFamily="18" charset="0"/>
                <a:ea typeface="Calibri" panose="020F0502020204030204" pitchFamily="34" charset="0"/>
                <a:cs typeface="Times New Roman" panose="02020603050405020304" pitchFamily="18" charset="0"/>
              </a:rPr>
              <a:t>) Period, the Upper and Lower Egypt were united by King Menes around 3100 BCE. Menes wore a ‘Double Crown’ to (3)____________(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SIGNIFICANCE</a:t>
            </a:r>
            <a:r>
              <a:rPr lang="en-US" sz="1600" dirty="0">
                <a:latin typeface="Times New Roman" panose="02020603050405020304" pitchFamily="18" charset="0"/>
                <a:ea typeface="Calibri" panose="020F0502020204030204" pitchFamily="34" charset="0"/>
                <a:cs typeface="Times New Roman" panose="02020603050405020304" pitchFamily="18" charset="0"/>
              </a:rPr>
              <a:t>) the White Crown of Upper Egypt and the Red Crown of Lower Egypt. The Nile brought Upper and Lower Egypt together (4)__________(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PHYSICAL</a:t>
            </a:r>
            <a:r>
              <a:rPr lang="en-US" sz="1600" dirty="0">
                <a:latin typeface="Times New Roman" panose="02020603050405020304" pitchFamily="18" charset="0"/>
                <a:ea typeface="Calibri" panose="020F0502020204030204" pitchFamily="34" charset="0"/>
                <a:cs typeface="Times New Roman" panose="02020603050405020304" pitchFamily="18" charset="0"/>
              </a:rPr>
              <a:t>) and Menes brought them together (5)__________(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POLITICAL</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The capital of the Old Kingdom was located in Memphis. With the Old Kingdom came (6)__________(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PROSPER</a:t>
            </a:r>
            <a:r>
              <a:rPr lang="en-US" sz="1600" dirty="0">
                <a:latin typeface="Times New Roman" panose="02020603050405020304" pitchFamily="18" charset="0"/>
                <a:ea typeface="Calibri" panose="020F0502020204030204" pitchFamily="34" charset="0"/>
                <a:cs typeface="Times New Roman" panose="02020603050405020304" pitchFamily="18" charset="0"/>
              </a:rPr>
              <a:t>) and glory as shown through the massive (7)_________(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CREATE</a:t>
            </a:r>
            <a:r>
              <a:rPr lang="en-US" sz="1600" dirty="0">
                <a:latin typeface="Times New Roman" panose="02020603050405020304" pitchFamily="18" charset="0"/>
                <a:ea typeface="Calibri" panose="020F0502020204030204" pitchFamily="34" charset="0"/>
                <a:cs typeface="Times New Roman" panose="02020603050405020304" pitchFamily="18" charset="0"/>
              </a:rPr>
              <a:t>) of the greatest and (8)____________(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LARGE</a:t>
            </a:r>
            <a:r>
              <a:rPr lang="en-US" sz="1600" dirty="0">
                <a:latin typeface="Times New Roman" panose="02020603050405020304" pitchFamily="18" charset="0"/>
                <a:ea typeface="Calibri" panose="020F0502020204030204" pitchFamily="34" charset="0"/>
                <a:cs typeface="Times New Roman" panose="02020603050405020304" pitchFamily="18" charset="0"/>
              </a:rPr>
              <a:t>) pyramids in (9)__________(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EGYPT</a:t>
            </a:r>
            <a:r>
              <a:rPr lang="en-US" sz="1600" dirty="0">
                <a:latin typeface="Times New Roman" panose="02020603050405020304" pitchFamily="18" charset="0"/>
                <a:ea typeface="Calibri" panose="020F0502020204030204" pitchFamily="34" charset="0"/>
                <a:cs typeface="Times New Roman" panose="02020603050405020304" pitchFamily="18" charset="0"/>
              </a:rPr>
              <a:t>) history. During this time, the Egyptian kings were referred to as gods. They were supposed to rule based on principles such as (10)___________(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TRUE</a:t>
            </a:r>
            <a:r>
              <a:rPr lang="en-US" sz="1600" dirty="0">
                <a:latin typeface="Times New Roman" panose="02020603050405020304" pitchFamily="18" charset="0"/>
                <a:ea typeface="Calibri" panose="020F0502020204030204" pitchFamily="34" charset="0"/>
                <a:cs typeface="Times New Roman" panose="02020603050405020304" pitchFamily="18" charset="0"/>
              </a:rPr>
              <a:t>), justice, order and harmony. The first king of the Old Kingdom was </a:t>
            </a:r>
            <a:r>
              <a:rPr lang="en-US" sz="1600" dirty="0" err="1">
                <a:latin typeface="Times New Roman" panose="02020603050405020304" pitchFamily="18" charset="0"/>
                <a:ea typeface="Calibri" panose="020F0502020204030204" pitchFamily="34" charset="0"/>
                <a:cs typeface="Times New Roman" panose="02020603050405020304" pitchFamily="18" charset="0"/>
              </a:rPr>
              <a:t>Djoser</a:t>
            </a:r>
            <a:r>
              <a:rPr lang="en-US" sz="1600" dirty="0">
                <a:latin typeface="Times New Roman" panose="02020603050405020304" pitchFamily="18" charset="0"/>
                <a:ea typeface="Calibri" panose="020F0502020204030204" pitchFamily="34" charset="0"/>
                <a:cs typeface="Times New Roman" panose="02020603050405020304" pitchFamily="18" charset="0"/>
              </a:rPr>
              <a:t> (2691-2625 BCE) who ruled for (11)__________(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NEAR</a:t>
            </a:r>
            <a:r>
              <a:rPr lang="en-US" sz="1600" dirty="0">
                <a:latin typeface="Times New Roman" panose="02020603050405020304" pitchFamily="18" charset="0"/>
                <a:ea typeface="Calibri" panose="020F0502020204030204" pitchFamily="34" charset="0"/>
                <a:cs typeface="Times New Roman" panose="02020603050405020304" pitchFamily="18" charset="0"/>
              </a:rPr>
              <a:t>)19 years and was the most (12)___________(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FAME</a:t>
            </a:r>
            <a:r>
              <a:rPr lang="en-US" sz="1600" dirty="0">
                <a:latin typeface="Times New Roman" panose="02020603050405020304" pitchFamily="18" charset="0"/>
                <a:ea typeface="Calibri" panose="020F0502020204030204" pitchFamily="34" charset="0"/>
                <a:cs typeface="Times New Roman" panose="02020603050405020304" pitchFamily="18" charset="0"/>
              </a:rPr>
              <a:t>) king. His greatest (13)___________(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SUCCEED</a:t>
            </a:r>
            <a:r>
              <a:rPr lang="en-US" sz="1600" dirty="0">
                <a:latin typeface="Times New Roman" panose="02020603050405020304" pitchFamily="18" charset="0"/>
                <a:ea typeface="Calibri" panose="020F0502020204030204" pitchFamily="34" charset="0"/>
                <a:cs typeface="Times New Roman" panose="02020603050405020304" pitchFamily="18" charset="0"/>
              </a:rPr>
              <a:t>) was the first (14)____________(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MONUMENT</a:t>
            </a:r>
            <a:r>
              <a:rPr lang="en-US" sz="1600" dirty="0">
                <a:latin typeface="Times New Roman" panose="02020603050405020304" pitchFamily="18" charset="0"/>
                <a:ea typeface="Calibri" panose="020F0502020204030204" pitchFamily="34" charset="0"/>
                <a:cs typeface="Times New Roman" panose="02020603050405020304" pitchFamily="18" charset="0"/>
              </a:rPr>
              <a:t>) (15)____________(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BUILD</a:t>
            </a:r>
            <a:r>
              <a:rPr lang="en-US" sz="1600" dirty="0">
                <a:latin typeface="Times New Roman" panose="02020603050405020304" pitchFamily="18" charset="0"/>
                <a:ea typeface="Calibri" panose="020F0502020204030204" pitchFamily="34" charset="0"/>
                <a:cs typeface="Times New Roman" panose="02020603050405020304" pitchFamily="18" charset="0"/>
              </a:rPr>
              <a:t>) made of stone, the </a:t>
            </a:r>
            <a:r>
              <a:rPr lang="en-US" sz="1600" b="1" dirty="0">
                <a:latin typeface="Times New Roman" panose="02020603050405020304" pitchFamily="18" charset="0"/>
                <a:ea typeface="Calibri" panose="020F0502020204030204" pitchFamily="34" charset="0"/>
                <a:cs typeface="Times New Roman" panose="02020603050405020304" pitchFamily="18" charset="0"/>
              </a:rPr>
              <a:t>Step Pyramid</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1BAEE738-C96B-D733-71A9-96C3C847629F}"/>
              </a:ext>
            </a:extLst>
          </p:cNvPr>
          <p:cNvSpPr/>
          <p:nvPr/>
        </p:nvSpPr>
        <p:spPr>
          <a:xfrm>
            <a:off x="1410393" y="1127356"/>
            <a:ext cx="5340786" cy="357534"/>
          </a:xfrm>
          <a:prstGeom prst="rect">
            <a:avLst/>
          </a:prstGeom>
          <a:solidFill>
            <a:srgbClr val="92D050"/>
          </a:solidFill>
        </p:spPr>
        <p:txBody>
          <a:bodyPr wrap="square">
            <a:spAutoFit/>
          </a:bodyPr>
          <a:lstStyle/>
          <a:p>
            <a:pPr algn="just">
              <a:lnSpc>
                <a:spcPct val="115000"/>
              </a:lnSpc>
              <a:spcAft>
                <a:spcPts val="0"/>
              </a:spcAft>
              <a:tabLst>
                <a:tab pos="571500" algn="l"/>
              </a:tabLs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Insert the appropriate FORM of the words given in brackets:</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5B18ACCA-9AC6-AFF4-DE66-DAC1E5E6F36E}"/>
              </a:ext>
            </a:extLst>
          </p:cNvPr>
          <p:cNvSpPr/>
          <p:nvPr/>
        </p:nvSpPr>
        <p:spPr>
          <a:xfrm>
            <a:off x="3862699" y="2315910"/>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BEGINNING</a:t>
            </a:r>
          </a:p>
        </p:txBody>
      </p:sp>
      <p:sp>
        <p:nvSpPr>
          <p:cNvPr id="7" name="Rectangle 6">
            <a:extLst>
              <a:ext uri="{FF2B5EF4-FFF2-40B4-BE49-F238E27FC236}">
                <a16:creationId xmlns:a16="http://schemas.microsoft.com/office/drawing/2014/main" id="{ED750A34-40F0-CCAB-D328-22DCDF8C419B}"/>
              </a:ext>
            </a:extLst>
          </p:cNvPr>
          <p:cNvSpPr/>
          <p:nvPr/>
        </p:nvSpPr>
        <p:spPr>
          <a:xfrm>
            <a:off x="3365618" y="2602141"/>
            <a:ext cx="2445522"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DYNASTIC</a:t>
            </a:r>
          </a:p>
        </p:txBody>
      </p:sp>
      <p:sp>
        <p:nvSpPr>
          <p:cNvPr id="8" name="Rectangle 7">
            <a:extLst>
              <a:ext uri="{FF2B5EF4-FFF2-40B4-BE49-F238E27FC236}">
                <a16:creationId xmlns:a16="http://schemas.microsoft.com/office/drawing/2014/main" id="{B8D62261-AA16-9488-4F99-DE7BBB593309}"/>
              </a:ext>
            </a:extLst>
          </p:cNvPr>
          <p:cNvSpPr/>
          <p:nvPr/>
        </p:nvSpPr>
        <p:spPr>
          <a:xfrm>
            <a:off x="6519017" y="2895600"/>
            <a:ext cx="3060819"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SIGNIFY</a:t>
            </a:r>
          </a:p>
        </p:txBody>
      </p:sp>
      <p:sp>
        <p:nvSpPr>
          <p:cNvPr id="9" name="Rectangle 8">
            <a:extLst>
              <a:ext uri="{FF2B5EF4-FFF2-40B4-BE49-F238E27FC236}">
                <a16:creationId xmlns:a16="http://schemas.microsoft.com/office/drawing/2014/main" id="{1830D73E-0FA7-8A3C-CEB1-7F424C94B703}"/>
              </a:ext>
            </a:extLst>
          </p:cNvPr>
          <p:cNvSpPr/>
          <p:nvPr/>
        </p:nvSpPr>
        <p:spPr>
          <a:xfrm>
            <a:off x="1066800" y="3446092"/>
            <a:ext cx="2445522"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PHYSICALLY</a:t>
            </a:r>
          </a:p>
        </p:txBody>
      </p:sp>
      <p:sp>
        <p:nvSpPr>
          <p:cNvPr id="10" name="Rectangle 9">
            <a:extLst>
              <a:ext uri="{FF2B5EF4-FFF2-40B4-BE49-F238E27FC236}">
                <a16:creationId xmlns:a16="http://schemas.microsoft.com/office/drawing/2014/main" id="{15EA4E7D-B97B-99F0-BBA0-C238E0BFB39A}"/>
              </a:ext>
            </a:extLst>
          </p:cNvPr>
          <p:cNvSpPr/>
          <p:nvPr/>
        </p:nvSpPr>
        <p:spPr>
          <a:xfrm>
            <a:off x="6373738" y="3446092"/>
            <a:ext cx="2513888"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POLITICALLY</a:t>
            </a:r>
          </a:p>
        </p:txBody>
      </p:sp>
      <p:sp>
        <p:nvSpPr>
          <p:cNvPr id="11" name="Rectangle 10">
            <a:extLst>
              <a:ext uri="{FF2B5EF4-FFF2-40B4-BE49-F238E27FC236}">
                <a16:creationId xmlns:a16="http://schemas.microsoft.com/office/drawing/2014/main" id="{27A6C900-FB86-020E-A0E9-B1AEBE8BCB0D}"/>
              </a:ext>
            </a:extLst>
          </p:cNvPr>
          <p:cNvSpPr/>
          <p:nvPr/>
        </p:nvSpPr>
        <p:spPr>
          <a:xfrm>
            <a:off x="1066800" y="4290043"/>
            <a:ext cx="2298818"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PROSPERITY</a:t>
            </a:r>
          </a:p>
        </p:txBody>
      </p:sp>
      <p:sp>
        <p:nvSpPr>
          <p:cNvPr id="12" name="Rectangle 11">
            <a:extLst>
              <a:ext uri="{FF2B5EF4-FFF2-40B4-BE49-F238E27FC236}">
                <a16:creationId xmlns:a16="http://schemas.microsoft.com/office/drawing/2014/main" id="{B7EB7489-8510-688F-70DC-EC7FE32DB282}"/>
              </a:ext>
            </a:extLst>
          </p:cNvPr>
          <p:cNvSpPr/>
          <p:nvPr/>
        </p:nvSpPr>
        <p:spPr>
          <a:xfrm>
            <a:off x="6843757" y="4298589"/>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CREATION</a:t>
            </a:r>
          </a:p>
        </p:txBody>
      </p:sp>
      <p:sp>
        <p:nvSpPr>
          <p:cNvPr id="13" name="Rectangle 12">
            <a:extLst>
              <a:ext uri="{FF2B5EF4-FFF2-40B4-BE49-F238E27FC236}">
                <a16:creationId xmlns:a16="http://schemas.microsoft.com/office/drawing/2014/main" id="{E6AFC53D-C420-D543-9A9D-58CF872A14D0}"/>
              </a:ext>
            </a:extLst>
          </p:cNvPr>
          <p:cNvSpPr/>
          <p:nvPr/>
        </p:nvSpPr>
        <p:spPr>
          <a:xfrm>
            <a:off x="1066800" y="4576274"/>
            <a:ext cx="2298818"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LARGEST</a:t>
            </a:r>
          </a:p>
        </p:txBody>
      </p:sp>
      <p:sp>
        <p:nvSpPr>
          <p:cNvPr id="14" name="Rectangle 13">
            <a:extLst>
              <a:ext uri="{FF2B5EF4-FFF2-40B4-BE49-F238E27FC236}">
                <a16:creationId xmlns:a16="http://schemas.microsoft.com/office/drawing/2014/main" id="{D8AE28D8-8DCE-DB76-1261-03A1ED42E87F}"/>
              </a:ext>
            </a:extLst>
          </p:cNvPr>
          <p:cNvSpPr/>
          <p:nvPr/>
        </p:nvSpPr>
        <p:spPr>
          <a:xfrm>
            <a:off x="4510755" y="4567729"/>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EGYPTIAN</a:t>
            </a:r>
          </a:p>
        </p:txBody>
      </p:sp>
      <p:sp>
        <p:nvSpPr>
          <p:cNvPr id="15" name="Rectangle 14">
            <a:extLst>
              <a:ext uri="{FF2B5EF4-FFF2-40B4-BE49-F238E27FC236}">
                <a16:creationId xmlns:a16="http://schemas.microsoft.com/office/drawing/2014/main" id="{BFDE4639-AB2B-A149-B63B-CC65D117E10E}"/>
              </a:ext>
            </a:extLst>
          </p:cNvPr>
          <p:cNvSpPr/>
          <p:nvPr/>
        </p:nvSpPr>
        <p:spPr>
          <a:xfrm>
            <a:off x="7706882" y="4850683"/>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TRUTH</a:t>
            </a:r>
          </a:p>
        </p:txBody>
      </p:sp>
      <p:sp>
        <p:nvSpPr>
          <p:cNvPr id="16" name="Rectangle 15">
            <a:extLst>
              <a:ext uri="{FF2B5EF4-FFF2-40B4-BE49-F238E27FC236}">
                <a16:creationId xmlns:a16="http://schemas.microsoft.com/office/drawing/2014/main" id="{6858597F-5B04-454A-F512-E761C9E3CD2E}"/>
              </a:ext>
            </a:extLst>
          </p:cNvPr>
          <p:cNvSpPr/>
          <p:nvPr/>
        </p:nvSpPr>
        <p:spPr>
          <a:xfrm>
            <a:off x="1066800" y="5428713"/>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NEARLY</a:t>
            </a:r>
          </a:p>
        </p:txBody>
      </p:sp>
      <p:sp>
        <p:nvSpPr>
          <p:cNvPr id="17" name="Rectangle 16">
            <a:extLst>
              <a:ext uri="{FF2B5EF4-FFF2-40B4-BE49-F238E27FC236}">
                <a16:creationId xmlns:a16="http://schemas.microsoft.com/office/drawing/2014/main" id="{996F7D93-A49A-B842-CA5C-EE4B9D6E700C}"/>
              </a:ext>
            </a:extLst>
          </p:cNvPr>
          <p:cNvSpPr/>
          <p:nvPr/>
        </p:nvSpPr>
        <p:spPr>
          <a:xfrm>
            <a:off x="6373738" y="5415900"/>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FAMOUS</a:t>
            </a:r>
          </a:p>
        </p:txBody>
      </p:sp>
      <p:sp>
        <p:nvSpPr>
          <p:cNvPr id="18" name="Rectangle 17">
            <a:extLst>
              <a:ext uri="{FF2B5EF4-FFF2-40B4-BE49-F238E27FC236}">
                <a16:creationId xmlns:a16="http://schemas.microsoft.com/office/drawing/2014/main" id="{7372A071-6A79-73D3-7FEC-8428BCFE26B4}"/>
              </a:ext>
            </a:extLst>
          </p:cNvPr>
          <p:cNvSpPr/>
          <p:nvPr/>
        </p:nvSpPr>
        <p:spPr>
          <a:xfrm>
            <a:off x="1066800" y="5714944"/>
            <a:ext cx="2539525"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SUCCESS</a:t>
            </a:r>
          </a:p>
        </p:txBody>
      </p:sp>
      <p:sp>
        <p:nvSpPr>
          <p:cNvPr id="19" name="Rectangle 18">
            <a:extLst>
              <a:ext uri="{FF2B5EF4-FFF2-40B4-BE49-F238E27FC236}">
                <a16:creationId xmlns:a16="http://schemas.microsoft.com/office/drawing/2014/main" id="{DD396CC0-3D30-973E-6E22-4FF50EE3AED7}"/>
              </a:ext>
            </a:extLst>
          </p:cNvPr>
          <p:cNvSpPr/>
          <p:nvPr/>
        </p:nvSpPr>
        <p:spPr>
          <a:xfrm>
            <a:off x="5100415" y="5685041"/>
            <a:ext cx="2941178"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MONUMENTAL</a:t>
            </a:r>
          </a:p>
        </p:txBody>
      </p:sp>
      <p:sp>
        <p:nvSpPr>
          <p:cNvPr id="20" name="Rectangle 19">
            <a:extLst>
              <a:ext uri="{FF2B5EF4-FFF2-40B4-BE49-F238E27FC236}">
                <a16:creationId xmlns:a16="http://schemas.microsoft.com/office/drawing/2014/main" id="{C3E0986B-8EA2-EB27-BB85-4F3870712727}"/>
              </a:ext>
            </a:extLst>
          </p:cNvPr>
          <p:cNvSpPr/>
          <p:nvPr/>
        </p:nvSpPr>
        <p:spPr>
          <a:xfrm>
            <a:off x="8205425" y="5685041"/>
            <a:ext cx="2365723"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BUILDING</a:t>
            </a:r>
          </a:p>
        </p:txBody>
      </p:sp>
      <p:sp>
        <p:nvSpPr>
          <p:cNvPr id="21" name="TextBox 20">
            <a:extLst>
              <a:ext uri="{FF2B5EF4-FFF2-40B4-BE49-F238E27FC236}">
                <a16:creationId xmlns:a16="http://schemas.microsoft.com/office/drawing/2014/main" id="{93F9D156-494D-0C28-598D-29E595ED3395}"/>
              </a:ext>
            </a:extLst>
          </p:cNvPr>
          <p:cNvSpPr txBox="1"/>
          <p:nvPr/>
        </p:nvSpPr>
        <p:spPr>
          <a:xfrm>
            <a:off x="2457783" y="6308208"/>
            <a:ext cx="6955302" cy="307777"/>
          </a:xfrm>
          <a:prstGeom prst="rect">
            <a:avLst/>
          </a:prstGeom>
          <a:solidFill>
            <a:schemeClr val="bg2">
              <a:lumMod val="90000"/>
            </a:schemeClr>
          </a:solidFill>
        </p:spPr>
        <p:txBody>
          <a:bodyPr wrap="none" rtlCol="0">
            <a:spAutoFit/>
          </a:bodyPr>
          <a:lstStyle/>
          <a:p>
            <a:r>
              <a:rPr lang="en-US" sz="1400" b="1" dirty="0"/>
              <a:t>The Step Pyramid </a:t>
            </a:r>
            <a:r>
              <a:rPr lang="en-US" sz="1400" dirty="0"/>
              <a:t>– (</a:t>
            </a:r>
            <a:r>
              <a:rPr lang="en-US" sz="1400" b="1" dirty="0" err="1"/>
              <a:t>srp</a:t>
            </a:r>
            <a:r>
              <a:rPr lang="en-US" sz="1400" dirty="0"/>
              <a:t>.) </a:t>
            </a:r>
            <a:r>
              <a:rPr lang="en-US" sz="1400" b="1" dirty="0" err="1"/>
              <a:t>Stepenasta</a:t>
            </a:r>
            <a:r>
              <a:rPr lang="en-US" sz="1400" b="1" dirty="0"/>
              <a:t> </a:t>
            </a:r>
            <a:r>
              <a:rPr lang="en-US" sz="1400" b="1" dirty="0" err="1"/>
              <a:t>piramida</a:t>
            </a:r>
            <a:r>
              <a:rPr lang="en-US" sz="1400" b="1" dirty="0"/>
              <a:t> </a:t>
            </a:r>
            <a:r>
              <a:rPr lang="en-US" sz="1400" dirty="0"/>
              <a:t>(</a:t>
            </a:r>
            <a:r>
              <a:rPr lang="en-US" sz="1400" dirty="0" err="1"/>
              <a:t>grobnica</a:t>
            </a:r>
            <a:r>
              <a:rPr lang="en-US" sz="1400" dirty="0"/>
              <a:t> </a:t>
            </a:r>
            <a:r>
              <a:rPr lang="en-US" sz="1400" dirty="0" err="1"/>
              <a:t>faraona</a:t>
            </a:r>
            <a:r>
              <a:rPr lang="en-US" sz="1400" dirty="0"/>
              <a:t> </a:t>
            </a:r>
            <a:r>
              <a:rPr lang="en-US" sz="1400" dirty="0" err="1"/>
              <a:t>Džosera</a:t>
            </a:r>
            <a:r>
              <a:rPr lang="en-US" sz="1400" dirty="0"/>
              <a:t> u </a:t>
            </a:r>
            <a:r>
              <a:rPr lang="en-US" sz="1400" dirty="0" err="1"/>
              <a:t>nekropoli</a:t>
            </a:r>
            <a:r>
              <a:rPr lang="en-US" sz="1400" dirty="0"/>
              <a:t> </a:t>
            </a:r>
            <a:r>
              <a:rPr lang="en-US" sz="1400" dirty="0" err="1"/>
              <a:t>Sakari</a:t>
            </a:r>
            <a:r>
              <a:rPr lang="en-US" sz="1400" dirty="0"/>
              <a:t>)</a:t>
            </a:r>
          </a:p>
        </p:txBody>
      </p:sp>
    </p:spTree>
    <p:extLst>
      <p:ext uri="{BB962C8B-B14F-4D97-AF65-F5344CB8AC3E}">
        <p14:creationId xmlns:p14="http://schemas.microsoft.com/office/powerpoint/2010/main" val="2023240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 calcmode="lin" valueType="num">
                                      <p:cBhvr additive="base">
                                        <p:cTn id="65" dur="500" fill="hold"/>
                                        <p:tgtEl>
                                          <p:spTgt spid="14"/>
                                        </p:tgtEl>
                                        <p:attrNameLst>
                                          <p:attrName>ppt_x</p:attrName>
                                        </p:attrNameLst>
                                      </p:cBhvr>
                                      <p:tavLst>
                                        <p:tav tm="0">
                                          <p:val>
                                            <p:strVal val="#ppt_x"/>
                                          </p:val>
                                        </p:tav>
                                        <p:tav tm="100000">
                                          <p:val>
                                            <p:strVal val="#ppt_x"/>
                                          </p:val>
                                        </p:tav>
                                      </p:tavLst>
                                    </p:anim>
                                    <p:anim calcmode="lin" valueType="num">
                                      <p:cBhvr additive="base">
                                        <p:cTn id="6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additive="base">
                                        <p:cTn id="71" dur="500" fill="hold"/>
                                        <p:tgtEl>
                                          <p:spTgt spid="15"/>
                                        </p:tgtEl>
                                        <p:attrNameLst>
                                          <p:attrName>ppt_x</p:attrName>
                                        </p:attrNameLst>
                                      </p:cBhvr>
                                      <p:tavLst>
                                        <p:tav tm="0">
                                          <p:val>
                                            <p:strVal val="#ppt_x"/>
                                          </p:val>
                                        </p:tav>
                                        <p:tav tm="100000">
                                          <p:val>
                                            <p:strVal val="#ppt_x"/>
                                          </p:val>
                                        </p:tav>
                                      </p:tavLst>
                                    </p:anim>
                                    <p:anim calcmode="lin" valueType="num">
                                      <p:cBhvr additive="base">
                                        <p:cTn id="7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6"/>
                                        </p:tgtEl>
                                        <p:attrNameLst>
                                          <p:attrName>style.visibility</p:attrName>
                                        </p:attrNameLst>
                                      </p:cBhvr>
                                      <p:to>
                                        <p:strVal val="visible"/>
                                      </p:to>
                                    </p:set>
                                    <p:anim calcmode="lin" valueType="num">
                                      <p:cBhvr additive="base">
                                        <p:cTn id="77" dur="500" fill="hold"/>
                                        <p:tgtEl>
                                          <p:spTgt spid="16"/>
                                        </p:tgtEl>
                                        <p:attrNameLst>
                                          <p:attrName>ppt_x</p:attrName>
                                        </p:attrNameLst>
                                      </p:cBhvr>
                                      <p:tavLst>
                                        <p:tav tm="0">
                                          <p:val>
                                            <p:strVal val="#ppt_x"/>
                                          </p:val>
                                        </p:tav>
                                        <p:tav tm="100000">
                                          <p:val>
                                            <p:strVal val="#ppt_x"/>
                                          </p:val>
                                        </p:tav>
                                      </p:tavLst>
                                    </p:anim>
                                    <p:anim calcmode="lin" valueType="num">
                                      <p:cBhvr additive="base">
                                        <p:cTn id="7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7"/>
                                        </p:tgtEl>
                                        <p:attrNameLst>
                                          <p:attrName>style.visibility</p:attrName>
                                        </p:attrNameLst>
                                      </p:cBhvr>
                                      <p:to>
                                        <p:strVal val="visible"/>
                                      </p:to>
                                    </p:set>
                                    <p:anim calcmode="lin" valueType="num">
                                      <p:cBhvr additive="base">
                                        <p:cTn id="83" dur="500" fill="hold"/>
                                        <p:tgtEl>
                                          <p:spTgt spid="17"/>
                                        </p:tgtEl>
                                        <p:attrNameLst>
                                          <p:attrName>ppt_x</p:attrName>
                                        </p:attrNameLst>
                                      </p:cBhvr>
                                      <p:tavLst>
                                        <p:tav tm="0">
                                          <p:val>
                                            <p:strVal val="#ppt_x"/>
                                          </p:val>
                                        </p:tav>
                                        <p:tav tm="100000">
                                          <p:val>
                                            <p:strVal val="#ppt_x"/>
                                          </p:val>
                                        </p:tav>
                                      </p:tavLst>
                                    </p:anim>
                                    <p:anim calcmode="lin" valueType="num">
                                      <p:cBhvr additive="base">
                                        <p:cTn id="8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8"/>
                                        </p:tgtEl>
                                        <p:attrNameLst>
                                          <p:attrName>style.visibility</p:attrName>
                                        </p:attrNameLst>
                                      </p:cBhvr>
                                      <p:to>
                                        <p:strVal val="visible"/>
                                      </p:to>
                                    </p:set>
                                    <p:anim calcmode="lin" valueType="num">
                                      <p:cBhvr additive="base">
                                        <p:cTn id="89" dur="500" fill="hold"/>
                                        <p:tgtEl>
                                          <p:spTgt spid="18"/>
                                        </p:tgtEl>
                                        <p:attrNameLst>
                                          <p:attrName>ppt_x</p:attrName>
                                        </p:attrNameLst>
                                      </p:cBhvr>
                                      <p:tavLst>
                                        <p:tav tm="0">
                                          <p:val>
                                            <p:strVal val="#ppt_x"/>
                                          </p:val>
                                        </p:tav>
                                        <p:tav tm="100000">
                                          <p:val>
                                            <p:strVal val="#ppt_x"/>
                                          </p:val>
                                        </p:tav>
                                      </p:tavLst>
                                    </p:anim>
                                    <p:anim calcmode="lin" valueType="num">
                                      <p:cBhvr additive="base">
                                        <p:cTn id="9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19"/>
                                        </p:tgtEl>
                                        <p:attrNameLst>
                                          <p:attrName>style.visibility</p:attrName>
                                        </p:attrNameLst>
                                      </p:cBhvr>
                                      <p:to>
                                        <p:strVal val="visible"/>
                                      </p:to>
                                    </p:set>
                                    <p:anim calcmode="lin" valueType="num">
                                      <p:cBhvr additive="base">
                                        <p:cTn id="95" dur="500" fill="hold"/>
                                        <p:tgtEl>
                                          <p:spTgt spid="19"/>
                                        </p:tgtEl>
                                        <p:attrNameLst>
                                          <p:attrName>ppt_x</p:attrName>
                                        </p:attrNameLst>
                                      </p:cBhvr>
                                      <p:tavLst>
                                        <p:tav tm="0">
                                          <p:val>
                                            <p:strVal val="#ppt_x"/>
                                          </p:val>
                                        </p:tav>
                                        <p:tav tm="100000">
                                          <p:val>
                                            <p:strVal val="#ppt_x"/>
                                          </p:val>
                                        </p:tav>
                                      </p:tavLst>
                                    </p:anim>
                                    <p:anim calcmode="lin" valueType="num">
                                      <p:cBhvr additive="base">
                                        <p:cTn id="9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20"/>
                                        </p:tgtEl>
                                        <p:attrNameLst>
                                          <p:attrName>style.visibility</p:attrName>
                                        </p:attrNameLst>
                                      </p:cBhvr>
                                      <p:to>
                                        <p:strVal val="visible"/>
                                      </p:to>
                                    </p:set>
                                    <p:anim calcmode="lin" valueType="num">
                                      <p:cBhvr additive="base">
                                        <p:cTn id="101" dur="500" fill="hold"/>
                                        <p:tgtEl>
                                          <p:spTgt spid="20"/>
                                        </p:tgtEl>
                                        <p:attrNameLst>
                                          <p:attrName>ppt_x</p:attrName>
                                        </p:attrNameLst>
                                      </p:cBhvr>
                                      <p:tavLst>
                                        <p:tav tm="0">
                                          <p:val>
                                            <p:strVal val="#ppt_x"/>
                                          </p:val>
                                        </p:tav>
                                        <p:tav tm="100000">
                                          <p:val>
                                            <p:strVal val="#ppt_x"/>
                                          </p:val>
                                        </p:tav>
                                      </p:tavLst>
                                    </p:anim>
                                    <p:anim calcmode="lin" valueType="num">
                                      <p:cBhvr additive="base">
                                        <p:cTn id="10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21"/>
                                        </p:tgtEl>
                                        <p:attrNameLst>
                                          <p:attrName>style.visibility</p:attrName>
                                        </p:attrNameLst>
                                      </p:cBhvr>
                                      <p:to>
                                        <p:strVal val="visible"/>
                                      </p:to>
                                    </p:set>
                                    <p:anim calcmode="lin" valueType="num">
                                      <p:cBhvr additive="base">
                                        <p:cTn id="107" dur="500" fill="hold"/>
                                        <p:tgtEl>
                                          <p:spTgt spid="21"/>
                                        </p:tgtEl>
                                        <p:attrNameLst>
                                          <p:attrName>ppt_x</p:attrName>
                                        </p:attrNameLst>
                                      </p:cBhvr>
                                      <p:tavLst>
                                        <p:tav tm="0">
                                          <p:val>
                                            <p:strVal val="#ppt_x"/>
                                          </p:val>
                                        </p:tav>
                                        <p:tav tm="100000">
                                          <p:val>
                                            <p:strVal val="#ppt_x"/>
                                          </p:val>
                                        </p:tav>
                                      </p:tavLst>
                                    </p:anim>
                                    <p:anim calcmode="lin" valueType="num">
                                      <p:cBhvr additive="base">
                                        <p:cTn id="10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1210"/>
          </a:xfrm>
        </p:spPr>
        <p:txBody>
          <a:bodyPr>
            <a:normAutofit fontScale="90000"/>
          </a:bodyPr>
          <a:lstStyle/>
          <a:p>
            <a:r>
              <a:rPr lang="en-US" dirty="0"/>
              <a:t>Gap-filling exercise                      Textbook, p. 56-57</a:t>
            </a:r>
          </a:p>
        </p:txBody>
      </p:sp>
      <p:sp>
        <p:nvSpPr>
          <p:cNvPr id="3" name="Rectangle 2"/>
          <p:cNvSpPr/>
          <p:nvPr/>
        </p:nvSpPr>
        <p:spPr>
          <a:xfrm>
            <a:off x="662245" y="1101120"/>
            <a:ext cx="10626438" cy="5189113"/>
          </a:xfrm>
          <a:prstGeom prst="rect">
            <a:avLst/>
          </a:prstGeom>
        </p:spPr>
        <p:txBody>
          <a:bodyPr wrap="square">
            <a:spAutoFit/>
          </a:bodyPr>
          <a:lstStyle/>
          <a:p>
            <a:pPr algn="ctr">
              <a:lnSpc>
                <a:spcPct val="115000"/>
              </a:lnSpc>
              <a:spcAft>
                <a:spcPts val="0"/>
              </a:spcAft>
              <a:tabLst>
                <a:tab pos="571500" algn="l"/>
              </a:tabLst>
            </a:pPr>
            <a:r>
              <a:rPr lang="en-US" sz="1600" b="1" dirty="0">
                <a:latin typeface="Times New Roman" panose="02020603050405020304" pitchFamily="18" charset="0"/>
                <a:ea typeface="Calibri" panose="020F0502020204030204" pitchFamily="34" charset="0"/>
                <a:cs typeface="Times New Roman" panose="02020603050405020304" pitchFamily="18" charset="0"/>
              </a:rPr>
              <a:t>The Middle Kingdom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The Middle Kingdom has been labeled by (1)____________(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HISTORY</a:t>
            </a:r>
            <a:r>
              <a:rPr lang="en-US" sz="1600" dirty="0">
                <a:latin typeface="Times New Roman" panose="02020603050405020304" pitchFamily="18" charset="0"/>
                <a:ea typeface="Calibri" panose="020F0502020204030204" pitchFamily="34" charset="0"/>
                <a:cs typeface="Times New Roman" panose="02020603050405020304" pitchFamily="18" charset="0"/>
              </a:rPr>
              <a:t>) as the (2)____________(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GOLD)</a:t>
            </a:r>
            <a:r>
              <a:rPr lang="en-US" sz="1600" dirty="0">
                <a:latin typeface="Times New Roman" panose="02020603050405020304" pitchFamily="18" charset="0"/>
                <a:ea typeface="Calibri" panose="020F0502020204030204" pitchFamily="34" charset="0"/>
                <a:cs typeface="Times New Roman" panose="02020603050405020304" pitchFamily="18" charset="0"/>
              </a:rPr>
              <a:t> Age due to the (3)___________(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ECONOMY</a:t>
            </a:r>
            <a:r>
              <a:rPr lang="en-US" sz="1600" dirty="0">
                <a:latin typeface="Times New Roman" panose="02020603050405020304" pitchFamily="18" charset="0"/>
                <a:ea typeface="Calibri" panose="020F0502020204030204" pitchFamily="34" charset="0"/>
                <a:cs typeface="Times New Roman" panose="02020603050405020304" pitchFamily="18" charset="0"/>
              </a:rPr>
              <a:t>), social and political (4)__________(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STABLE</a:t>
            </a:r>
            <a:r>
              <a:rPr lang="en-US" sz="1600" dirty="0">
                <a:latin typeface="Times New Roman" panose="02020603050405020304" pitchFamily="18" charset="0"/>
                <a:ea typeface="Calibri" panose="020F0502020204030204" pitchFamily="34" charset="0"/>
                <a:cs typeface="Times New Roman" panose="02020603050405020304" pitchFamily="18" charset="0"/>
              </a:rPr>
              <a:t>) of the time period. Trading, arts and literature all flourished in the Middle Kingdom. Nubia became the main (5)___________(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TRADE</a:t>
            </a:r>
            <a:r>
              <a:rPr lang="en-US" sz="1600" dirty="0">
                <a:latin typeface="Times New Roman" panose="02020603050405020304" pitchFamily="18" charset="0"/>
                <a:ea typeface="Calibri" panose="020F0502020204030204" pitchFamily="34" charset="0"/>
                <a:cs typeface="Times New Roman" panose="02020603050405020304" pitchFamily="18" charset="0"/>
              </a:rPr>
              <a:t>) spot along the Nile. The Nubians were able to exchange their commodities and their (6)___________(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SLAVERY</a:t>
            </a:r>
            <a:r>
              <a:rPr lang="en-US" sz="1600" dirty="0">
                <a:latin typeface="Times New Roman" panose="02020603050405020304" pitchFamily="18" charset="0"/>
                <a:ea typeface="Calibri" panose="020F0502020204030204" pitchFamily="34" charset="0"/>
                <a:cs typeface="Times New Roman" panose="02020603050405020304" pitchFamily="18" charset="0"/>
              </a:rPr>
              <a:t>) for manufactured goods. Each province was (7)__________(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ESSENCE</a:t>
            </a:r>
            <a:r>
              <a:rPr lang="en-US" sz="1600" dirty="0">
                <a:latin typeface="Times New Roman" panose="02020603050405020304" pitchFamily="18" charset="0"/>
                <a:ea typeface="Calibri" panose="020F0502020204030204" pitchFamily="34" charset="0"/>
                <a:cs typeface="Times New Roman" panose="02020603050405020304" pitchFamily="18" charset="0"/>
              </a:rPr>
              <a:t>) an independent city-state.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A (8)___________(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NOTICE</a:t>
            </a:r>
            <a:r>
              <a:rPr lang="en-US" sz="1600" dirty="0">
                <a:latin typeface="Times New Roman" panose="02020603050405020304" pitchFamily="18" charset="0"/>
                <a:ea typeface="Calibri" panose="020F0502020204030204" pitchFamily="34" charset="0"/>
                <a:cs typeface="Times New Roman" panose="02020603050405020304" pitchFamily="18" charset="0"/>
              </a:rPr>
              <a:t>) difference between the Old and Middle Kingdom was related  to the view of the pharaohs. In the Old Kingdom the pharaoh had been viewed as an (9)____________(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ACCESS</a:t>
            </a:r>
            <a:r>
              <a:rPr lang="en-US" sz="1600" dirty="0">
                <a:latin typeface="Times New Roman" panose="02020603050405020304" pitchFamily="18" charset="0"/>
                <a:ea typeface="Calibri" panose="020F0502020204030204" pitchFamily="34" charset="0"/>
                <a:cs typeface="Times New Roman" panose="02020603050405020304" pitchFamily="18" charset="0"/>
              </a:rPr>
              <a:t>) god-king, while in the Middle Kingdom he was shown as the ‘shepherd of his people’ who had to ensure the welfare of all (10)___________(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EGYPT</a:t>
            </a:r>
            <a:r>
              <a:rPr lang="en-US" sz="1600" dirty="0">
                <a:latin typeface="Times New Roman" panose="02020603050405020304" pitchFamily="18" charset="0"/>
                <a:ea typeface="Calibri" panose="020F0502020204030204" pitchFamily="34" charset="0"/>
                <a:cs typeface="Times New Roman" panose="02020603050405020304" pitchFamily="18" charset="0"/>
              </a:rPr>
              <a:t>). Instead of building pyramids as Egyptians did in the Old Kingdom, when pharaohs died they were now placed and buried in (11)___________(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HIDE</a:t>
            </a:r>
            <a:r>
              <a:rPr lang="en-US" sz="1600" dirty="0">
                <a:latin typeface="Times New Roman" panose="02020603050405020304" pitchFamily="18" charset="0"/>
                <a:ea typeface="Calibri" panose="020F0502020204030204" pitchFamily="34" charset="0"/>
                <a:cs typeface="Times New Roman" panose="02020603050405020304" pitchFamily="18" charset="0"/>
              </a:rPr>
              <a:t>) tombs. Their tombs were buried all over Egypt making it difficult for (12)____________(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INTRUDE</a:t>
            </a:r>
            <a:r>
              <a:rPr lang="en-US" sz="1600" dirty="0">
                <a:latin typeface="Times New Roman" panose="02020603050405020304" pitchFamily="18" charset="0"/>
                <a:ea typeface="Calibri" panose="020F0502020204030204" pitchFamily="34" charset="0"/>
                <a:cs typeface="Times New Roman" panose="02020603050405020304" pitchFamily="18" charset="0"/>
              </a:rPr>
              <a:t>) to find them and steal the (13)______________(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VALUE</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br>
              <a:rPr lang="en-US" sz="1600" dirty="0">
                <a:latin typeface="Times New Roman" panose="02020603050405020304" pitchFamily="18" charset="0"/>
                <a:ea typeface="Calibri" panose="020F0502020204030204" pitchFamily="34" charset="0"/>
                <a:cs typeface="Times New Roman" panose="02020603050405020304" pitchFamily="18" charset="0"/>
              </a:rPr>
            </a:br>
            <a:r>
              <a:rPr lang="en-US" sz="1600" dirty="0">
                <a:latin typeface="Times New Roman" panose="02020603050405020304" pitchFamily="18" charset="0"/>
                <a:ea typeface="Calibri" panose="020F0502020204030204" pitchFamily="34" charset="0"/>
                <a:cs typeface="Times New Roman" panose="02020603050405020304" pitchFamily="18" charset="0"/>
              </a:rPr>
              <a:t>Throughout the Old and Middle Kingdoms, the king had his nobles and priests around him as well as much of the upper class. The upper class held jobs such as merchants and artisans while the (14)__________(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MAJOR</a:t>
            </a:r>
            <a:r>
              <a:rPr lang="en-US" sz="1600" dirty="0">
                <a:latin typeface="Times New Roman" panose="02020603050405020304" pitchFamily="18" charset="0"/>
                <a:ea typeface="Calibri" panose="020F0502020204030204" pitchFamily="34" charset="0"/>
                <a:cs typeface="Times New Roman" panose="02020603050405020304" pitchFamily="18" charset="0"/>
              </a:rPr>
              <a:t>) of people within the society, as well as the members of the (15)____________(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LOW</a:t>
            </a:r>
            <a:r>
              <a:rPr lang="en-US" sz="1600" dirty="0">
                <a:latin typeface="Times New Roman" panose="02020603050405020304" pitchFamily="18" charset="0"/>
                <a:ea typeface="Calibri" panose="020F0502020204030204" pitchFamily="34" charset="0"/>
                <a:cs typeface="Times New Roman" panose="02020603050405020304" pitchFamily="18" charset="0"/>
              </a:rPr>
              <a:t>) class, worked on the lands.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33DACD11-5134-4160-A28F-21EA8E21F7D6}"/>
              </a:ext>
            </a:extLst>
          </p:cNvPr>
          <p:cNvSpPr/>
          <p:nvPr/>
        </p:nvSpPr>
        <p:spPr>
          <a:xfrm>
            <a:off x="4443813" y="1743342"/>
            <a:ext cx="2512464"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HISTORIANS</a:t>
            </a:r>
          </a:p>
        </p:txBody>
      </p:sp>
      <p:sp>
        <p:nvSpPr>
          <p:cNvPr id="5" name="Rectangle 4">
            <a:extLst>
              <a:ext uri="{FF2B5EF4-FFF2-40B4-BE49-F238E27FC236}">
                <a16:creationId xmlns:a16="http://schemas.microsoft.com/office/drawing/2014/main" id="{185C3F67-E856-C242-CB16-77BD4E268FE9}"/>
              </a:ext>
            </a:extLst>
          </p:cNvPr>
          <p:cNvSpPr/>
          <p:nvPr/>
        </p:nvSpPr>
        <p:spPr>
          <a:xfrm>
            <a:off x="7631395" y="1743342"/>
            <a:ext cx="2204814"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GOLDEN</a:t>
            </a:r>
          </a:p>
        </p:txBody>
      </p:sp>
      <p:sp>
        <p:nvSpPr>
          <p:cNvPr id="6" name="Rectangle 5">
            <a:extLst>
              <a:ext uri="{FF2B5EF4-FFF2-40B4-BE49-F238E27FC236}">
                <a16:creationId xmlns:a16="http://schemas.microsoft.com/office/drawing/2014/main" id="{27B1788B-C057-5B49-2154-09AAC2F188E9}"/>
              </a:ext>
            </a:extLst>
          </p:cNvPr>
          <p:cNvSpPr/>
          <p:nvPr/>
        </p:nvSpPr>
        <p:spPr>
          <a:xfrm>
            <a:off x="734939" y="2042445"/>
            <a:ext cx="2563738"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ECONOMIC</a:t>
            </a:r>
          </a:p>
        </p:txBody>
      </p:sp>
      <p:sp>
        <p:nvSpPr>
          <p:cNvPr id="7" name="Rectangle 6">
            <a:extLst>
              <a:ext uri="{FF2B5EF4-FFF2-40B4-BE49-F238E27FC236}">
                <a16:creationId xmlns:a16="http://schemas.microsoft.com/office/drawing/2014/main" id="{93CC793E-262B-8E19-3F47-4CC8D241B4EA}"/>
              </a:ext>
            </a:extLst>
          </p:cNvPr>
          <p:cNvSpPr/>
          <p:nvPr/>
        </p:nvSpPr>
        <p:spPr>
          <a:xfrm>
            <a:off x="5113234" y="2038126"/>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STABILITY</a:t>
            </a:r>
          </a:p>
        </p:txBody>
      </p:sp>
      <p:sp>
        <p:nvSpPr>
          <p:cNvPr id="8" name="Rectangle 7">
            <a:extLst>
              <a:ext uri="{FF2B5EF4-FFF2-40B4-BE49-F238E27FC236}">
                <a16:creationId xmlns:a16="http://schemas.microsoft.com/office/drawing/2014/main" id="{1DCE8D44-08BA-C66E-EE96-73516E7DDBB7}"/>
              </a:ext>
            </a:extLst>
          </p:cNvPr>
          <p:cNvSpPr/>
          <p:nvPr/>
        </p:nvSpPr>
        <p:spPr>
          <a:xfrm>
            <a:off x="6096000" y="2324272"/>
            <a:ext cx="2196269"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TRADING</a:t>
            </a:r>
          </a:p>
        </p:txBody>
      </p:sp>
      <p:sp>
        <p:nvSpPr>
          <p:cNvPr id="9" name="Rectangle 8">
            <a:extLst>
              <a:ext uri="{FF2B5EF4-FFF2-40B4-BE49-F238E27FC236}">
                <a16:creationId xmlns:a16="http://schemas.microsoft.com/office/drawing/2014/main" id="{25A0EE6B-A953-B511-011E-612D073196EF}"/>
              </a:ext>
            </a:extLst>
          </p:cNvPr>
          <p:cNvSpPr/>
          <p:nvPr/>
        </p:nvSpPr>
        <p:spPr>
          <a:xfrm>
            <a:off x="5036321" y="2590664"/>
            <a:ext cx="2432703"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SLAVES</a:t>
            </a:r>
          </a:p>
        </p:txBody>
      </p:sp>
      <p:sp>
        <p:nvSpPr>
          <p:cNvPr id="10" name="Rectangle 9">
            <a:extLst>
              <a:ext uri="{FF2B5EF4-FFF2-40B4-BE49-F238E27FC236}">
                <a16:creationId xmlns:a16="http://schemas.microsoft.com/office/drawing/2014/main" id="{C208D4DE-C620-4F30-7D54-A370E2C4BBB8}"/>
              </a:ext>
            </a:extLst>
          </p:cNvPr>
          <p:cNvSpPr/>
          <p:nvPr/>
        </p:nvSpPr>
        <p:spPr>
          <a:xfrm>
            <a:off x="734939" y="2888479"/>
            <a:ext cx="2333001"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ESSENTIALLY</a:t>
            </a:r>
          </a:p>
        </p:txBody>
      </p:sp>
      <p:sp>
        <p:nvSpPr>
          <p:cNvPr id="11" name="Rectangle 10">
            <a:extLst>
              <a:ext uri="{FF2B5EF4-FFF2-40B4-BE49-F238E27FC236}">
                <a16:creationId xmlns:a16="http://schemas.microsoft.com/office/drawing/2014/main" id="{E752833F-0ECA-BB30-E4A9-B06551735B50}"/>
              </a:ext>
            </a:extLst>
          </p:cNvPr>
          <p:cNvSpPr/>
          <p:nvPr/>
        </p:nvSpPr>
        <p:spPr>
          <a:xfrm>
            <a:off x="957129" y="3429000"/>
            <a:ext cx="2256090"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NOTICEABLE</a:t>
            </a:r>
          </a:p>
        </p:txBody>
      </p:sp>
      <p:sp>
        <p:nvSpPr>
          <p:cNvPr id="12" name="Rectangle 11">
            <a:extLst>
              <a:ext uri="{FF2B5EF4-FFF2-40B4-BE49-F238E27FC236}">
                <a16:creationId xmlns:a16="http://schemas.microsoft.com/office/drawing/2014/main" id="{6A596400-EB07-01B5-E426-5C4FECF9DD44}"/>
              </a:ext>
            </a:extLst>
          </p:cNvPr>
          <p:cNvSpPr/>
          <p:nvPr/>
        </p:nvSpPr>
        <p:spPr>
          <a:xfrm>
            <a:off x="4836920" y="3726322"/>
            <a:ext cx="2395671"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INACCESSIBLE</a:t>
            </a:r>
          </a:p>
        </p:txBody>
      </p:sp>
      <p:sp>
        <p:nvSpPr>
          <p:cNvPr id="13" name="Rectangle 12">
            <a:extLst>
              <a:ext uri="{FF2B5EF4-FFF2-40B4-BE49-F238E27FC236}">
                <a16:creationId xmlns:a16="http://schemas.microsoft.com/office/drawing/2014/main" id="{8194B334-9657-4279-97CF-047953987A42}"/>
              </a:ext>
            </a:extLst>
          </p:cNvPr>
          <p:cNvSpPr/>
          <p:nvPr/>
        </p:nvSpPr>
        <p:spPr>
          <a:xfrm>
            <a:off x="7194134" y="4016603"/>
            <a:ext cx="2274606"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EGYPTIANS</a:t>
            </a:r>
          </a:p>
        </p:txBody>
      </p:sp>
      <p:sp>
        <p:nvSpPr>
          <p:cNvPr id="14" name="Rectangle 13">
            <a:extLst>
              <a:ext uri="{FF2B5EF4-FFF2-40B4-BE49-F238E27FC236}">
                <a16:creationId xmlns:a16="http://schemas.microsoft.com/office/drawing/2014/main" id="{6CB06505-C9A9-90F7-3245-FD79195C8D72}"/>
              </a:ext>
            </a:extLst>
          </p:cNvPr>
          <p:cNvSpPr/>
          <p:nvPr/>
        </p:nvSpPr>
        <p:spPr>
          <a:xfrm>
            <a:off x="734939" y="4572080"/>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HIDDEN</a:t>
            </a:r>
          </a:p>
        </p:txBody>
      </p:sp>
      <p:sp>
        <p:nvSpPr>
          <p:cNvPr id="15" name="Rectangle 14">
            <a:extLst>
              <a:ext uri="{FF2B5EF4-FFF2-40B4-BE49-F238E27FC236}">
                <a16:creationId xmlns:a16="http://schemas.microsoft.com/office/drawing/2014/main" id="{2BEF5C04-E965-A5F3-A55C-0CEC55588667}"/>
              </a:ext>
            </a:extLst>
          </p:cNvPr>
          <p:cNvSpPr/>
          <p:nvPr/>
        </p:nvSpPr>
        <p:spPr>
          <a:xfrm>
            <a:off x="734938" y="4859616"/>
            <a:ext cx="2657742"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INTRUDERS</a:t>
            </a:r>
          </a:p>
        </p:txBody>
      </p:sp>
      <p:sp>
        <p:nvSpPr>
          <p:cNvPr id="16" name="Rectangle 15">
            <a:extLst>
              <a:ext uri="{FF2B5EF4-FFF2-40B4-BE49-F238E27FC236}">
                <a16:creationId xmlns:a16="http://schemas.microsoft.com/office/drawing/2014/main" id="{AE371CD6-6F84-E28D-3B2E-B7824499965E}"/>
              </a:ext>
            </a:extLst>
          </p:cNvPr>
          <p:cNvSpPr/>
          <p:nvPr/>
        </p:nvSpPr>
        <p:spPr>
          <a:xfrm>
            <a:off x="5512038" y="4825514"/>
            <a:ext cx="2657742"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VALUABLES</a:t>
            </a:r>
          </a:p>
        </p:txBody>
      </p:sp>
      <p:sp>
        <p:nvSpPr>
          <p:cNvPr id="17" name="Rectangle 16">
            <a:extLst>
              <a:ext uri="{FF2B5EF4-FFF2-40B4-BE49-F238E27FC236}">
                <a16:creationId xmlns:a16="http://schemas.microsoft.com/office/drawing/2014/main" id="{567EB980-A1D2-A8F2-4B57-1123241C7228}"/>
              </a:ext>
            </a:extLst>
          </p:cNvPr>
          <p:cNvSpPr/>
          <p:nvPr/>
        </p:nvSpPr>
        <p:spPr>
          <a:xfrm>
            <a:off x="6340979" y="5700204"/>
            <a:ext cx="2274606"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MAJORITY</a:t>
            </a:r>
          </a:p>
        </p:txBody>
      </p:sp>
      <p:sp>
        <p:nvSpPr>
          <p:cNvPr id="18" name="Rectangle 17">
            <a:extLst>
              <a:ext uri="{FF2B5EF4-FFF2-40B4-BE49-F238E27FC236}">
                <a16:creationId xmlns:a16="http://schemas.microsoft.com/office/drawing/2014/main" id="{EA0124D6-ED8B-4BF5-20B1-103F303D2134}"/>
              </a:ext>
            </a:extLst>
          </p:cNvPr>
          <p:cNvSpPr/>
          <p:nvPr/>
        </p:nvSpPr>
        <p:spPr>
          <a:xfrm>
            <a:off x="2993877" y="5953022"/>
            <a:ext cx="2184874"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LOWER</a:t>
            </a:r>
          </a:p>
        </p:txBody>
      </p:sp>
    </p:spTree>
    <p:extLst>
      <p:ext uri="{BB962C8B-B14F-4D97-AF65-F5344CB8AC3E}">
        <p14:creationId xmlns:p14="http://schemas.microsoft.com/office/powerpoint/2010/main" val="1270691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ppt_x"/>
                                          </p:val>
                                        </p:tav>
                                        <p:tav tm="100000">
                                          <p:val>
                                            <p:strVal val="#ppt_x"/>
                                          </p:val>
                                        </p:tav>
                                      </p:tavLst>
                                    </p:anim>
                                    <p:anim calcmode="lin" valueType="num">
                                      <p:cBhvr additive="base">
                                        <p:cTn id="8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additive="base">
                                        <p:cTn id="91" dur="500" fill="hold"/>
                                        <p:tgtEl>
                                          <p:spTgt spid="17"/>
                                        </p:tgtEl>
                                        <p:attrNameLst>
                                          <p:attrName>ppt_x</p:attrName>
                                        </p:attrNameLst>
                                      </p:cBhvr>
                                      <p:tavLst>
                                        <p:tav tm="0">
                                          <p:val>
                                            <p:strVal val="#ppt_x"/>
                                          </p:val>
                                        </p:tav>
                                        <p:tav tm="100000">
                                          <p:val>
                                            <p:strVal val="#ppt_x"/>
                                          </p:val>
                                        </p:tav>
                                      </p:tavLst>
                                    </p:anim>
                                    <p:anim calcmode="lin" valueType="num">
                                      <p:cBhvr additive="base">
                                        <p:cTn id="9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 calcmode="lin" valueType="num">
                                      <p:cBhvr additive="base">
                                        <p:cTn id="97" dur="500" fill="hold"/>
                                        <p:tgtEl>
                                          <p:spTgt spid="18"/>
                                        </p:tgtEl>
                                        <p:attrNameLst>
                                          <p:attrName>ppt_x</p:attrName>
                                        </p:attrNameLst>
                                      </p:cBhvr>
                                      <p:tavLst>
                                        <p:tav tm="0">
                                          <p:val>
                                            <p:strVal val="#ppt_x"/>
                                          </p:val>
                                        </p:tav>
                                        <p:tav tm="100000">
                                          <p:val>
                                            <p:strVal val="#ppt_x"/>
                                          </p:val>
                                        </p:tav>
                                      </p:tavLst>
                                    </p:anim>
                                    <p:anim calcmode="lin" valueType="num">
                                      <p:cBhvr additive="base">
                                        <p:cTn id="9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41210"/>
          </a:xfrm>
        </p:spPr>
        <p:txBody>
          <a:bodyPr>
            <a:normAutofit fontScale="90000"/>
          </a:bodyPr>
          <a:lstStyle/>
          <a:p>
            <a:r>
              <a:rPr lang="en-US" dirty="0"/>
              <a:t>Gap-filling exercise                      Textbook, p. 56-57</a:t>
            </a:r>
          </a:p>
        </p:txBody>
      </p:sp>
      <p:sp>
        <p:nvSpPr>
          <p:cNvPr id="4" name="Rectangle 3"/>
          <p:cNvSpPr/>
          <p:nvPr/>
        </p:nvSpPr>
        <p:spPr>
          <a:xfrm>
            <a:off x="838200" y="1532138"/>
            <a:ext cx="10187519" cy="4321696"/>
          </a:xfrm>
          <a:prstGeom prst="rect">
            <a:avLst/>
          </a:prstGeom>
        </p:spPr>
        <p:txBody>
          <a:bodyPr wrap="square">
            <a:spAutoFit/>
          </a:bodyPr>
          <a:lstStyle/>
          <a:p>
            <a:pPr algn="ctr">
              <a:lnSpc>
                <a:spcPct val="115000"/>
              </a:lnSpc>
              <a:spcAft>
                <a:spcPts val="0"/>
              </a:spcAft>
              <a:tabLst>
                <a:tab pos="571500" algn="l"/>
              </a:tabLst>
            </a:pPr>
            <a:r>
              <a:rPr lang="en-US" sz="1600" b="1" dirty="0">
                <a:latin typeface="Times New Roman" panose="02020603050405020304" pitchFamily="18" charset="0"/>
                <a:ea typeface="Calibri" panose="020F0502020204030204" pitchFamily="34" charset="0"/>
                <a:cs typeface="Times New Roman" panose="02020603050405020304" pitchFamily="18" charset="0"/>
              </a:rPr>
              <a:t>The New Kingdom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latin typeface="Times New Roman" panose="02020603050405020304" pitchFamily="18" charset="0"/>
                <a:ea typeface="Calibri" panose="020F0502020204030204" pitchFamily="34" charset="0"/>
                <a:cs typeface="Times New Roman" panose="02020603050405020304" pitchFamily="18" charset="0"/>
              </a:rPr>
              <a:t>During the period of the New Kingdom, Egypt became the most (1)___________(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POWER</a:t>
            </a:r>
            <a:r>
              <a:rPr lang="en-US" sz="1600" dirty="0">
                <a:latin typeface="Times New Roman" panose="02020603050405020304" pitchFamily="18" charset="0"/>
                <a:ea typeface="Calibri" panose="020F0502020204030204" pitchFamily="34" charset="0"/>
                <a:cs typeface="Times New Roman" panose="02020603050405020304" pitchFamily="18" charset="0"/>
              </a:rPr>
              <a:t>) state in the Near East. Over the years Egypt continued to expand its territory through military (2)____________(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CONQUER</a:t>
            </a:r>
            <a:r>
              <a:rPr lang="en-US" sz="1600" dirty="0">
                <a:latin typeface="Times New Roman" panose="02020603050405020304" pitchFamily="18" charset="0"/>
                <a:ea typeface="Calibri" panose="020F0502020204030204" pitchFamily="34" charset="0"/>
                <a:cs typeface="Times New Roman" panose="02020603050405020304" pitchFamily="18" charset="0"/>
              </a:rPr>
              <a:t>). The empire’s reconstructions were evident through magnificent new (3)____________(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BUILD</a:t>
            </a:r>
            <a:r>
              <a:rPr lang="en-US" sz="1600" dirty="0">
                <a:latin typeface="Times New Roman" panose="02020603050405020304" pitchFamily="18" charset="0"/>
                <a:ea typeface="Calibri" panose="020F0502020204030204" pitchFamily="34" charset="0"/>
                <a:cs typeface="Times New Roman" panose="02020603050405020304" pitchFamily="18" charset="0"/>
              </a:rPr>
              <a:t>) and temples. However, this period was also marked with a great (4)___________(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RELIGION</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r>
              <a:rPr lang="en-US" sz="1600" b="1" dirty="0">
                <a:latin typeface="Times New Roman" panose="02020603050405020304" pitchFamily="18" charset="0"/>
                <a:ea typeface="Calibri" panose="020F0502020204030204" pitchFamily="34" charset="0"/>
                <a:cs typeface="Times New Roman" panose="02020603050405020304" pitchFamily="18" charset="0"/>
              </a:rPr>
              <a:t>upheaval</a:t>
            </a:r>
            <a:r>
              <a:rPr lang="en-US" sz="1600" dirty="0">
                <a:latin typeface="Times New Roman" panose="02020603050405020304" pitchFamily="18" charset="0"/>
                <a:ea typeface="Calibri" panose="020F0502020204030204" pitchFamily="34" charset="0"/>
                <a:cs typeface="Times New Roman" panose="02020603050405020304" pitchFamily="18" charset="0"/>
              </a:rPr>
              <a:t> that began to cause the kingdom all sorts of problems.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br>
              <a:rPr lang="en-US" sz="1600" dirty="0">
                <a:latin typeface="Times New Roman" panose="02020603050405020304" pitchFamily="18" charset="0"/>
                <a:ea typeface="Calibri" panose="020F0502020204030204" pitchFamily="34" charset="0"/>
                <a:cs typeface="Times New Roman" panose="02020603050405020304" pitchFamily="18" charset="0"/>
              </a:rPr>
            </a:br>
            <a:r>
              <a:rPr lang="en-US" sz="1600" dirty="0">
                <a:latin typeface="Times New Roman" panose="02020603050405020304" pitchFamily="18" charset="0"/>
                <a:ea typeface="Calibri" panose="020F0502020204030204" pitchFamily="34" charset="0"/>
                <a:cs typeface="Times New Roman" panose="02020603050405020304" pitchFamily="18" charset="0"/>
              </a:rPr>
              <a:t>Attempts were made to bring religious changes to the empire, but these failed drastically. Egyptians had no interest in ignoring their own (5)____________(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TRADITION</a:t>
            </a:r>
            <a:r>
              <a:rPr lang="en-US" sz="1600" dirty="0">
                <a:latin typeface="Times New Roman" panose="02020603050405020304" pitchFamily="18" charset="0"/>
                <a:ea typeface="Calibri" panose="020F0502020204030204" pitchFamily="34" charset="0"/>
                <a:cs typeface="Times New Roman" panose="02020603050405020304" pitchFamily="18" charset="0"/>
              </a:rPr>
              <a:t>) ways and (6)___________(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BELIEVE</a:t>
            </a:r>
            <a:r>
              <a:rPr lang="en-US" sz="1600" dirty="0">
                <a:latin typeface="Times New Roman" panose="02020603050405020304" pitchFamily="18" charset="0"/>
                <a:ea typeface="Calibri" panose="020F0502020204030204" pitchFamily="34" charset="0"/>
                <a:cs typeface="Times New Roman" panose="02020603050405020304" pitchFamily="18" charset="0"/>
              </a:rPr>
              <a:t>) and therefore conflict arose. More problems began to emerge within the empire and it was clear the end was in (7)___________(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SEE</a:t>
            </a:r>
            <a:r>
              <a:rPr lang="en-US" sz="1600" dirty="0">
                <a:latin typeface="Times New Roman" panose="02020603050405020304" pitchFamily="18" charset="0"/>
                <a:ea typeface="Calibri" panose="020F0502020204030204" pitchFamily="34" charset="0"/>
                <a:cs typeface="Times New Roman" panose="02020603050405020304" pitchFamily="18" charset="0"/>
              </a:rPr>
              <a:t>). Eventually the days of the Egyptian empire ended and the New Kingdom died with the (8)__________(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TWENTY</a:t>
            </a:r>
            <a:r>
              <a:rPr lang="en-US" sz="1600" dirty="0">
                <a:latin typeface="Times New Roman" panose="02020603050405020304" pitchFamily="18" charset="0"/>
                <a:ea typeface="Calibri" panose="020F0502020204030204" pitchFamily="34" charset="0"/>
                <a:cs typeface="Times New Roman" panose="02020603050405020304" pitchFamily="18" charset="0"/>
              </a:rPr>
              <a:t>) dynasty in 1070 BCE. Attempts to (9)____________(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ESTABLISH</a:t>
            </a:r>
            <a:r>
              <a:rPr lang="en-US" sz="1600" dirty="0">
                <a:latin typeface="Times New Roman" panose="02020603050405020304" pitchFamily="18" charset="0"/>
                <a:ea typeface="Calibri" panose="020F0502020204030204" pitchFamily="34" charset="0"/>
                <a:cs typeface="Times New Roman" panose="02020603050405020304" pitchFamily="18" charset="0"/>
              </a:rPr>
              <a:t>) the empire appeared here and there but never amounted to anything. For many years after, Egypt was dominated by the Libyans, Nubians, Assyrians, Persians and (10)____________(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MACEDONIA</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C611E2B7-114D-2C65-6071-DA09537240B5}"/>
              </a:ext>
            </a:extLst>
          </p:cNvPr>
          <p:cNvSpPr/>
          <p:nvPr/>
        </p:nvSpPr>
        <p:spPr>
          <a:xfrm>
            <a:off x="6332433" y="2179177"/>
            <a:ext cx="2238999"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POWERFUL</a:t>
            </a:r>
          </a:p>
        </p:txBody>
      </p:sp>
      <p:sp>
        <p:nvSpPr>
          <p:cNvPr id="5" name="Rectangle 4">
            <a:extLst>
              <a:ext uri="{FF2B5EF4-FFF2-40B4-BE49-F238E27FC236}">
                <a16:creationId xmlns:a16="http://schemas.microsoft.com/office/drawing/2014/main" id="{E3ACA87F-46A6-1ABB-93AF-025E33105AAD}"/>
              </a:ext>
            </a:extLst>
          </p:cNvPr>
          <p:cNvSpPr/>
          <p:nvPr/>
        </p:nvSpPr>
        <p:spPr>
          <a:xfrm>
            <a:off x="6981914" y="2438564"/>
            <a:ext cx="2632105" cy="22772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CONQUESTS</a:t>
            </a:r>
          </a:p>
        </p:txBody>
      </p:sp>
      <p:sp>
        <p:nvSpPr>
          <p:cNvPr id="6" name="Rectangle 5">
            <a:extLst>
              <a:ext uri="{FF2B5EF4-FFF2-40B4-BE49-F238E27FC236}">
                <a16:creationId xmlns:a16="http://schemas.microsoft.com/office/drawing/2014/main" id="{1F240891-7788-EA57-25CF-DD42C4A5CAA2}"/>
              </a:ext>
            </a:extLst>
          </p:cNvPr>
          <p:cNvSpPr/>
          <p:nvPr/>
        </p:nvSpPr>
        <p:spPr>
          <a:xfrm>
            <a:off x="5469308" y="2720575"/>
            <a:ext cx="2238999" cy="22772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BUILDINGS</a:t>
            </a:r>
          </a:p>
        </p:txBody>
      </p:sp>
      <p:sp>
        <p:nvSpPr>
          <p:cNvPr id="7" name="Rectangle 6">
            <a:extLst>
              <a:ext uri="{FF2B5EF4-FFF2-40B4-BE49-F238E27FC236}">
                <a16:creationId xmlns:a16="http://schemas.microsoft.com/office/drawing/2014/main" id="{C024D896-5BE1-D2BD-C1D7-92EA746C9299}"/>
              </a:ext>
            </a:extLst>
          </p:cNvPr>
          <p:cNvSpPr/>
          <p:nvPr/>
        </p:nvSpPr>
        <p:spPr>
          <a:xfrm>
            <a:off x="2982481" y="3050849"/>
            <a:ext cx="2546648"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RELIGIOUS</a:t>
            </a:r>
          </a:p>
        </p:txBody>
      </p:sp>
      <p:sp>
        <p:nvSpPr>
          <p:cNvPr id="8" name="Rectangle 7">
            <a:extLst>
              <a:ext uri="{FF2B5EF4-FFF2-40B4-BE49-F238E27FC236}">
                <a16:creationId xmlns:a16="http://schemas.microsoft.com/office/drawing/2014/main" id="{E3581201-EED3-D559-5FCE-51824A9CFFF5}"/>
              </a:ext>
            </a:extLst>
          </p:cNvPr>
          <p:cNvSpPr/>
          <p:nvPr/>
        </p:nvSpPr>
        <p:spPr>
          <a:xfrm>
            <a:off x="2512463" y="3879201"/>
            <a:ext cx="2751746"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TRADITIONAL</a:t>
            </a:r>
          </a:p>
        </p:txBody>
      </p:sp>
      <p:sp>
        <p:nvSpPr>
          <p:cNvPr id="9" name="Rectangle 8">
            <a:extLst>
              <a:ext uri="{FF2B5EF4-FFF2-40B4-BE49-F238E27FC236}">
                <a16:creationId xmlns:a16="http://schemas.microsoft.com/office/drawing/2014/main" id="{C5FF8E95-319E-C330-14B0-8488692341E4}"/>
              </a:ext>
            </a:extLst>
          </p:cNvPr>
          <p:cNvSpPr/>
          <p:nvPr/>
        </p:nvSpPr>
        <p:spPr>
          <a:xfrm>
            <a:off x="6178609" y="3862109"/>
            <a:ext cx="2392823"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BELIEFS</a:t>
            </a:r>
          </a:p>
        </p:txBody>
      </p:sp>
      <p:sp>
        <p:nvSpPr>
          <p:cNvPr id="10" name="Rectangle 9">
            <a:extLst>
              <a:ext uri="{FF2B5EF4-FFF2-40B4-BE49-F238E27FC236}">
                <a16:creationId xmlns:a16="http://schemas.microsoft.com/office/drawing/2014/main" id="{2124F1CA-4407-ED78-BA8B-EE8551C05431}"/>
              </a:ext>
            </a:extLst>
          </p:cNvPr>
          <p:cNvSpPr/>
          <p:nvPr/>
        </p:nvSpPr>
        <p:spPr>
          <a:xfrm>
            <a:off x="7708308" y="4157511"/>
            <a:ext cx="1905712"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SIGHT</a:t>
            </a:r>
          </a:p>
        </p:txBody>
      </p:sp>
      <p:sp>
        <p:nvSpPr>
          <p:cNvPr id="11" name="Rectangle 10">
            <a:extLst>
              <a:ext uri="{FF2B5EF4-FFF2-40B4-BE49-F238E27FC236}">
                <a16:creationId xmlns:a16="http://schemas.microsoft.com/office/drawing/2014/main" id="{0B19012C-B588-5325-DE73-E9B3A13E352D}"/>
              </a:ext>
            </a:extLst>
          </p:cNvPr>
          <p:cNvSpPr/>
          <p:nvPr/>
        </p:nvSpPr>
        <p:spPr>
          <a:xfrm>
            <a:off x="7152830" y="4439522"/>
            <a:ext cx="2324456"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TWENTIETH</a:t>
            </a:r>
          </a:p>
        </p:txBody>
      </p:sp>
      <p:sp>
        <p:nvSpPr>
          <p:cNvPr id="12" name="Rectangle 11">
            <a:extLst>
              <a:ext uri="{FF2B5EF4-FFF2-40B4-BE49-F238E27FC236}">
                <a16:creationId xmlns:a16="http://schemas.microsoft.com/office/drawing/2014/main" id="{E9350532-2155-D49E-4967-C34512FC8E99}"/>
              </a:ext>
            </a:extLst>
          </p:cNvPr>
          <p:cNvSpPr/>
          <p:nvPr/>
        </p:nvSpPr>
        <p:spPr>
          <a:xfrm>
            <a:off x="2444098" y="4705114"/>
            <a:ext cx="2751746"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REESTABLISH</a:t>
            </a:r>
          </a:p>
        </p:txBody>
      </p:sp>
      <p:sp>
        <p:nvSpPr>
          <p:cNvPr id="13" name="Rectangle 12">
            <a:extLst>
              <a:ext uri="{FF2B5EF4-FFF2-40B4-BE49-F238E27FC236}">
                <a16:creationId xmlns:a16="http://schemas.microsoft.com/office/drawing/2014/main" id="{8E748857-844E-2099-6CEF-47F6FF6B32CE}"/>
              </a:ext>
            </a:extLst>
          </p:cNvPr>
          <p:cNvSpPr/>
          <p:nvPr/>
        </p:nvSpPr>
        <p:spPr>
          <a:xfrm>
            <a:off x="863125" y="5276446"/>
            <a:ext cx="3042303"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MACEDONIANS</a:t>
            </a:r>
          </a:p>
        </p:txBody>
      </p:sp>
      <p:sp>
        <p:nvSpPr>
          <p:cNvPr id="14" name="TextBox 13">
            <a:extLst>
              <a:ext uri="{FF2B5EF4-FFF2-40B4-BE49-F238E27FC236}">
                <a16:creationId xmlns:a16="http://schemas.microsoft.com/office/drawing/2014/main" id="{07728E47-A4AF-38A8-E573-36FA0BDD03E2}"/>
              </a:ext>
            </a:extLst>
          </p:cNvPr>
          <p:cNvSpPr txBox="1"/>
          <p:nvPr/>
        </p:nvSpPr>
        <p:spPr>
          <a:xfrm>
            <a:off x="6008876" y="3260454"/>
            <a:ext cx="2947730" cy="276999"/>
          </a:xfrm>
          <a:prstGeom prst="rect">
            <a:avLst/>
          </a:prstGeom>
          <a:solidFill>
            <a:schemeClr val="bg2">
              <a:lumMod val="90000"/>
            </a:schemeClr>
          </a:solidFill>
        </p:spPr>
        <p:txBody>
          <a:bodyPr wrap="none" rtlCol="0">
            <a:spAutoFit/>
          </a:bodyPr>
          <a:lstStyle/>
          <a:p>
            <a:r>
              <a:rPr lang="en-US" sz="1200" b="1" dirty="0"/>
              <a:t>upheaval </a:t>
            </a:r>
            <a:r>
              <a:rPr lang="en-US" sz="1200" dirty="0"/>
              <a:t>– </a:t>
            </a:r>
            <a:r>
              <a:rPr lang="en-US" sz="1200" b="1" dirty="0"/>
              <a:t>disruption, disorder, turbulence</a:t>
            </a:r>
          </a:p>
        </p:txBody>
      </p:sp>
    </p:spTree>
    <p:extLst>
      <p:ext uri="{BB962C8B-B14F-4D97-AF65-F5344CB8AC3E}">
        <p14:creationId xmlns:p14="http://schemas.microsoft.com/office/powerpoint/2010/main" val="3418907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7711"/>
          </a:xfrm>
        </p:spPr>
        <p:txBody>
          <a:bodyPr>
            <a:normAutofit fontScale="90000"/>
          </a:bodyPr>
          <a:lstStyle/>
          <a:p>
            <a:r>
              <a:rPr lang="en-US" dirty="0"/>
              <a:t>Terms and definitions                         Textbook, p. 57</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07826924"/>
              </p:ext>
            </p:extLst>
          </p:nvPr>
        </p:nvGraphicFramePr>
        <p:xfrm>
          <a:off x="731519" y="1083209"/>
          <a:ext cx="10224655" cy="5071399"/>
        </p:xfrm>
        <a:graphic>
          <a:graphicData uri="http://schemas.openxmlformats.org/drawingml/2006/table">
            <a:tbl>
              <a:tblPr firstRow="1" firstCol="1" bandRow="1"/>
              <a:tblGrid>
                <a:gridCol w="6457677">
                  <a:extLst>
                    <a:ext uri="{9D8B030D-6E8A-4147-A177-3AD203B41FA5}">
                      <a16:colId xmlns:a16="http://schemas.microsoft.com/office/drawing/2014/main" val="3900023174"/>
                    </a:ext>
                  </a:extLst>
                </a:gridCol>
                <a:gridCol w="3766978">
                  <a:extLst>
                    <a:ext uri="{9D8B030D-6E8A-4147-A177-3AD203B41FA5}">
                      <a16:colId xmlns:a16="http://schemas.microsoft.com/office/drawing/2014/main" val="2623992444"/>
                    </a:ext>
                  </a:extLst>
                </a:gridCol>
              </a:tblGrid>
              <a:tr h="173659">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DEFINITION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just">
                        <a:lnSpc>
                          <a:spcPct val="115000"/>
                        </a:lnSpc>
                        <a:spcAft>
                          <a:spcPts val="0"/>
                        </a:spcAft>
                        <a:tabLst>
                          <a:tab pos="571500" algn="l"/>
                        </a:tabLst>
                      </a:pPr>
                      <a:r>
                        <a:rPr lang="en-US" sz="1400" b="1">
                          <a:effectLst/>
                          <a:latin typeface="Times New Roman" panose="02020603050405020304" pitchFamily="18" charset="0"/>
                          <a:ea typeface="Calibri" panose="020F0502020204030204" pitchFamily="34" charset="0"/>
                          <a:cs typeface="Times New Roman" panose="02020603050405020304" pitchFamily="18" charset="0"/>
                        </a:rPr>
                        <a:t>WORD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35585310"/>
                  </a:ext>
                </a:extLst>
              </a:tr>
              <a:tr h="173659">
                <a:tc gridSpan="2">
                  <a:txBody>
                    <a:bodyPr/>
                    <a:lstStyle/>
                    <a:p>
                      <a:pPr algn="ctr">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TEXT 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3464865711"/>
                  </a:ext>
                </a:extLst>
              </a:tr>
              <a:tr h="173659">
                <a:tc>
                  <a:txBody>
                    <a:bodyPr/>
                    <a:lstStyle/>
                    <a:p>
                      <a:pPr algn="just">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1. the ​state of being ​successful and having a lot of ​money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5446756"/>
                  </a:ext>
                </a:extLst>
              </a:tr>
              <a:tr h="173659">
                <a:tc>
                  <a:txBody>
                    <a:bodyPr/>
                    <a:lstStyle/>
                    <a:p>
                      <a:pPr algn="just">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2. very large and solid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672098"/>
                  </a:ext>
                </a:extLst>
              </a:tr>
              <a:tr h="173659">
                <a:tc>
                  <a:txBody>
                    <a:bodyPr/>
                    <a:lstStyle/>
                    <a:p>
                      <a:pPr algn="just">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3. to consist of two or more things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2223686"/>
                  </a:ext>
                </a:extLst>
              </a:tr>
              <a:tr h="173659">
                <a:tc gridSpan="2">
                  <a:txBody>
                    <a:bodyPr/>
                    <a:lstStyle/>
                    <a:p>
                      <a:pPr algn="ctr">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TEXT 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2098913808"/>
                  </a:ext>
                </a:extLst>
              </a:tr>
              <a:tr h="173659">
                <a:tc>
                  <a:txBody>
                    <a:bodyPr/>
                    <a:lstStyle/>
                    <a:p>
                      <a:pPr algn="just">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1. the health and happiness of a person or group of people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9460689"/>
                  </a:ext>
                </a:extLst>
              </a:tr>
              <a:tr h="347318">
                <a:tc>
                  <a:txBody>
                    <a:bodyPr/>
                    <a:lstStyle/>
                    <a:p>
                      <a:pPr>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2. someone who ​enters a ​place without ​permission in ​order to ​commit a ​crime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2199499"/>
                  </a:ext>
                </a:extLst>
              </a:tr>
              <a:tr h="347318">
                <a:tc>
                  <a:txBody>
                    <a:bodyPr/>
                    <a:lstStyle/>
                    <a:p>
                      <a:pPr>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3. an old word meaning ‘someone who buys and sells goods’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7342117"/>
                  </a:ext>
                </a:extLst>
              </a:tr>
              <a:tr h="347318">
                <a:tc>
                  <a:txBody>
                    <a:bodyPr/>
                    <a:lstStyle/>
                    <a:p>
                      <a:pPr>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4. something that can be bought and sold, especially a basic food product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2331146"/>
                  </a:ext>
                </a:extLst>
              </a:tr>
              <a:tr h="183517">
                <a:tc>
                  <a:txBody>
                    <a:bodyPr/>
                    <a:lstStyle/>
                    <a:p>
                      <a:pPr algn="just">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5. skilled workmen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1114529"/>
                  </a:ext>
                </a:extLst>
              </a:tr>
              <a:tr h="347318">
                <a:tc>
                  <a:txBody>
                    <a:bodyPr/>
                    <a:lstStyle/>
                    <a:p>
                      <a:pPr>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6. a city that with its surrounding territory forms an independent state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1347684"/>
                  </a:ext>
                </a:extLst>
              </a:tr>
              <a:tr h="347318">
                <a:tc>
                  <a:txBody>
                    <a:bodyPr/>
                    <a:lstStyle/>
                    <a:p>
                      <a:pPr>
                        <a:lnSpc>
                          <a:spcPct val="115000"/>
                        </a:lnSpc>
                        <a:spcAft>
                          <a:spcPts val="0"/>
                        </a:spcAft>
                        <a:tabLst>
                          <a:tab pos="571500" algn="l"/>
                        </a:tabLst>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7. to grow or develop especially as the result of a particularly favorable environment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6638734"/>
                  </a:ext>
                </a:extLst>
              </a:tr>
              <a:tr h="173659">
                <a:tc gridSpan="2">
                  <a:txBody>
                    <a:bodyPr/>
                    <a:lstStyle/>
                    <a:p>
                      <a:pPr algn="ctr">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TEXT 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75244841"/>
                  </a:ext>
                </a:extLst>
              </a:tr>
              <a:tr h="173659">
                <a:tc>
                  <a:txBody>
                    <a:bodyPr/>
                    <a:lstStyle/>
                    <a:p>
                      <a:pPr>
                        <a:lnSpc>
                          <a:spcPct val="115000"/>
                        </a:lnSpc>
                        <a:spcAft>
                          <a:spcPts val="0"/>
                        </a:spcAft>
                        <a:tabLst>
                          <a:tab pos="57150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1. to ​appear by coming out of something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5984997"/>
                  </a:ext>
                </a:extLst>
              </a:tr>
              <a:tr h="173659">
                <a:tc>
                  <a:txBody>
                    <a:bodyPr/>
                    <a:lstStyle/>
                    <a:p>
                      <a:pPr>
                        <a:lnSpc>
                          <a:spcPct val="115000"/>
                        </a:lnSpc>
                        <a:spcAft>
                          <a:spcPts val="0"/>
                        </a:spcAft>
                        <a:tabLst>
                          <a:tab pos="57150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2. a violent or sudden change, a revolution or disruption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0249396"/>
                  </a:ext>
                </a:extLst>
              </a:tr>
              <a:tr h="173659">
                <a:tc>
                  <a:txBody>
                    <a:bodyPr/>
                    <a:lstStyle/>
                    <a:p>
                      <a:pPr>
                        <a:lnSpc>
                          <a:spcPct val="115000"/>
                        </a:lnSpc>
                        <a:spcAft>
                          <a:spcPts val="0"/>
                        </a:spcAft>
                        <a:tabLst>
                          <a:tab pos="57150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3. obvious, easily seen or understood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5484461"/>
                  </a:ext>
                </a:extLst>
              </a:tr>
              <a:tr h="173659">
                <a:tc>
                  <a:txBody>
                    <a:bodyPr/>
                    <a:lstStyle/>
                    <a:p>
                      <a:pPr algn="just">
                        <a:lnSpc>
                          <a:spcPct val="115000"/>
                        </a:lnSpc>
                        <a:spcAft>
                          <a:spcPts val="0"/>
                        </a:spcAft>
                        <a:tabLst>
                          <a:tab pos="57150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4. to cause (something) to increase in size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1398449"/>
                  </a:ext>
                </a:extLst>
              </a:tr>
              <a:tr h="347318">
                <a:tc>
                  <a:txBody>
                    <a:bodyPr/>
                    <a:lstStyle/>
                    <a:p>
                      <a:pPr>
                        <a:lnSpc>
                          <a:spcPct val="115000"/>
                        </a:lnSpc>
                        <a:spcAft>
                          <a:spcPts val="0"/>
                        </a:spcAft>
                        <a:tabLst>
                          <a:tab pos="571500" algn="l"/>
                        </a:tabLst>
                      </a:pPr>
                      <a:r>
                        <a:rPr lang="en-US" sz="1400">
                          <a:effectLst/>
                          <a:latin typeface="Times New Roman" panose="02020603050405020304" pitchFamily="18" charset="0"/>
                          <a:ea typeface="Calibri" panose="020F0502020204030204" pitchFamily="34" charset="0"/>
                          <a:cs typeface="Times New Roman" panose="02020603050405020304" pitchFamily="18" charset="0"/>
                        </a:rPr>
                        <a:t>5. the process of taking control of land or people during a war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4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6628" marR="5662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954649"/>
                  </a:ext>
                </a:extLst>
              </a:tr>
            </a:tbl>
          </a:graphicData>
        </a:graphic>
      </p:graphicFrame>
      <p:sp>
        <p:nvSpPr>
          <p:cNvPr id="3" name="Rectangle 2">
            <a:extLst>
              <a:ext uri="{FF2B5EF4-FFF2-40B4-BE49-F238E27FC236}">
                <a16:creationId xmlns:a16="http://schemas.microsoft.com/office/drawing/2014/main" id="{0FB5F4AE-81CE-A1AE-C26C-022EE2214B04}"/>
              </a:ext>
            </a:extLst>
          </p:cNvPr>
          <p:cNvSpPr/>
          <p:nvPr/>
        </p:nvSpPr>
        <p:spPr>
          <a:xfrm>
            <a:off x="7674123" y="1563880"/>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PROSPERITY</a:t>
            </a:r>
          </a:p>
        </p:txBody>
      </p:sp>
      <p:sp>
        <p:nvSpPr>
          <p:cNvPr id="5" name="Rectangle 4">
            <a:extLst>
              <a:ext uri="{FF2B5EF4-FFF2-40B4-BE49-F238E27FC236}">
                <a16:creationId xmlns:a16="http://schemas.microsoft.com/office/drawing/2014/main" id="{390CF304-771F-38F3-75D3-889575BA4A9F}"/>
              </a:ext>
            </a:extLst>
          </p:cNvPr>
          <p:cNvSpPr/>
          <p:nvPr/>
        </p:nvSpPr>
        <p:spPr>
          <a:xfrm>
            <a:off x="7674123" y="1774253"/>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MONUMENTAL</a:t>
            </a:r>
          </a:p>
        </p:txBody>
      </p:sp>
      <p:sp>
        <p:nvSpPr>
          <p:cNvPr id="6" name="Rectangle 5">
            <a:extLst>
              <a:ext uri="{FF2B5EF4-FFF2-40B4-BE49-F238E27FC236}">
                <a16:creationId xmlns:a16="http://schemas.microsoft.com/office/drawing/2014/main" id="{28B0017B-DFF7-3601-5C3A-B9CAF317056E}"/>
              </a:ext>
            </a:extLst>
          </p:cNvPr>
          <p:cNvSpPr/>
          <p:nvPr/>
        </p:nvSpPr>
        <p:spPr>
          <a:xfrm>
            <a:off x="7674123" y="2027460"/>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TO BE COMPRISED OF</a:t>
            </a:r>
          </a:p>
        </p:txBody>
      </p:sp>
      <p:sp>
        <p:nvSpPr>
          <p:cNvPr id="7" name="Rectangle 6">
            <a:extLst>
              <a:ext uri="{FF2B5EF4-FFF2-40B4-BE49-F238E27FC236}">
                <a16:creationId xmlns:a16="http://schemas.microsoft.com/office/drawing/2014/main" id="{ABE96BD1-8F20-8EE9-532E-E3B3EB8DA368}"/>
              </a:ext>
            </a:extLst>
          </p:cNvPr>
          <p:cNvSpPr/>
          <p:nvPr/>
        </p:nvSpPr>
        <p:spPr>
          <a:xfrm>
            <a:off x="7674123" y="2493948"/>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WELFARE</a:t>
            </a:r>
          </a:p>
        </p:txBody>
      </p:sp>
      <p:sp>
        <p:nvSpPr>
          <p:cNvPr id="8" name="Rectangle 7">
            <a:extLst>
              <a:ext uri="{FF2B5EF4-FFF2-40B4-BE49-F238E27FC236}">
                <a16:creationId xmlns:a16="http://schemas.microsoft.com/office/drawing/2014/main" id="{FE5D33F8-8543-988D-05CE-86E9B1887AD2}"/>
              </a:ext>
            </a:extLst>
          </p:cNvPr>
          <p:cNvSpPr/>
          <p:nvPr/>
        </p:nvSpPr>
        <p:spPr>
          <a:xfrm>
            <a:off x="7674123" y="2789779"/>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INTRUDER</a:t>
            </a:r>
          </a:p>
        </p:txBody>
      </p:sp>
      <p:sp>
        <p:nvSpPr>
          <p:cNvPr id="9" name="Rectangle 8">
            <a:extLst>
              <a:ext uri="{FF2B5EF4-FFF2-40B4-BE49-F238E27FC236}">
                <a16:creationId xmlns:a16="http://schemas.microsoft.com/office/drawing/2014/main" id="{D51342C9-221D-54A4-982E-85CB953C5916}"/>
              </a:ext>
            </a:extLst>
          </p:cNvPr>
          <p:cNvSpPr/>
          <p:nvPr/>
        </p:nvSpPr>
        <p:spPr>
          <a:xfrm>
            <a:off x="7674123" y="3160835"/>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MERCHANT</a:t>
            </a:r>
          </a:p>
        </p:txBody>
      </p:sp>
      <p:sp>
        <p:nvSpPr>
          <p:cNvPr id="10" name="Rectangle 9">
            <a:extLst>
              <a:ext uri="{FF2B5EF4-FFF2-40B4-BE49-F238E27FC236}">
                <a16:creationId xmlns:a16="http://schemas.microsoft.com/office/drawing/2014/main" id="{0EC0CC25-1A33-4628-1A38-F931FD8F182D}"/>
              </a:ext>
            </a:extLst>
          </p:cNvPr>
          <p:cNvSpPr/>
          <p:nvPr/>
        </p:nvSpPr>
        <p:spPr>
          <a:xfrm>
            <a:off x="7674123" y="3499978"/>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COMMODITY</a:t>
            </a:r>
          </a:p>
        </p:txBody>
      </p:sp>
      <p:sp>
        <p:nvSpPr>
          <p:cNvPr id="11" name="Rectangle 10">
            <a:extLst>
              <a:ext uri="{FF2B5EF4-FFF2-40B4-BE49-F238E27FC236}">
                <a16:creationId xmlns:a16="http://schemas.microsoft.com/office/drawing/2014/main" id="{288DC272-01FA-2B7E-3F9A-347B769C6555}"/>
              </a:ext>
            </a:extLst>
          </p:cNvPr>
          <p:cNvSpPr/>
          <p:nvPr/>
        </p:nvSpPr>
        <p:spPr>
          <a:xfrm>
            <a:off x="7674123" y="4053153"/>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ARTISANS</a:t>
            </a:r>
          </a:p>
        </p:txBody>
      </p:sp>
      <p:sp>
        <p:nvSpPr>
          <p:cNvPr id="12" name="Rectangle 11">
            <a:extLst>
              <a:ext uri="{FF2B5EF4-FFF2-40B4-BE49-F238E27FC236}">
                <a16:creationId xmlns:a16="http://schemas.microsoft.com/office/drawing/2014/main" id="{E8034BE4-6A5D-084C-25E7-69FAB0A4F44D}"/>
              </a:ext>
            </a:extLst>
          </p:cNvPr>
          <p:cNvSpPr/>
          <p:nvPr/>
        </p:nvSpPr>
        <p:spPr>
          <a:xfrm>
            <a:off x="7674123" y="3766018"/>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CITY-STATE</a:t>
            </a:r>
          </a:p>
        </p:txBody>
      </p:sp>
      <p:sp>
        <p:nvSpPr>
          <p:cNvPr id="13" name="Rectangle 12">
            <a:extLst>
              <a:ext uri="{FF2B5EF4-FFF2-40B4-BE49-F238E27FC236}">
                <a16:creationId xmlns:a16="http://schemas.microsoft.com/office/drawing/2014/main" id="{F8FFC4F1-28BD-7205-91A8-1B97914B3E7F}"/>
              </a:ext>
            </a:extLst>
          </p:cNvPr>
          <p:cNvSpPr/>
          <p:nvPr/>
        </p:nvSpPr>
        <p:spPr>
          <a:xfrm>
            <a:off x="7674123" y="4375448"/>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TO FLOURISH</a:t>
            </a:r>
          </a:p>
        </p:txBody>
      </p:sp>
      <p:sp>
        <p:nvSpPr>
          <p:cNvPr id="14" name="Rectangle 13">
            <a:extLst>
              <a:ext uri="{FF2B5EF4-FFF2-40B4-BE49-F238E27FC236}">
                <a16:creationId xmlns:a16="http://schemas.microsoft.com/office/drawing/2014/main" id="{DC6567B8-E3CE-2928-51BB-3E09873D4C0E}"/>
              </a:ext>
            </a:extLst>
          </p:cNvPr>
          <p:cNvSpPr/>
          <p:nvPr/>
        </p:nvSpPr>
        <p:spPr>
          <a:xfrm>
            <a:off x="7674123" y="4928623"/>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TO EMERGE</a:t>
            </a:r>
          </a:p>
        </p:txBody>
      </p:sp>
      <p:sp>
        <p:nvSpPr>
          <p:cNvPr id="15" name="Rectangle 14">
            <a:extLst>
              <a:ext uri="{FF2B5EF4-FFF2-40B4-BE49-F238E27FC236}">
                <a16:creationId xmlns:a16="http://schemas.microsoft.com/office/drawing/2014/main" id="{1EBB66CB-51CA-758A-B0EE-ECAC144852AB}"/>
              </a:ext>
            </a:extLst>
          </p:cNvPr>
          <p:cNvSpPr/>
          <p:nvPr/>
        </p:nvSpPr>
        <p:spPr>
          <a:xfrm>
            <a:off x="7674123" y="5157410"/>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UPHEAVAL</a:t>
            </a:r>
          </a:p>
        </p:txBody>
      </p:sp>
      <p:sp>
        <p:nvSpPr>
          <p:cNvPr id="16" name="Rectangle 15">
            <a:extLst>
              <a:ext uri="{FF2B5EF4-FFF2-40B4-BE49-F238E27FC236}">
                <a16:creationId xmlns:a16="http://schemas.microsoft.com/office/drawing/2014/main" id="{536FB68C-1234-F18B-051C-E8F92714A4EC}"/>
              </a:ext>
            </a:extLst>
          </p:cNvPr>
          <p:cNvSpPr/>
          <p:nvPr/>
        </p:nvSpPr>
        <p:spPr>
          <a:xfrm>
            <a:off x="7674123" y="5367783"/>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EVIDENT</a:t>
            </a:r>
          </a:p>
        </p:txBody>
      </p:sp>
      <p:sp>
        <p:nvSpPr>
          <p:cNvPr id="17" name="Rectangle 16">
            <a:extLst>
              <a:ext uri="{FF2B5EF4-FFF2-40B4-BE49-F238E27FC236}">
                <a16:creationId xmlns:a16="http://schemas.microsoft.com/office/drawing/2014/main" id="{C4320C12-5522-0E19-C380-FACC75A37041}"/>
              </a:ext>
            </a:extLst>
          </p:cNvPr>
          <p:cNvSpPr/>
          <p:nvPr/>
        </p:nvSpPr>
        <p:spPr>
          <a:xfrm>
            <a:off x="7674123" y="5603874"/>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TO EXPAND</a:t>
            </a:r>
          </a:p>
        </p:txBody>
      </p:sp>
      <p:sp>
        <p:nvSpPr>
          <p:cNvPr id="18" name="Rectangle 17">
            <a:extLst>
              <a:ext uri="{FF2B5EF4-FFF2-40B4-BE49-F238E27FC236}">
                <a16:creationId xmlns:a16="http://schemas.microsoft.com/office/drawing/2014/main" id="{BCF1A503-B125-0722-218D-BA0521D5C720}"/>
              </a:ext>
            </a:extLst>
          </p:cNvPr>
          <p:cNvSpPr/>
          <p:nvPr/>
        </p:nvSpPr>
        <p:spPr>
          <a:xfrm>
            <a:off x="7674123" y="5899705"/>
            <a:ext cx="2170632" cy="170917"/>
          </a:xfrm>
          <a:prstGeom prst="rect">
            <a:avLst/>
          </a:prstGeom>
          <a:solidFill>
            <a:schemeClr val="accent6">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t>CONQUEST</a:t>
            </a:r>
          </a:p>
        </p:txBody>
      </p:sp>
    </p:spTree>
    <p:extLst>
      <p:ext uri="{BB962C8B-B14F-4D97-AF65-F5344CB8AC3E}">
        <p14:creationId xmlns:p14="http://schemas.microsoft.com/office/powerpoint/2010/main" val="85573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ppt_x"/>
                                          </p:val>
                                        </p:tav>
                                        <p:tav tm="100000">
                                          <p:val>
                                            <p:strVal val="#ppt_x"/>
                                          </p:val>
                                        </p:tav>
                                      </p:tavLst>
                                    </p:anim>
                                    <p:anim calcmode="lin" valueType="num">
                                      <p:cBhvr additive="base">
                                        <p:cTn id="8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additive="base">
                                        <p:cTn id="91" dur="500" fill="hold"/>
                                        <p:tgtEl>
                                          <p:spTgt spid="17"/>
                                        </p:tgtEl>
                                        <p:attrNameLst>
                                          <p:attrName>ppt_x</p:attrName>
                                        </p:attrNameLst>
                                      </p:cBhvr>
                                      <p:tavLst>
                                        <p:tav tm="0">
                                          <p:val>
                                            <p:strVal val="#ppt_x"/>
                                          </p:val>
                                        </p:tav>
                                        <p:tav tm="100000">
                                          <p:val>
                                            <p:strVal val="#ppt_x"/>
                                          </p:val>
                                        </p:tav>
                                      </p:tavLst>
                                    </p:anim>
                                    <p:anim calcmode="lin" valueType="num">
                                      <p:cBhvr additive="base">
                                        <p:cTn id="9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 calcmode="lin" valueType="num">
                                      <p:cBhvr additive="base">
                                        <p:cTn id="97" dur="500" fill="hold"/>
                                        <p:tgtEl>
                                          <p:spTgt spid="18"/>
                                        </p:tgtEl>
                                        <p:attrNameLst>
                                          <p:attrName>ppt_x</p:attrName>
                                        </p:attrNameLst>
                                      </p:cBhvr>
                                      <p:tavLst>
                                        <p:tav tm="0">
                                          <p:val>
                                            <p:strVal val="#ppt_x"/>
                                          </p:val>
                                        </p:tav>
                                        <p:tav tm="100000">
                                          <p:val>
                                            <p:strVal val="#ppt_x"/>
                                          </p:val>
                                        </p:tav>
                                      </p:tavLst>
                                    </p:anim>
                                    <p:anim calcmode="lin" valueType="num">
                                      <p:cBhvr additive="base">
                                        <p:cTn id="9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49770"/>
          </a:xfrm>
        </p:spPr>
        <p:txBody>
          <a:bodyPr>
            <a:normAutofit fontScale="90000"/>
          </a:bodyPr>
          <a:lstStyle/>
          <a:p>
            <a:r>
              <a:rPr lang="en-US" dirty="0"/>
              <a:t>Negative prefixes                              Textbook, p. 58</a:t>
            </a:r>
          </a:p>
        </p:txBody>
      </p:sp>
      <p:sp>
        <p:nvSpPr>
          <p:cNvPr id="4" name="Rectangle 3"/>
          <p:cNvSpPr/>
          <p:nvPr/>
        </p:nvSpPr>
        <p:spPr>
          <a:xfrm>
            <a:off x="924098" y="2073505"/>
            <a:ext cx="9928167" cy="3277820"/>
          </a:xfrm>
          <a:prstGeom prst="rect">
            <a:avLst/>
          </a:prstGeom>
        </p:spPr>
        <p:txBody>
          <a:bodyPr wrap="square">
            <a:spAutoFit/>
          </a:bodyPr>
          <a:lstStyle/>
          <a:p>
            <a:pPr algn="just">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1. The seasons in ancient Egypt were__________(</a:t>
            </a:r>
            <a:r>
              <a:rPr lang="en-US" b="1" dirty="0">
                <a:latin typeface="Times New Roman" panose="02020603050405020304" pitchFamily="18" charset="0"/>
                <a:ea typeface="Calibri" panose="020F0502020204030204" pitchFamily="34" charset="0"/>
                <a:cs typeface="Times New Roman" panose="02020603050405020304" pitchFamily="18" charset="0"/>
              </a:rPr>
              <a:t>REGULAR).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2. It was__________(</a:t>
            </a:r>
            <a:r>
              <a:rPr lang="en-US" b="1" dirty="0">
                <a:latin typeface="Times New Roman" panose="02020603050405020304" pitchFamily="18" charset="0"/>
                <a:ea typeface="Calibri" panose="020F0502020204030204" pitchFamily="34" charset="0"/>
                <a:cs typeface="Times New Roman" panose="02020603050405020304" pitchFamily="18" charset="0"/>
              </a:rPr>
              <a:t>POSSIBLE)</a:t>
            </a:r>
            <a:r>
              <a:rPr lang="en-US" dirty="0">
                <a:latin typeface="Times New Roman" panose="02020603050405020304" pitchFamily="18" charset="0"/>
                <a:ea typeface="Calibri" panose="020F0502020204030204" pitchFamily="34" charset="0"/>
                <a:cs typeface="Times New Roman" panose="02020603050405020304" pitchFamily="18" charset="0"/>
              </a:rPr>
              <a:t> to work on the land once the Nile flooded</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3. It was considered___________</a:t>
            </a:r>
            <a:r>
              <a:rPr lang="en-US" b="1" dirty="0">
                <a:latin typeface="Times New Roman" panose="02020603050405020304" pitchFamily="18" charset="0"/>
                <a:ea typeface="Calibri" panose="020F0502020204030204" pitchFamily="34" charset="0"/>
                <a:cs typeface="Times New Roman" panose="02020603050405020304" pitchFamily="18" charset="0"/>
              </a:rPr>
              <a:t>(RESPONSIBLE)</a:t>
            </a:r>
            <a:r>
              <a:rPr lang="en-US" dirty="0">
                <a:latin typeface="Times New Roman" panose="02020603050405020304" pitchFamily="18" charset="0"/>
                <a:ea typeface="Calibri" panose="020F0502020204030204" pitchFamily="34" charset="0"/>
                <a:cs typeface="Times New Roman" panose="02020603050405020304" pitchFamily="18" charset="0"/>
              </a:rPr>
              <a:t> for Egyptian farmers not to pay their taxes to the pharaoh.</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4. The farmers were__________</a:t>
            </a:r>
            <a:r>
              <a:rPr lang="en-US" b="1" dirty="0">
                <a:latin typeface="Times New Roman" panose="02020603050405020304" pitchFamily="18" charset="0"/>
                <a:ea typeface="Calibri" panose="020F0502020204030204" pitchFamily="34" charset="0"/>
                <a:cs typeface="Times New Roman" panose="02020603050405020304" pitchFamily="18" charset="0"/>
              </a:rPr>
              <a:t>(LITERATE)</a:t>
            </a:r>
            <a:r>
              <a:rPr lang="en-US" dirty="0">
                <a:latin typeface="Times New Roman" panose="02020603050405020304" pitchFamily="18" charset="0"/>
                <a:ea typeface="Calibri" panose="020F0502020204030204" pitchFamily="34" charset="0"/>
                <a:cs typeface="Times New Roman" panose="02020603050405020304" pitchFamily="18" charset="0"/>
              </a:rPr>
              <a:t> so they had to employ scribes to record their harvests.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5. The Egyptians believed their gods were_________</a:t>
            </a:r>
            <a:r>
              <a:rPr lang="en-US" b="1" dirty="0">
                <a:latin typeface="Times New Roman" panose="02020603050405020304" pitchFamily="18" charset="0"/>
                <a:ea typeface="Calibri" panose="020F0502020204030204" pitchFamily="34" charset="0"/>
                <a:cs typeface="Times New Roman" panose="02020603050405020304" pitchFamily="18" charset="0"/>
              </a:rPr>
              <a:t>(MORTAL)</a:t>
            </a: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6. The Sahara Desert can be__________</a:t>
            </a:r>
            <a:r>
              <a:rPr lang="en-US" b="1" dirty="0">
                <a:latin typeface="Times New Roman" panose="02020603050405020304" pitchFamily="18" charset="0"/>
                <a:ea typeface="Calibri" panose="020F0502020204030204" pitchFamily="34" charset="0"/>
                <a:cs typeface="Times New Roman" panose="02020603050405020304" pitchFamily="18" charset="0"/>
              </a:rPr>
              <a:t>(PASSABLE)</a:t>
            </a:r>
            <a:r>
              <a:rPr lang="en-US" dirty="0">
                <a:latin typeface="Times New Roman" panose="02020603050405020304" pitchFamily="18" charset="0"/>
                <a:ea typeface="Calibri" panose="020F0502020204030204" pitchFamily="34" charset="0"/>
                <a:cs typeface="Times New Roman" panose="02020603050405020304" pitchFamily="18" charset="0"/>
              </a:rPr>
              <a:t> for travelers when the temperature reaches 55 degrees Celsius.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7. Egyptians could be arrested for showing__________</a:t>
            </a:r>
            <a:r>
              <a:rPr lang="en-US" b="1" dirty="0">
                <a:latin typeface="Times New Roman" panose="02020603050405020304" pitchFamily="18" charset="0"/>
                <a:ea typeface="Calibri" panose="020F0502020204030204" pitchFamily="34" charset="0"/>
                <a:cs typeface="Times New Roman" panose="02020603050405020304" pitchFamily="18" charset="0"/>
              </a:rPr>
              <a:t>(REVERENCE) </a:t>
            </a:r>
            <a:r>
              <a:rPr lang="en-US" dirty="0">
                <a:latin typeface="Times New Roman" panose="02020603050405020304" pitchFamily="18" charset="0"/>
                <a:ea typeface="Calibri" panose="020F0502020204030204" pitchFamily="34" charset="0"/>
                <a:cs typeface="Times New Roman" panose="02020603050405020304" pitchFamily="18" charset="0"/>
              </a:rPr>
              <a:t>towards the pharaoh.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8. The Season of Flood would not start while the North Star remained__________</a:t>
            </a:r>
            <a:r>
              <a:rPr lang="en-US" b="1" dirty="0">
                <a:latin typeface="Times New Roman" panose="02020603050405020304" pitchFamily="18" charset="0"/>
                <a:ea typeface="Calibri" panose="020F0502020204030204" pitchFamily="34" charset="0"/>
                <a:cs typeface="Times New Roman" panose="02020603050405020304" pitchFamily="18" charset="0"/>
              </a:rPr>
              <a:t>(VISIBLE)</a:t>
            </a: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1410392" y="1127356"/>
            <a:ext cx="7833361" cy="357534"/>
          </a:xfrm>
          <a:prstGeom prst="rect">
            <a:avLst/>
          </a:prstGeom>
          <a:solidFill>
            <a:srgbClr val="92D050"/>
          </a:solidFill>
        </p:spPr>
        <p:txBody>
          <a:bodyPr wrap="square">
            <a:spAutoFit/>
          </a:bodyPr>
          <a:lstStyle/>
          <a:p>
            <a:pPr algn="just">
              <a:lnSpc>
                <a:spcPct val="115000"/>
              </a:lnSpc>
              <a:spcAft>
                <a:spcPts val="0"/>
              </a:spcAft>
              <a:tabLst>
                <a:tab pos="571500" algn="l"/>
              </a:tabLs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Insert the appropriate NEGATIVE PREFIX to change the words given in brackets:</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A929D1FB-DF90-A809-F8AA-520D2F856A87}"/>
              </a:ext>
            </a:extLst>
          </p:cNvPr>
          <p:cNvSpPr/>
          <p:nvPr/>
        </p:nvSpPr>
        <p:spPr>
          <a:xfrm>
            <a:off x="4435266" y="2196269"/>
            <a:ext cx="238427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IR</a:t>
            </a:r>
            <a:r>
              <a:rPr lang="en-US" dirty="0" err="1">
                <a:ln w="0"/>
                <a:solidFill>
                  <a:schemeClr val="tx1"/>
                </a:solidFill>
                <a:effectLst>
                  <a:outerShdw blurRad="38100" dist="19050" dir="2700000" algn="tl" rotWithShape="0">
                    <a:schemeClr val="dk1">
                      <a:alpha val="40000"/>
                    </a:schemeClr>
                  </a:outerShdw>
                </a:effectLst>
              </a:rPr>
              <a:t>regular</a:t>
            </a:r>
            <a:endParaRPr lang="en-US" dirty="0">
              <a:ln w="0"/>
              <a:solidFill>
                <a:schemeClr val="tx1"/>
              </a:solidFill>
              <a:effectLst>
                <a:outerShdw blurRad="38100" dist="19050" dir="2700000" algn="tl" rotWithShape="0">
                  <a:schemeClr val="dk1">
                    <a:alpha val="40000"/>
                  </a:schemeClr>
                </a:outerShdw>
              </a:effectLst>
            </a:endParaRPr>
          </a:p>
        </p:txBody>
      </p:sp>
      <p:sp>
        <p:nvSpPr>
          <p:cNvPr id="6" name="Rectangle 5">
            <a:extLst>
              <a:ext uri="{FF2B5EF4-FFF2-40B4-BE49-F238E27FC236}">
                <a16:creationId xmlns:a16="http://schemas.microsoft.com/office/drawing/2014/main" id="{E1427973-6650-3724-08EF-B301DFD866FE}"/>
              </a:ext>
            </a:extLst>
          </p:cNvPr>
          <p:cNvSpPr/>
          <p:nvPr/>
        </p:nvSpPr>
        <p:spPr>
          <a:xfrm>
            <a:off x="1845892" y="2512465"/>
            <a:ext cx="2367185"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IM</a:t>
            </a:r>
            <a:r>
              <a:rPr lang="en-US" dirty="0" err="1">
                <a:ln w="0"/>
                <a:solidFill>
                  <a:schemeClr val="tx1"/>
                </a:solidFill>
                <a:effectLst>
                  <a:outerShdw blurRad="38100" dist="19050" dir="2700000" algn="tl" rotWithShape="0">
                    <a:schemeClr val="dk1">
                      <a:alpha val="40000"/>
                    </a:schemeClr>
                  </a:outerShdw>
                </a:effectLst>
              </a:rPr>
              <a:t>possible</a:t>
            </a:r>
            <a:endParaRPr lang="en-US" dirty="0">
              <a:ln w="0"/>
              <a:solidFill>
                <a:schemeClr val="tx1"/>
              </a:solidFill>
              <a:effectLst>
                <a:outerShdw blurRad="38100" dist="19050" dir="2700000" algn="tl" rotWithShape="0">
                  <a:schemeClr val="dk1">
                    <a:alpha val="40000"/>
                  </a:schemeClr>
                </a:outerShdw>
              </a:effectLst>
            </a:endParaRPr>
          </a:p>
        </p:txBody>
      </p:sp>
      <p:sp>
        <p:nvSpPr>
          <p:cNvPr id="7" name="Rectangle 6">
            <a:extLst>
              <a:ext uri="{FF2B5EF4-FFF2-40B4-BE49-F238E27FC236}">
                <a16:creationId xmlns:a16="http://schemas.microsoft.com/office/drawing/2014/main" id="{73B15353-1DC1-E391-6114-AF5BEE1EE4BE}"/>
              </a:ext>
            </a:extLst>
          </p:cNvPr>
          <p:cNvSpPr/>
          <p:nvPr/>
        </p:nvSpPr>
        <p:spPr>
          <a:xfrm>
            <a:off x="2888478" y="2840329"/>
            <a:ext cx="297393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IR</a:t>
            </a:r>
            <a:r>
              <a:rPr lang="en-US" dirty="0" err="1">
                <a:ln w="0"/>
                <a:solidFill>
                  <a:schemeClr val="tx1"/>
                </a:solidFill>
                <a:effectLst>
                  <a:outerShdw blurRad="38100" dist="19050" dir="2700000" algn="tl" rotWithShape="0">
                    <a:schemeClr val="dk1">
                      <a:alpha val="40000"/>
                    </a:schemeClr>
                  </a:outerShdw>
                </a:effectLst>
              </a:rPr>
              <a:t>responsible</a:t>
            </a:r>
            <a:endParaRPr lang="en-US" dirty="0">
              <a:ln w="0"/>
              <a:solidFill>
                <a:schemeClr val="tx1"/>
              </a:solidFill>
              <a:effectLst>
                <a:outerShdw blurRad="38100" dist="19050" dir="2700000" algn="tl" rotWithShape="0">
                  <a:schemeClr val="dk1">
                    <a:alpha val="40000"/>
                  </a:schemeClr>
                </a:outerShdw>
              </a:effectLst>
            </a:endParaRPr>
          </a:p>
        </p:txBody>
      </p:sp>
      <p:sp>
        <p:nvSpPr>
          <p:cNvPr id="8" name="Rectangle 7">
            <a:extLst>
              <a:ext uri="{FF2B5EF4-FFF2-40B4-BE49-F238E27FC236}">
                <a16:creationId xmlns:a16="http://schemas.microsoft.com/office/drawing/2014/main" id="{A86BE497-F809-6F81-DA79-AD9DBED27410}"/>
              </a:ext>
            </a:extLst>
          </p:cNvPr>
          <p:cNvSpPr/>
          <p:nvPr/>
        </p:nvSpPr>
        <p:spPr>
          <a:xfrm>
            <a:off x="2879931" y="3451767"/>
            <a:ext cx="2452645"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IL</a:t>
            </a:r>
            <a:r>
              <a:rPr lang="en-US" dirty="0" err="1">
                <a:ln w="0"/>
                <a:solidFill>
                  <a:schemeClr val="tx1"/>
                </a:solidFill>
                <a:effectLst>
                  <a:outerShdw blurRad="38100" dist="19050" dir="2700000" algn="tl" rotWithShape="0">
                    <a:schemeClr val="dk1">
                      <a:alpha val="40000"/>
                    </a:schemeClr>
                  </a:outerShdw>
                </a:effectLst>
              </a:rPr>
              <a:t>literate</a:t>
            </a:r>
            <a:endParaRPr lang="en-US" dirty="0">
              <a:ln w="0"/>
              <a:solidFill>
                <a:schemeClr val="tx1"/>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86D92CF6-BD96-2E31-430C-8EE0BE67BE2B}"/>
              </a:ext>
            </a:extLst>
          </p:cNvPr>
          <p:cNvSpPr/>
          <p:nvPr/>
        </p:nvSpPr>
        <p:spPr>
          <a:xfrm>
            <a:off x="4871232" y="3773797"/>
            <a:ext cx="2238999"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IM</a:t>
            </a:r>
            <a:r>
              <a:rPr lang="en-US" dirty="0" err="1">
                <a:ln w="0"/>
                <a:solidFill>
                  <a:schemeClr val="tx1"/>
                </a:solidFill>
                <a:effectLst>
                  <a:outerShdw blurRad="38100" dist="19050" dir="2700000" algn="tl" rotWithShape="0">
                    <a:schemeClr val="dk1">
                      <a:alpha val="40000"/>
                    </a:schemeClr>
                  </a:outerShdw>
                </a:effectLst>
              </a:rPr>
              <a:t>mortal</a:t>
            </a:r>
            <a:endParaRPr lang="en-US" dirty="0">
              <a:ln w="0"/>
              <a:solidFill>
                <a:schemeClr val="tx1"/>
              </a:solidFill>
              <a:effectLst>
                <a:outerShdw blurRad="38100" dist="19050" dir="2700000" algn="tl" rotWithShape="0">
                  <a:schemeClr val="dk1">
                    <a:alpha val="40000"/>
                  </a:schemeClr>
                </a:outerShdw>
              </a:effectLst>
            </a:endParaRPr>
          </a:p>
        </p:txBody>
      </p:sp>
      <p:sp>
        <p:nvSpPr>
          <p:cNvPr id="10" name="Rectangle 9">
            <a:extLst>
              <a:ext uri="{FF2B5EF4-FFF2-40B4-BE49-F238E27FC236}">
                <a16:creationId xmlns:a16="http://schemas.microsoft.com/office/drawing/2014/main" id="{D374CB48-764D-BD28-4A51-8A52A491131B}"/>
              </a:ext>
            </a:extLst>
          </p:cNvPr>
          <p:cNvSpPr/>
          <p:nvPr/>
        </p:nvSpPr>
        <p:spPr>
          <a:xfrm>
            <a:off x="3623416" y="4076174"/>
            <a:ext cx="2367185"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UN</a:t>
            </a:r>
            <a:r>
              <a:rPr lang="en-US" dirty="0" err="1">
                <a:ln w="0"/>
                <a:solidFill>
                  <a:schemeClr val="tx1"/>
                </a:solidFill>
                <a:effectLst>
                  <a:outerShdw blurRad="38100" dist="19050" dir="2700000" algn="tl" rotWithShape="0">
                    <a:schemeClr val="dk1">
                      <a:alpha val="40000"/>
                    </a:schemeClr>
                  </a:outerShdw>
                </a:effectLst>
              </a:rPr>
              <a:t>passable</a:t>
            </a:r>
            <a:endParaRPr lang="en-US" dirty="0">
              <a:ln w="0"/>
              <a:solidFill>
                <a:schemeClr val="tx1"/>
              </a:solidFill>
              <a:effectLst>
                <a:outerShdw blurRad="38100" dist="19050" dir="2700000" algn="tl" rotWithShape="0">
                  <a:schemeClr val="dk1">
                    <a:alpha val="40000"/>
                  </a:schemeClr>
                </a:outerShdw>
              </a:effectLst>
            </a:endParaRPr>
          </a:p>
        </p:txBody>
      </p:sp>
      <p:sp>
        <p:nvSpPr>
          <p:cNvPr id="11" name="Rectangle 10">
            <a:extLst>
              <a:ext uri="{FF2B5EF4-FFF2-40B4-BE49-F238E27FC236}">
                <a16:creationId xmlns:a16="http://schemas.microsoft.com/office/drawing/2014/main" id="{87EC9B60-85E0-2F1C-AC3D-E84BE9711D42}"/>
              </a:ext>
            </a:extLst>
          </p:cNvPr>
          <p:cNvSpPr/>
          <p:nvPr/>
        </p:nvSpPr>
        <p:spPr>
          <a:xfrm>
            <a:off x="4976500" y="4713749"/>
            <a:ext cx="2680532"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IR</a:t>
            </a:r>
            <a:r>
              <a:rPr lang="en-US" dirty="0" err="1">
                <a:ln w="0"/>
                <a:solidFill>
                  <a:schemeClr val="tx1"/>
                </a:solidFill>
                <a:effectLst>
                  <a:outerShdw blurRad="38100" dist="19050" dir="2700000" algn="tl" rotWithShape="0">
                    <a:schemeClr val="dk1">
                      <a:alpha val="40000"/>
                    </a:schemeClr>
                  </a:outerShdw>
                </a:effectLst>
              </a:rPr>
              <a:t>reverence</a:t>
            </a:r>
            <a:endParaRPr lang="en-US" dirty="0">
              <a:ln w="0"/>
              <a:solidFill>
                <a:schemeClr val="tx1"/>
              </a:solidFill>
              <a:effectLst>
                <a:outerShdw blurRad="38100" dist="19050" dir="2700000" algn="tl" rotWithShape="0">
                  <a:schemeClr val="dk1">
                    <a:alpha val="40000"/>
                  </a:schemeClr>
                </a:outerShdw>
              </a:effectLst>
            </a:endParaRPr>
          </a:p>
        </p:txBody>
      </p:sp>
      <p:sp>
        <p:nvSpPr>
          <p:cNvPr id="12" name="Rectangle 11">
            <a:extLst>
              <a:ext uri="{FF2B5EF4-FFF2-40B4-BE49-F238E27FC236}">
                <a16:creationId xmlns:a16="http://schemas.microsoft.com/office/drawing/2014/main" id="{BDAA2265-8184-A146-4ADE-CBEF77437745}"/>
              </a:ext>
            </a:extLst>
          </p:cNvPr>
          <p:cNvSpPr/>
          <p:nvPr/>
        </p:nvSpPr>
        <p:spPr>
          <a:xfrm>
            <a:off x="7417749" y="5032537"/>
            <a:ext cx="2238999"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err="1">
                <a:ln w="0"/>
                <a:solidFill>
                  <a:srgbClr val="FF0000"/>
                </a:solidFill>
                <a:effectLst>
                  <a:outerShdw blurRad="38100" dist="19050" dir="2700000" algn="tl" rotWithShape="0">
                    <a:schemeClr val="dk1">
                      <a:alpha val="40000"/>
                    </a:schemeClr>
                  </a:outerShdw>
                </a:effectLst>
              </a:rPr>
              <a:t>IN</a:t>
            </a:r>
            <a:r>
              <a:rPr lang="en-US" dirty="0" err="1">
                <a:ln w="0"/>
                <a:solidFill>
                  <a:schemeClr val="tx1"/>
                </a:solidFill>
                <a:effectLst>
                  <a:outerShdw blurRad="38100" dist="19050" dir="2700000" algn="tl" rotWithShape="0">
                    <a:schemeClr val="dk1">
                      <a:alpha val="40000"/>
                    </a:schemeClr>
                  </a:outerShdw>
                </a:effectLst>
              </a:rPr>
              <a:t>visible</a:t>
            </a:r>
            <a:endParaRPr lang="en-US" dirty="0">
              <a:ln w="0"/>
              <a:solidFill>
                <a:schemeClr val="tx1"/>
              </a:solidFill>
              <a:effectLst>
                <a:outerShdw blurRad="38100" dist="19050" dir="2700000" algn="tl" rotWithShape="0">
                  <a:schemeClr val="dk1">
                    <a:alpha val="40000"/>
                  </a:schemeClr>
                </a:outerShdw>
              </a:effectLst>
            </a:endParaRPr>
          </a:p>
        </p:txBody>
      </p:sp>
      <p:sp>
        <p:nvSpPr>
          <p:cNvPr id="13" name="TextBox 12">
            <a:extLst>
              <a:ext uri="{FF2B5EF4-FFF2-40B4-BE49-F238E27FC236}">
                <a16:creationId xmlns:a16="http://schemas.microsoft.com/office/drawing/2014/main" id="{DACB5F49-88DE-1D44-B5E4-E93190FBB3E3}"/>
              </a:ext>
            </a:extLst>
          </p:cNvPr>
          <p:cNvSpPr txBox="1"/>
          <p:nvPr/>
        </p:nvSpPr>
        <p:spPr>
          <a:xfrm>
            <a:off x="6096000" y="4359012"/>
            <a:ext cx="1706557" cy="276999"/>
          </a:xfrm>
          <a:prstGeom prst="rect">
            <a:avLst/>
          </a:prstGeom>
          <a:solidFill>
            <a:schemeClr val="bg2">
              <a:lumMod val="90000"/>
            </a:schemeClr>
          </a:solidFill>
        </p:spPr>
        <p:txBody>
          <a:bodyPr wrap="none" rtlCol="0">
            <a:spAutoFit/>
          </a:bodyPr>
          <a:lstStyle/>
          <a:p>
            <a:r>
              <a:rPr lang="en-US" sz="1200" b="1" dirty="0"/>
              <a:t>irreverence </a:t>
            </a:r>
            <a:r>
              <a:rPr lang="en-US" sz="1200" dirty="0"/>
              <a:t>– </a:t>
            </a:r>
            <a:r>
              <a:rPr lang="en-US" sz="1200" b="1" dirty="0"/>
              <a:t>disrespect</a:t>
            </a:r>
          </a:p>
        </p:txBody>
      </p:sp>
    </p:spTree>
    <p:extLst>
      <p:ext uri="{BB962C8B-B14F-4D97-AF65-F5344CB8AC3E}">
        <p14:creationId xmlns:p14="http://schemas.microsoft.com/office/powerpoint/2010/main" val="3093584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887" y="165620"/>
            <a:ext cx="10515600" cy="457835"/>
          </a:xfrm>
        </p:spPr>
        <p:txBody>
          <a:bodyPr>
            <a:normAutofit fontScale="90000"/>
          </a:bodyPr>
          <a:lstStyle/>
          <a:p>
            <a:r>
              <a:rPr lang="en-US" b="1" dirty="0"/>
              <a:t>Reported (Indirect) speech        </a:t>
            </a:r>
            <a:r>
              <a:rPr lang="en-US" dirty="0"/>
              <a:t>Textbook, p. 58-59</a:t>
            </a:r>
          </a:p>
        </p:txBody>
      </p:sp>
      <p:sp>
        <p:nvSpPr>
          <p:cNvPr id="4" name="Rectangle 3"/>
          <p:cNvSpPr/>
          <p:nvPr/>
        </p:nvSpPr>
        <p:spPr>
          <a:xfrm>
            <a:off x="688570" y="785349"/>
            <a:ext cx="9261764" cy="5737468"/>
          </a:xfrm>
          <a:prstGeom prst="rect">
            <a:avLst/>
          </a:prstGeom>
        </p:spPr>
        <p:txBody>
          <a:bodyPr wrap="square">
            <a:spAutoFit/>
          </a:bodyPr>
          <a:lstStyle/>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1. “Why </a:t>
            </a:r>
            <a:r>
              <a:rPr lang="en-US" sz="1600" b="1" dirty="0">
                <a:latin typeface="Times New Roman" panose="02020603050405020304" pitchFamily="18" charset="0"/>
                <a:ea typeface="Calibri" panose="020F0502020204030204" pitchFamily="34" charset="0"/>
                <a:cs typeface="Times New Roman" panose="02020603050405020304" pitchFamily="18" charset="0"/>
              </a:rPr>
              <a:t>are</a:t>
            </a:r>
            <a:r>
              <a:rPr lang="en-US" sz="1600" dirty="0">
                <a:latin typeface="Times New Roman" panose="02020603050405020304" pitchFamily="18" charset="0"/>
                <a:ea typeface="Calibri" panose="020F0502020204030204" pitchFamily="34" charset="0"/>
                <a:cs typeface="Times New Roman" panose="02020603050405020304" pitchFamily="18" charset="0"/>
              </a:rPr>
              <a:t> these sources of evidence so important for your investigation?”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asked me___________________________________________________________________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2. “These skeletons </a:t>
            </a:r>
            <a:r>
              <a:rPr lang="en-US" sz="1600" b="1" dirty="0">
                <a:latin typeface="Times New Roman" panose="02020603050405020304" pitchFamily="18" charset="0"/>
                <a:ea typeface="Calibri" panose="020F0502020204030204" pitchFamily="34" charset="0"/>
                <a:cs typeface="Times New Roman" panose="02020603050405020304" pitchFamily="18" charset="0"/>
              </a:rPr>
              <a:t>have</a:t>
            </a:r>
            <a:r>
              <a:rPr lang="en-US" sz="1600" dirty="0">
                <a:latin typeface="Times New Roman" panose="02020603050405020304" pitchFamily="18" charset="0"/>
                <a:ea typeface="Calibri" panose="020F0502020204030204" pitchFamily="34" charset="0"/>
                <a:cs typeface="Times New Roman" panose="02020603050405020304" pitchFamily="18" charset="0"/>
              </a:rPr>
              <a:t> only recently </a:t>
            </a:r>
            <a:r>
              <a:rPr lang="en-US" sz="1600" b="1" dirty="0">
                <a:latin typeface="Times New Roman" panose="02020603050405020304" pitchFamily="18" charset="0"/>
                <a:ea typeface="Calibri" panose="020F0502020204030204" pitchFamily="34" charset="0"/>
                <a:cs typeface="Times New Roman" panose="02020603050405020304" pitchFamily="18" charset="0"/>
              </a:rPr>
              <a:t>been excavated</a:t>
            </a:r>
            <a:r>
              <a:rPr lang="en-US" sz="1600"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said_______________________________________________________________________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3. “What </a:t>
            </a:r>
            <a:r>
              <a:rPr lang="en-US" sz="1600" b="1" dirty="0">
                <a:latin typeface="Times New Roman" panose="02020603050405020304" pitchFamily="18" charset="0"/>
                <a:ea typeface="Calibri" panose="020F0502020204030204" pitchFamily="34" charset="0"/>
                <a:cs typeface="Times New Roman" panose="02020603050405020304" pitchFamily="18" charset="0"/>
              </a:rPr>
              <a:t>do </a:t>
            </a:r>
            <a:r>
              <a:rPr lang="en-US" sz="1600" dirty="0">
                <a:latin typeface="Times New Roman" panose="02020603050405020304" pitchFamily="18" charset="0"/>
                <a:ea typeface="Calibri" panose="020F0502020204030204" pitchFamily="34" charset="0"/>
                <a:cs typeface="Times New Roman" panose="02020603050405020304" pitchFamily="18" charset="0"/>
              </a:rPr>
              <a:t>you </a:t>
            </a:r>
            <a:r>
              <a:rPr lang="en-US" sz="1600" b="1" dirty="0">
                <a:latin typeface="Times New Roman" panose="02020603050405020304" pitchFamily="18" charset="0"/>
                <a:ea typeface="Calibri" panose="020F0502020204030204" pitchFamily="34" charset="0"/>
                <a:cs typeface="Times New Roman" panose="02020603050405020304" pitchFamily="18" charset="0"/>
              </a:rPr>
              <a:t>know</a:t>
            </a:r>
            <a:r>
              <a:rPr lang="en-US" sz="1600" dirty="0">
                <a:latin typeface="Times New Roman" panose="02020603050405020304" pitchFamily="18" charset="0"/>
                <a:ea typeface="Calibri" panose="020F0502020204030204" pitchFamily="34" charset="0"/>
                <a:cs typeface="Times New Roman" panose="02020603050405020304" pitchFamily="18" charset="0"/>
              </a:rPr>
              <a:t> about the customs and beliefs of the ancient Egyptians?”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asked me___________________________________________________________________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4. “Where </a:t>
            </a:r>
            <a:r>
              <a:rPr lang="en-US" sz="1600" b="1" dirty="0">
                <a:latin typeface="Times New Roman" panose="02020603050405020304" pitchFamily="18" charset="0"/>
                <a:ea typeface="Calibri" panose="020F0502020204030204" pitchFamily="34" charset="0"/>
                <a:cs typeface="Times New Roman" panose="02020603050405020304" pitchFamily="18" charset="0"/>
              </a:rPr>
              <a:t>did</a:t>
            </a:r>
            <a:r>
              <a:rPr lang="en-US" sz="1600" dirty="0">
                <a:latin typeface="Times New Roman" panose="02020603050405020304" pitchFamily="18" charset="0"/>
                <a:ea typeface="Calibri" panose="020F0502020204030204" pitchFamily="34" charset="0"/>
                <a:cs typeface="Times New Roman" panose="02020603050405020304" pitchFamily="18" charset="0"/>
              </a:rPr>
              <a:t> you </a:t>
            </a:r>
            <a:r>
              <a:rPr lang="en-US" sz="1600" b="1" dirty="0">
                <a:latin typeface="Times New Roman" panose="02020603050405020304" pitchFamily="18" charset="0"/>
                <a:ea typeface="Calibri" panose="020F0502020204030204" pitchFamily="34" charset="0"/>
                <a:cs typeface="Times New Roman" panose="02020603050405020304" pitchFamily="18" charset="0"/>
              </a:rPr>
              <a:t>find</a:t>
            </a:r>
            <a:r>
              <a:rPr lang="en-US" sz="1600" dirty="0">
                <a:latin typeface="Times New Roman" panose="02020603050405020304" pitchFamily="18" charset="0"/>
                <a:ea typeface="Calibri" panose="020F0502020204030204" pitchFamily="34" charset="0"/>
                <a:cs typeface="Times New Roman" panose="02020603050405020304" pitchFamily="18" charset="0"/>
              </a:rPr>
              <a:t> this old newspaper article?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asked me___________________________________________________________________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5. “They </a:t>
            </a:r>
            <a:r>
              <a:rPr lang="en-US" sz="1600" b="1" dirty="0">
                <a:latin typeface="Times New Roman" panose="02020603050405020304" pitchFamily="18" charset="0"/>
                <a:ea typeface="Calibri" panose="020F0502020204030204" pitchFamily="34" charset="0"/>
                <a:cs typeface="Times New Roman" panose="02020603050405020304" pitchFamily="18" charset="0"/>
              </a:rPr>
              <a:t>are trying </a:t>
            </a:r>
            <a:r>
              <a:rPr lang="en-US" sz="1600" dirty="0">
                <a:latin typeface="Times New Roman" panose="02020603050405020304" pitchFamily="18" charset="0"/>
                <a:ea typeface="Calibri" panose="020F0502020204030204" pitchFamily="34" charset="0"/>
                <a:cs typeface="Times New Roman" panose="02020603050405020304" pitchFamily="18" charset="0"/>
              </a:rPr>
              <a:t>to identify the origin of this old document.”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said_______________________________________________________________________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6. “</a:t>
            </a:r>
            <a:r>
              <a:rPr lang="en-US" sz="1600" b="1" dirty="0">
                <a:latin typeface="Times New Roman" panose="02020603050405020304" pitchFamily="18" charset="0"/>
                <a:ea typeface="Calibri" panose="020F0502020204030204" pitchFamily="34" charset="0"/>
                <a:cs typeface="Times New Roman" panose="02020603050405020304" pitchFamily="18" charset="0"/>
              </a:rPr>
              <a:t>Do</a:t>
            </a:r>
            <a:r>
              <a:rPr lang="en-US" sz="1600" dirty="0">
                <a:latin typeface="Times New Roman" panose="02020603050405020304" pitchFamily="18" charset="0"/>
                <a:ea typeface="Calibri" panose="020F0502020204030204" pitchFamily="34" charset="0"/>
                <a:cs typeface="Times New Roman" panose="02020603050405020304" pitchFamily="18" charset="0"/>
              </a:rPr>
              <a:t> historians sometimes deliberately </a:t>
            </a:r>
            <a:r>
              <a:rPr lang="en-US" sz="1600" b="1" dirty="0">
                <a:latin typeface="Times New Roman" panose="02020603050405020304" pitchFamily="18" charset="0"/>
                <a:ea typeface="Calibri" panose="020F0502020204030204" pitchFamily="34" charset="0"/>
                <a:cs typeface="Times New Roman" panose="02020603050405020304" pitchFamily="18" charset="0"/>
              </a:rPr>
              <a:t>write</a:t>
            </a:r>
            <a:r>
              <a:rPr lang="en-US" sz="1600" dirty="0">
                <a:latin typeface="Times New Roman" panose="02020603050405020304" pitchFamily="18" charset="0"/>
                <a:ea typeface="Calibri" panose="020F0502020204030204" pitchFamily="34" charset="0"/>
                <a:cs typeface="Times New Roman" panose="02020603050405020304" pitchFamily="18" charset="0"/>
              </a:rPr>
              <a:t> false accounts of the past?”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asked me___________________________________________________________________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7. “</a:t>
            </a:r>
            <a:r>
              <a:rPr lang="en-US" sz="1600" b="1" dirty="0">
                <a:latin typeface="Times New Roman" panose="02020603050405020304" pitchFamily="18" charset="0"/>
                <a:ea typeface="Calibri" panose="020F0502020204030204" pitchFamily="34" charset="0"/>
                <a:cs typeface="Times New Roman" panose="02020603050405020304" pitchFamily="18" charset="0"/>
              </a:rPr>
              <a:t>Is </a:t>
            </a:r>
            <a:r>
              <a:rPr lang="en-US" sz="1600" dirty="0">
                <a:latin typeface="Times New Roman" panose="02020603050405020304" pitchFamily="18" charset="0"/>
                <a:ea typeface="Calibri" panose="020F0502020204030204" pitchFamily="34" charset="0"/>
                <a:cs typeface="Times New Roman" panose="02020603050405020304" pitchFamily="18" charset="0"/>
              </a:rPr>
              <a:t>this the archeological site we </a:t>
            </a:r>
            <a:r>
              <a:rPr lang="en-US" sz="1600" b="1" dirty="0">
                <a:latin typeface="Times New Roman" panose="02020603050405020304" pitchFamily="18" charset="0"/>
                <a:ea typeface="Calibri" panose="020F0502020204030204" pitchFamily="34" charset="0"/>
                <a:cs typeface="Times New Roman" panose="02020603050405020304" pitchFamily="18" charset="0"/>
              </a:rPr>
              <a:t>have been looking for</a:t>
            </a:r>
            <a:r>
              <a:rPr lang="en-US" sz="1600"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asked me___________________________________________________________________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8. “In ancient Egypt, the priests </a:t>
            </a:r>
            <a:r>
              <a:rPr lang="en-US" sz="1600" b="1" dirty="0">
                <a:latin typeface="Times New Roman" panose="02020603050405020304" pitchFamily="18" charset="0"/>
                <a:ea typeface="Calibri" panose="020F0502020204030204" pitchFamily="34" charset="0"/>
                <a:cs typeface="Times New Roman" panose="02020603050405020304" pitchFamily="18" charset="0"/>
              </a:rPr>
              <a:t>were responsible </a:t>
            </a:r>
            <a:r>
              <a:rPr lang="en-US" sz="1600" dirty="0">
                <a:latin typeface="Times New Roman" panose="02020603050405020304" pitchFamily="18" charset="0"/>
                <a:ea typeface="Calibri" panose="020F0502020204030204" pitchFamily="34" charset="0"/>
                <a:cs typeface="Times New Roman" panose="02020603050405020304" pitchFamily="18" charset="0"/>
              </a:rPr>
              <a:t>for pleasing the gods.”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said_______________________________________________________________________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9. “The most important question </a:t>
            </a:r>
            <a:r>
              <a:rPr lang="en-US" sz="1600" b="1" dirty="0">
                <a:latin typeface="Times New Roman" panose="02020603050405020304" pitchFamily="18" charset="0"/>
                <a:ea typeface="Calibri" panose="020F0502020204030204" pitchFamily="34" charset="0"/>
                <a:cs typeface="Times New Roman" panose="02020603050405020304" pitchFamily="18" charset="0"/>
              </a:rPr>
              <a:t>is</a:t>
            </a:r>
            <a:r>
              <a:rPr lang="en-US" sz="1600" dirty="0">
                <a:latin typeface="Times New Roman" panose="02020603050405020304" pitchFamily="18" charset="0"/>
                <a:ea typeface="Calibri" panose="020F0502020204030204" pitchFamily="34" charset="0"/>
                <a:cs typeface="Times New Roman" panose="02020603050405020304" pitchFamily="18" charset="0"/>
              </a:rPr>
              <a:t> how the pyramids </a:t>
            </a:r>
            <a:r>
              <a:rPr lang="en-US" sz="1600" b="1" dirty="0">
                <a:latin typeface="Times New Roman" panose="02020603050405020304" pitchFamily="18" charset="0"/>
                <a:ea typeface="Calibri" panose="020F0502020204030204" pitchFamily="34" charset="0"/>
                <a:cs typeface="Times New Roman" panose="02020603050405020304" pitchFamily="18" charset="0"/>
              </a:rPr>
              <a:t>were built</a:t>
            </a:r>
            <a:r>
              <a:rPr lang="en-US" sz="1600"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said_______________________________________________________________________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10. “These slaves </a:t>
            </a:r>
            <a:r>
              <a:rPr lang="en-US" sz="1600" b="1" dirty="0">
                <a:latin typeface="Times New Roman" panose="02020603050405020304" pitchFamily="18" charset="0"/>
                <a:ea typeface="Calibri" panose="020F0502020204030204" pitchFamily="34" charset="0"/>
                <a:cs typeface="Times New Roman" panose="02020603050405020304" pitchFamily="18" charset="0"/>
              </a:rPr>
              <a:t>were forced </a:t>
            </a:r>
            <a:r>
              <a:rPr lang="en-US" sz="1600" dirty="0">
                <a:latin typeface="Times New Roman" panose="02020603050405020304" pitchFamily="18" charset="0"/>
                <a:ea typeface="Calibri" panose="020F0502020204030204" pitchFamily="34" charset="0"/>
                <a:cs typeface="Times New Roman" panose="02020603050405020304" pitchFamily="18" charset="0"/>
              </a:rPr>
              <a:t>to build the pyramids.”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He said_______________________________________________________________________</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9019309" y="785349"/>
            <a:ext cx="2884517" cy="523220"/>
          </a:xfrm>
          <a:prstGeom prst="rect">
            <a:avLst/>
          </a:prstGeom>
          <a:solidFill>
            <a:srgbClr val="92D050"/>
          </a:solidFill>
        </p:spPr>
        <p:txBody>
          <a:bodyPr wrap="square">
            <a:spAutoFit/>
          </a:bodyPr>
          <a:lstStyle/>
          <a:p>
            <a:r>
              <a:rPr lang="en-US" sz="1400" b="1" i="1" dirty="0">
                <a:latin typeface="Times New Roman" panose="02020603050405020304" pitchFamily="18" charset="0"/>
                <a:ea typeface="Calibri" panose="020F0502020204030204" pitchFamily="34" charset="0"/>
              </a:rPr>
              <a:t>Rephrase the following sentences using </a:t>
            </a:r>
            <a:r>
              <a:rPr lang="en-US" sz="1400" b="1" i="1" u="sng" dirty="0">
                <a:latin typeface="Times New Roman" panose="02020603050405020304" pitchFamily="18" charset="0"/>
                <a:ea typeface="Calibri" panose="020F0502020204030204" pitchFamily="34" charset="0"/>
              </a:rPr>
              <a:t>REPORTED SPEECH</a:t>
            </a:r>
            <a:r>
              <a:rPr lang="en-US" sz="1400" b="1" i="1" dirty="0">
                <a:latin typeface="Times New Roman" panose="02020603050405020304" pitchFamily="18" charset="0"/>
                <a:ea typeface="Calibri" panose="020F0502020204030204" pitchFamily="34" charset="0"/>
              </a:rPr>
              <a:t>:</a:t>
            </a:r>
            <a:endParaRPr lang="en-US" sz="1400" dirty="0"/>
          </a:p>
        </p:txBody>
      </p:sp>
      <p:sp>
        <p:nvSpPr>
          <p:cNvPr id="6" name="Rectangle 5">
            <a:extLst>
              <a:ext uri="{FF2B5EF4-FFF2-40B4-BE49-F238E27FC236}">
                <a16:creationId xmlns:a16="http://schemas.microsoft.com/office/drawing/2014/main" id="{977FEFBA-0196-DC21-DEBD-440263E5533B}"/>
              </a:ext>
            </a:extLst>
          </p:cNvPr>
          <p:cNvSpPr/>
          <p:nvPr/>
        </p:nvSpPr>
        <p:spPr>
          <a:xfrm>
            <a:off x="1916182" y="1120588"/>
            <a:ext cx="6976805"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WHY</a:t>
            </a:r>
            <a:r>
              <a:rPr lang="en-US" dirty="0">
                <a:ln w="0"/>
                <a:solidFill>
                  <a:schemeClr val="tx1"/>
                </a:solidFill>
                <a:effectLst>
                  <a:outerShdw blurRad="38100" dist="19050" dir="2700000" algn="tl" rotWithShape="0">
                    <a:schemeClr val="dk1">
                      <a:alpha val="40000"/>
                    </a:schemeClr>
                  </a:outerShdw>
                </a:effectLst>
              </a:rPr>
              <a:t> these sources of evidence </a:t>
            </a:r>
            <a:r>
              <a:rPr lang="en-US" dirty="0">
                <a:ln w="0"/>
                <a:solidFill>
                  <a:srgbClr val="FF0000"/>
                </a:solidFill>
                <a:effectLst>
                  <a:outerShdw blurRad="38100" dist="19050" dir="2700000" algn="tl" rotWithShape="0">
                    <a:schemeClr val="dk1">
                      <a:alpha val="40000"/>
                    </a:schemeClr>
                  </a:outerShdw>
                </a:effectLst>
              </a:rPr>
              <a:t>WERE</a:t>
            </a:r>
            <a:r>
              <a:rPr lang="en-US" dirty="0">
                <a:ln w="0"/>
                <a:solidFill>
                  <a:schemeClr val="tx1"/>
                </a:solidFill>
                <a:effectLst>
                  <a:outerShdw blurRad="38100" dist="19050" dir="2700000" algn="tl" rotWithShape="0">
                    <a:schemeClr val="dk1">
                      <a:alpha val="40000"/>
                    </a:schemeClr>
                  </a:outerShdw>
                </a:effectLst>
              </a:rPr>
              <a:t> so important for my investigation.</a:t>
            </a:r>
          </a:p>
        </p:txBody>
      </p:sp>
      <p:sp>
        <p:nvSpPr>
          <p:cNvPr id="7" name="Rectangle 6">
            <a:extLst>
              <a:ext uri="{FF2B5EF4-FFF2-40B4-BE49-F238E27FC236}">
                <a16:creationId xmlns:a16="http://schemas.microsoft.com/office/drawing/2014/main" id="{6CFEBE24-9430-C3CB-562F-2FF6AE1EF771}"/>
              </a:ext>
            </a:extLst>
          </p:cNvPr>
          <p:cNvSpPr/>
          <p:nvPr/>
        </p:nvSpPr>
        <p:spPr>
          <a:xfrm>
            <a:off x="1485876" y="1661737"/>
            <a:ext cx="7093348"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THAT </a:t>
            </a:r>
            <a:r>
              <a:rPr lang="en-US" dirty="0">
                <a:ln w="0"/>
                <a:solidFill>
                  <a:schemeClr val="tx1"/>
                </a:solidFill>
                <a:effectLst>
                  <a:outerShdw blurRad="38100" dist="19050" dir="2700000" algn="tl" rotWithShape="0">
                    <a:schemeClr val="dk1">
                      <a:alpha val="40000"/>
                    </a:schemeClr>
                  </a:outerShdw>
                </a:effectLst>
              </a:rPr>
              <a:t>those skeletons </a:t>
            </a:r>
            <a:r>
              <a:rPr lang="en-US" dirty="0">
                <a:ln w="0"/>
                <a:solidFill>
                  <a:srgbClr val="FF0000"/>
                </a:solidFill>
                <a:effectLst>
                  <a:outerShdw blurRad="38100" dist="19050" dir="2700000" algn="tl" rotWithShape="0">
                    <a:schemeClr val="dk1">
                      <a:alpha val="40000"/>
                    </a:schemeClr>
                  </a:outerShdw>
                </a:effectLst>
              </a:rPr>
              <a:t>HAD</a:t>
            </a:r>
            <a:r>
              <a:rPr lang="en-US" dirty="0">
                <a:ln w="0"/>
                <a:solidFill>
                  <a:schemeClr val="tx1"/>
                </a:solidFill>
                <a:effectLst>
                  <a:outerShdw blurRad="38100" dist="19050" dir="2700000" algn="tl" rotWithShape="0">
                    <a:schemeClr val="dk1">
                      <a:alpha val="40000"/>
                    </a:schemeClr>
                  </a:outerShdw>
                </a:effectLst>
              </a:rPr>
              <a:t> only recently </a:t>
            </a:r>
            <a:r>
              <a:rPr lang="en-US" dirty="0">
                <a:ln w="0"/>
                <a:solidFill>
                  <a:srgbClr val="FF0000"/>
                </a:solidFill>
                <a:effectLst>
                  <a:outerShdw blurRad="38100" dist="19050" dir="2700000" algn="tl" rotWithShape="0">
                    <a:schemeClr val="dk1">
                      <a:alpha val="40000"/>
                    </a:schemeClr>
                  </a:outerShdw>
                </a:effectLst>
              </a:rPr>
              <a:t>BEEN EXCAVATED</a:t>
            </a:r>
            <a:r>
              <a:rPr lang="en-US" dirty="0">
                <a:ln w="0"/>
                <a:solidFill>
                  <a:schemeClr val="tx1"/>
                </a:solidFill>
                <a:effectLst>
                  <a:outerShdw blurRad="38100" dist="19050" dir="2700000" algn="tl" rotWithShape="0">
                    <a:schemeClr val="dk1">
                      <a:alpha val="40000"/>
                    </a:schemeClr>
                  </a:outerShdw>
                </a:effectLst>
              </a:rPr>
              <a:t>.</a:t>
            </a:r>
          </a:p>
        </p:txBody>
      </p:sp>
      <p:sp>
        <p:nvSpPr>
          <p:cNvPr id="8" name="Rectangle 7">
            <a:extLst>
              <a:ext uri="{FF2B5EF4-FFF2-40B4-BE49-F238E27FC236}">
                <a16:creationId xmlns:a16="http://schemas.microsoft.com/office/drawing/2014/main" id="{0017ED09-0898-5CC7-6207-E817BA0D9266}"/>
              </a:ext>
            </a:extLst>
          </p:cNvPr>
          <p:cNvSpPr/>
          <p:nvPr/>
        </p:nvSpPr>
        <p:spPr>
          <a:xfrm>
            <a:off x="1889777" y="2215117"/>
            <a:ext cx="7093348"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WHAT </a:t>
            </a:r>
            <a:r>
              <a:rPr lang="en-US" dirty="0">
                <a:ln w="0"/>
                <a:solidFill>
                  <a:schemeClr val="tx1"/>
                </a:solidFill>
                <a:effectLst>
                  <a:outerShdw blurRad="38100" dist="19050" dir="2700000" algn="tl" rotWithShape="0">
                    <a:schemeClr val="dk1">
                      <a:alpha val="40000"/>
                    </a:schemeClr>
                  </a:outerShdw>
                </a:effectLst>
              </a:rPr>
              <a:t>I </a:t>
            </a:r>
            <a:r>
              <a:rPr lang="en-US" dirty="0">
                <a:ln w="0"/>
                <a:solidFill>
                  <a:srgbClr val="FF0000"/>
                </a:solidFill>
                <a:effectLst>
                  <a:outerShdw blurRad="38100" dist="19050" dir="2700000" algn="tl" rotWithShape="0">
                    <a:schemeClr val="dk1">
                      <a:alpha val="40000"/>
                    </a:schemeClr>
                  </a:outerShdw>
                </a:effectLst>
              </a:rPr>
              <a:t>KNEW</a:t>
            </a:r>
            <a:r>
              <a:rPr lang="en-US" dirty="0">
                <a:ln w="0"/>
                <a:solidFill>
                  <a:schemeClr val="tx1"/>
                </a:solidFill>
                <a:effectLst>
                  <a:outerShdw blurRad="38100" dist="19050" dir="2700000" algn="tl" rotWithShape="0">
                    <a:schemeClr val="dk1">
                      <a:alpha val="40000"/>
                    </a:schemeClr>
                  </a:outerShdw>
                </a:effectLst>
              </a:rPr>
              <a:t> about the customs and beliefs of the ancient Egyptians.</a:t>
            </a:r>
          </a:p>
        </p:txBody>
      </p:sp>
      <p:sp>
        <p:nvSpPr>
          <p:cNvPr id="9" name="Rectangle 8">
            <a:extLst>
              <a:ext uri="{FF2B5EF4-FFF2-40B4-BE49-F238E27FC236}">
                <a16:creationId xmlns:a16="http://schemas.microsoft.com/office/drawing/2014/main" id="{322C1D32-BD2C-7C54-1989-4668DEEF986A}"/>
              </a:ext>
            </a:extLst>
          </p:cNvPr>
          <p:cNvSpPr/>
          <p:nvPr/>
        </p:nvSpPr>
        <p:spPr>
          <a:xfrm>
            <a:off x="1857910" y="2785054"/>
            <a:ext cx="7093348"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WHERE </a:t>
            </a:r>
            <a:r>
              <a:rPr lang="en-US" dirty="0">
                <a:ln w="0"/>
                <a:solidFill>
                  <a:schemeClr val="tx1"/>
                </a:solidFill>
                <a:effectLst>
                  <a:outerShdw blurRad="38100" dist="19050" dir="2700000" algn="tl" rotWithShape="0">
                    <a:schemeClr val="dk1">
                      <a:alpha val="40000"/>
                    </a:schemeClr>
                  </a:outerShdw>
                </a:effectLst>
              </a:rPr>
              <a:t>I </a:t>
            </a:r>
            <a:r>
              <a:rPr lang="en-US" dirty="0">
                <a:ln w="0"/>
                <a:solidFill>
                  <a:srgbClr val="FF0000"/>
                </a:solidFill>
                <a:effectLst>
                  <a:outerShdw blurRad="38100" dist="19050" dir="2700000" algn="tl" rotWithShape="0">
                    <a:schemeClr val="dk1">
                      <a:alpha val="40000"/>
                    </a:schemeClr>
                  </a:outerShdw>
                </a:effectLst>
              </a:rPr>
              <a:t>HAD FOUND </a:t>
            </a:r>
            <a:r>
              <a:rPr lang="en-US" dirty="0">
                <a:ln w="0"/>
                <a:solidFill>
                  <a:schemeClr val="tx1"/>
                </a:solidFill>
                <a:effectLst>
                  <a:outerShdw blurRad="38100" dist="19050" dir="2700000" algn="tl" rotWithShape="0">
                    <a:schemeClr val="dk1">
                      <a:alpha val="40000"/>
                    </a:schemeClr>
                  </a:outerShdw>
                </a:effectLst>
              </a:rPr>
              <a:t>that old newspaper article.</a:t>
            </a:r>
          </a:p>
        </p:txBody>
      </p:sp>
      <p:sp>
        <p:nvSpPr>
          <p:cNvPr id="10" name="Rectangle 9">
            <a:extLst>
              <a:ext uri="{FF2B5EF4-FFF2-40B4-BE49-F238E27FC236}">
                <a16:creationId xmlns:a16="http://schemas.microsoft.com/office/drawing/2014/main" id="{5AA800F3-8ED4-5E17-CA74-390C5E05C63C}"/>
              </a:ext>
            </a:extLst>
          </p:cNvPr>
          <p:cNvSpPr/>
          <p:nvPr/>
        </p:nvSpPr>
        <p:spPr>
          <a:xfrm>
            <a:off x="1485876" y="3354991"/>
            <a:ext cx="7093348"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THAT </a:t>
            </a:r>
            <a:r>
              <a:rPr lang="en-US" dirty="0">
                <a:ln w="0"/>
                <a:solidFill>
                  <a:schemeClr val="tx1"/>
                </a:solidFill>
                <a:effectLst>
                  <a:outerShdw blurRad="38100" dist="19050" dir="2700000" algn="tl" rotWithShape="0">
                    <a:schemeClr val="dk1">
                      <a:alpha val="40000"/>
                    </a:schemeClr>
                  </a:outerShdw>
                </a:effectLst>
              </a:rPr>
              <a:t>they </a:t>
            </a:r>
            <a:r>
              <a:rPr lang="en-US" dirty="0">
                <a:ln w="0"/>
                <a:solidFill>
                  <a:srgbClr val="FF0000"/>
                </a:solidFill>
                <a:effectLst>
                  <a:outerShdw blurRad="38100" dist="19050" dir="2700000" algn="tl" rotWithShape="0">
                    <a:schemeClr val="dk1">
                      <a:alpha val="40000"/>
                    </a:schemeClr>
                  </a:outerShdw>
                </a:effectLst>
              </a:rPr>
              <a:t>WERE TRYING </a:t>
            </a:r>
            <a:r>
              <a:rPr lang="en-US" dirty="0">
                <a:ln w="0"/>
                <a:solidFill>
                  <a:schemeClr val="tx1"/>
                </a:solidFill>
                <a:effectLst>
                  <a:outerShdw blurRad="38100" dist="19050" dir="2700000" algn="tl" rotWithShape="0">
                    <a:schemeClr val="dk1">
                      <a:alpha val="40000"/>
                    </a:schemeClr>
                  </a:outerShdw>
                </a:effectLst>
              </a:rPr>
              <a:t>to identify the origin of that old document.</a:t>
            </a:r>
          </a:p>
        </p:txBody>
      </p:sp>
      <p:sp>
        <p:nvSpPr>
          <p:cNvPr id="11" name="Rectangle 10">
            <a:extLst>
              <a:ext uri="{FF2B5EF4-FFF2-40B4-BE49-F238E27FC236}">
                <a16:creationId xmlns:a16="http://schemas.microsoft.com/office/drawing/2014/main" id="{0CB35D42-D94B-F0AD-6805-5F669D407A91}"/>
              </a:ext>
            </a:extLst>
          </p:cNvPr>
          <p:cNvSpPr/>
          <p:nvPr/>
        </p:nvSpPr>
        <p:spPr>
          <a:xfrm>
            <a:off x="1896966" y="3924928"/>
            <a:ext cx="7093348"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IF  </a:t>
            </a:r>
            <a:r>
              <a:rPr lang="en-US" dirty="0">
                <a:ln w="0"/>
                <a:solidFill>
                  <a:schemeClr val="tx1"/>
                </a:solidFill>
                <a:effectLst>
                  <a:outerShdw blurRad="38100" dist="19050" dir="2700000" algn="tl" rotWithShape="0">
                    <a:schemeClr val="dk1">
                      <a:alpha val="40000"/>
                    </a:schemeClr>
                  </a:outerShdw>
                </a:effectLst>
              </a:rPr>
              <a:t>historians sometimes deliberately  </a:t>
            </a:r>
            <a:r>
              <a:rPr lang="en-US" dirty="0">
                <a:ln w="0"/>
                <a:solidFill>
                  <a:srgbClr val="FF0000"/>
                </a:solidFill>
                <a:effectLst>
                  <a:outerShdw blurRad="38100" dist="19050" dir="2700000" algn="tl" rotWithShape="0">
                    <a:schemeClr val="dk1">
                      <a:alpha val="40000"/>
                    </a:schemeClr>
                  </a:outerShdw>
                </a:effectLst>
              </a:rPr>
              <a:t>WROTE </a:t>
            </a:r>
            <a:r>
              <a:rPr lang="en-US" dirty="0">
                <a:ln w="0"/>
                <a:solidFill>
                  <a:schemeClr val="tx1"/>
                </a:solidFill>
                <a:effectLst>
                  <a:outerShdw blurRad="38100" dist="19050" dir="2700000" algn="tl" rotWithShape="0">
                    <a:schemeClr val="dk1">
                      <a:alpha val="40000"/>
                    </a:schemeClr>
                  </a:outerShdw>
                </a:effectLst>
              </a:rPr>
              <a:t>false accounts of the past.</a:t>
            </a:r>
          </a:p>
        </p:txBody>
      </p:sp>
      <p:sp>
        <p:nvSpPr>
          <p:cNvPr id="12" name="Rectangle 11">
            <a:extLst>
              <a:ext uri="{FF2B5EF4-FFF2-40B4-BE49-F238E27FC236}">
                <a16:creationId xmlns:a16="http://schemas.microsoft.com/office/drawing/2014/main" id="{325671C7-50C3-3347-9B0E-405B46AA92EE}"/>
              </a:ext>
            </a:extLst>
          </p:cNvPr>
          <p:cNvSpPr/>
          <p:nvPr/>
        </p:nvSpPr>
        <p:spPr>
          <a:xfrm>
            <a:off x="1916182" y="4522046"/>
            <a:ext cx="7093348"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IF </a:t>
            </a:r>
            <a:r>
              <a:rPr lang="en-US" dirty="0">
                <a:ln w="0"/>
                <a:solidFill>
                  <a:schemeClr val="tx1"/>
                </a:solidFill>
                <a:effectLst>
                  <a:outerShdw blurRad="38100" dist="19050" dir="2700000" algn="tl" rotWithShape="0">
                    <a:schemeClr val="dk1">
                      <a:alpha val="40000"/>
                    </a:schemeClr>
                  </a:outerShdw>
                </a:effectLst>
              </a:rPr>
              <a:t>that </a:t>
            </a:r>
            <a:r>
              <a:rPr lang="en-US" dirty="0">
                <a:ln w="0"/>
                <a:solidFill>
                  <a:srgbClr val="FF0000"/>
                </a:solidFill>
                <a:effectLst>
                  <a:outerShdw blurRad="38100" dist="19050" dir="2700000" algn="tl" rotWithShape="0">
                    <a:schemeClr val="dk1">
                      <a:alpha val="40000"/>
                    </a:schemeClr>
                  </a:outerShdw>
                </a:effectLst>
              </a:rPr>
              <a:t>WAS </a:t>
            </a:r>
            <a:r>
              <a:rPr lang="en-US" dirty="0">
                <a:ln w="0"/>
                <a:solidFill>
                  <a:schemeClr val="tx1"/>
                </a:solidFill>
                <a:effectLst>
                  <a:outerShdw blurRad="38100" dist="19050" dir="2700000" algn="tl" rotWithShape="0">
                    <a:schemeClr val="dk1">
                      <a:alpha val="40000"/>
                    </a:schemeClr>
                  </a:outerShdw>
                </a:effectLst>
              </a:rPr>
              <a:t>the archeological site they </a:t>
            </a:r>
            <a:r>
              <a:rPr lang="en-US" dirty="0">
                <a:ln w="0"/>
                <a:solidFill>
                  <a:srgbClr val="FF0000"/>
                </a:solidFill>
                <a:effectLst>
                  <a:outerShdw blurRad="38100" dist="19050" dir="2700000" algn="tl" rotWithShape="0">
                    <a:schemeClr val="dk1">
                      <a:alpha val="40000"/>
                    </a:schemeClr>
                  </a:outerShdw>
                </a:effectLst>
              </a:rPr>
              <a:t>HAD BEEN LOOKING FOR</a:t>
            </a:r>
            <a:r>
              <a:rPr lang="en-US" dirty="0">
                <a:ln w="0"/>
                <a:solidFill>
                  <a:schemeClr val="tx1"/>
                </a:solidFill>
                <a:effectLst>
                  <a:outerShdw blurRad="38100" dist="19050" dir="2700000" algn="tl" rotWithShape="0">
                    <a:schemeClr val="dk1">
                      <a:alpha val="40000"/>
                    </a:schemeClr>
                  </a:outerShdw>
                </a:effectLst>
              </a:rPr>
              <a:t>.</a:t>
            </a:r>
          </a:p>
        </p:txBody>
      </p:sp>
      <p:sp>
        <p:nvSpPr>
          <p:cNvPr id="13" name="Rectangle 12">
            <a:extLst>
              <a:ext uri="{FF2B5EF4-FFF2-40B4-BE49-F238E27FC236}">
                <a16:creationId xmlns:a16="http://schemas.microsoft.com/office/drawing/2014/main" id="{E1F2D324-2362-7302-DFCA-25C671E5D982}"/>
              </a:ext>
            </a:extLst>
          </p:cNvPr>
          <p:cNvSpPr/>
          <p:nvPr/>
        </p:nvSpPr>
        <p:spPr>
          <a:xfrm>
            <a:off x="1485875" y="5048245"/>
            <a:ext cx="7676053"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THAT </a:t>
            </a:r>
            <a:r>
              <a:rPr lang="en-US" dirty="0">
                <a:ln w="0"/>
                <a:solidFill>
                  <a:schemeClr val="tx1"/>
                </a:solidFill>
                <a:effectLst>
                  <a:outerShdw blurRad="38100" dist="19050" dir="2700000" algn="tl" rotWithShape="0">
                    <a:schemeClr val="dk1">
                      <a:alpha val="40000"/>
                    </a:schemeClr>
                  </a:outerShdw>
                </a:effectLst>
              </a:rPr>
              <a:t>in ancient Egypt the priests </a:t>
            </a:r>
            <a:r>
              <a:rPr lang="en-US" dirty="0">
                <a:ln w="0"/>
                <a:solidFill>
                  <a:srgbClr val="FF0000"/>
                </a:solidFill>
                <a:effectLst>
                  <a:outerShdw blurRad="38100" dist="19050" dir="2700000" algn="tl" rotWithShape="0">
                    <a:schemeClr val="dk1">
                      <a:alpha val="40000"/>
                    </a:schemeClr>
                  </a:outerShdw>
                </a:effectLst>
              </a:rPr>
              <a:t>HAD BEEN RESPONSIBLE </a:t>
            </a:r>
            <a:r>
              <a:rPr lang="en-US" dirty="0">
                <a:ln w="0"/>
                <a:solidFill>
                  <a:schemeClr val="tx1"/>
                </a:solidFill>
                <a:effectLst>
                  <a:outerShdw blurRad="38100" dist="19050" dir="2700000" algn="tl" rotWithShape="0">
                    <a:schemeClr val="dk1">
                      <a:alpha val="40000"/>
                    </a:schemeClr>
                  </a:outerShdw>
                </a:effectLst>
              </a:rPr>
              <a:t>for pleasing the gods.</a:t>
            </a:r>
          </a:p>
        </p:txBody>
      </p:sp>
      <p:sp>
        <p:nvSpPr>
          <p:cNvPr id="14" name="Rectangle 13">
            <a:extLst>
              <a:ext uri="{FF2B5EF4-FFF2-40B4-BE49-F238E27FC236}">
                <a16:creationId xmlns:a16="http://schemas.microsoft.com/office/drawing/2014/main" id="{D1BE6D5E-1CC6-3017-A5A2-DA65A6F3AE88}"/>
              </a:ext>
            </a:extLst>
          </p:cNvPr>
          <p:cNvSpPr/>
          <p:nvPr/>
        </p:nvSpPr>
        <p:spPr>
          <a:xfrm>
            <a:off x="1485875" y="5574444"/>
            <a:ext cx="7533434"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THAT </a:t>
            </a:r>
            <a:r>
              <a:rPr lang="en-US" dirty="0">
                <a:ln w="0"/>
                <a:solidFill>
                  <a:schemeClr val="tx1"/>
                </a:solidFill>
                <a:effectLst>
                  <a:outerShdw blurRad="38100" dist="19050" dir="2700000" algn="tl" rotWithShape="0">
                    <a:schemeClr val="dk1">
                      <a:alpha val="40000"/>
                    </a:schemeClr>
                  </a:outerShdw>
                </a:effectLst>
              </a:rPr>
              <a:t>the most important question </a:t>
            </a:r>
            <a:r>
              <a:rPr lang="en-US" dirty="0">
                <a:ln w="0"/>
                <a:solidFill>
                  <a:srgbClr val="FF0000"/>
                </a:solidFill>
                <a:effectLst>
                  <a:outerShdw blurRad="38100" dist="19050" dir="2700000" algn="tl" rotWithShape="0">
                    <a:schemeClr val="dk1">
                      <a:alpha val="40000"/>
                    </a:schemeClr>
                  </a:outerShdw>
                </a:effectLst>
              </a:rPr>
              <a:t>WAS</a:t>
            </a:r>
            <a:r>
              <a:rPr lang="en-US" dirty="0">
                <a:ln w="0"/>
                <a:solidFill>
                  <a:schemeClr val="tx1"/>
                </a:solidFill>
                <a:effectLst>
                  <a:outerShdw blurRad="38100" dist="19050" dir="2700000" algn="tl" rotWithShape="0">
                    <a:schemeClr val="dk1">
                      <a:alpha val="40000"/>
                    </a:schemeClr>
                  </a:outerShdw>
                </a:effectLst>
              </a:rPr>
              <a:t> HOW the pyramids </a:t>
            </a:r>
            <a:r>
              <a:rPr lang="en-US" dirty="0">
                <a:ln w="0"/>
                <a:solidFill>
                  <a:srgbClr val="FF0000"/>
                </a:solidFill>
                <a:effectLst>
                  <a:outerShdw blurRad="38100" dist="19050" dir="2700000" algn="tl" rotWithShape="0">
                    <a:schemeClr val="dk1">
                      <a:alpha val="40000"/>
                    </a:schemeClr>
                  </a:outerShdw>
                </a:effectLst>
              </a:rPr>
              <a:t>HAD BEEN BUILT.</a:t>
            </a:r>
          </a:p>
        </p:txBody>
      </p:sp>
      <p:sp>
        <p:nvSpPr>
          <p:cNvPr id="15" name="Rectangle 14">
            <a:extLst>
              <a:ext uri="{FF2B5EF4-FFF2-40B4-BE49-F238E27FC236}">
                <a16:creationId xmlns:a16="http://schemas.microsoft.com/office/drawing/2014/main" id="{1112EA44-E2C1-BE54-374A-45DA407A7308}"/>
              </a:ext>
            </a:extLst>
          </p:cNvPr>
          <p:cNvSpPr/>
          <p:nvPr/>
        </p:nvSpPr>
        <p:spPr>
          <a:xfrm>
            <a:off x="1474646" y="6171562"/>
            <a:ext cx="7093348" cy="26894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rgbClr val="FF0000"/>
                </a:solidFill>
                <a:effectLst>
                  <a:outerShdw blurRad="38100" dist="19050" dir="2700000" algn="tl" rotWithShape="0">
                    <a:schemeClr val="dk1">
                      <a:alpha val="40000"/>
                    </a:schemeClr>
                  </a:outerShdw>
                </a:effectLst>
              </a:rPr>
              <a:t>THAT </a:t>
            </a:r>
            <a:r>
              <a:rPr lang="en-US" dirty="0">
                <a:ln w="0"/>
                <a:solidFill>
                  <a:schemeClr val="tx1"/>
                </a:solidFill>
                <a:effectLst>
                  <a:outerShdw blurRad="38100" dist="19050" dir="2700000" algn="tl" rotWithShape="0">
                    <a:schemeClr val="dk1">
                      <a:alpha val="40000"/>
                    </a:schemeClr>
                  </a:outerShdw>
                </a:effectLst>
              </a:rPr>
              <a:t>the slaves </a:t>
            </a:r>
            <a:r>
              <a:rPr lang="en-US" dirty="0">
                <a:ln w="0"/>
                <a:solidFill>
                  <a:srgbClr val="FF0000"/>
                </a:solidFill>
                <a:effectLst>
                  <a:outerShdw blurRad="38100" dist="19050" dir="2700000" algn="tl" rotWithShape="0">
                    <a:schemeClr val="dk1">
                      <a:alpha val="40000"/>
                    </a:schemeClr>
                  </a:outerShdw>
                </a:effectLst>
              </a:rPr>
              <a:t>HAD BEEN FORCED </a:t>
            </a:r>
            <a:r>
              <a:rPr lang="en-US" dirty="0">
                <a:ln w="0"/>
                <a:solidFill>
                  <a:schemeClr val="tx1"/>
                </a:solidFill>
                <a:effectLst>
                  <a:outerShdw blurRad="38100" dist="19050" dir="2700000" algn="tl" rotWithShape="0">
                    <a:schemeClr val="dk1">
                      <a:alpha val="40000"/>
                    </a:schemeClr>
                  </a:outerShdw>
                </a:effectLst>
              </a:rPr>
              <a:t>to build the pyramids.</a:t>
            </a:r>
          </a:p>
        </p:txBody>
      </p:sp>
    </p:spTree>
    <p:extLst>
      <p:ext uri="{BB962C8B-B14F-4D97-AF65-F5344CB8AC3E}">
        <p14:creationId xmlns:p14="http://schemas.microsoft.com/office/powerpoint/2010/main" val="1641265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4460"/>
          </a:xfrm>
        </p:spPr>
        <p:txBody>
          <a:bodyPr>
            <a:normAutofit fontScale="90000"/>
          </a:bodyPr>
          <a:lstStyle/>
          <a:p>
            <a:r>
              <a:rPr lang="en-US" dirty="0"/>
              <a:t>Prepositions                                        Textbook, p. 59</a:t>
            </a:r>
          </a:p>
        </p:txBody>
      </p:sp>
      <p:sp>
        <p:nvSpPr>
          <p:cNvPr id="4" name="Rectangle 3"/>
          <p:cNvSpPr/>
          <p:nvPr/>
        </p:nvSpPr>
        <p:spPr>
          <a:xfrm>
            <a:off x="394447" y="1246128"/>
            <a:ext cx="11385177" cy="4424481"/>
          </a:xfrm>
          <a:prstGeom prst="rect">
            <a:avLst/>
          </a:prstGeom>
        </p:spPr>
        <p:txBody>
          <a:bodyPr wrap="square">
            <a:spAutoFit/>
          </a:bodyPr>
          <a:lstStyle/>
          <a:p>
            <a:pPr marL="342900" indent="-342900" algn="just">
              <a:lnSpc>
                <a:spcPct val="150000"/>
              </a:lnSpc>
              <a:spcAft>
                <a:spcPts val="0"/>
              </a:spcAft>
              <a:buAutoNum type="arabicPeriod"/>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The ancient Egyptian civilization, which is famous its colossal pyramids, centered around the Nile River</a:t>
            </a:r>
          </a:p>
          <a:p>
            <a:pPr algn="just">
              <a:lnSpc>
                <a:spcPct val="150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and was surrounded the inhospitable Sahara Desert. The ancient Egyptians depended the Nile everything water  transportation.  (</a:t>
            </a:r>
            <a:r>
              <a:rPr lang="en-US" b="1" dirty="0">
                <a:latin typeface="Times New Roman" panose="02020603050405020304" pitchFamily="18" charset="0"/>
                <a:ea typeface="Calibri" panose="020F0502020204030204" pitchFamily="34" charset="0"/>
                <a:cs typeface="Times New Roman" panose="02020603050405020304" pitchFamily="18" charset="0"/>
              </a:rPr>
              <a:t>6 missing prepositions</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2. The ancient Egyptians were ruled the pharaohs. They wore a double crown which represented their rule Upper and Lower Egypt. When the pharaohs died they were buried elaborate tombs.</a:t>
            </a:r>
          </a:p>
          <a:p>
            <a:pPr algn="just">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a:t>
            </a:r>
            <a:r>
              <a:rPr lang="en-US" b="1" dirty="0">
                <a:latin typeface="Times New Roman" panose="02020603050405020304" pitchFamily="18" charset="0"/>
                <a:ea typeface="Calibri" panose="020F0502020204030204" pitchFamily="34" charset="0"/>
                <a:cs typeface="Times New Roman" panose="02020603050405020304" pitchFamily="18" charset="0"/>
              </a:rPr>
              <a:t>3 missing prepositions</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71500" algn="l"/>
              </a:tabLst>
            </a:pPr>
            <a:r>
              <a:rPr lang="en-US" dirty="0">
                <a:latin typeface="Times New Roman" panose="02020603050405020304" pitchFamily="18" charset="0"/>
                <a:ea typeface="Calibri" panose="020F0502020204030204" pitchFamily="34" charset="0"/>
                <a:cs typeface="Times New Roman" panose="02020603050405020304" pitchFamily="18" charset="0"/>
              </a:rPr>
              <a:t>3. the top the social pyramid were </a:t>
            </a:r>
            <a:r>
              <a:rPr lang="en-US" b="1" dirty="0">
                <a:latin typeface="Times New Roman" panose="02020603050405020304" pitchFamily="18" charset="0"/>
                <a:ea typeface="Calibri" panose="020F0502020204030204" pitchFamily="34" charset="0"/>
                <a:cs typeface="Times New Roman" panose="02020603050405020304" pitchFamily="18" charset="0"/>
              </a:rPr>
              <a:t>pharaohs</a:t>
            </a:r>
            <a:r>
              <a:rPr lang="en-US" dirty="0">
                <a:latin typeface="Times New Roman" panose="02020603050405020304" pitchFamily="18" charset="0"/>
                <a:ea typeface="Calibri" panose="020F0502020204030204" pitchFamily="34" charset="0"/>
                <a:cs typeface="Times New Roman" panose="02020603050405020304" pitchFamily="18" charset="0"/>
              </a:rPr>
              <a:t> who had absolute power. the pharaoh were powerful </a:t>
            </a:r>
            <a:r>
              <a:rPr lang="en-US" b="1" dirty="0">
                <a:latin typeface="Times New Roman" panose="02020603050405020304" pitchFamily="18" charset="0"/>
                <a:ea typeface="Calibri" panose="020F0502020204030204" pitchFamily="34" charset="0"/>
                <a:cs typeface="Times New Roman" panose="02020603050405020304" pitchFamily="18" charset="0"/>
              </a:rPr>
              <a:t>nobles </a:t>
            </a:r>
            <a:r>
              <a:rPr lang="en-US" dirty="0">
                <a:latin typeface="Times New Roman" panose="02020603050405020304" pitchFamily="18" charset="0"/>
                <a:ea typeface="Calibri" panose="020F0502020204030204" pitchFamily="34" charset="0"/>
                <a:cs typeface="Times New Roman" panose="02020603050405020304" pitchFamily="18" charset="0"/>
              </a:rPr>
              <a:t>and </a:t>
            </a:r>
            <a:r>
              <a:rPr lang="en-US" b="1" dirty="0">
                <a:latin typeface="Times New Roman" panose="02020603050405020304" pitchFamily="18" charset="0"/>
                <a:ea typeface="Calibri" panose="020F0502020204030204" pitchFamily="34" charset="0"/>
                <a:cs typeface="Times New Roman" panose="02020603050405020304" pitchFamily="18" charset="0"/>
              </a:rPr>
              <a:t>priests</a:t>
            </a:r>
            <a:r>
              <a:rPr lang="en-US" dirty="0">
                <a:latin typeface="Times New Roman" panose="02020603050405020304" pitchFamily="18" charset="0"/>
                <a:ea typeface="Calibri" panose="020F0502020204030204" pitchFamily="34" charset="0"/>
                <a:cs typeface="Times New Roman" panose="02020603050405020304" pitchFamily="18" charset="0"/>
              </a:rPr>
              <a:t>. Priests were responsible pleasing the gods. </a:t>
            </a:r>
            <a:r>
              <a:rPr lang="en-US" b="1" dirty="0">
                <a:latin typeface="Times New Roman" panose="02020603050405020304" pitchFamily="18" charset="0"/>
                <a:ea typeface="Calibri" panose="020F0502020204030204" pitchFamily="34" charset="0"/>
                <a:cs typeface="Times New Roman" panose="02020603050405020304" pitchFamily="18" charset="0"/>
              </a:rPr>
              <a:t>Scribes</a:t>
            </a:r>
            <a:r>
              <a:rPr lang="en-US" dirty="0">
                <a:latin typeface="Times New Roman" panose="02020603050405020304" pitchFamily="18" charset="0"/>
                <a:ea typeface="Calibri" panose="020F0502020204030204" pitchFamily="34" charset="0"/>
                <a:cs typeface="Times New Roman" panose="02020603050405020304" pitchFamily="18" charset="0"/>
              </a:rPr>
              <a:t> were charge keeping government records.</a:t>
            </a:r>
            <a:r>
              <a:rPr lang="en-US" b="1" dirty="0">
                <a:latin typeface="Times New Roman" panose="02020603050405020304" pitchFamily="18" charset="0"/>
                <a:ea typeface="Calibri" panose="020F0502020204030204" pitchFamily="34" charset="0"/>
                <a:cs typeface="Times New Roman" panose="02020603050405020304" pitchFamily="18" charset="0"/>
              </a:rPr>
              <a:t> Soldiers </a:t>
            </a:r>
            <a:r>
              <a:rPr lang="en-US" dirty="0">
                <a:latin typeface="Times New Roman" panose="02020603050405020304" pitchFamily="18" charset="0"/>
                <a:ea typeface="Calibri" panose="020F0502020204030204" pitchFamily="34" charset="0"/>
                <a:cs typeface="Times New Roman" panose="02020603050405020304" pitchFamily="18" charset="0"/>
              </a:rPr>
              <a:t>fought wars. </a:t>
            </a:r>
            <a:r>
              <a:rPr lang="en-US" b="1" dirty="0">
                <a:latin typeface="Times New Roman" panose="02020603050405020304" pitchFamily="18" charset="0"/>
                <a:ea typeface="Calibri" panose="020F0502020204030204" pitchFamily="34" charset="0"/>
                <a:cs typeface="Times New Roman" panose="02020603050405020304" pitchFamily="18" charset="0"/>
              </a:rPr>
              <a:t>Skilled workers</a:t>
            </a:r>
            <a:r>
              <a:rPr lang="en-US" dirty="0">
                <a:latin typeface="Times New Roman" panose="02020603050405020304" pitchFamily="18" charset="0"/>
                <a:ea typeface="Calibri" panose="020F0502020204030204" pitchFamily="34" charset="0"/>
                <a:cs typeface="Times New Roman" panose="02020603050405020304" pitchFamily="18" charset="0"/>
              </a:rPr>
              <a:t> such as doctors and craftsmen made the middle class. the bottom the social structure were </a:t>
            </a:r>
            <a:r>
              <a:rPr lang="en-US" b="1" dirty="0">
                <a:latin typeface="Times New Roman" panose="02020603050405020304" pitchFamily="18" charset="0"/>
                <a:ea typeface="Calibri" panose="020F0502020204030204" pitchFamily="34" charset="0"/>
                <a:cs typeface="Times New Roman" panose="02020603050405020304" pitchFamily="18" charset="0"/>
              </a:rPr>
              <a:t>farmers</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b="1" dirty="0">
                <a:latin typeface="Times New Roman" panose="02020603050405020304" pitchFamily="18" charset="0"/>
                <a:ea typeface="Calibri" panose="020F0502020204030204" pitchFamily="34" charset="0"/>
                <a:cs typeface="Times New Roman" panose="02020603050405020304" pitchFamily="18" charset="0"/>
              </a:rPr>
              <a:t>slaves </a:t>
            </a:r>
            <a:r>
              <a:rPr lang="en-US" dirty="0">
                <a:latin typeface="Times New Roman" panose="02020603050405020304" pitchFamily="18" charset="0"/>
                <a:ea typeface="Calibri" panose="020F0502020204030204" pitchFamily="34" charset="0"/>
                <a:cs typeface="Times New Roman" panose="02020603050405020304" pitchFamily="18" charset="0"/>
              </a:rPr>
              <a:t>and</a:t>
            </a:r>
            <a:r>
              <a:rPr lang="en-US" b="1" dirty="0">
                <a:latin typeface="Times New Roman" panose="02020603050405020304" pitchFamily="18" charset="0"/>
                <a:ea typeface="Calibri" panose="020F0502020204030204" pitchFamily="34" charset="0"/>
                <a:cs typeface="Times New Roman" panose="02020603050405020304" pitchFamily="18" charset="0"/>
              </a:rPr>
              <a:t> servants</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b="1" dirty="0">
                <a:latin typeface="Times New Roman" panose="02020603050405020304" pitchFamily="18" charset="0"/>
                <a:ea typeface="Calibri" panose="020F0502020204030204" pitchFamily="34" charset="0"/>
                <a:cs typeface="Times New Roman" panose="02020603050405020304" pitchFamily="18" charset="0"/>
              </a:rPr>
              <a:t>10 missing prepositions</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3680002" y="750957"/>
            <a:ext cx="2855269" cy="338554"/>
          </a:xfrm>
          <a:prstGeom prst="rect">
            <a:avLst/>
          </a:prstGeom>
          <a:solidFill>
            <a:schemeClr val="accent2">
              <a:lumMod val="40000"/>
              <a:lumOff val="60000"/>
            </a:schemeClr>
          </a:solidFill>
        </p:spPr>
        <p:txBody>
          <a:bodyPr wrap="none">
            <a:spAutoFit/>
          </a:bodyPr>
          <a:lstStyle/>
          <a:p>
            <a:r>
              <a:rPr lang="en-US" sz="1600" b="1" i="1" dirty="0">
                <a:latin typeface="Times New Roman" panose="02020603050405020304" pitchFamily="18" charset="0"/>
                <a:ea typeface="Calibri" panose="020F0502020204030204" pitchFamily="34" charset="0"/>
              </a:rPr>
              <a:t>Insert the missing </a:t>
            </a:r>
            <a:r>
              <a:rPr lang="en-US" sz="1600" b="1" i="1" u="sng" dirty="0">
                <a:latin typeface="Times New Roman" panose="02020603050405020304" pitchFamily="18" charset="0"/>
                <a:ea typeface="Calibri" panose="020F0502020204030204" pitchFamily="34" charset="0"/>
              </a:rPr>
              <a:t>prepositions</a:t>
            </a:r>
            <a:r>
              <a:rPr lang="en-US" sz="1600" b="1" i="1" dirty="0">
                <a:latin typeface="Times New Roman" panose="02020603050405020304" pitchFamily="18" charset="0"/>
                <a:ea typeface="Calibri" panose="020F0502020204030204" pitchFamily="34" charset="0"/>
              </a:rPr>
              <a:t>:</a:t>
            </a:r>
            <a:endParaRPr lang="en-US" sz="1600" dirty="0"/>
          </a:p>
        </p:txBody>
      </p:sp>
      <p:sp>
        <p:nvSpPr>
          <p:cNvPr id="3" name="Callout: Bent Line with No Border 2">
            <a:extLst>
              <a:ext uri="{FF2B5EF4-FFF2-40B4-BE49-F238E27FC236}">
                <a16:creationId xmlns:a16="http://schemas.microsoft.com/office/drawing/2014/main" id="{91DE3911-576C-2881-D734-C3BD13165305}"/>
              </a:ext>
            </a:extLst>
          </p:cNvPr>
          <p:cNvSpPr/>
          <p:nvPr/>
        </p:nvSpPr>
        <p:spPr>
          <a:xfrm>
            <a:off x="5782235" y="1225417"/>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FOR</a:t>
            </a:r>
          </a:p>
        </p:txBody>
      </p:sp>
      <p:sp>
        <p:nvSpPr>
          <p:cNvPr id="6" name="Callout: Bent Line with No Border 5">
            <a:extLst>
              <a:ext uri="{FF2B5EF4-FFF2-40B4-BE49-F238E27FC236}">
                <a16:creationId xmlns:a16="http://schemas.microsoft.com/office/drawing/2014/main" id="{F1F21604-496C-481A-898B-4794B87CC5D5}"/>
              </a:ext>
            </a:extLst>
          </p:cNvPr>
          <p:cNvSpPr/>
          <p:nvPr/>
        </p:nvSpPr>
        <p:spPr>
          <a:xfrm>
            <a:off x="2792523" y="1673027"/>
            <a:ext cx="609600" cy="18513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BY</a:t>
            </a:r>
          </a:p>
        </p:txBody>
      </p:sp>
      <p:sp>
        <p:nvSpPr>
          <p:cNvPr id="7" name="Callout: Bent Line with No Border 6">
            <a:extLst>
              <a:ext uri="{FF2B5EF4-FFF2-40B4-BE49-F238E27FC236}">
                <a16:creationId xmlns:a16="http://schemas.microsoft.com/office/drawing/2014/main" id="{6E3B7384-C48D-3C0C-919E-E53396440015}"/>
              </a:ext>
            </a:extLst>
          </p:cNvPr>
          <p:cNvSpPr/>
          <p:nvPr/>
        </p:nvSpPr>
        <p:spPr>
          <a:xfrm>
            <a:off x="9377082" y="1659806"/>
            <a:ext cx="676837" cy="185136"/>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ON</a:t>
            </a:r>
          </a:p>
        </p:txBody>
      </p:sp>
      <p:sp>
        <p:nvSpPr>
          <p:cNvPr id="8" name="Callout: Bent Line with No Border 7">
            <a:extLst>
              <a:ext uri="{FF2B5EF4-FFF2-40B4-BE49-F238E27FC236}">
                <a16:creationId xmlns:a16="http://schemas.microsoft.com/office/drawing/2014/main" id="{C110D07D-655F-4A1C-C690-4F33FE40924D}"/>
              </a:ext>
            </a:extLst>
          </p:cNvPr>
          <p:cNvSpPr/>
          <p:nvPr/>
        </p:nvSpPr>
        <p:spPr>
          <a:xfrm>
            <a:off x="10307171" y="1693877"/>
            <a:ext cx="609600" cy="185135"/>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FOR</a:t>
            </a:r>
          </a:p>
        </p:txBody>
      </p:sp>
      <p:sp>
        <p:nvSpPr>
          <p:cNvPr id="9" name="Callout: Bent Line with No Border 8">
            <a:extLst>
              <a:ext uri="{FF2B5EF4-FFF2-40B4-BE49-F238E27FC236}">
                <a16:creationId xmlns:a16="http://schemas.microsoft.com/office/drawing/2014/main" id="{170D4542-3FFD-DCA6-1204-79BC9A225392}"/>
              </a:ext>
            </a:extLst>
          </p:cNvPr>
          <p:cNvSpPr/>
          <p:nvPr/>
        </p:nvSpPr>
        <p:spPr>
          <a:xfrm>
            <a:off x="11353800" y="1693877"/>
            <a:ext cx="609599" cy="185136"/>
          </a:xfrm>
          <a:prstGeom prst="callout2">
            <a:avLst>
              <a:gd name="adj1" fmla="val 18750"/>
              <a:gd name="adj2" fmla="val -14215"/>
              <a:gd name="adj3" fmla="val 18750"/>
              <a:gd name="adj4" fmla="val -16667"/>
              <a:gd name="adj5" fmla="val 112500"/>
              <a:gd name="adj6" fmla="val -46667"/>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FROM</a:t>
            </a:r>
          </a:p>
        </p:txBody>
      </p:sp>
      <p:sp>
        <p:nvSpPr>
          <p:cNvPr id="10" name="Callout: Bent Line with No Border 9">
            <a:extLst>
              <a:ext uri="{FF2B5EF4-FFF2-40B4-BE49-F238E27FC236}">
                <a16:creationId xmlns:a16="http://schemas.microsoft.com/office/drawing/2014/main" id="{7A312953-4065-19B0-C662-F055EEF367CF}"/>
              </a:ext>
            </a:extLst>
          </p:cNvPr>
          <p:cNvSpPr/>
          <p:nvPr/>
        </p:nvSpPr>
        <p:spPr>
          <a:xfrm>
            <a:off x="744070" y="2088775"/>
            <a:ext cx="609600" cy="196251"/>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TO</a:t>
            </a:r>
          </a:p>
        </p:txBody>
      </p:sp>
      <p:sp>
        <p:nvSpPr>
          <p:cNvPr id="11" name="Callout: Bent Line with No Border 10">
            <a:extLst>
              <a:ext uri="{FF2B5EF4-FFF2-40B4-BE49-F238E27FC236}">
                <a16:creationId xmlns:a16="http://schemas.microsoft.com/office/drawing/2014/main" id="{39538985-0241-14A4-AA6C-9748AD2BB469}"/>
              </a:ext>
            </a:extLst>
          </p:cNvPr>
          <p:cNvSpPr/>
          <p:nvPr/>
        </p:nvSpPr>
        <p:spPr>
          <a:xfrm>
            <a:off x="4249269" y="2475724"/>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BY</a:t>
            </a:r>
          </a:p>
        </p:txBody>
      </p:sp>
      <p:sp>
        <p:nvSpPr>
          <p:cNvPr id="12" name="Callout: Bent Line with No Border 11">
            <a:extLst>
              <a:ext uri="{FF2B5EF4-FFF2-40B4-BE49-F238E27FC236}">
                <a16:creationId xmlns:a16="http://schemas.microsoft.com/office/drawing/2014/main" id="{A8430A93-CBE7-B3C0-57FC-FBB16E913E21}"/>
              </a:ext>
            </a:extLst>
          </p:cNvPr>
          <p:cNvSpPr/>
          <p:nvPr/>
        </p:nvSpPr>
        <p:spPr>
          <a:xfrm>
            <a:off x="10916771" y="2501938"/>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OVER</a:t>
            </a:r>
          </a:p>
        </p:txBody>
      </p:sp>
      <p:sp>
        <p:nvSpPr>
          <p:cNvPr id="13" name="Callout: Bent Line with No Border 12">
            <a:extLst>
              <a:ext uri="{FF2B5EF4-FFF2-40B4-BE49-F238E27FC236}">
                <a16:creationId xmlns:a16="http://schemas.microsoft.com/office/drawing/2014/main" id="{CCA6FDFE-5435-AC9E-6BDF-5BE71510FF49}"/>
              </a:ext>
            </a:extLst>
          </p:cNvPr>
          <p:cNvSpPr/>
          <p:nvPr/>
        </p:nvSpPr>
        <p:spPr>
          <a:xfrm>
            <a:off x="5925671" y="2863488"/>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IN</a:t>
            </a:r>
          </a:p>
        </p:txBody>
      </p:sp>
      <p:sp>
        <p:nvSpPr>
          <p:cNvPr id="14" name="Callout: Bent Line with No Border 13">
            <a:extLst>
              <a:ext uri="{FF2B5EF4-FFF2-40B4-BE49-F238E27FC236}">
                <a16:creationId xmlns:a16="http://schemas.microsoft.com/office/drawing/2014/main" id="{A81AECE1-428C-E55C-CDD9-9180A1C3D95E}"/>
              </a:ext>
            </a:extLst>
          </p:cNvPr>
          <p:cNvSpPr/>
          <p:nvPr/>
        </p:nvSpPr>
        <p:spPr>
          <a:xfrm>
            <a:off x="960353" y="3875759"/>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AT</a:t>
            </a:r>
          </a:p>
        </p:txBody>
      </p:sp>
      <p:sp>
        <p:nvSpPr>
          <p:cNvPr id="15" name="Callout: Bent Line with No Border 14">
            <a:extLst>
              <a:ext uri="{FF2B5EF4-FFF2-40B4-BE49-F238E27FC236}">
                <a16:creationId xmlns:a16="http://schemas.microsoft.com/office/drawing/2014/main" id="{DE061187-4A9E-1B66-D553-3CD6687F2E6F}"/>
              </a:ext>
            </a:extLst>
          </p:cNvPr>
          <p:cNvSpPr/>
          <p:nvPr/>
        </p:nvSpPr>
        <p:spPr>
          <a:xfrm>
            <a:off x="1757082" y="3875758"/>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OF</a:t>
            </a:r>
          </a:p>
        </p:txBody>
      </p:sp>
      <p:sp>
        <p:nvSpPr>
          <p:cNvPr id="16" name="Callout: Bent Line with No Border 15">
            <a:extLst>
              <a:ext uri="{FF2B5EF4-FFF2-40B4-BE49-F238E27FC236}">
                <a16:creationId xmlns:a16="http://schemas.microsoft.com/office/drawing/2014/main" id="{25E83EC5-DE0C-94CE-0F03-A35DD6B31704}"/>
              </a:ext>
            </a:extLst>
          </p:cNvPr>
          <p:cNvSpPr/>
          <p:nvPr/>
        </p:nvSpPr>
        <p:spPr>
          <a:xfrm>
            <a:off x="7501225" y="3875757"/>
            <a:ext cx="692515"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BELOW</a:t>
            </a:r>
          </a:p>
        </p:txBody>
      </p:sp>
      <p:sp>
        <p:nvSpPr>
          <p:cNvPr id="17" name="Callout: Bent Line with No Border 16">
            <a:extLst>
              <a:ext uri="{FF2B5EF4-FFF2-40B4-BE49-F238E27FC236}">
                <a16:creationId xmlns:a16="http://schemas.microsoft.com/office/drawing/2014/main" id="{8AE4D65E-B6CB-3395-05B2-E6DBAA9B0B85}"/>
              </a:ext>
            </a:extLst>
          </p:cNvPr>
          <p:cNvSpPr/>
          <p:nvPr/>
        </p:nvSpPr>
        <p:spPr>
          <a:xfrm>
            <a:off x="3097323" y="4331894"/>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FOR</a:t>
            </a:r>
          </a:p>
        </p:txBody>
      </p:sp>
      <p:sp>
        <p:nvSpPr>
          <p:cNvPr id="18" name="Callout: Bent Line with No Border 17">
            <a:extLst>
              <a:ext uri="{FF2B5EF4-FFF2-40B4-BE49-F238E27FC236}">
                <a16:creationId xmlns:a16="http://schemas.microsoft.com/office/drawing/2014/main" id="{861423B4-678A-CD3A-EBA3-62C96564AC0A}"/>
              </a:ext>
            </a:extLst>
          </p:cNvPr>
          <p:cNvSpPr/>
          <p:nvPr/>
        </p:nvSpPr>
        <p:spPr>
          <a:xfrm>
            <a:off x="6308919" y="4331894"/>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IN</a:t>
            </a:r>
          </a:p>
        </p:txBody>
      </p:sp>
      <p:sp>
        <p:nvSpPr>
          <p:cNvPr id="19" name="Callout: Bent Line with No Border 18">
            <a:extLst>
              <a:ext uri="{FF2B5EF4-FFF2-40B4-BE49-F238E27FC236}">
                <a16:creationId xmlns:a16="http://schemas.microsoft.com/office/drawing/2014/main" id="{31E3802C-408B-D950-3377-CB54F26E4738}"/>
              </a:ext>
            </a:extLst>
          </p:cNvPr>
          <p:cNvSpPr/>
          <p:nvPr/>
        </p:nvSpPr>
        <p:spPr>
          <a:xfrm>
            <a:off x="6954378" y="4331893"/>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OF</a:t>
            </a:r>
          </a:p>
        </p:txBody>
      </p:sp>
      <p:sp>
        <p:nvSpPr>
          <p:cNvPr id="20" name="Callout: Bent Line with No Border 19">
            <a:extLst>
              <a:ext uri="{FF2B5EF4-FFF2-40B4-BE49-F238E27FC236}">
                <a16:creationId xmlns:a16="http://schemas.microsoft.com/office/drawing/2014/main" id="{CF3EF51E-B745-A6EA-DE80-F978B8C7FC0F}"/>
              </a:ext>
            </a:extLst>
          </p:cNvPr>
          <p:cNvSpPr/>
          <p:nvPr/>
        </p:nvSpPr>
        <p:spPr>
          <a:xfrm>
            <a:off x="11353800" y="4331893"/>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IN</a:t>
            </a:r>
          </a:p>
        </p:txBody>
      </p:sp>
      <p:sp>
        <p:nvSpPr>
          <p:cNvPr id="21" name="Callout: Bent Line with No Border 20">
            <a:extLst>
              <a:ext uri="{FF2B5EF4-FFF2-40B4-BE49-F238E27FC236}">
                <a16:creationId xmlns:a16="http://schemas.microsoft.com/office/drawing/2014/main" id="{F549C1FE-2CF0-B4D2-3D51-F44CAF7DA56E}"/>
              </a:ext>
            </a:extLst>
          </p:cNvPr>
          <p:cNvSpPr/>
          <p:nvPr/>
        </p:nvSpPr>
        <p:spPr>
          <a:xfrm>
            <a:off x="5916706" y="4738436"/>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UP</a:t>
            </a:r>
          </a:p>
        </p:txBody>
      </p:sp>
      <p:sp>
        <p:nvSpPr>
          <p:cNvPr id="22" name="Callout: Bent Line with No Border 21">
            <a:extLst>
              <a:ext uri="{FF2B5EF4-FFF2-40B4-BE49-F238E27FC236}">
                <a16:creationId xmlns:a16="http://schemas.microsoft.com/office/drawing/2014/main" id="{477B9CF7-1E7A-D947-6388-8D9A44F39638}"/>
              </a:ext>
            </a:extLst>
          </p:cNvPr>
          <p:cNvSpPr/>
          <p:nvPr/>
        </p:nvSpPr>
        <p:spPr>
          <a:xfrm>
            <a:off x="7542682" y="4773183"/>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AT</a:t>
            </a:r>
          </a:p>
        </p:txBody>
      </p:sp>
      <p:sp>
        <p:nvSpPr>
          <p:cNvPr id="23" name="Callout: Bent Line with No Border 22">
            <a:extLst>
              <a:ext uri="{FF2B5EF4-FFF2-40B4-BE49-F238E27FC236}">
                <a16:creationId xmlns:a16="http://schemas.microsoft.com/office/drawing/2014/main" id="{9361907B-511C-5503-3540-557E6E38CCB5}"/>
              </a:ext>
            </a:extLst>
          </p:cNvPr>
          <p:cNvSpPr/>
          <p:nvPr/>
        </p:nvSpPr>
        <p:spPr>
          <a:xfrm>
            <a:off x="8657672" y="4738436"/>
            <a:ext cx="609600" cy="204117"/>
          </a:xfrm>
          <a:prstGeom prst="callout2">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sz="1200" b="1" dirty="0">
                <a:solidFill>
                  <a:schemeClr val="tx1"/>
                </a:solidFill>
              </a:rPr>
              <a:t>OF</a:t>
            </a:r>
          </a:p>
        </p:txBody>
      </p:sp>
    </p:spTree>
    <p:extLst>
      <p:ext uri="{BB962C8B-B14F-4D97-AF65-F5344CB8AC3E}">
        <p14:creationId xmlns:p14="http://schemas.microsoft.com/office/powerpoint/2010/main" val="3904563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ppt_x"/>
                                          </p:val>
                                        </p:tav>
                                        <p:tav tm="100000">
                                          <p:val>
                                            <p:strVal val="#ppt_x"/>
                                          </p:val>
                                        </p:tav>
                                      </p:tavLst>
                                    </p:anim>
                                    <p:anim calcmode="lin" valueType="num">
                                      <p:cBhvr additive="base">
                                        <p:cTn id="5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 calcmode="lin" valueType="num">
                                      <p:cBhvr additive="base">
                                        <p:cTn id="59" dur="500" fill="hold"/>
                                        <p:tgtEl>
                                          <p:spTgt spid="12"/>
                                        </p:tgtEl>
                                        <p:attrNameLst>
                                          <p:attrName>ppt_x</p:attrName>
                                        </p:attrNameLst>
                                      </p:cBhvr>
                                      <p:tavLst>
                                        <p:tav tm="0">
                                          <p:val>
                                            <p:strVal val="#ppt_x"/>
                                          </p:val>
                                        </p:tav>
                                        <p:tav tm="100000">
                                          <p:val>
                                            <p:strVal val="#ppt_x"/>
                                          </p:val>
                                        </p:tav>
                                      </p:tavLst>
                                    </p:anim>
                                    <p:anim calcmode="lin" valueType="num">
                                      <p:cBhvr additive="base">
                                        <p:cTn id="6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 calcmode="lin" valueType="num">
                                      <p:cBhvr additive="base">
                                        <p:cTn id="65" dur="500" fill="hold"/>
                                        <p:tgtEl>
                                          <p:spTgt spid="13"/>
                                        </p:tgtEl>
                                        <p:attrNameLst>
                                          <p:attrName>ppt_x</p:attrName>
                                        </p:attrNameLst>
                                      </p:cBhvr>
                                      <p:tavLst>
                                        <p:tav tm="0">
                                          <p:val>
                                            <p:strVal val="#ppt_x"/>
                                          </p:val>
                                        </p:tav>
                                        <p:tav tm="100000">
                                          <p:val>
                                            <p:strVal val="#ppt_x"/>
                                          </p:val>
                                        </p:tav>
                                      </p:tavLst>
                                    </p:anim>
                                    <p:anim calcmode="lin" valueType="num">
                                      <p:cBhvr additive="base">
                                        <p:cTn id="6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anim calcmode="lin" valueType="num">
                                      <p:cBhvr additive="base">
                                        <p:cTn id="71" dur="500" fill="hold"/>
                                        <p:tgtEl>
                                          <p:spTgt spid="14"/>
                                        </p:tgtEl>
                                        <p:attrNameLst>
                                          <p:attrName>ppt_x</p:attrName>
                                        </p:attrNameLst>
                                      </p:cBhvr>
                                      <p:tavLst>
                                        <p:tav tm="0">
                                          <p:val>
                                            <p:strVal val="#ppt_x"/>
                                          </p:val>
                                        </p:tav>
                                        <p:tav tm="100000">
                                          <p:val>
                                            <p:strVal val="#ppt_x"/>
                                          </p:val>
                                        </p:tav>
                                      </p:tavLst>
                                    </p:anim>
                                    <p:anim calcmode="lin" valueType="num">
                                      <p:cBhvr additive="base">
                                        <p:cTn id="7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additive="base">
                                        <p:cTn id="77" dur="500" fill="hold"/>
                                        <p:tgtEl>
                                          <p:spTgt spid="15"/>
                                        </p:tgtEl>
                                        <p:attrNameLst>
                                          <p:attrName>ppt_x</p:attrName>
                                        </p:attrNameLst>
                                      </p:cBhvr>
                                      <p:tavLst>
                                        <p:tav tm="0">
                                          <p:val>
                                            <p:strVal val="#ppt_x"/>
                                          </p:val>
                                        </p:tav>
                                        <p:tav tm="100000">
                                          <p:val>
                                            <p:strVal val="#ppt_x"/>
                                          </p:val>
                                        </p:tav>
                                      </p:tavLst>
                                    </p:anim>
                                    <p:anim calcmode="lin" valueType="num">
                                      <p:cBhvr additive="base">
                                        <p:cTn id="7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6"/>
                                        </p:tgtEl>
                                        <p:attrNameLst>
                                          <p:attrName>style.visibility</p:attrName>
                                        </p:attrNameLst>
                                      </p:cBhvr>
                                      <p:to>
                                        <p:strVal val="visible"/>
                                      </p:to>
                                    </p:set>
                                    <p:anim calcmode="lin" valueType="num">
                                      <p:cBhvr additive="base">
                                        <p:cTn id="83" dur="500" fill="hold"/>
                                        <p:tgtEl>
                                          <p:spTgt spid="16"/>
                                        </p:tgtEl>
                                        <p:attrNameLst>
                                          <p:attrName>ppt_x</p:attrName>
                                        </p:attrNameLst>
                                      </p:cBhvr>
                                      <p:tavLst>
                                        <p:tav tm="0">
                                          <p:val>
                                            <p:strVal val="#ppt_x"/>
                                          </p:val>
                                        </p:tav>
                                        <p:tav tm="100000">
                                          <p:val>
                                            <p:strVal val="#ppt_x"/>
                                          </p:val>
                                        </p:tav>
                                      </p:tavLst>
                                    </p:anim>
                                    <p:anim calcmode="lin" valueType="num">
                                      <p:cBhvr additive="base">
                                        <p:cTn id="8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17"/>
                                        </p:tgtEl>
                                        <p:attrNameLst>
                                          <p:attrName>style.visibility</p:attrName>
                                        </p:attrNameLst>
                                      </p:cBhvr>
                                      <p:to>
                                        <p:strVal val="visible"/>
                                      </p:to>
                                    </p:set>
                                    <p:anim calcmode="lin" valueType="num">
                                      <p:cBhvr additive="base">
                                        <p:cTn id="89" dur="500" fill="hold"/>
                                        <p:tgtEl>
                                          <p:spTgt spid="17"/>
                                        </p:tgtEl>
                                        <p:attrNameLst>
                                          <p:attrName>ppt_x</p:attrName>
                                        </p:attrNameLst>
                                      </p:cBhvr>
                                      <p:tavLst>
                                        <p:tav tm="0">
                                          <p:val>
                                            <p:strVal val="#ppt_x"/>
                                          </p:val>
                                        </p:tav>
                                        <p:tav tm="100000">
                                          <p:val>
                                            <p:strVal val="#ppt_x"/>
                                          </p:val>
                                        </p:tav>
                                      </p:tavLst>
                                    </p:anim>
                                    <p:anim calcmode="lin" valueType="num">
                                      <p:cBhvr additive="base">
                                        <p:cTn id="9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18"/>
                                        </p:tgtEl>
                                        <p:attrNameLst>
                                          <p:attrName>style.visibility</p:attrName>
                                        </p:attrNameLst>
                                      </p:cBhvr>
                                      <p:to>
                                        <p:strVal val="visible"/>
                                      </p:to>
                                    </p:set>
                                    <p:anim calcmode="lin" valueType="num">
                                      <p:cBhvr additive="base">
                                        <p:cTn id="95" dur="500" fill="hold"/>
                                        <p:tgtEl>
                                          <p:spTgt spid="18"/>
                                        </p:tgtEl>
                                        <p:attrNameLst>
                                          <p:attrName>ppt_x</p:attrName>
                                        </p:attrNameLst>
                                      </p:cBhvr>
                                      <p:tavLst>
                                        <p:tav tm="0">
                                          <p:val>
                                            <p:strVal val="#ppt_x"/>
                                          </p:val>
                                        </p:tav>
                                        <p:tav tm="100000">
                                          <p:val>
                                            <p:strVal val="#ppt_x"/>
                                          </p:val>
                                        </p:tav>
                                      </p:tavLst>
                                    </p:anim>
                                    <p:anim calcmode="lin" valueType="num">
                                      <p:cBhvr additive="base">
                                        <p:cTn id="9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anim calcmode="lin" valueType="num">
                                      <p:cBhvr additive="base">
                                        <p:cTn id="101" dur="500" fill="hold"/>
                                        <p:tgtEl>
                                          <p:spTgt spid="19"/>
                                        </p:tgtEl>
                                        <p:attrNameLst>
                                          <p:attrName>ppt_x</p:attrName>
                                        </p:attrNameLst>
                                      </p:cBhvr>
                                      <p:tavLst>
                                        <p:tav tm="0">
                                          <p:val>
                                            <p:strVal val="#ppt_x"/>
                                          </p:val>
                                        </p:tav>
                                        <p:tav tm="100000">
                                          <p:val>
                                            <p:strVal val="#ppt_x"/>
                                          </p:val>
                                        </p:tav>
                                      </p:tavLst>
                                    </p:anim>
                                    <p:anim calcmode="lin" valueType="num">
                                      <p:cBhvr additive="base">
                                        <p:cTn id="10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20"/>
                                        </p:tgtEl>
                                        <p:attrNameLst>
                                          <p:attrName>style.visibility</p:attrName>
                                        </p:attrNameLst>
                                      </p:cBhvr>
                                      <p:to>
                                        <p:strVal val="visible"/>
                                      </p:to>
                                    </p:set>
                                    <p:anim calcmode="lin" valueType="num">
                                      <p:cBhvr additive="base">
                                        <p:cTn id="107" dur="500" fill="hold"/>
                                        <p:tgtEl>
                                          <p:spTgt spid="20"/>
                                        </p:tgtEl>
                                        <p:attrNameLst>
                                          <p:attrName>ppt_x</p:attrName>
                                        </p:attrNameLst>
                                      </p:cBhvr>
                                      <p:tavLst>
                                        <p:tav tm="0">
                                          <p:val>
                                            <p:strVal val="#ppt_x"/>
                                          </p:val>
                                        </p:tav>
                                        <p:tav tm="100000">
                                          <p:val>
                                            <p:strVal val="#ppt_x"/>
                                          </p:val>
                                        </p:tav>
                                      </p:tavLst>
                                    </p:anim>
                                    <p:anim calcmode="lin" valueType="num">
                                      <p:cBhvr additive="base">
                                        <p:cTn id="10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21"/>
                                        </p:tgtEl>
                                        <p:attrNameLst>
                                          <p:attrName>style.visibility</p:attrName>
                                        </p:attrNameLst>
                                      </p:cBhvr>
                                      <p:to>
                                        <p:strVal val="visible"/>
                                      </p:to>
                                    </p:set>
                                    <p:anim calcmode="lin" valueType="num">
                                      <p:cBhvr additive="base">
                                        <p:cTn id="113" dur="500" fill="hold"/>
                                        <p:tgtEl>
                                          <p:spTgt spid="21"/>
                                        </p:tgtEl>
                                        <p:attrNameLst>
                                          <p:attrName>ppt_x</p:attrName>
                                        </p:attrNameLst>
                                      </p:cBhvr>
                                      <p:tavLst>
                                        <p:tav tm="0">
                                          <p:val>
                                            <p:strVal val="#ppt_x"/>
                                          </p:val>
                                        </p:tav>
                                        <p:tav tm="100000">
                                          <p:val>
                                            <p:strVal val="#ppt_x"/>
                                          </p:val>
                                        </p:tav>
                                      </p:tavLst>
                                    </p:anim>
                                    <p:anim calcmode="lin" valueType="num">
                                      <p:cBhvr additive="base">
                                        <p:cTn id="1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2" presetClass="entr" presetSubtype="4" fill="hold" grpId="0" nodeType="clickEffect">
                                  <p:stCondLst>
                                    <p:cond delay="0"/>
                                  </p:stCondLst>
                                  <p:childTnLst>
                                    <p:set>
                                      <p:cBhvr>
                                        <p:cTn id="118" dur="1" fill="hold">
                                          <p:stCondLst>
                                            <p:cond delay="0"/>
                                          </p:stCondLst>
                                        </p:cTn>
                                        <p:tgtEl>
                                          <p:spTgt spid="22"/>
                                        </p:tgtEl>
                                        <p:attrNameLst>
                                          <p:attrName>style.visibility</p:attrName>
                                        </p:attrNameLst>
                                      </p:cBhvr>
                                      <p:to>
                                        <p:strVal val="visible"/>
                                      </p:to>
                                    </p:set>
                                    <p:anim calcmode="lin" valueType="num">
                                      <p:cBhvr additive="base">
                                        <p:cTn id="119" dur="500" fill="hold"/>
                                        <p:tgtEl>
                                          <p:spTgt spid="22"/>
                                        </p:tgtEl>
                                        <p:attrNameLst>
                                          <p:attrName>ppt_x</p:attrName>
                                        </p:attrNameLst>
                                      </p:cBhvr>
                                      <p:tavLst>
                                        <p:tav tm="0">
                                          <p:val>
                                            <p:strVal val="#ppt_x"/>
                                          </p:val>
                                        </p:tav>
                                        <p:tav tm="100000">
                                          <p:val>
                                            <p:strVal val="#ppt_x"/>
                                          </p:val>
                                        </p:tav>
                                      </p:tavLst>
                                    </p:anim>
                                    <p:anim calcmode="lin" valueType="num">
                                      <p:cBhvr additive="base">
                                        <p:cTn id="12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2" presetClass="entr" presetSubtype="4" fill="hold" grpId="0" nodeType="clickEffect">
                                  <p:stCondLst>
                                    <p:cond delay="0"/>
                                  </p:stCondLst>
                                  <p:childTnLst>
                                    <p:set>
                                      <p:cBhvr>
                                        <p:cTn id="124" dur="1" fill="hold">
                                          <p:stCondLst>
                                            <p:cond delay="0"/>
                                          </p:stCondLst>
                                        </p:cTn>
                                        <p:tgtEl>
                                          <p:spTgt spid="23"/>
                                        </p:tgtEl>
                                        <p:attrNameLst>
                                          <p:attrName>style.visibility</p:attrName>
                                        </p:attrNameLst>
                                      </p:cBhvr>
                                      <p:to>
                                        <p:strVal val="visible"/>
                                      </p:to>
                                    </p:set>
                                    <p:anim calcmode="lin" valueType="num">
                                      <p:cBhvr additive="base">
                                        <p:cTn id="125" dur="500" fill="hold"/>
                                        <p:tgtEl>
                                          <p:spTgt spid="23"/>
                                        </p:tgtEl>
                                        <p:attrNameLst>
                                          <p:attrName>ppt_x</p:attrName>
                                        </p:attrNameLst>
                                      </p:cBhvr>
                                      <p:tavLst>
                                        <p:tav tm="0">
                                          <p:val>
                                            <p:strVal val="#ppt_x"/>
                                          </p:val>
                                        </p:tav>
                                        <p:tav tm="100000">
                                          <p:val>
                                            <p:strVal val="#ppt_x"/>
                                          </p:val>
                                        </p:tav>
                                      </p:tavLst>
                                    </p:anim>
                                    <p:anim calcmode="lin" valueType="num">
                                      <p:cBhvr additive="base">
                                        <p:cTn id="12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3"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91333"/>
          </a:xfrm>
        </p:spPr>
        <p:txBody>
          <a:bodyPr>
            <a:normAutofit fontScale="90000"/>
          </a:bodyPr>
          <a:lstStyle/>
          <a:p>
            <a:r>
              <a:rPr lang="en-US" dirty="0"/>
              <a:t>Synonyms                                           Textbook, p. 59</a:t>
            </a:r>
          </a:p>
        </p:txBody>
      </p:sp>
      <p:graphicFrame>
        <p:nvGraphicFramePr>
          <p:cNvPr id="4" name="Table 3"/>
          <p:cNvGraphicFramePr>
            <a:graphicFrameLocks noGrp="1"/>
          </p:cNvGraphicFramePr>
          <p:nvPr>
            <p:extLst>
              <p:ext uri="{D42A27DB-BD31-4B8C-83A1-F6EECF244321}">
                <p14:modId xmlns:p14="http://schemas.microsoft.com/office/powerpoint/2010/main" val="405752085"/>
              </p:ext>
            </p:extLst>
          </p:nvPr>
        </p:nvGraphicFramePr>
        <p:xfrm>
          <a:off x="2369126" y="1889905"/>
          <a:ext cx="6883632" cy="525272"/>
        </p:xfrm>
        <a:graphic>
          <a:graphicData uri="http://schemas.openxmlformats.org/drawingml/2006/table">
            <a:tbl>
              <a:tblPr firstRow="1" firstCol="1" bandRow="1"/>
              <a:tblGrid>
                <a:gridCol w="1720908">
                  <a:extLst>
                    <a:ext uri="{9D8B030D-6E8A-4147-A177-3AD203B41FA5}">
                      <a16:colId xmlns:a16="http://schemas.microsoft.com/office/drawing/2014/main" val="451854771"/>
                    </a:ext>
                  </a:extLst>
                </a:gridCol>
                <a:gridCol w="1720908">
                  <a:extLst>
                    <a:ext uri="{9D8B030D-6E8A-4147-A177-3AD203B41FA5}">
                      <a16:colId xmlns:a16="http://schemas.microsoft.com/office/drawing/2014/main" val="3102450796"/>
                    </a:ext>
                  </a:extLst>
                </a:gridCol>
                <a:gridCol w="1720908">
                  <a:extLst>
                    <a:ext uri="{9D8B030D-6E8A-4147-A177-3AD203B41FA5}">
                      <a16:colId xmlns:a16="http://schemas.microsoft.com/office/drawing/2014/main" val="3228455875"/>
                    </a:ext>
                  </a:extLst>
                </a:gridCol>
                <a:gridCol w="1720908">
                  <a:extLst>
                    <a:ext uri="{9D8B030D-6E8A-4147-A177-3AD203B41FA5}">
                      <a16:colId xmlns:a16="http://schemas.microsoft.com/office/drawing/2014/main" val="1818401121"/>
                    </a:ext>
                  </a:extLst>
                </a:gridCol>
              </a:tblGrid>
              <a:tr h="0">
                <a:tc>
                  <a:txBody>
                    <a:bodyPr/>
                    <a:lstStyle/>
                    <a:p>
                      <a:pPr algn="just">
                        <a:lnSpc>
                          <a:spcPct val="115000"/>
                        </a:lnSpc>
                        <a:spcAft>
                          <a:spcPts val="0"/>
                        </a:spcAft>
                        <a:tabLst>
                          <a:tab pos="571500" algn="l"/>
                        </a:tabLs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a. to substantiate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b. seldom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c. to trace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d. totally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524633742"/>
                  </a:ext>
                </a:extLst>
              </a:tr>
              <a:tr h="0">
                <a:tc>
                  <a:txBody>
                    <a:bodyPr/>
                    <a:lstStyle/>
                    <a:p>
                      <a:pPr algn="just">
                        <a:lnSpc>
                          <a:spcPct val="115000"/>
                        </a:lnSpc>
                        <a:spcAft>
                          <a:spcPts val="0"/>
                        </a:spcAft>
                        <a:tabLst>
                          <a:tab pos="571500" algn="l"/>
                        </a:tabLs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e. long-lasting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f. to expand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g. likelihood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h. to inhabit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71500529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10106525"/>
              </p:ext>
            </p:extLst>
          </p:nvPr>
        </p:nvGraphicFramePr>
        <p:xfrm>
          <a:off x="2369126" y="2960541"/>
          <a:ext cx="6883634" cy="2363728"/>
        </p:xfrm>
        <a:graphic>
          <a:graphicData uri="http://schemas.openxmlformats.org/drawingml/2006/table">
            <a:tbl>
              <a:tblPr firstRow="1" firstCol="1" bandRow="1"/>
              <a:tblGrid>
                <a:gridCol w="3441817">
                  <a:extLst>
                    <a:ext uri="{9D8B030D-6E8A-4147-A177-3AD203B41FA5}">
                      <a16:colId xmlns:a16="http://schemas.microsoft.com/office/drawing/2014/main" val="727422918"/>
                    </a:ext>
                  </a:extLst>
                </a:gridCol>
                <a:gridCol w="3441817">
                  <a:extLst>
                    <a:ext uri="{9D8B030D-6E8A-4147-A177-3AD203B41FA5}">
                      <a16:colId xmlns:a16="http://schemas.microsoft.com/office/drawing/2014/main" val="3479245253"/>
                    </a:ext>
                  </a:extLst>
                </a:gridCol>
              </a:tblGrid>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TENDENCY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4376969"/>
                  </a:ext>
                </a:extLst>
              </a:tr>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TO FOLLOW</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1429202"/>
                  </a:ext>
                </a:extLst>
              </a:tr>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TO OCCUPY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9073746"/>
                  </a:ext>
                </a:extLst>
              </a:tr>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BROADEN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352456"/>
                  </a:ext>
                </a:extLst>
              </a:tr>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5. RARELY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3435933"/>
                  </a:ext>
                </a:extLst>
              </a:tr>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6.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COMPLETELY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4898900"/>
                  </a:ext>
                </a:extLst>
              </a:tr>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7. PERMANENT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1425806"/>
                  </a:ext>
                </a:extLst>
              </a:tr>
              <a:tr h="0">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VERIFY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3474944"/>
                  </a:ext>
                </a:extLst>
              </a:tr>
            </a:tbl>
          </a:graphicData>
        </a:graphic>
      </p:graphicFrame>
      <p:sp>
        <p:nvSpPr>
          <p:cNvPr id="6" name="Rectangle 5"/>
          <p:cNvSpPr/>
          <p:nvPr/>
        </p:nvSpPr>
        <p:spPr>
          <a:xfrm>
            <a:off x="958876" y="1022567"/>
            <a:ext cx="5253361" cy="357534"/>
          </a:xfrm>
          <a:prstGeom prst="rect">
            <a:avLst/>
          </a:prstGeom>
          <a:solidFill>
            <a:srgbClr val="FFC000"/>
          </a:solidFill>
        </p:spPr>
        <p:txBody>
          <a:bodyPr wrap="none">
            <a:spAutoFit/>
          </a:bodyPr>
          <a:lstStyle/>
          <a:p>
            <a:pPr algn="just">
              <a:lnSpc>
                <a:spcPct val="115000"/>
              </a:lnSpc>
              <a:spcAft>
                <a:spcPts val="0"/>
              </a:spcAft>
              <a:tabLst>
                <a:tab pos="571500" algn="l"/>
              </a:tabLs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Choose the appropriate </a:t>
            </a:r>
            <a:r>
              <a:rPr lang="en-US" sz="1600" b="1" i="1" u="sng" dirty="0">
                <a:latin typeface="Times New Roman" panose="02020603050405020304" pitchFamily="18" charset="0"/>
                <a:ea typeface="Calibri" panose="020F0502020204030204" pitchFamily="34" charset="0"/>
                <a:cs typeface="Times New Roman" panose="02020603050405020304" pitchFamily="18" charset="0"/>
              </a:rPr>
              <a:t>synonym</a:t>
            </a:r>
            <a:r>
              <a:rPr lang="en-US" sz="1600" b="1" i="1" dirty="0">
                <a:latin typeface="Times New Roman" panose="02020603050405020304" pitchFamily="18" charset="0"/>
                <a:ea typeface="Calibri" panose="020F0502020204030204" pitchFamily="34" charset="0"/>
                <a:cs typeface="Times New Roman" panose="02020603050405020304" pitchFamily="18" charset="0"/>
              </a:rPr>
              <a:t> for the words given below: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4D7EC667-18B1-80E8-6686-D02E57B4C64B}"/>
              </a:ext>
            </a:extLst>
          </p:cNvPr>
          <p:cNvSpPr/>
          <p:nvPr/>
        </p:nvSpPr>
        <p:spPr>
          <a:xfrm>
            <a:off x="6096000" y="3023294"/>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LIKELIHOOD</a:t>
            </a:r>
          </a:p>
        </p:txBody>
      </p:sp>
      <p:sp>
        <p:nvSpPr>
          <p:cNvPr id="7" name="Rectangle 6">
            <a:extLst>
              <a:ext uri="{FF2B5EF4-FFF2-40B4-BE49-F238E27FC236}">
                <a16:creationId xmlns:a16="http://schemas.microsoft.com/office/drawing/2014/main" id="{2E1F510C-FB78-547B-1131-B1823A086806}"/>
              </a:ext>
            </a:extLst>
          </p:cNvPr>
          <p:cNvSpPr/>
          <p:nvPr/>
        </p:nvSpPr>
        <p:spPr>
          <a:xfrm>
            <a:off x="2822794" y="3290836"/>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TO TRACE</a:t>
            </a:r>
          </a:p>
        </p:txBody>
      </p:sp>
      <p:sp>
        <p:nvSpPr>
          <p:cNvPr id="8" name="Rectangle 7">
            <a:extLst>
              <a:ext uri="{FF2B5EF4-FFF2-40B4-BE49-F238E27FC236}">
                <a16:creationId xmlns:a16="http://schemas.microsoft.com/office/drawing/2014/main" id="{D59437B2-A1F9-C2FF-D5F7-EA749600613D}"/>
              </a:ext>
            </a:extLst>
          </p:cNvPr>
          <p:cNvSpPr/>
          <p:nvPr/>
        </p:nvSpPr>
        <p:spPr>
          <a:xfrm>
            <a:off x="6095999" y="3584184"/>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TO INHABIT</a:t>
            </a:r>
          </a:p>
        </p:txBody>
      </p:sp>
      <p:sp>
        <p:nvSpPr>
          <p:cNvPr id="9" name="Rectangle 8">
            <a:extLst>
              <a:ext uri="{FF2B5EF4-FFF2-40B4-BE49-F238E27FC236}">
                <a16:creationId xmlns:a16="http://schemas.microsoft.com/office/drawing/2014/main" id="{1AC31408-C2A6-0966-B2F4-26CB6B83D33F}"/>
              </a:ext>
            </a:extLst>
          </p:cNvPr>
          <p:cNvSpPr/>
          <p:nvPr/>
        </p:nvSpPr>
        <p:spPr>
          <a:xfrm>
            <a:off x="2822794" y="3890783"/>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TO EXPAND</a:t>
            </a:r>
          </a:p>
        </p:txBody>
      </p:sp>
      <p:sp>
        <p:nvSpPr>
          <p:cNvPr id="10" name="Rectangle 9">
            <a:extLst>
              <a:ext uri="{FF2B5EF4-FFF2-40B4-BE49-F238E27FC236}">
                <a16:creationId xmlns:a16="http://schemas.microsoft.com/office/drawing/2014/main" id="{6D533393-9F67-2612-26ED-B5B7D8F567F2}"/>
              </a:ext>
            </a:extLst>
          </p:cNvPr>
          <p:cNvSpPr/>
          <p:nvPr/>
        </p:nvSpPr>
        <p:spPr>
          <a:xfrm>
            <a:off x="6095998" y="4173781"/>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SELDOM</a:t>
            </a:r>
          </a:p>
        </p:txBody>
      </p:sp>
      <p:sp>
        <p:nvSpPr>
          <p:cNvPr id="11" name="Rectangle 10">
            <a:extLst>
              <a:ext uri="{FF2B5EF4-FFF2-40B4-BE49-F238E27FC236}">
                <a16:creationId xmlns:a16="http://schemas.microsoft.com/office/drawing/2014/main" id="{A0E5FA90-75AC-059E-4ADD-3324B8382469}"/>
              </a:ext>
            </a:extLst>
          </p:cNvPr>
          <p:cNvSpPr/>
          <p:nvPr/>
        </p:nvSpPr>
        <p:spPr>
          <a:xfrm>
            <a:off x="2822794" y="4490730"/>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TOTALLY</a:t>
            </a:r>
          </a:p>
        </p:txBody>
      </p:sp>
      <p:sp>
        <p:nvSpPr>
          <p:cNvPr id="12" name="Rectangle 11">
            <a:extLst>
              <a:ext uri="{FF2B5EF4-FFF2-40B4-BE49-F238E27FC236}">
                <a16:creationId xmlns:a16="http://schemas.microsoft.com/office/drawing/2014/main" id="{3EF4B53F-5045-6CAB-676C-3A20A6FCAA93}"/>
              </a:ext>
            </a:extLst>
          </p:cNvPr>
          <p:cNvSpPr/>
          <p:nvPr/>
        </p:nvSpPr>
        <p:spPr>
          <a:xfrm>
            <a:off x="6095998" y="4797424"/>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LONG-LASTING</a:t>
            </a:r>
          </a:p>
        </p:txBody>
      </p:sp>
      <p:sp>
        <p:nvSpPr>
          <p:cNvPr id="13" name="Rectangle 12">
            <a:extLst>
              <a:ext uri="{FF2B5EF4-FFF2-40B4-BE49-F238E27FC236}">
                <a16:creationId xmlns:a16="http://schemas.microsoft.com/office/drawing/2014/main" id="{12DC1110-2DFA-C6A6-AD1E-ACD0DE04F0AA}"/>
              </a:ext>
            </a:extLst>
          </p:cNvPr>
          <p:cNvSpPr/>
          <p:nvPr/>
        </p:nvSpPr>
        <p:spPr>
          <a:xfrm>
            <a:off x="2822793" y="5090677"/>
            <a:ext cx="2119357" cy="205100"/>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TO SUBSTANTIATE</a:t>
            </a:r>
          </a:p>
        </p:txBody>
      </p:sp>
    </p:spTree>
    <p:extLst>
      <p:ext uri="{BB962C8B-B14F-4D97-AF65-F5344CB8AC3E}">
        <p14:creationId xmlns:p14="http://schemas.microsoft.com/office/powerpoint/2010/main" val="170066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500" fill="hold"/>
                                        <p:tgtEl>
                                          <p:spTgt spid="8"/>
                                        </p:tgtEl>
                                        <p:attrNameLst>
                                          <p:attrName>ppt_x</p:attrName>
                                        </p:attrNameLst>
                                      </p:cBhvr>
                                      <p:tavLst>
                                        <p:tav tm="0">
                                          <p:val>
                                            <p:strVal val="#ppt_x"/>
                                          </p:val>
                                        </p:tav>
                                        <p:tav tm="100000">
                                          <p:val>
                                            <p:strVal val="#ppt_x"/>
                                          </p:val>
                                        </p:tav>
                                      </p:tavLst>
                                    </p:anim>
                                    <p:anim calcmode="lin" valueType="num">
                                      <p:cBhvr additive="base">
                                        <p:cTn id="3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 calcmode="lin" valueType="num">
                                      <p:cBhvr additive="base">
                                        <p:cTn id="45" dur="500" fill="hold"/>
                                        <p:tgtEl>
                                          <p:spTgt spid="10"/>
                                        </p:tgtEl>
                                        <p:attrNameLst>
                                          <p:attrName>ppt_x</p:attrName>
                                        </p:attrNameLst>
                                      </p:cBhvr>
                                      <p:tavLst>
                                        <p:tav tm="0">
                                          <p:val>
                                            <p:strVal val="#ppt_x"/>
                                          </p:val>
                                        </p:tav>
                                        <p:tav tm="100000">
                                          <p:val>
                                            <p:strVal val="#ppt_x"/>
                                          </p:val>
                                        </p:tav>
                                      </p:tavLst>
                                    </p:anim>
                                    <p:anim calcmode="lin" valueType="num">
                                      <p:cBhvr additive="base">
                                        <p:cTn id="4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additive="base">
                                        <p:cTn id="51" dur="500" fill="hold"/>
                                        <p:tgtEl>
                                          <p:spTgt spid="11"/>
                                        </p:tgtEl>
                                        <p:attrNameLst>
                                          <p:attrName>ppt_x</p:attrName>
                                        </p:attrNameLst>
                                      </p:cBhvr>
                                      <p:tavLst>
                                        <p:tav tm="0">
                                          <p:val>
                                            <p:strVal val="#ppt_x"/>
                                          </p:val>
                                        </p:tav>
                                        <p:tav tm="100000">
                                          <p:val>
                                            <p:strVal val="#ppt_x"/>
                                          </p:val>
                                        </p:tav>
                                      </p:tavLst>
                                    </p:anim>
                                    <p:anim calcmode="lin" valueType="num">
                                      <p:cBhvr additive="base">
                                        <p:cTn id="5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additive="base">
                                        <p:cTn id="63" dur="500" fill="hold"/>
                                        <p:tgtEl>
                                          <p:spTgt spid="13"/>
                                        </p:tgtEl>
                                        <p:attrNameLst>
                                          <p:attrName>ppt_x</p:attrName>
                                        </p:attrNameLst>
                                      </p:cBhvr>
                                      <p:tavLst>
                                        <p:tav tm="0">
                                          <p:val>
                                            <p:strVal val="#ppt_x"/>
                                          </p:val>
                                        </p:tav>
                                        <p:tav tm="100000">
                                          <p:val>
                                            <p:strVal val="#ppt_x"/>
                                          </p:val>
                                        </p:tav>
                                      </p:tavLst>
                                    </p:anim>
                                    <p:anim calcmode="lin" valueType="num">
                                      <p:cBhvr additive="base">
                                        <p:cTn id="6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7" grpId="0" animBg="1"/>
      <p:bldP spid="8" grpId="0" animBg="1"/>
      <p:bldP spid="9" grpId="0" animBg="1"/>
      <p:bldP spid="10" grpId="0" animBg="1"/>
      <p:bldP spid="11"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4460"/>
          </a:xfrm>
        </p:spPr>
        <p:txBody>
          <a:bodyPr>
            <a:normAutofit fontScale="90000"/>
          </a:bodyPr>
          <a:lstStyle/>
          <a:p>
            <a:r>
              <a:rPr lang="en-US" dirty="0"/>
              <a:t>Vocabulary practice                           Textbook, p. 52</a:t>
            </a:r>
          </a:p>
        </p:txBody>
      </p:sp>
      <p:graphicFrame>
        <p:nvGraphicFramePr>
          <p:cNvPr id="4" name="Table 3"/>
          <p:cNvGraphicFramePr>
            <a:graphicFrameLocks noGrp="1"/>
          </p:cNvGraphicFramePr>
          <p:nvPr>
            <p:extLst>
              <p:ext uri="{D42A27DB-BD31-4B8C-83A1-F6EECF244321}">
                <p14:modId xmlns:p14="http://schemas.microsoft.com/office/powerpoint/2010/main" val="2761799567"/>
              </p:ext>
            </p:extLst>
          </p:nvPr>
        </p:nvGraphicFramePr>
        <p:xfrm>
          <a:off x="985749" y="1148244"/>
          <a:ext cx="8632075" cy="4577516"/>
        </p:xfrm>
        <a:graphic>
          <a:graphicData uri="http://schemas.openxmlformats.org/drawingml/2006/table">
            <a:tbl>
              <a:tblPr firstRow="1" firstCol="1" bandRow="1"/>
              <a:tblGrid>
                <a:gridCol w="3382004">
                  <a:extLst>
                    <a:ext uri="{9D8B030D-6E8A-4147-A177-3AD203B41FA5}">
                      <a16:colId xmlns:a16="http://schemas.microsoft.com/office/drawing/2014/main" val="718326279"/>
                    </a:ext>
                  </a:extLst>
                </a:gridCol>
                <a:gridCol w="5250071">
                  <a:extLst>
                    <a:ext uri="{9D8B030D-6E8A-4147-A177-3AD203B41FA5}">
                      <a16:colId xmlns:a16="http://schemas.microsoft.com/office/drawing/2014/main" val="3929058546"/>
                    </a:ext>
                  </a:extLst>
                </a:gridCol>
              </a:tblGrid>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 descendant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a. document that explains what you want to happen to your money and possessions after you die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483560"/>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2. will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b. to fill a place with water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4313100"/>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3. to reign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 someone who works on another person’s farm or on their own small farm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1170827"/>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4. notable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 to ask for something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8704003"/>
                  </a:ext>
                </a:extLst>
              </a:tr>
              <a:tr h="0">
                <a:tc>
                  <a:txBody>
                    <a:bodyPr/>
                    <a:lstStyle/>
                    <a:p>
                      <a:pPr algn="just">
                        <a:lnSpc>
                          <a:spcPct val="115000"/>
                        </a:lnSpc>
                        <a:spcAft>
                          <a:spcPts val="0"/>
                        </a:spcAft>
                        <a:tabLst>
                          <a:tab pos="571500"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5. to flood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e. a relative of a person who lived in the past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8838288"/>
                  </a:ext>
                </a:extLst>
              </a:tr>
              <a:tr h="32200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6. deity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f. the most of something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3021145"/>
                  </a:ext>
                </a:extLst>
              </a:tr>
              <a:tr h="0">
                <a:tc>
                  <a:txBody>
                    <a:bodyPr/>
                    <a:lstStyle/>
                    <a:p>
                      <a:pPr algn="just">
                        <a:lnSpc>
                          <a:spcPct val="115000"/>
                        </a:lnSpc>
                        <a:spcAft>
                          <a:spcPts val="0"/>
                        </a:spcAft>
                        <a:tabLst>
                          <a:tab pos="571500"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7. to irrigate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g. community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3309825"/>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8. plain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h. a god or goddess, a divine being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46695"/>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9. the bulk of something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to keep in existence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264084"/>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10. peasants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j. interesting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1616612"/>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11. inundation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k. to rule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8806899"/>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12. to sustain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l. flood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8969728"/>
                  </a:ext>
                </a:extLst>
              </a:tr>
              <a:tr h="0">
                <a:tc>
                  <a:txBody>
                    <a:bodyPr/>
                    <a:lstStyle/>
                    <a:p>
                      <a:pPr algn="just">
                        <a:lnSpc>
                          <a:spcPct val="115000"/>
                        </a:lnSpc>
                        <a:spcAft>
                          <a:spcPts val="0"/>
                        </a:spcAft>
                        <a:tabLst>
                          <a:tab pos="571500" algn="l"/>
                        </a:tabLst>
                      </a:pPr>
                      <a:r>
                        <a:rPr lang="en-US" sz="1600">
                          <a:effectLst/>
                          <a:latin typeface="Times New Roman" panose="02020603050405020304" pitchFamily="18" charset="0"/>
                          <a:ea typeface="Calibri" panose="020F0502020204030204" pitchFamily="34" charset="0"/>
                          <a:cs typeface="Times New Roman" panose="02020603050405020304" pitchFamily="18" charset="0"/>
                        </a:rPr>
                        <a:t>13. settlement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m. a large area of flat land with few trees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5054542"/>
                  </a:ext>
                </a:extLst>
              </a:tr>
              <a:tr h="0">
                <a:tc>
                  <a:txBody>
                    <a:bodyPr/>
                    <a:lstStyle/>
                    <a:p>
                      <a:pPr algn="just">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14. to seek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0"/>
                        </a:spcAft>
                        <a:tabLst>
                          <a:tab pos="571500" algn="l"/>
                        </a:tabLs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n. to bring water to land through a system of ditches in order to make crops grow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9447669"/>
                  </a:ext>
                </a:extLst>
              </a:tr>
            </a:tbl>
          </a:graphicData>
        </a:graphic>
      </p:graphicFrame>
      <p:sp>
        <p:nvSpPr>
          <p:cNvPr id="5" name="Rectangle 4"/>
          <p:cNvSpPr/>
          <p:nvPr/>
        </p:nvSpPr>
        <p:spPr>
          <a:xfrm>
            <a:off x="3557847" y="1327109"/>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E</a:t>
            </a:r>
          </a:p>
        </p:txBody>
      </p:sp>
      <p:sp>
        <p:nvSpPr>
          <p:cNvPr id="6" name="Rectangle 5"/>
          <p:cNvSpPr/>
          <p:nvPr/>
        </p:nvSpPr>
        <p:spPr>
          <a:xfrm>
            <a:off x="2279620" y="1172567"/>
            <a:ext cx="1211725" cy="20831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 ancestor</a:t>
            </a:r>
          </a:p>
        </p:txBody>
      </p:sp>
      <p:sp>
        <p:nvSpPr>
          <p:cNvPr id="7" name="Rectangle 6"/>
          <p:cNvSpPr/>
          <p:nvPr/>
        </p:nvSpPr>
        <p:spPr>
          <a:xfrm>
            <a:off x="3557847" y="1756207"/>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A</a:t>
            </a:r>
          </a:p>
        </p:txBody>
      </p:sp>
      <p:sp>
        <p:nvSpPr>
          <p:cNvPr id="8" name="Rectangle 7"/>
          <p:cNvSpPr/>
          <p:nvPr/>
        </p:nvSpPr>
        <p:spPr>
          <a:xfrm>
            <a:off x="3557847" y="2185305"/>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K</a:t>
            </a:r>
          </a:p>
        </p:txBody>
      </p:sp>
      <p:sp>
        <p:nvSpPr>
          <p:cNvPr id="9" name="Rectangle 8"/>
          <p:cNvSpPr/>
          <p:nvPr/>
        </p:nvSpPr>
        <p:spPr>
          <a:xfrm>
            <a:off x="3557847" y="2564291"/>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J</a:t>
            </a:r>
          </a:p>
        </p:txBody>
      </p:sp>
      <p:sp>
        <p:nvSpPr>
          <p:cNvPr id="10" name="Rectangle 9"/>
          <p:cNvSpPr/>
          <p:nvPr/>
        </p:nvSpPr>
        <p:spPr>
          <a:xfrm>
            <a:off x="3557847" y="2849380"/>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B</a:t>
            </a:r>
          </a:p>
        </p:txBody>
      </p:sp>
      <p:sp>
        <p:nvSpPr>
          <p:cNvPr id="11" name="Rectangle 10"/>
          <p:cNvSpPr/>
          <p:nvPr/>
        </p:nvSpPr>
        <p:spPr>
          <a:xfrm>
            <a:off x="3557847" y="3134469"/>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H</a:t>
            </a:r>
          </a:p>
        </p:txBody>
      </p:sp>
      <p:sp>
        <p:nvSpPr>
          <p:cNvPr id="12" name="Rectangle 11"/>
          <p:cNvSpPr/>
          <p:nvPr/>
        </p:nvSpPr>
        <p:spPr>
          <a:xfrm>
            <a:off x="3557847" y="3440350"/>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N</a:t>
            </a:r>
          </a:p>
        </p:txBody>
      </p:sp>
      <p:sp>
        <p:nvSpPr>
          <p:cNvPr id="13" name="Rectangle 12"/>
          <p:cNvSpPr/>
          <p:nvPr/>
        </p:nvSpPr>
        <p:spPr>
          <a:xfrm>
            <a:off x="3557847" y="3749008"/>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M</a:t>
            </a:r>
          </a:p>
        </p:txBody>
      </p:sp>
      <p:sp>
        <p:nvSpPr>
          <p:cNvPr id="14" name="Rectangle 13"/>
          <p:cNvSpPr/>
          <p:nvPr/>
        </p:nvSpPr>
        <p:spPr>
          <a:xfrm>
            <a:off x="3557847" y="4048451"/>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F</a:t>
            </a:r>
          </a:p>
        </p:txBody>
      </p:sp>
      <p:sp>
        <p:nvSpPr>
          <p:cNvPr id="15" name="Rectangle 14"/>
          <p:cNvSpPr/>
          <p:nvPr/>
        </p:nvSpPr>
        <p:spPr>
          <a:xfrm>
            <a:off x="3557847" y="4339919"/>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C</a:t>
            </a:r>
          </a:p>
        </p:txBody>
      </p:sp>
      <p:sp>
        <p:nvSpPr>
          <p:cNvPr id="16" name="Rectangle 15"/>
          <p:cNvSpPr/>
          <p:nvPr/>
        </p:nvSpPr>
        <p:spPr>
          <a:xfrm>
            <a:off x="3557847" y="4582782"/>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L</a:t>
            </a:r>
          </a:p>
        </p:txBody>
      </p:sp>
      <p:sp>
        <p:nvSpPr>
          <p:cNvPr id="17" name="Rectangle 16"/>
          <p:cNvSpPr/>
          <p:nvPr/>
        </p:nvSpPr>
        <p:spPr>
          <a:xfrm>
            <a:off x="3557847" y="4873021"/>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I</a:t>
            </a:r>
          </a:p>
        </p:txBody>
      </p:sp>
      <p:sp>
        <p:nvSpPr>
          <p:cNvPr id="18" name="Rectangle 17"/>
          <p:cNvSpPr/>
          <p:nvPr/>
        </p:nvSpPr>
        <p:spPr>
          <a:xfrm>
            <a:off x="3557847" y="5163260"/>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G</a:t>
            </a:r>
          </a:p>
        </p:txBody>
      </p:sp>
      <p:sp>
        <p:nvSpPr>
          <p:cNvPr id="19" name="Rectangle 18"/>
          <p:cNvSpPr/>
          <p:nvPr/>
        </p:nvSpPr>
        <p:spPr>
          <a:xfrm>
            <a:off x="3557847" y="5584140"/>
            <a:ext cx="357448" cy="2244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D</a:t>
            </a:r>
          </a:p>
        </p:txBody>
      </p:sp>
    </p:spTree>
    <p:extLst>
      <p:ext uri="{BB962C8B-B14F-4D97-AF65-F5344CB8AC3E}">
        <p14:creationId xmlns:p14="http://schemas.microsoft.com/office/powerpoint/2010/main" val="217046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566" y="215497"/>
            <a:ext cx="10515600" cy="441210"/>
          </a:xfrm>
        </p:spPr>
        <p:txBody>
          <a:bodyPr>
            <a:normAutofit fontScale="90000"/>
          </a:bodyPr>
          <a:lstStyle/>
          <a:p>
            <a:r>
              <a:rPr lang="en-US" dirty="0"/>
              <a:t>Word formation                                  Textbook, p. 53</a:t>
            </a:r>
          </a:p>
        </p:txBody>
      </p:sp>
      <p:graphicFrame>
        <p:nvGraphicFramePr>
          <p:cNvPr id="4" name="Table 3"/>
          <p:cNvGraphicFramePr>
            <a:graphicFrameLocks noGrp="1"/>
          </p:cNvGraphicFramePr>
          <p:nvPr>
            <p:extLst>
              <p:ext uri="{D42A27DB-BD31-4B8C-83A1-F6EECF244321}">
                <p14:modId xmlns:p14="http://schemas.microsoft.com/office/powerpoint/2010/main" val="326621717"/>
              </p:ext>
            </p:extLst>
          </p:nvPr>
        </p:nvGraphicFramePr>
        <p:xfrm>
          <a:off x="1612669" y="821259"/>
          <a:ext cx="8337665" cy="1838452"/>
        </p:xfrm>
        <a:graphic>
          <a:graphicData uri="http://schemas.openxmlformats.org/drawingml/2006/table">
            <a:tbl>
              <a:tblPr firstRow="1" firstCol="1" bandRow="1"/>
              <a:tblGrid>
                <a:gridCol w="2724369">
                  <a:extLst>
                    <a:ext uri="{9D8B030D-6E8A-4147-A177-3AD203B41FA5}">
                      <a16:colId xmlns:a16="http://schemas.microsoft.com/office/drawing/2014/main" val="2330199471"/>
                    </a:ext>
                  </a:extLst>
                </a:gridCol>
                <a:gridCol w="2881962">
                  <a:extLst>
                    <a:ext uri="{9D8B030D-6E8A-4147-A177-3AD203B41FA5}">
                      <a16:colId xmlns:a16="http://schemas.microsoft.com/office/drawing/2014/main" val="285174962"/>
                    </a:ext>
                  </a:extLst>
                </a:gridCol>
                <a:gridCol w="2731334">
                  <a:extLst>
                    <a:ext uri="{9D8B030D-6E8A-4147-A177-3AD203B41FA5}">
                      <a16:colId xmlns:a16="http://schemas.microsoft.com/office/drawing/2014/main" val="3724951746"/>
                    </a:ext>
                  </a:extLst>
                </a:gridCol>
              </a:tblGrid>
              <a:tr h="0">
                <a:tc>
                  <a:txBody>
                    <a:bodyPr/>
                    <a:lstStyle/>
                    <a:p>
                      <a:pPr algn="ctr">
                        <a:lnSpc>
                          <a:spcPct val="115000"/>
                        </a:lnSpc>
                        <a:spcAft>
                          <a:spcPts val="0"/>
                        </a:spcAft>
                      </a:pPr>
                      <a:r>
                        <a:rPr lang="en-US" sz="1600" b="1" dirty="0">
                          <a:effectLst/>
                          <a:latin typeface="Times New Roman" panose="02020603050405020304" pitchFamily="18" charset="0"/>
                          <a:ea typeface="Calibri" panose="020F0502020204030204" pitchFamily="34" charset="0"/>
                          <a:cs typeface="Times New Roman" panose="02020603050405020304" pitchFamily="18" charset="0"/>
                        </a:rPr>
                        <a:t>VERB</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NOUN</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a:effectLst/>
                          <a:latin typeface="Times New Roman" panose="02020603050405020304" pitchFamily="18" charset="0"/>
                          <a:ea typeface="Calibri" panose="020F0502020204030204" pitchFamily="34" charset="0"/>
                          <a:cs typeface="Times New Roman" panose="02020603050405020304" pitchFamily="18" charset="0"/>
                        </a:rPr>
                        <a:t>ADJECTIVE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0742306"/>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CONQUER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873205"/>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SYMBOL/SYMBOLISM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1225520"/>
                  </a:ext>
                </a:extLst>
              </a:tr>
              <a:tr h="0">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INUNDATE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6758422"/>
                  </a:ext>
                </a:extLst>
              </a:tr>
              <a:tr h="0">
                <a:tc>
                  <a:txBody>
                    <a:bodyPr/>
                    <a:lstStyle/>
                    <a:p>
                      <a:pP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RECURRENCE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6904067"/>
                  </a:ext>
                </a:extLst>
              </a:tr>
              <a:tr h="0">
                <a:tc>
                  <a:txBody>
                    <a:bodyPr/>
                    <a:lstStyle/>
                    <a:p>
                      <a:pPr algn="ctr">
                        <a:lnSpc>
                          <a:spcPct val="115000"/>
                        </a:lnSpc>
                        <a:spcAft>
                          <a:spcPts val="0"/>
                        </a:spcAft>
                      </a:pPr>
                      <a:r>
                        <a:rPr lang="en-US" sz="1600">
                          <a:effectLst/>
                          <a:latin typeface="Times New Roman" panose="02020603050405020304" pitchFamily="18" charset="0"/>
                          <a:ea typeface="Calibri" panose="020F0502020204030204" pitchFamily="34" charset="0"/>
                          <a:cs typeface="Times New Roman" panose="02020603050405020304" pitchFamily="18" charset="0"/>
                        </a:rPr>
                        <a:t>DECIDE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2549310"/>
                  </a:ext>
                </a:extLst>
              </a:tr>
              <a:tr h="0">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EXEMPLIFY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3418926"/>
                  </a:ext>
                </a:extLst>
              </a:tr>
            </a:tbl>
          </a:graphicData>
        </a:graphic>
      </p:graphicFrame>
      <p:sp>
        <p:nvSpPr>
          <p:cNvPr id="6" name="Rectangle 5"/>
          <p:cNvSpPr/>
          <p:nvPr/>
        </p:nvSpPr>
        <p:spPr>
          <a:xfrm>
            <a:off x="936566" y="2724510"/>
            <a:ext cx="10124901" cy="3773341"/>
          </a:xfrm>
          <a:prstGeom prst="rect">
            <a:avLst/>
          </a:prstGeom>
        </p:spPr>
        <p:txBody>
          <a:bodyPr wrap="square">
            <a:spAutoFit/>
          </a:bodyPr>
          <a:lstStyle/>
          <a:p>
            <a:pPr>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1. </a:t>
            </a:r>
            <a:r>
              <a:rPr lang="en-US" sz="1600" b="1" dirty="0">
                <a:latin typeface="Times New Roman" panose="02020603050405020304" pitchFamily="18" charset="0"/>
                <a:ea typeface="Calibri" panose="020F0502020204030204" pitchFamily="34" charset="0"/>
                <a:cs typeface="Times New Roman" panose="02020603050405020304" pitchFamily="18" charset="0"/>
              </a:rPr>
              <a:t>The Hyksos</a:t>
            </a:r>
            <a:r>
              <a:rPr lang="en-US" sz="1600" dirty="0">
                <a:latin typeface="Times New Roman" panose="02020603050405020304" pitchFamily="18" charset="0"/>
                <a:ea typeface="Calibri" panose="020F0502020204030204" pitchFamily="34" charset="0"/>
                <a:cs typeface="Times New Roman" panose="02020603050405020304" pitchFamily="18" charset="0"/>
              </a:rPr>
              <a:t>* invaded </a:t>
            </a:r>
            <a:r>
              <a:rPr lang="en-US" sz="1600" dirty="0" err="1">
                <a:latin typeface="Times New Roman" panose="02020603050405020304" pitchFamily="18" charset="0"/>
                <a:ea typeface="Calibri" panose="020F0502020204030204" pitchFamily="34" charset="0"/>
                <a:cs typeface="Times New Roman" panose="02020603050405020304" pitchFamily="18" charset="0"/>
              </a:rPr>
              <a:t>and__________________Egypt</a:t>
            </a:r>
            <a:r>
              <a:rPr lang="en-US" sz="1600" dirty="0">
                <a:latin typeface="Times New Roman" panose="02020603050405020304" pitchFamily="18" charset="0"/>
                <a:ea typeface="Calibri" panose="020F0502020204030204" pitchFamily="34" charset="0"/>
                <a:cs typeface="Times New Roman" panose="02020603050405020304" pitchFamily="18" charset="0"/>
              </a:rPr>
              <a:t> during the Middle Kingdom.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2. The Great Pyramid of Giza is the most </a:t>
            </a:r>
            <a:r>
              <a:rPr lang="en-US" sz="1600" dirty="0" err="1">
                <a:latin typeface="Times New Roman" panose="02020603050405020304" pitchFamily="18" charset="0"/>
                <a:ea typeface="Calibri" panose="020F0502020204030204" pitchFamily="34" charset="0"/>
                <a:cs typeface="Times New Roman" panose="02020603050405020304" pitchFamily="18" charset="0"/>
              </a:rPr>
              <a:t>important__________________of</a:t>
            </a:r>
            <a:r>
              <a:rPr lang="en-US" sz="1600" dirty="0">
                <a:latin typeface="Times New Roman" panose="02020603050405020304" pitchFamily="18" charset="0"/>
                <a:ea typeface="Calibri" panose="020F0502020204030204" pitchFamily="34" charset="0"/>
                <a:cs typeface="Times New Roman" panose="02020603050405020304" pitchFamily="18" charset="0"/>
              </a:rPr>
              <a:t> ancient Egypt.</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3. The ancient Egyptian hieroglyphic system was extremely complex and_________________.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4. In Egypt's dry climate,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the________________was</a:t>
            </a:r>
            <a:r>
              <a:rPr lang="en-US" sz="1600" dirty="0">
                <a:latin typeface="Times New Roman" panose="02020603050405020304" pitchFamily="18" charset="0"/>
                <a:ea typeface="Calibri" panose="020F0502020204030204" pitchFamily="34" charset="0"/>
                <a:cs typeface="Times New Roman" panose="02020603050405020304" pitchFamily="18" charset="0"/>
              </a:rPr>
              <a:t> a matter of life and death because the water was needed for the irrigation of the agricultural land.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5. These areas on the map represent the </a:t>
            </a:r>
            <a:r>
              <a:rPr lang="en-US" sz="1600" dirty="0" err="1">
                <a:latin typeface="Times New Roman" panose="02020603050405020304" pitchFamily="18" charset="0"/>
                <a:ea typeface="Calibri" panose="020F0502020204030204" pitchFamily="34" charset="0"/>
                <a:cs typeface="Times New Roman" panose="02020603050405020304" pitchFamily="18" charset="0"/>
              </a:rPr>
              <a:t>regularly______________parts</a:t>
            </a:r>
            <a:r>
              <a:rPr lang="en-US" sz="1600" dirty="0">
                <a:latin typeface="Times New Roman" panose="02020603050405020304" pitchFamily="18" charset="0"/>
                <a:ea typeface="Calibri" panose="020F0502020204030204" pitchFamily="34" charset="0"/>
                <a:cs typeface="Times New Roman" panose="02020603050405020304" pitchFamily="18" charset="0"/>
              </a:rPr>
              <a:t> of the Nile Valley.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6. This is one of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the________________symbols</a:t>
            </a:r>
            <a:r>
              <a:rPr lang="en-US" sz="1600" dirty="0">
                <a:latin typeface="Times New Roman" panose="02020603050405020304" pitchFamily="18" charset="0"/>
                <a:ea typeface="Calibri" panose="020F0502020204030204" pitchFamily="34" charset="0"/>
                <a:cs typeface="Times New Roman" panose="02020603050405020304" pitchFamily="18" charset="0"/>
              </a:rPr>
              <a:t> in ancient Egyptian mythology.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7. He is often described by many historians as a weak, _______________ruler.</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8.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The_______________of</a:t>
            </a:r>
            <a:r>
              <a:rPr lang="en-US" sz="1600" dirty="0">
                <a:latin typeface="Times New Roman" panose="02020603050405020304" pitchFamily="18" charset="0"/>
                <a:ea typeface="Calibri" panose="020F0502020204030204" pitchFamily="34" charset="0"/>
                <a:cs typeface="Times New Roman" panose="02020603050405020304" pitchFamily="18" charset="0"/>
              </a:rPr>
              <a:t> ancient Egypt’s mythology is a very complex topic that can have different connotations.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9. Nefertiti’s bust is notable </a:t>
            </a:r>
            <a:r>
              <a:rPr lang="en-US" sz="1600" dirty="0" err="1">
                <a:latin typeface="Times New Roman" panose="02020603050405020304" pitchFamily="18" charset="0"/>
                <a:ea typeface="Calibri" panose="020F0502020204030204" pitchFamily="34" charset="0"/>
                <a:cs typeface="Times New Roman" panose="02020603050405020304" pitchFamily="18" charset="0"/>
              </a:rPr>
              <a:t>for________________the</a:t>
            </a:r>
            <a:r>
              <a:rPr lang="en-US" sz="1600" dirty="0">
                <a:latin typeface="Times New Roman" panose="02020603050405020304" pitchFamily="18" charset="0"/>
                <a:ea typeface="Calibri" panose="020F0502020204030204" pitchFamily="34" charset="0"/>
                <a:cs typeface="Times New Roman" panose="02020603050405020304" pitchFamily="18" charset="0"/>
              </a:rPr>
              <a:t> realistic facial proportions.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10. It represents </a:t>
            </a:r>
            <a:r>
              <a:rPr lang="en-US" sz="1600" dirty="0" err="1">
                <a:latin typeface="Times New Roman" panose="02020603050405020304" pitchFamily="18" charset="0"/>
                <a:ea typeface="Calibri" panose="020F0502020204030204" pitchFamily="34" charset="0"/>
                <a:cs typeface="Times New Roman" panose="02020603050405020304" pitchFamily="18" charset="0"/>
              </a:rPr>
              <a:t>an________________figure</a:t>
            </a:r>
            <a:r>
              <a:rPr lang="en-US" sz="1600" dirty="0">
                <a:latin typeface="Times New Roman" panose="02020603050405020304" pitchFamily="18" charset="0"/>
                <a:ea typeface="Calibri" panose="020F0502020204030204" pitchFamily="34" charset="0"/>
                <a:cs typeface="Times New Roman" panose="02020603050405020304" pitchFamily="18" charset="0"/>
              </a:rPr>
              <a:t> from ancient history as well as a precious work of art.</a:t>
            </a:r>
          </a:p>
          <a:p>
            <a:pPr algn="just">
              <a:lnSpc>
                <a:spcPct val="115000"/>
              </a:lnSpc>
              <a:spcAft>
                <a:spcPts val="0"/>
              </a:spcAft>
              <a:tabLst>
                <a:tab pos="571500" algn="l"/>
              </a:tabLst>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a:t>
            </a:r>
            <a:r>
              <a:rPr lang="en-US" sz="1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an Egyptian term meaning </a:t>
            </a:r>
            <a:r>
              <a:rPr lang="en-US" sz="1600" dirty="0">
                <a:latin typeface="Times New Roman" panose="02020603050405020304" pitchFamily="18" charset="0"/>
                <a:ea typeface="Calibri" panose="020F0502020204030204" pitchFamily="34" charset="0"/>
                <a:cs typeface="Times New Roman" panose="02020603050405020304" pitchFamily="18" charset="0"/>
              </a:rPr>
              <a:t>‘</a:t>
            </a:r>
            <a:r>
              <a:rPr lang="en-US" sz="1600" b="1" dirty="0">
                <a:latin typeface="Times New Roman" panose="02020603050405020304" pitchFamily="18" charset="0"/>
                <a:ea typeface="Calibri" panose="020F0502020204030204" pitchFamily="34" charset="0"/>
                <a:cs typeface="Times New Roman" panose="02020603050405020304" pitchFamily="18" charset="0"/>
              </a:rPr>
              <a:t>rulers of foreign lands</a:t>
            </a:r>
            <a:r>
              <a:rPr lang="en-US" sz="1600" dirty="0">
                <a:latin typeface="Times New Roman" panose="02020603050405020304" pitchFamily="18" charset="0"/>
                <a:ea typeface="Calibri" panose="020F0502020204030204" pitchFamily="34" charset="0"/>
                <a:cs typeface="Times New Roman" panose="02020603050405020304" pitchFamily="18"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4849428" y="1113458"/>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CONQUEST</a:t>
            </a:r>
            <a:r>
              <a:rPr lang="en-US" dirty="0"/>
              <a:t>T</a:t>
            </a:r>
          </a:p>
        </p:txBody>
      </p:sp>
      <p:sp>
        <p:nvSpPr>
          <p:cNvPr id="8" name="Rectangle 7"/>
          <p:cNvSpPr/>
          <p:nvPr/>
        </p:nvSpPr>
        <p:spPr>
          <a:xfrm>
            <a:off x="7583980" y="1113457"/>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CONQUERED</a:t>
            </a:r>
            <a:r>
              <a:rPr lang="en-US" dirty="0"/>
              <a:t>T</a:t>
            </a:r>
          </a:p>
        </p:txBody>
      </p:sp>
      <p:sp>
        <p:nvSpPr>
          <p:cNvPr id="9" name="Rectangle 8"/>
          <p:cNvSpPr/>
          <p:nvPr/>
        </p:nvSpPr>
        <p:spPr>
          <a:xfrm>
            <a:off x="2061556" y="1346643"/>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TO SYMBOLIZE</a:t>
            </a:r>
            <a:r>
              <a:rPr lang="en-US" dirty="0"/>
              <a:t>T</a:t>
            </a:r>
          </a:p>
        </p:txBody>
      </p:sp>
      <p:sp>
        <p:nvSpPr>
          <p:cNvPr id="10" name="Rectangle 9"/>
          <p:cNvSpPr/>
          <p:nvPr/>
        </p:nvSpPr>
        <p:spPr>
          <a:xfrm>
            <a:off x="7583980" y="1335315"/>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SYMBOLIC</a:t>
            </a:r>
            <a:r>
              <a:rPr lang="en-US" dirty="0"/>
              <a:t>T</a:t>
            </a:r>
          </a:p>
        </p:txBody>
      </p:sp>
      <p:sp>
        <p:nvSpPr>
          <p:cNvPr id="11" name="Rectangle 10"/>
          <p:cNvSpPr/>
          <p:nvPr/>
        </p:nvSpPr>
        <p:spPr>
          <a:xfrm>
            <a:off x="4829695" y="1643225"/>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INUNDATION</a:t>
            </a:r>
            <a:r>
              <a:rPr lang="en-US" dirty="0"/>
              <a:t>T</a:t>
            </a:r>
          </a:p>
        </p:txBody>
      </p:sp>
      <p:sp>
        <p:nvSpPr>
          <p:cNvPr id="12" name="Rectangle 11"/>
          <p:cNvSpPr/>
          <p:nvPr/>
        </p:nvSpPr>
        <p:spPr>
          <a:xfrm>
            <a:off x="7583980" y="1643225"/>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INUNDATED</a:t>
            </a:r>
            <a:r>
              <a:rPr lang="en-US" dirty="0"/>
              <a:t>T</a:t>
            </a:r>
          </a:p>
        </p:txBody>
      </p:sp>
      <p:sp>
        <p:nvSpPr>
          <p:cNvPr id="13" name="Rectangle 12"/>
          <p:cNvSpPr/>
          <p:nvPr/>
        </p:nvSpPr>
        <p:spPr>
          <a:xfrm>
            <a:off x="2061556" y="1873634"/>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TO RECUR</a:t>
            </a:r>
            <a:r>
              <a:rPr lang="en-US" dirty="0"/>
              <a:t>T</a:t>
            </a:r>
          </a:p>
        </p:txBody>
      </p:sp>
      <p:sp>
        <p:nvSpPr>
          <p:cNvPr id="14" name="Rectangle 13"/>
          <p:cNvSpPr/>
          <p:nvPr/>
        </p:nvSpPr>
        <p:spPr>
          <a:xfrm>
            <a:off x="7323746" y="1875627"/>
            <a:ext cx="2737423"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RECURRENT/RECURRING</a:t>
            </a:r>
            <a:r>
              <a:rPr lang="en-US" dirty="0"/>
              <a:t>T</a:t>
            </a:r>
          </a:p>
        </p:txBody>
      </p:sp>
      <p:sp>
        <p:nvSpPr>
          <p:cNvPr id="15" name="Rectangle 14"/>
          <p:cNvSpPr/>
          <p:nvPr/>
        </p:nvSpPr>
        <p:spPr>
          <a:xfrm>
            <a:off x="4804653" y="2158005"/>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DECISION</a:t>
            </a:r>
            <a:r>
              <a:rPr lang="en-US" dirty="0"/>
              <a:t>T</a:t>
            </a:r>
          </a:p>
        </p:txBody>
      </p:sp>
      <p:sp>
        <p:nvSpPr>
          <p:cNvPr id="16" name="Rectangle 15"/>
          <p:cNvSpPr/>
          <p:nvPr/>
        </p:nvSpPr>
        <p:spPr>
          <a:xfrm>
            <a:off x="7583980" y="2169195"/>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(IN)DECISIVE</a:t>
            </a:r>
            <a:r>
              <a:rPr lang="en-US" dirty="0"/>
              <a:t>T</a:t>
            </a:r>
          </a:p>
        </p:txBody>
      </p:sp>
      <p:sp>
        <p:nvSpPr>
          <p:cNvPr id="17" name="Rectangle 16"/>
          <p:cNvSpPr/>
          <p:nvPr/>
        </p:nvSpPr>
        <p:spPr>
          <a:xfrm>
            <a:off x="4815840" y="2401776"/>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EXAMPLE</a:t>
            </a:r>
            <a:r>
              <a:rPr lang="en-US" dirty="0"/>
              <a:t>T</a:t>
            </a:r>
          </a:p>
        </p:txBody>
      </p:sp>
      <p:sp>
        <p:nvSpPr>
          <p:cNvPr id="18" name="Rectangle 17"/>
          <p:cNvSpPr/>
          <p:nvPr/>
        </p:nvSpPr>
        <p:spPr>
          <a:xfrm>
            <a:off x="7583980" y="2433976"/>
            <a:ext cx="2078182" cy="224443"/>
          </a:xfrm>
          <a:prstGeom prst="rect">
            <a:avLst/>
          </a:prstGeom>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US" b="1" dirty="0">
                <a:solidFill>
                  <a:srgbClr val="7030A0"/>
                </a:solidFill>
              </a:rPr>
              <a:t>EXEMPLARY</a:t>
            </a:r>
            <a:r>
              <a:rPr lang="en-US" dirty="0"/>
              <a:t>T</a:t>
            </a:r>
          </a:p>
        </p:txBody>
      </p:sp>
      <p:sp>
        <p:nvSpPr>
          <p:cNvPr id="19" name="Rectangle 18"/>
          <p:cNvSpPr/>
          <p:nvPr/>
        </p:nvSpPr>
        <p:spPr>
          <a:xfrm>
            <a:off x="3499659" y="2804153"/>
            <a:ext cx="1679170"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conquered</a:t>
            </a:r>
          </a:p>
        </p:txBody>
      </p:sp>
      <p:sp>
        <p:nvSpPr>
          <p:cNvPr id="20" name="Rectangle 19"/>
          <p:cNvSpPr/>
          <p:nvPr/>
        </p:nvSpPr>
        <p:spPr>
          <a:xfrm>
            <a:off x="5288279" y="3036909"/>
            <a:ext cx="1679170"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symbol</a:t>
            </a:r>
          </a:p>
        </p:txBody>
      </p:sp>
      <p:sp>
        <p:nvSpPr>
          <p:cNvPr id="21" name="Rectangle 20"/>
          <p:cNvSpPr/>
          <p:nvPr/>
        </p:nvSpPr>
        <p:spPr>
          <a:xfrm>
            <a:off x="7051964" y="3375664"/>
            <a:ext cx="1679170"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symbolic</a:t>
            </a:r>
          </a:p>
        </p:txBody>
      </p:sp>
      <p:sp>
        <p:nvSpPr>
          <p:cNvPr id="22" name="Rectangle 21"/>
          <p:cNvSpPr/>
          <p:nvPr/>
        </p:nvSpPr>
        <p:spPr>
          <a:xfrm>
            <a:off x="3609109" y="3608420"/>
            <a:ext cx="1478280"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inundation</a:t>
            </a:r>
          </a:p>
        </p:txBody>
      </p:sp>
      <p:sp>
        <p:nvSpPr>
          <p:cNvPr id="23" name="Rectangle 22"/>
          <p:cNvSpPr/>
          <p:nvPr/>
        </p:nvSpPr>
        <p:spPr>
          <a:xfrm>
            <a:off x="5087389" y="4179931"/>
            <a:ext cx="1321724"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inundated</a:t>
            </a:r>
          </a:p>
        </p:txBody>
      </p:sp>
      <p:sp>
        <p:nvSpPr>
          <p:cNvPr id="24" name="Rectangle 23"/>
          <p:cNvSpPr/>
          <p:nvPr/>
        </p:nvSpPr>
        <p:spPr>
          <a:xfrm>
            <a:off x="2722766" y="4451823"/>
            <a:ext cx="1491787"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recurrent</a:t>
            </a:r>
          </a:p>
        </p:txBody>
      </p:sp>
      <p:sp>
        <p:nvSpPr>
          <p:cNvPr id="25" name="Rectangle 24"/>
          <p:cNvSpPr/>
          <p:nvPr/>
        </p:nvSpPr>
        <p:spPr>
          <a:xfrm>
            <a:off x="5464234" y="4741941"/>
            <a:ext cx="1503215"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indecisive</a:t>
            </a:r>
          </a:p>
        </p:txBody>
      </p:sp>
      <p:sp>
        <p:nvSpPr>
          <p:cNvPr id="26" name="Rectangle 25"/>
          <p:cNvSpPr/>
          <p:nvPr/>
        </p:nvSpPr>
        <p:spPr>
          <a:xfrm>
            <a:off x="1612669" y="5015357"/>
            <a:ext cx="1413164"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symbolism</a:t>
            </a:r>
          </a:p>
        </p:txBody>
      </p:sp>
      <p:sp>
        <p:nvSpPr>
          <p:cNvPr id="27" name="Rectangle 26"/>
          <p:cNvSpPr/>
          <p:nvPr/>
        </p:nvSpPr>
        <p:spPr>
          <a:xfrm>
            <a:off x="3609109" y="5295226"/>
            <a:ext cx="1569720"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exemplifying</a:t>
            </a:r>
          </a:p>
        </p:txBody>
      </p:sp>
      <p:sp>
        <p:nvSpPr>
          <p:cNvPr id="28" name="Rectangle 27"/>
          <p:cNvSpPr/>
          <p:nvPr/>
        </p:nvSpPr>
        <p:spPr>
          <a:xfrm>
            <a:off x="2629075" y="5578891"/>
            <a:ext cx="1510664" cy="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a:t>exemplary</a:t>
            </a:r>
          </a:p>
        </p:txBody>
      </p:sp>
    </p:spTree>
    <p:extLst>
      <p:ext uri="{BB962C8B-B14F-4D97-AF65-F5344CB8AC3E}">
        <p14:creationId xmlns:p14="http://schemas.microsoft.com/office/powerpoint/2010/main" val="2530576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 calcmode="lin" valueType="num">
                                      <p:cBhvr additive="base">
                                        <p:cTn id="73" dur="500" fill="hold"/>
                                        <p:tgtEl>
                                          <p:spTgt spid="17"/>
                                        </p:tgtEl>
                                        <p:attrNameLst>
                                          <p:attrName>ppt_x</p:attrName>
                                        </p:attrNameLst>
                                      </p:cBhvr>
                                      <p:tavLst>
                                        <p:tav tm="0">
                                          <p:val>
                                            <p:strVal val="#ppt_x"/>
                                          </p:val>
                                        </p:tav>
                                        <p:tav tm="100000">
                                          <p:val>
                                            <p:strVal val="#ppt_x"/>
                                          </p:val>
                                        </p:tav>
                                      </p:tavLst>
                                    </p:anim>
                                    <p:anim calcmode="lin" valueType="num">
                                      <p:cBhvr additive="base">
                                        <p:cTn id="7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
                                        </p:tgtEl>
                                        <p:attrNameLst>
                                          <p:attrName>style.visibility</p:attrName>
                                        </p:attrNameLst>
                                      </p:cBhvr>
                                      <p:to>
                                        <p:strVal val="visible"/>
                                      </p:to>
                                    </p:set>
                                    <p:anim calcmode="lin" valueType="num">
                                      <p:cBhvr additive="base">
                                        <p:cTn id="85" dur="500" fill="hold"/>
                                        <p:tgtEl>
                                          <p:spTgt spid="6"/>
                                        </p:tgtEl>
                                        <p:attrNameLst>
                                          <p:attrName>ppt_x</p:attrName>
                                        </p:attrNameLst>
                                      </p:cBhvr>
                                      <p:tavLst>
                                        <p:tav tm="0">
                                          <p:val>
                                            <p:strVal val="#ppt_x"/>
                                          </p:val>
                                        </p:tav>
                                        <p:tav tm="100000">
                                          <p:val>
                                            <p:strVal val="#ppt_x"/>
                                          </p:val>
                                        </p:tav>
                                      </p:tavLst>
                                    </p:anim>
                                    <p:anim calcmode="lin" valueType="num">
                                      <p:cBhvr additive="base">
                                        <p:cTn id="8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additive="base">
                                        <p:cTn id="91" dur="500" fill="hold"/>
                                        <p:tgtEl>
                                          <p:spTgt spid="19"/>
                                        </p:tgtEl>
                                        <p:attrNameLst>
                                          <p:attrName>ppt_x</p:attrName>
                                        </p:attrNameLst>
                                      </p:cBhvr>
                                      <p:tavLst>
                                        <p:tav tm="0">
                                          <p:val>
                                            <p:strVal val="#ppt_x"/>
                                          </p:val>
                                        </p:tav>
                                        <p:tav tm="100000">
                                          <p:val>
                                            <p:strVal val="#ppt_x"/>
                                          </p:val>
                                        </p:tav>
                                      </p:tavLst>
                                    </p:anim>
                                    <p:anim calcmode="lin" valueType="num">
                                      <p:cBhvr additive="base">
                                        <p:cTn id="9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additive="base">
                                        <p:cTn id="97" dur="500" fill="hold"/>
                                        <p:tgtEl>
                                          <p:spTgt spid="20"/>
                                        </p:tgtEl>
                                        <p:attrNameLst>
                                          <p:attrName>ppt_x</p:attrName>
                                        </p:attrNameLst>
                                      </p:cBhvr>
                                      <p:tavLst>
                                        <p:tav tm="0">
                                          <p:val>
                                            <p:strVal val="#ppt_x"/>
                                          </p:val>
                                        </p:tav>
                                        <p:tav tm="100000">
                                          <p:val>
                                            <p:strVal val="#ppt_x"/>
                                          </p:val>
                                        </p:tav>
                                      </p:tavLst>
                                    </p:anim>
                                    <p:anim calcmode="lin" valueType="num">
                                      <p:cBhvr additive="base">
                                        <p:cTn id="9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additive="base">
                                        <p:cTn id="103" dur="500" fill="hold"/>
                                        <p:tgtEl>
                                          <p:spTgt spid="21"/>
                                        </p:tgtEl>
                                        <p:attrNameLst>
                                          <p:attrName>ppt_x</p:attrName>
                                        </p:attrNameLst>
                                      </p:cBhvr>
                                      <p:tavLst>
                                        <p:tav tm="0">
                                          <p:val>
                                            <p:strVal val="#ppt_x"/>
                                          </p:val>
                                        </p:tav>
                                        <p:tav tm="100000">
                                          <p:val>
                                            <p:strVal val="#ppt_x"/>
                                          </p:val>
                                        </p:tav>
                                      </p:tavLst>
                                    </p:anim>
                                    <p:anim calcmode="lin" valueType="num">
                                      <p:cBhvr additive="base">
                                        <p:cTn id="10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 calcmode="lin" valueType="num">
                                      <p:cBhvr additive="base">
                                        <p:cTn id="109" dur="500" fill="hold"/>
                                        <p:tgtEl>
                                          <p:spTgt spid="22"/>
                                        </p:tgtEl>
                                        <p:attrNameLst>
                                          <p:attrName>ppt_x</p:attrName>
                                        </p:attrNameLst>
                                      </p:cBhvr>
                                      <p:tavLst>
                                        <p:tav tm="0">
                                          <p:val>
                                            <p:strVal val="#ppt_x"/>
                                          </p:val>
                                        </p:tav>
                                        <p:tav tm="100000">
                                          <p:val>
                                            <p:strVal val="#ppt_x"/>
                                          </p:val>
                                        </p:tav>
                                      </p:tavLst>
                                    </p:anim>
                                    <p:anim calcmode="lin" valueType="num">
                                      <p:cBhvr additive="base">
                                        <p:cTn id="11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3"/>
                                        </p:tgtEl>
                                        <p:attrNameLst>
                                          <p:attrName>style.visibility</p:attrName>
                                        </p:attrNameLst>
                                      </p:cBhvr>
                                      <p:to>
                                        <p:strVal val="visible"/>
                                      </p:to>
                                    </p:set>
                                    <p:anim calcmode="lin" valueType="num">
                                      <p:cBhvr additive="base">
                                        <p:cTn id="115" dur="500" fill="hold"/>
                                        <p:tgtEl>
                                          <p:spTgt spid="23"/>
                                        </p:tgtEl>
                                        <p:attrNameLst>
                                          <p:attrName>ppt_x</p:attrName>
                                        </p:attrNameLst>
                                      </p:cBhvr>
                                      <p:tavLst>
                                        <p:tav tm="0">
                                          <p:val>
                                            <p:strVal val="#ppt_x"/>
                                          </p:val>
                                        </p:tav>
                                        <p:tav tm="100000">
                                          <p:val>
                                            <p:strVal val="#ppt_x"/>
                                          </p:val>
                                        </p:tav>
                                      </p:tavLst>
                                    </p:anim>
                                    <p:anim calcmode="lin" valueType="num">
                                      <p:cBhvr additive="base">
                                        <p:cTn id="11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4"/>
                                        </p:tgtEl>
                                        <p:attrNameLst>
                                          <p:attrName>style.visibility</p:attrName>
                                        </p:attrNameLst>
                                      </p:cBhvr>
                                      <p:to>
                                        <p:strVal val="visible"/>
                                      </p:to>
                                    </p:set>
                                    <p:anim calcmode="lin" valueType="num">
                                      <p:cBhvr additive="base">
                                        <p:cTn id="121" dur="500" fill="hold"/>
                                        <p:tgtEl>
                                          <p:spTgt spid="24"/>
                                        </p:tgtEl>
                                        <p:attrNameLst>
                                          <p:attrName>ppt_x</p:attrName>
                                        </p:attrNameLst>
                                      </p:cBhvr>
                                      <p:tavLst>
                                        <p:tav tm="0">
                                          <p:val>
                                            <p:strVal val="#ppt_x"/>
                                          </p:val>
                                        </p:tav>
                                        <p:tav tm="100000">
                                          <p:val>
                                            <p:strVal val="#ppt_x"/>
                                          </p:val>
                                        </p:tav>
                                      </p:tavLst>
                                    </p:anim>
                                    <p:anim calcmode="lin" valueType="num">
                                      <p:cBhvr additive="base">
                                        <p:cTn id="12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5"/>
                                        </p:tgtEl>
                                        <p:attrNameLst>
                                          <p:attrName>style.visibility</p:attrName>
                                        </p:attrNameLst>
                                      </p:cBhvr>
                                      <p:to>
                                        <p:strVal val="visible"/>
                                      </p:to>
                                    </p:set>
                                    <p:anim calcmode="lin" valueType="num">
                                      <p:cBhvr additive="base">
                                        <p:cTn id="127" dur="500" fill="hold"/>
                                        <p:tgtEl>
                                          <p:spTgt spid="25"/>
                                        </p:tgtEl>
                                        <p:attrNameLst>
                                          <p:attrName>ppt_x</p:attrName>
                                        </p:attrNameLst>
                                      </p:cBhvr>
                                      <p:tavLst>
                                        <p:tav tm="0">
                                          <p:val>
                                            <p:strVal val="#ppt_x"/>
                                          </p:val>
                                        </p:tav>
                                        <p:tav tm="100000">
                                          <p:val>
                                            <p:strVal val="#ppt_x"/>
                                          </p:val>
                                        </p:tav>
                                      </p:tavLst>
                                    </p:anim>
                                    <p:anim calcmode="lin" valueType="num">
                                      <p:cBhvr additive="base">
                                        <p:cTn id="12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6"/>
                                        </p:tgtEl>
                                        <p:attrNameLst>
                                          <p:attrName>style.visibility</p:attrName>
                                        </p:attrNameLst>
                                      </p:cBhvr>
                                      <p:to>
                                        <p:strVal val="visible"/>
                                      </p:to>
                                    </p:set>
                                    <p:anim calcmode="lin" valueType="num">
                                      <p:cBhvr additive="base">
                                        <p:cTn id="133" dur="500" fill="hold"/>
                                        <p:tgtEl>
                                          <p:spTgt spid="26"/>
                                        </p:tgtEl>
                                        <p:attrNameLst>
                                          <p:attrName>ppt_x</p:attrName>
                                        </p:attrNameLst>
                                      </p:cBhvr>
                                      <p:tavLst>
                                        <p:tav tm="0">
                                          <p:val>
                                            <p:strVal val="#ppt_x"/>
                                          </p:val>
                                        </p:tav>
                                        <p:tav tm="100000">
                                          <p:val>
                                            <p:strVal val="#ppt_x"/>
                                          </p:val>
                                        </p:tav>
                                      </p:tavLst>
                                    </p:anim>
                                    <p:anim calcmode="lin" valueType="num">
                                      <p:cBhvr additive="base">
                                        <p:cTn id="13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7"/>
                                        </p:tgtEl>
                                        <p:attrNameLst>
                                          <p:attrName>style.visibility</p:attrName>
                                        </p:attrNameLst>
                                      </p:cBhvr>
                                      <p:to>
                                        <p:strVal val="visible"/>
                                      </p:to>
                                    </p:set>
                                    <p:anim calcmode="lin" valueType="num">
                                      <p:cBhvr additive="base">
                                        <p:cTn id="139" dur="500" fill="hold"/>
                                        <p:tgtEl>
                                          <p:spTgt spid="27"/>
                                        </p:tgtEl>
                                        <p:attrNameLst>
                                          <p:attrName>ppt_x</p:attrName>
                                        </p:attrNameLst>
                                      </p:cBhvr>
                                      <p:tavLst>
                                        <p:tav tm="0">
                                          <p:val>
                                            <p:strVal val="#ppt_x"/>
                                          </p:val>
                                        </p:tav>
                                        <p:tav tm="100000">
                                          <p:val>
                                            <p:strVal val="#ppt_x"/>
                                          </p:val>
                                        </p:tav>
                                      </p:tavLst>
                                    </p:anim>
                                    <p:anim calcmode="lin" valueType="num">
                                      <p:cBhvr additive="base">
                                        <p:cTn id="14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28"/>
                                        </p:tgtEl>
                                        <p:attrNameLst>
                                          <p:attrName>style.visibility</p:attrName>
                                        </p:attrNameLst>
                                      </p:cBhvr>
                                      <p:to>
                                        <p:strVal val="visible"/>
                                      </p:to>
                                    </p:set>
                                    <p:anim calcmode="lin" valueType="num">
                                      <p:cBhvr additive="base">
                                        <p:cTn id="145" dur="500" fill="hold"/>
                                        <p:tgtEl>
                                          <p:spTgt spid="28"/>
                                        </p:tgtEl>
                                        <p:attrNameLst>
                                          <p:attrName>ppt_x</p:attrName>
                                        </p:attrNameLst>
                                      </p:cBhvr>
                                      <p:tavLst>
                                        <p:tav tm="0">
                                          <p:val>
                                            <p:strVal val="#ppt_x"/>
                                          </p:val>
                                        </p:tav>
                                        <p:tav tm="100000">
                                          <p:val>
                                            <p:strVal val="#ppt_x"/>
                                          </p:val>
                                        </p:tav>
                                      </p:tavLst>
                                    </p:anim>
                                    <p:anim calcmode="lin" valueType="num">
                                      <p:cBhvr additive="base">
                                        <p:cTn id="14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07959"/>
          </a:xfrm>
        </p:spPr>
        <p:txBody>
          <a:bodyPr>
            <a:normAutofit fontScale="90000"/>
          </a:bodyPr>
          <a:lstStyle/>
          <a:p>
            <a:r>
              <a:rPr lang="en-US" dirty="0"/>
              <a:t>Gap-filling exercise                       Textbook, p.53-54 </a:t>
            </a:r>
          </a:p>
        </p:txBody>
      </p:sp>
      <p:sp>
        <p:nvSpPr>
          <p:cNvPr id="4" name="Rectangle 3"/>
          <p:cNvSpPr/>
          <p:nvPr/>
        </p:nvSpPr>
        <p:spPr>
          <a:xfrm>
            <a:off x="673331" y="974390"/>
            <a:ext cx="8645236" cy="5348708"/>
          </a:xfrm>
          <a:prstGeom prst="rect">
            <a:avLst/>
          </a:prstGeom>
        </p:spPr>
        <p:txBody>
          <a:bodyPr wrap="square">
            <a:spAutoFit/>
          </a:bodyPr>
          <a:lstStyle/>
          <a:p>
            <a:pPr algn="ctr">
              <a:lnSpc>
                <a:spcPct val="107000"/>
              </a:lnSpc>
              <a:spcAft>
                <a:spcPts val="0"/>
              </a:spcAft>
              <a:tabLst>
                <a:tab pos="571500" algn="l"/>
              </a:tabLst>
            </a:pPr>
            <a:r>
              <a:rPr lang="en-US" sz="1600" b="1" dirty="0">
                <a:latin typeface="Times New Roman" panose="02020603050405020304" pitchFamily="18" charset="0"/>
                <a:ea typeface="Calibri" panose="020F0502020204030204" pitchFamily="34" charset="0"/>
                <a:cs typeface="Times New Roman" panose="02020603050405020304" pitchFamily="18" charset="0"/>
              </a:rPr>
              <a:t>Sir Flinders Petrie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More than a hundred people gathered in Jerusalem to remember </a:t>
            </a:r>
            <a:r>
              <a:rPr 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Sir Flinders Petrie</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one of the fathers of modern (1)____________, in the little-known (2)_____________on Mt. Zion where he was buried 70 years ago this week.</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Flinders Petrie</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(1853-1942) was an English (3)____________and a pioneer of systematic methodology in archeology and (4)___________of artifacts. He excavated many of the most important archeological (5)___________in Egypt and developed the system of dating layers based on pottery and ceramic findings.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Petrie’s modest grave - which houses all of his body except for his (6)___________- is marked simply with his name and an </a:t>
            </a:r>
            <a:r>
              <a:rPr lang="en-US"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ankh</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the Egyptian (7)___________for ‘life’.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(8)___________Petrie’s groundbreaking work in Egypt and Palestine in the late 1800s and early twentieth century, many archeologists looked chiefly for (9)___________finds and simply discarded the rest. Petrie ‘established that every single find is important’ and could be used to (10)___________history. He looked at the layers of a site as if they were the pages of a fascinating history (11)__________.</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Petrie was gripped, like others of his time, by the history of ancient Egypt. (12)___________using his knowledge to carry out an accurate measurement of Stonehenge, he set off by ship to (13)___________the Great Pyramids. He arrived in Cairo in 1880, made his home in an empty (14)___________, and ended up spending much of the rest of his life exploring the lost civilization of the (15)___________.</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153"/>
          <p:cNvSpPr>
            <a:spLocks noChangeArrowheads="1"/>
          </p:cNvSpPr>
          <p:nvPr/>
        </p:nvSpPr>
        <p:spPr bwMode="auto">
          <a:xfrm>
            <a:off x="9543011" y="1020271"/>
            <a:ext cx="1870363" cy="3352743"/>
          </a:xfrm>
          <a:prstGeom prst="rect">
            <a:avLst/>
          </a:prstGeom>
          <a:solidFill>
            <a:schemeClr val="bg2"/>
          </a:solidFill>
          <a:ln w="25400">
            <a:solidFill>
              <a:srgbClr val="8D0C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HIEROGLYPH</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ARCHEOLOGY</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PRESERVATION</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EGYPTOLOGIST</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SITES</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AFTER</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BOOK</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DECODE</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CEMETERY</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TOMB</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HEAD</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BEFORE</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PHARAOHS</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MEASURE</a:t>
            </a:r>
          </a:p>
          <a:p>
            <a:pPr marL="0" marR="0" lvl="0" indent="0" algn="l" defTabSz="914400" rtl="0" eaLnBrk="0" fontAlgn="base" latinLnBrk="0" hangingPunct="0">
              <a:lnSpc>
                <a:spcPct val="100000"/>
              </a:lnSpc>
              <a:spcBef>
                <a:spcPct val="0"/>
              </a:spcBef>
              <a:spcAft>
                <a:spcPct val="0"/>
              </a:spcAft>
              <a:buClrTx/>
              <a:buSzTx/>
              <a:buFont typeface="Symbol" panose="05050102010706020507" pitchFamily="18" charset="2"/>
              <a:buChar char="·"/>
              <a:tabLst/>
            </a:pPr>
            <a:r>
              <a:rPr kumimoji="0" lang="en-US" altLang="en-US" sz="1400" b="1" i="0" u="none" strike="noStrike" cap="none" normalizeH="0" baseline="0" dirty="0">
                <a:ln>
                  <a:noFill/>
                </a:ln>
                <a:solidFill>
                  <a:schemeClr val="tx1"/>
                </a:solidFill>
                <a:effectLst/>
                <a:latin typeface="Times New Roman" panose="02020603050405020304" pitchFamily="18" charset="0"/>
              </a:rPr>
              <a:t>SPECTACULAR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pic>
        <p:nvPicPr>
          <p:cNvPr id="6" name="Picture 5" descr="Petrie-at-Abydos-19221-965x54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43011" y="4705004"/>
            <a:ext cx="1970115" cy="1356648"/>
          </a:xfrm>
          <a:prstGeom prst="rect">
            <a:avLst/>
          </a:prstGeom>
          <a:noFill/>
          <a:ln>
            <a:solidFill>
              <a:sysClr val="windowText" lastClr="000000"/>
            </a:solidFill>
          </a:ln>
        </p:spPr>
      </p:pic>
      <p:sp>
        <p:nvSpPr>
          <p:cNvPr id="3" name="Rectangle 2"/>
          <p:cNvSpPr/>
          <p:nvPr/>
        </p:nvSpPr>
        <p:spPr>
          <a:xfrm>
            <a:off x="1670857" y="1571106"/>
            <a:ext cx="1446415"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archeology</a:t>
            </a:r>
          </a:p>
        </p:txBody>
      </p:sp>
      <p:sp>
        <p:nvSpPr>
          <p:cNvPr id="7" name="Rectangle 6"/>
          <p:cNvSpPr/>
          <p:nvPr/>
        </p:nvSpPr>
        <p:spPr>
          <a:xfrm>
            <a:off x="4882341" y="1546169"/>
            <a:ext cx="1493521"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cemetery</a:t>
            </a:r>
          </a:p>
        </p:txBody>
      </p:sp>
      <p:sp>
        <p:nvSpPr>
          <p:cNvPr id="8" name="Rectangle 7"/>
          <p:cNvSpPr/>
          <p:nvPr/>
        </p:nvSpPr>
        <p:spPr>
          <a:xfrm>
            <a:off x="5079076" y="2059759"/>
            <a:ext cx="1446415"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Egyptologist</a:t>
            </a:r>
          </a:p>
        </p:txBody>
      </p:sp>
      <p:sp>
        <p:nvSpPr>
          <p:cNvPr id="9" name="Rectangle 8"/>
          <p:cNvSpPr/>
          <p:nvPr/>
        </p:nvSpPr>
        <p:spPr>
          <a:xfrm>
            <a:off x="3399906" y="2325769"/>
            <a:ext cx="1363288"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preservation</a:t>
            </a:r>
          </a:p>
        </p:txBody>
      </p:sp>
      <p:sp>
        <p:nvSpPr>
          <p:cNvPr id="10" name="Rectangle 9"/>
          <p:cNvSpPr/>
          <p:nvPr/>
        </p:nvSpPr>
        <p:spPr>
          <a:xfrm>
            <a:off x="1895302" y="2630978"/>
            <a:ext cx="1338349"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sites</a:t>
            </a:r>
          </a:p>
        </p:txBody>
      </p:sp>
      <p:sp>
        <p:nvSpPr>
          <p:cNvPr id="11" name="Rectangle 10"/>
          <p:cNvSpPr/>
          <p:nvPr/>
        </p:nvSpPr>
        <p:spPr>
          <a:xfrm>
            <a:off x="6303817" y="3136817"/>
            <a:ext cx="1446415"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head</a:t>
            </a:r>
          </a:p>
        </p:txBody>
      </p:sp>
      <p:sp>
        <p:nvSpPr>
          <p:cNvPr id="12" name="Rectangle 11"/>
          <p:cNvSpPr/>
          <p:nvPr/>
        </p:nvSpPr>
        <p:spPr>
          <a:xfrm>
            <a:off x="4114801" y="3411138"/>
            <a:ext cx="1346661"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hieroglyph</a:t>
            </a:r>
          </a:p>
        </p:txBody>
      </p:sp>
      <p:sp>
        <p:nvSpPr>
          <p:cNvPr id="13" name="Rectangle 12"/>
          <p:cNvSpPr/>
          <p:nvPr/>
        </p:nvSpPr>
        <p:spPr>
          <a:xfrm>
            <a:off x="756459" y="3648746"/>
            <a:ext cx="1305097"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Before</a:t>
            </a:r>
          </a:p>
        </p:txBody>
      </p:sp>
      <p:sp>
        <p:nvSpPr>
          <p:cNvPr id="14" name="Rectangle 13"/>
          <p:cNvSpPr/>
          <p:nvPr/>
        </p:nvSpPr>
        <p:spPr>
          <a:xfrm>
            <a:off x="5580610" y="3924728"/>
            <a:ext cx="1352206"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spectacular</a:t>
            </a:r>
          </a:p>
        </p:txBody>
      </p:sp>
      <p:sp>
        <p:nvSpPr>
          <p:cNvPr id="15" name="Rectangle 14"/>
          <p:cNvSpPr/>
          <p:nvPr/>
        </p:nvSpPr>
        <p:spPr>
          <a:xfrm>
            <a:off x="756459" y="4428345"/>
            <a:ext cx="1404850"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decode</a:t>
            </a:r>
          </a:p>
        </p:txBody>
      </p:sp>
      <p:sp>
        <p:nvSpPr>
          <p:cNvPr id="16" name="Rectangle 15"/>
          <p:cNvSpPr/>
          <p:nvPr/>
        </p:nvSpPr>
        <p:spPr>
          <a:xfrm>
            <a:off x="1378526" y="4705004"/>
            <a:ext cx="1289859"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book</a:t>
            </a:r>
          </a:p>
        </p:txBody>
      </p:sp>
      <p:sp>
        <p:nvSpPr>
          <p:cNvPr id="17" name="Rectangle 16"/>
          <p:cNvSpPr/>
          <p:nvPr/>
        </p:nvSpPr>
        <p:spPr>
          <a:xfrm>
            <a:off x="7027024" y="4979326"/>
            <a:ext cx="1402081"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After</a:t>
            </a:r>
          </a:p>
        </p:txBody>
      </p:sp>
      <p:sp>
        <p:nvSpPr>
          <p:cNvPr id="18" name="Rectangle 17"/>
          <p:cNvSpPr/>
          <p:nvPr/>
        </p:nvSpPr>
        <p:spPr>
          <a:xfrm>
            <a:off x="735676" y="5506640"/>
            <a:ext cx="1446415"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measure</a:t>
            </a:r>
          </a:p>
        </p:txBody>
      </p:sp>
      <p:sp>
        <p:nvSpPr>
          <p:cNvPr id="19" name="Rectangle 18"/>
          <p:cNvSpPr/>
          <p:nvPr/>
        </p:nvSpPr>
        <p:spPr>
          <a:xfrm>
            <a:off x="719051" y="5766675"/>
            <a:ext cx="1446415"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tomb</a:t>
            </a:r>
          </a:p>
        </p:txBody>
      </p:sp>
      <p:sp>
        <p:nvSpPr>
          <p:cNvPr id="20" name="Rectangle 19"/>
          <p:cNvSpPr/>
          <p:nvPr/>
        </p:nvSpPr>
        <p:spPr>
          <a:xfrm>
            <a:off x="1050174" y="6020852"/>
            <a:ext cx="1446415"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pharaohs</a:t>
            </a:r>
          </a:p>
        </p:txBody>
      </p:sp>
    </p:spTree>
    <p:extLst>
      <p:ext uri="{BB962C8B-B14F-4D97-AF65-F5344CB8AC3E}">
        <p14:creationId xmlns:p14="http://schemas.microsoft.com/office/powerpoint/2010/main" val="4383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500" fill="hold"/>
                                        <p:tgtEl>
                                          <p:spTgt spid="8"/>
                                        </p:tgtEl>
                                        <p:attrNameLst>
                                          <p:attrName>ppt_x</p:attrName>
                                        </p:attrNameLst>
                                      </p:cBhvr>
                                      <p:tavLst>
                                        <p:tav tm="0">
                                          <p:val>
                                            <p:strVal val="#ppt_x"/>
                                          </p:val>
                                        </p:tav>
                                        <p:tav tm="100000">
                                          <p:val>
                                            <p:strVal val="#ppt_x"/>
                                          </p:val>
                                        </p:tav>
                                      </p:tavLst>
                                    </p:anim>
                                    <p:anim calcmode="lin" valueType="num">
                                      <p:cBhvr additive="base">
                                        <p:cTn id="3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 calcmode="lin" valueType="num">
                                      <p:cBhvr additive="base">
                                        <p:cTn id="45" dur="500" fill="hold"/>
                                        <p:tgtEl>
                                          <p:spTgt spid="10"/>
                                        </p:tgtEl>
                                        <p:attrNameLst>
                                          <p:attrName>ppt_x</p:attrName>
                                        </p:attrNameLst>
                                      </p:cBhvr>
                                      <p:tavLst>
                                        <p:tav tm="0">
                                          <p:val>
                                            <p:strVal val="#ppt_x"/>
                                          </p:val>
                                        </p:tav>
                                        <p:tav tm="100000">
                                          <p:val>
                                            <p:strVal val="#ppt_x"/>
                                          </p:val>
                                        </p:tav>
                                      </p:tavLst>
                                    </p:anim>
                                    <p:anim calcmode="lin" valueType="num">
                                      <p:cBhvr additive="base">
                                        <p:cTn id="4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additive="base">
                                        <p:cTn id="51" dur="500" fill="hold"/>
                                        <p:tgtEl>
                                          <p:spTgt spid="11"/>
                                        </p:tgtEl>
                                        <p:attrNameLst>
                                          <p:attrName>ppt_x</p:attrName>
                                        </p:attrNameLst>
                                      </p:cBhvr>
                                      <p:tavLst>
                                        <p:tav tm="0">
                                          <p:val>
                                            <p:strVal val="#ppt_x"/>
                                          </p:val>
                                        </p:tav>
                                        <p:tav tm="100000">
                                          <p:val>
                                            <p:strVal val="#ppt_x"/>
                                          </p:val>
                                        </p:tav>
                                      </p:tavLst>
                                    </p:anim>
                                    <p:anim calcmode="lin" valueType="num">
                                      <p:cBhvr additive="base">
                                        <p:cTn id="5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additive="base">
                                        <p:cTn id="63" dur="500" fill="hold"/>
                                        <p:tgtEl>
                                          <p:spTgt spid="13"/>
                                        </p:tgtEl>
                                        <p:attrNameLst>
                                          <p:attrName>ppt_x</p:attrName>
                                        </p:attrNameLst>
                                      </p:cBhvr>
                                      <p:tavLst>
                                        <p:tav tm="0">
                                          <p:val>
                                            <p:strVal val="#ppt_x"/>
                                          </p:val>
                                        </p:tav>
                                        <p:tav tm="100000">
                                          <p:val>
                                            <p:strVal val="#ppt_x"/>
                                          </p:val>
                                        </p:tav>
                                      </p:tavLst>
                                    </p:anim>
                                    <p:anim calcmode="lin" valueType="num">
                                      <p:cBhvr additive="base">
                                        <p:cTn id="6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4"/>
                                        </p:tgtEl>
                                        <p:attrNameLst>
                                          <p:attrName>style.visibility</p:attrName>
                                        </p:attrNameLst>
                                      </p:cBhvr>
                                      <p:to>
                                        <p:strVal val="visible"/>
                                      </p:to>
                                    </p:set>
                                    <p:anim calcmode="lin" valueType="num">
                                      <p:cBhvr additive="base">
                                        <p:cTn id="69" dur="500" fill="hold"/>
                                        <p:tgtEl>
                                          <p:spTgt spid="14"/>
                                        </p:tgtEl>
                                        <p:attrNameLst>
                                          <p:attrName>ppt_x</p:attrName>
                                        </p:attrNameLst>
                                      </p:cBhvr>
                                      <p:tavLst>
                                        <p:tav tm="0">
                                          <p:val>
                                            <p:strVal val="#ppt_x"/>
                                          </p:val>
                                        </p:tav>
                                        <p:tav tm="100000">
                                          <p:val>
                                            <p:strVal val="#ppt_x"/>
                                          </p:val>
                                        </p:tav>
                                      </p:tavLst>
                                    </p:anim>
                                    <p:anim calcmode="lin" valueType="num">
                                      <p:cBhvr additive="base">
                                        <p:cTn id="7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5"/>
                                        </p:tgtEl>
                                        <p:attrNameLst>
                                          <p:attrName>style.visibility</p:attrName>
                                        </p:attrNameLst>
                                      </p:cBhvr>
                                      <p:to>
                                        <p:strVal val="visible"/>
                                      </p:to>
                                    </p:set>
                                    <p:anim calcmode="lin" valueType="num">
                                      <p:cBhvr additive="base">
                                        <p:cTn id="75" dur="500" fill="hold"/>
                                        <p:tgtEl>
                                          <p:spTgt spid="15"/>
                                        </p:tgtEl>
                                        <p:attrNameLst>
                                          <p:attrName>ppt_x</p:attrName>
                                        </p:attrNameLst>
                                      </p:cBhvr>
                                      <p:tavLst>
                                        <p:tav tm="0">
                                          <p:val>
                                            <p:strVal val="#ppt_x"/>
                                          </p:val>
                                        </p:tav>
                                        <p:tav tm="100000">
                                          <p:val>
                                            <p:strVal val="#ppt_x"/>
                                          </p:val>
                                        </p:tav>
                                      </p:tavLst>
                                    </p:anim>
                                    <p:anim calcmode="lin" valueType="num">
                                      <p:cBhvr additive="base">
                                        <p:cTn id="7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 calcmode="lin" valueType="num">
                                      <p:cBhvr additive="base">
                                        <p:cTn id="81" dur="500" fill="hold"/>
                                        <p:tgtEl>
                                          <p:spTgt spid="16"/>
                                        </p:tgtEl>
                                        <p:attrNameLst>
                                          <p:attrName>ppt_x</p:attrName>
                                        </p:attrNameLst>
                                      </p:cBhvr>
                                      <p:tavLst>
                                        <p:tav tm="0">
                                          <p:val>
                                            <p:strVal val="#ppt_x"/>
                                          </p:val>
                                        </p:tav>
                                        <p:tav tm="100000">
                                          <p:val>
                                            <p:strVal val="#ppt_x"/>
                                          </p:val>
                                        </p:tav>
                                      </p:tavLst>
                                    </p:anim>
                                    <p:anim calcmode="lin" valueType="num">
                                      <p:cBhvr additive="base">
                                        <p:cTn id="8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 calcmode="lin" valueType="num">
                                      <p:cBhvr additive="base">
                                        <p:cTn id="87" dur="500" fill="hold"/>
                                        <p:tgtEl>
                                          <p:spTgt spid="17"/>
                                        </p:tgtEl>
                                        <p:attrNameLst>
                                          <p:attrName>ppt_x</p:attrName>
                                        </p:attrNameLst>
                                      </p:cBhvr>
                                      <p:tavLst>
                                        <p:tav tm="0">
                                          <p:val>
                                            <p:strVal val="#ppt_x"/>
                                          </p:val>
                                        </p:tav>
                                        <p:tav tm="100000">
                                          <p:val>
                                            <p:strVal val="#ppt_x"/>
                                          </p:val>
                                        </p:tav>
                                      </p:tavLst>
                                    </p:anim>
                                    <p:anim calcmode="lin" valueType="num">
                                      <p:cBhvr additive="base">
                                        <p:cTn id="8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18"/>
                                        </p:tgtEl>
                                        <p:attrNameLst>
                                          <p:attrName>style.visibility</p:attrName>
                                        </p:attrNameLst>
                                      </p:cBhvr>
                                      <p:to>
                                        <p:strVal val="visible"/>
                                      </p:to>
                                    </p:set>
                                    <p:anim calcmode="lin" valueType="num">
                                      <p:cBhvr additive="base">
                                        <p:cTn id="93" dur="500" fill="hold"/>
                                        <p:tgtEl>
                                          <p:spTgt spid="18"/>
                                        </p:tgtEl>
                                        <p:attrNameLst>
                                          <p:attrName>ppt_x</p:attrName>
                                        </p:attrNameLst>
                                      </p:cBhvr>
                                      <p:tavLst>
                                        <p:tav tm="0">
                                          <p:val>
                                            <p:strVal val="#ppt_x"/>
                                          </p:val>
                                        </p:tav>
                                        <p:tav tm="100000">
                                          <p:val>
                                            <p:strVal val="#ppt_x"/>
                                          </p:val>
                                        </p:tav>
                                      </p:tavLst>
                                    </p:anim>
                                    <p:anim calcmode="lin" valueType="num">
                                      <p:cBhvr additive="base">
                                        <p:cTn id="9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19"/>
                                        </p:tgtEl>
                                        <p:attrNameLst>
                                          <p:attrName>style.visibility</p:attrName>
                                        </p:attrNameLst>
                                      </p:cBhvr>
                                      <p:to>
                                        <p:strVal val="visible"/>
                                      </p:to>
                                    </p:set>
                                    <p:anim calcmode="lin" valueType="num">
                                      <p:cBhvr additive="base">
                                        <p:cTn id="99" dur="500" fill="hold"/>
                                        <p:tgtEl>
                                          <p:spTgt spid="19"/>
                                        </p:tgtEl>
                                        <p:attrNameLst>
                                          <p:attrName>ppt_x</p:attrName>
                                        </p:attrNameLst>
                                      </p:cBhvr>
                                      <p:tavLst>
                                        <p:tav tm="0">
                                          <p:val>
                                            <p:strVal val="#ppt_x"/>
                                          </p:val>
                                        </p:tav>
                                        <p:tav tm="100000">
                                          <p:val>
                                            <p:strVal val="#ppt_x"/>
                                          </p:val>
                                        </p:tav>
                                      </p:tavLst>
                                    </p:anim>
                                    <p:anim calcmode="lin" valueType="num">
                                      <p:cBhvr additive="base">
                                        <p:cTn id="10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20"/>
                                        </p:tgtEl>
                                        <p:attrNameLst>
                                          <p:attrName>style.visibility</p:attrName>
                                        </p:attrNameLst>
                                      </p:cBhvr>
                                      <p:to>
                                        <p:strVal val="visible"/>
                                      </p:to>
                                    </p:set>
                                    <p:anim calcmode="lin" valueType="num">
                                      <p:cBhvr additive="base">
                                        <p:cTn id="105" dur="500" fill="hold"/>
                                        <p:tgtEl>
                                          <p:spTgt spid="20"/>
                                        </p:tgtEl>
                                        <p:attrNameLst>
                                          <p:attrName>ppt_x</p:attrName>
                                        </p:attrNameLst>
                                      </p:cBhvr>
                                      <p:tavLst>
                                        <p:tav tm="0">
                                          <p:val>
                                            <p:strVal val="#ppt_x"/>
                                          </p:val>
                                        </p:tav>
                                        <p:tav tm="100000">
                                          <p:val>
                                            <p:strVal val="#ppt_x"/>
                                          </p:val>
                                        </p:tav>
                                      </p:tavLst>
                                    </p:anim>
                                    <p:anim calcmode="lin" valueType="num">
                                      <p:cBhvr additive="base">
                                        <p:cTn id="10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3"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10791305" cy="540962"/>
          </a:xfrm>
        </p:spPr>
        <p:txBody>
          <a:bodyPr>
            <a:normAutofit fontScale="90000"/>
          </a:bodyPr>
          <a:lstStyle/>
          <a:p>
            <a:r>
              <a:rPr lang="en-US" sz="4000" dirty="0"/>
              <a:t>Gap-filling exercise: active or passive       </a:t>
            </a:r>
            <a:r>
              <a:rPr lang="en-US" dirty="0"/>
              <a:t>Textbook, p.54</a:t>
            </a:r>
          </a:p>
        </p:txBody>
      </p:sp>
      <p:sp>
        <p:nvSpPr>
          <p:cNvPr id="6" name="Rectangle 5"/>
          <p:cNvSpPr/>
          <p:nvPr/>
        </p:nvSpPr>
        <p:spPr>
          <a:xfrm>
            <a:off x="696883" y="1553449"/>
            <a:ext cx="8846128" cy="4307846"/>
          </a:xfrm>
          <a:prstGeom prst="rect">
            <a:avLst/>
          </a:prstGeom>
        </p:spPr>
        <p:txBody>
          <a:bodyPr wrap="square">
            <a:spAutoFit/>
          </a:bodyPr>
          <a:lstStyle/>
          <a:p>
            <a:pPr>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Egyptian society____________(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STRUCTURE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like a pyramid. At the top____________(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BE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the gods, since Egyptians believed that the gods____________(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CONTROL</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the universe. Therefore, it was important to keep them happy.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The Egyptians also_____________(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ELEVATE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some human beings to gods. Their leaders, called pharaohs,_____________(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BELIEVE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to be gods in human form. They____________(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HAVE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absolute power over their </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subjects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After pharaohs died, huge stone pyramids_____________(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BUILD</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as their tombs. Pharaohs____________(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BURY</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in chambers within the pyramids.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Because the people of Egypt believed that their pharaohs were gods, they____________(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ENTRUST</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their rulers with many responsibilities. No single person could manage all these duties without assistance. The pharaoh then____________(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APPOINT</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 supervisor called a </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vizier</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The vizier ensured that taxes____________(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COLLECT</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).Working with the </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vizier</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were </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scribes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who____________(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KEEP</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government records. These high-level employees___________(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MASTER</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 rare skill in ancient Egypt - they could read and write.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838199" y="1075880"/>
            <a:ext cx="4756266" cy="307777"/>
          </a:xfrm>
          <a:prstGeom prst="rect">
            <a:avLst/>
          </a:prstGeom>
          <a:solidFill>
            <a:schemeClr val="bg2"/>
          </a:solidFill>
        </p:spPr>
        <p:txBody>
          <a:bodyPr wrap="square">
            <a:spAutoFit/>
          </a:bodyPr>
          <a:lstStyle/>
          <a:p>
            <a:r>
              <a:rPr lang="en-US" sz="14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Insert the verbs into their appropriate </a:t>
            </a:r>
            <a:r>
              <a:rPr lang="en-US" sz="1400" b="1" i="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active</a:t>
            </a:r>
            <a:r>
              <a:rPr lang="en-US" sz="14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or </a:t>
            </a:r>
            <a:r>
              <a:rPr lang="en-US" sz="1400" b="1" i="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passive forms</a:t>
            </a:r>
            <a:r>
              <a:rPr lang="en-US" sz="14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n-US" sz="1400"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66613" y="3133898"/>
            <a:ext cx="2297132" cy="1286394"/>
          </a:xfrm>
          <a:prstGeom prst="rect">
            <a:avLst/>
          </a:prstGeom>
        </p:spPr>
      </p:pic>
      <p:cxnSp>
        <p:nvCxnSpPr>
          <p:cNvPr id="4" name="Straight Arrow Connector 3"/>
          <p:cNvCxnSpPr/>
          <p:nvPr/>
        </p:nvCxnSpPr>
        <p:spPr>
          <a:xfrm>
            <a:off x="9002684" y="5976851"/>
            <a:ext cx="1729047" cy="8313"/>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10" name="Rectangle 9"/>
          <p:cNvSpPr/>
          <p:nvPr/>
        </p:nvSpPr>
        <p:spPr>
          <a:xfrm>
            <a:off x="2214064" y="1620570"/>
            <a:ext cx="2529951" cy="220989"/>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was structured</a:t>
            </a:r>
          </a:p>
        </p:txBody>
      </p:sp>
      <p:sp>
        <p:nvSpPr>
          <p:cNvPr id="11" name="Rectangle 10"/>
          <p:cNvSpPr/>
          <p:nvPr/>
        </p:nvSpPr>
        <p:spPr>
          <a:xfrm>
            <a:off x="6921867" y="1620570"/>
            <a:ext cx="1579337" cy="23004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a:t>
            </a:r>
          </a:p>
        </p:txBody>
      </p:sp>
      <p:sp>
        <p:nvSpPr>
          <p:cNvPr id="12" name="Rectangle 11"/>
          <p:cNvSpPr/>
          <p:nvPr/>
        </p:nvSpPr>
        <p:spPr>
          <a:xfrm>
            <a:off x="3952330" y="1908679"/>
            <a:ext cx="2357935" cy="19172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controlled</a:t>
            </a:r>
          </a:p>
        </p:txBody>
      </p:sp>
      <p:sp>
        <p:nvSpPr>
          <p:cNvPr id="13" name="Rectangle 12"/>
          <p:cNvSpPr/>
          <p:nvPr/>
        </p:nvSpPr>
        <p:spPr>
          <a:xfrm>
            <a:off x="2505915" y="2661719"/>
            <a:ext cx="2337689" cy="23288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elevated</a:t>
            </a:r>
          </a:p>
        </p:txBody>
      </p:sp>
      <p:sp>
        <p:nvSpPr>
          <p:cNvPr id="14" name="Rectangle 13"/>
          <p:cNvSpPr/>
          <p:nvPr/>
        </p:nvSpPr>
        <p:spPr>
          <a:xfrm>
            <a:off x="1606955" y="2920565"/>
            <a:ext cx="2345375" cy="25189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 believed</a:t>
            </a:r>
          </a:p>
        </p:txBody>
      </p:sp>
      <p:sp>
        <p:nvSpPr>
          <p:cNvPr id="15" name="Rectangle 14"/>
          <p:cNvSpPr/>
          <p:nvPr/>
        </p:nvSpPr>
        <p:spPr>
          <a:xfrm>
            <a:off x="6825424" y="2920565"/>
            <a:ext cx="1847796" cy="23401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had</a:t>
            </a:r>
          </a:p>
        </p:txBody>
      </p:sp>
      <p:sp>
        <p:nvSpPr>
          <p:cNvPr id="16" name="Rectangle 15"/>
          <p:cNvSpPr/>
          <p:nvPr/>
        </p:nvSpPr>
        <p:spPr>
          <a:xfrm>
            <a:off x="6713637" y="3191762"/>
            <a:ext cx="2022957"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 built</a:t>
            </a:r>
          </a:p>
        </p:txBody>
      </p:sp>
      <p:sp>
        <p:nvSpPr>
          <p:cNvPr id="17" name="Rectangle 16"/>
          <p:cNvSpPr/>
          <p:nvPr/>
        </p:nvSpPr>
        <p:spPr>
          <a:xfrm>
            <a:off x="2136618" y="3467520"/>
            <a:ext cx="1910281" cy="204526"/>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 buried</a:t>
            </a:r>
          </a:p>
        </p:txBody>
      </p:sp>
      <p:sp>
        <p:nvSpPr>
          <p:cNvPr id="18" name="Rectangle 17"/>
          <p:cNvSpPr/>
          <p:nvPr/>
        </p:nvSpPr>
        <p:spPr>
          <a:xfrm>
            <a:off x="7161291" y="3965418"/>
            <a:ext cx="2263366" cy="233146"/>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entrusted</a:t>
            </a:r>
          </a:p>
        </p:txBody>
      </p:sp>
      <p:sp>
        <p:nvSpPr>
          <p:cNvPr id="19" name="Rectangle 18"/>
          <p:cNvSpPr/>
          <p:nvPr/>
        </p:nvSpPr>
        <p:spPr>
          <a:xfrm>
            <a:off x="2368550" y="4445251"/>
            <a:ext cx="2266824" cy="27160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appointed</a:t>
            </a:r>
          </a:p>
        </p:txBody>
      </p:sp>
      <p:sp>
        <p:nvSpPr>
          <p:cNvPr id="20" name="Rectangle 19"/>
          <p:cNvSpPr/>
          <p:nvPr/>
        </p:nvSpPr>
        <p:spPr>
          <a:xfrm>
            <a:off x="1245344" y="4716855"/>
            <a:ext cx="2303614" cy="26255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 collected</a:t>
            </a:r>
          </a:p>
        </p:txBody>
      </p:sp>
      <p:sp>
        <p:nvSpPr>
          <p:cNvPr id="21" name="Rectangle 20"/>
          <p:cNvSpPr/>
          <p:nvPr/>
        </p:nvSpPr>
        <p:spPr>
          <a:xfrm>
            <a:off x="7602523" y="4711136"/>
            <a:ext cx="1822134" cy="26990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kept</a:t>
            </a:r>
          </a:p>
        </p:txBody>
      </p:sp>
      <p:sp>
        <p:nvSpPr>
          <p:cNvPr id="22" name="Rectangle 21"/>
          <p:cNvSpPr/>
          <p:nvPr/>
        </p:nvSpPr>
        <p:spPr>
          <a:xfrm>
            <a:off x="4871257" y="5046206"/>
            <a:ext cx="2127072" cy="195749"/>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mastered</a:t>
            </a:r>
          </a:p>
        </p:txBody>
      </p:sp>
      <p:sp>
        <p:nvSpPr>
          <p:cNvPr id="8" name="Rectangle 7"/>
          <p:cNvSpPr/>
          <p:nvPr/>
        </p:nvSpPr>
        <p:spPr>
          <a:xfrm>
            <a:off x="6040984" y="1076376"/>
            <a:ext cx="5391219" cy="307777"/>
          </a:xfrm>
          <a:prstGeom prst="rect">
            <a:avLst/>
          </a:prstGeom>
          <a:solidFill>
            <a:schemeClr val="accent2"/>
          </a:solidFill>
        </p:spPr>
        <p:txBody>
          <a:bodyPr wrap="none">
            <a:spAutoFit/>
          </a:bodyPr>
          <a:lstStyle/>
          <a:p>
            <a:r>
              <a:rPr lang="en-US" sz="1400" b="1" dirty="0">
                <a:solidFill>
                  <a:srgbClr val="202124"/>
                </a:solidFill>
                <a:latin typeface="arial" panose="020B0604020202020204" pitchFamily="34" charset="0"/>
              </a:rPr>
              <a:t>to elevate </a:t>
            </a:r>
            <a:r>
              <a:rPr lang="en-US" sz="1400" dirty="0">
                <a:solidFill>
                  <a:srgbClr val="202124"/>
                </a:solidFill>
                <a:latin typeface="arial" panose="020B0604020202020204" pitchFamily="34" charset="0"/>
              </a:rPr>
              <a:t>– to raise someone to a higher position- </a:t>
            </a:r>
            <a:r>
              <a:rPr lang="en-US" sz="1400" dirty="0" err="1">
                <a:solidFill>
                  <a:srgbClr val="202124"/>
                </a:solidFill>
                <a:latin typeface="arial" panose="020B0604020202020204" pitchFamily="34" charset="0"/>
              </a:rPr>
              <a:t>srp</a:t>
            </a:r>
            <a:r>
              <a:rPr lang="en-US" sz="1400" dirty="0">
                <a:solidFill>
                  <a:srgbClr val="202124"/>
                </a:solidFill>
                <a:latin typeface="arial" panose="020B0604020202020204" pitchFamily="34" charset="0"/>
              </a:rPr>
              <a:t>. </a:t>
            </a:r>
            <a:r>
              <a:rPr lang="en-US" sz="1400" b="1" dirty="0" err="1">
                <a:solidFill>
                  <a:srgbClr val="202124"/>
                </a:solidFill>
                <a:latin typeface="arial" panose="020B0604020202020204" pitchFamily="34" charset="0"/>
              </a:rPr>
              <a:t>uzdignuti</a:t>
            </a:r>
            <a:endParaRPr lang="en-US" sz="1400" b="1" dirty="0"/>
          </a:p>
        </p:txBody>
      </p:sp>
      <p:cxnSp>
        <p:nvCxnSpPr>
          <p:cNvPr id="24" name="Straight Arrow Connector 23"/>
          <p:cNvCxnSpPr/>
          <p:nvPr/>
        </p:nvCxnSpPr>
        <p:spPr>
          <a:xfrm flipH="1">
            <a:off x="4335696" y="1414648"/>
            <a:ext cx="3512744" cy="1213368"/>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sp>
        <p:nvSpPr>
          <p:cNvPr id="26" name="Rectangle 25"/>
          <p:cNvSpPr/>
          <p:nvPr/>
        </p:nvSpPr>
        <p:spPr>
          <a:xfrm>
            <a:off x="3674759" y="5454615"/>
            <a:ext cx="7255859" cy="307777"/>
          </a:xfrm>
          <a:prstGeom prst="rect">
            <a:avLst/>
          </a:prstGeom>
          <a:solidFill>
            <a:schemeClr val="accent2"/>
          </a:solidFill>
        </p:spPr>
        <p:txBody>
          <a:bodyPr wrap="square">
            <a:spAutoFit/>
          </a:bodyPr>
          <a:lstStyle/>
          <a:p>
            <a:r>
              <a:rPr lang="en-US" sz="1400" b="1" dirty="0">
                <a:solidFill>
                  <a:srgbClr val="202124"/>
                </a:solidFill>
                <a:latin typeface="arial" panose="020B0604020202020204" pitchFamily="34" charset="0"/>
              </a:rPr>
              <a:t>to entrust </a:t>
            </a:r>
            <a:r>
              <a:rPr lang="en-US" sz="1400" dirty="0">
                <a:solidFill>
                  <a:srgbClr val="202124"/>
                </a:solidFill>
                <a:latin typeface="arial" panose="020B0604020202020204" pitchFamily="34" charset="0"/>
              </a:rPr>
              <a:t>– </a:t>
            </a:r>
            <a:r>
              <a:rPr lang="en-US" sz="1400" dirty="0">
                <a:latin typeface="arial" panose="020B0604020202020204" pitchFamily="34" charset="0"/>
              </a:rPr>
              <a:t>to assign the responsibility for doing something to (someone) </a:t>
            </a:r>
            <a:r>
              <a:rPr lang="en-US" sz="1400" dirty="0">
                <a:solidFill>
                  <a:srgbClr val="202124"/>
                </a:solidFill>
                <a:latin typeface="arial" panose="020B0604020202020204" pitchFamily="34" charset="0"/>
              </a:rPr>
              <a:t>– </a:t>
            </a:r>
            <a:r>
              <a:rPr lang="en-US" sz="1400" dirty="0" err="1">
                <a:solidFill>
                  <a:srgbClr val="202124"/>
                </a:solidFill>
                <a:latin typeface="arial" panose="020B0604020202020204" pitchFamily="34" charset="0"/>
              </a:rPr>
              <a:t>srp</a:t>
            </a:r>
            <a:r>
              <a:rPr lang="en-US" sz="1400" dirty="0">
                <a:solidFill>
                  <a:srgbClr val="202124"/>
                </a:solidFill>
                <a:latin typeface="arial" panose="020B0604020202020204" pitchFamily="34" charset="0"/>
              </a:rPr>
              <a:t>. </a:t>
            </a:r>
            <a:r>
              <a:rPr lang="en-US" sz="1400" b="1" dirty="0" err="1">
                <a:solidFill>
                  <a:srgbClr val="202124"/>
                </a:solidFill>
                <a:latin typeface="arial" panose="020B0604020202020204" pitchFamily="34" charset="0"/>
              </a:rPr>
              <a:t>poveriti</a:t>
            </a:r>
            <a:endParaRPr lang="en-US" sz="1400" b="1" dirty="0"/>
          </a:p>
        </p:txBody>
      </p:sp>
      <p:cxnSp>
        <p:nvCxnSpPr>
          <p:cNvPr id="28" name="Straight Arrow Connector 27"/>
          <p:cNvCxnSpPr/>
          <p:nvPr/>
        </p:nvCxnSpPr>
        <p:spPr>
          <a:xfrm flipH="1">
            <a:off x="4335696" y="4159811"/>
            <a:ext cx="3143225" cy="1197700"/>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97855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 calcmode="lin" valueType="num">
                                      <p:cBhvr additive="base">
                                        <p:cTn id="41" dur="500" fill="hold"/>
                                        <p:tgtEl>
                                          <p:spTgt spid="13"/>
                                        </p:tgtEl>
                                        <p:attrNameLst>
                                          <p:attrName>ppt_x</p:attrName>
                                        </p:attrNameLst>
                                      </p:cBhvr>
                                      <p:tavLst>
                                        <p:tav tm="0">
                                          <p:val>
                                            <p:strVal val="#ppt_x"/>
                                          </p:val>
                                        </p:tav>
                                        <p:tav tm="100000">
                                          <p:val>
                                            <p:strVal val="#ppt_x"/>
                                          </p:val>
                                        </p:tav>
                                      </p:tavLst>
                                    </p:anim>
                                    <p:anim calcmode="lin" valueType="num">
                                      <p:cBhvr additive="base">
                                        <p:cTn id="4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500" fill="hold"/>
                                        <p:tgtEl>
                                          <p:spTgt spid="14"/>
                                        </p:tgtEl>
                                        <p:attrNameLst>
                                          <p:attrName>ppt_x</p:attrName>
                                        </p:attrNameLst>
                                      </p:cBhvr>
                                      <p:tavLst>
                                        <p:tav tm="0">
                                          <p:val>
                                            <p:strVal val="#ppt_x"/>
                                          </p:val>
                                        </p:tav>
                                        <p:tav tm="100000">
                                          <p:val>
                                            <p:strVal val="#ppt_x"/>
                                          </p:val>
                                        </p:tav>
                                      </p:tavLst>
                                    </p:anim>
                                    <p:anim calcmode="lin" valueType="num">
                                      <p:cBhvr additive="base">
                                        <p:cTn id="4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additive="base">
                                        <p:cTn id="53" dur="500" fill="hold"/>
                                        <p:tgtEl>
                                          <p:spTgt spid="15"/>
                                        </p:tgtEl>
                                        <p:attrNameLst>
                                          <p:attrName>ppt_x</p:attrName>
                                        </p:attrNameLst>
                                      </p:cBhvr>
                                      <p:tavLst>
                                        <p:tav tm="0">
                                          <p:val>
                                            <p:strVal val="#ppt_x"/>
                                          </p:val>
                                        </p:tav>
                                        <p:tav tm="100000">
                                          <p:val>
                                            <p:strVal val="#ppt_x"/>
                                          </p:val>
                                        </p:tav>
                                      </p:tavLst>
                                    </p:anim>
                                    <p:anim calcmode="lin" valueType="num">
                                      <p:cBhvr additive="base">
                                        <p:cTn id="5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ppt_x"/>
                                          </p:val>
                                        </p:tav>
                                        <p:tav tm="100000">
                                          <p:val>
                                            <p:strVal val="#ppt_x"/>
                                          </p:val>
                                        </p:tav>
                                      </p:tavLst>
                                    </p:anim>
                                    <p:anim calcmode="lin" valueType="num">
                                      <p:cBhvr additive="base">
                                        <p:cTn id="6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8"/>
                                        </p:tgtEl>
                                        <p:attrNameLst>
                                          <p:attrName>style.visibility</p:attrName>
                                        </p:attrNameLst>
                                      </p:cBhvr>
                                      <p:to>
                                        <p:strVal val="visible"/>
                                      </p:to>
                                    </p:set>
                                    <p:anim calcmode="lin" valueType="num">
                                      <p:cBhvr additive="base">
                                        <p:cTn id="71" dur="500" fill="hold"/>
                                        <p:tgtEl>
                                          <p:spTgt spid="18"/>
                                        </p:tgtEl>
                                        <p:attrNameLst>
                                          <p:attrName>ppt_x</p:attrName>
                                        </p:attrNameLst>
                                      </p:cBhvr>
                                      <p:tavLst>
                                        <p:tav tm="0">
                                          <p:val>
                                            <p:strVal val="#ppt_x"/>
                                          </p:val>
                                        </p:tav>
                                        <p:tav tm="100000">
                                          <p:val>
                                            <p:strVal val="#ppt_x"/>
                                          </p:val>
                                        </p:tav>
                                      </p:tavLst>
                                    </p:anim>
                                    <p:anim calcmode="lin" valueType="num">
                                      <p:cBhvr additive="base">
                                        <p:cTn id="7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500" fill="hold"/>
                                        <p:tgtEl>
                                          <p:spTgt spid="19"/>
                                        </p:tgtEl>
                                        <p:attrNameLst>
                                          <p:attrName>ppt_x</p:attrName>
                                        </p:attrNameLst>
                                      </p:cBhvr>
                                      <p:tavLst>
                                        <p:tav tm="0">
                                          <p:val>
                                            <p:strVal val="#ppt_x"/>
                                          </p:val>
                                        </p:tav>
                                        <p:tav tm="100000">
                                          <p:val>
                                            <p:strVal val="#ppt_x"/>
                                          </p:val>
                                        </p:tav>
                                      </p:tavLst>
                                    </p:anim>
                                    <p:anim calcmode="lin" valueType="num">
                                      <p:cBhvr additive="base">
                                        <p:cTn id="7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0"/>
                                        </p:tgtEl>
                                        <p:attrNameLst>
                                          <p:attrName>style.visibility</p:attrName>
                                        </p:attrNameLst>
                                      </p:cBhvr>
                                      <p:to>
                                        <p:strVal val="visible"/>
                                      </p:to>
                                    </p:set>
                                    <p:anim calcmode="lin" valueType="num">
                                      <p:cBhvr additive="base">
                                        <p:cTn id="83" dur="500" fill="hold"/>
                                        <p:tgtEl>
                                          <p:spTgt spid="20"/>
                                        </p:tgtEl>
                                        <p:attrNameLst>
                                          <p:attrName>ppt_x</p:attrName>
                                        </p:attrNameLst>
                                      </p:cBhvr>
                                      <p:tavLst>
                                        <p:tav tm="0">
                                          <p:val>
                                            <p:strVal val="#ppt_x"/>
                                          </p:val>
                                        </p:tav>
                                        <p:tav tm="100000">
                                          <p:val>
                                            <p:strVal val="#ppt_x"/>
                                          </p:val>
                                        </p:tav>
                                      </p:tavLst>
                                    </p:anim>
                                    <p:anim calcmode="lin" valueType="num">
                                      <p:cBhvr additive="base">
                                        <p:cTn id="8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500" fill="hold"/>
                                        <p:tgtEl>
                                          <p:spTgt spid="21"/>
                                        </p:tgtEl>
                                        <p:attrNameLst>
                                          <p:attrName>ppt_x</p:attrName>
                                        </p:attrNameLst>
                                      </p:cBhvr>
                                      <p:tavLst>
                                        <p:tav tm="0">
                                          <p:val>
                                            <p:strVal val="#ppt_x"/>
                                          </p:val>
                                        </p:tav>
                                        <p:tav tm="100000">
                                          <p:val>
                                            <p:strVal val="#ppt_x"/>
                                          </p:val>
                                        </p:tav>
                                      </p:tavLst>
                                    </p:anim>
                                    <p:anim calcmode="lin" valueType="num">
                                      <p:cBhvr additive="base">
                                        <p:cTn id="9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22"/>
                                        </p:tgtEl>
                                        <p:attrNameLst>
                                          <p:attrName>style.visibility</p:attrName>
                                        </p:attrNameLst>
                                      </p:cBhvr>
                                      <p:to>
                                        <p:strVal val="visible"/>
                                      </p:to>
                                    </p:set>
                                    <p:anim calcmode="lin" valueType="num">
                                      <p:cBhvr additive="base">
                                        <p:cTn id="95" dur="500" fill="hold"/>
                                        <p:tgtEl>
                                          <p:spTgt spid="22"/>
                                        </p:tgtEl>
                                        <p:attrNameLst>
                                          <p:attrName>ppt_x</p:attrName>
                                        </p:attrNameLst>
                                      </p:cBhvr>
                                      <p:tavLst>
                                        <p:tav tm="0">
                                          <p:val>
                                            <p:strVal val="#ppt_x"/>
                                          </p:val>
                                        </p:tav>
                                        <p:tav tm="100000">
                                          <p:val>
                                            <p:strVal val="#ppt_x"/>
                                          </p:val>
                                        </p:tav>
                                      </p:tavLst>
                                    </p:anim>
                                    <p:anim calcmode="lin" valueType="num">
                                      <p:cBhvr additive="base">
                                        <p:cTn id="9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8"/>
                                        </p:tgtEl>
                                        <p:attrNameLst>
                                          <p:attrName>style.visibility</p:attrName>
                                        </p:attrNameLst>
                                      </p:cBhvr>
                                      <p:to>
                                        <p:strVal val="visible"/>
                                      </p:to>
                                    </p:set>
                                    <p:anim calcmode="lin" valueType="num">
                                      <p:cBhvr additive="base">
                                        <p:cTn id="101" dur="500" fill="hold"/>
                                        <p:tgtEl>
                                          <p:spTgt spid="8"/>
                                        </p:tgtEl>
                                        <p:attrNameLst>
                                          <p:attrName>ppt_x</p:attrName>
                                        </p:attrNameLst>
                                      </p:cBhvr>
                                      <p:tavLst>
                                        <p:tav tm="0">
                                          <p:val>
                                            <p:strVal val="#ppt_x"/>
                                          </p:val>
                                        </p:tav>
                                        <p:tav tm="100000">
                                          <p:val>
                                            <p:strVal val="#ppt_x"/>
                                          </p:val>
                                        </p:tav>
                                      </p:tavLst>
                                    </p:anim>
                                    <p:anim calcmode="lin" valueType="num">
                                      <p:cBhvr additive="base">
                                        <p:cTn id="10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nodeType="clickEffect">
                                  <p:stCondLst>
                                    <p:cond delay="0"/>
                                  </p:stCondLst>
                                  <p:childTnLst>
                                    <p:set>
                                      <p:cBhvr>
                                        <p:cTn id="106" dur="1" fill="hold">
                                          <p:stCondLst>
                                            <p:cond delay="0"/>
                                          </p:stCondLst>
                                        </p:cTn>
                                        <p:tgtEl>
                                          <p:spTgt spid="24"/>
                                        </p:tgtEl>
                                        <p:attrNameLst>
                                          <p:attrName>style.visibility</p:attrName>
                                        </p:attrNameLst>
                                      </p:cBhvr>
                                      <p:to>
                                        <p:strVal val="visible"/>
                                      </p:to>
                                    </p:set>
                                    <p:anim calcmode="lin" valueType="num">
                                      <p:cBhvr additive="base">
                                        <p:cTn id="107" dur="500" fill="hold"/>
                                        <p:tgtEl>
                                          <p:spTgt spid="24"/>
                                        </p:tgtEl>
                                        <p:attrNameLst>
                                          <p:attrName>ppt_x</p:attrName>
                                        </p:attrNameLst>
                                      </p:cBhvr>
                                      <p:tavLst>
                                        <p:tav tm="0">
                                          <p:val>
                                            <p:strVal val="#ppt_x"/>
                                          </p:val>
                                        </p:tav>
                                        <p:tav tm="100000">
                                          <p:val>
                                            <p:strVal val="#ppt_x"/>
                                          </p:val>
                                        </p:tav>
                                      </p:tavLst>
                                    </p:anim>
                                    <p:anim calcmode="lin" valueType="num">
                                      <p:cBhvr additive="base">
                                        <p:cTn id="10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26"/>
                                        </p:tgtEl>
                                        <p:attrNameLst>
                                          <p:attrName>style.visibility</p:attrName>
                                        </p:attrNameLst>
                                      </p:cBhvr>
                                      <p:to>
                                        <p:strVal val="visible"/>
                                      </p:to>
                                    </p:set>
                                    <p:anim calcmode="lin" valueType="num">
                                      <p:cBhvr additive="base">
                                        <p:cTn id="113" dur="500" fill="hold"/>
                                        <p:tgtEl>
                                          <p:spTgt spid="26"/>
                                        </p:tgtEl>
                                        <p:attrNameLst>
                                          <p:attrName>ppt_x</p:attrName>
                                        </p:attrNameLst>
                                      </p:cBhvr>
                                      <p:tavLst>
                                        <p:tav tm="0">
                                          <p:val>
                                            <p:strVal val="#ppt_x"/>
                                          </p:val>
                                        </p:tav>
                                        <p:tav tm="100000">
                                          <p:val>
                                            <p:strVal val="#ppt_x"/>
                                          </p:val>
                                        </p:tav>
                                      </p:tavLst>
                                    </p:anim>
                                    <p:anim calcmode="lin" valueType="num">
                                      <p:cBhvr additive="base">
                                        <p:cTn id="11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2" presetClass="entr" presetSubtype="4" fill="hold" nodeType="clickEffect">
                                  <p:stCondLst>
                                    <p:cond delay="0"/>
                                  </p:stCondLst>
                                  <p:childTnLst>
                                    <p:set>
                                      <p:cBhvr>
                                        <p:cTn id="118" dur="1" fill="hold">
                                          <p:stCondLst>
                                            <p:cond delay="0"/>
                                          </p:stCondLst>
                                        </p:cTn>
                                        <p:tgtEl>
                                          <p:spTgt spid="28"/>
                                        </p:tgtEl>
                                        <p:attrNameLst>
                                          <p:attrName>style.visibility</p:attrName>
                                        </p:attrNameLst>
                                      </p:cBhvr>
                                      <p:to>
                                        <p:strVal val="visible"/>
                                      </p:to>
                                    </p:set>
                                    <p:anim calcmode="lin" valueType="num">
                                      <p:cBhvr additive="base">
                                        <p:cTn id="119" dur="500" fill="hold"/>
                                        <p:tgtEl>
                                          <p:spTgt spid="28"/>
                                        </p:tgtEl>
                                        <p:attrNameLst>
                                          <p:attrName>ppt_x</p:attrName>
                                        </p:attrNameLst>
                                      </p:cBhvr>
                                      <p:tavLst>
                                        <p:tav tm="0">
                                          <p:val>
                                            <p:strVal val="#ppt_x"/>
                                          </p:val>
                                        </p:tav>
                                        <p:tav tm="100000">
                                          <p:val>
                                            <p:strVal val="#ppt_x"/>
                                          </p:val>
                                        </p:tav>
                                      </p:tavLst>
                                    </p:anim>
                                    <p:anim calcmode="lin" valueType="num">
                                      <p:cBhvr additive="base">
                                        <p:cTn id="12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8"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6"/>
            <a:ext cx="10791305" cy="540962"/>
          </a:xfrm>
        </p:spPr>
        <p:txBody>
          <a:bodyPr>
            <a:normAutofit fontScale="90000"/>
          </a:bodyPr>
          <a:lstStyle/>
          <a:p>
            <a:r>
              <a:rPr lang="en-US" sz="4000" dirty="0"/>
              <a:t>Gap-filling exercise: active or passive       </a:t>
            </a:r>
            <a:r>
              <a:rPr lang="en-US" dirty="0"/>
              <a:t>Textbook, p.54</a:t>
            </a:r>
          </a:p>
        </p:txBody>
      </p:sp>
      <p:sp>
        <p:nvSpPr>
          <p:cNvPr id="3" name="Rectangle 2"/>
          <p:cNvSpPr/>
          <p:nvPr/>
        </p:nvSpPr>
        <p:spPr>
          <a:xfrm>
            <a:off x="1014153" y="2247000"/>
            <a:ext cx="8364681" cy="3253968"/>
          </a:xfrm>
          <a:prstGeom prst="rect">
            <a:avLst/>
          </a:prstGeom>
        </p:spPr>
        <p:txBody>
          <a:bodyPr wrap="square">
            <a:spAutoFit/>
          </a:bodyPr>
          <a:lstStyle/>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Right below the pharaoh in status____________(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BE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powerful </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nobles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priests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Only nobles could hold government posts; in these positions they____________(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PROFIT</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from </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tributes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paid to the pharaoh. Priests were responsible for pleasing the gods.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Soldiers___________(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FIGHT</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in wars and during long periods of peace, they also supervised the farmers and slaves who___________(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INVOLVE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in building structures such as pyramids and palaces.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the bottom of the social structure____________(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BE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slaves and farmers. Slavery became the fate of those who____________(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CAPTURE</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as prisoners of war. Farmers tended the fields, raised animals,___________(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KEEP</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canals in good order and____________(</a:t>
            </a:r>
            <a:r>
              <a:rPr lang="en-US" sz="1600" b="1" dirty="0">
                <a:latin typeface="Times New Roman" panose="02020603050405020304" pitchFamily="18" charset="0"/>
                <a:ea typeface="Times New Roman" panose="02020603050405020304" pitchFamily="18" charset="0"/>
                <a:cs typeface="Times New Roman" panose="02020603050405020304" pitchFamily="18" charset="0"/>
              </a:rPr>
              <a:t>PAY</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taxes that could be as much as 60 percent of their yearly harvest.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1014153" y="1328078"/>
            <a:ext cx="7714211" cy="307777"/>
          </a:xfrm>
          <a:prstGeom prst="rect">
            <a:avLst/>
          </a:prstGeom>
          <a:solidFill>
            <a:schemeClr val="bg2"/>
          </a:solidFill>
        </p:spPr>
        <p:txBody>
          <a:bodyPr wrap="square">
            <a:spAutoFit/>
          </a:bodyPr>
          <a:lstStyle/>
          <a:p>
            <a:r>
              <a:rPr lang="en-US" sz="14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Insert the verbs into their appropriate </a:t>
            </a:r>
            <a:r>
              <a:rPr lang="en-US" sz="1400" b="1" i="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active</a:t>
            </a:r>
            <a:r>
              <a:rPr lang="en-US" sz="14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or </a:t>
            </a:r>
            <a:r>
              <a:rPr lang="en-US" sz="1400" b="1" i="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passive forms</a:t>
            </a:r>
            <a:r>
              <a:rPr lang="en-US" sz="1400" b="1"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43011" y="3167755"/>
            <a:ext cx="2514600" cy="1819275"/>
          </a:xfrm>
          <a:prstGeom prst="rect">
            <a:avLst/>
          </a:prstGeom>
        </p:spPr>
      </p:pic>
      <p:sp>
        <p:nvSpPr>
          <p:cNvPr id="6" name="Rectangle 5"/>
          <p:cNvSpPr/>
          <p:nvPr/>
        </p:nvSpPr>
        <p:spPr>
          <a:xfrm>
            <a:off x="4037846" y="2335794"/>
            <a:ext cx="1602463" cy="21193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a:t>
            </a:r>
          </a:p>
        </p:txBody>
      </p:sp>
      <p:sp>
        <p:nvSpPr>
          <p:cNvPr id="7" name="Rectangle 6"/>
          <p:cNvSpPr/>
          <p:nvPr/>
        </p:nvSpPr>
        <p:spPr>
          <a:xfrm>
            <a:off x="5640309" y="2547728"/>
            <a:ext cx="2055137" cy="231686"/>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profited</a:t>
            </a:r>
          </a:p>
        </p:txBody>
      </p:sp>
      <p:sp>
        <p:nvSpPr>
          <p:cNvPr id="8" name="Rectangle 7"/>
          <p:cNvSpPr/>
          <p:nvPr/>
        </p:nvSpPr>
        <p:spPr>
          <a:xfrm>
            <a:off x="1842873" y="3367888"/>
            <a:ext cx="1841887" cy="21193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fought</a:t>
            </a:r>
          </a:p>
        </p:txBody>
      </p:sp>
      <p:sp>
        <p:nvSpPr>
          <p:cNvPr id="9" name="Rectangle 8"/>
          <p:cNvSpPr/>
          <p:nvPr/>
        </p:nvSpPr>
        <p:spPr>
          <a:xfrm>
            <a:off x="3168711" y="3634454"/>
            <a:ext cx="2172832" cy="23898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 involved</a:t>
            </a:r>
          </a:p>
        </p:txBody>
      </p:sp>
      <p:sp>
        <p:nvSpPr>
          <p:cNvPr id="10" name="Rectangle 9"/>
          <p:cNvSpPr/>
          <p:nvPr/>
        </p:nvSpPr>
        <p:spPr>
          <a:xfrm>
            <a:off x="4255127" y="4429948"/>
            <a:ext cx="1575305" cy="21613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a:t>
            </a:r>
          </a:p>
        </p:txBody>
      </p:sp>
      <p:sp>
        <p:nvSpPr>
          <p:cNvPr id="11" name="Rectangle 10"/>
          <p:cNvSpPr/>
          <p:nvPr/>
        </p:nvSpPr>
        <p:spPr>
          <a:xfrm>
            <a:off x="2591431" y="4700711"/>
            <a:ext cx="2279333" cy="176786"/>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were captured</a:t>
            </a:r>
          </a:p>
        </p:txBody>
      </p:sp>
      <p:sp>
        <p:nvSpPr>
          <p:cNvPr id="12" name="Rectangle 11"/>
          <p:cNvSpPr/>
          <p:nvPr/>
        </p:nvSpPr>
        <p:spPr>
          <a:xfrm>
            <a:off x="1868223" y="4939691"/>
            <a:ext cx="1726003" cy="197176"/>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kept</a:t>
            </a:r>
          </a:p>
        </p:txBody>
      </p:sp>
      <p:sp>
        <p:nvSpPr>
          <p:cNvPr id="13" name="Rectangle 12"/>
          <p:cNvSpPr/>
          <p:nvPr/>
        </p:nvSpPr>
        <p:spPr>
          <a:xfrm>
            <a:off x="5739898" y="4939691"/>
            <a:ext cx="1702052" cy="197176"/>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paid</a:t>
            </a:r>
          </a:p>
        </p:txBody>
      </p:sp>
      <p:sp>
        <p:nvSpPr>
          <p:cNvPr id="14" name="Rectangle 13"/>
          <p:cNvSpPr/>
          <p:nvPr/>
        </p:nvSpPr>
        <p:spPr>
          <a:xfrm>
            <a:off x="5269117" y="1814855"/>
            <a:ext cx="6622938" cy="307777"/>
          </a:xfrm>
          <a:prstGeom prst="rect">
            <a:avLst/>
          </a:prstGeom>
          <a:solidFill>
            <a:schemeClr val="accent2"/>
          </a:solidFill>
        </p:spPr>
        <p:txBody>
          <a:bodyPr wrap="square">
            <a:spAutoFit/>
          </a:bodyPr>
          <a:lstStyle/>
          <a:p>
            <a:r>
              <a:rPr lang="en-US" sz="1400" b="1" dirty="0">
                <a:solidFill>
                  <a:srgbClr val="000000"/>
                </a:solidFill>
                <a:latin typeface="Open Sans"/>
              </a:rPr>
              <a:t>tribute</a:t>
            </a:r>
            <a:r>
              <a:rPr lang="en-US" sz="1400" dirty="0">
                <a:solidFill>
                  <a:srgbClr val="000000"/>
                </a:solidFill>
                <a:latin typeface="Open Sans"/>
              </a:rPr>
              <a:t> (</a:t>
            </a:r>
            <a:r>
              <a:rPr lang="en-US" sz="1400" dirty="0">
                <a:solidFill>
                  <a:srgbClr val="000000"/>
                </a:solidFill>
                <a:latin typeface="arial" panose="020B0604020202020204" pitchFamily="34" charset="0"/>
              </a:rPr>
              <a:t>ˈ</a:t>
            </a:r>
            <a:r>
              <a:rPr lang="en-US" sz="1400" dirty="0" err="1">
                <a:solidFill>
                  <a:srgbClr val="000000"/>
                </a:solidFill>
                <a:latin typeface="arial" panose="020B0604020202020204" pitchFamily="34" charset="0"/>
              </a:rPr>
              <a:t>trɪbjuːt</a:t>
            </a:r>
            <a:r>
              <a:rPr lang="en-US" sz="1400" dirty="0">
                <a:solidFill>
                  <a:srgbClr val="000000"/>
                </a:solidFill>
                <a:latin typeface="arial" panose="020B0604020202020204" pitchFamily="34" charset="0"/>
              </a:rPr>
              <a:t>) – payment made to the state or ruler as the sign of dependence  </a:t>
            </a:r>
            <a:endParaRPr lang="en-US" sz="1400" dirty="0"/>
          </a:p>
        </p:txBody>
      </p:sp>
      <p:cxnSp>
        <p:nvCxnSpPr>
          <p:cNvPr id="16" name="Straight Arrow Connector 15"/>
          <p:cNvCxnSpPr/>
          <p:nvPr/>
        </p:nvCxnSpPr>
        <p:spPr>
          <a:xfrm flipH="1">
            <a:off x="8697673" y="2192191"/>
            <a:ext cx="763249" cy="453002"/>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130241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ppt_x"/>
                                          </p:val>
                                        </p:tav>
                                        <p:tav tm="100000">
                                          <p:val>
                                            <p:strVal val="#ppt_x"/>
                                          </p:val>
                                        </p:tav>
                                      </p:tavLst>
                                    </p:anim>
                                    <p:anim calcmode="lin" valueType="num">
                                      <p:cBhvr additive="base">
                                        <p:cTn id="5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 calcmode="lin" valueType="num">
                                      <p:cBhvr additive="base">
                                        <p:cTn id="59" dur="500" fill="hold"/>
                                        <p:tgtEl>
                                          <p:spTgt spid="12"/>
                                        </p:tgtEl>
                                        <p:attrNameLst>
                                          <p:attrName>ppt_x</p:attrName>
                                        </p:attrNameLst>
                                      </p:cBhvr>
                                      <p:tavLst>
                                        <p:tav tm="0">
                                          <p:val>
                                            <p:strVal val="#ppt_x"/>
                                          </p:val>
                                        </p:tav>
                                        <p:tav tm="100000">
                                          <p:val>
                                            <p:strVal val="#ppt_x"/>
                                          </p:val>
                                        </p:tav>
                                      </p:tavLst>
                                    </p:anim>
                                    <p:anim calcmode="lin" valueType="num">
                                      <p:cBhvr additive="base">
                                        <p:cTn id="6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 calcmode="lin" valueType="num">
                                      <p:cBhvr additive="base">
                                        <p:cTn id="65" dur="500" fill="hold"/>
                                        <p:tgtEl>
                                          <p:spTgt spid="13"/>
                                        </p:tgtEl>
                                        <p:attrNameLst>
                                          <p:attrName>ppt_x</p:attrName>
                                        </p:attrNameLst>
                                      </p:cBhvr>
                                      <p:tavLst>
                                        <p:tav tm="0">
                                          <p:val>
                                            <p:strVal val="#ppt_x"/>
                                          </p:val>
                                        </p:tav>
                                        <p:tav tm="100000">
                                          <p:val>
                                            <p:strVal val="#ppt_x"/>
                                          </p:val>
                                        </p:tav>
                                      </p:tavLst>
                                    </p:anim>
                                    <p:anim calcmode="lin" valueType="num">
                                      <p:cBhvr additive="base">
                                        <p:cTn id="6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anim calcmode="lin" valueType="num">
                                      <p:cBhvr additive="base">
                                        <p:cTn id="71" dur="500" fill="hold"/>
                                        <p:tgtEl>
                                          <p:spTgt spid="14"/>
                                        </p:tgtEl>
                                        <p:attrNameLst>
                                          <p:attrName>ppt_x</p:attrName>
                                        </p:attrNameLst>
                                      </p:cBhvr>
                                      <p:tavLst>
                                        <p:tav tm="0">
                                          <p:val>
                                            <p:strVal val="#ppt_x"/>
                                          </p:val>
                                        </p:tav>
                                        <p:tav tm="100000">
                                          <p:val>
                                            <p:strVal val="#ppt_x"/>
                                          </p:val>
                                        </p:tav>
                                      </p:tavLst>
                                    </p:anim>
                                    <p:anim calcmode="lin" valueType="num">
                                      <p:cBhvr additive="base">
                                        <p:cTn id="7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16"/>
                                        </p:tgtEl>
                                        <p:attrNameLst>
                                          <p:attrName>style.visibility</p:attrName>
                                        </p:attrNameLst>
                                      </p:cBhvr>
                                      <p:to>
                                        <p:strVal val="visible"/>
                                      </p:to>
                                    </p:set>
                                    <p:anim calcmode="lin" valueType="num">
                                      <p:cBhvr additive="base">
                                        <p:cTn id="77" dur="500" fill="hold"/>
                                        <p:tgtEl>
                                          <p:spTgt spid="16"/>
                                        </p:tgtEl>
                                        <p:attrNameLst>
                                          <p:attrName>ppt_x</p:attrName>
                                        </p:attrNameLst>
                                      </p:cBhvr>
                                      <p:tavLst>
                                        <p:tav tm="0">
                                          <p:val>
                                            <p:strVal val="#ppt_x"/>
                                          </p:val>
                                        </p:tav>
                                        <p:tav tm="100000">
                                          <p:val>
                                            <p:strVal val="#ppt_x"/>
                                          </p:val>
                                        </p:tav>
                                      </p:tavLst>
                                    </p:anim>
                                    <p:anim calcmode="lin" valueType="num">
                                      <p:cBhvr additive="base">
                                        <p:cTn id="7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A1FCC-5EC8-2D01-D832-983D614DFF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0E9C4C-5381-0698-7E91-1CE840F3D8FF}"/>
              </a:ext>
            </a:extLst>
          </p:cNvPr>
          <p:cNvSpPr>
            <a:spLocks noGrp="1"/>
          </p:cNvSpPr>
          <p:nvPr>
            <p:ph type="title"/>
          </p:nvPr>
        </p:nvSpPr>
        <p:spPr>
          <a:xfrm>
            <a:off x="879764" y="148995"/>
            <a:ext cx="10515600" cy="458740"/>
          </a:xfrm>
        </p:spPr>
        <p:txBody>
          <a:bodyPr>
            <a:normAutofit fontScale="90000"/>
          </a:bodyPr>
          <a:lstStyle/>
          <a:p>
            <a:r>
              <a:rPr lang="en-US" dirty="0"/>
              <a:t>Gap-filling exercise                             Textbook, p. 55</a:t>
            </a:r>
          </a:p>
        </p:txBody>
      </p:sp>
      <p:sp>
        <p:nvSpPr>
          <p:cNvPr id="3" name="Rectangle 2">
            <a:extLst>
              <a:ext uri="{FF2B5EF4-FFF2-40B4-BE49-F238E27FC236}">
                <a16:creationId xmlns:a16="http://schemas.microsoft.com/office/drawing/2014/main" id="{3A26D8FF-41AD-0DBE-9FA7-B366C036F2FC}"/>
              </a:ext>
            </a:extLst>
          </p:cNvPr>
          <p:cNvSpPr/>
          <p:nvPr/>
        </p:nvSpPr>
        <p:spPr>
          <a:xfrm>
            <a:off x="532248" y="1339411"/>
            <a:ext cx="8423746" cy="5053115"/>
          </a:xfrm>
          <a:prstGeom prst="rect">
            <a:avLst/>
          </a:prstGeom>
        </p:spPr>
        <p:txBody>
          <a:bodyPr wrap="square">
            <a:spAutoFit/>
          </a:bodyPr>
          <a:lstStyle/>
          <a:p>
            <a:pPr algn="ctr">
              <a:lnSpc>
                <a:spcPct val="107000"/>
              </a:lnSpc>
              <a:spcAft>
                <a:spcPts val="0"/>
              </a:spcAft>
              <a:tabLst>
                <a:tab pos="571500" algn="l"/>
              </a:tabLst>
            </a:pPr>
            <a:r>
              <a:rPr lang="en-US" sz="1600" b="1" dirty="0">
                <a:latin typeface="Times New Roman" panose="02020603050405020304" pitchFamily="18" charset="0"/>
                <a:ea typeface="Calibri" panose="020F0502020204030204" pitchFamily="34" charset="0"/>
                <a:cs typeface="Times New Roman" panose="02020603050405020304" pitchFamily="18" charset="0"/>
              </a:rPr>
              <a:t>The first female pharaoh</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b="1"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b="1" dirty="0">
                <a:latin typeface="Times New Roman" panose="02020603050405020304" pitchFamily="18" charset="0"/>
                <a:ea typeface="Calibri" panose="020F0502020204030204" pitchFamily="34" charset="0"/>
                <a:cs typeface="Times New Roman" panose="02020603050405020304" pitchFamily="18" charset="0"/>
              </a:rPr>
              <a:t>Hatshepsut</a:t>
            </a:r>
            <a:r>
              <a:rPr lang="en-US" sz="1600" dirty="0">
                <a:latin typeface="Times New Roman" panose="02020603050405020304" pitchFamily="18" charset="0"/>
                <a:ea typeface="Calibri" panose="020F0502020204030204" pitchFamily="34" charset="0"/>
                <a:cs typeface="Times New Roman" panose="02020603050405020304" pitchFamily="18" charset="0"/>
              </a:rPr>
              <a:t> was the </a:t>
            </a:r>
            <a:r>
              <a:rPr lang="en-US" sz="1600" b="1" dirty="0">
                <a:latin typeface="Times New Roman" panose="02020603050405020304" pitchFamily="18" charset="0"/>
                <a:ea typeface="Calibri" panose="020F0502020204030204" pitchFamily="34" charset="0"/>
                <a:cs typeface="Times New Roman" panose="02020603050405020304" pitchFamily="18" charset="0"/>
              </a:rPr>
              <a:t>first female pharaoh</a:t>
            </a:r>
            <a:r>
              <a:rPr lang="en-US" sz="1600" dirty="0">
                <a:latin typeface="Times New Roman" panose="02020603050405020304" pitchFamily="18" charset="0"/>
                <a:ea typeface="Calibri" panose="020F0502020204030204" pitchFamily="34" charset="0"/>
                <a:cs typeface="Times New Roman" panose="02020603050405020304" pitchFamily="18" charset="0"/>
              </a:rPr>
              <a:t> (1)______Egypt. She reigned (2)_____Egypt for more than 20 years. She served (3)_____the queen alongside her husband, Thutmose II (sometimes spelled as </a:t>
            </a:r>
            <a:r>
              <a:rPr lang="en-US" sz="1600" dirty="0" err="1">
                <a:latin typeface="Times New Roman" panose="02020603050405020304" pitchFamily="18" charset="0"/>
                <a:ea typeface="Calibri" panose="020F0502020204030204" pitchFamily="34" charset="0"/>
                <a:cs typeface="Times New Roman" panose="02020603050405020304" pitchFamily="18" charset="0"/>
              </a:rPr>
              <a:t>Thutmosis</a:t>
            </a:r>
            <a:r>
              <a:rPr lang="en-US" sz="1600" dirty="0">
                <a:latin typeface="Times New Roman" panose="02020603050405020304" pitchFamily="18" charset="0"/>
                <a:ea typeface="Calibri" panose="020F0502020204030204" pitchFamily="34" charset="0"/>
                <a:cs typeface="Times New Roman" panose="02020603050405020304" pitchFamily="18" charset="0"/>
              </a:rPr>
              <a:t> II), but after his death, she claimed the role (4)_____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pharaoh</a:t>
            </a:r>
            <a:r>
              <a:rPr lang="en-US" sz="1600" dirty="0">
                <a:latin typeface="Times New Roman" panose="02020603050405020304" pitchFamily="18" charset="0"/>
                <a:ea typeface="Calibri" panose="020F0502020204030204" pitchFamily="34" charset="0"/>
                <a:cs typeface="Times New Roman" panose="02020603050405020304" pitchFamily="18" charset="0"/>
              </a:rPr>
              <a:t> while acting as a </a:t>
            </a:r>
            <a:r>
              <a:rPr lang="en-US" sz="1600" b="1" dirty="0">
                <a:latin typeface="Times New Roman" panose="02020603050405020304" pitchFamily="18" charset="0"/>
                <a:ea typeface="Calibri" panose="020F0502020204030204" pitchFamily="34" charset="0"/>
                <a:cs typeface="Times New Roman" panose="02020603050405020304" pitchFamily="18" charset="0"/>
              </a:rPr>
              <a:t>regent</a:t>
            </a:r>
            <a:r>
              <a:rPr lang="en-US" sz="1600" dirty="0">
                <a:latin typeface="Times New Roman" panose="02020603050405020304" pitchFamily="18" charset="0"/>
                <a:ea typeface="Calibri" panose="020F0502020204030204" pitchFamily="34" charset="0"/>
                <a:cs typeface="Times New Roman" panose="02020603050405020304" pitchFamily="18" charset="0"/>
              </a:rPr>
              <a:t> (5)_____her step-son, Thutmose III.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(6)______the only child born to the Egyptian king Thutmose I (7)______his </a:t>
            </a:r>
            <a:r>
              <a:rPr lang="en-US" sz="1600" b="1" dirty="0">
                <a:latin typeface="Times New Roman" panose="02020603050405020304" pitchFamily="18" charset="0"/>
                <a:ea typeface="Calibri" panose="020F0502020204030204" pitchFamily="34" charset="0"/>
                <a:cs typeface="Times New Roman" panose="02020603050405020304" pitchFamily="18" charset="0"/>
              </a:rPr>
              <a:t>principal wife</a:t>
            </a:r>
            <a:r>
              <a:rPr lang="en-US" sz="1600" dirty="0">
                <a:latin typeface="Times New Roman" panose="02020603050405020304" pitchFamily="18" charset="0"/>
                <a:ea typeface="Calibri" panose="020F0502020204030204" pitchFamily="34" charset="0"/>
                <a:cs typeface="Times New Roman" panose="02020603050405020304" pitchFamily="18" charset="0"/>
              </a:rPr>
              <a:t> and queen, Hatshepsut was expected to be a queen. After the death of her father (8)_____age 12, Hatshepsut married her half-brother Thutmose II, whose mother was a lesser wife - a common practice meant to ensure the purity (9)_____the royal bloodline. During the reign (10)_____Thutmose II, Hatshepsut assumed the traditional role (11)_____a queen and a principal wife.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Thutmose II died after a 15-year reign, making Hatshepsut a widow (12)_____the age of 30. Hatshepsut had no sons - only a daughter. The official male heir was an infant named Thutmose III who was born (13)______a concubine named Isis.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500" dirty="0">
                <a:latin typeface="Times New Roman" panose="02020603050405020304" pitchFamily="18" charset="0"/>
                <a:ea typeface="Calibri" panose="020F0502020204030204" pitchFamily="34" charset="0"/>
                <a:cs typeface="Times New Roman" panose="02020603050405020304" pitchFamily="18" charset="0"/>
              </a:rPr>
              <a:t> </a:t>
            </a:r>
            <a:endParaRPr lang="en-US" sz="1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500" dirty="0">
                <a:latin typeface="Times New Roman" panose="02020603050405020304" pitchFamily="18" charset="0"/>
                <a:ea typeface="Calibri" panose="020F0502020204030204" pitchFamily="34" charset="0"/>
                <a:cs typeface="Times New Roman" panose="02020603050405020304" pitchFamily="18" charset="0"/>
              </a:rPr>
              <a: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318C0D2B-761C-85DD-5B91-E85616F58E2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04489" y="1768979"/>
            <a:ext cx="1891134" cy="2827864"/>
          </a:xfrm>
          <a:prstGeom prst="rect">
            <a:avLst/>
          </a:prstGeom>
        </p:spPr>
      </p:pic>
      <p:sp>
        <p:nvSpPr>
          <p:cNvPr id="7" name="TextBox 6">
            <a:extLst>
              <a:ext uri="{FF2B5EF4-FFF2-40B4-BE49-F238E27FC236}">
                <a16:creationId xmlns:a16="http://schemas.microsoft.com/office/drawing/2014/main" id="{78E00557-049F-BFFF-D6BD-FAB66E4CA78B}"/>
              </a:ext>
            </a:extLst>
          </p:cNvPr>
          <p:cNvSpPr txBox="1"/>
          <p:nvPr/>
        </p:nvSpPr>
        <p:spPr>
          <a:xfrm>
            <a:off x="9540165" y="4783866"/>
            <a:ext cx="2377490" cy="523220"/>
          </a:xfrm>
          <a:prstGeom prst="rect">
            <a:avLst/>
          </a:prstGeom>
          <a:solidFill>
            <a:srgbClr val="FFC000"/>
          </a:solidFill>
        </p:spPr>
        <p:txBody>
          <a:bodyPr wrap="square">
            <a:spAutoFit/>
          </a:bodyPr>
          <a:lstStyle/>
          <a:p>
            <a:pPr algn="l"/>
            <a:r>
              <a:rPr lang="en-US" sz="1400" i="0" u="sng" strike="noStrike" dirty="0">
                <a:effectLst/>
                <a:latin typeface="Cambria" panose="02040503050406030204" pitchFamily="18" charset="0"/>
                <a:ea typeface="Cambria" panose="02040503050406030204" pitchFamily="18" charset="0"/>
                <a:hlinkClick r:id="rId3"/>
              </a:rPr>
              <a:t> Head of Queen Hatshepsut</a:t>
            </a:r>
          </a:p>
          <a:p>
            <a:pPr algn="l"/>
            <a:r>
              <a:rPr lang="en-US" sz="1400" u="sng" dirty="0">
                <a:latin typeface="Cambria" panose="02040503050406030204" pitchFamily="18" charset="0"/>
                <a:ea typeface="Cambria" panose="02040503050406030204" pitchFamily="18" charset="0"/>
                <a:hlinkClick r:id="rId3"/>
              </a:rPr>
              <a:t>Egyptian Museum in Cairo</a:t>
            </a:r>
            <a:endParaRPr lang="en-US" sz="1400" i="0" u="sng" strike="noStrike" dirty="0">
              <a:effectLst/>
              <a:latin typeface="Cambria" panose="02040503050406030204" pitchFamily="18" charset="0"/>
              <a:ea typeface="Cambria" panose="02040503050406030204" pitchFamily="18" charset="0"/>
              <a:hlinkClick r:id="rId3"/>
            </a:endParaRPr>
          </a:p>
        </p:txBody>
      </p:sp>
      <p:sp>
        <p:nvSpPr>
          <p:cNvPr id="8" name="Rectangle 7">
            <a:extLst>
              <a:ext uri="{FF2B5EF4-FFF2-40B4-BE49-F238E27FC236}">
                <a16:creationId xmlns:a16="http://schemas.microsoft.com/office/drawing/2014/main" id="{36C7D666-2A33-0497-C030-6F26E6384151}"/>
              </a:ext>
            </a:extLst>
          </p:cNvPr>
          <p:cNvSpPr/>
          <p:nvPr/>
        </p:nvSpPr>
        <p:spPr>
          <a:xfrm>
            <a:off x="1278463" y="830823"/>
            <a:ext cx="8032520" cy="357534"/>
          </a:xfrm>
          <a:prstGeom prst="rect">
            <a:avLst/>
          </a:prstGeom>
          <a:solidFill>
            <a:srgbClr val="FFC000"/>
          </a:solidFill>
        </p:spPr>
        <p:txBody>
          <a:bodyPr wrap="none">
            <a:spAutoFit/>
          </a:bodyPr>
          <a:lstStyle/>
          <a:p>
            <a:pPr algn="just">
              <a:lnSpc>
                <a:spcPct val="115000"/>
              </a:lnSpc>
              <a:spcAft>
                <a:spcPts val="0"/>
              </a:spcAft>
              <a:tabLst>
                <a:tab pos="571500" algn="l"/>
              </a:tabLst>
            </a:pPr>
            <a:r>
              <a:rPr lang="en-US" sz="1600" b="1" i="1" dirty="0">
                <a:latin typeface="Times New Roman" panose="02020603050405020304" pitchFamily="18" charset="0"/>
                <a:ea typeface="Calibri" panose="020F0502020204030204" pitchFamily="34" charset="0"/>
                <a:cs typeface="Times New Roman" panose="02020603050405020304" pitchFamily="18" charset="0"/>
              </a:rPr>
              <a:t>Supply the missing words in the text below. You can use </a:t>
            </a:r>
            <a:r>
              <a:rPr lang="en-US" sz="1600" b="1" i="1" u="sng" dirty="0">
                <a:latin typeface="Times New Roman" panose="02020603050405020304" pitchFamily="18" charset="0"/>
                <a:ea typeface="Calibri" panose="020F0502020204030204" pitchFamily="34" charset="0"/>
                <a:cs typeface="Times New Roman" panose="02020603050405020304" pitchFamily="18" charset="0"/>
              </a:rPr>
              <a:t>one word only </a:t>
            </a:r>
            <a:r>
              <a:rPr lang="en-US" sz="1600" b="1" i="1" dirty="0">
                <a:latin typeface="Times New Roman" panose="02020603050405020304" pitchFamily="18" charset="0"/>
                <a:ea typeface="Calibri" panose="020F0502020204030204" pitchFamily="34" charset="0"/>
                <a:cs typeface="Times New Roman" panose="02020603050405020304" pitchFamily="18" charset="0"/>
              </a:rPr>
              <a:t>for each of the blanks.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61E89BD8-4074-F7D9-4E59-A0C8E08D4CB7}"/>
              </a:ext>
            </a:extLst>
          </p:cNvPr>
          <p:cNvSpPr/>
          <p:nvPr/>
        </p:nvSpPr>
        <p:spPr>
          <a:xfrm>
            <a:off x="4298535" y="1920032"/>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IN</a:t>
            </a:r>
          </a:p>
        </p:txBody>
      </p:sp>
      <p:sp>
        <p:nvSpPr>
          <p:cNvPr id="10" name="Rectangle 9">
            <a:extLst>
              <a:ext uri="{FF2B5EF4-FFF2-40B4-BE49-F238E27FC236}">
                <a16:creationId xmlns:a16="http://schemas.microsoft.com/office/drawing/2014/main" id="{0DFEB65F-3312-C3B2-E0A7-81DE41D2708E}"/>
              </a:ext>
            </a:extLst>
          </p:cNvPr>
          <p:cNvSpPr/>
          <p:nvPr/>
        </p:nvSpPr>
        <p:spPr>
          <a:xfrm>
            <a:off x="6792482" y="1911484"/>
            <a:ext cx="753454"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OVER</a:t>
            </a:r>
          </a:p>
        </p:txBody>
      </p:sp>
      <p:sp>
        <p:nvSpPr>
          <p:cNvPr id="11" name="Rectangle 10">
            <a:extLst>
              <a:ext uri="{FF2B5EF4-FFF2-40B4-BE49-F238E27FC236}">
                <a16:creationId xmlns:a16="http://schemas.microsoft.com/office/drawing/2014/main" id="{FA52B9E1-CF69-2FD5-A678-84C4283AFD57}"/>
              </a:ext>
            </a:extLst>
          </p:cNvPr>
          <p:cNvSpPr/>
          <p:nvPr/>
        </p:nvSpPr>
        <p:spPr>
          <a:xfrm>
            <a:off x="2921238" y="2166435"/>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AS</a:t>
            </a:r>
          </a:p>
        </p:txBody>
      </p:sp>
      <p:sp>
        <p:nvSpPr>
          <p:cNvPr id="12" name="Rectangle 11">
            <a:extLst>
              <a:ext uri="{FF2B5EF4-FFF2-40B4-BE49-F238E27FC236}">
                <a16:creationId xmlns:a16="http://schemas.microsoft.com/office/drawing/2014/main" id="{4F19763F-6126-8FAB-75AA-E93A91E9ADEB}"/>
              </a:ext>
            </a:extLst>
          </p:cNvPr>
          <p:cNvSpPr/>
          <p:nvPr/>
        </p:nvSpPr>
        <p:spPr>
          <a:xfrm>
            <a:off x="5964254" y="2462293"/>
            <a:ext cx="727104"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OF</a:t>
            </a:r>
          </a:p>
        </p:txBody>
      </p:sp>
      <p:sp>
        <p:nvSpPr>
          <p:cNvPr id="13" name="Rectangle 12">
            <a:extLst>
              <a:ext uri="{FF2B5EF4-FFF2-40B4-BE49-F238E27FC236}">
                <a16:creationId xmlns:a16="http://schemas.microsoft.com/office/drawing/2014/main" id="{F68113F6-D505-2716-78CC-C35D854C4609}"/>
              </a:ext>
            </a:extLst>
          </p:cNvPr>
          <p:cNvSpPr/>
          <p:nvPr/>
        </p:nvSpPr>
        <p:spPr>
          <a:xfrm>
            <a:off x="1210098" y="2695800"/>
            <a:ext cx="727104"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TO</a:t>
            </a:r>
          </a:p>
        </p:txBody>
      </p:sp>
      <p:sp>
        <p:nvSpPr>
          <p:cNvPr id="14" name="Rectangle 13">
            <a:extLst>
              <a:ext uri="{FF2B5EF4-FFF2-40B4-BE49-F238E27FC236}">
                <a16:creationId xmlns:a16="http://schemas.microsoft.com/office/drawing/2014/main" id="{CCBCA335-A4FA-C7C6-08B4-E6C72B5D9489}"/>
              </a:ext>
            </a:extLst>
          </p:cNvPr>
          <p:cNvSpPr/>
          <p:nvPr/>
        </p:nvSpPr>
        <p:spPr>
          <a:xfrm>
            <a:off x="634345" y="3195493"/>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AS</a:t>
            </a:r>
          </a:p>
        </p:txBody>
      </p:sp>
      <p:sp>
        <p:nvSpPr>
          <p:cNvPr id="15" name="Rectangle 14">
            <a:extLst>
              <a:ext uri="{FF2B5EF4-FFF2-40B4-BE49-F238E27FC236}">
                <a16:creationId xmlns:a16="http://schemas.microsoft.com/office/drawing/2014/main" id="{57EBCE4A-73D2-EA9C-C2E4-30D85F4DC5FC}"/>
              </a:ext>
            </a:extLst>
          </p:cNvPr>
          <p:cNvSpPr/>
          <p:nvPr/>
        </p:nvSpPr>
        <p:spPr>
          <a:xfrm>
            <a:off x="6080592" y="3232934"/>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BY</a:t>
            </a:r>
          </a:p>
        </p:txBody>
      </p:sp>
      <p:sp>
        <p:nvSpPr>
          <p:cNvPr id="16" name="Rectangle 15">
            <a:extLst>
              <a:ext uri="{FF2B5EF4-FFF2-40B4-BE49-F238E27FC236}">
                <a16:creationId xmlns:a16="http://schemas.microsoft.com/office/drawing/2014/main" id="{9D473AA3-7AF3-E18E-E104-F304FF3D84E0}"/>
              </a:ext>
            </a:extLst>
          </p:cNvPr>
          <p:cNvSpPr/>
          <p:nvPr/>
        </p:nvSpPr>
        <p:spPr>
          <a:xfrm>
            <a:off x="7422626" y="3466441"/>
            <a:ext cx="753454"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AT</a:t>
            </a:r>
          </a:p>
        </p:txBody>
      </p:sp>
      <p:sp>
        <p:nvSpPr>
          <p:cNvPr id="17" name="Rectangle 16">
            <a:extLst>
              <a:ext uri="{FF2B5EF4-FFF2-40B4-BE49-F238E27FC236}">
                <a16:creationId xmlns:a16="http://schemas.microsoft.com/office/drawing/2014/main" id="{314CD143-D6A3-EC74-4D9E-04BFC06E3077}"/>
              </a:ext>
            </a:extLst>
          </p:cNvPr>
          <p:cNvSpPr/>
          <p:nvPr/>
        </p:nvSpPr>
        <p:spPr>
          <a:xfrm>
            <a:off x="4298535" y="3979571"/>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OF</a:t>
            </a:r>
          </a:p>
        </p:txBody>
      </p:sp>
      <p:sp>
        <p:nvSpPr>
          <p:cNvPr id="18" name="Rectangle 17">
            <a:extLst>
              <a:ext uri="{FF2B5EF4-FFF2-40B4-BE49-F238E27FC236}">
                <a16:creationId xmlns:a16="http://schemas.microsoft.com/office/drawing/2014/main" id="{FE5F4EE0-AD65-A849-9FF0-9D1BC2008968}"/>
              </a:ext>
            </a:extLst>
          </p:cNvPr>
          <p:cNvSpPr/>
          <p:nvPr/>
        </p:nvSpPr>
        <p:spPr>
          <a:xfrm>
            <a:off x="634345" y="4264349"/>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OF</a:t>
            </a:r>
          </a:p>
        </p:txBody>
      </p:sp>
      <p:sp>
        <p:nvSpPr>
          <p:cNvPr id="19" name="Rectangle 18">
            <a:extLst>
              <a:ext uri="{FF2B5EF4-FFF2-40B4-BE49-F238E27FC236}">
                <a16:creationId xmlns:a16="http://schemas.microsoft.com/office/drawing/2014/main" id="{C3317535-F7B9-4D97-E2EC-8589A26EF116}"/>
              </a:ext>
            </a:extLst>
          </p:cNvPr>
          <p:cNvSpPr/>
          <p:nvPr/>
        </p:nvSpPr>
        <p:spPr>
          <a:xfrm>
            <a:off x="5972086" y="4264349"/>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OF</a:t>
            </a:r>
          </a:p>
        </p:txBody>
      </p:sp>
      <p:sp>
        <p:nvSpPr>
          <p:cNvPr id="20" name="Rectangle 19">
            <a:extLst>
              <a:ext uri="{FF2B5EF4-FFF2-40B4-BE49-F238E27FC236}">
                <a16:creationId xmlns:a16="http://schemas.microsoft.com/office/drawing/2014/main" id="{4473F4CB-F186-3432-AEEE-E44971B92013}"/>
              </a:ext>
            </a:extLst>
          </p:cNvPr>
          <p:cNvSpPr/>
          <p:nvPr/>
        </p:nvSpPr>
        <p:spPr>
          <a:xfrm>
            <a:off x="6691357" y="5045476"/>
            <a:ext cx="854579"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a:t>BEFORE</a:t>
            </a:r>
          </a:p>
        </p:txBody>
      </p:sp>
      <p:sp>
        <p:nvSpPr>
          <p:cNvPr id="21" name="Rectangle 20">
            <a:extLst>
              <a:ext uri="{FF2B5EF4-FFF2-40B4-BE49-F238E27FC236}">
                <a16:creationId xmlns:a16="http://schemas.microsoft.com/office/drawing/2014/main" id="{5F7502BA-43EF-42D0-47A7-0DE9605CF8B6}"/>
              </a:ext>
            </a:extLst>
          </p:cNvPr>
          <p:cNvSpPr/>
          <p:nvPr/>
        </p:nvSpPr>
        <p:spPr>
          <a:xfrm>
            <a:off x="1827376" y="5593300"/>
            <a:ext cx="890187"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TO</a:t>
            </a:r>
          </a:p>
        </p:txBody>
      </p:sp>
    </p:spTree>
    <p:extLst>
      <p:ext uri="{BB962C8B-B14F-4D97-AF65-F5344CB8AC3E}">
        <p14:creationId xmlns:p14="http://schemas.microsoft.com/office/powerpoint/2010/main" val="195206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500" fill="hold"/>
                                        <p:tgtEl>
                                          <p:spTgt spid="14"/>
                                        </p:tgtEl>
                                        <p:attrNameLst>
                                          <p:attrName>ppt_x</p:attrName>
                                        </p:attrNameLst>
                                      </p:cBhvr>
                                      <p:tavLst>
                                        <p:tav tm="0">
                                          <p:val>
                                            <p:strVal val="#ppt_x"/>
                                          </p:val>
                                        </p:tav>
                                        <p:tav tm="100000">
                                          <p:val>
                                            <p:strVal val="#ppt_x"/>
                                          </p:val>
                                        </p:tav>
                                      </p:tavLst>
                                    </p:anim>
                                    <p:anim calcmode="lin" valueType="num">
                                      <p:cBhvr additive="base">
                                        <p:cTn id="5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anim calcmode="lin" valueType="num">
                                      <p:cBhvr additive="base">
                                        <p:cTn id="63" dur="500" fill="hold"/>
                                        <p:tgtEl>
                                          <p:spTgt spid="15"/>
                                        </p:tgtEl>
                                        <p:attrNameLst>
                                          <p:attrName>ppt_x</p:attrName>
                                        </p:attrNameLst>
                                      </p:cBhvr>
                                      <p:tavLst>
                                        <p:tav tm="0">
                                          <p:val>
                                            <p:strVal val="#ppt_x"/>
                                          </p:val>
                                        </p:tav>
                                        <p:tav tm="100000">
                                          <p:val>
                                            <p:strVal val="#ppt_x"/>
                                          </p:val>
                                        </p:tav>
                                      </p:tavLst>
                                    </p:anim>
                                    <p:anim calcmode="lin" valueType="num">
                                      <p:cBhvr additive="base">
                                        <p:cTn id="6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6"/>
                                        </p:tgtEl>
                                        <p:attrNameLst>
                                          <p:attrName>style.visibility</p:attrName>
                                        </p:attrNameLst>
                                      </p:cBhvr>
                                      <p:to>
                                        <p:strVal val="visible"/>
                                      </p:to>
                                    </p:set>
                                    <p:anim calcmode="lin" valueType="num">
                                      <p:cBhvr additive="base">
                                        <p:cTn id="69" dur="500" fill="hold"/>
                                        <p:tgtEl>
                                          <p:spTgt spid="16"/>
                                        </p:tgtEl>
                                        <p:attrNameLst>
                                          <p:attrName>ppt_x</p:attrName>
                                        </p:attrNameLst>
                                      </p:cBhvr>
                                      <p:tavLst>
                                        <p:tav tm="0">
                                          <p:val>
                                            <p:strVal val="#ppt_x"/>
                                          </p:val>
                                        </p:tav>
                                        <p:tav tm="100000">
                                          <p:val>
                                            <p:strVal val="#ppt_x"/>
                                          </p:val>
                                        </p:tav>
                                      </p:tavLst>
                                    </p:anim>
                                    <p:anim calcmode="lin" valueType="num">
                                      <p:cBhvr additive="base">
                                        <p:cTn id="7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7"/>
                                        </p:tgtEl>
                                        <p:attrNameLst>
                                          <p:attrName>style.visibility</p:attrName>
                                        </p:attrNameLst>
                                      </p:cBhvr>
                                      <p:to>
                                        <p:strVal val="visible"/>
                                      </p:to>
                                    </p:set>
                                    <p:anim calcmode="lin" valueType="num">
                                      <p:cBhvr additive="base">
                                        <p:cTn id="75" dur="500" fill="hold"/>
                                        <p:tgtEl>
                                          <p:spTgt spid="17"/>
                                        </p:tgtEl>
                                        <p:attrNameLst>
                                          <p:attrName>ppt_x</p:attrName>
                                        </p:attrNameLst>
                                      </p:cBhvr>
                                      <p:tavLst>
                                        <p:tav tm="0">
                                          <p:val>
                                            <p:strVal val="#ppt_x"/>
                                          </p:val>
                                        </p:tav>
                                        <p:tav tm="100000">
                                          <p:val>
                                            <p:strVal val="#ppt_x"/>
                                          </p:val>
                                        </p:tav>
                                      </p:tavLst>
                                    </p:anim>
                                    <p:anim calcmode="lin" valueType="num">
                                      <p:cBhvr additive="base">
                                        <p:cTn id="7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 calcmode="lin" valueType="num">
                                      <p:cBhvr additive="base">
                                        <p:cTn id="81" dur="500" fill="hold"/>
                                        <p:tgtEl>
                                          <p:spTgt spid="18"/>
                                        </p:tgtEl>
                                        <p:attrNameLst>
                                          <p:attrName>ppt_x</p:attrName>
                                        </p:attrNameLst>
                                      </p:cBhvr>
                                      <p:tavLst>
                                        <p:tav tm="0">
                                          <p:val>
                                            <p:strVal val="#ppt_x"/>
                                          </p:val>
                                        </p:tav>
                                        <p:tav tm="100000">
                                          <p:val>
                                            <p:strVal val="#ppt_x"/>
                                          </p:val>
                                        </p:tav>
                                      </p:tavLst>
                                    </p:anim>
                                    <p:anim calcmode="lin" valueType="num">
                                      <p:cBhvr additive="base">
                                        <p:cTn id="8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 calcmode="lin" valueType="num">
                                      <p:cBhvr additive="base">
                                        <p:cTn id="87" dur="500" fill="hold"/>
                                        <p:tgtEl>
                                          <p:spTgt spid="19"/>
                                        </p:tgtEl>
                                        <p:attrNameLst>
                                          <p:attrName>ppt_x</p:attrName>
                                        </p:attrNameLst>
                                      </p:cBhvr>
                                      <p:tavLst>
                                        <p:tav tm="0">
                                          <p:val>
                                            <p:strVal val="#ppt_x"/>
                                          </p:val>
                                        </p:tav>
                                        <p:tav tm="100000">
                                          <p:val>
                                            <p:strVal val="#ppt_x"/>
                                          </p:val>
                                        </p:tav>
                                      </p:tavLst>
                                    </p:anim>
                                    <p:anim calcmode="lin" valueType="num">
                                      <p:cBhvr additive="base">
                                        <p:cTn id="8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20"/>
                                        </p:tgtEl>
                                        <p:attrNameLst>
                                          <p:attrName>style.visibility</p:attrName>
                                        </p:attrNameLst>
                                      </p:cBhvr>
                                      <p:to>
                                        <p:strVal val="visible"/>
                                      </p:to>
                                    </p:set>
                                    <p:anim calcmode="lin" valueType="num">
                                      <p:cBhvr additive="base">
                                        <p:cTn id="93" dur="500" fill="hold"/>
                                        <p:tgtEl>
                                          <p:spTgt spid="20"/>
                                        </p:tgtEl>
                                        <p:attrNameLst>
                                          <p:attrName>ppt_x</p:attrName>
                                        </p:attrNameLst>
                                      </p:cBhvr>
                                      <p:tavLst>
                                        <p:tav tm="0">
                                          <p:val>
                                            <p:strVal val="#ppt_x"/>
                                          </p:val>
                                        </p:tav>
                                        <p:tav tm="100000">
                                          <p:val>
                                            <p:strVal val="#ppt_x"/>
                                          </p:val>
                                        </p:tav>
                                      </p:tavLst>
                                    </p:anim>
                                    <p:anim calcmode="lin" valueType="num">
                                      <p:cBhvr additive="base">
                                        <p:cTn id="9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21"/>
                                        </p:tgtEl>
                                        <p:attrNameLst>
                                          <p:attrName>style.visibility</p:attrName>
                                        </p:attrNameLst>
                                      </p:cBhvr>
                                      <p:to>
                                        <p:strVal val="visible"/>
                                      </p:to>
                                    </p:set>
                                    <p:anim calcmode="lin" valueType="num">
                                      <p:cBhvr additive="base">
                                        <p:cTn id="99" dur="500" fill="hold"/>
                                        <p:tgtEl>
                                          <p:spTgt spid="21"/>
                                        </p:tgtEl>
                                        <p:attrNameLst>
                                          <p:attrName>ppt_x</p:attrName>
                                        </p:attrNameLst>
                                      </p:cBhvr>
                                      <p:tavLst>
                                        <p:tav tm="0">
                                          <p:val>
                                            <p:strVal val="#ppt_x"/>
                                          </p:val>
                                        </p:tav>
                                        <p:tav tm="100000">
                                          <p:val>
                                            <p:strVal val="#ppt_x"/>
                                          </p:val>
                                        </p:tav>
                                      </p:tavLst>
                                    </p:anim>
                                    <p:anim calcmode="lin" valueType="num">
                                      <p:cBhvr additive="base">
                                        <p:cTn id="10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9764" y="148995"/>
            <a:ext cx="10515600" cy="458740"/>
          </a:xfrm>
        </p:spPr>
        <p:txBody>
          <a:bodyPr>
            <a:normAutofit fontScale="90000"/>
          </a:bodyPr>
          <a:lstStyle/>
          <a:p>
            <a:r>
              <a:rPr lang="en-US" dirty="0"/>
              <a:t>Gap-filling exercise                             Textbook, p. 55</a:t>
            </a:r>
          </a:p>
        </p:txBody>
      </p:sp>
      <p:sp>
        <p:nvSpPr>
          <p:cNvPr id="3" name="Rectangle 2"/>
          <p:cNvSpPr/>
          <p:nvPr/>
        </p:nvSpPr>
        <p:spPr>
          <a:xfrm>
            <a:off x="643342" y="1478948"/>
            <a:ext cx="7740081" cy="3504421"/>
          </a:xfrm>
          <a:prstGeom prst="rect">
            <a:avLst/>
          </a:prstGeom>
        </p:spPr>
        <p:txBody>
          <a:bodyPr wrap="square">
            <a:spAutoFit/>
          </a:bodyPr>
          <a:lstStyle/>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Since he was too young to assume the throne unaided, Hatshepsut served as his </a:t>
            </a:r>
            <a:r>
              <a:rPr lang="en-US" sz="1600" b="1" dirty="0">
                <a:latin typeface="Times New Roman" panose="02020603050405020304" pitchFamily="18" charset="0"/>
                <a:ea typeface="Calibri" panose="020F0502020204030204" pitchFamily="34" charset="0"/>
                <a:cs typeface="Times New Roman" panose="02020603050405020304" pitchFamily="18" charset="0"/>
              </a:rPr>
              <a:t>regen</a:t>
            </a:r>
            <a:r>
              <a:rPr lang="en-US" sz="1600" dirty="0">
                <a:latin typeface="Times New Roman" panose="02020603050405020304" pitchFamily="18" charset="0"/>
                <a:ea typeface="Calibri" panose="020F0502020204030204" pitchFamily="34" charset="0"/>
                <a:cs typeface="Times New Roman" panose="02020603050405020304" pitchFamily="18" charset="0"/>
              </a:rPr>
              <a:t>t. Initially, Hatshepsut bore this role traditionally until, (14)_____reasons that are unclear, she claimed the role of </a:t>
            </a:r>
            <a:r>
              <a:rPr lang="en-US" sz="1600" b="1" dirty="0">
                <a:latin typeface="Times New Roman" panose="02020603050405020304" pitchFamily="18" charset="0"/>
                <a:ea typeface="Calibri" panose="020F0502020204030204" pitchFamily="34" charset="0"/>
                <a:cs typeface="Times New Roman" panose="02020603050405020304" pitchFamily="18" charset="0"/>
              </a:rPr>
              <a:t>pharaoh</a:t>
            </a:r>
            <a:r>
              <a:rPr lang="en-US" sz="1600" dirty="0">
                <a:latin typeface="Times New Roman" panose="02020603050405020304" pitchFamily="18" charset="0"/>
                <a:ea typeface="Calibri" panose="020F0502020204030204" pitchFamily="34" charset="0"/>
                <a:cs typeface="Times New Roman" panose="02020603050405020304" pitchFamily="18" charset="0"/>
              </a:rPr>
              <a:t>. She began having herself depicted (15)_____a fake beard and male body. This was not an attempt to trick people (16)_____thinking she was male; rather, since there were no words or images to portray a woman with this status, it was a way (17)_____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asserting </a:t>
            </a:r>
            <a:r>
              <a:rPr lang="en-US" sz="1600" dirty="0">
                <a:latin typeface="Times New Roman" panose="02020603050405020304" pitchFamily="18" charset="0"/>
                <a:ea typeface="Calibri" panose="020F0502020204030204" pitchFamily="34" charset="0"/>
                <a:cs typeface="Times New Roman" panose="02020603050405020304" pitchFamily="18" charset="0"/>
              </a:rPr>
              <a:t>her authority.</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Hatshepsut’s successful transition (18)_____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queen</a:t>
            </a:r>
            <a:r>
              <a:rPr lang="en-US" sz="1600" dirty="0">
                <a:latin typeface="Times New Roman" panose="02020603050405020304" pitchFamily="18" charset="0"/>
                <a:ea typeface="Calibri" panose="020F0502020204030204" pitchFamily="34" charset="0"/>
                <a:cs typeface="Times New Roman" panose="02020603050405020304" pitchFamily="18" charset="0"/>
              </a:rPr>
              <a:t> (19)_____</a:t>
            </a:r>
            <a:r>
              <a:rPr lang="en-US" sz="1600" b="1" dirty="0">
                <a:latin typeface="Times New Roman" panose="02020603050405020304" pitchFamily="18" charset="0"/>
                <a:ea typeface="Calibri" panose="020F0502020204030204" pitchFamily="34" charset="0"/>
                <a:cs typeface="Times New Roman" panose="02020603050405020304" pitchFamily="18" charset="0"/>
              </a:rPr>
              <a:t>pharaoh</a:t>
            </a:r>
            <a:r>
              <a:rPr lang="en-US" sz="1600" dirty="0">
                <a:latin typeface="Times New Roman" panose="02020603050405020304" pitchFamily="18" charset="0"/>
                <a:ea typeface="Calibri" panose="020F0502020204030204" pitchFamily="34" charset="0"/>
                <a:cs typeface="Times New Roman" panose="02020603050405020304" pitchFamily="18" charset="0"/>
              </a:rPr>
              <a:t> was, in part, due (20)_____her ability to recruit influential supporters. (21)______Hatshepsut’s reign, Egypt prospered. Unlike other rulers in her dynasty, she was more interested (22)_____ensuring economic prosperity and building and restoring monuments throughout Egypt than (23)______conquering new lands.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tabLst>
                <a:tab pos="571500" algn="l"/>
              </a:tabLst>
            </a:pPr>
            <a:r>
              <a:rPr lang="en-US" sz="1600"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A133907F-D26B-E635-5651-95D4627CE4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3264" y="1421267"/>
            <a:ext cx="2635394" cy="3825572"/>
          </a:xfrm>
          <a:prstGeom prst="rect">
            <a:avLst/>
          </a:prstGeom>
        </p:spPr>
      </p:pic>
      <p:sp>
        <p:nvSpPr>
          <p:cNvPr id="8" name="TextBox 7">
            <a:extLst>
              <a:ext uri="{FF2B5EF4-FFF2-40B4-BE49-F238E27FC236}">
                <a16:creationId xmlns:a16="http://schemas.microsoft.com/office/drawing/2014/main" id="{F60EDE70-3697-766D-DC22-CE6552B57617}"/>
              </a:ext>
            </a:extLst>
          </p:cNvPr>
          <p:cNvSpPr txBox="1"/>
          <p:nvPr/>
        </p:nvSpPr>
        <p:spPr>
          <a:xfrm>
            <a:off x="8733801" y="5424611"/>
            <a:ext cx="3247401" cy="584775"/>
          </a:xfrm>
          <a:prstGeom prst="rect">
            <a:avLst/>
          </a:prstGeom>
          <a:solidFill>
            <a:srgbClr val="FFC000"/>
          </a:solidFill>
          <a:ln>
            <a:solidFill>
              <a:schemeClr val="accent1"/>
            </a:solidFill>
          </a:ln>
        </p:spPr>
        <p:txBody>
          <a:bodyPr wrap="square" rtlCol="0">
            <a:spAutoFit/>
          </a:bodyPr>
          <a:lstStyle/>
          <a:p>
            <a:r>
              <a:rPr lang="en-US" sz="1600" dirty="0"/>
              <a:t>Statue of Queen Hatshepsut </a:t>
            </a:r>
          </a:p>
          <a:p>
            <a:r>
              <a:rPr lang="en-US" sz="1600" dirty="0"/>
              <a:t>depicted as a male with a fake beard</a:t>
            </a:r>
          </a:p>
        </p:txBody>
      </p:sp>
      <p:sp>
        <p:nvSpPr>
          <p:cNvPr id="9" name="Rectangle 8">
            <a:extLst>
              <a:ext uri="{FF2B5EF4-FFF2-40B4-BE49-F238E27FC236}">
                <a16:creationId xmlns:a16="http://schemas.microsoft.com/office/drawing/2014/main" id="{8F25DBF1-DC80-74CF-7693-925D21516370}"/>
              </a:ext>
            </a:extLst>
          </p:cNvPr>
          <p:cNvSpPr/>
          <p:nvPr/>
        </p:nvSpPr>
        <p:spPr>
          <a:xfrm>
            <a:off x="5136024" y="1783299"/>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FOR</a:t>
            </a:r>
          </a:p>
        </p:txBody>
      </p:sp>
      <p:sp>
        <p:nvSpPr>
          <p:cNvPr id="10" name="Rectangle 9">
            <a:extLst>
              <a:ext uri="{FF2B5EF4-FFF2-40B4-BE49-F238E27FC236}">
                <a16:creationId xmlns:a16="http://schemas.microsoft.com/office/drawing/2014/main" id="{D8BC97D0-8EBB-9F99-B9C4-483DF537DEAC}"/>
              </a:ext>
            </a:extLst>
          </p:cNvPr>
          <p:cNvSpPr/>
          <p:nvPr/>
        </p:nvSpPr>
        <p:spPr>
          <a:xfrm>
            <a:off x="6076063" y="2079513"/>
            <a:ext cx="79475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WITH</a:t>
            </a:r>
          </a:p>
        </p:txBody>
      </p:sp>
      <p:sp>
        <p:nvSpPr>
          <p:cNvPr id="11" name="Rectangle 10">
            <a:extLst>
              <a:ext uri="{FF2B5EF4-FFF2-40B4-BE49-F238E27FC236}">
                <a16:creationId xmlns:a16="http://schemas.microsoft.com/office/drawing/2014/main" id="{5FB2C72F-C2CC-B82F-0B94-20FE1BA03E66}"/>
              </a:ext>
            </a:extLst>
          </p:cNvPr>
          <p:cNvSpPr/>
          <p:nvPr/>
        </p:nvSpPr>
        <p:spPr>
          <a:xfrm>
            <a:off x="4982201" y="2321157"/>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INTO</a:t>
            </a:r>
          </a:p>
        </p:txBody>
      </p:sp>
      <p:sp>
        <p:nvSpPr>
          <p:cNvPr id="12" name="Rectangle 11">
            <a:extLst>
              <a:ext uri="{FF2B5EF4-FFF2-40B4-BE49-F238E27FC236}">
                <a16:creationId xmlns:a16="http://schemas.microsoft.com/office/drawing/2014/main" id="{6A605E23-3D0C-31F1-08B1-A175F3EDC3DA}"/>
              </a:ext>
            </a:extLst>
          </p:cNvPr>
          <p:cNvSpPr/>
          <p:nvPr/>
        </p:nvSpPr>
        <p:spPr>
          <a:xfrm>
            <a:off x="752030" y="2782665"/>
            <a:ext cx="777668" cy="26818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OF</a:t>
            </a:r>
          </a:p>
        </p:txBody>
      </p:sp>
      <p:sp>
        <p:nvSpPr>
          <p:cNvPr id="13" name="Rectangle 12">
            <a:extLst>
              <a:ext uri="{FF2B5EF4-FFF2-40B4-BE49-F238E27FC236}">
                <a16:creationId xmlns:a16="http://schemas.microsoft.com/office/drawing/2014/main" id="{399B57C1-0107-4F3D-1283-D6D0A2F6325C}"/>
              </a:ext>
            </a:extLst>
          </p:cNvPr>
          <p:cNvSpPr/>
          <p:nvPr/>
        </p:nvSpPr>
        <p:spPr>
          <a:xfrm>
            <a:off x="3692986" y="3376780"/>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FROM</a:t>
            </a:r>
          </a:p>
        </p:txBody>
      </p:sp>
      <p:sp>
        <p:nvSpPr>
          <p:cNvPr id="14" name="Rectangle 13">
            <a:extLst>
              <a:ext uri="{FF2B5EF4-FFF2-40B4-BE49-F238E27FC236}">
                <a16:creationId xmlns:a16="http://schemas.microsoft.com/office/drawing/2014/main" id="{5D95A1E9-910A-37E2-FA47-2C6D2A2A79B8}"/>
              </a:ext>
            </a:extLst>
          </p:cNvPr>
          <p:cNvSpPr/>
          <p:nvPr/>
        </p:nvSpPr>
        <p:spPr>
          <a:xfrm>
            <a:off x="5136024" y="3376780"/>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TO</a:t>
            </a:r>
          </a:p>
        </p:txBody>
      </p:sp>
      <p:sp>
        <p:nvSpPr>
          <p:cNvPr id="15" name="Rectangle 14">
            <a:extLst>
              <a:ext uri="{FF2B5EF4-FFF2-40B4-BE49-F238E27FC236}">
                <a16:creationId xmlns:a16="http://schemas.microsoft.com/office/drawing/2014/main" id="{91735E19-1D48-9E20-E1B1-7E214E34E750}"/>
              </a:ext>
            </a:extLst>
          </p:cNvPr>
          <p:cNvSpPr/>
          <p:nvPr/>
        </p:nvSpPr>
        <p:spPr>
          <a:xfrm>
            <a:off x="752030" y="3610287"/>
            <a:ext cx="777668"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TO</a:t>
            </a:r>
          </a:p>
        </p:txBody>
      </p:sp>
      <p:sp>
        <p:nvSpPr>
          <p:cNvPr id="16" name="Rectangle 15">
            <a:extLst>
              <a:ext uri="{FF2B5EF4-FFF2-40B4-BE49-F238E27FC236}">
                <a16:creationId xmlns:a16="http://schemas.microsoft.com/office/drawing/2014/main" id="{B320F77D-E87F-445A-7693-906CC939AB85}"/>
              </a:ext>
            </a:extLst>
          </p:cNvPr>
          <p:cNvSpPr/>
          <p:nvPr/>
        </p:nvSpPr>
        <p:spPr>
          <a:xfrm>
            <a:off x="5214617" y="3610287"/>
            <a:ext cx="914403"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UNDER</a:t>
            </a:r>
          </a:p>
        </p:txBody>
      </p:sp>
      <p:sp>
        <p:nvSpPr>
          <p:cNvPr id="17" name="Rectangle 16">
            <a:extLst>
              <a:ext uri="{FF2B5EF4-FFF2-40B4-BE49-F238E27FC236}">
                <a16:creationId xmlns:a16="http://schemas.microsoft.com/office/drawing/2014/main" id="{22BFF1F5-42C9-B847-99FC-CF2B630A22BD}"/>
              </a:ext>
            </a:extLst>
          </p:cNvPr>
          <p:cNvSpPr/>
          <p:nvPr/>
        </p:nvSpPr>
        <p:spPr>
          <a:xfrm>
            <a:off x="6759724" y="3911202"/>
            <a:ext cx="820396"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IN</a:t>
            </a:r>
          </a:p>
        </p:txBody>
      </p:sp>
      <p:sp>
        <p:nvSpPr>
          <p:cNvPr id="18" name="Rectangle 17">
            <a:extLst>
              <a:ext uri="{FF2B5EF4-FFF2-40B4-BE49-F238E27FC236}">
                <a16:creationId xmlns:a16="http://schemas.microsoft.com/office/drawing/2014/main" id="{8EAD95BC-FC50-93E4-C7BB-D5C50C172DF2}"/>
              </a:ext>
            </a:extLst>
          </p:cNvPr>
          <p:cNvSpPr/>
          <p:nvPr/>
        </p:nvSpPr>
        <p:spPr>
          <a:xfrm>
            <a:off x="752030" y="4407218"/>
            <a:ext cx="880217" cy="23350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IN</a:t>
            </a:r>
          </a:p>
        </p:txBody>
      </p:sp>
      <p:sp>
        <p:nvSpPr>
          <p:cNvPr id="20" name="TextBox 19">
            <a:extLst>
              <a:ext uri="{FF2B5EF4-FFF2-40B4-BE49-F238E27FC236}">
                <a16:creationId xmlns:a16="http://schemas.microsoft.com/office/drawing/2014/main" id="{0FCC28DA-E479-41C0-F3D6-29494FD201EF}"/>
              </a:ext>
            </a:extLst>
          </p:cNvPr>
          <p:cNvSpPr txBox="1"/>
          <p:nvPr/>
        </p:nvSpPr>
        <p:spPr>
          <a:xfrm>
            <a:off x="3714583" y="2830284"/>
            <a:ext cx="3442224" cy="307777"/>
          </a:xfrm>
          <a:prstGeom prst="rect">
            <a:avLst/>
          </a:prstGeom>
          <a:solidFill>
            <a:schemeClr val="bg2">
              <a:lumMod val="90000"/>
            </a:schemeClr>
          </a:solidFill>
        </p:spPr>
        <p:txBody>
          <a:bodyPr wrap="none" rtlCol="0">
            <a:spAutoFit/>
          </a:bodyPr>
          <a:lstStyle/>
          <a:p>
            <a:r>
              <a:rPr lang="en-US" sz="1400" b="1" dirty="0"/>
              <a:t>to assert – to maintain, to affirm, to defend </a:t>
            </a:r>
          </a:p>
        </p:txBody>
      </p:sp>
    </p:spTree>
    <p:extLst>
      <p:ext uri="{BB962C8B-B14F-4D97-AF65-F5344CB8AC3E}">
        <p14:creationId xmlns:p14="http://schemas.microsoft.com/office/powerpoint/2010/main" val="104743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 calcmode="lin" valueType="num">
                                      <p:cBhvr additive="base">
                                        <p:cTn id="69" dur="500" fill="hold"/>
                                        <p:tgtEl>
                                          <p:spTgt spid="17"/>
                                        </p:tgtEl>
                                        <p:attrNameLst>
                                          <p:attrName>ppt_x</p:attrName>
                                        </p:attrNameLst>
                                      </p:cBhvr>
                                      <p:tavLst>
                                        <p:tav tm="0">
                                          <p:val>
                                            <p:strVal val="#ppt_x"/>
                                          </p:val>
                                        </p:tav>
                                        <p:tav tm="100000">
                                          <p:val>
                                            <p:strVal val="#ppt_x"/>
                                          </p:val>
                                        </p:tav>
                                      </p:tavLst>
                                    </p:anim>
                                    <p:anim calcmode="lin" valueType="num">
                                      <p:cBhvr additive="base">
                                        <p:cTn id="7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8"/>
                                        </p:tgtEl>
                                        <p:attrNameLst>
                                          <p:attrName>style.visibility</p:attrName>
                                        </p:attrNameLst>
                                      </p:cBhvr>
                                      <p:to>
                                        <p:strVal val="visible"/>
                                      </p:to>
                                    </p:set>
                                    <p:anim calcmode="lin" valueType="num">
                                      <p:cBhvr additive="base">
                                        <p:cTn id="75" dur="500" fill="hold"/>
                                        <p:tgtEl>
                                          <p:spTgt spid="18"/>
                                        </p:tgtEl>
                                        <p:attrNameLst>
                                          <p:attrName>ppt_x</p:attrName>
                                        </p:attrNameLst>
                                      </p:cBhvr>
                                      <p:tavLst>
                                        <p:tav tm="0">
                                          <p:val>
                                            <p:strVal val="#ppt_x"/>
                                          </p:val>
                                        </p:tav>
                                        <p:tav tm="100000">
                                          <p:val>
                                            <p:strVal val="#ppt_x"/>
                                          </p:val>
                                        </p:tav>
                                      </p:tavLst>
                                    </p:anim>
                                    <p:anim calcmode="lin" valueType="num">
                                      <p:cBhvr additive="base">
                                        <p:cTn id="7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0"/>
                                        </p:tgtEl>
                                        <p:attrNameLst>
                                          <p:attrName>style.visibility</p:attrName>
                                        </p:attrNameLst>
                                      </p:cBhvr>
                                      <p:to>
                                        <p:strVal val="visible"/>
                                      </p:to>
                                    </p:set>
                                    <p:anim calcmode="lin" valueType="num">
                                      <p:cBhvr additive="base">
                                        <p:cTn id="81" dur="500" fill="hold"/>
                                        <p:tgtEl>
                                          <p:spTgt spid="20"/>
                                        </p:tgtEl>
                                        <p:attrNameLst>
                                          <p:attrName>ppt_x</p:attrName>
                                        </p:attrNameLst>
                                      </p:cBhvr>
                                      <p:tavLst>
                                        <p:tav tm="0">
                                          <p:val>
                                            <p:strVal val="#ppt_x"/>
                                          </p:val>
                                        </p:tav>
                                        <p:tav tm="100000">
                                          <p:val>
                                            <p:strVal val="#ppt_x"/>
                                          </p:val>
                                        </p:tav>
                                      </p:tavLst>
                                    </p:anim>
                                    <p:anim calcmode="lin" valueType="num">
                                      <p:cBhvr additive="base">
                                        <p:cTn id="8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83020"/>
          </a:xfrm>
        </p:spPr>
        <p:txBody>
          <a:bodyPr>
            <a:normAutofit fontScale="90000"/>
          </a:bodyPr>
          <a:lstStyle/>
          <a:p>
            <a:r>
              <a:rPr lang="en-US" dirty="0"/>
              <a:t>Terms and definitions                        Textbook, p. 55</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22577039"/>
              </p:ext>
            </p:extLst>
          </p:nvPr>
        </p:nvGraphicFramePr>
        <p:xfrm>
          <a:off x="1321724" y="1471351"/>
          <a:ext cx="9493134" cy="3881062"/>
        </p:xfrm>
        <a:graphic>
          <a:graphicData uri="http://schemas.openxmlformats.org/drawingml/2006/table">
            <a:tbl>
              <a:tblPr firstRow="1" firstCol="1" bandRow="1"/>
              <a:tblGrid>
                <a:gridCol w="2841364">
                  <a:extLst>
                    <a:ext uri="{9D8B030D-6E8A-4147-A177-3AD203B41FA5}">
                      <a16:colId xmlns:a16="http://schemas.microsoft.com/office/drawing/2014/main" val="492063047"/>
                    </a:ext>
                  </a:extLst>
                </a:gridCol>
                <a:gridCol w="6651770">
                  <a:extLst>
                    <a:ext uri="{9D8B030D-6E8A-4147-A177-3AD203B41FA5}">
                      <a16:colId xmlns:a16="http://schemas.microsoft.com/office/drawing/2014/main" val="420225525"/>
                    </a:ext>
                  </a:extLst>
                </a:gridCol>
              </a:tblGrid>
              <a:tr h="265237">
                <a:tc>
                  <a:txBody>
                    <a:bodyPr/>
                    <a:lstStyle/>
                    <a:p>
                      <a:pPr algn="just">
                        <a:lnSpc>
                          <a:spcPct val="115000"/>
                        </a:lnSpc>
                        <a:spcAft>
                          <a:spcPts val="0"/>
                        </a:spcAft>
                        <a:tabLst>
                          <a:tab pos="5715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TERM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tabLst>
                          <a:tab pos="5715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DEFINITION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extLst>
                  <a:ext uri="{0D108BD9-81ED-4DB2-BD59-A6C34878D82A}">
                    <a16:rowId xmlns:a16="http://schemas.microsoft.com/office/drawing/2014/main" val="26862155"/>
                  </a:ext>
                </a:extLst>
              </a:tr>
              <a:tr h="265237">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scribes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a. a secondary wife, usually of inferior rank</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5843724"/>
                  </a:ext>
                </a:extLst>
              </a:tr>
              <a:tr h="530474">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vizier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 people who could hold government posts and profited from tributes paid to the pharaoh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9577924"/>
                  </a:ext>
                </a:extLst>
              </a:tr>
              <a:tr h="530474">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3. tributes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 the political and religious leader of the Egyptian people, the most powerful person in ancient Egypt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6785258"/>
                  </a:ext>
                </a:extLst>
              </a:tr>
              <a:tr h="265237">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pharaoh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 the highest official in ancient Egypt to serve the pharaoh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314298"/>
                  </a:ext>
                </a:extLst>
              </a:tr>
              <a:tr h="265237">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5. subjects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 any enforced payment or contribution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3203941"/>
                  </a:ext>
                </a:extLst>
              </a:tr>
              <a:tr h="265237">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6. regent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 the main wife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6954679"/>
                  </a:ext>
                </a:extLst>
              </a:tr>
              <a:tr h="265237">
                <a:tc>
                  <a:txBody>
                    <a:bodyPr/>
                    <a:lstStyle/>
                    <a:p>
                      <a:pPr algn="just">
                        <a:lnSpc>
                          <a:spcPct val="115000"/>
                        </a:lnSpc>
                        <a:spcAft>
                          <a:spcPts val="0"/>
                        </a:spcAft>
                        <a:tabLst>
                          <a:tab pos="571500"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7. concubine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 people who were responsible for pleasing the gods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6086243"/>
                  </a:ext>
                </a:extLst>
              </a:tr>
              <a:tr h="265237">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 principal wife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 one who rules during the absence or disability of a monarch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2571552"/>
                  </a:ext>
                </a:extLst>
              </a:tr>
              <a:tr h="265237">
                <a:tc>
                  <a:txBody>
                    <a:bodyPr/>
                    <a:lstStyle/>
                    <a:p>
                      <a:pPr algn="just">
                        <a:lnSpc>
                          <a:spcPct val="115000"/>
                        </a:lnSpc>
                        <a:spcAft>
                          <a:spcPts val="0"/>
                        </a:spcAft>
                        <a:tabLst>
                          <a:tab pos="571500" algn="l"/>
                        </a:tabLst>
                      </a:pPr>
                      <a:r>
                        <a:rPr lang="en-US" sz="1800">
                          <a:effectLst/>
                          <a:latin typeface="Times New Roman" panose="02020603050405020304" pitchFamily="18" charset="0"/>
                          <a:ea typeface="Calibri" panose="020F0502020204030204" pitchFamily="34" charset="0"/>
                          <a:cs typeface="Times New Roman" panose="02020603050405020304" pitchFamily="18" charset="0"/>
                        </a:rPr>
                        <a:t>9. nobles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people under the power or authority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172456"/>
                  </a:ext>
                </a:extLst>
              </a:tr>
              <a:tr h="185579">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10. priests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5715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j. people in ancient Egypt (usually men) who learned to read and write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6707789"/>
                  </a:ext>
                </a:extLst>
              </a:tr>
            </a:tbl>
          </a:graphicData>
        </a:graphic>
      </p:graphicFrame>
      <p:sp>
        <p:nvSpPr>
          <p:cNvPr id="5" name="Rectangle 4"/>
          <p:cNvSpPr/>
          <p:nvPr/>
        </p:nvSpPr>
        <p:spPr>
          <a:xfrm>
            <a:off x="1321724" y="923077"/>
            <a:ext cx="5253644" cy="340093"/>
          </a:xfrm>
          <a:prstGeom prst="rect">
            <a:avLst/>
          </a:prstGeom>
          <a:solidFill>
            <a:schemeClr val="accent2"/>
          </a:solidFill>
        </p:spPr>
        <p:txBody>
          <a:bodyPr wrap="square">
            <a:spAutoFit/>
          </a:bodyPr>
          <a:lstStyle/>
          <a:p>
            <a:pPr algn="just">
              <a:lnSpc>
                <a:spcPct val="115000"/>
              </a:lnSpc>
              <a:spcAft>
                <a:spcPts val="0"/>
              </a:spcAft>
              <a:tabLst>
                <a:tab pos="571500" algn="l"/>
              </a:tabLst>
            </a:pPr>
            <a:r>
              <a:rPr lang="en-US" sz="1400" b="1" i="1" dirty="0">
                <a:latin typeface="Times New Roman" panose="02020603050405020304" pitchFamily="18" charset="0"/>
                <a:ea typeface="Calibri" panose="020F0502020204030204" pitchFamily="34" charset="0"/>
                <a:cs typeface="Times New Roman" panose="02020603050405020304" pitchFamily="18" charset="0"/>
              </a:rPr>
              <a:t>Match the terms with their appropriate definitions:</a:t>
            </a:r>
            <a:endParaRPr lang="en-US"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23E8F995-5D52-7681-032E-D3BF4F759124}"/>
              </a:ext>
            </a:extLst>
          </p:cNvPr>
          <p:cNvSpPr/>
          <p:nvPr/>
        </p:nvSpPr>
        <p:spPr>
          <a:xfrm>
            <a:off x="3085030" y="1803163"/>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J</a:t>
            </a:r>
          </a:p>
        </p:txBody>
      </p:sp>
      <p:sp>
        <p:nvSpPr>
          <p:cNvPr id="6" name="Rectangle 5">
            <a:extLst>
              <a:ext uri="{FF2B5EF4-FFF2-40B4-BE49-F238E27FC236}">
                <a16:creationId xmlns:a16="http://schemas.microsoft.com/office/drawing/2014/main" id="{4F2819EE-3F55-C036-1633-CC2CD7F076C5}"/>
              </a:ext>
            </a:extLst>
          </p:cNvPr>
          <p:cNvSpPr/>
          <p:nvPr/>
        </p:nvSpPr>
        <p:spPr>
          <a:xfrm>
            <a:off x="3085029" y="2241329"/>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D</a:t>
            </a:r>
          </a:p>
        </p:txBody>
      </p:sp>
      <p:sp>
        <p:nvSpPr>
          <p:cNvPr id="7" name="Rectangle 6">
            <a:extLst>
              <a:ext uri="{FF2B5EF4-FFF2-40B4-BE49-F238E27FC236}">
                <a16:creationId xmlns:a16="http://schemas.microsoft.com/office/drawing/2014/main" id="{48E610B1-B2EF-6D60-ECB1-99DB3291C6F3}"/>
              </a:ext>
            </a:extLst>
          </p:cNvPr>
          <p:cNvSpPr/>
          <p:nvPr/>
        </p:nvSpPr>
        <p:spPr>
          <a:xfrm>
            <a:off x="3085029" y="2820969"/>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E</a:t>
            </a:r>
          </a:p>
        </p:txBody>
      </p:sp>
      <p:sp>
        <p:nvSpPr>
          <p:cNvPr id="8" name="Rectangle 7">
            <a:extLst>
              <a:ext uri="{FF2B5EF4-FFF2-40B4-BE49-F238E27FC236}">
                <a16:creationId xmlns:a16="http://schemas.microsoft.com/office/drawing/2014/main" id="{75051AE7-E6A7-55A3-39AF-25159CE51DBB}"/>
              </a:ext>
            </a:extLst>
          </p:cNvPr>
          <p:cNvSpPr/>
          <p:nvPr/>
        </p:nvSpPr>
        <p:spPr>
          <a:xfrm>
            <a:off x="3085029" y="3305086"/>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C</a:t>
            </a:r>
          </a:p>
        </p:txBody>
      </p:sp>
      <p:sp>
        <p:nvSpPr>
          <p:cNvPr id="9" name="Rectangle 8">
            <a:extLst>
              <a:ext uri="{FF2B5EF4-FFF2-40B4-BE49-F238E27FC236}">
                <a16:creationId xmlns:a16="http://schemas.microsoft.com/office/drawing/2014/main" id="{E304ACD4-CB22-A8F5-F0E5-E12092EBEA18}"/>
              </a:ext>
            </a:extLst>
          </p:cNvPr>
          <p:cNvSpPr/>
          <p:nvPr/>
        </p:nvSpPr>
        <p:spPr>
          <a:xfrm>
            <a:off x="3085029" y="3594143"/>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I</a:t>
            </a:r>
          </a:p>
        </p:txBody>
      </p:sp>
      <p:sp>
        <p:nvSpPr>
          <p:cNvPr id="10" name="Rectangle 9">
            <a:extLst>
              <a:ext uri="{FF2B5EF4-FFF2-40B4-BE49-F238E27FC236}">
                <a16:creationId xmlns:a16="http://schemas.microsoft.com/office/drawing/2014/main" id="{83867F41-ED6D-DCD7-0B04-BCAAEB06F20D}"/>
              </a:ext>
            </a:extLst>
          </p:cNvPr>
          <p:cNvSpPr/>
          <p:nvPr/>
        </p:nvSpPr>
        <p:spPr>
          <a:xfrm>
            <a:off x="3085028" y="3883200"/>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H</a:t>
            </a:r>
          </a:p>
        </p:txBody>
      </p:sp>
      <p:sp>
        <p:nvSpPr>
          <p:cNvPr id="11" name="Rectangle 10">
            <a:extLst>
              <a:ext uri="{FF2B5EF4-FFF2-40B4-BE49-F238E27FC236}">
                <a16:creationId xmlns:a16="http://schemas.microsoft.com/office/drawing/2014/main" id="{CE936A39-9C23-DFBF-ED58-E1F37DCD4372}"/>
              </a:ext>
            </a:extLst>
          </p:cNvPr>
          <p:cNvSpPr/>
          <p:nvPr/>
        </p:nvSpPr>
        <p:spPr>
          <a:xfrm>
            <a:off x="3085028" y="4197452"/>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A</a:t>
            </a:r>
          </a:p>
        </p:txBody>
      </p:sp>
      <p:sp>
        <p:nvSpPr>
          <p:cNvPr id="12" name="Rectangle 11">
            <a:extLst>
              <a:ext uri="{FF2B5EF4-FFF2-40B4-BE49-F238E27FC236}">
                <a16:creationId xmlns:a16="http://schemas.microsoft.com/office/drawing/2014/main" id="{1EB5CF0F-1764-E5B0-FC98-5875149D630D}"/>
              </a:ext>
            </a:extLst>
          </p:cNvPr>
          <p:cNvSpPr/>
          <p:nvPr/>
        </p:nvSpPr>
        <p:spPr>
          <a:xfrm>
            <a:off x="3085027" y="4511704"/>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F</a:t>
            </a:r>
          </a:p>
        </p:txBody>
      </p:sp>
      <p:sp>
        <p:nvSpPr>
          <p:cNvPr id="13" name="Rectangle 12">
            <a:extLst>
              <a:ext uri="{FF2B5EF4-FFF2-40B4-BE49-F238E27FC236}">
                <a16:creationId xmlns:a16="http://schemas.microsoft.com/office/drawing/2014/main" id="{3967EA8A-B637-D2B6-389E-F12810F98828}"/>
              </a:ext>
            </a:extLst>
          </p:cNvPr>
          <p:cNvSpPr/>
          <p:nvPr/>
        </p:nvSpPr>
        <p:spPr>
          <a:xfrm>
            <a:off x="3085027" y="4800761"/>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B</a:t>
            </a:r>
          </a:p>
        </p:txBody>
      </p:sp>
      <p:sp>
        <p:nvSpPr>
          <p:cNvPr id="14" name="Rectangle 13">
            <a:extLst>
              <a:ext uri="{FF2B5EF4-FFF2-40B4-BE49-F238E27FC236}">
                <a16:creationId xmlns:a16="http://schemas.microsoft.com/office/drawing/2014/main" id="{60F4CCC6-9901-CF68-0BF8-65E0C6389CCE}"/>
              </a:ext>
            </a:extLst>
          </p:cNvPr>
          <p:cNvSpPr/>
          <p:nvPr/>
        </p:nvSpPr>
        <p:spPr>
          <a:xfrm>
            <a:off x="3085026" y="5089818"/>
            <a:ext cx="367471" cy="247828"/>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G</a:t>
            </a:r>
          </a:p>
        </p:txBody>
      </p:sp>
    </p:spTree>
    <p:extLst>
      <p:ext uri="{BB962C8B-B14F-4D97-AF65-F5344CB8AC3E}">
        <p14:creationId xmlns:p14="http://schemas.microsoft.com/office/powerpoint/2010/main" val="293118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ppt_x"/>
                                          </p:val>
                                        </p:tav>
                                        <p:tav tm="100000">
                                          <p:val>
                                            <p:strVal val="#ppt_x"/>
                                          </p:val>
                                        </p:tav>
                                      </p:tavLst>
                                    </p:anim>
                                    <p:anim calcmode="lin" valueType="num">
                                      <p:cBhvr additive="base">
                                        <p:cTn id="5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 calcmode="lin" valueType="num">
                                      <p:cBhvr additive="base">
                                        <p:cTn id="59" dur="500" fill="hold"/>
                                        <p:tgtEl>
                                          <p:spTgt spid="12"/>
                                        </p:tgtEl>
                                        <p:attrNameLst>
                                          <p:attrName>ppt_x</p:attrName>
                                        </p:attrNameLst>
                                      </p:cBhvr>
                                      <p:tavLst>
                                        <p:tav tm="0">
                                          <p:val>
                                            <p:strVal val="#ppt_x"/>
                                          </p:val>
                                        </p:tav>
                                        <p:tav tm="100000">
                                          <p:val>
                                            <p:strVal val="#ppt_x"/>
                                          </p:val>
                                        </p:tav>
                                      </p:tavLst>
                                    </p:anim>
                                    <p:anim calcmode="lin" valueType="num">
                                      <p:cBhvr additive="base">
                                        <p:cTn id="6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 calcmode="lin" valueType="num">
                                      <p:cBhvr additive="base">
                                        <p:cTn id="65" dur="500" fill="hold"/>
                                        <p:tgtEl>
                                          <p:spTgt spid="13"/>
                                        </p:tgtEl>
                                        <p:attrNameLst>
                                          <p:attrName>ppt_x</p:attrName>
                                        </p:attrNameLst>
                                      </p:cBhvr>
                                      <p:tavLst>
                                        <p:tav tm="0">
                                          <p:val>
                                            <p:strVal val="#ppt_x"/>
                                          </p:val>
                                        </p:tav>
                                        <p:tav tm="100000">
                                          <p:val>
                                            <p:strVal val="#ppt_x"/>
                                          </p:val>
                                        </p:tav>
                                      </p:tavLst>
                                    </p:anim>
                                    <p:anim calcmode="lin" valueType="num">
                                      <p:cBhvr additive="base">
                                        <p:cTn id="6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anim calcmode="lin" valueType="num">
                                      <p:cBhvr additive="base">
                                        <p:cTn id="71" dur="500" fill="hold"/>
                                        <p:tgtEl>
                                          <p:spTgt spid="14"/>
                                        </p:tgtEl>
                                        <p:attrNameLst>
                                          <p:attrName>ppt_x</p:attrName>
                                        </p:attrNameLst>
                                      </p:cBhvr>
                                      <p:tavLst>
                                        <p:tav tm="0">
                                          <p:val>
                                            <p:strVal val="#ppt_x"/>
                                          </p:val>
                                        </p:tav>
                                        <p:tav tm="100000">
                                          <p:val>
                                            <p:strVal val="#ppt_x"/>
                                          </p:val>
                                        </p:tav>
                                      </p:tavLst>
                                    </p:anim>
                                    <p:anim calcmode="lin" valueType="num">
                                      <p:cBhvr additive="base">
                                        <p:cTn id="7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1236</TotalTime>
  <Words>3709</Words>
  <Application>Microsoft Office PowerPoint</Application>
  <PresentationFormat>Widescreen</PresentationFormat>
  <Paragraphs>481</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Arial</vt:lpstr>
      <vt:lpstr>Calibri</vt:lpstr>
      <vt:lpstr>Calibri Light</vt:lpstr>
      <vt:lpstr>Cambria</vt:lpstr>
      <vt:lpstr>Open Sans</vt:lpstr>
      <vt:lpstr>Symbol</vt:lpstr>
      <vt:lpstr>Times New Roman</vt:lpstr>
      <vt:lpstr>Office Theme</vt:lpstr>
      <vt:lpstr>Unit 5 Ancient Egypt – an overview</vt:lpstr>
      <vt:lpstr>Vocabulary practice                           Textbook, p. 52</vt:lpstr>
      <vt:lpstr>Word formation                                  Textbook, p. 53</vt:lpstr>
      <vt:lpstr>Gap-filling exercise                       Textbook, p.53-54 </vt:lpstr>
      <vt:lpstr>Gap-filling exercise: active or passive       Textbook, p.54</vt:lpstr>
      <vt:lpstr>Gap-filling exercise: active or passive       Textbook, p.54</vt:lpstr>
      <vt:lpstr>Gap-filling exercise                             Textbook, p. 55</vt:lpstr>
      <vt:lpstr>Gap-filling exercise                             Textbook, p. 55</vt:lpstr>
      <vt:lpstr>Terms and definitions                        Textbook, p. 55</vt:lpstr>
      <vt:lpstr>Gap-filling exercise                      Textbook, p. 56-57</vt:lpstr>
      <vt:lpstr>Gap-filling exercise                      Textbook, p. 56-57</vt:lpstr>
      <vt:lpstr>Gap-filling exercise                      Textbook, p. 56-57</vt:lpstr>
      <vt:lpstr>Terms and definitions                         Textbook, p. 57</vt:lpstr>
      <vt:lpstr>Negative prefixes                              Textbook, p. 58</vt:lpstr>
      <vt:lpstr>Reported (Indirect) speech        Textbook, p. 58-59</vt:lpstr>
      <vt:lpstr>Prepositions                                        Textbook, p. 59</vt:lpstr>
      <vt:lpstr>Synonyms                                           Textbook, p. 59</vt:lpstr>
    </vt:vector>
  </TitlesOfParts>
  <Company>diakov.net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Ancient Egypt – an overview</dc:title>
  <dc:creator>RePack by Diakov</dc:creator>
  <cp:lastModifiedBy>reviewer</cp:lastModifiedBy>
  <cp:revision>85</cp:revision>
  <dcterms:created xsi:type="dcterms:W3CDTF">2023-12-03T19:12:37Z</dcterms:created>
  <dcterms:modified xsi:type="dcterms:W3CDTF">2024-07-11T20:48:45Z</dcterms:modified>
</cp:coreProperties>
</file>