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70" r:id="rId4"/>
    <p:sldId id="271" r:id="rId5"/>
    <p:sldId id="276" r:id="rId6"/>
    <p:sldId id="272" r:id="rId7"/>
    <p:sldId id="275" r:id="rId8"/>
    <p:sldId id="273" r:id="rId9"/>
    <p:sldId id="277" r:id="rId10"/>
    <p:sldId id="278" r:id="rId11"/>
    <p:sldId id="279" r:id="rId12"/>
    <p:sldId id="280" r:id="rId13"/>
    <p:sldId id="28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D8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3EA3-24C2-45C9-8EBD-9B7CE3AA7524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983C3-B361-4805-868C-D09C78F37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26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3EA3-24C2-45C9-8EBD-9B7CE3AA7524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983C3-B361-4805-868C-D09C78F37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693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3EA3-24C2-45C9-8EBD-9B7CE3AA7524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983C3-B361-4805-868C-D09C78F37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41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3EA3-24C2-45C9-8EBD-9B7CE3AA7524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983C3-B361-4805-868C-D09C78F37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923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3EA3-24C2-45C9-8EBD-9B7CE3AA7524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983C3-B361-4805-868C-D09C78F37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174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3EA3-24C2-45C9-8EBD-9B7CE3AA7524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983C3-B361-4805-868C-D09C78F37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578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3EA3-24C2-45C9-8EBD-9B7CE3AA7524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983C3-B361-4805-868C-D09C78F37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34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3EA3-24C2-45C9-8EBD-9B7CE3AA7524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983C3-B361-4805-868C-D09C78F37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116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3EA3-24C2-45C9-8EBD-9B7CE3AA7524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983C3-B361-4805-868C-D09C78F37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184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3EA3-24C2-45C9-8EBD-9B7CE3AA7524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983C3-B361-4805-868C-D09C78F37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834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3EA3-24C2-45C9-8EBD-9B7CE3AA7524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983C3-B361-4805-868C-D09C78F37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254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73EA3-24C2-45C9-8EBD-9B7CE3AA7524}" type="datetimeFigureOut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983C3-B361-4805-868C-D09C78F37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046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8815" y="2152997"/>
            <a:ext cx="9144000" cy="3019512"/>
          </a:xfrm>
        </p:spPr>
        <p:txBody>
          <a:bodyPr>
            <a:normAutofit fontScale="90000"/>
          </a:bodyPr>
          <a:lstStyle/>
          <a:p>
            <a:r>
              <a:rPr lang="sr-Latn-RS" b="1" dirty="0" smtClean="0"/>
              <a:t>Unit 3 </a:t>
            </a:r>
            <a:r>
              <a:rPr lang="sr-Latn-RS" dirty="0" smtClean="0"/>
              <a:t/>
            </a:r>
            <a:br>
              <a:rPr lang="sr-Latn-RS" dirty="0" smtClean="0"/>
            </a:br>
            <a:r>
              <a:rPr lang="sr-Latn-RS" b="1" dirty="0" smtClean="0">
                <a:solidFill>
                  <a:srgbClr val="FF0000"/>
                </a:solidFill>
              </a:rPr>
              <a:t>Scientific techniques for investigating the past</a:t>
            </a:r>
            <a:r>
              <a:rPr lang="sr-Latn-RS" dirty="0" smtClean="0"/>
              <a:t/>
            </a:r>
            <a:br>
              <a:rPr lang="sr-Latn-R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6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022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Correlative conjunctions                  Textbook, p. 35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6805642"/>
              </p:ext>
            </p:extLst>
          </p:nvPr>
        </p:nvGraphicFramePr>
        <p:xfrm>
          <a:off x="3553247" y="1902863"/>
          <a:ext cx="4570730" cy="1313180"/>
        </p:xfrm>
        <a:graphic>
          <a:graphicData uri="http://schemas.openxmlformats.org/drawingml/2006/table">
            <a:tbl>
              <a:tblPr firstRow="1" firstCol="1" bandRow="1"/>
              <a:tblGrid>
                <a:gridCol w="2285365">
                  <a:extLst>
                    <a:ext uri="{9D8B030D-6E8A-4147-A177-3AD203B41FA5}">
                      <a16:colId xmlns:a16="http://schemas.microsoft.com/office/drawing/2014/main" val="1876212371"/>
                    </a:ext>
                  </a:extLst>
                </a:gridCol>
                <a:gridCol w="2285365">
                  <a:extLst>
                    <a:ext uri="{9D8B030D-6E8A-4147-A177-3AD203B41FA5}">
                      <a16:colId xmlns:a16="http://schemas.microsoft.com/office/drawing/2014/main" val="492400005"/>
                    </a:ext>
                  </a:extLst>
                </a:gridCol>
              </a:tblGrid>
              <a:tr h="2406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neither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but also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657779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both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9969409"/>
                  </a:ext>
                </a:extLst>
              </a:tr>
              <a:tr h="2406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 only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7565893"/>
                  </a:ext>
                </a:extLst>
              </a:tr>
              <a:tr h="2355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whether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nor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454390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either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0850640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838199" y="3947847"/>
            <a:ext cx="10904145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The archeologist 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could ____________ confirm ___________ deny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speculation that the source of the inscription had finally been revealed.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They believe that this method 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____________ simple ___________ effective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You 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 _____________ come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by 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bus _____________ take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taxi to the museum.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The archeologists 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will ____________ open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tomb _________ also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compare the DNA results with the ones obtained last year.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The scientists don’t 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know ___________ the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remains belong to the same 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period ___________ not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09476" y="1216362"/>
            <a:ext cx="9173048" cy="3754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G. Match the following </a:t>
            </a:r>
            <a:r>
              <a:rPr lang="en-US" sz="1600" b="1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correlative conjunctions</a:t>
            </a:r>
            <a:r>
              <a:rPr lang="en-US" sz="1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insert them in the sentences below: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73239" y="4022702"/>
            <a:ext cx="1236210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neither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100049" y="4022702"/>
            <a:ext cx="1110628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nor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788462" y="4619033"/>
            <a:ext cx="1199997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both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655364" y="4616355"/>
            <a:ext cx="1071362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and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851021" y="4880904"/>
            <a:ext cx="1299585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either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309449" y="4880904"/>
            <a:ext cx="1276539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or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969124" y="5114889"/>
            <a:ext cx="1240737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  <a:r>
              <a:rPr lang="en-US" dirty="0" smtClean="0"/>
              <a:t>ot only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468825" y="5142775"/>
            <a:ext cx="871961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but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263362" y="5426998"/>
            <a:ext cx="1444440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whether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7590918" y="5426998"/>
            <a:ext cx="1118516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38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264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Word formation                         Textbook, p. 35-36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48420" y="1159721"/>
            <a:ext cx="9518210" cy="5472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Louvre museum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Louvre palace was begun by King Francis I in 1546. Francis was a great art (1)_____________(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COLLECT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and the Louvre was to serve as his royal (2)_____________(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RESIDE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The work, which was supervised by the architect Pierre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Lescot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continued after Francis’ death and into the (3)____________(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REIGN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of kings Henry II and Charles IX. Almost every subsequent French monarch (4)___________(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EXTENSION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 the Louvre and its grounds, and major (5)__________(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were made by Louis XIII and Louis XIV. In 1682, the Louvre (6)____________(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CESSATION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to be the main royal residence.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(7)____________(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COLLECT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at the Louvre grew (8)____________(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RAPID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and the French army stole art and (9)____________(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ARCHEOLOGY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items from the territories and nations conquered in (10)___________(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NAPOLEON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 wars. Much of this (11)___________(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SEIZURE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art was returned after Napoleon’s defeat in 1815.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Two new wings were added in the 19th century, and the Louvre complex was completed in 1857. In 1993, a wing (12)___________(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FORMER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occupied by the French Ministry of Finance, was opened to the public. It was the first time that the (13)__________(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ENTIRELY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Louvre was devoted to museum purposes. Today, the Louvre’s collection is one of the (14)__________(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RICH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in the world, with artwork and artifacts (15)__________(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REPRESENT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of 11,000 years of human civilization and culture.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Users\User\Desktop\history-mummy-tomb-tombs-hieroglyphic-curse-78631929_low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3378" y="2652662"/>
            <a:ext cx="1565495" cy="2897112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7699559" y="1768389"/>
            <a:ext cx="2422215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collector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538391" y="2065644"/>
            <a:ext cx="2152121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residence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690513" y="2341914"/>
            <a:ext cx="1910280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reigns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096000" y="2649293"/>
            <a:ext cx="2387097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extended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863500" y="2924280"/>
            <a:ext cx="1599858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additions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68312" y="3218449"/>
            <a:ext cx="2480646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ceased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414945" y="3783632"/>
            <a:ext cx="2360350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collection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703683" y="3748551"/>
            <a:ext cx="1892175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rapidly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596014" y="4070201"/>
            <a:ext cx="2867344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archeological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172011" y="4348458"/>
            <a:ext cx="2376947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Napoleonic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6002449" y="4304035"/>
            <a:ext cx="2154723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seized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286482" y="5437552"/>
            <a:ext cx="2018033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formerly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745806" y="5731721"/>
            <a:ext cx="2115906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entire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4013291" y="5994169"/>
            <a:ext cx="1771874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richest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172012" y="6302202"/>
            <a:ext cx="2376946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representative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934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968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Gap-filling exercise                            Textbook, p. 36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8200" y="906089"/>
            <a:ext cx="8305800" cy="5472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History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museums - role and mission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primary (1)___________of most history museums is to collect, preserve, exhibit and interpret objects of historical significance. Over time, all objects will begin to (2)__________for a (3)___________of reasons, such as environmental conditions, use and natural (4)__________.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order to (5)__________the objects in such condition so that they will survive for the education of future generations, it is vital that museums practice proper (6)___________measures.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Knowing how to handle, display and store the (7)__________in your museum’s (8)___________can add a significant number of years to the life of the objects. Most history museum collections consist of two basic categories of materials - organic and inorganic.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(9)___________artifacts include those made from animal products such as fur, leather, wool, silk, bone or feathers and also those made from plant products such as wood, paper, cotton and other 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natural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(10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)___________.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(11)___________artifacts are those made from non-living materials such as metal, stone, ceramics and 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glass. Even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though inorganic materials are 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more (12)__________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 less (13)___________to environmental damage than organic materials, it is best to consider all objects (14)__________and to treat them with great care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>
            <a:spLocks noChangeArrowheads="1"/>
          </p:cNvSpPr>
          <p:nvPr/>
        </p:nvSpPr>
        <p:spPr bwMode="auto">
          <a:xfrm>
            <a:off x="9341412" y="1743020"/>
            <a:ext cx="2455253" cy="4106221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71450" algn="l"/>
                <a:tab pos="228600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DECAY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71450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FIBERS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71450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ORGANIC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71450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MISSION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71450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DETERIORATE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71450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ARTIFACTS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71450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COLLECTION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71450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PRESERVATION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71450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INORGANIC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71450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FRAGILE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" algn="l"/>
                <a:tab pos="171450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STABLE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" algn="l"/>
                <a:tab pos="171450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VARIETY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" algn="l"/>
                <a:tab pos="171450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MAINTAIN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" algn="l"/>
                <a:tab pos="171450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SUSCEPTIBLE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Rectangle 5"/>
          <p:cNvSpPr/>
          <p:nvPr/>
        </p:nvSpPr>
        <p:spPr>
          <a:xfrm>
            <a:off x="2023036" y="1518576"/>
            <a:ext cx="1290531" cy="2244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mission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9777743" y="2906162"/>
            <a:ext cx="1231271" cy="181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7306910" y="1806778"/>
            <a:ext cx="1275775" cy="2244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deteriorate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9953402" y="3149096"/>
            <a:ext cx="1231271" cy="181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958922" y="2116944"/>
            <a:ext cx="1275775" cy="2244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variety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9777742" y="5122752"/>
            <a:ext cx="1231271" cy="181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7329044" y="2116944"/>
            <a:ext cx="1275775" cy="2244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decay</a:t>
            </a:r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9777741" y="1998780"/>
            <a:ext cx="1231271" cy="181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844652" y="2681718"/>
            <a:ext cx="1215419" cy="2244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maintain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9777740" y="5373229"/>
            <a:ext cx="1231271" cy="181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5939073" y="2954258"/>
            <a:ext cx="1367837" cy="2244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preservation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9884874" y="4014457"/>
            <a:ext cx="1540599" cy="905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5939073" y="3530000"/>
            <a:ext cx="1285592" cy="2244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artifacts</a:t>
            </a:r>
            <a:endParaRPr lang="en-US" dirty="0"/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9884874" y="3426474"/>
            <a:ext cx="1231271" cy="181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949105" y="3783688"/>
            <a:ext cx="1285592" cy="2244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collection</a:t>
            </a:r>
            <a:endParaRPr lang="en-US" dirty="0"/>
          </a:p>
        </p:txBody>
      </p:sp>
      <p:cxnSp>
        <p:nvCxnSpPr>
          <p:cNvPr id="24" name="Straight Connector 23"/>
          <p:cNvCxnSpPr/>
          <p:nvPr/>
        </p:nvCxnSpPr>
        <p:spPr>
          <a:xfrm flipV="1">
            <a:off x="9939192" y="3753416"/>
            <a:ext cx="1231271" cy="181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958922" y="4620619"/>
            <a:ext cx="1285592" cy="2244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Organic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9777740" y="2642101"/>
            <a:ext cx="1231271" cy="181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9777739" y="2287239"/>
            <a:ext cx="1231271" cy="181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9884873" y="4288324"/>
            <a:ext cx="1231271" cy="181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1601717" y="5166892"/>
            <a:ext cx="1367819" cy="2244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fibers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3247939" y="5166892"/>
            <a:ext cx="1367819" cy="2244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Inorganic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907991" y="5737019"/>
            <a:ext cx="1367819" cy="2244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stable</a:t>
            </a:r>
            <a:endParaRPr lang="en-US" dirty="0"/>
          </a:p>
        </p:txBody>
      </p:sp>
      <p:cxnSp>
        <p:nvCxnSpPr>
          <p:cNvPr id="36" name="Straight Connector 35"/>
          <p:cNvCxnSpPr/>
          <p:nvPr/>
        </p:nvCxnSpPr>
        <p:spPr>
          <a:xfrm flipV="1">
            <a:off x="9777738" y="4830778"/>
            <a:ext cx="1231271" cy="181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3060071" y="5737019"/>
            <a:ext cx="1367819" cy="2244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susceptible</a:t>
            </a:r>
            <a:endParaRPr lang="en-US" dirty="0"/>
          </a:p>
        </p:txBody>
      </p:sp>
      <p:cxnSp>
        <p:nvCxnSpPr>
          <p:cNvPr id="41" name="Straight Connector 40"/>
          <p:cNvCxnSpPr/>
          <p:nvPr/>
        </p:nvCxnSpPr>
        <p:spPr>
          <a:xfrm flipV="1">
            <a:off x="9884872" y="5659925"/>
            <a:ext cx="1231271" cy="181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3130991" y="6038916"/>
            <a:ext cx="1296900" cy="2244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fragile</a:t>
            </a:r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 flipV="1">
            <a:off x="9939191" y="4571244"/>
            <a:ext cx="1231271" cy="181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4307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9" grpId="0" animBg="1"/>
      <p:bldP spid="11" grpId="0" animBg="1"/>
      <p:bldP spid="13" grpId="0" animBg="1"/>
      <p:bldP spid="15" grpId="0" animBg="1"/>
      <p:bldP spid="18" grpId="0" animBg="1"/>
      <p:bldP spid="21" grpId="0" animBg="1"/>
      <p:bldP spid="23" grpId="0" animBg="1"/>
      <p:bldP spid="25" grpId="0" animBg="1"/>
      <p:bldP spid="33" grpId="0" animBg="1"/>
      <p:bldP spid="34" grpId="0" animBg="1"/>
      <p:bldP spid="35" grpId="0" animBg="1"/>
      <p:bldP spid="40" grpId="0" animBg="1"/>
      <p:bldP spid="4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121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Prepositions                                        Textbook, p. 37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313357"/>
            <a:ext cx="11479876" cy="5507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Historical sources are items that a historian looks______, and looks______, to investigate the past.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These two artifacts are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similar______size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I am looking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forward______joining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team of these expert archeologists next year.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The size and scope of archeological excavation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depends______the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resources and funds available.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There are thousands of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historians_____work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today, but they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work_____a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wide variety of jobs.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The original date of the translation is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irrelevant______its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value as a historical source.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Historians sometimes limit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themselves______source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material that is digitally available.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He was the only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heir______the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Earl of Lancaster.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He had not left a male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heir______the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throne as the children that he had were stillborn.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Delays______the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process of excavation can be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attributed______bad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weather and poor working conditions.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If we excavate here, we have to consider the potential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threats______the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excavation site. 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12. I wish I had a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solution______this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problem. 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13. His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signature______the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end of the document proves its authenticity.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14. Merchants in many early societies commonly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traveled______foot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carrying trade goods on the backs of animals.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15. Animal skins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were______great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demand at that time.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16.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Contrary_____popular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belief, archeologists do not study dinosaurs or fossils - that is the job of paleontologists.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799260"/>
              </p:ext>
            </p:extLst>
          </p:nvPr>
        </p:nvGraphicFramePr>
        <p:xfrm>
          <a:off x="2897678" y="922172"/>
          <a:ext cx="6080760" cy="280416"/>
        </p:xfrm>
        <a:graphic>
          <a:graphicData uri="http://schemas.openxmlformats.org/drawingml/2006/table">
            <a:tbl>
              <a:tblPr firstRow="1" firstCol="1" bandRow="1"/>
              <a:tblGrid>
                <a:gridCol w="6080760">
                  <a:extLst>
                    <a:ext uri="{9D8B030D-6E8A-4147-A177-3AD203B41FA5}">
                      <a16:colId xmlns:a16="http://schemas.microsoft.com/office/drawing/2014/main" val="41460522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        FOR        IN        TO        ON        OF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76904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355370" y="1388226"/>
            <a:ext cx="530041" cy="23053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for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028999" y="1388226"/>
            <a:ext cx="530041" cy="23053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at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595842" y="1691829"/>
            <a:ext cx="530041" cy="23053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820975" y="2034396"/>
            <a:ext cx="530041" cy="23053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990705" y="2331432"/>
            <a:ext cx="530041" cy="23053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on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860862" y="2637906"/>
            <a:ext cx="530041" cy="23053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at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06528" y="2637906"/>
            <a:ext cx="530041" cy="23053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132899" y="2978728"/>
            <a:ext cx="530041" cy="23053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4399216" y="3260194"/>
            <a:ext cx="530041" cy="23053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756258" y="3593869"/>
            <a:ext cx="530041" cy="23053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330821" y="3895418"/>
            <a:ext cx="530041" cy="23053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584163" y="4242262"/>
            <a:ext cx="530041" cy="23053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6189812" y="4238295"/>
            <a:ext cx="530041" cy="23053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565479" y="4523709"/>
            <a:ext cx="530041" cy="23053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3021278" y="4846991"/>
            <a:ext cx="530041" cy="23053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2226217" y="5153342"/>
            <a:ext cx="530041" cy="23053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at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885411" y="5491249"/>
            <a:ext cx="530041" cy="23053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on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2632657" y="5808513"/>
            <a:ext cx="530041" cy="23053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1696176" y="6140884"/>
            <a:ext cx="530041" cy="23053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905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8451"/>
          </a:xfrm>
        </p:spPr>
        <p:txBody>
          <a:bodyPr>
            <a:normAutofit/>
          </a:bodyPr>
          <a:lstStyle/>
          <a:p>
            <a:r>
              <a:rPr lang="en-US" dirty="0" smtClean="0"/>
              <a:t>Vocabulary practice                   Textbook, p. 32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86004"/>
            <a:ext cx="10515600" cy="4990959"/>
          </a:xfrm>
        </p:spPr>
        <p:txBody>
          <a:bodyPr/>
          <a:lstStyle/>
          <a:p>
            <a:r>
              <a:rPr lang="en-US" sz="2400" b="1" i="1" dirty="0"/>
              <a:t>A. Match the words from the text with their synonyms or explanations</a:t>
            </a:r>
            <a:r>
              <a:rPr lang="en-US" sz="2400" b="1" i="1" dirty="0" smtClean="0"/>
              <a:t>:</a:t>
            </a:r>
          </a:p>
          <a:p>
            <a:endParaRPr lang="en-US" sz="2400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64951"/>
              </p:ext>
            </p:extLst>
          </p:nvPr>
        </p:nvGraphicFramePr>
        <p:xfrm>
          <a:off x="1668855" y="1774988"/>
          <a:ext cx="8941806" cy="3785616"/>
        </p:xfrm>
        <a:graphic>
          <a:graphicData uri="http://schemas.openxmlformats.org/drawingml/2006/table">
            <a:tbl>
              <a:tblPr firstRow="1" firstCol="1" bandRow="1"/>
              <a:tblGrid>
                <a:gridCol w="2369915">
                  <a:extLst>
                    <a:ext uri="{9D8B030D-6E8A-4147-A177-3AD203B41FA5}">
                      <a16:colId xmlns:a16="http://schemas.microsoft.com/office/drawing/2014/main" val="2602075511"/>
                    </a:ext>
                  </a:extLst>
                </a:gridCol>
                <a:gridCol w="6571891">
                  <a:extLst>
                    <a:ext uri="{9D8B030D-6E8A-4147-A177-3AD203B41FA5}">
                      <a16:colId xmlns:a16="http://schemas.microsoft.com/office/drawing/2014/main" val="3910613616"/>
                    </a:ext>
                  </a:extLst>
                </a:gridCol>
              </a:tblGrid>
              <a:tr h="299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trunk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 evaluate or estimate the nature or quality of something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2169683"/>
                  </a:ext>
                </a:extLst>
              </a:tr>
              <a:tr h="299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to absorb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speed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9779296"/>
                  </a:ext>
                </a:extLst>
              </a:tr>
              <a:tr h="299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immersed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 to take in a substance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7234422"/>
                  </a:ext>
                </a:extLst>
              </a:tr>
              <a:tr h="299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soil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d. a collapse of a mass of earth or rock from a mountain or cliff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371684"/>
                  </a:ext>
                </a:extLst>
              </a:tr>
              <a:tr h="299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stratum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 precise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6207359"/>
                  </a:ext>
                </a:extLst>
              </a:tr>
              <a:tr h="299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landslip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f. earth, ground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37350"/>
                  </a:ext>
                </a:extLst>
              </a:tr>
              <a:tr h="299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to work out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g. a layer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0471578"/>
                  </a:ext>
                </a:extLst>
              </a:tr>
              <a:tr h="299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 accurate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h.  to calculate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3986099"/>
                  </a:ext>
                </a:extLst>
              </a:tr>
              <a:tr h="299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 sample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i. to undergo chemical decomposition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8066566"/>
                  </a:ext>
                </a:extLst>
              </a:tr>
              <a:tr h="299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 to assess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j. the main woody stem of a tree different from its branches and roots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2436272"/>
                  </a:ext>
                </a:extLst>
              </a:tr>
              <a:tr h="299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 rate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k. specimen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6765586"/>
                  </a:ext>
                </a:extLst>
              </a:tr>
              <a:tr h="299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 to break down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l. submerged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7691447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503691" y="1852049"/>
            <a:ext cx="434567" cy="21429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J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03691" y="2138774"/>
            <a:ext cx="434567" cy="21429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03691" y="2446953"/>
            <a:ext cx="434567" cy="21429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L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03691" y="2755132"/>
            <a:ext cx="434567" cy="21429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9" name="Rectangle 8"/>
          <p:cNvSpPr/>
          <p:nvPr/>
        </p:nvSpPr>
        <p:spPr>
          <a:xfrm>
            <a:off x="3503691" y="3079885"/>
            <a:ext cx="434567" cy="19772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10" name="Rectangle 9"/>
          <p:cNvSpPr/>
          <p:nvPr/>
        </p:nvSpPr>
        <p:spPr>
          <a:xfrm>
            <a:off x="3503691" y="3387420"/>
            <a:ext cx="434567" cy="21429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D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03691" y="3734575"/>
            <a:ext cx="434567" cy="21429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503691" y="4042754"/>
            <a:ext cx="434567" cy="21429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503690" y="4350933"/>
            <a:ext cx="434567" cy="21429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503689" y="4659112"/>
            <a:ext cx="434567" cy="21429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503688" y="4967291"/>
            <a:ext cx="434567" cy="21429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476524" y="5291400"/>
            <a:ext cx="434567" cy="21429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852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832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Word formation                                 Textbook, p. 33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5348"/>
            <a:ext cx="10515600" cy="5712735"/>
          </a:xfrm>
        </p:spPr>
        <p:txBody>
          <a:bodyPr/>
          <a:lstStyle/>
          <a:p>
            <a:r>
              <a:rPr lang="en-US" sz="2000" b="1" i="1" dirty="0"/>
              <a:t>B. Supply the missing word forms and insert them in the sentences below:</a:t>
            </a:r>
            <a:endParaRPr lang="en-US" sz="2000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461098"/>
              </p:ext>
            </p:extLst>
          </p:nvPr>
        </p:nvGraphicFramePr>
        <p:xfrm>
          <a:off x="2021942" y="1285611"/>
          <a:ext cx="7903674" cy="1800414"/>
        </p:xfrm>
        <a:graphic>
          <a:graphicData uri="http://schemas.openxmlformats.org/drawingml/2006/table">
            <a:tbl>
              <a:tblPr firstRow="1" firstCol="1" bandRow="1"/>
              <a:tblGrid>
                <a:gridCol w="2634558">
                  <a:extLst>
                    <a:ext uri="{9D8B030D-6E8A-4147-A177-3AD203B41FA5}">
                      <a16:colId xmlns:a16="http://schemas.microsoft.com/office/drawing/2014/main" val="2186837440"/>
                    </a:ext>
                  </a:extLst>
                </a:gridCol>
                <a:gridCol w="2634558">
                  <a:extLst>
                    <a:ext uri="{9D8B030D-6E8A-4147-A177-3AD203B41FA5}">
                      <a16:colId xmlns:a16="http://schemas.microsoft.com/office/drawing/2014/main" val="354295994"/>
                    </a:ext>
                  </a:extLst>
                </a:gridCol>
                <a:gridCol w="2634558">
                  <a:extLst>
                    <a:ext uri="{9D8B030D-6E8A-4147-A177-3AD203B41FA5}">
                      <a16:colId xmlns:a16="http://schemas.microsoft.com/office/drawing/2014/main" val="2520721657"/>
                    </a:ext>
                  </a:extLst>
                </a:gridCol>
              </a:tblGrid>
              <a:tr h="3983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VERB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ADJECTIVE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82478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COMPARE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30543"/>
                  </a:ext>
                </a:extLst>
              </a:tr>
              <a:tr h="224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MEANING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6386194"/>
                  </a:ext>
                </a:extLst>
              </a:tr>
              <a:tr h="2642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3405884"/>
                  </a:ext>
                </a:extLst>
              </a:tr>
              <a:tr h="303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0546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ORIGIN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475605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030586" y="3086025"/>
            <a:ext cx="11224788" cy="3596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all other scientific methods, this seems to be the most appropriate one for dating this source of evidence.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The archeologists haven’t discovered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anything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recently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We still need to do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analysis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these two historical remains.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These sources of evidence are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very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our historical inquiry.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If the artifact cannot be studied it is essentially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These results are not very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_________________.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have to do the analysis once again and use different data.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We haven’t been able to trace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that particular source.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Only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documents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represent the key point of historical interest. 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Artifacts and archeological finds form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research and investigation in history.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These two items are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because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they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from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different time periods.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72546" y="1710408"/>
            <a:ext cx="1846908" cy="19622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COMPARISON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352920" y="1710408"/>
            <a:ext cx="3067617" cy="19622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COMPARABLE/COMPARATIVE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27425" y="1989597"/>
            <a:ext cx="1846908" cy="19622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MEAN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06041" y="1989597"/>
            <a:ext cx="2162648" cy="23026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MEANINGFUL/-LESS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72546" y="2298385"/>
            <a:ext cx="1846908" cy="19622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BASIS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63911" y="2306042"/>
            <a:ext cx="1846908" cy="19622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BASIC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1940" y="2584353"/>
            <a:ext cx="1846908" cy="19622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USE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763910" y="2525317"/>
            <a:ext cx="2357864" cy="24924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USEFUL/-LESS; USABLE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62886" y="2839073"/>
            <a:ext cx="1846908" cy="19622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ORIGINATE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763911" y="2850646"/>
            <a:ext cx="1846908" cy="19622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ORIGINAL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603971" y="3187182"/>
            <a:ext cx="1846908" cy="19622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comparison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649362" y="3761715"/>
            <a:ext cx="1638678" cy="23958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meaningful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325638" y="4101220"/>
            <a:ext cx="1780516" cy="22643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comparative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590106" y="4424137"/>
            <a:ext cx="1625855" cy="25114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useful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649362" y="4769347"/>
            <a:ext cx="1846908" cy="19622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useless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730026" y="5095705"/>
            <a:ext cx="1846908" cy="19622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usable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418848" y="5385990"/>
            <a:ext cx="1656027" cy="21791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origin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883118" y="5721790"/>
            <a:ext cx="1567761" cy="18418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original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02724" y="6013395"/>
            <a:ext cx="1744302" cy="20254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basis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666652" y="6339753"/>
            <a:ext cx="1665839" cy="18163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comparable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572816" y="6339753"/>
            <a:ext cx="1747319" cy="21729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originate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700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116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Terms and definitions                       </a:t>
            </a:r>
            <a:r>
              <a:rPr lang="en-US" dirty="0" smtClean="0"/>
              <a:t>Textbook, p. 33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8358064"/>
              </p:ext>
            </p:extLst>
          </p:nvPr>
        </p:nvGraphicFramePr>
        <p:xfrm>
          <a:off x="983057" y="977773"/>
          <a:ext cx="10641594" cy="2839212"/>
        </p:xfrm>
        <a:graphic>
          <a:graphicData uri="http://schemas.openxmlformats.org/drawingml/2006/table">
            <a:tbl>
              <a:tblPr firstRow="1" firstCol="1" bandRow="1"/>
              <a:tblGrid>
                <a:gridCol w="3120469">
                  <a:extLst>
                    <a:ext uri="{9D8B030D-6E8A-4147-A177-3AD203B41FA5}">
                      <a16:colId xmlns:a16="http://schemas.microsoft.com/office/drawing/2014/main" val="2295011733"/>
                    </a:ext>
                  </a:extLst>
                </a:gridCol>
                <a:gridCol w="7521125">
                  <a:extLst>
                    <a:ext uri="{9D8B030D-6E8A-4147-A177-3AD203B41FA5}">
                      <a16:colId xmlns:a16="http://schemas.microsoft.com/office/drawing/2014/main" val="2392933249"/>
                    </a:ext>
                  </a:extLst>
                </a:gridCol>
              </a:tblGrid>
              <a:tr h="2112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TERM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DEFINITION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5382376"/>
                  </a:ext>
                </a:extLst>
              </a:tr>
              <a:tr h="2112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archeological record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 the unmodified remains of </a:t>
                      </a: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biological materials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52397"/>
                  </a:ext>
                </a:extLst>
              </a:tr>
              <a:tr h="2112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artifacts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non-portable objects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used or constructed by people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5213197"/>
                  </a:ext>
                </a:extLst>
              </a:tr>
              <a:tr h="2112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ecofacts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 specific </a:t>
                      </a: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localities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where people lived, worked, or visited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931433"/>
                  </a:ext>
                </a:extLst>
              </a:tr>
              <a:tr h="6338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features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d. the surviving 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physical remains of past human activities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which are recovered, analyzed, preserved and described by archeologists in an attempt to reconstruct the past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341208"/>
                  </a:ext>
                </a:extLst>
              </a:tr>
              <a:tr h="422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archeological sites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 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portable objects 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which contain a wide range of information about the people  who lived in the past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5883367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838200" y="3898464"/>
            <a:ext cx="10713269" cy="200362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The______________includes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physical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(not written) evidence about the past (e.g. the remains of tools, houses, foods, or any other materials abandoned by the people in the past).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consist of tools or other objects manufactured or used by people to accomplish a specific task. 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Most_____________consist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food residues, such as the bones of animals or the seeds or other parts of plants.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Examples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of______________include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hearths, houses, walls, and other similar objects.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An______________is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place (or group of physical sites) in which evidence of past activity is preserved.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58424" y="1354108"/>
            <a:ext cx="434567" cy="21429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8" name="Rectangle 7"/>
          <p:cNvSpPr/>
          <p:nvPr/>
        </p:nvSpPr>
        <p:spPr>
          <a:xfrm>
            <a:off x="3458424" y="1665080"/>
            <a:ext cx="434567" cy="21429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58424" y="1988837"/>
            <a:ext cx="434567" cy="21429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58423" y="2472005"/>
            <a:ext cx="434567" cy="21429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58422" y="3348588"/>
            <a:ext cx="434567" cy="21429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64739" y="4001632"/>
            <a:ext cx="1513439" cy="21613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</a:t>
            </a:r>
            <a:r>
              <a:rPr lang="en-US" b="1" dirty="0" smtClean="0">
                <a:solidFill>
                  <a:schemeClr val="tx1"/>
                </a:solidFill>
              </a:rPr>
              <a:t>rch. record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10144" y="4614453"/>
            <a:ext cx="1513439" cy="21613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Artifacts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671871" y="4933756"/>
            <a:ext cx="1406307" cy="21472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ecofacts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79550" y="5258271"/>
            <a:ext cx="1513439" cy="21613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features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481749" y="5546577"/>
            <a:ext cx="1513439" cy="21613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arch. site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95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213" y="215496"/>
            <a:ext cx="10515600" cy="457834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Artifacts, </a:t>
            </a:r>
            <a:r>
              <a:rPr lang="en-US" sz="3600" b="1" dirty="0" err="1" smtClean="0"/>
              <a:t>ecofacts</a:t>
            </a:r>
            <a:r>
              <a:rPr lang="en-US" sz="3600" b="1" dirty="0" smtClean="0"/>
              <a:t> and features</a:t>
            </a:r>
            <a:endParaRPr lang="en-US" sz="3600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28" y="673330"/>
            <a:ext cx="5626485" cy="6076604"/>
          </a:xfrm>
        </p:spPr>
      </p:pic>
      <p:sp>
        <p:nvSpPr>
          <p:cNvPr id="7" name="Rectangle 6"/>
          <p:cNvSpPr/>
          <p:nvPr/>
        </p:nvSpPr>
        <p:spPr>
          <a:xfrm>
            <a:off x="8024986" y="433896"/>
            <a:ext cx="1410451" cy="369332"/>
          </a:xfrm>
          <a:prstGeom prst="rect">
            <a:avLst/>
          </a:prstGeom>
          <a:solidFill>
            <a:srgbClr val="00CCFF"/>
          </a:solidFill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ARTIFACTS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195073" y="3080725"/>
            <a:ext cx="1347357" cy="369332"/>
          </a:xfrm>
          <a:prstGeom prst="rect">
            <a:avLst/>
          </a:prstGeom>
          <a:solidFill>
            <a:schemeClr val="accent6"/>
          </a:solidFill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ECOFACTS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8313436" y="5088626"/>
            <a:ext cx="1326069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FEATURES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84101" y="922893"/>
            <a:ext cx="4169293" cy="2057133"/>
          </a:xfrm>
          <a:prstGeom prst="rect">
            <a:avLst/>
          </a:prstGeom>
          <a:solidFill>
            <a:srgbClr val="69D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1600" dirty="0" smtClean="0">
                <a:solidFill>
                  <a:schemeClr val="tx1"/>
                </a:solidFill>
              </a:rPr>
              <a:t>a shred of pottery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d</a:t>
            </a:r>
            <a:r>
              <a:rPr lang="en-US" sz="1600" dirty="0" smtClean="0">
                <a:solidFill>
                  <a:schemeClr val="tx1"/>
                </a:solidFill>
              </a:rPr>
              <a:t>eer bone awls (sewing needles)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a</a:t>
            </a:r>
            <a:r>
              <a:rPr lang="en-US" sz="1600" dirty="0" smtClean="0">
                <a:solidFill>
                  <a:schemeClr val="tx1"/>
                </a:solidFill>
              </a:rPr>
              <a:t> metal ring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a</a:t>
            </a:r>
            <a:r>
              <a:rPr lang="en-US" sz="1600" dirty="0" smtClean="0">
                <a:solidFill>
                  <a:schemeClr val="tx1"/>
                </a:solidFill>
              </a:rPr>
              <a:t> bone toothbrush and a set of dentures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m</a:t>
            </a:r>
            <a:r>
              <a:rPr lang="en-US" sz="1600" dirty="0" smtClean="0">
                <a:solidFill>
                  <a:schemeClr val="tx1"/>
                </a:solidFill>
              </a:rPr>
              <a:t>etal scissors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a</a:t>
            </a:r>
            <a:r>
              <a:rPr lang="en-US" sz="1600" dirty="0" smtClean="0">
                <a:solidFill>
                  <a:schemeClr val="tx1"/>
                </a:solidFill>
              </a:rPr>
              <a:t> domino tile made from animal bone</a:t>
            </a:r>
          </a:p>
          <a:p>
            <a:pPr marL="342900" indent="-342900">
              <a:buAutoNum type="arabicPeriod"/>
            </a:pPr>
            <a:r>
              <a:rPr lang="en-US" sz="1600" dirty="0" smtClean="0">
                <a:solidFill>
                  <a:schemeClr val="tx1"/>
                </a:solidFill>
              </a:rPr>
              <a:t>arrow points</a:t>
            </a:r>
          </a:p>
          <a:p>
            <a:pPr marL="342900" indent="-342900">
              <a:buAutoNum type="arabicPeriod"/>
            </a:pPr>
            <a:r>
              <a:rPr lang="en-US" sz="1600" dirty="0" smtClean="0">
                <a:solidFill>
                  <a:schemeClr val="tx1"/>
                </a:solidFill>
              </a:rPr>
              <a:t>pottery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84100" y="3604410"/>
            <a:ext cx="4169293" cy="13870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b</a:t>
            </a:r>
            <a:r>
              <a:rPr lang="en-US" sz="1600" dirty="0" smtClean="0">
                <a:solidFill>
                  <a:schemeClr val="tx1"/>
                </a:solidFill>
              </a:rPr>
              <a:t>eaver jaw with teeth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b</a:t>
            </a:r>
            <a:r>
              <a:rPr lang="en-US" sz="1600" dirty="0" smtClean="0">
                <a:solidFill>
                  <a:schemeClr val="tx1"/>
                </a:solidFill>
              </a:rPr>
              <a:t>urnt maize (corn) on the cob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c</a:t>
            </a:r>
            <a:r>
              <a:rPr lang="en-US" sz="1600" dirty="0" smtClean="0">
                <a:solidFill>
                  <a:schemeClr val="tx1"/>
                </a:solidFill>
              </a:rPr>
              <a:t>arbonized pumpkin seeds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p</a:t>
            </a:r>
            <a:r>
              <a:rPr lang="en-US" sz="1600" dirty="0" smtClean="0">
                <a:solidFill>
                  <a:schemeClr val="tx1"/>
                </a:solidFill>
              </a:rPr>
              <a:t>reserved flower pollen 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c</a:t>
            </a:r>
            <a:r>
              <a:rPr lang="en-US" sz="1600" dirty="0" smtClean="0">
                <a:solidFill>
                  <a:schemeClr val="tx1"/>
                </a:solidFill>
              </a:rPr>
              <a:t>arbonized bean seeds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784102" y="5669279"/>
            <a:ext cx="4169293" cy="6914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t</a:t>
            </a:r>
            <a:r>
              <a:rPr lang="en-US" sz="1600" dirty="0" smtClean="0">
                <a:solidFill>
                  <a:schemeClr val="tx1"/>
                </a:solidFill>
              </a:rPr>
              <a:t>he remaining walls of a stone cottage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r</a:t>
            </a:r>
            <a:r>
              <a:rPr lang="en-US" sz="1600" dirty="0" smtClean="0">
                <a:solidFill>
                  <a:schemeClr val="tx1"/>
                </a:solidFill>
              </a:rPr>
              <a:t>emains of a post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a</a:t>
            </a:r>
            <a:r>
              <a:rPr lang="en-US" sz="1600" dirty="0" smtClean="0">
                <a:solidFill>
                  <a:schemeClr val="tx1"/>
                </a:solidFill>
              </a:rPr>
              <a:t> hearth (fire pit)</a:t>
            </a:r>
          </a:p>
        </p:txBody>
      </p:sp>
    </p:spTree>
    <p:extLst>
      <p:ext uri="{BB962C8B-B14F-4D97-AF65-F5344CB8AC3E}">
        <p14:creationId xmlns:p14="http://schemas.microsoft.com/office/powerpoint/2010/main" val="1866433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905" y="365126"/>
            <a:ext cx="11340974" cy="730344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Past Simple, Present Simple, Present Perfect </a:t>
            </a:r>
            <a:r>
              <a:rPr lang="en-US" sz="3600" dirty="0" smtClean="0"/>
              <a:t>Textbook, p. 34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67897"/>
            <a:ext cx="10515600" cy="5009066"/>
          </a:xfrm>
        </p:spPr>
        <p:txBody>
          <a:bodyPr/>
          <a:lstStyle/>
          <a:p>
            <a:r>
              <a:rPr lang="en-US" sz="2000" b="1" i="1" dirty="0"/>
              <a:t>D. Insert the verbs in brackets into </a:t>
            </a:r>
            <a:r>
              <a:rPr lang="en-US" sz="2000" b="1" i="1" u="sng" dirty="0"/>
              <a:t>Past Simple</a:t>
            </a:r>
            <a:r>
              <a:rPr lang="en-US" sz="2000" b="1" i="1" dirty="0"/>
              <a:t>, </a:t>
            </a:r>
            <a:r>
              <a:rPr lang="en-US" sz="2000" b="1" i="1" u="sng" dirty="0"/>
              <a:t>Present Simple</a:t>
            </a:r>
            <a:r>
              <a:rPr lang="en-US" sz="2000" b="1" i="1" dirty="0"/>
              <a:t> or </a:t>
            </a:r>
            <a:r>
              <a:rPr lang="en-US" sz="2000" b="1" i="1" u="sng" dirty="0"/>
              <a:t>Present Perfect Simple Tense</a:t>
            </a:r>
            <a:r>
              <a:rPr lang="en-US" sz="2000" b="1" i="1" dirty="0"/>
              <a:t>:</a:t>
            </a:r>
            <a:endParaRPr lang="en-US" sz="2000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342" y="2026903"/>
            <a:ext cx="10766537" cy="381258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933324" y="2026904"/>
            <a:ext cx="3358834" cy="2817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</a:t>
            </a:r>
            <a:r>
              <a:rPr lang="en-US" b="1" dirty="0" smtClean="0">
                <a:solidFill>
                  <a:schemeClr val="tx1"/>
                </a:solidFill>
              </a:rPr>
              <a:t>ave developed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60624" y="2650084"/>
            <a:ext cx="2536477" cy="2817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17407" y="3026776"/>
            <a:ext cx="2862403" cy="2817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found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03823" y="3651464"/>
            <a:ext cx="2808082" cy="2817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used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38267" y="4249707"/>
            <a:ext cx="4074058" cy="2817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has participated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47443" y="4566220"/>
            <a:ext cx="2554585" cy="2817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38267" y="4903730"/>
            <a:ext cx="3358834" cy="2817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</a:t>
            </a:r>
            <a:r>
              <a:rPr lang="en-US" b="1" dirty="0" smtClean="0">
                <a:solidFill>
                  <a:schemeClr val="tx1"/>
                </a:solidFill>
              </a:rPr>
              <a:t>as travelled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624406" y="5230742"/>
            <a:ext cx="3455404" cy="2817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</a:t>
            </a:r>
            <a:r>
              <a:rPr lang="en-US" b="1" dirty="0" smtClean="0">
                <a:solidFill>
                  <a:schemeClr val="tx1"/>
                </a:solidFill>
              </a:rPr>
              <a:t>ave examined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1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905" y="365126"/>
            <a:ext cx="11340974" cy="730344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Past Simple, Present Simple, Present Perfect </a:t>
            </a:r>
            <a:r>
              <a:rPr lang="en-US" sz="3600" dirty="0" smtClean="0"/>
              <a:t>Textbook, p. 34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67897"/>
            <a:ext cx="10515600" cy="5009066"/>
          </a:xfrm>
        </p:spPr>
        <p:txBody>
          <a:bodyPr/>
          <a:lstStyle/>
          <a:p>
            <a:pPr marL="0" indent="0">
              <a:buNone/>
            </a:pPr>
            <a:r>
              <a:rPr lang="en-US" sz="2400" b="1" i="1" dirty="0" smtClean="0"/>
              <a:t>Decide </a:t>
            </a:r>
            <a:r>
              <a:rPr lang="en-US" sz="2400" b="1" i="1" dirty="0"/>
              <a:t>which of </a:t>
            </a:r>
            <a:r>
              <a:rPr lang="en-US" sz="2400" b="1" i="1" dirty="0" smtClean="0"/>
              <a:t>the sentences from the previous slide </a:t>
            </a:r>
            <a:r>
              <a:rPr lang="en-US" sz="2400" b="1" i="1" dirty="0"/>
              <a:t>concerns the following:</a:t>
            </a:r>
            <a:endParaRPr lang="en-US" sz="2400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1594214"/>
              </p:ext>
            </p:extLst>
          </p:nvPr>
        </p:nvGraphicFramePr>
        <p:xfrm>
          <a:off x="980793" y="2270350"/>
          <a:ext cx="9847151" cy="2804160"/>
        </p:xfrm>
        <a:graphic>
          <a:graphicData uri="http://schemas.openxmlformats.org/drawingml/2006/table">
            <a:tbl>
              <a:tblPr firstRow="1" firstCol="1" bandRow="1"/>
              <a:tblGrid>
                <a:gridCol w="5086725">
                  <a:extLst>
                    <a:ext uri="{9D8B030D-6E8A-4147-A177-3AD203B41FA5}">
                      <a16:colId xmlns:a16="http://schemas.microsoft.com/office/drawing/2014/main" val="234403486"/>
                    </a:ext>
                  </a:extLst>
                </a:gridCol>
                <a:gridCol w="4760426">
                  <a:extLst>
                    <a:ext uri="{9D8B030D-6E8A-4147-A177-3AD203B41FA5}">
                      <a16:colId xmlns:a16="http://schemas.microsoft.com/office/drawing/2014/main" val="29615494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SENTENCE NUMBER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6861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to refer to a past event which happened at a specific time in the past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Sentences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34904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to refer to facts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Sentences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9674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to refer to activities which happened at some non-specific time in the past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Sentences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5923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to refer to activities within a period of time which is not yet finished at the time of speaking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Sentences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1094506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7396682" y="2763228"/>
            <a:ext cx="470779" cy="2817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3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010054" y="2763228"/>
            <a:ext cx="470779" cy="2817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" name="Rectangle 7"/>
          <p:cNvSpPr/>
          <p:nvPr/>
        </p:nvSpPr>
        <p:spPr>
          <a:xfrm>
            <a:off x="7396681" y="3390700"/>
            <a:ext cx="470779" cy="2817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" name="Rectangle 8"/>
          <p:cNvSpPr/>
          <p:nvPr/>
        </p:nvSpPr>
        <p:spPr>
          <a:xfrm>
            <a:off x="8109643" y="3383605"/>
            <a:ext cx="470779" cy="28882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0" name="Rectangle 9"/>
          <p:cNvSpPr/>
          <p:nvPr/>
        </p:nvSpPr>
        <p:spPr>
          <a:xfrm>
            <a:off x="7425349" y="3904679"/>
            <a:ext cx="442111" cy="2817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114922" y="3911590"/>
            <a:ext cx="470779" cy="2817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25349" y="4539984"/>
            <a:ext cx="470779" cy="2817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5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109643" y="4539984"/>
            <a:ext cx="470779" cy="2817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7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383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121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Present Simple, Past Simple or Present Perfect? </a:t>
            </a:r>
            <a:r>
              <a:rPr lang="en-US" sz="3200" dirty="0" smtClean="0"/>
              <a:t>Textbook, p. 34</a:t>
            </a: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838200" y="1148445"/>
            <a:ext cx="10424161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Suppressing the voices of difference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Throughout history, attempts (1)_____________(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MAKE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by the powerful to suppress views that (2)_____________(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CONFLICT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with the ‘official’ view. Often this (3)____________(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by destroying sources that (4)______________(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PRESENT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differing views.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example, the Egyptian pharaoh Akhenaten (5)_____________(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DECIDE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in 1344 BCE that Egypt (6)_____________(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WORSHIP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only one god, Aten, the Sun god. He (7)____________(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DESTROY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as many records as he could that declared there (8)____________(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many gods.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Suppression of unwelcome voices (9)____________(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NOT/CONFINE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to the far past. In the 1930s, Nazis in Germany (10)____________(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ORDER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some 20,000 books burned since these works (11)____________(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NOT/AGREE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with the regime’s racist views. The unfortunate thing for historians (12)____________(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that much of these destroyed sources (13)____________(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BE/CONSIDER/NOW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as valuable evidence of the past. This is why it (14)____________(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important for all historians, and students of history, to keep an open mind when examining sources. This (15)___________(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MEAN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knowing our own prejudices for these may influence how we (16)____________(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VIEW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or (17)____________(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INTERPRET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 source. It also means recognizing any gaps and silences in a source. These (18)__________(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often deliberate, reflecting the creator’s biases.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22618" y="1795549"/>
            <a:ext cx="2053243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</a:t>
            </a:r>
            <a:r>
              <a:rPr lang="en-US" dirty="0" smtClean="0"/>
              <a:t>ave been made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208116" y="2080952"/>
            <a:ext cx="2474422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conflict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894022" y="2062941"/>
            <a:ext cx="1892531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</a:t>
            </a:r>
            <a:r>
              <a:rPr lang="en-US" dirty="0" smtClean="0"/>
              <a:t>s done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208116" y="2367642"/>
            <a:ext cx="2474422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present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096000" y="2895696"/>
            <a:ext cx="2200102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decided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208116" y="3199207"/>
            <a:ext cx="2382982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worshipped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010399" y="3185352"/>
            <a:ext cx="2266605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destroyed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295996" y="3470907"/>
            <a:ext cx="1558637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were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184072" y="4004156"/>
            <a:ext cx="2709950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</a:t>
            </a:r>
            <a:r>
              <a:rPr lang="en-US" dirty="0" smtClean="0"/>
              <a:t>s not confined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372986" y="4302472"/>
            <a:ext cx="1923010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ordered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7840287" y="4302472"/>
            <a:ext cx="2525684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  <a:r>
              <a:rPr lang="en-US" dirty="0" smtClean="0"/>
              <a:t>idn’t agree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6303819" y="4577982"/>
            <a:ext cx="1668086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is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307869" y="4860862"/>
            <a:ext cx="3264131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  <a:r>
              <a:rPr lang="en-US" dirty="0" smtClean="0"/>
              <a:t>re now considered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9609513" y="4869025"/>
            <a:ext cx="1603664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is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307869" y="5405737"/>
            <a:ext cx="1842655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means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9038705" y="5419592"/>
            <a:ext cx="1884219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view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307869" y="5690839"/>
            <a:ext cx="2474422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interpret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307869" y="6008159"/>
            <a:ext cx="1842655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051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211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Gap-filling exercise                         Textbook, p. 35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93651" y="1815025"/>
            <a:ext cx="7572469" cy="405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Museums - main characteristics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museum is an institution that (1)____________a collection of artifacts and other objects of scientific, artistic, cultural, or historical importance and makes them (2)____________for public viewing through (3)_____________that may be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permanent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or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temporary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Most large museums are located in major cities throughout the world and more local ones exist in smaller cities and towns. Museums have (4)_____________aims, ranging from serving researchers and specialists to serving the general (5)____________. Early museums began as the (6)___________collections of wealthy individuals, families or institutions of art and rare or (7)___________natural objects and artifacts. The first public museums were often (8)_____________only to the middle and upper classes. Gaining (9)_____________to such museums was difficult - in London for example, prospective visitors to the British Museum had to apply in (10)____________for admission and had to wait two weeks for an (11)____________ticket.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5617" y="1036640"/>
            <a:ext cx="5848539" cy="3754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1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F. Fill in the blanks using the appropriate word given in the box: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9267465" y="2370259"/>
            <a:ext cx="1922618" cy="32519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WRITING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14300" algn="l"/>
                <a:tab pos="228600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CONSERVES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EXHIBITS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" algn="l"/>
                <a:tab pos="228600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ENTRANCE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VARYING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PRIVATE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ACCESSIBLE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AVAILABLE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CURIOUS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PUBLIC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ADMISSION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114300">
              <a:lnSpc>
                <a:spcPct val="115000"/>
              </a:lnSpc>
              <a:spcAft>
                <a:spcPts val="1000"/>
              </a:spcAft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Rectangle 6"/>
          <p:cNvSpPr/>
          <p:nvPr/>
        </p:nvSpPr>
        <p:spPr>
          <a:xfrm>
            <a:off x="3562126" y="2456452"/>
            <a:ext cx="1444440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conserves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68721" y="3007205"/>
            <a:ext cx="1439500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available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834550" y="3007205"/>
            <a:ext cx="1456099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exhibits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385298" y="3590179"/>
            <a:ext cx="1509324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varying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881936" y="3844342"/>
            <a:ext cx="1444440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public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448544" y="4113559"/>
            <a:ext cx="1304525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private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3796007" y="4399833"/>
            <a:ext cx="1337308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curious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501357" y="4686107"/>
            <a:ext cx="1444440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accessible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703900" y="4989914"/>
            <a:ext cx="1555347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entrance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6593528" y="5233535"/>
            <a:ext cx="1444440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writing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651560" y="5538610"/>
            <a:ext cx="1444440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admission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6575420" y="1657835"/>
            <a:ext cx="4778379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e</a:t>
            </a:r>
            <a:r>
              <a:rPr lang="en-US" sz="1400" b="1" dirty="0" smtClean="0"/>
              <a:t>xhibit</a:t>
            </a:r>
            <a:r>
              <a:rPr lang="en-US" sz="1400" dirty="0" smtClean="0"/>
              <a:t> – collection of objects on public display (</a:t>
            </a:r>
            <a:r>
              <a:rPr lang="en-US" sz="1400" dirty="0" err="1" smtClean="0"/>
              <a:t>srp</a:t>
            </a:r>
            <a:r>
              <a:rPr lang="en-US" sz="1400" dirty="0" smtClean="0"/>
              <a:t>. </a:t>
            </a:r>
            <a:r>
              <a:rPr lang="en-US" sz="1400" dirty="0" err="1"/>
              <a:t>p</a:t>
            </a:r>
            <a:r>
              <a:rPr lang="en-US" sz="1400" dirty="0" err="1" smtClean="0"/>
              <a:t>ostavka</a:t>
            </a:r>
            <a:r>
              <a:rPr lang="en-US" sz="1400" dirty="0" smtClean="0"/>
              <a:t>)</a:t>
            </a:r>
            <a:endParaRPr lang="en-US" sz="1400" dirty="0"/>
          </a:p>
        </p:txBody>
      </p:sp>
      <p:sp>
        <p:nvSpPr>
          <p:cNvPr id="19" name="Rectangle 18"/>
          <p:cNvSpPr/>
          <p:nvPr/>
        </p:nvSpPr>
        <p:spPr>
          <a:xfrm>
            <a:off x="997185" y="6047045"/>
            <a:ext cx="1845603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curious</a:t>
            </a:r>
            <a:r>
              <a:rPr lang="en-US" sz="1400" dirty="0" smtClean="0"/>
              <a:t> – strange</a:t>
            </a:r>
            <a:endParaRPr lang="en-US" sz="1400" dirty="0"/>
          </a:p>
        </p:txBody>
      </p:sp>
      <p:sp>
        <p:nvSpPr>
          <p:cNvPr id="20" name="Rectangle 19"/>
          <p:cNvSpPr/>
          <p:nvPr/>
        </p:nvSpPr>
        <p:spPr>
          <a:xfrm>
            <a:off x="5562599" y="6064482"/>
            <a:ext cx="3027423" cy="2244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</a:t>
            </a:r>
            <a:r>
              <a:rPr lang="en-US" sz="1400" b="1" dirty="0" smtClean="0"/>
              <a:t>dmission ticket</a:t>
            </a:r>
            <a:r>
              <a:rPr lang="en-US" sz="1400" dirty="0" smtClean="0"/>
              <a:t> – entrance ticket</a:t>
            </a:r>
            <a:endParaRPr lang="en-US" sz="1400" dirty="0"/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5562599" y="2040187"/>
            <a:ext cx="1319337" cy="8585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2481573" y="4541951"/>
            <a:ext cx="1650419" cy="139139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271100" y="5745472"/>
            <a:ext cx="951167" cy="25778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145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</TotalTime>
  <Words>1452</Words>
  <Application>Microsoft Office PowerPoint</Application>
  <PresentationFormat>Widescreen</PresentationFormat>
  <Paragraphs>354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Symbol</vt:lpstr>
      <vt:lpstr>Times New Roman</vt:lpstr>
      <vt:lpstr>Office Theme</vt:lpstr>
      <vt:lpstr>Unit 3  Scientific techniques for investigating the past </vt:lpstr>
      <vt:lpstr>Vocabulary practice                   Textbook, p. 32</vt:lpstr>
      <vt:lpstr>Word formation                                 Textbook, p. 33</vt:lpstr>
      <vt:lpstr>Terms and definitions                       Textbook, p. 33</vt:lpstr>
      <vt:lpstr>Artifacts, ecofacts and features</vt:lpstr>
      <vt:lpstr>Past Simple, Present Simple, Present Perfect Textbook, p. 34</vt:lpstr>
      <vt:lpstr>Past Simple, Present Simple, Present Perfect Textbook, p. 34</vt:lpstr>
      <vt:lpstr>Present Simple, Past Simple or Present Perfect? Textbook, p. 34</vt:lpstr>
      <vt:lpstr>Gap-filling exercise                         Textbook, p. 35</vt:lpstr>
      <vt:lpstr>Correlative conjunctions                  Textbook, p. 35</vt:lpstr>
      <vt:lpstr>Word formation                         Textbook, p. 35-36</vt:lpstr>
      <vt:lpstr>Gap-filling exercise                            Textbook, p. 36</vt:lpstr>
      <vt:lpstr>Prepositions                                        Textbook, p. 37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  Scientific techniques for investigating the past</dc:title>
  <dc:creator>RePack by Diakov</dc:creator>
  <cp:lastModifiedBy>RePack by Diakov</cp:lastModifiedBy>
  <cp:revision>75</cp:revision>
  <dcterms:created xsi:type="dcterms:W3CDTF">2023-11-10T00:14:31Z</dcterms:created>
  <dcterms:modified xsi:type="dcterms:W3CDTF">2023-11-28T21:22:19Z</dcterms:modified>
</cp:coreProperties>
</file>