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9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5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0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8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6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6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8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7988-1113-4CBA-8A06-B3EF84C0A2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D4853-8FF7-4802-B2BF-EFD28295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202504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Teodora </a:t>
            </a:r>
            <a:r>
              <a:rPr lang="en-US" dirty="0" err="1">
                <a:latin typeface="+mj-lt"/>
              </a:rPr>
              <a:t>Milosavljevi</a:t>
            </a:r>
            <a:r>
              <a:rPr lang="sr-Latn-RS" dirty="0">
                <a:latin typeface="+mj-lt"/>
              </a:rPr>
              <a:t>ć</a:t>
            </a:r>
          </a:p>
          <a:p>
            <a:r>
              <a:rPr lang="sr-Latn-RS" dirty="0">
                <a:latin typeface="+mj-lt"/>
              </a:rPr>
              <a:t>Nevena Jovčič</a:t>
            </a:r>
          </a:p>
          <a:p>
            <a:r>
              <a:rPr lang="sr-Latn-RS" dirty="0">
                <a:latin typeface="+mj-lt"/>
              </a:rPr>
              <a:t>Predmet: Italijanski 2</a:t>
            </a:r>
          </a:p>
          <a:p>
            <a:r>
              <a:rPr lang="sr-Latn-RS" dirty="0">
                <a:latin typeface="+mj-lt"/>
              </a:rPr>
              <a:t>Filozofski fakultet, Univerzitet u Beogradu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2472049"/>
            <a:ext cx="12192000" cy="16353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2800" b="1" dirty="0">
                <a:solidFill>
                  <a:schemeClr val="bg1"/>
                </a:solidFill>
                <a:cs typeface="Helvetica" panose="020B0604020202020204" pitchFamily="34" charset="0"/>
              </a:rPr>
              <a:t>Renato di </a:t>
            </a:r>
            <a:r>
              <a:rPr lang="en-US" sz="12800" b="1" dirty="0" err="1">
                <a:solidFill>
                  <a:schemeClr val="bg1"/>
                </a:solidFill>
                <a:cs typeface="Helvetica" panose="020B0604020202020204" pitchFamily="34" charset="0"/>
              </a:rPr>
              <a:t>Cartesio</a:t>
            </a:r>
            <a:endParaRPr lang="en-US" sz="1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pic>
        <p:nvPicPr>
          <p:cNvPr id="1028" name="Picture 4" descr="https://external-content.duckduckgo.com/iu/?u=https%3A%2F%2Ftse1.mm.bing.net%2Fth%3Fid%3DOIP.1btGQHEJFYcUEa05v4Mn6wHaFb%26pid%3DApi&amp;f=1&amp;ipt=f8dee537be724863e0618d06c19840719907c59e48477a15edd0242dcfbfd40c&amp;ipo=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4654" cy="24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né Descartes - Biography, Facts and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54" y="0"/>
            <a:ext cx="4193931" cy="24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storia Del Calculo: Renè Descar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4" y="0"/>
            <a:ext cx="4173415" cy="24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9" y="1402615"/>
            <a:ext cx="5298830" cy="53147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dirty="0">
                <a:latin typeface="+mj-lt"/>
              </a:rPr>
              <a:t>U</a:t>
            </a:r>
            <a:r>
              <a:rPr lang="it-IT" dirty="0">
                <a:latin typeface="+mj-lt"/>
              </a:rPr>
              <a:t>no dei fondatori del pensiero filosofico moderno</a:t>
            </a:r>
            <a:endParaRPr lang="sr-Latn-R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r-Latn-RS" b="1" i="1" dirty="0">
                <a:latin typeface="+mj-lt"/>
              </a:rPr>
              <a:t>“Penso,</a:t>
            </a:r>
            <a:r>
              <a:rPr lang="en-US" b="1" i="1" dirty="0">
                <a:latin typeface="+mj-lt"/>
              </a:rPr>
              <a:t> </a:t>
            </a:r>
            <a:r>
              <a:rPr lang="sr-Latn-RS" b="1" i="1" dirty="0">
                <a:latin typeface="+mj-lt"/>
              </a:rPr>
              <a:t>dunque sono”</a:t>
            </a:r>
          </a:p>
          <a:p>
            <a:pPr>
              <a:lnSpc>
                <a:spcPct val="150000"/>
              </a:lnSpc>
            </a:pPr>
            <a:r>
              <a:rPr lang="sr-Latn-RS" dirty="0">
                <a:latin typeface="+mj-lt"/>
              </a:rPr>
              <a:t>L</a:t>
            </a:r>
            <a:r>
              <a:rPr lang="it-IT" dirty="0">
                <a:latin typeface="+mj-lt"/>
              </a:rPr>
              <a:t>ui voleva risolvere i problemi della certezza della conoscenza</a:t>
            </a:r>
            <a:r>
              <a:rPr lang="sr-Latn-RS" dirty="0">
                <a:latin typeface="+mj-lt"/>
              </a:rPr>
              <a:t> </a:t>
            </a:r>
            <a:r>
              <a:rPr lang="it-IT" dirty="0">
                <a:latin typeface="+mj-lt"/>
              </a:rPr>
              <a:t>umana</a:t>
            </a:r>
            <a:endParaRPr lang="sr-Latn-R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9585"/>
            <a:ext cx="12192000" cy="1037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b="1" dirty="0">
                <a:solidFill>
                  <a:schemeClr val="bg1"/>
                </a:solidFill>
              </a:rPr>
              <a:t>Introduzione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ne Descartes 1596-1660 French mathematician and philosop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77" y="1113196"/>
            <a:ext cx="4519246" cy="57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3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730" y="1323669"/>
            <a:ext cx="6931270" cy="5534331"/>
          </a:xfrm>
        </p:spPr>
        <p:txBody>
          <a:bodyPr>
            <a:normAutofit/>
          </a:bodyPr>
          <a:lstStyle/>
          <a:p>
            <a:r>
              <a:rPr lang="it-IT" dirty="0">
                <a:latin typeface="+mj-lt"/>
              </a:rPr>
              <a:t> </a:t>
            </a:r>
            <a:r>
              <a:rPr lang="sr-Latn-RS" dirty="0">
                <a:latin typeface="+mj-lt"/>
              </a:rPr>
              <a:t>N</a:t>
            </a:r>
            <a:r>
              <a:rPr lang="it-IT" dirty="0">
                <a:latin typeface="+mj-lt"/>
              </a:rPr>
              <a:t>ato nel 1596 a La Haye, in Francia</a:t>
            </a:r>
            <a:endParaRPr lang="sr-Latn-RS" dirty="0">
              <a:latin typeface="+mj-lt"/>
            </a:endParaRPr>
          </a:p>
          <a:p>
            <a:r>
              <a:rPr lang="sr-Latn-RS" b="1" dirty="0">
                <a:latin typeface="+mj-lt"/>
              </a:rPr>
              <a:t>1616</a:t>
            </a:r>
            <a:r>
              <a:rPr lang="sr-Latn-RS" dirty="0">
                <a:latin typeface="+mj-lt"/>
              </a:rPr>
              <a:t>: si è laureato in </a:t>
            </a:r>
            <a:r>
              <a:rPr lang="sr-Latn-RS" i="1" dirty="0">
                <a:latin typeface="+mj-lt"/>
              </a:rPr>
              <a:t>giurisprudenza</a:t>
            </a:r>
          </a:p>
          <a:p>
            <a:r>
              <a:rPr lang="sr-Latn-RS" b="1" dirty="0">
                <a:latin typeface="+mj-lt"/>
              </a:rPr>
              <a:t>1618</a:t>
            </a:r>
            <a:r>
              <a:rPr lang="sr-Latn-RS" dirty="0">
                <a:latin typeface="+mj-lt"/>
              </a:rPr>
              <a:t>: Trent’anni è scoppiata</a:t>
            </a:r>
          </a:p>
          <a:p>
            <a:r>
              <a:rPr lang="sr-Latn-RS" b="1" dirty="0">
                <a:latin typeface="+mj-lt"/>
              </a:rPr>
              <a:t>1620-1625</a:t>
            </a:r>
            <a:r>
              <a:rPr lang="sr-Latn-RS" dirty="0">
                <a:latin typeface="+mj-lt"/>
              </a:rPr>
              <a:t>.: e viaggiava in Italia e in Francia – si stabilice a Parigi</a:t>
            </a:r>
          </a:p>
          <a:p>
            <a:r>
              <a:rPr lang="sr-Latn-RS" b="1" dirty="0">
                <a:latin typeface="+mj-lt"/>
              </a:rPr>
              <a:t>1637:</a:t>
            </a:r>
            <a:r>
              <a:rPr lang="sr-Latn-RS" dirty="0">
                <a:latin typeface="+mj-lt"/>
              </a:rPr>
              <a:t> </a:t>
            </a:r>
            <a:r>
              <a:rPr lang="it-IT" b="1" i="1" dirty="0">
                <a:latin typeface="+mj-lt"/>
              </a:rPr>
              <a:t>Diottrica, Meteore e</a:t>
            </a:r>
            <a:r>
              <a:rPr lang="sr-Latn-RS" b="1" i="1" dirty="0">
                <a:latin typeface="+mj-lt"/>
              </a:rPr>
              <a:t> </a:t>
            </a:r>
            <a:r>
              <a:rPr lang="it-IT" b="1" i="1" dirty="0">
                <a:latin typeface="+mj-lt"/>
              </a:rPr>
              <a:t>Geometria,</a:t>
            </a:r>
            <a:r>
              <a:rPr lang="sr-Latn-RS" b="1" i="1" dirty="0">
                <a:latin typeface="+mj-lt"/>
              </a:rPr>
              <a:t> </a:t>
            </a:r>
            <a:r>
              <a:rPr lang="it-IT" b="1" i="1" dirty="0">
                <a:latin typeface="+mj-lt"/>
              </a:rPr>
              <a:t>il Discorso sul metodo</a:t>
            </a:r>
          </a:p>
          <a:p>
            <a:r>
              <a:rPr lang="it-IT" b="1" dirty="0">
                <a:latin typeface="+mj-lt"/>
              </a:rPr>
              <a:t>1644: </a:t>
            </a:r>
            <a:r>
              <a:rPr lang="it-IT" b="1" i="1" dirty="0">
                <a:latin typeface="+mj-lt"/>
              </a:rPr>
              <a:t>I Principi di filosofia</a:t>
            </a:r>
            <a:endParaRPr lang="sr-Latn-RS" b="1" dirty="0">
              <a:latin typeface="+mj-lt"/>
            </a:endParaRPr>
          </a:p>
          <a:p>
            <a:r>
              <a:rPr lang="sr-Latn-RS" b="1" dirty="0">
                <a:latin typeface="+mj-lt"/>
              </a:rPr>
              <a:t>1647:</a:t>
            </a:r>
            <a:r>
              <a:rPr lang="sr-Latn-RS" dirty="0">
                <a:latin typeface="+mj-lt"/>
              </a:rPr>
              <a:t> </a:t>
            </a:r>
            <a:r>
              <a:rPr lang="it-IT" dirty="0">
                <a:latin typeface="+mj-lt"/>
              </a:rPr>
              <a:t>entrava in contatto con la regina svedese Cristina</a:t>
            </a:r>
            <a:endParaRPr lang="sr-Latn-RS" dirty="0">
              <a:latin typeface="+mj-lt"/>
            </a:endParaRPr>
          </a:p>
          <a:p>
            <a:r>
              <a:rPr lang="sr-Latn-RS" b="1" dirty="0">
                <a:latin typeface="+mj-lt"/>
              </a:rPr>
              <a:t>1650</a:t>
            </a:r>
            <a:r>
              <a:rPr lang="sr-Latn-RS" dirty="0">
                <a:latin typeface="+mj-lt"/>
              </a:rPr>
              <a:t>: </a:t>
            </a:r>
            <a:r>
              <a:rPr lang="it-IT" dirty="0">
                <a:latin typeface="+mj-lt"/>
              </a:rPr>
              <a:t>lui muore per un raffreddore</a:t>
            </a:r>
            <a:endParaRPr lang="sr-Latn-R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9585"/>
            <a:ext cx="12192000" cy="1037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b="1" dirty="0">
                <a:solidFill>
                  <a:schemeClr val="bg1"/>
                </a:solidFill>
              </a:rPr>
              <a:t>La vita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escartes in the Loire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5" y="1191968"/>
            <a:ext cx="3991707" cy="52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5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37" y="1292469"/>
            <a:ext cx="5536223" cy="51989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RS" dirty="0">
                <a:latin typeface="+mj-lt"/>
              </a:rPr>
              <a:t>S</a:t>
            </a:r>
            <a:r>
              <a:rPr lang="it-IT" dirty="0">
                <a:latin typeface="+mj-lt"/>
              </a:rPr>
              <a:t>tudiava musica, matematica, ottica, geometria</a:t>
            </a:r>
            <a:endParaRPr lang="sr-Latn-R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r-Latn-RS" dirty="0">
                <a:latin typeface="+mj-lt"/>
              </a:rPr>
              <a:t>D</a:t>
            </a:r>
            <a:r>
              <a:rPr lang="en-US" dirty="0" err="1">
                <a:latin typeface="+mj-lt"/>
              </a:rPr>
              <a:t>ue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sostanze</a:t>
            </a:r>
            <a:r>
              <a:rPr lang="sr-Latn-R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radicalmente</a:t>
            </a:r>
            <a:r>
              <a:rPr lang="en-US" dirty="0">
                <a:latin typeface="+mj-lt"/>
              </a:rPr>
              <a:t> diverse</a:t>
            </a:r>
            <a:r>
              <a:rPr lang="sr-Latn-RS" dirty="0">
                <a:latin typeface="+mj-lt"/>
              </a:rPr>
              <a:t>: </a:t>
            </a:r>
            <a:r>
              <a:rPr lang="en-US" b="1" dirty="0">
                <a:latin typeface="+mj-lt"/>
              </a:rPr>
              <a:t>res </a:t>
            </a:r>
            <a:r>
              <a:rPr lang="en-US" b="1" dirty="0" err="1">
                <a:latin typeface="+mj-lt"/>
              </a:rPr>
              <a:t>extensa</a:t>
            </a:r>
            <a:r>
              <a:rPr lang="sr-Latn-RS" b="1" dirty="0">
                <a:latin typeface="+mj-lt"/>
              </a:rPr>
              <a:t> </a:t>
            </a:r>
            <a:r>
              <a:rPr lang="sr-Latn-RS" dirty="0">
                <a:latin typeface="+mj-lt"/>
              </a:rPr>
              <a:t>e </a:t>
            </a:r>
            <a:r>
              <a:rPr lang="sr-Latn-RS" b="1" dirty="0">
                <a:latin typeface="+mj-lt"/>
              </a:rPr>
              <a:t>res cogitans</a:t>
            </a:r>
          </a:p>
          <a:p>
            <a:pPr>
              <a:lnSpc>
                <a:spcPct val="150000"/>
              </a:lnSpc>
            </a:pPr>
            <a:r>
              <a:rPr lang="it-IT" i="1" dirty="0">
                <a:latin typeface="+mj-lt"/>
              </a:rPr>
              <a:t>Discorso sul metodo </a:t>
            </a:r>
            <a:r>
              <a:rPr lang="sr-Latn-RS" dirty="0">
                <a:latin typeface="+mj-lt"/>
              </a:rPr>
              <a:t>- </a:t>
            </a:r>
            <a:r>
              <a:rPr lang="it-IT" dirty="0">
                <a:latin typeface="+mj-lt"/>
              </a:rPr>
              <a:t> </a:t>
            </a:r>
            <a:r>
              <a:rPr lang="sr-Latn-RS" dirty="0">
                <a:latin typeface="+mj-lt"/>
              </a:rPr>
              <a:t>4</a:t>
            </a:r>
            <a:r>
              <a:rPr lang="it-IT" dirty="0">
                <a:latin typeface="+mj-lt"/>
              </a:rPr>
              <a:t> regole: </a:t>
            </a:r>
            <a:r>
              <a:rPr lang="it-IT" i="1" dirty="0">
                <a:latin typeface="+mj-lt"/>
              </a:rPr>
              <a:t>evidenza, analisi, sintesi ed</a:t>
            </a:r>
            <a:r>
              <a:rPr lang="sr-Latn-RS" i="1" dirty="0">
                <a:latin typeface="+mj-lt"/>
              </a:rPr>
              <a:t> </a:t>
            </a:r>
            <a:r>
              <a:rPr lang="it-IT" i="1" dirty="0">
                <a:latin typeface="+mj-lt"/>
              </a:rPr>
              <a:t>enumerazione.</a:t>
            </a:r>
            <a:endParaRPr lang="sr-Latn-RS" i="1" dirty="0">
              <a:latin typeface="+mj-lt"/>
            </a:endParaRPr>
          </a:p>
          <a:p>
            <a:endParaRPr lang="sr-Latn-RS" i="1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9585"/>
            <a:ext cx="12192000" cy="1037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chemeClr val="bg1"/>
                </a:solidFill>
              </a:rPr>
              <a:t>Il progetto e il metodo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22" name="Picture 6" descr="Rene Descartes | 10 Major Contributions And Accomplishments | Learnod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7"/>
          <a:stretch/>
        </p:blipFill>
        <p:spPr bwMode="auto">
          <a:xfrm>
            <a:off x="6849207" y="1041975"/>
            <a:ext cx="4680438" cy="56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3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2" y="1283677"/>
            <a:ext cx="5905500" cy="55743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dirty="0" err="1">
                <a:latin typeface="+mj-lt"/>
              </a:rPr>
              <a:t>T</a:t>
            </a:r>
            <a:r>
              <a:rPr lang="en-US" dirty="0" err="1">
                <a:latin typeface="+mj-lt"/>
              </a:rPr>
              <a:t>rattato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incompiuto</a:t>
            </a:r>
            <a:r>
              <a:rPr lang="en-US" dirty="0">
                <a:latin typeface="+mj-lt"/>
              </a:rPr>
              <a:t> „</a:t>
            </a:r>
            <a:r>
              <a:rPr lang="en-US" i="1" dirty="0" err="1">
                <a:latin typeface="+mj-lt"/>
              </a:rPr>
              <a:t>Sul</a:t>
            </a:r>
            <a:r>
              <a:rPr lang="en-US" i="1" dirty="0">
                <a:latin typeface="+mj-lt"/>
              </a:rPr>
              <a:t> Mondo</a:t>
            </a:r>
            <a:r>
              <a:rPr lang="en-US" dirty="0">
                <a:latin typeface="+mj-lt"/>
              </a:rPr>
              <a:t>“</a:t>
            </a:r>
            <a:r>
              <a:rPr lang="sr-Latn-RS" dirty="0">
                <a:latin typeface="+mj-lt"/>
              </a:rPr>
              <a:t>: </a:t>
            </a:r>
            <a:r>
              <a:rPr lang="it-IT" dirty="0">
                <a:latin typeface="+mj-lt"/>
              </a:rPr>
              <a:t>ipotesi sulla struttura</a:t>
            </a:r>
            <a:r>
              <a:rPr lang="sr-Latn-RS" dirty="0">
                <a:latin typeface="+mj-lt"/>
              </a:rPr>
              <a:t> </a:t>
            </a:r>
            <a:r>
              <a:rPr lang="it-IT" dirty="0">
                <a:latin typeface="+mj-lt"/>
              </a:rPr>
              <a:t>del mondo fisico</a:t>
            </a:r>
            <a:endParaRPr lang="sr-Latn-R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“</a:t>
            </a:r>
            <a:r>
              <a:rPr lang="en-US" b="1" dirty="0" err="1">
                <a:latin typeface="+mj-lt"/>
              </a:rPr>
              <a:t>il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dubbio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più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radicale</a:t>
            </a:r>
            <a:r>
              <a:rPr lang="sr-Latn-RS" dirty="0">
                <a:latin typeface="+mj-lt"/>
              </a:rPr>
              <a:t>“:</a:t>
            </a:r>
            <a:r>
              <a:rPr lang="it-IT" dirty="0">
                <a:latin typeface="+mj-lt"/>
              </a:rPr>
              <a:t> I nostri</a:t>
            </a:r>
            <a:r>
              <a:rPr lang="sr-Latn-RS" dirty="0">
                <a:latin typeface="+mj-lt"/>
              </a:rPr>
              <a:t> </a:t>
            </a:r>
            <a:r>
              <a:rPr lang="it-IT" dirty="0">
                <a:latin typeface="+mj-lt"/>
              </a:rPr>
              <a:t>sensi ci ingannano</a:t>
            </a:r>
            <a:endParaRPr lang="sr-Latn-R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r-Latn-RS" dirty="0">
                <a:latin typeface="+mj-lt"/>
              </a:rPr>
              <a:t>C</a:t>
            </a:r>
            <a:r>
              <a:rPr lang="it-IT" dirty="0">
                <a:latin typeface="+mj-lt"/>
              </a:rPr>
              <a:t>artesio preferisce la </a:t>
            </a:r>
            <a:r>
              <a:rPr lang="it-IT" b="1" dirty="0">
                <a:latin typeface="+mj-lt"/>
              </a:rPr>
              <a:t>sostanza pensante (l</a:t>
            </a:r>
            <a:r>
              <a:rPr lang="sr-Latn-RS" b="1" dirty="0">
                <a:latin typeface="+mj-lt"/>
              </a:rPr>
              <a:t>’</a:t>
            </a:r>
            <a:r>
              <a:rPr lang="it-IT" b="1" dirty="0">
                <a:latin typeface="+mj-lt"/>
              </a:rPr>
              <a:t>anima)</a:t>
            </a:r>
            <a:r>
              <a:rPr lang="it-IT" dirty="0">
                <a:latin typeface="+mj-lt"/>
              </a:rPr>
              <a:t> sulla sostanza</a:t>
            </a:r>
            <a:r>
              <a:rPr lang="sr-Latn-RS" dirty="0">
                <a:latin typeface="+mj-lt"/>
              </a:rPr>
              <a:t> </a:t>
            </a:r>
            <a:r>
              <a:rPr lang="it-IT" dirty="0">
                <a:latin typeface="+mj-lt"/>
              </a:rPr>
              <a:t>estesa (il corpo).</a:t>
            </a:r>
            <a:endParaRPr lang="en-US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9585"/>
            <a:ext cx="12192000" cy="1037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Fisica e metafisica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an We Be Certain Of on ema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3" y="3668002"/>
            <a:ext cx="3195007" cy="30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verturning Descartes: Going From the Old Way of Thinking About Pain to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92" y="1027906"/>
            <a:ext cx="5969928" cy="24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6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30" y="1213338"/>
            <a:ext cx="5594838" cy="56446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r-Latn-RS" i="1" dirty="0">
                <a:latin typeface="+mj-lt"/>
              </a:rPr>
              <a:t>L’</a:t>
            </a:r>
            <a:r>
              <a:rPr lang="it-IT" i="1" dirty="0">
                <a:latin typeface="+mj-lt"/>
              </a:rPr>
              <a:t>essere è inseparabile dal pensiero</a:t>
            </a:r>
            <a:endParaRPr lang="sr-Latn-RS" i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r-Latn-RS" dirty="0">
                <a:latin typeface="+mj-lt"/>
              </a:rPr>
              <a:t>C</a:t>
            </a:r>
            <a:r>
              <a:rPr lang="it-IT" dirty="0">
                <a:latin typeface="+mj-lt"/>
              </a:rPr>
              <a:t>artesio esplora se è possibile la realtà</a:t>
            </a:r>
            <a:r>
              <a:rPr lang="sr-Latn-RS" dirty="0">
                <a:latin typeface="+mj-lt"/>
              </a:rPr>
              <a:t> </a:t>
            </a:r>
            <a:r>
              <a:rPr lang="it-IT" dirty="0">
                <a:latin typeface="+mj-lt"/>
              </a:rPr>
              <a:t>esiste </a:t>
            </a:r>
            <a:r>
              <a:rPr lang="it-IT" b="1" dirty="0">
                <a:latin typeface="+mj-lt"/>
              </a:rPr>
              <a:t>al di fuori del pensiero</a:t>
            </a:r>
            <a:r>
              <a:rPr lang="it-IT" dirty="0">
                <a:latin typeface="+mj-lt"/>
              </a:rPr>
              <a:t>.</a:t>
            </a:r>
            <a:endParaRPr lang="sr-Latn-R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</a:rPr>
              <a:t>Comprende la morte come la dissoluzione </a:t>
            </a:r>
            <a:r>
              <a:rPr lang="it-IT" i="1" dirty="0">
                <a:latin typeface="+mj-lt"/>
              </a:rPr>
              <a:t>della macchina umana</a:t>
            </a:r>
            <a:r>
              <a:rPr lang="it-IT" dirty="0">
                <a:latin typeface="+mj-lt"/>
              </a:rPr>
              <a:t>.</a:t>
            </a:r>
            <a:endParaRPr lang="sr-Latn-R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r-Latn-RS" dirty="0">
                <a:latin typeface="+mj-lt"/>
              </a:rPr>
              <a:t>D</a:t>
            </a:r>
            <a:r>
              <a:rPr lang="it-IT" dirty="0">
                <a:latin typeface="+mj-lt"/>
              </a:rPr>
              <a:t>ualismo tra </a:t>
            </a:r>
            <a:r>
              <a:rPr lang="it-IT" b="1" dirty="0">
                <a:latin typeface="+mj-lt"/>
              </a:rPr>
              <a:t>il corpo materiale </a:t>
            </a:r>
            <a:r>
              <a:rPr lang="it-IT" dirty="0">
                <a:latin typeface="+mj-lt"/>
              </a:rPr>
              <a:t>e </a:t>
            </a:r>
            <a:r>
              <a:rPr lang="it-IT" b="1" dirty="0">
                <a:latin typeface="+mj-lt"/>
              </a:rPr>
              <a:t>la sostanza spirituale</a:t>
            </a:r>
            <a:endParaRPr lang="sr-Latn-RS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r-Latn-RS" b="1" dirty="0">
                <a:latin typeface="+mj-lt"/>
              </a:rPr>
              <a:t>L</a:t>
            </a:r>
            <a:r>
              <a:rPr lang="en-US" b="1" dirty="0">
                <a:latin typeface="+mj-lt"/>
              </a:rPr>
              <a:t>a </a:t>
            </a:r>
            <a:r>
              <a:rPr lang="en-US" b="1" dirty="0" err="1">
                <a:latin typeface="+mj-lt"/>
              </a:rPr>
              <a:t>ghiandola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pineale</a:t>
            </a:r>
            <a:endParaRPr lang="en-US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9585"/>
            <a:ext cx="12192000" cy="1037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Dal pensiero al mondo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uman Brain in Glass Jar . Sticker, Print or Poster Design Hand Draw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70" y="1027906"/>
            <a:ext cx="3100754" cy="31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Function and Location of the Pineal G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28660"/>
            <a:ext cx="3634866" cy="24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5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5" y="1402615"/>
            <a:ext cx="5843954" cy="51476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b="1" dirty="0">
                <a:latin typeface="+mj-lt"/>
              </a:rPr>
              <a:t>L’</a:t>
            </a:r>
            <a:r>
              <a:rPr lang="en-US" b="1" dirty="0">
                <a:latin typeface="+mj-lt"/>
              </a:rPr>
              <a:t>idea di </a:t>
            </a:r>
            <a:r>
              <a:rPr lang="en-US" b="1" dirty="0" err="1">
                <a:latin typeface="+mj-lt"/>
              </a:rPr>
              <a:t>Dio</a:t>
            </a:r>
            <a:r>
              <a:rPr lang="sr-Latn-RS" dirty="0">
                <a:latin typeface="+mj-lt"/>
              </a:rPr>
              <a:t>: </a:t>
            </a:r>
            <a:r>
              <a:rPr lang="it-IT" dirty="0">
                <a:latin typeface="+mj-lt"/>
              </a:rPr>
              <a:t>C’è un</a:t>
            </a:r>
            <a:r>
              <a:rPr lang="sr-Latn-RS" dirty="0">
                <a:latin typeface="+mj-lt"/>
              </a:rPr>
              <a:t>’</a:t>
            </a:r>
            <a:r>
              <a:rPr lang="it-IT" dirty="0">
                <a:latin typeface="+mj-lt"/>
              </a:rPr>
              <a:t>idea che non può essere</a:t>
            </a:r>
            <a:r>
              <a:rPr lang="sr-Latn-RS" dirty="0">
                <a:latin typeface="+mj-lt"/>
              </a:rPr>
              <a:t> </a:t>
            </a:r>
            <a:r>
              <a:rPr lang="it-IT" dirty="0">
                <a:latin typeface="+mj-lt"/>
              </a:rPr>
              <a:t>stata creata dall</a:t>
            </a:r>
            <a:r>
              <a:rPr lang="sr-Latn-RS" dirty="0">
                <a:latin typeface="+mj-lt"/>
              </a:rPr>
              <a:t>’</a:t>
            </a:r>
            <a:r>
              <a:rPr lang="it-IT" dirty="0">
                <a:latin typeface="+mj-lt"/>
              </a:rPr>
              <a:t>uomo</a:t>
            </a:r>
          </a:p>
          <a:p>
            <a:pPr>
              <a:lnSpc>
                <a:spcPct val="150000"/>
              </a:lnSpc>
            </a:pPr>
            <a:endParaRPr lang="sr-Latn-R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+mj-lt"/>
              </a:rPr>
              <a:t>L’idea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d’infinito</a:t>
            </a:r>
            <a:r>
              <a:rPr lang="en-US" dirty="0">
                <a:latin typeface="+mj-lt"/>
              </a:rPr>
              <a:t> </a:t>
            </a:r>
            <a:r>
              <a:rPr lang="it-IT" dirty="0">
                <a:latin typeface="+mj-lt"/>
              </a:rPr>
              <a:t>e deve avere la sua causa </a:t>
            </a:r>
            <a:r>
              <a:rPr lang="it-IT" b="1" dirty="0">
                <a:latin typeface="+mj-lt"/>
              </a:rPr>
              <a:t>in un</a:t>
            </a:r>
            <a:r>
              <a:rPr lang="sr-Latn-RS" b="1" dirty="0">
                <a:latin typeface="+mj-lt"/>
              </a:rPr>
              <a:t> </a:t>
            </a:r>
            <a:r>
              <a:rPr lang="it-IT" b="1" dirty="0">
                <a:latin typeface="+mj-lt"/>
              </a:rPr>
              <a:t>essere infinito </a:t>
            </a:r>
            <a:r>
              <a:rPr lang="it-IT" dirty="0">
                <a:latin typeface="+mj-lt"/>
              </a:rPr>
              <a:t>(</a:t>
            </a:r>
            <a:r>
              <a:rPr lang="it-IT" b="1" dirty="0">
                <a:latin typeface="+mj-lt"/>
              </a:rPr>
              <a:t>Dio</a:t>
            </a:r>
            <a:r>
              <a:rPr lang="sr-Latn-RS" dirty="0">
                <a:latin typeface="+mj-lt"/>
              </a:rPr>
              <a:t>)</a:t>
            </a:r>
            <a:endParaRPr lang="it-IT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9585"/>
            <a:ext cx="12192000" cy="1037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Dal </a:t>
            </a:r>
            <a:r>
              <a:rPr lang="en-US" b="1" dirty="0" err="1">
                <a:solidFill>
                  <a:schemeClr val="bg1"/>
                </a:solidFill>
              </a:rPr>
              <a:t>mondo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Dio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Ancient Sky God Drawing High Resolution Stock Photography and Image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7291755" y="1681896"/>
            <a:ext cx="4354266" cy="39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336430"/>
            <a:ext cx="5697416" cy="52929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>
                <a:latin typeface="+mj-lt"/>
              </a:rPr>
              <a:t>Un grande matematico: ha introdotto il metodo delle coordinate in geometria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</a:rPr>
              <a:t>Creando una nuova disciplina - </a:t>
            </a:r>
            <a:r>
              <a:rPr lang="it-IT" i="1" dirty="0">
                <a:latin typeface="+mj-lt"/>
              </a:rPr>
              <a:t>la geometria analitica</a:t>
            </a:r>
            <a:r>
              <a:rPr lang="it-IT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+mj-lt"/>
              </a:rPr>
              <a:t>Ottica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rifrazione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della</a:t>
            </a:r>
            <a:r>
              <a:rPr lang="en-US" dirty="0">
                <a:latin typeface="+mj-lt"/>
              </a:rPr>
              <a:t> luce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</a:rPr>
              <a:t>Lui ha formulato i principi dell’inerzia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9585"/>
            <a:ext cx="12192000" cy="1037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</a:rPr>
              <a:t>Cartesio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scienziato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ESCARTES, René (1596-1650). La geometrie. Paris: Charles Angot, 166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94" y="1088108"/>
            <a:ext cx="4083506" cy="55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3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65925"/>
            <a:ext cx="12192000" cy="16353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2800" b="1" dirty="0">
                <a:solidFill>
                  <a:schemeClr val="bg1"/>
                </a:solidFill>
                <a:cs typeface="Helvetica" panose="020B0604020202020204" pitchFamily="34" charset="0"/>
              </a:rPr>
              <a:t>Grazie per l</a:t>
            </a:r>
            <a:r>
              <a:rPr lang="sr-Latn-RS" sz="12800" b="1" dirty="0">
                <a:solidFill>
                  <a:schemeClr val="bg1"/>
                </a:solidFill>
                <a:cs typeface="Helvetica" panose="020B0604020202020204" pitchFamily="34" charset="0"/>
              </a:rPr>
              <a:t>’</a:t>
            </a:r>
            <a:r>
              <a:rPr lang="en-US" sz="12800" b="1" dirty="0" err="1">
                <a:solidFill>
                  <a:schemeClr val="bg1"/>
                </a:solidFill>
                <a:cs typeface="Helvetica" panose="020B0604020202020204" pitchFamily="34" charset="0"/>
              </a:rPr>
              <a:t>attenzione</a:t>
            </a:r>
            <a:r>
              <a:rPr lang="en-US" sz="12800" b="1" dirty="0">
                <a:solidFill>
                  <a:schemeClr val="bg1"/>
                </a:solidFill>
                <a:cs typeface="Helvetica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393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330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Reviewer</cp:lastModifiedBy>
  <cp:revision>36</cp:revision>
  <dcterms:created xsi:type="dcterms:W3CDTF">2024-04-14T11:01:19Z</dcterms:created>
  <dcterms:modified xsi:type="dcterms:W3CDTF">2025-12-19T21:02:37Z</dcterms:modified>
</cp:coreProperties>
</file>