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81" r:id="rId4"/>
    <p:sldId id="300" r:id="rId5"/>
    <p:sldId id="283" r:id="rId6"/>
    <p:sldId id="285" r:id="rId7"/>
    <p:sldId id="284" r:id="rId8"/>
    <p:sldId id="286" r:id="rId9"/>
    <p:sldId id="287" r:id="rId10"/>
    <p:sldId id="288" r:id="rId11"/>
    <p:sldId id="289" r:id="rId12"/>
    <p:sldId id="291" r:id="rId13"/>
    <p:sldId id="290" r:id="rId14"/>
    <p:sldId id="293" r:id="rId15"/>
    <p:sldId id="292" r:id="rId16"/>
    <p:sldId id="294" r:id="rId17"/>
    <p:sldId id="295" r:id="rId18"/>
    <p:sldId id="29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ABFED9-3FCD-4ED9-9C70-B2D3C2D86187}" v="580" dt="2024-04-03T23:16:53.0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01" autoAdjust="0"/>
    <p:restoredTop sz="94660"/>
  </p:normalViewPr>
  <p:slideViewPr>
    <p:cSldViewPr snapToGrid="0">
      <p:cViewPr varScale="1">
        <p:scale>
          <a:sx n="111" d="100"/>
          <a:sy n="111" d="100"/>
        </p:scale>
        <p:origin x="51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41B71C-2190-4B23-A4A3-EC5BA59F4285}"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7E0EA-52FC-4D4B-A68F-24BCD0C67CC7}" type="slidenum">
              <a:rPr lang="en-US" smtClean="0"/>
              <a:t>‹#›</a:t>
            </a:fld>
            <a:endParaRPr lang="en-US"/>
          </a:p>
        </p:txBody>
      </p:sp>
    </p:spTree>
    <p:extLst>
      <p:ext uri="{BB962C8B-B14F-4D97-AF65-F5344CB8AC3E}">
        <p14:creationId xmlns:p14="http://schemas.microsoft.com/office/powerpoint/2010/main" val="1355789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41B71C-2190-4B23-A4A3-EC5BA59F4285}"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7E0EA-52FC-4D4B-A68F-24BCD0C67CC7}" type="slidenum">
              <a:rPr lang="en-US" smtClean="0"/>
              <a:t>‹#›</a:t>
            </a:fld>
            <a:endParaRPr lang="en-US"/>
          </a:p>
        </p:txBody>
      </p:sp>
    </p:spTree>
    <p:extLst>
      <p:ext uri="{BB962C8B-B14F-4D97-AF65-F5344CB8AC3E}">
        <p14:creationId xmlns:p14="http://schemas.microsoft.com/office/powerpoint/2010/main" val="3619310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41B71C-2190-4B23-A4A3-EC5BA59F4285}"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7E0EA-52FC-4D4B-A68F-24BCD0C67CC7}" type="slidenum">
              <a:rPr lang="en-US" smtClean="0"/>
              <a:t>‹#›</a:t>
            </a:fld>
            <a:endParaRPr lang="en-US"/>
          </a:p>
        </p:txBody>
      </p:sp>
    </p:spTree>
    <p:extLst>
      <p:ext uri="{BB962C8B-B14F-4D97-AF65-F5344CB8AC3E}">
        <p14:creationId xmlns:p14="http://schemas.microsoft.com/office/powerpoint/2010/main" val="384894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41B71C-2190-4B23-A4A3-EC5BA59F4285}"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7E0EA-52FC-4D4B-A68F-24BCD0C67CC7}" type="slidenum">
              <a:rPr lang="en-US" smtClean="0"/>
              <a:t>‹#›</a:t>
            </a:fld>
            <a:endParaRPr lang="en-US"/>
          </a:p>
        </p:txBody>
      </p:sp>
    </p:spTree>
    <p:extLst>
      <p:ext uri="{BB962C8B-B14F-4D97-AF65-F5344CB8AC3E}">
        <p14:creationId xmlns:p14="http://schemas.microsoft.com/office/powerpoint/2010/main" val="3875182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41B71C-2190-4B23-A4A3-EC5BA59F4285}"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7E0EA-52FC-4D4B-A68F-24BCD0C67CC7}" type="slidenum">
              <a:rPr lang="en-US" smtClean="0"/>
              <a:t>‹#›</a:t>
            </a:fld>
            <a:endParaRPr lang="en-US"/>
          </a:p>
        </p:txBody>
      </p:sp>
    </p:spTree>
    <p:extLst>
      <p:ext uri="{BB962C8B-B14F-4D97-AF65-F5344CB8AC3E}">
        <p14:creationId xmlns:p14="http://schemas.microsoft.com/office/powerpoint/2010/main" val="3248751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41B71C-2190-4B23-A4A3-EC5BA59F4285}" type="datetimeFigureOut">
              <a:rPr lang="en-US" smtClean="0"/>
              <a:t>4/4/2024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7E0EA-52FC-4D4B-A68F-24BCD0C67CC7}" type="slidenum">
              <a:rPr lang="en-US" smtClean="0"/>
              <a:t>‹#›</a:t>
            </a:fld>
            <a:endParaRPr lang="en-US"/>
          </a:p>
        </p:txBody>
      </p:sp>
    </p:spTree>
    <p:extLst>
      <p:ext uri="{BB962C8B-B14F-4D97-AF65-F5344CB8AC3E}">
        <p14:creationId xmlns:p14="http://schemas.microsoft.com/office/powerpoint/2010/main" val="3193820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41B71C-2190-4B23-A4A3-EC5BA59F4285}" type="datetimeFigureOut">
              <a:rPr lang="en-US" smtClean="0"/>
              <a:t>4/4/2024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A7E0EA-52FC-4D4B-A68F-24BCD0C67CC7}" type="slidenum">
              <a:rPr lang="en-US" smtClean="0"/>
              <a:t>‹#›</a:t>
            </a:fld>
            <a:endParaRPr lang="en-US"/>
          </a:p>
        </p:txBody>
      </p:sp>
    </p:spTree>
    <p:extLst>
      <p:ext uri="{BB962C8B-B14F-4D97-AF65-F5344CB8AC3E}">
        <p14:creationId xmlns:p14="http://schemas.microsoft.com/office/powerpoint/2010/main" val="4070710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41B71C-2190-4B23-A4A3-EC5BA59F4285}" type="datetimeFigureOut">
              <a:rPr lang="en-US" smtClean="0"/>
              <a:t>4/4/2024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A7E0EA-52FC-4D4B-A68F-24BCD0C67CC7}" type="slidenum">
              <a:rPr lang="en-US" smtClean="0"/>
              <a:t>‹#›</a:t>
            </a:fld>
            <a:endParaRPr lang="en-US"/>
          </a:p>
        </p:txBody>
      </p:sp>
    </p:spTree>
    <p:extLst>
      <p:ext uri="{BB962C8B-B14F-4D97-AF65-F5344CB8AC3E}">
        <p14:creationId xmlns:p14="http://schemas.microsoft.com/office/powerpoint/2010/main" val="359064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41B71C-2190-4B23-A4A3-EC5BA59F4285}" type="datetimeFigureOut">
              <a:rPr lang="en-US" smtClean="0"/>
              <a:t>4/4/2024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A7E0EA-52FC-4D4B-A68F-24BCD0C67CC7}" type="slidenum">
              <a:rPr lang="en-US" smtClean="0"/>
              <a:t>‹#›</a:t>
            </a:fld>
            <a:endParaRPr lang="en-US"/>
          </a:p>
        </p:txBody>
      </p:sp>
    </p:spTree>
    <p:extLst>
      <p:ext uri="{BB962C8B-B14F-4D97-AF65-F5344CB8AC3E}">
        <p14:creationId xmlns:p14="http://schemas.microsoft.com/office/powerpoint/2010/main" val="3498943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41B71C-2190-4B23-A4A3-EC5BA59F4285}" type="datetimeFigureOut">
              <a:rPr lang="en-US" smtClean="0"/>
              <a:t>4/4/2024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7E0EA-52FC-4D4B-A68F-24BCD0C67CC7}" type="slidenum">
              <a:rPr lang="en-US" smtClean="0"/>
              <a:t>‹#›</a:t>
            </a:fld>
            <a:endParaRPr lang="en-US"/>
          </a:p>
        </p:txBody>
      </p:sp>
    </p:spTree>
    <p:extLst>
      <p:ext uri="{BB962C8B-B14F-4D97-AF65-F5344CB8AC3E}">
        <p14:creationId xmlns:p14="http://schemas.microsoft.com/office/powerpoint/2010/main" val="2081008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41B71C-2190-4B23-A4A3-EC5BA59F4285}" type="datetimeFigureOut">
              <a:rPr lang="en-US" smtClean="0"/>
              <a:t>4/4/2024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7E0EA-52FC-4D4B-A68F-24BCD0C67CC7}" type="slidenum">
              <a:rPr lang="en-US" smtClean="0"/>
              <a:t>‹#›</a:t>
            </a:fld>
            <a:endParaRPr lang="en-US"/>
          </a:p>
        </p:txBody>
      </p:sp>
    </p:spTree>
    <p:extLst>
      <p:ext uri="{BB962C8B-B14F-4D97-AF65-F5344CB8AC3E}">
        <p14:creationId xmlns:p14="http://schemas.microsoft.com/office/powerpoint/2010/main" val="2146753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41B71C-2190-4B23-A4A3-EC5BA59F4285}" type="datetimeFigureOut">
              <a:rPr lang="en-US" smtClean="0"/>
              <a:t>4/4/2024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A7E0EA-52FC-4D4B-A68F-24BCD0C67CC7}" type="slidenum">
              <a:rPr lang="en-US" smtClean="0"/>
              <a:t>‹#›</a:t>
            </a:fld>
            <a:endParaRPr lang="en-US"/>
          </a:p>
        </p:txBody>
      </p:sp>
    </p:spTree>
    <p:extLst>
      <p:ext uri="{BB962C8B-B14F-4D97-AF65-F5344CB8AC3E}">
        <p14:creationId xmlns:p14="http://schemas.microsoft.com/office/powerpoint/2010/main" val="3701478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5935" y="2161454"/>
            <a:ext cx="9144000" cy="2387600"/>
          </a:xfrm>
        </p:spPr>
        <p:txBody>
          <a:bodyPr>
            <a:normAutofit fontScale="90000"/>
          </a:bodyPr>
          <a:lstStyle/>
          <a:p>
            <a:r>
              <a:rPr lang="en-US" b="1" dirty="0"/>
              <a:t>Unit 8</a:t>
            </a:r>
            <a:br>
              <a:rPr lang="en-US" b="1" dirty="0"/>
            </a:br>
            <a:r>
              <a:rPr lang="en-US" b="1" dirty="0">
                <a:solidFill>
                  <a:srgbClr val="FF0000"/>
                </a:solidFill>
              </a:rPr>
              <a:t>Ancient Greece – beliefs, values and customs </a:t>
            </a:r>
          </a:p>
        </p:txBody>
      </p:sp>
    </p:spTree>
    <p:extLst>
      <p:ext uri="{BB962C8B-B14F-4D97-AF65-F5344CB8AC3E}">
        <p14:creationId xmlns:p14="http://schemas.microsoft.com/office/powerpoint/2010/main" val="1240890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15845D-E597-31A5-44D8-91C1787618BC}"/>
              </a:ext>
            </a:extLst>
          </p:cNvPr>
          <p:cNvSpPr>
            <a:spLocks noGrp="1"/>
          </p:cNvSpPr>
          <p:nvPr>
            <p:ph type="ctrTitle"/>
          </p:nvPr>
        </p:nvSpPr>
        <p:spPr>
          <a:xfrm>
            <a:off x="1584385" y="1544128"/>
            <a:ext cx="9144000" cy="2536166"/>
          </a:xfrm>
        </p:spPr>
        <p:txBody>
          <a:bodyPr/>
          <a:lstStyle/>
          <a:p>
            <a:r>
              <a:rPr lang="en-US" b="1" dirty="0">
                <a:solidFill>
                  <a:srgbClr val="FF0000"/>
                </a:solidFill>
                <a:latin typeface="+mn-lt"/>
              </a:rPr>
              <a:t>AFFECT</a:t>
            </a:r>
            <a:r>
              <a:rPr lang="en-US" b="1" dirty="0">
                <a:solidFill>
                  <a:srgbClr val="FF0000"/>
                </a:solidFill>
              </a:rPr>
              <a:t>/</a:t>
            </a:r>
            <a:r>
              <a:rPr lang="en-US" b="1" dirty="0">
                <a:solidFill>
                  <a:srgbClr val="FF0000"/>
                </a:solidFill>
                <a:latin typeface="+mn-lt"/>
              </a:rPr>
              <a:t>EFFECT </a:t>
            </a:r>
            <a:br>
              <a:rPr lang="en-US" dirty="0"/>
            </a:br>
            <a:r>
              <a:rPr lang="en-US" dirty="0"/>
              <a:t>word web</a:t>
            </a:r>
          </a:p>
        </p:txBody>
      </p:sp>
    </p:spTree>
    <p:extLst>
      <p:ext uri="{BB962C8B-B14F-4D97-AF65-F5344CB8AC3E}">
        <p14:creationId xmlns:p14="http://schemas.microsoft.com/office/powerpoint/2010/main" val="2959195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83D79-9E2B-FE08-73F1-934427FC2FC8}"/>
              </a:ext>
            </a:extLst>
          </p:cNvPr>
          <p:cNvSpPr>
            <a:spLocks noGrp="1"/>
          </p:cNvSpPr>
          <p:nvPr>
            <p:ph type="title"/>
          </p:nvPr>
        </p:nvSpPr>
        <p:spPr>
          <a:xfrm>
            <a:off x="838200" y="156895"/>
            <a:ext cx="10515600" cy="506142"/>
          </a:xfrm>
        </p:spPr>
        <p:txBody>
          <a:bodyPr>
            <a:normAutofit fontScale="90000"/>
          </a:bodyPr>
          <a:lstStyle/>
          <a:p>
            <a:r>
              <a:rPr lang="en-US" b="1" dirty="0"/>
              <a:t>AFFECT/EFFECT </a:t>
            </a:r>
            <a:r>
              <a:rPr lang="en-US" dirty="0"/>
              <a:t>word web          Textbook, p. 91-92</a:t>
            </a:r>
          </a:p>
        </p:txBody>
      </p:sp>
      <p:graphicFrame>
        <p:nvGraphicFramePr>
          <p:cNvPr id="4" name="Table 3">
            <a:extLst>
              <a:ext uri="{FF2B5EF4-FFF2-40B4-BE49-F238E27FC236}">
                <a16:creationId xmlns:a16="http://schemas.microsoft.com/office/drawing/2014/main" id="{6FB4D443-E9FC-A53A-D629-BDFD99E77807}"/>
              </a:ext>
            </a:extLst>
          </p:cNvPr>
          <p:cNvGraphicFramePr>
            <a:graphicFrameLocks noGrp="1"/>
          </p:cNvGraphicFramePr>
          <p:nvPr>
            <p:extLst>
              <p:ext uri="{D42A27DB-BD31-4B8C-83A1-F6EECF244321}">
                <p14:modId xmlns:p14="http://schemas.microsoft.com/office/powerpoint/2010/main" val="405324871"/>
              </p:ext>
            </p:extLst>
          </p:nvPr>
        </p:nvGraphicFramePr>
        <p:xfrm>
          <a:off x="1552415" y="1201262"/>
          <a:ext cx="8384875" cy="525272"/>
        </p:xfrm>
        <a:graphic>
          <a:graphicData uri="http://schemas.openxmlformats.org/drawingml/2006/table">
            <a:tbl>
              <a:tblPr firstRow="1" firstCol="1" bandRow="1"/>
              <a:tblGrid>
                <a:gridCol w="1560588">
                  <a:extLst>
                    <a:ext uri="{9D8B030D-6E8A-4147-A177-3AD203B41FA5}">
                      <a16:colId xmlns:a16="http://schemas.microsoft.com/office/drawing/2014/main" val="4117547202"/>
                    </a:ext>
                  </a:extLst>
                </a:gridCol>
                <a:gridCol w="1869454">
                  <a:extLst>
                    <a:ext uri="{9D8B030D-6E8A-4147-A177-3AD203B41FA5}">
                      <a16:colId xmlns:a16="http://schemas.microsoft.com/office/drawing/2014/main" val="1448081299"/>
                    </a:ext>
                  </a:extLst>
                </a:gridCol>
                <a:gridCol w="2168388">
                  <a:extLst>
                    <a:ext uri="{9D8B030D-6E8A-4147-A177-3AD203B41FA5}">
                      <a16:colId xmlns:a16="http://schemas.microsoft.com/office/drawing/2014/main" val="3886025587"/>
                    </a:ext>
                  </a:extLst>
                </a:gridCol>
                <a:gridCol w="2786445">
                  <a:extLst>
                    <a:ext uri="{9D8B030D-6E8A-4147-A177-3AD203B41FA5}">
                      <a16:colId xmlns:a16="http://schemas.microsoft.com/office/drawing/2014/main" val="4179352953"/>
                    </a:ext>
                  </a:extLst>
                </a:gridCol>
              </a:tblGrid>
              <a:tr h="0">
                <a:tc>
                  <a:txBody>
                    <a:bodyPr/>
                    <a:lstStyle/>
                    <a:p>
                      <a:pPr marL="0" marR="0" algn="ctr">
                        <a:lnSpc>
                          <a:spcPct val="115000"/>
                        </a:lnSpc>
                        <a:spcBef>
                          <a:spcPts val="0"/>
                        </a:spcBef>
                        <a:spcAft>
                          <a:spcPts val="0"/>
                        </a:spcAft>
                      </a:pPr>
                      <a:r>
                        <a:rPr lang="en-US"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AFFECT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EFFECT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EFFECTIVENESS</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(IN)EFFECTIVELY</a:t>
                      </a:r>
                      <a:r>
                        <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(adv.)</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765387701"/>
                  </a:ext>
                </a:extLst>
              </a:tr>
              <a:tr h="0">
                <a:tc>
                  <a:txBody>
                    <a:bodyPr/>
                    <a:lstStyle/>
                    <a:p>
                      <a:pPr marL="0" marR="0" algn="ctr">
                        <a:lnSpc>
                          <a:spcPct val="115000"/>
                        </a:lnSpc>
                        <a:spcBef>
                          <a:spcPts val="0"/>
                        </a:spcBef>
                        <a:spcAft>
                          <a:spcPts val="0"/>
                        </a:spcAft>
                      </a:pPr>
                      <a:r>
                        <a:rPr lang="en-US"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EFFECT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EFFECTS</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(n./pl.)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(IN)EFFECTIVE </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(adj.)</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628478639"/>
                  </a:ext>
                </a:extLst>
              </a:tr>
            </a:tbl>
          </a:graphicData>
        </a:graphic>
      </p:graphicFrame>
      <p:sp>
        <p:nvSpPr>
          <p:cNvPr id="6" name="TextBox 5">
            <a:extLst>
              <a:ext uri="{FF2B5EF4-FFF2-40B4-BE49-F238E27FC236}">
                <a16:creationId xmlns:a16="http://schemas.microsoft.com/office/drawing/2014/main" id="{D8806C27-FE7E-960F-1DEE-CFBC9871AFB4}"/>
              </a:ext>
            </a:extLst>
          </p:cNvPr>
          <p:cNvSpPr txBox="1"/>
          <p:nvPr/>
        </p:nvSpPr>
        <p:spPr>
          <a:xfrm>
            <a:off x="1310494" y="706865"/>
            <a:ext cx="9200792" cy="357534"/>
          </a:xfrm>
          <a:prstGeom prst="rect">
            <a:avLst/>
          </a:prstGeom>
          <a:solidFill>
            <a:schemeClr val="bg2"/>
          </a:solidFill>
        </p:spPr>
        <p:txBody>
          <a:bodyPr wrap="square">
            <a:spAutoFit/>
          </a:bodyPr>
          <a:lstStyle/>
          <a:p>
            <a:pPr marL="0" marR="0">
              <a:lnSpc>
                <a:spcPct val="115000"/>
              </a:lnSpc>
              <a:spcBef>
                <a:spcPts val="0"/>
              </a:spcBef>
              <a:spcAft>
                <a:spcPts val="0"/>
              </a:spcAft>
            </a:pPr>
            <a:r>
              <a:rPr lang="en-US" sz="1600" b="1" i="1" dirty="0">
                <a:effectLst/>
                <a:latin typeface="Times New Roman" panose="02020603050405020304" pitchFamily="18" charset="0"/>
                <a:ea typeface="Calibri" panose="020F0502020204030204" pitchFamily="34" charset="0"/>
                <a:cs typeface="Times New Roman" panose="02020603050405020304" pitchFamily="18" charset="0"/>
              </a:rPr>
              <a:t>Match the words from the </a:t>
            </a:r>
            <a:r>
              <a:rPr lang="en-US" sz="1600" b="1" i="1" u="sng" dirty="0">
                <a:effectLst/>
                <a:latin typeface="Times New Roman" panose="02020603050405020304" pitchFamily="18" charset="0"/>
                <a:ea typeface="Calibri" panose="020F0502020204030204" pitchFamily="34" charset="0"/>
                <a:cs typeface="Times New Roman" panose="02020603050405020304" pitchFamily="18" charset="0"/>
              </a:rPr>
              <a:t>AFFECT/EFFECT lexical group</a:t>
            </a:r>
            <a:r>
              <a:rPr lang="en-US" sz="1600" b="1" i="1" dirty="0">
                <a:effectLst/>
                <a:latin typeface="Times New Roman" panose="02020603050405020304" pitchFamily="18" charset="0"/>
                <a:ea typeface="Calibri" panose="020F0502020204030204" pitchFamily="34" charset="0"/>
                <a:cs typeface="Times New Roman" panose="02020603050405020304" pitchFamily="18" charset="0"/>
              </a:rPr>
              <a:t> to their corresponding definitions: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FFD5104E-91DD-833F-E675-9B896B03C802}"/>
              </a:ext>
            </a:extLst>
          </p:cNvPr>
          <p:cNvGraphicFramePr>
            <a:graphicFrameLocks noGrp="1"/>
          </p:cNvGraphicFramePr>
          <p:nvPr>
            <p:extLst>
              <p:ext uri="{D42A27DB-BD31-4B8C-83A1-F6EECF244321}">
                <p14:modId xmlns:p14="http://schemas.microsoft.com/office/powerpoint/2010/main" val="3304675700"/>
              </p:ext>
            </p:extLst>
          </p:nvPr>
        </p:nvGraphicFramePr>
        <p:xfrm>
          <a:off x="1470083" y="1958274"/>
          <a:ext cx="8881613" cy="4326640"/>
        </p:xfrm>
        <a:graphic>
          <a:graphicData uri="http://schemas.openxmlformats.org/drawingml/2006/table">
            <a:tbl>
              <a:tblPr firstRow="1" firstCol="1" bandRow="1"/>
              <a:tblGrid>
                <a:gridCol w="6277231">
                  <a:extLst>
                    <a:ext uri="{9D8B030D-6E8A-4147-A177-3AD203B41FA5}">
                      <a16:colId xmlns:a16="http://schemas.microsoft.com/office/drawing/2014/main" val="2080616508"/>
                    </a:ext>
                  </a:extLst>
                </a:gridCol>
                <a:gridCol w="2604382">
                  <a:extLst>
                    <a:ext uri="{9D8B030D-6E8A-4147-A177-3AD203B41FA5}">
                      <a16:colId xmlns:a16="http://schemas.microsoft.com/office/drawing/2014/main" val="654682715"/>
                    </a:ext>
                  </a:extLst>
                </a:gridCol>
              </a:tblGrid>
              <a:tr h="0">
                <a:tc>
                  <a:txBody>
                    <a:bodyPr/>
                    <a:lstStyle/>
                    <a:p>
                      <a:pPr marL="0" marR="0" algn="just">
                        <a:lnSpc>
                          <a:spcPct val="115000"/>
                        </a:lnSpc>
                        <a:spcBef>
                          <a:spcPts val="0"/>
                        </a:spcBef>
                        <a:spcAft>
                          <a:spcPts val="0"/>
                        </a:spcAft>
                      </a:pPr>
                      <a:r>
                        <a:rPr lang="en-US" sz="17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DEFINITION</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just">
                        <a:lnSpc>
                          <a:spcPct val="115000"/>
                        </a:lnSpc>
                        <a:spcBef>
                          <a:spcPts val="0"/>
                        </a:spcBef>
                        <a:spcAft>
                          <a:spcPts val="0"/>
                        </a:spcAft>
                      </a:pPr>
                      <a:r>
                        <a:rPr lang="en-US" sz="17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WORD</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119186381"/>
                  </a:ext>
                </a:extLst>
              </a:tr>
              <a:tr h="0">
                <a:tc>
                  <a:txBody>
                    <a:bodyPr/>
                    <a:lstStyle/>
                    <a:p>
                      <a:pPr marL="342900" marR="0" indent="-342900" algn="just">
                        <a:lnSpc>
                          <a:spcPct val="115000"/>
                        </a:lnSpc>
                        <a:spcBef>
                          <a:spcPts val="0"/>
                        </a:spcBef>
                        <a:spcAft>
                          <a:spcPts val="0"/>
                        </a:spcAft>
                        <a:buAutoNum type="arabicPeriod"/>
                      </a:pP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to change or influence something</a:t>
                      </a:r>
                    </a:p>
                    <a:p>
                      <a:pPr marL="342900" marR="0" indent="-342900" algn="just">
                        <a:lnSpc>
                          <a:spcPct val="115000"/>
                        </a:lnSpc>
                        <a:spcBef>
                          <a:spcPts val="0"/>
                        </a:spcBef>
                        <a:spcAft>
                          <a:spcPts val="0"/>
                        </a:spcAft>
                        <a:buAutoNum type="arabicPeriod"/>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US" sz="17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4545074"/>
                  </a:ext>
                </a:extLst>
              </a:tr>
              <a:tr h="0">
                <a:tc>
                  <a:txBody>
                    <a:bodyPr/>
                    <a:lstStyle/>
                    <a:p>
                      <a:pPr marL="0" marR="0" algn="just">
                        <a:lnSpc>
                          <a:spcPct val="115000"/>
                        </a:lnSpc>
                        <a:spcBef>
                          <a:spcPts val="0"/>
                        </a:spcBef>
                        <a:spcAft>
                          <a:spcPts val="0"/>
                        </a:spcAft>
                      </a:pP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2. to make something happen</a:t>
                      </a:r>
                    </a:p>
                    <a:p>
                      <a:pPr marL="0" marR="0" algn="just">
                        <a:lnSpc>
                          <a:spcPct val="115000"/>
                        </a:lnSpc>
                        <a:spcBef>
                          <a:spcPts val="0"/>
                        </a:spcBef>
                        <a:spcAft>
                          <a:spcPts val="0"/>
                        </a:spcAft>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US" sz="17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1774469"/>
                  </a:ext>
                </a:extLst>
              </a:tr>
              <a:tr h="0">
                <a:tc>
                  <a:txBody>
                    <a:bodyPr/>
                    <a:lstStyle/>
                    <a:p>
                      <a:pPr marL="0" marR="0" algn="just">
                        <a:lnSpc>
                          <a:spcPct val="115000"/>
                        </a:lnSpc>
                        <a:spcBef>
                          <a:spcPts val="0"/>
                        </a:spcBef>
                        <a:spcAft>
                          <a:spcPts val="0"/>
                        </a:spcAft>
                      </a:pP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3. the things that belong to you</a:t>
                      </a:r>
                    </a:p>
                    <a:p>
                      <a:pPr marL="0" marR="0" algn="just">
                        <a:lnSpc>
                          <a:spcPct val="115000"/>
                        </a:lnSpc>
                        <a:spcBef>
                          <a:spcPts val="0"/>
                        </a:spcBef>
                        <a:spcAft>
                          <a:spcPts val="0"/>
                        </a:spcAft>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US" sz="17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18152506"/>
                  </a:ext>
                </a:extLst>
              </a:tr>
              <a:tr h="0">
                <a:tc>
                  <a:txBody>
                    <a:bodyPr/>
                    <a:lstStyle/>
                    <a:p>
                      <a:pPr marL="0" marR="0">
                        <a:lnSpc>
                          <a:spcPct val="115000"/>
                        </a:lnSpc>
                        <a:spcBef>
                          <a:spcPts val="0"/>
                        </a:spcBef>
                        <a:spcAft>
                          <a:spcPts val="0"/>
                        </a:spcAft>
                      </a:pPr>
                      <a:r>
                        <a:rPr lang="en-US" sz="1700">
                          <a:effectLst/>
                          <a:latin typeface="Times New Roman" panose="02020603050405020304" pitchFamily="18" charset="0"/>
                          <a:ea typeface="Calibri" panose="020F0502020204030204" pitchFamily="34" charset="0"/>
                          <a:cs typeface="Times New Roman" panose="02020603050405020304" pitchFamily="18" charset="0"/>
                        </a:rPr>
                        <a:t>4. the degree to which something works well and produces the result that was intended</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US" sz="17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3404620"/>
                  </a:ext>
                </a:extLst>
              </a:tr>
              <a:tr h="0">
                <a:tc>
                  <a:txBody>
                    <a:bodyPr/>
                    <a:lstStyle/>
                    <a:p>
                      <a:pPr marL="0" marR="0" algn="just">
                        <a:lnSpc>
                          <a:spcPct val="115000"/>
                        </a:lnSpc>
                        <a:spcBef>
                          <a:spcPts val="0"/>
                        </a:spcBef>
                        <a:spcAft>
                          <a:spcPts val="0"/>
                        </a:spcAft>
                      </a:pP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5. a change that is produced in one person or thing by another</a:t>
                      </a:r>
                    </a:p>
                    <a:p>
                      <a:pPr marL="0" marR="0" algn="just">
                        <a:lnSpc>
                          <a:spcPct val="115000"/>
                        </a:lnSpc>
                        <a:spcBef>
                          <a:spcPts val="0"/>
                        </a:spcBef>
                        <a:spcAft>
                          <a:spcPts val="0"/>
                        </a:spcAft>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US" sz="17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4933530"/>
                  </a:ext>
                </a:extLst>
              </a:tr>
              <a:tr h="0">
                <a:tc>
                  <a:txBody>
                    <a:bodyPr/>
                    <a:lstStyle/>
                    <a:p>
                      <a:pPr marL="0" marR="0">
                        <a:lnSpc>
                          <a:spcPct val="115000"/>
                        </a:lnSpc>
                        <a:spcBef>
                          <a:spcPts val="0"/>
                        </a:spcBef>
                        <a:spcAft>
                          <a:spcPts val="0"/>
                        </a:spcAft>
                      </a:pP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6. something that works well and produces the result that was intended</a:t>
                      </a:r>
                    </a:p>
                    <a:p>
                      <a:pPr marL="0" marR="0">
                        <a:lnSpc>
                          <a:spcPct val="115000"/>
                        </a:lnSpc>
                        <a:spcBef>
                          <a:spcPts val="0"/>
                        </a:spcBef>
                        <a:spcAft>
                          <a:spcPts val="0"/>
                        </a:spcAft>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US" sz="17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83397454"/>
                  </a:ext>
                </a:extLst>
              </a:tr>
              <a:tr h="0">
                <a:tc>
                  <a:txBody>
                    <a:bodyPr/>
                    <a:lstStyle/>
                    <a:p>
                      <a:pPr marL="0" marR="0">
                        <a:lnSpc>
                          <a:spcPct val="115000"/>
                        </a:lnSpc>
                        <a:spcBef>
                          <a:spcPts val="0"/>
                        </a:spcBef>
                        <a:spcAft>
                          <a:spcPts val="0"/>
                        </a:spcAft>
                      </a:pP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7. in a way that works well and produces the result that you intended</a:t>
                      </a:r>
                    </a:p>
                    <a:p>
                      <a:pPr marL="0" marR="0">
                        <a:lnSpc>
                          <a:spcPct val="115000"/>
                        </a:lnSpc>
                        <a:spcBef>
                          <a:spcPts val="0"/>
                        </a:spcBef>
                        <a:spcAft>
                          <a:spcPts val="0"/>
                        </a:spcAft>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US" sz="17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18139379"/>
                  </a:ext>
                </a:extLst>
              </a:tr>
            </a:tbl>
          </a:graphicData>
        </a:graphic>
      </p:graphicFrame>
      <p:sp>
        <p:nvSpPr>
          <p:cNvPr id="3" name="Rectangle 2">
            <a:extLst>
              <a:ext uri="{FF2B5EF4-FFF2-40B4-BE49-F238E27FC236}">
                <a16:creationId xmlns:a16="http://schemas.microsoft.com/office/drawing/2014/main" id="{36D277C4-2AEC-1300-F1F3-FCF7E9CBEC12}"/>
              </a:ext>
            </a:extLst>
          </p:cNvPr>
          <p:cNvSpPr/>
          <p:nvPr/>
        </p:nvSpPr>
        <p:spPr>
          <a:xfrm>
            <a:off x="8153399" y="2405847"/>
            <a:ext cx="1620329" cy="214562"/>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TO AFFECT</a:t>
            </a:r>
          </a:p>
        </p:txBody>
      </p:sp>
      <p:sp>
        <p:nvSpPr>
          <p:cNvPr id="5" name="Rectangle 4">
            <a:extLst>
              <a:ext uri="{FF2B5EF4-FFF2-40B4-BE49-F238E27FC236}">
                <a16:creationId xmlns:a16="http://schemas.microsoft.com/office/drawing/2014/main" id="{A444A5B4-C707-ECFD-D7E8-EE3A173ECCB3}"/>
              </a:ext>
            </a:extLst>
          </p:cNvPr>
          <p:cNvSpPr/>
          <p:nvPr/>
        </p:nvSpPr>
        <p:spPr>
          <a:xfrm>
            <a:off x="8153399" y="3052105"/>
            <a:ext cx="1620329" cy="214562"/>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TO EFFECT</a:t>
            </a:r>
          </a:p>
        </p:txBody>
      </p:sp>
      <p:sp>
        <p:nvSpPr>
          <p:cNvPr id="8" name="Rectangle 7">
            <a:extLst>
              <a:ext uri="{FF2B5EF4-FFF2-40B4-BE49-F238E27FC236}">
                <a16:creationId xmlns:a16="http://schemas.microsoft.com/office/drawing/2014/main" id="{C66809CA-3D63-3884-8B21-092AE3C40791}"/>
              </a:ext>
            </a:extLst>
          </p:cNvPr>
          <p:cNvSpPr/>
          <p:nvPr/>
        </p:nvSpPr>
        <p:spPr>
          <a:xfrm>
            <a:off x="8225117" y="3591334"/>
            <a:ext cx="1712173" cy="214562"/>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EFFECTS (n./pl.)</a:t>
            </a:r>
          </a:p>
        </p:txBody>
      </p:sp>
      <p:sp>
        <p:nvSpPr>
          <p:cNvPr id="9" name="Rectangle 8">
            <a:extLst>
              <a:ext uri="{FF2B5EF4-FFF2-40B4-BE49-F238E27FC236}">
                <a16:creationId xmlns:a16="http://schemas.microsoft.com/office/drawing/2014/main" id="{3025AB3F-BB46-27A2-3EED-D49D83C3C255}"/>
              </a:ext>
            </a:extLst>
          </p:cNvPr>
          <p:cNvSpPr/>
          <p:nvPr/>
        </p:nvSpPr>
        <p:spPr>
          <a:xfrm>
            <a:off x="8045822" y="4160542"/>
            <a:ext cx="2030507" cy="206700"/>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EFFECTIVENESS (n.)</a:t>
            </a:r>
          </a:p>
        </p:txBody>
      </p:sp>
      <p:sp>
        <p:nvSpPr>
          <p:cNvPr id="10" name="Rectangle 9">
            <a:extLst>
              <a:ext uri="{FF2B5EF4-FFF2-40B4-BE49-F238E27FC236}">
                <a16:creationId xmlns:a16="http://schemas.microsoft.com/office/drawing/2014/main" id="{25777095-2D29-24F6-F509-F84E06984F2A}"/>
              </a:ext>
            </a:extLst>
          </p:cNvPr>
          <p:cNvSpPr/>
          <p:nvPr/>
        </p:nvSpPr>
        <p:spPr>
          <a:xfrm>
            <a:off x="8225117" y="4792446"/>
            <a:ext cx="1620329" cy="214562"/>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EFFECT (n.)</a:t>
            </a:r>
          </a:p>
        </p:txBody>
      </p:sp>
      <p:sp>
        <p:nvSpPr>
          <p:cNvPr id="11" name="Rectangle 10">
            <a:extLst>
              <a:ext uri="{FF2B5EF4-FFF2-40B4-BE49-F238E27FC236}">
                <a16:creationId xmlns:a16="http://schemas.microsoft.com/office/drawing/2014/main" id="{8233635D-AC15-12C9-B16F-210C4BDBE2B2}"/>
              </a:ext>
            </a:extLst>
          </p:cNvPr>
          <p:cNvSpPr/>
          <p:nvPr/>
        </p:nvSpPr>
        <p:spPr>
          <a:xfrm>
            <a:off x="8225116" y="5309003"/>
            <a:ext cx="1779496" cy="22967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EFFECTIVE (adj.)</a:t>
            </a:r>
          </a:p>
        </p:txBody>
      </p:sp>
      <p:sp>
        <p:nvSpPr>
          <p:cNvPr id="12" name="Rectangle 11">
            <a:extLst>
              <a:ext uri="{FF2B5EF4-FFF2-40B4-BE49-F238E27FC236}">
                <a16:creationId xmlns:a16="http://schemas.microsoft.com/office/drawing/2014/main" id="{CDC4F481-9139-8FAF-83C5-FFB949D5A177}"/>
              </a:ext>
            </a:extLst>
          </p:cNvPr>
          <p:cNvSpPr/>
          <p:nvPr/>
        </p:nvSpPr>
        <p:spPr>
          <a:xfrm>
            <a:off x="8225116" y="5855790"/>
            <a:ext cx="2030507" cy="22967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EFFECTIVELY (adv.)</a:t>
            </a:r>
          </a:p>
        </p:txBody>
      </p:sp>
    </p:spTree>
    <p:extLst>
      <p:ext uri="{BB962C8B-B14F-4D97-AF65-F5344CB8AC3E}">
        <p14:creationId xmlns:p14="http://schemas.microsoft.com/office/powerpoint/2010/main" val="412715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5" grpId="0" animBg="1"/>
      <p:bldP spid="8"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83D79-9E2B-FE08-73F1-934427FC2FC8}"/>
              </a:ext>
            </a:extLst>
          </p:cNvPr>
          <p:cNvSpPr>
            <a:spLocks noGrp="1"/>
          </p:cNvSpPr>
          <p:nvPr>
            <p:ph type="title"/>
          </p:nvPr>
        </p:nvSpPr>
        <p:spPr>
          <a:xfrm>
            <a:off x="1036607" y="143483"/>
            <a:ext cx="10515600" cy="506142"/>
          </a:xfrm>
        </p:spPr>
        <p:txBody>
          <a:bodyPr>
            <a:normAutofit fontScale="90000"/>
          </a:bodyPr>
          <a:lstStyle/>
          <a:p>
            <a:r>
              <a:rPr lang="en-US" b="1" dirty="0"/>
              <a:t>AFFECT/EFFECT </a:t>
            </a:r>
            <a:r>
              <a:rPr lang="en-US" dirty="0"/>
              <a:t>word web               Textbook, p. 92</a:t>
            </a:r>
          </a:p>
        </p:txBody>
      </p:sp>
      <p:graphicFrame>
        <p:nvGraphicFramePr>
          <p:cNvPr id="4" name="Table 3">
            <a:extLst>
              <a:ext uri="{FF2B5EF4-FFF2-40B4-BE49-F238E27FC236}">
                <a16:creationId xmlns:a16="http://schemas.microsoft.com/office/drawing/2014/main" id="{6FB4D443-E9FC-A53A-D629-BDFD99E77807}"/>
              </a:ext>
            </a:extLst>
          </p:cNvPr>
          <p:cNvGraphicFramePr>
            <a:graphicFrameLocks noGrp="1"/>
          </p:cNvGraphicFramePr>
          <p:nvPr>
            <p:extLst>
              <p:ext uri="{D42A27DB-BD31-4B8C-83A1-F6EECF244321}">
                <p14:modId xmlns:p14="http://schemas.microsoft.com/office/powerpoint/2010/main" val="2284333878"/>
              </p:ext>
            </p:extLst>
          </p:nvPr>
        </p:nvGraphicFramePr>
        <p:xfrm>
          <a:off x="1561379" y="1256105"/>
          <a:ext cx="8384875" cy="525272"/>
        </p:xfrm>
        <a:graphic>
          <a:graphicData uri="http://schemas.openxmlformats.org/drawingml/2006/table">
            <a:tbl>
              <a:tblPr firstRow="1" firstCol="1" bandRow="1"/>
              <a:tblGrid>
                <a:gridCol w="1560588">
                  <a:extLst>
                    <a:ext uri="{9D8B030D-6E8A-4147-A177-3AD203B41FA5}">
                      <a16:colId xmlns:a16="http://schemas.microsoft.com/office/drawing/2014/main" val="4117547202"/>
                    </a:ext>
                  </a:extLst>
                </a:gridCol>
                <a:gridCol w="1869454">
                  <a:extLst>
                    <a:ext uri="{9D8B030D-6E8A-4147-A177-3AD203B41FA5}">
                      <a16:colId xmlns:a16="http://schemas.microsoft.com/office/drawing/2014/main" val="1448081299"/>
                    </a:ext>
                  </a:extLst>
                </a:gridCol>
                <a:gridCol w="2168388">
                  <a:extLst>
                    <a:ext uri="{9D8B030D-6E8A-4147-A177-3AD203B41FA5}">
                      <a16:colId xmlns:a16="http://schemas.microsoft.com/office/drawing/2014/main" val="3886025587"/>
                    </a:ext>
                  </a:extLst>
                </a:gridCol>
                <a:gridCol w="2786445">
                  <a:extLst>
                    <a:ext uri="{9D8B030D-6E8A-4147-A177-3AD203B41FA5}">
                      <a16:colId xmlns:a16="http://schemas.microsoft.com/office/drawing/2014/main" val="4179352953"/>
                    </a:ext>
                  </a:extLst>
                </a:gridCol>
              </a:tblGrid>
              <a:tr h="0">
                <a:tc>
                  <a:txBody>
                    <a:bodyPr/>
                    <a:lstStyle/>
                    <a:p>
                      <a:pPr marL="0" marR="0" algn="ctr">
                        <a:lnSpc>
                          <a:spcPct val="115000"/>
                        </a:lnSpc>
                        <a:spcBef>
                          <a:spcPts val="0"/>
                        </a:spcBef>
                        <a:spcAft>
                          <a:spcPts val="0"/>
                        </a:spcAft>
                      </a:pPr>
                      <a:r>
                        <a:rPr lang="en-US"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AFFECT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EFFECT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EFFECTIVENESS</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(IN)EFFECTIVELY</a:t>
                      </a:r>
                      <a:r>
                        <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(adv.)</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765387701"/>
                  </a:ext>
                </a:extLst>
              </a:tr>
              <a:tr h="0">
                <a:tc>
                  <a:txBody>
                    <a:bodyPr/>
                    <a:lstStyle/>
                    <a:p>
                      <a:pPr marL="0" marR="0" algn="ctr">
                        <a:lnSpc>
                          <a:spcPct val="115000"/>
                        </a:lnSpc>
                        <a:spcBef>
                          <a:spcPts val="0"/>
                        </a:spcBef>
                        <a:spcAft>
                          <a:spcPts val="0"/>
                        </a:spcAft>
                      </a:pPr>
                      <a:r>
                        <a:rPr lang="en-US"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EFFECT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EFFECTS</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(n./pl.)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(IN)EFFECTIVE </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(adj.)</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628478639"/>
                  </a:ext>
                </a:extLst>
              </a:tr>
            </a:tbl>
          </a:graphicData>
        </a:graphic>
      </p:graphicFrame>
      <p:sp>
        <p:nvSpPr>
          <p:cNvPr id="6" name="TextBox 5">
            <a:extLst>
              <a:ext uri="{FF2B5EF4-FFF2-40B4-BE49-F238E27FC236}">
                <a16:creationId xmlns:a16="http://schemas.microsoft.com/office/drawing/2014/main" id="{D8806C27-FE7E-960F-1DEE-CFBC9871AFB4}"/>
              </a:ext>
            </a:extLst>
          </p:cNvPr>
          <p:cNvSpPr txBox="1"/>
          <p:nvPr/>
        </p:nvSpPr>
        <p:spPr>
          <a:xfrm>
            <a:off x="1392446" y="774098"/>
            <a:ext cx="9200792" cy="357534"/>
          </a:xfrm>
          <a:prstGeom prst="rect">
            <a:avLst/>
          </a:prstGeom>
          <a:solidFill>
            <a:schemeClr val="bg2"/>
          </a:solidFill>
        </p:spPr>
        <p:txBody>
          <a:bodyPr wrap="square">
            <a:spAutoFit/>
          </a:bodyPr>
          <a:lstStyle/>
          <a:p>
            <a:pPr marL="0" marR="0">
              <a:lnSpc>
                <a:spcPct val="115000"/>
              </a:lnSpc>
              <a:spcBef>
                <a:spcPts val="0"/>
              </a:spcBef>
              <a:spcAft>
                <a:spcPts val="0"/>
              </a:spcAft>
            </a:pPr>
            <a:r>
              <a:rPr lang="en-US" sz="1600" b="1" i="1" dirty="0">
                <a:effectLst/>
                <a:latin typeface="Times New Roman" panose="02020603050405020304" pitchFamily="18" charset="0"/>
                <a:ea typeface="Calibri" panose="020F0502020204030204" pitchFamily="34" charset="0"/>
                <a:cs typeface="Times New Roman" panose="02020603050405020304" pitchFamily="18" charset="0"/>
              </a:rPr>
              <a:t>Match the words from the </a:t>
            </a:r>
            <a:r>
              <a:rPr lang="en-US" sz="1600" b="1" i="1" u="sng" dirty="0">
                <a:effectLst/>
                <a:latin typeface="Times New Roman" panose="02020603050405020304" pitchFamily="18" charset="0"/>
                <a:ea typeface="Calibri" panose="020F0502020204030204" pitchFamily="34" charset="0"/>
                <a:cs typeface="Times New Roman" panose="02020603050405020304" pitchFamily="18" charset="0"/>
              </a:rPr>
              <a:t>AFFECT/EFFECT lexical group</a:t>
            </a:r>
            <a:r>
              <a:rPr lang="en-US" sz="1600" b="1" i="1" dirty="0">
                <a:effectLst/>
                <a:latin typeface="Times New Roman" panose="02020603050405020304" pitchFamily="18" charset="0"/>
                <a:ea typeface="Calibri" panose="020F0502020204030204" pitchFamily="34" charset="0"/>
                <a:cs typeface="Times New Roman" panose="02020603050405020304" pitchFamily="18" charset="0"/>
              </a:rPr>
              <a:t> to their corresponding definitions: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B10E220-E072-E57A-B040-550762367345}"/>
              </a:ext>
            </a:extLst>
          </p:cNvPr>
          <p:cNvSpPr txBox="1"/>
          <p:nvPr/>
        </p:nvSpPr>
        <p:spPr>
          <a:xfrm>
            <a:off x="515387" y="2108886"/>
            <a:ext cx="11389743" cy="4080669"/>
          </a:xfrm>
          <a:prstGeom prst="rect">
            <a:avLst/>
          </a:prstGeom>
          <a:noFill/>
        </p:spPr>
        <p:txBody>
          <a:bodyPr wrap="square">
            <a:spAutoFit/>
          </a:bodyPr>
          <a:lstStyle/>
          <a:p>
            <a:pPr marL="0" marR="0" algn="just">
              <a:lnSpc>
                <a:spcPct val="115000"/>
              </a:lnSpc>
              <a:spcBef>
                <a:spcPts val="0"/>
              </a:spcBef>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1. We are very satisfied with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the______________________of</a:t>
            </a:r>
            <a:r>
              <a:rPr lang="en-US" dirty="0">
                <a:effectLst/>
                <a:latin typeface="Times New Roman" panose="02020603050405020304" pitchFamily="18" charset="0"/>
                <a:ea typeface="Calibri" panose="020F0502020204030204" pitchFamily="34" charset="0"/>
                <a:cs typeface="Times New Roman" panose="02020603050405020304" pitchFamily="18" charset="0"/>
              </a:rPr>
              <a:t> these methods for dating the relevant sources.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2. Despite their different perspectives, historians must try to understand the different values and beliefs that _________________ the lives of the people who lived in the past.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3. Unfortunately, this method has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proved__________________for</a:t>
            </a:r>
            <a:r>
              <a:rPr lang="en-US" dirty="0">
                <a:effectLst/>
                <a:latin typeface="Times New Roman" panose="02020603050405020304" pitchFamily="18" charset="0"/>
                <a:ea typeface="Calibri" panose="020F0502020204030204" pitchFamily="34" charset="0"/>
                <a:cs typeface="Times New Roman" panose="02020603050405020304" pitchFamily="18" charset="0"/>
              </a:rPr>
              <a:t> the analysis of the recovered remains.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4. Over time, patterns in causes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and_________________become</a:t>
            </a:r>
            <a:r>
              <a:rPr lang="en-US" dirty="0">
                <a:effectLst/>
                <a:latin typeface="Times New Roman" panose="02020603050405020304" pitchFamily="18" charset="0"/>
                <a:ea typeface="Calibri" panose="020F0502020204030204" pitchFamily="34" charset="0"/>
                <a:cs typeface="Times New Roman" panose="02020603050405020304" pitchFamily="18" charset="0"/>
              </a:rPr>
              <a:t> clear and they are often repeated in history.</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5. In ancient Egypt, the dead were buried together with their personal_________________.</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6. It cannot be disputed that his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dictatorship_________________profound</a:t>
            </a:r>
            <a:r>
              <a:rPr lang="en-US" dirty="0">
                <a:effectLst/>
                <a:latin typeface="Times New Roman" panose="02020603050405020304" pitchFamily="18" charset="0"/>
                <a:ea typeface="Calibri" panose="020F0502020204030204" pitchFamily="34" charset="0"/>
                <a:cs typeface="Times New Roman" panose="02020603050405020304" pitchFamily="18" charset="0"/>
              </a:rPr>
              <a:t> political and social changes.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7. The Greeks developed the concept of rhetoric to describe the art and process of_______________________</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public speaking. The ability to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speak___________________for</a:t>
            </a:r>
            <a:r>
              <a:rPr lang="en-US" dirty="0">
                <a:effectLst/>
                <a:latin typeface="Times New Roman" panose="02020603050405020304" pitchFamily="18" charset="0"/>
                <a:ea typeface="Calibri" panose="020F0502020204030204" pitchFamily="34" charset="0"/>
                <a:cs typeface="Times New Roman" panose="02020603050405020304" pitchFamily="18" charset="0"/>
              </a:rPr>
              <a:t> one’s interests was the primary political skill of the age.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8. The changes in the political climate of that time had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little____________________on</a:t>
            </a:r>
            <a:r>
              <a:rPr lang="en-US" dirty="0">
                <a:effectLst/>
                <a:latin typeface="Times New Roman" panose="02020603050405020304" pitchFamily="18" charset="0"/>
                <a:ea typeface="Calibri" panose="020F0502020204030204" pitchFamily="34" charset="0"/>
                <a:cs typeface="Times New Roman" panose="02020603050405020304" pitchFamily="18" charset="0"/>
              </a:rPr>
              <a:t> most people.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9. The legacy of the ancient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Greeks____________________the</a:t>
            </a:r>
            <a:r>
              <a:rPr lang="en-US" dirty="0">
                <a:effectLst/>
                <a:latin typeface="Times New Roman" panose="02020603050405020304" pitchFamily="18" charset="0"/>
                <a:ea typeface="Calibri" panose="020F0502020204030204" pitchFamily="34" charset="0"/>
                <a:cs typeface="Times New Roman" panose="02020603050405020304" pitchFamily="18" charset="0"/>
              </a:rPr>
              <a:t> Western culture in so many different ways.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10.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Wars__________________everybody</a:t>
            </a:r>
            <a:r>
              <a:rPr lang="en-US" dirty="0">
                <a:effectLst/>
                <a:latin typeface="Times New Roman" panose="02020603050405020304" pitchFamily="18" charset="0"/>
                <a:ea typeface="Calibri" panose="020F0502020204030204" pitchFamily="34" charset="0"/>
                <a:cs typeface="Times New Roman" panose="02020603050405020304" pitchFamily="18" charset="0"/>
              </a:rPr>
              <a:t> and their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destructive__________________last</a:t>
            </a:r>
            <a:r>
              <a:rPr lang="en-US" dirty="0">
                <a:effectLst/>
                <a:latin typeface="Times New Roman" panose="02020603050405020304" pitchFamily="18" charset="0"/>
                <a:ea typeface="Calibri" panose="020F0502020204030204" pitchFamily="34" charset="0"/>
                <a:cs typeface="Times New Roman" panose="02020603050405020304" pitchFamily="18" charset="0"/>
              </a:rPr>
              <a:t> for generations.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4E36220E-ED6C-85A6-5DCB-F5384DD557D5}"/>
              </a:ext>
            </a:extLst>
          </p:cNvPr>
          <p:cNvSpPr/>
          <p:nvPr/>
        </p:nvSpPr>
        <p:spPr>
          <a:xfrm>
            <a:off x="3626222" y="2205318"/>
            <a:ext cx="2389095"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EFFECTIVENESS</a:t>
            </a:r>
          </a:p>
        </p:txBody>
      </p:sp>
      <p:sp>
        <p:nvSpPr>
          <p:cNvPr id="7" name="Rectangle 6">
            <a:extLst>
              <a:ext uri="{FF2B5EF4-FFF2-40B4-BE49-F238E27FC236}">
                <a16:creationId xmlns:a16="http://schemas.microsoft.com/office/drawing/2014/main" id="{62938C6D-54B4-93B3-0858-388DF3D2BB27}"/>
              </a:ext>
            </a:extLst>
          </p:cNvPr>
          <p:cNvSpPr/>
          <p:nvPr/>
        </p:nvSpPr>
        <p:spPr>
          <a:xfrm>
            <a:off x="587187" y="2841812"/>
            <a:ext cx="1931896"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AFFECTED</a:t>
            </a:r>
          </a:p>
        </p:txBody>
      </p:sp>
      <p:sp>
        <p:nvSpPr>
          <p:cNvPr id="8" name="Rectangle 7">
            <a:extLst>
              <a:ext uri="{FF2B5EF4-FFF2-40B4-BE49-F238E27FC236}">
                <a16:creationId xmlns:a16="http://schemas.microsoft.com/office/drawing/2014/main" id="{EAF77522-78A6-01D9-D819-3C2D2F178B32}"/>
              </a:ext>
            </a:extLst>
          </p:cNvPr>
          <p:cNvSpPr/>
          <p:nvPr/>
        </p:nvSpPr>
        <p:spPr>
          <a:xfrm>
            <a:off x="4379258" y="3131704"/>
            <a:ext cx="1985684"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INEFFECTIVE</a:t>
            </a:r>
          </a:p>
        </p:txBody>
      </p:sp>
      <p:sp>
        <p:nvSpPr>
          <p:cNvPr id="9" name="Rectangle 8">
            <a:extLst>
              <a:ext uri="{FF2B5EF4-FFF2-40B4-BE49-F238E27FC236}">
                <a16:creationId xmlns:a16="http://schemas.microsoft.com/office/drawing/2014/main" id="{14AF85F4-30F7-DDAB-DBF3-1EAC52443E32}"/>
              </a:ext>
            </a:extLst>
          </p:cNvPr>
          <p:cNvSpPr/>
          <p:nvPr/>
        </p:nvSpPr>
        <p:spPr>
          <a:xfrm>
            <a:off x="3900237" y="3459213"/>
            <a:ext cx="1841064"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EFFECTS</a:t>
            </a:r>
          </a:p>
        </p:txBody>
      </p:sp>
      <p:sp>
        <p:nvSpPr>
          <p:cNvPr id="10" name="Rectangle 9">
            <a:extLst>
              <a:ext uri="{FF2B5EF4-FFF2-40B4-BE49-F238E27FC236}">
                <a16:creationId xmlns:a16="http://schemas.microsoft.com/office/drawing/2014/main" id="{37B5BE9E-B148-05BF-305B-33CFC2688725}"/>
              </a:ext>
            </a:extLst>
          </p:cNvPr>
          <p:cNvSpPr/>
          <p:nvPr/>
        </p:nvSpPr>
        <p:spPr>
          <a:xfrm>
            <a:off x="7014881" y="3801229"/>
            <a:ext cx="1824319"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EFFECTS</a:t>
            </a:r>
          </a:p>
        </p:txBody>
      </p:sp>
      <p:sp>
        <p:nvSpPr>
          <p:cNvPr id="11" name="Rectangle 10">
            <a:extLst>
              <a:ext uri="{FF2B5EF4-FFF2-40B4-BE49-F238E27FC236}">
                <a16:creationId xmlns:a16="http://schemas.microsoft.com/office/drawing/2014/main" id="{CD11E1CB-55E1-7210-933F-53CF7387A61E}"/>
              </a:ext>
            </a:extLst>
          </p:cNvPr>
          <p:cNvSpPr/>
          <p:nvPr/>
        </p:nvSpPr>
        <p:spPr>
          <a:xfrm>
            <a:off x="4643717" y="4108958"/>
            <a:ext cx="1841064"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HAS EFFECTED</a:t>
            </a:r>
          </a:p>
        </p:txBody>
      </p:sp>
      <p:sp>
        <p:nvSpPr>
          <p:cNvPr id="12" name="Rectangle 11">
            <a:extLst>
              <a:ext uri="{FF2B5EF4-FFF2-40B4-BE49-F238E27FC236}">
                <a16:creationId xmlns:a16="http://schemas.microsoft.com/office/drawing/2014/main" id="{9756D8D9-51D2-BF2A-4401-504D19A3B3F0}"/>
              </a:ext>
            </a:extLst>
          </p:cNvPr>
          <p:cNvSpPr/>
          <p:nvPr/>
        </p:nvSpPr>
        <p:spPr>
          <a:xfrm>
            <a:off x="8168284" y="4418323"/>
            <a:ext cx="2389095"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EFFECTIVE</a:t>
            </a:r>
          </a:p>
        </p:txBody>
      </p:sp>
      <p:sp>
        <p:nvSpPr>
          <p:cNvPr id="13" name="Rectangle 12">
            <a:extLst>
              <a:ext uri="{FF2B5EF4-FFF2-40B4-BE49-F238E27FC236}">
                <a16:creationId xmlns:a16="http://schemas.microsoft.com/office/drawing/2014/main" id="{AA1D155A-9F3C-BDB1-0E7F-B5FB868E3DA7}"/>
              </a:ext>
            </a:extLst>
          </p:cNvPr>
          <p:cNvSpPr/>
          <p:nvPr/>
        </p:nvSpPr>
        <p:spPr>
          <a:xfrm>
            <a:off x="4020668" y="4713108"/>
            <a:ext cx="2075331"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EFFECTIVELY</a:t>
            </a:r>
          </a:p>
        </p:txBody>
      </p:sp>
      <p:sp>
        <p:nvSpPr>
          <p:cNvPr id="14" name="Rectangle 13">
            <a:extLst>
              <a:ext uri="{FF2B5EF4-FFF2-40B4-BE49-F238E27FC236}">
                <a16:creationId xmlns:a16="http://schemas.microsoft.com/office/drawing/2014/main" id="{FE323A77-E0C3-71D6-9A6D-365032ACD195}"/>
              </a:ext>
            </a:extLst>
          </p:cNvPr>
          <p:cNvSpPr/>
          <p:nvPr/>
        </p:nvSpPr>
        <p:spPr>
          <a:xfrm>
            <a:off x="6096000" y="5040322"/>
            <a:ext cx="2196354"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EFFECT</a:t>
            </a:r>
          </a:p>
        </p:txBody>
      </p:sp>
      <p:sp>
        <p:nvSpPr>
          <p:cNvPr id="15" name="Rectangle 14">
            <a:extLst>
              <a:ext uri="{FF2B5EF4-FFF2-40B4-BE49-F238E27FC236}">
                <a16:creationId xmlns:a16="http://schemas.microsoft.com/office/drawing/2014/main" id="{29FCFF4E-3B30-03B2-19F8-EB3F3AF5D856}"/>
              </a:ext>
            </a:extLst>
          </p:cNvPr>
          <p:cNvSpPr/>
          <p:nvPr/>
        </p:nvSpPr>
        <p:spPr>
          <a:xfrm>
            <a:off x="3900238" y="5367831"/>
            <a:ext cx="2195761"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HAS AFFECTED</a:t>
            </a:r>
          </a:p>
        </p:txBody>
      </p:sp>
      <p:sp>
        <p:nvSpPr>
          <p:cNvPr id="16" name="Rectangle 15">
            <a:extLst>
              <a:ext uri="{FF2B5EF4-FFF2-40B4-BE49-F238E27FC236}">
                <a16:creationId xmlns:a16="http://schemas.microsoft.com/office/drawing/2014/main" id="{3330F684-D900-C8A3-E1A4-B6264B352CB1}"/>
              </a:ext>
            </a:extLst>
          </p:cNvPr>
          <p:cNvSpPr/>
          <p:nvPr/>
        </p:nvSpPr>
        <p:spPr>
          <a:xfrm>
            <a:off x="1511143" y="5691242"/>
            <a:ext cx="1931896"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AFFECT</a:t>
            </a:r>
          </a:p>
        </p:txBody>
      </p:sp>
      <p:sp>
        <p:nvSpPr>
          <p:cNvPr id="17" name="Rectangle 16">
            <a:extLst>
              <a:ext uri="{FF2B5EF4-FFF2-40B4-BE49-F238E27FC236}">
                <a16:creationId xmlns:a16="http://schemas.microsoft.com/office/drawing/2014/main" id="{06D80AD2-B5C5-2701-15BE-E9C0DE83AC89}"/>
              </a:ext>
            </a:extLst>
          </p:cNvPr>
          <p:cNvSpPr/>
          <p:nvPr/>
        </p:nvSpPr>
        <p:spPr>
          <a:xfrm>
            <a:off x="6439194" y="5669330"/>
            <a:ext cx="1931896"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EFFECTS</a:t>
            </a:r>
          </a:p>
        </p:txBody>
      </p:sp>
    </p:spTree>
    <p:extLst>
      <p:ext uri="{BB962C8B-B14F-4D97-AF65-F5344CB8AC3E}">
        <p14:creationId xmlns:p14="http://schemas.microsoft.com/office/powerpoint/2010/main" val="415214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ppt_x"/>
                                          </p:val>
                                        </p:tav>
                                        <p:tav tm="100000">
                                          <p:val>
                                            <p:strVal val="#ppt_x"/>
                                          </p:val>
                                        </p:tav>
                                      </p:tavLst>
                                    </p:anim>
                                    <p:anim calcmode="lin" valueType="num">
                                      <p:cBhvr additive="base">
                                        <p:cTn id="6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fill="hold"/>
                                        <p:tgtEl>
                                          <p:spTgt spid="14"/>
                                        </p:tgtEl>
                                        <p:attrNameLst>
                                          <p:attrName>ppt_x</p:attrName>
                                        </p:attrNameLst>
                                      </p:cBhvr>
                                      <p:tavLst>
                                        <p:tav tm="0">
                                          <p:val>
                                            <p:strVal val="#ppt_x"/>
                                          </p:val>
                                        </p:tav>
                                        <p:tav tm="100000">
                                          <p:val>
                                            <p:strVal val="#ppt_x"/>
                                          </p:val>
                                        </p:tav>
                                      </p:tavLst>
                                    </p:anim>
                                    <p:anim calcmode="lin" valueType="num">
                                      <p:cBhvr additive="base">
                                        <p:cTn id="7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500" fill="hold"/>
                                        <p:tgtEl>
                                          <p:spTgt spid="15"/>
                                        </p:tgtEl>
                                        <p:attrNameLst>
                                          <p:attrName>ppt_x</p:attrName>
                                        </p:attrNameLst>
                                      </p:cBhvr>
                                      <p:tavLst>
                                        <p:tav tm="0">
                                          <p:val>
                                            <p:strVal val="#ppt_x"/>
                                          </p:val>
                                        </p:tav>
                                        <p:tav tm="100000">
                                          <p:val>
                                            <p:strVal val="#ppt_x"/>
                                          </p:val>
                                        </p:tav>
                                      </p:tavLst>
                                    </p:anim>
                                    <p:anim calcmode="lin" valueType="num">
                                      <p:cBhvr additive="base">
                                        <p:cTn id="7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additive="base">
                                        <p:cTn id="81" dur="500" fill="hold"/>
                                        <p:tgtEl>
                                          <p:spTgt spid="16"/>
                                        </p:tgtEl>
                                        <p:attrNameLst>
                                          <p:attrName>ppt_x</p:attrName>
                                        </p:attrNameLst>
                                      </p:cBhvr>
                                      <p:tavLst>
                                        <p:tav tm="0">
                                          <p:val>
                                            <p:strVal val="#ppt_x"/>
                                          </p:val>
                                        </p:tav>
                                        <p:tav tm="100000">
                                          <p:val>
                                            <p:strVal val="#ppt_x"/>
                                          </p:val>
                                        </p:tav>
                                      </p:tavLst>
                                    </p:anim>
                                    <p:anim calcmode="lin" valueType="num">
                                      <p:cBhvr additive="base">
                                        <p:cTn id="8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ppt_x"/>
                                          </p:val>
                                        </p:tav>
                                        <p:tav tm="100000">
                                          <p:val>
                                            <p:strVal val="#ppt_x"/>
                                          </p:val>
                                        </p:tav>
                                      </p:tavLst>
                                    </p:anim>
                                    <p:anim calcmode="lin" valueType="num">
                                      <p:cBhvr additive="base">
                                        <p:cTn id="8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3"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01FA1-F6A7-0E78-53F8-607D68C1B464}"/>
              </a:ext>
            </a:extLst>
          </p:cNvPr>
          <p:cNvSpPr>
            <a:spLocks noGrp="1"/>
          </p:cNvSpPr>
          <p:nvPr>
            <p:ph type="title"/>
          </p:nvPr>
        </p:nvSpPr>
        <p:spPr>
          <a:xfrm>
            <a:off x="838200" y="185830"/>
            <a:ext cx="10515600" cy="514769"/>
          </a:xfrm>
        </p:spPr>
        <p:txBody>
          <a:bodyPr>
            <a:normAutofit fontScale="90000"/>
          </a:bodyPr>
          <a:lstStyle/>
          <a:p>
            <a:r>
              <a:rPr lang="en-US" dirty="0"/>
              <a:t>Gap-filling exercise                       Textbook, p. 92-93</a:t>
            </a:r>
          </a:p>
        </p:txBody>
      </p:sp>
      <p:graphicFrame>
        <p:nvGraphicFramePr>
          <p:cNvPr id="4" name="Table 3">
            <a:extLst>
              <a:ext uri="{FF2B5EF4-FFF2-40B4-BE49-F238E27FC236}">
                <a16:creationId xmlns:a16="http://schemas.microsoft.com/office/drawing/2014/main" id="{AA0C4887-6156-AC1D-4C66-5274B13178F2}"/>
              </a:ext>
            </a:extLst>
          </p:cNvPr>
          <p:cNvGraphicFramePr>
            <a:graphicFrameLocks noGrp="1"/>
          </p:cNvGraphicFramePr>
          <p:nvPr>
            <p:extLst>
              <p:ext uri="{D42A27DB-BD31-4B8C-83A1-F6EECF244321}">
                <p14:modId xmlns:p14="http://schemas.microsoft.com/office/powerpoint/2010/main" val="437678992"/>
              </p:ext>
            </p:extLst>
          </p:nvPr>
        </p:nvGraphicFramePr>
        <p:xfrm>
          <a:off x="2768750" y="842765"/>
          <a:ext cx="6080760" cy="886398"/>
        </p:xfrm>
        <a:graphic>
          <a:graphicData uri="http://schemas.openxmlformats.org/drawingml/2006/table">
            <a:tbl>
              <a:tblPr firstRow="1" firstCol="1" bandRow="1"/>
              <a:tblGrid>
                <a:gridCol w="2026920">
                  <a:extLst>
                    <a:ext uri="{9D8B030D-6E8A-4147-A177-3AD203B41FA5}">
                      <a16:colId xmlns:a16="http://schemas.microsoft.com/office/drawing/2014/main" val="1954940220"/>
                    </a:ext>
                  </a:extLst>
                </a:gridCol>
                <a:gridCol w="2026920">
                  <a:extLst>
                    <a:ext uri="{9D8B030D-6E8A-4147-A177-3AD203B41FA5}">
                      <a16:colId xmlns:a16="http://schemas.microsoft.com/office/drawing/2014/main" val="573531867"/>
                    </a:ext>
                  </a:extLst>
                </a:gridCol>
                <a:gridCol w="2026920">
                  <a:extLst>
                    <a:ext uri="{9D8B030D-6E8A-4147-A177-3AD203B41FA5}">
                      <a16:colId xmlns:a16="http://schemas.microsoft.com/office/drawing/2014/main" val="1060812599"/>
                    </a:ext>
                  </a:extLst>
                </a:gridCol>
              </a:tblGrid>
              <a:tr h="0">
                <a:tc>
                  <a:txBody>
                    <a:bodyPr/>
                    <a:lstStyle/>
                    <a:p>
                      <a:pPr marL="0" marR="0" algn="just">
                        <a:lnSpc>
                          <a:spcPct val="115000"/>
                        </a:lnSpc>
                        <a:spcBef>
                          <a:spcPts val="0"/>
                        </a:spcBef>
                        <a:spcAft>
                          <a:spcPts val="0"/>
                        </a:spcAft>
                      </a:pPr>
                      <a:r>
                        <a:rPr lang="en-US" sz="18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 controlling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just">
                        <a:lnSpc>
                          <a:spcPct val="115000"/>
                        </a:lnSpc>
                        <a:spcBef>
                          <a:spcPts val="0"/>
                        </a:spcBef>
                        <a:spcAft>
                          <a:spcPts val="0"/>
                        </a:spcAft>
                      </a:pPr>
                      <a:r>
                        <a:rPr lang="en-US" sz="180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b. single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just">
                        <a:lnSpc>
                          <a:spcPct val="115000"/>
                        </a:lnSpc>
                        <a:spcBef>
                          <a:spcPts val="0"/>
                        </a:spcBef>
                        <a:spcAft>
                          <a:spcPts val="0"/>
                        </a:spcAft>
                      </a:pPr>
                      <a:r>
                        <a:rPr lang="en-US" sz="180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c. fertile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204848134"/>
                  </a:ext>
                </a:extLst>
              </a:tr>
              <a:tr h="0">
                <a:tc>
                  <a:txBody>
                    <a:bodyPr/>
                    <a:lstStyle/>
                    <a:p>
                      <a:pPr marL="0" marR="0" algn="just">
                        <a:lnSpc>
                          <a:spcPct val="115000"/>
                        </a:lnSpc>
                        <a:spcBef>
                          <a:spcPts val="0"/>
                        </a:spcBef>
                        <a:spcAft>
                          <a:spcPts val="0"/>
                        </a:spcAft>
                      </a:pPr>
                      <a:r>
                        <a:rPr lang="en-US" sz="180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d. nobility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just">
                        <a:lnSpc>
                          <a:spcPct val="115000"/>
                        </a:lnSpc>
                        <a:spcBef>
                          <a:spcPts val="0"/>
                        </a:spcBef>
                        <a:spcAft>
                          <a:spcPts val="0"/>
                        </a:spcAft>
                      </a:pPr>
                      <a:r>
                        <a:rPr lang="en-US" sz="180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e. adopted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just">
                        <a:lnSpc>
                          <a:spcPct val="115000"/>
                        </a:lnSpc>
                        <a:spcBef>
                          <a:spcPts val="0"/>
                        </a:spcBef>
                        <a:spcAft>
                          <a:spcPts val="0"/>
                        </a:spcAft>
                      </a:pPr>
                      <a:r>
                        <a:rPr lang="en-US" sz="180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f. merchants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968401121"/>
                  </a:ext>
                </a:extLst>
              </a:tr>
              <a:tr h="0">
                <a:tc>
                  <a:txBody>
                    <a:bodyPr/>
                    <a:lstStyle/>
                    <a:p>
                      <a:pPr marL="0" marR="0" algn="just">
                        <a:lnSpc>
                          <a:spcPct val="115000"/>
                        </a:lnSpc>
                        <a:spcBef>
                          <a:spcPts val="0"/>
                        </a:spcBef>
                        <a:spcAft>
                          <a:spcPts val="0"/>
                        </a:spcAft>
                      </a:pPr>
                      <a:r>
                        <a:rPr lang="en-US" sz="18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g. land-owning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just">
                        <a:lnSpc>
                          <a:spcPct val="115000"/>
                        </a:lnSpc>
                        <a:spcBef>
                          <a:spcPts val="0"/>
                        </a:spcBef>
                        <a:spcAft>
                          <a:spcPts val="0"/>
                        </a:spcAft>
                      </a:pPr>
                      <a:r>
                        <a:rPr lang="en-US" sz="180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h. form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just">
                        <a:lnSpc>
                          <a:spcPct val="115000"/>
                        </a:lnSpc>
                        <a:spcBef>
                          <a:spcPts val="0"/>
                        </a:spcBef>
                        <a:spcAft>
                          <a:spcPts val="0"/>
                        </a:spcAft>
                      </a:pPr>
                      <a:r>
                        <a:rPr lang="en-US" sz="18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US" sz="18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took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989420787"/>
                  </a:ext>
                </a:extLst>
              </a:tr>
            </a:tbl>
          </a:graphicData>
        </a:graphic>
      </p:graphicFrame>
      <p:sp>
        <p:nvSpPr>
          <p:cNvPr id="6" name="TextBox 5">
            <a:extLst>
              <a:ext uri="{FF2B5EF4-FFF2-40B4-BE49-F238E27FC236}">
                <a16:creationId xmlns:a16="http://schemas.microsoft.com/office/drawing/2014/main" id="{609CAD75-8A81-B22C-DB1A-CEA1D0957463}"/>
              </a:ext>
            </a:extLst>
          </p:cNvPr>
          <p:cNvSpPr txBox="1"/>
          <p:nvPr/>
        </p:nvSpPr>
        <p:spPr>
          <a:xfrm>
            <a:off x="1051111" y="2508311"/>
            <a:ext cx="9892553" cy="2939074"/>
          </a:xfrm>
          <a:prstGeom prst="rect">
            <a:avLst/>
          </a:prstGeom>
          <a:noFill/>
        </p:spPr>
        <p:txBody>
          <a:bodyPr wrap="square">
            <a:spAutoFit/>
          </a:bodyPr>
          <a:lstStyle/>
          <a:p>
            <a:pPr marL="0" marR="0" algn="just">
              <a:lnSpc>
                <a:spcPct val="115000"/>
              </a:lnSpc>
              <a:spcBef>
                <a:spcPts val="0"/>
              </a:spcBef>
              <a:spcAft>
                <a:spcPts val="0"/>
              </a:spcAft>
            </a:pPr>
            <a:r>
              <a:rPr lang="en-US"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About 2000 BCE, the Greeks established cities in the small (1)__________valleys along Greece’s rocky coast. Each city-state had its own </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government</a:t>
            </a:r>
            <a:r>
              <a:rPr lang="en-US"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 system for (2)_____________the society. The Greek city-states (3)___________many styles of government. In some, a (4)____________person called a king ruled and this form of government was called a </a:t>
            </a:r>
            <a:r>
              <a:rPr lang="en-US"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monarchy</a:t>
            </a:r>
            <a:r>
              <a:rPr lang="en-US"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Others adopted an </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aristocracy</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 government ruled by a small group of (5)_________</a:t>
            </a:r>
            <a:r>
              <a:rPr lang="en-US"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_____</a:t>
            </a:r>
            <a:r>
              <a:rPr lang="en-US"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__families. Later, as trade expanded, a new class of wealthy (6)____________emerged in some cities. Sometimes these groups (7)__________power or shared it with the (8)___________. They formed an </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oligarchy</a:t>
            </a:r>
            <a:r>
              <a:rPr lang="en-US"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 government ruled by a few powerful people. Ancient Greek civilization also developed the first (9)______________of democracy, called </a:t>
            </a:r>
            <a:r>
              <a:rPr lang="en-US"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direct democracy</a:t>
            </a:r>
            <a:r>
              <a:rPr lang="en-US"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F6773CDD-6240-8ECD-7296-386F272BA5AA}"/>
              </a:ext>
            </a:extLst>
          </p:cNvPr>
          <p:cNvSpPr/>
          <p:nvPr/>
        </p:nvSpPr>
        <p:spPr>
          <a:xfrm>
            <a:off x="6733084" y="2607566"/>
            <a:ext cx="1388940"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FERTILE</a:t>
            </a:r>
          </a:p>
        </p:txBody>
      </p:sp>
      <p:sp>
        <p:nvSpPr>
          <p:cNvPr id="5" name="Rectangle 4">
            <a:extLst>
              <a:ext uri="{FF2B5EF4-FFF2-40B4-BE49-F238E27FC236}">
                <a16:creationId xmlns:a16="http://schemas.microsoft.com/office/drawing/2014/main" id="{69FC240D-D969-B5B3-17C5-EA0E5BF89BED}"/>
              </a:ext>
            </a:extLst>
          </p:cNvPr>
          <p:cNvSpPr/>
          <p:nvPr/>
        </p:nvSpPr>
        <p:spPr>
          <a:xfrm>
            <a:off x="6965575" y="2924687"/>
            <a:ext cx="1712259"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CONTROLLING</a:t>
            </a:r>
          </a:p>
        </p:txBody>
      </p:sp>
      <p:sp>
        <p:nvSpPr>
          <p:cNvPr id="7" name="Rectangle 6">
            <a:extLst>
              <a:ext uri="{FF2B5EF4-FFF2-40B4-BE49-F238E27FC236}">
                <a16:creationId xmlns:a16="http://schemas.microsoft.com/office/drawing/2014/main" id="{C76B4BCE-DA88-F9CA-7B37-05AE4CCEA3E6}"/>
              </a:ext>
            </a:extLst>
          </p:cNvPr>
          <p:cNvSpPr/>
          <p:nvPr/>
        </p:nvSpPr>
        <p:spPr>
          <a:xfrm>
            <a:off x="2124635" y="3258149"/>
            <a:ext cx="1452284"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ADOPTED</a:t>
            </a:r>
          </a:p>
        </p:txBody>
      </p:sp>
      <p:sp>
        <p:nvSpPr>
          <p:cNvPr id="8" name="Rectangle 7">
            <a:extLst>
              <a:ext uri="{FF2B5EF4-FFF2-40B4-BE49-F238E27FC236}">
                <a16:creationId xmlns:a16="http://schemas.microsoft.com/office/drawing/2014/main" id="{98FF647D-298D-3EA6-373B-A7D9775AE36F}"/>
              </a:ext>
            </a:extLst>
          </p:cNvPr>
          <p:cNvSpPr/>
          <p:nvPr/>
        </p:nvSpPr>
        <p:spPr>
          <a:xfrm>
            <a:off x="7288893" y="3241808"/>
            <a:ext cx="1639953"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SINGLE</a:t>
            </a:r>
          </a:p>
        </p:txBody>
      </p:sp>
      <p:sp>
        <p:nvSpPr>
          <p:cNvPr id="9" name="Rectangle 8">
            <a:extLst>
              <a:ext uri="{FF2B5EF4-FFF2-40B4-BE49-F238E27FC236}">
                <a16:creationId xmlns:a16="http://schemas.microsoft.com/office/drawing/2014/main" id="{92DC77A7-9153-19B9-9942-48F9FBE62847}"/>
              </a:ext>
            </a:extLst>
          </p:cNvPr>
          <p:cNvSpPr/>
          <p:nvPr/>
        </p:nvSpPr>
        <p:spPr>
          <a:xfrm>
            <a:off x="4841529" y="3868915"/>
            <a:ext cx="2034400"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LAND-OWNING</a:t>
            </a:r>
          </a:p>
        </p:txBody>
      </p:sp>
      <p:sp>
        <p:nvSpPr>
          <p:cNvPr id="10" name="Rectangle 9">
            <a:extLst>
              <a:ext uri="{FF2B5EF4-FFF2-40B4-BE49-F238E27FC236}">
                <a16:creationId xmlns:a16="http://schemas.microsoft.com/office/drawing/2014/main" id="{793F9BD4-110F-5C1F-E50C-86D717862EAC}"/>
              </a:ext>
            </a:extLst>
          </p:cNvPr>
          <p:cNvSpPr/>
          <p:nvPr/>
        </p:nvSpPr>
        <p:spPr>
          <a:xfrm>
            <a:off x="2665951" y="4194878"/>
            <a:ext cx="1619177"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MERCHANTS</a:t>
            </a:r>
          </a:p>
        </p:txBody>
      </p:sp>
      <p:sp>
        <p:nvSpPr>
          <p:cNvPr id="11" name="Rectangle 10">
            <a:extLst>
              <a:ext uri="{FF2B5EF4-FFF2-40B4-BE49-F238E27FC236}">
                <a16:creationId xmlns:a16="http://schemas.microsoft.com/office/drawing/2014/main" id="{784B7A69-8EE5-5393-7483-458BB32BE174}"/>
              </a:ext>
            </a:extLst>
          </p:cNvPr>
          <p:cNvSpPr/>
          <p:nvPr/>
        </p:nvSpPr>
        <p:spPr>
          <a:xfrm>
            <a:off x="8849510" y="4195551"/>
            <a:ext cx="1388940"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TOOK</a:t>
            </a:r>
          </a:p>
        </p:txBody>
      </p:sp>
      <p:sp>
        <p:nvSpPr>
          <p:cNvPr id="12" name="Rectangle 11">
            <a:extLst>
              <a:ext uri="{FF2B5EF4-FFF2-40B4-BE49-F238E27FC236}">
                <a16:creationId xmlns:a16="http://schemas.microsoft.com/office/drawing/2014/main" id="{06B3EF63-739C-B009-8A75-2C56EE6246AB}"/>
              </a:ext>
            </a:extLst>
          </p:cNvPr>
          <p:cNvSpPr/>
          <p:nvPr/>
        </p:nvSpPr>
        <p:spPr>
          <a:xfrm>
            <a:off x="3075483" y="4481190"/>
            <a:ext cx="1487551" cy="288034"/>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NOBILITY</a:t>
            </a:r>
          </a:p>
        </p:txBody>
      </p:sp>
      <p:sp>
        <p:nvSpPr>
          <p:cNvPr id="13" name="Rectangle 12">
            <a:extLst>
              <a:ext uri="{FF2B5EF4-FFF2-40B4-BE49-F238E27FC236}">
                <a16:creationId xmlns:a16="http://schemas.microsoft.com/office/drawing/2014/main" id="{849698D7-C72C-1D56-D4A4-49ABAB817040}"/>
              </a:ext>
            </a:extLst>
          </p:cNvPr>
          <p:cNvSpPr/>
          <p:nvPr/>
        </p:nvSpPr>
        <p:spPr>
          <a:xfrm>
            <a:off x="6965574" y="4841332"/>
            <a:ext cx="1810873"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FORM</a:t>
            </a:r>
          </a:p>
        </p:txBody>
      </p:sp>
      <p:sp>
        <p:nvSpPr>
          <p:cNvPr id="14" name="TextBox 13">
            <a:extLst>
              <a:ext uri="{FF2B5EF4-FFF2-40B4-BE49-F238E27FC236}">
                <a16:creationId xmlns:a16="http://schemas.microsoft.com/office/drawing/2014/main" id="{CEC36C51-0FAE-1572-4B12-97C758A724A9}"/>
              </a:ext>
            </a:extLst>
          </p:cNvPr>
          <p:cNvSpPr txBox="1"/>
          <p:nvPr/>
        </p:nvSpPr>
        <p:spPr>
          <a:xfrm>
            <a:off x="3075483" y="1964214"/>
            <a:ext cx="6014729"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Forms of government – the legacy of ancient Greece </a:t>
            </a:r>
          </a:p>
        </p:txBody>
      </p:sp>
    </p:spTree>
    <p:extLst>
      <p:ext uri="{BB962C8B-B14F-4D97-AF65-F5344CB8AC3E}">
        <p14:creationId xmlns:p14="http://schemas.microsoft.com/office/powerpoint/2010/main" val="420205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ppt_x"/>
                                          </p:val>
                                        </p:tav>
                                        <p:tav tm="100000">
                                          <p:val>
                                            <p:strVal val="#ppt_x"/>
                                          </p:val>
                                        </p:tav>
                                      </p:tavLst>
                                    </p:anim>
                                    <p:anim calcmode="lin" valueType="num">
                                      <p:cBhvr additive="base">
                                        <p:cTn id="5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ppt_x"/>
                                          </p:val>
                                        </p:tav>
                                        <p:tav tm="100000">
                                          <p:val>
                                            <p:strVal val="#ppt_x"/>
                                          </p:val>
                                        </p:tav>
                                      </p:tavLst>
                                    </p:anim>
                                    <p:anim calcmode="lin" valueType="num">
                                      <p:cBhvr additive="base">
                                        <p:cTn id="6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ppt_x"/>
                                          </p:val>
                                        </p:tav>
                                        <p:tav tm="100000">
                                          <p:val>
                                            <p:strVal val="#ppt_x"/>
                                          </p:val>
                                        </p:tav>
                                      </p:tavLst>
                                    </p:anim>
                                    <p:anim calcmode="lin" valueType="num">
                                      <p:cBhvr additive="base">
                                        <p:cTn id="6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5" grpId="0" animBg="1"/>
      <p:bldP spid="7" grpId="0" animBg="1"/>
      <p:bldP spid="8" grpId="0" animBg="1"/>
      <p:bldP spid="9" grpId="0" animBg="1"/>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01FA1-F6A7-0E78-53F8-607D68C1B464}"/>
              </a:ext>
            </a:extLst>
          </p:cNvPr>
          <p:cNvSpPr>
            <a:spLocks noGrp="1"/>
          </p:cNvSpPr>
          <p:nvPr>
            <p:ph type="title"/>
          </p:nvPr>
        </p:nvSpPr>
        <p:spPr>
          <a:xfrm>
            <a:off x="838200" y="114786"/>
            <a:ext cx="10515600" cy="514769"/>
          </a:xfrm>
        </p:spPr>
        <p:txBody>
          <a:bodyPr>
            <a:normAutofit fontScale="90000"/>
          </a:bodyPr>
          <a:lstStyle/>
          <a:p>
            <a:r>
              <a:rPr lang="en-US" dirty="0"/>
              <a:t>Gap-filling exercise                       Textbook, p. 92-93</a:t>
            </a:r>
          </a:p>
        </p:txBody>
      </p:sp>
      <p:graphicFrame>
        <p:nvGraphicFramePr>
          <p:cNvPr id="3" name="Table 2">
            <a:extLst>
              <a:ext uri="{FF2B5EF4-FFF2-40B4-BE49-F238E27FC236}">
                <a16:creationId xmlns:a16="http://schemas.microsoft.com/office/drawing/2014/main" id="{D902F702-2997-60E4-1213-9D032C609C99}"/>
              </a:ext>
            </a:extLst>
          </p:cNvPr>
          <p:cNvGraphicFramePr>
            <a:graphicFrameLocks noGrp="1"/>
          </p:cNvGraphicFramePr>
          <p:nvPr>
            <p:extLst>
              <p:ext uri="{D42A27DB-BD31-4B8C-83A1-F6EECF244321}">
                <p14:modId xmlns:p14="http://schemas.microsoft.com/office/powerpoint/2010/main" val="3122347126"/>
              </p:ext>
            </p:extLst>
          </p:nvPr>
        </p:nvGraphicFramePr>
        <p:xfrm>
          <a:off x="1246094" y="1265878"/>
          <a:ext cx="9699812" cy="1517334"/>
        </p:xfrm>
        <a:graphic>
          <a:graphicData uri="http://schemas.openxmlformats.org/drawingml/2006/table">
            <a:tbl>
              <a:tblPr firstRow="1" firstCol="1" bandRow="1"/>
              <a:tblGrid>
                <a:gridCol w="4941069">
                  <a:extLst>
                    <a:ext uri="{9D8B030D-6E8A-4147-A177-3AD203B41FA5}">
                      <a16:colId xmlns:a16="http://schemas.microsoft.com/office/drawing/2014/main" val="2433693691"/>
                    </a:ext>
                  </a:extLst>
                </a:gridCol>
                <a:gridCol w="4758743">
                  <a:extLst>
                    <a:ext uri="{9D8B030D-6E8A-4147-A177-3AD203B41FA5}">
                      <a16:colId xmlns:a16="http://schemas.microsoft.com/office/drawing/2014/main" val="3527823950"/>
                    </a:ext>
                  </a:extLst>
                </a:gridCol>
              </a:tblGrid>
              <a:tr h="0">
                <a:tc>
                  <a:txBody>
                    <a:bodyPr/>
                    <a:lstStyle/>
                    <a:p>
                      <a:pPr marL="0" marR="0">
                        <a:lnSpc>
                          <a:spcPct val="115000"/>
                        </a:lnSpc>
                        <a:spcBef>
                          <a:spcPts val="0"/>
                        </a:spcBef>
                        <a:spcAft>
                          <a:spcPts val="0"/>
                        </a:spcAft>
                      </a:pPr>
                      <a:r>
                        <a:rPr lang="en-US" sz="18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 the monarch’s powers are curtailed and moderated by the government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US" sz="18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b. people vote to choose a number of elected  representatives to serve in government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68075425"/>
                  </a:ext>
                </a:extLst>
              </a:tr>
              <a:tr h="0">
                <a:tc>
                  <a:txBody>
                    <a:bodyPr/>
                    <a:lstStyle/>
                    <a:p>
                      <a:pPr marL="0" marR="0">
                        <a:lnSpc>
                          <a:spcPct val="115000"/>
                        </a:lnSpc>
                        <a:spcBef>
                          <a:spcPts val="0"/>
                        </a:spcBef>
                        <a:spcAft>
                          <a:spcPts val="0"/>
                        </a:spcAft>
                      </a:pPr>
                      <a:r>
                        <a:rPr lang="en-US" sz="180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c. power and influence is used to further enhance their financial status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just">
                        <a:lnSpc>
                          <a:spcPct val="115000"/>
                        </a:lnSpc>
                        <a:spcBef>
                          <a:spcPts val="0"/>
                        </a:spcBef>
                        <a:spcAft>
                          <a:spcPts val="0"/>
                        </a:spcAft>
                      </a:pPr>
                      <a:r>
                        <a:rPr lang="en-US" sz="180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d. families have held power for generations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135954322"/>
                  </a:ext>
                </a:extLst>
              </a:tr>
              <a:tr h="0">
                <a:tc>
                  <a:txBody>
                    <a:bodyPr/>
                    <a:lstStyle/>
                    <a:p>
                      <a:pPr marL="0" marR="0">
                        <a:lnSpc>
                          <a:spcPct val="115000"/>
                        </a:lnSpc>
                        <a:spcBef>
                          <a:spcPts val="0"/>
                        </a:spcBef>
                        <a:spcAft>
                          <a:spcPts val="0"/>
                        </a:spcAft>
                      </a:pPr>
                      <a:r>
                        <a:rPr lang="en-US" sz="18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e. social status and wealth support rulers’ authority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just">
                        <a:lnSpc>
                          <a:spcPct val="115000"/>
                        </a:lnSpc>
                        <a:spcBef>
                          <a:spcPts val="0"/>
                        </a:spcBef>
                        <a:spcAft>
                          <a:spcPts val="0"/>
                        </a:spcAft>
                      </a:pPr>
                      <a:r>
                        <a:rPr lang="en-US" sz="18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f. rule is hereditary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536362894"/>
                  </a:ext>
                </a:extLst>
              </a:tr>
            </a:tbl>
          </a:graphicData>
        </a:graphic>
      </p:graphicFrame>
      <p:graphicFrame>
        <p:nvGraphicFramePr>
          <p:cNvPr id="5" name="Table 4">
            <a:extLst>
              <a:ext uri="{FF2B5EF4-FFF2-40B4-BE49-F238E27FC236}">
                <a16:creationId xmlns:a16="http://schemas.microsoft.com/office/drawing/2014/main" id="{8E9BB25A-9CF4-9CB7-C63B-1FF56AE77671}"/>
              </a:ext>
            </a:extLst>
          </p:cNvPr>
          <p:cNvGraphicFramePr>
            <a:graphicFrameLocks noGrp="1"/>
          </p:cNvGraphicFramePr>
          <p:nvPr>
            <p:extLst>
              <p:ext uri="{D42A27DB-BD31-4B8C-83A1-F6EECF244321}">
                <p14:modId xmlns:p14="http://schemas.microsoft.com/office/powerpoint/2010/main" val="1059709952"/>
              </p:ext>
            </p:extLst>
          </p:nvPr>
        </p:nvGraphicFramePr>
        <p:xfrm>
          <a:off x="1410060" y="3457122"/>
          <a:ext cx="8737988" cy="2799208"/>
        </p:xfrm>
        <a:graphic>
          <a:graphicData uri="http://schemas.openxmlformats.org/drawingml/2006/table">
            <a:tbl>
              <a:tblPr firstRow="1" firstCol="1" bandRow="1"/>
              <a:tblGrid>
                <a:gridCol w="3876251">
                  <a:extLst>
                    <a:ext uri="{9D8B030D-6E8A-4147-A177-3AD203B41FA5}">
                      <a16:colId xmlns:a16="http://schemas.microsoft.com/office/drawing/2014/main" val="731783592"/>
                    </a:ext>
                  </a:extLst>
                </a:gridCol>
                <a:gridCol w="4861737">
                  <a:extLst>
                    <a:ext uri="{9D8B030D-6E8A-4147-A177-3AD203B41FA5}">
                      <a16:colId xmlns:a16="http://schemas.microsoft.com/office/drawing/2014/main" val="3892695256"/>
                    </a:ext>
                  </a:extLst>
                </a:gridCol>
              </a:tblGrid>
              <a:tr h="0">
                <a:tc>
                  <a:txBody>
                    <a:bodyPr/>
                    <a:lstStyle/>
                    <a:p>
                      <a:pPr marL="0" marR="0">
                        <a:lnSpc>
                          <a:spcPct val="115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Monarchy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state ruled by a king or a queen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_____________________________</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_____________________________</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Aristocracy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________________________________</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rule is hereditary and based on family 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________________________________</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59064"/>
                  </a:ext>
                </a:extLst>
              </a:tr>
              <a:tr h="0">
                <a:tc>
                  <a:txBody>
                    <a:bodyPr/>
                    <a:lstStyle/>
                    <a:p>
                      <a:pPr marL="0" marR="0">
                        <a:lnSpc>
                          <a:spcPct val="115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Oligarchy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only a few wealthy people have power •_____________________________</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Democracy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power is held by the people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________________________________</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53898046"/>
                  </a:ext>
                </a:extLst>
              </a:tr>
            </a:tbl>
          </a:graphicData>
        </a:graphic>
      </p:graphicFrame>
      <p:sp>
        <p:nvSpPr>
          <p:cNvPr id="8" name="TextBox 7">
            <a:extLst>
              <a:ext uri="{FF2B5EF4-FFF2-40B4-BE49-F238E27FC236}">
                <a16:creationId xmlns:a16="http://schemas.microsoft.com/office/drawing/2014/main" id="{B274BA4B-F90A-FB57-7DC2-1D298425A6C0}"/>
              </a:ext>
            </a:extLst>
          </p:cNvPr>
          <p:cNvSpPr txBox="1"/>
          <p:nvPr/>
        </p:nvSpPr>
        <p:spPr>
          <a:xfrm>
            <a:off x="4137931" y="2952074"/>
            <a:ext cx="3571716" cy="390684"/>
          </a:xfrm>
          <a:prstGeom prst="rect">
            <a:avLst/>
          </a:prstGeom>
          <a:solidFill>
            <a:schemeClr val="accent4"/>
          </a:solidFill>
        </p:spPr>
        <p:txBody>
          <a:bodyPr wrap="square">
            <a:spAutoFit/>
          </a:bodyPr>
          <a:lstStyle/>
          <a:p>
            <a:pPr marL="0" marR="0" algn="just">
              <a:lnSpc>
                <a:spcPct val="115000"/>
              </a:lnSpc>
              <a:spcBef>
                <a:spcPts val="0"/>
              </a:spcBef>
              <a:spcAft>
                <a:spcPts val="0"/>
              </a:spcAft>
            </a:pPr>
            <a:r>
              <a:rPr lang="en-US"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Major Forms of Government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E7218468-EA08-B4E6-8065-29C9EE11FAD7}"/>
              </a:ext>
            </a:extLst>
          </p:cNvPr>
          <p:cNvSpPr txBox="1"/>
          <p:nvPr/>
        </p:nvSpPr>
        <p:spPr>
          <a:xfrm>
            <a:off x="838200" y="686035"/>
            <a:ext cx="6094562" cy="338554"/>
          </a:xfrm>
          <a:prstGeom prst="rect">
            <a:avLst/>
          </a:prstGeom>
          <a:solidFill>
            <a:schemeClr val="bg2"/>
          </a:solidFill>
        </p:spPr>
        <p:txBody>
          <a:bodyPr wrap="square">
            <a:spAutoFit/>
          </a:bodyPr>
          <a:lstStyle/>
          <a:p>
            <a:r>
              <a:rPr lang="en-US" sz="1600" b="1" i="1" dirty="0">
                <a:solidFill>
                  <a:srgbClr val="231F20"/>
                </a:solidFill>
                <a:latin typeface="Times New Roman" panose="02020603050405020304" pitchFamily="18" charset="0"/>
                <a:ea typeface="Calibri" panose="020F0502020204030204" pitchFamily="34" charset="0"/>
              </a:rPr>
              <a:t>F</a:t>
            </a:r>
            <a:r>
              <a:rPr lang="en-US" sz="1600" b="1" i="1" dirty="0">
                <a:solidFill>
                  <a:srgbClr val="231F20"/>
                </a:solidFill>
                <a:effectLst/>
                <a:latin typeface="Times New Roman" panose="02020603050405020304" pitchFamily="18" charset="0"/>
                <a:ea typeface="Calibri" panose="020F0502020204030204" pitchFamily="34" charset="0"/>
              </a:rPr>
              <a:t>ill in the blanks by using the answers given in the first table below</a:t>
            </a:r>
            <a:r>
              <a:rPr lang="en-US" sz="1600" b="1" i="1" dirty="0">
                <a:solidFill>
                  <a:srgbClr val="231F20"/>
                </a:solidFill>
                <a:latin typeface="Times New Roman" panose="02020603050405020304" pitchFamily="18" charset="0"/>
                <a:ea typeface="Calibri" panose="020F0502020204030204" pitchFamily="34" charset="0"/>
              </a:rPr>
              <a:t>:</a:t>
            </a:r>
            <a:endParaRPr lang="en-US" sz="1600" dirty="0"/>
          </a:p>
        </p:txBody>
      </p:sp>
      <p:sp>
        <p:nvSpPr>
          <p:cNvPr id="4" name="Rectangle 3">
            <a:extLst>
              <a:ext uri="{FF2B5EF4-FFF2-40B4-BE49-F238E27FC236}">
                <a16:creationId xmlns:a16="http://schemas.microsoft.com/office/drawing/2014/main" id="{BED6FD04-1D4E-AE10-B796-FA7E08D700FE}"/>
              </a:ext>
            </a:extLst>
          </p:cNvPr>
          <p:cNvSpPr/>
          <p:nvPr/>
        </p:nvSpPr>
        <p:spPr>
          <a:xfrm>
            <a:off x="1712259" y="4149244"/>
            <a:ext cx="3227294"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A</a:t>
            </a:r>
          </a:p>
        </p:txBody>
      </p:sp>
      <p:sp>
        <p:nvSpPr>
          <p:cNvPr id="6" name="Rectangle 5">
            <a:extLst>
              <a:ext uri="{FF2B5EF4-FFF2-40B4-BE49-F238E27FC236}">
                <a16:creationId xmlns:a16="http://schemas.microsoft.com/office/drawing/2014/main" id="{9863BB71-C245-B31D-7D58-CFA5DAA47A5E}"/>
              </a:ext>
            </a:extLst>
          </p:cNvPr>
          <p:cNvSpPr/>
          <p:nvPr/>
        </p:nvSpPr>
        <p:spPr>
          <a:xfrm>
            <a:off x="1712259" y="4492678"/>
            <a:ext cx="3227294"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F</a:t>
            </a:r>
          </a:p>
        </p:txBody>
      </p:sp>
      <p:sp>
        <p:nvSpPr>
          <p:cNvPr id="7" name="Rectangle 6">
            <a:extLst>
              <a:ext uri="{FF2B5EF4-FFF2-40B4-BE49-F238E27FC236}">
                <a16:creationId xmlns:a16="http://schemas.microsoft.com/office/drawing/2014/main" id="{22C239C2-5398-C23E-6E52-4E2A549FE7A1}"/>
              </a:ext>
            </a:extLst>
          </p:cNvPr>
          <p:cNvSpPr/>
          <p:nvPr/>
        </p:nvSpPr>
        <p:spPr>
          <a:xfrm>
            <a:off x="1613647" y="5702095"/>
            <a:ext cx="3227294"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C</a:t>
            </a:r>
          </a:p>
        </p:txBody>
      </p:sp>
      <p:sp>
        <p:nvSpPr>
          <p:cNvPr id="9" name="Rectangle 8">
            <a:extLst>
              <a:ext uri="{FF2B5EF4-FFF2-40B4-BE49-F238E27FC236}">
                <a16:creationId xmlns:a16="http://schemas.microsoft.com/office/drawing/2014/main" id="{78641A17-D70C-5B25-C634-40486EBEB247}"/>
              </a:ext>
            </a:extLst>
          </p:cNvPr>
          <p:cNvSpPr/>
          <p:nvPr/>
        </p:nvSpPr>
        <p:spPr>
          <a:xfrm>
            <a:off x="5585010" y="3846166"/>
            <a:ext cx="3514165"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D</a:t>
            </a:r>
          </a:p>
        </p:txBody>
      </p:sp>
      <p:sp>
        <p:nvSpPr>
          <p:cNvPr id="11" name="Rectangle 10">
            <a:extLst>
              <a:ext uri="{FF2B5EF4-FFF2-40B4-BE49-F238E27FC236}">
                <a16:creationId xmlns:a16="http://schemas.microsoft.com/office/drawing/2014/main" id="{AD6C6D29-C9F3-0632-82B3-26F3D60BAA9C}"/>
              </a:ext>
            </a:extLst>
          </p:cNvPr>
          <p:cNvSpPr/>
          <p:nvPr/>
        </p:nvSpPr>
        <p:spPr>
          <a:xfrm>
            <a:off x="5585010" y="4452117"/>
            <a:ext cx="3594848"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E</a:t>
            </a:r>
          </a:p>
        </p:txBody>
      </p:sp>
      <p:sp>
        <p:nvSpPr>
          <p:cNvPr id="12" name="Rectangle 11">
            <a:extLst>
              <a:ext uri="{FF2B5EF4-FFF2-40B4-BE49-F238E27FC236}">
                <a16:creationId xmlns:a16="http://schemas.microsoft.com/office/drawing/2014/main" id="{FF30437F-912D-C06C-B176-309EC3831BC7}"/>
              </a:ext>
            </a:extLst>
          </p:cNvPr>
          <p:cNvSpPr/>
          <p:nvPr/>
        </p:nvSpPr>
        <p:spPr>
          <a:xfrm>
            <a:off x="5585009" y="5702095"/>
            <a:ext cx="3514165"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B</a:t>
            </a:r>
          </a:p>
        </p:txBody>
      </p:sp>
    </p:spTree>
    <p:extLst>
      <p:ext uri="{BB962C8B-B14F-4D97-AF65-F5344CB8AC3E}">
        <p14:creationId xmlns:p14="http://schemas.microsoft.com/office/powerpoint/2010/main" val="8672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4" grpId="0" animBg="1"/>
      <p:bldP spid="6" grpId="0" animBg="1"/>
      <p:bldP spid="7" grpId="0" animBg="1"/>
      <p:bldP spid="9"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928E8-1E5C-0FE9-8B97-895330EA7D0A}"/>
              </a:ext>
            </a:extLst>
          </p:cNvPr>
          <p:cNvSpPr>
            <a:spLocks noGrp="1"/>
          </p:cNvSpPr>
          <p:nvPr>
            <p:ph type="title"/>
          </p:nvPr>
        </p:nvSpPr>
        <p:spPr>
          <a:xfrm>
            <a:off x="838199" y="169784"/>
            <a:ext cx="10515600" cy="471636"/>
          </a:xfrm>
        </p:spPr>
        <p:txBody>
          <a:bodyPr>
            <a:normAutofit fontScale="90000"/>
          </a:bodyPr>
          <a:lstStyle/>
          <a:p>
            <a:r>
              <a:rPr lang="en-US" dirty="0"/>
              <a:t>Gap-filling exercise                            Textbook, p. 93</a:t>
            </a:r>
          </a:p>
        </p:txBody>
      </p:sp>
      <p:sp>
        <p:nvSpPr>
          <p:cNvPr id="5" name="TextBox 4">
            <a:extLst>
              <a:ext uri="{FF2B5EF4-FFF2-40B4-BE49-F238E27FC236}">
                <a16:creationId xmlns:a16="http://schemas.microsoft.com/office/drawing/2014/main" id="{F1C54530-9214-6027-594C-0ED20EC73181}"/>
              </a:ext>
            </a:extLst>
          </p:cNvPr>
          <p:cNvSpPr txBox="1"/>
          <p:nvPr/>
        </p:nvSpPr>
        <p:spPr>
          <a:xfrm>
            <a:off x="432758" y="1467578"/>
            <a:ext cx="11326483" cy="5171159"/>
          </a:xfrm>
          <a:prstGeom prst="rect">
            <a:avLst/>
          </a:prstGeom>
          <a:noFill/>
        </p:spPr>
        <p:txBody>
          <a:bodyPr wrap="square">
            <a:spAutoFit/>
          </a:bodyPr>
          <a:lstStyle/>
          <a:p>
            <a:pPr marL="0" marR="0" algn="just">
              <a:lnSpc>
                <a:spcPct val="115000"/>
              </a:lnSpc>
              <a:spcBef>
                <a:spcPts val="0"/>
              </a:spcBef>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Democracy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and </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democratic</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are two of the most (1)____________(</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USE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words in contemporary politics, but do we all know what they (2)____________(</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REAL</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mean?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The origin of the word democracy is (3)___________(</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GREECE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It simply means ‘</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the people’s government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Democracy in ancient Greece was </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direct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so all citizens participated in the government (4)____________(</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PERSON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and not through </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representatives</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as we do today. However, it was only open to men over 30 and they had to complete their military (5)____________(</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SERVE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before they could have a role in public life. This obviously excluded younger men, women, slaves and (6)____________(</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FOREIGN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In ancient Greece there was not a </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government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and an (7)</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___________(OPPOSE)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Each individual had the opportunity to propose a law and the Assembly voted (8)___________(</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USE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 simple majority system. Usually the Assembly voted by show of hands, but for (9)____________(</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IMPORTANCE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votes they introduced </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the pebbles system</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Each (10)____________(</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VOTE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could use a </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white pebble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to agree with the law and a </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black pebble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to (11)__________(</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NOT AGREE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This practice made counting (12)___________(</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VOTE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more accurate – it was (13)______________(</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EASY</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to count pebbles rather than the hands of hundreds of people!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It is (14)___________(</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INTEREST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to note that the word </a:t>
            </a:r>
            <a:r>
              <a:rPr lang="en-US" sz="1600" b="1" i="1" dirty="0">
                <a:effectLst/>
                <a:latin typeface="Times New Roman" panose="02020603050405020304" pitchFamily="18" charset="0"/>
                <a:ea typeface="Calibri" panose="020F0502020204030204" pitchFamily="34" charset="0"/>
                <a:cs typeface="Times New Roman" panose="02020603050405020304" pitchFamily="18" charset="0"/>
              </a:rPr>
              <a:t>idiot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comes from the Greek word </a:t>
            </a:r>
            <a:r>
              <a:rPr lang="en-US" sz="1600" i="1" dirty="0" err="1">
                <a:effectLst/>
                <a:latin typeface="Times New Roman" panose="02020603050405020304" pitchFamily="18" charset="0"/>
                <a:ea typeface="Calibri" panose="020F0502020204030204" pitchFamily="34" charset="0"/>
                <a:cs typeface="Times New Roman" panose="02020603050405020304" pitchFamily="18" charset="0"/>
              </a:rPr>
              <a:t>idiotes</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which denoted a person who was not (15)___________(</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INTEREST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in participating in public life and politics. Such people were not respected by other (16)__________(</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CITY</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9F44E00-CECD-CA9B-D313-E9F013E95AE5}"/>
              </a:ext>
            </a:extLst>
          </p:cNvPr>
          <p:cNvSpPr txBox="1"/>
          <p:nvPr/>
        </p:nvSpPr>
        <p:spPr>
          <a:xfrm>
            <a:off x="3357851" y="817023"/>
            <a:ext cx="3674854" cy="390684"/>
          </a:xfrm>
          <a:prstGeom prst="rect">
            <a:avLst/>
          </a:prstGeom>
          <a:solidFill>
            <a:schemeClr val="accent2"/>
          </a:solidFill>
        </p:spPr>
        <p:txBody>
          <a:bodyPr wrap="square">
            <a:spAutoFit/>
          </a:bodyPr>
          <a:lstStyle/>
          <a:p>
            <a:pPr marL="0" marR="0" algn="ctr">
              <a:lnSpc>
                <a:spcPct val="115000"/>
              </a:lnSpc>
              <a:spcBef>
                <a:spcPts val="0"/>
              </a:spcBef>
              <a:spcAft>
                <a:spcPts val="1000"/>
              </a:spcAft>
            </a:pPr>
            <a:r>
              <a:rPr lang="en-US" b="1" dirty="0">
                <a:effectLst/>
                <a:latin typeface="Times New Roman" panose="02020603050405020304" pitchFamily="18" charset="0"/>
                <a:ea typeface="Calibri" panose="020F0502020204030204" pitchFamily="34" charset="0"/>
                <a:cs typeface="Times New Roman" panose="02020603050405020304" pitchFamily="18" charset="0"/>
              </a:rPr>
              <a:t>Direct democracy in ancient Greece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7B556811-EF6E-8651-E0C5-4302FA96CE51}"/>
              </a:ext>
            </a:extLst>
          </p:cNvPr>
          <p:cNvSpPr txBox="1"/>
          <p:nvPr/>
        </p:nvSpPr>
        <p:spPr>
          <a:xfrm>
            <a:off x="7678945" y="770478"/>
            <a:ext cx="3674854" cy="568041"/>
          </a:xfrm>
          <a:prstGeom prst="rect">
            <a:avLst/>
          </a:prstGeom>
          <a:solidFill>
            <a:schemeClr val="bg2"/>
          </a:solidFill>
        </p:spPr>
        <p:txBody>
          <a:bodyPr wrap="square">
            <a:spAutoFit/>
          </a:bodyPr>
          <a:lstStyle/>
          <a:p>
            <a:pPr marL="0" marR="0">
              <a:lnSpc>
                <a:spcPct val="115000"/>
              </a:lnSpc>
              <a:spcBef>
                <a:spcPts val="0"/>
              </a:spcBef>
              <a:spcAft>
                <a:spcPts val="100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Insert the appropriate form of the word given in brackets. Use prefixes if necessary</a:t>
            </a:r>
            <a:r>
              <a:rPr lang="en-US" sz="1200" b="1"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29CF163E-25A8-A15B-A9BC-E868BE13B3D6}"/>
              </a:ext>
            </a:extLst>
          </p:cNvPr>
          <p:cNvSpPr/>
          <p:nvPr/>
        </p:nvSpPr>
        <p:spPr>
          <a:xfrm>
            <a:off x="4581554" y="1540766"/>
            <a:ext cx="1388940"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USED</a:t>
            </a:r>
          </a:p>
        </p:txBody>
      </p:sp>
      <p:sp>
        <p:nvSpPr>
          <p:cNvPr id="6" name="Rectangle 5">
            <a:extLst>
              <a:ext uri="{FF2B5EF4-FFF2-40B4-BE49-F238E27FC236}">
                <a16:creationId xmlns:a16="http://schemas.microsoft.com/office/drawing/2014/main" id="{6D53064D-C9D5-6AA3-5DD0-C6C8B0882BD4}"/>
              </a:ext>
            </a:extLst>
          </p:cNvPr>
          <p:cNvSpPr/>
          <p:nvPr/>
        </p:nvSpPr>
        <p:spPr>
          <a:xfrm>
            <a:off x="511577" y="1838440"/>
            <a:ext cx="1388940"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REALLY</a:t>
            </a:r>
          </a:p>
        </p:txBody>
      </p:sp>
      <p:sp>
        <p:nvSpPr>
          <p:cNvPr id="8" name="Rectangle 7">
            <a:extLst>
              <a:ext uri="{FF2B5EF4-FFF2-40B4-BE49-F238E27FC236}">
                <a16:creationId xmlns:a16="http://schemas.microsoft.com/office/drawing/2014/main" id="{E5FA05EC-AB5A-CB23-C169-8E92B2DC7DA6}"/>
              </a:ext>
            </a:extLst>
          </p:cNvPr>
          <p:cNvSpPr/>
          <p:nvPr/>
        </p:nvSpPr>
        <p:spPr>
          <a:xfrm>
            <a:off x="3561671" y="2395775"/>
            <a:ext cx="1388940"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GREEK</a:t>
            </a:r>
          </a:p>
        </p:txBody>
      </p:sp>
      <p:sp>
        <p:nvSpPr>
          <p:cNvPr id="10" name="Rectangle 9">
            <a:extLst>
              <a:ext uri="{FF2B5EF4-FFF2-40B4-BE49-F238E27FC236}">
                <a16:creationId xmlns:a16="http://schemas.microsoft.com/office/drawing/2014/main" id="{8CCDBBA2-1AD7-23BB-220D-B4F6553DB26D}"/>
              </a:ext>
            </a:extLst>
          </p:cNvPr>
          <p:cNvSpPr/>
          <p:nvPr/>
        </p:nvSpPr>
        <p:spPr>
          <a:xfrm>
            <a:off x="5952564" y="2679284"/>
            <a:ext cx="1388940"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PERSONALLY</a:t>
            </a:r>
          </a:p>
        </p:txBody>
      </p:sp>
      <p:sp>
        <p:nvSpPr>
          <p:cNvPr id="11" name="Rectangle 10">
            <a:extLst>
              <a:ext uri="{FF2B5EF4-FFF2-40B4-BE49-F238E27FC236}">
                <a16:creationId xmlns:a16="http://schemas.microsoft.com/office/drawing/2014/main" id="{C6356521-FDA5-1D95-BE05-60B3883CB16D}"/>
              </a:ext>
            </a:extLst>
          </p:cNvPr>
          <p:cNvSpPr/>
          <p:nvPr/>
        </p:nvSpPr>
        <p:spPr>
          <a:xfrm>
            <a:off x="8391554" y="2966154"/>
            <a:ext cx="1388940"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SERVICE</a:t>
            </a:r>
          </a:p>
        </p:txBody>
      </p:sp>
      <p:sp>
        <p:nvSpPr>
          <p:cNvPr id="12" name="Rectangle 11">
            <a:extLst>
              <a:ext uri="{FF2B5EF4-FFF2-40B4-BE49-F238E27FC236}">
                <a16:creationId xmlns:a16="http://schemas.microsoft.com/office/drawing/2014/main" id="{43602411-EB2A-52E0-6069-8E6DE87987A5}"/>
              </a:ext>
            </a:extLst>
          </p:cNvPr>
          <p:cNvSpPr/>
          <p:nvPr/>
        </p:nvSpPr>
        <p:spPr>
          <a:xfrm>
            <a:off x="7925389" y="3227576"/>
            <a:ext cx="1388940"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FOREIGNERS</a:t>
            </a:r>
          </a:p>
        </p:txBody>
      </p:sp>
      <p:sp>
        <p:nvSpPr>
          <p:cNvPr id="13" name="Rectangle 12">
            <a:extLst>
              <a:ext uri="{FF2B5EF4-FFF2-40B4-BE49-F238E27FC236}">
                <a16:creationId xmlns:a16="http://schemas.microsoft.com/office/drawing/2014/main" id="{CC833CAE-530C-1417-F656-C1C20AE30FF7}"/>
              </a:ext>
            </a:extLst>
          </p:cNvPr>
          <p:cNvSpPr/>
          <p:nvPr/>
        </p:nvSpPr>
        <p:spPr>
          <a:xfrm>
            <a:off x="5110472" y="3810388"/>
            <a:ext cx="1388940"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OPPOSITION</a:t>
            </a:r>
          </a:p>
        </p:txBody>
      </p:sp>
      <p:sp>
        <p:nvSpPr>
          <p:cNvPr id="14" name="Rectangle 13">
            <a:extLst>
              <a:ext uri="{FF2B5EF4-FFF2-40B4-BE49-F238E27FC236}">
                <a16:creationId xmlns:a16="http://schemas.microsoft.com/office/drawing/2014/main" id="{9ECF8752-6C4E-1B62-2A8A-F8120CFDF752}"/>
              </a:ext>
            </a:extLst>
          </p:cNvPr>
          <p:cNvSpPr/>
          <p:nvPr/>
        </p:nvSpPr>
        <p:spPr>
          <a:xfrm>
            <a:off x="2952660" y="4066774"/>
            <a:ext cx="1303481"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USING</a:t>
            </a:r>
          </a:p>
        </p:txBody>
      </p:sp>
      <p:sp>
        <p:nvSpPr>
          <p:cNvPr id="15" name="Rectangle 14">
            <a:extLst>
              <a:ext uri="{FF2B5EF4-FFF2-40B4-BE49-F238E27FC236}">
                <a16:creationId xmlns:a16="http://schemas.microsoft.com/office/drawing/2014/main" id="{33B1B9F1-68F9-A392-28AC-4765812175BA}"/>
              </a:ext>
            </a:extLst>
          </p:cNvPr>
          <p:cNvSpPr/>
          <p:nvPr/>
        </p:nvSpPr>
        <p:spPr>
          <a:xfrm>
            <a:off x="511577" y="4343288"/>
            <a:ext cx="1388940"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IMPORTANT</a:t>
            </a:r>
          </a:p>
        </p:txBody>
      </p:sp>
      <p:sp>
        <p:nvSpPr>
          <p:cNvPr id="16" name="Rectangle 15">
            <a:extLst>
              <a:ext uri="{FF2B5EF4-FFF2-40B4-BE49-F238E27FC236}">
                <a16:creationId xmlns:a16="http://schemas.microsoft.com/office/drawing/2014/main" id="{FE596224-6ABC-DCEE-AB19-315E1BE8037A}"/>
              </a:ext>
            </a:extLst>
          </p:cNvPr>
          <p:cNvSpPr/>
          <p:nvPr/>
        </p:nvSpPr>
        <p:spPr>
          <a:xfrm>
            <a:off x="7755060" y="4345032"/>
            <a:ext cx="1487551"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VOTER</a:t>
            </a:r>
          </a:p>
        </p:txBody>
      </p:sp>
      <p:sp>
        <p:nvSpPr>
          <p:cNvPr id="17" name="Rectangle 16">
            <a:extLst>
              <a:ext uri="{FF2B5EF4-FFF2-40B4-BE49-F238E27FC236}">
                <a16:creationId xmlns:a16="http://schemas.microsoft.com/office/drawing/2014/main" id="{1A30333F-891D-2EF8-8E5E-75441D9ABAC0}"/>
              </a:ext>
            </a:extLst>
          </p:cNvPr>
          <p:cNvSpPr/>
          <p:nvPr/>
        </p:nvSpPr>
        <p:spPr>
          <a:xfrm>
            <a:off x="5952564" y="4659010"/>
            <a:ext cx="1388940"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DISAGREE</a:t>
            </a:r>
          </a:p>
        </p:txBody>
      </p:sp>
      <p:sp>
        <p:nvSpPr>
          <p:cNvPr id="18" name="Rectangle 17">
            <a:extLst>
              <a:ext uri="{FF2B5EF4-FFF2-40B4-BE49-F238E27FC236}">
                <a16:creationId xmlns:a16="http://schemas.microsoft.com/office/drawing/2014/main" id="{8BD9CE88-8A1C-C05A-0FF0-D6D9EAEB307B}"/>
              </a:ext>
            </a:extLst>
          </p:cNvPr>
          <p:cNvSpPr/>
          <p:nvPr/>
        </p:nvSpPr>
        <p:spPr>
          <a:xfrm>
            <a:off x="511577" y="4918880"/>
            <a:ext cx="1388940"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VOTES</a:t>
            </a:r>
          </a:p>
        </p:txBody>
      </p:sp>
      <p:sp>
        <p:nvSpPr>
          <p:cNvPr id="19" name="Rectangle 18">
            <a:extLst>
              <a:ext uri="{FF2B5EF4-FFF2-40B4-BE49-F238E27FC236}">
                <a16:creationId xmlns:a16="http://schemas.microsoft.com/office/drawing/2014/main" id="{0A73D7DF-86AD-9B4C-46B1-DD60E9A97AF0}"/>
              </a:ext>
            </a:extLst>
          </p:cNvPr>
          <p:cNvSpPr/>
          <p:nvPr/>
        </p:nvSpPr>
        <p:spPr>
          <a:xfrm>
            <a:off x="4707058" y="4918881"/>
            <a:ext cx="1693741"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EASIER</a:t>
            </a:r>
          </a:p>
        </p:txBody>
      </p:sp>
      <p:sp>
        <p:nvSpPr>
          <p:cNvPr id="20" name="Rectangle 19">
            <a:extLst>
              <a:ext uri="{FF2B5EF4-FFF2-40B4-BE49-F238E27FC236}">
                <a16:creationId xmlns:a16="http://schemas.microsoft.com/office/drawing/2014/main" id="{3CA8FF3E-0FE4-8824-0D67-848AFFC618CA}"/>
              </a:ext>
            </a:extLst>
          </p:cNvPr>
          <p:cNvSpPr/>
          <p:nvPr/>
        </p:nvSpPr>
        <p:spPr>
          <a:xfrm>
            <a:off x="901247" y="5778808"/>
            <a:ext cx="1474400"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INTERESTING</a:t>
            </a:r>
          </a:p>
        </p:txBody>
      </p:sp>
      <p:sp>
        <p:nvSpPr>
          <p:cNvPr id="21" name="Rectangle 20">
            <a:extLst>
              <a:ext uri="{FF2B5EF4-FFF2-40B4-BE49-F238E27FC236}">
                <a16:creationId xmlns:a16="http://schemas.microsoft.com/office/drawing/2014/main" id="{8A28EAC8-4BB6-DF1A-E5EB-59E0AD127C28}"/>
              </a:ext>
            </a:extLst>
          </p:cNvPr>
          <p:cNvSpPr/>
          <p:nvPr/>
        </p:nvSpPr>
        <p:spPr>
          <a:xfrm>
            <a:off x="901247" y="6040336"/>
            <a:ext cx="1388940"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INTERESTED</a:t>
            </a:r>
          </a:p>
        </p:txBody>
      </p:sp>
      <p:sp>
        <p:nvSpPr>
          <p:cNvPr id="22" name="Rectangle 21">
            <a:extLst>
              <a:ext uri="{FF2B5EF4-FFF2-40B4-BE49-F238E27FC236}">
                <a16:creationId xmlns:a16="http://schemas.microsoft.com/office/drawing/2014/main" id="{554DFE1F-D607-2E5F-F523-73316CEB962C}"/>
              </a:ext>
            </a:extLst>
          </p:cNvPr>
          <p:cNvSpPr/>
          <p:nvPr/>
        </p:nvSpPr>
        <p:spPr>
          <a:xfrm>
            <a:off x="511577" y="6333767"/>
            <a:ext cx="1299293"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CITIZENS</a:t>
            </a:r>
          </a:p>
        </p:txBody>
      </p:sp>
    </p:spTree>
    <p:extLst>
      <p:ext uri="{BB962C8B-B14F-4D97-AF65-F5344CB8AC3E}">
        <p14:creationId xmlns:p14="http://schemas.microsoft.com/office/powerpoint/2010/main" val="178391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additive="base">
                                        <p:cTn id="75" dur="500" fill="hold"/>
                                        <p:tgtEl>
                                          <p:spTgt spid="16"/>
                                        </p:tgtEl>
                                        <p:attrNameLst>
                                          <p:attrName>ppt_x</p:attrName>
                                        </p:attrNameLst>
                                      </p:cBhvr>
                                      <p:tavLst>
                                        <p:tav tm="0">
                                          <p:val>
                                            <p:strVal val="#ppt_x"/>
                                          </p:val>
                                        </p:tav>
                                        <p:tav tm="100000">
                                          <p:val>
                                            <p:strVal val="#ppt_x"/>
                                          </p:val>
                                        </p:tav>
                                      </p:tavLst>
                                    </p:anim>
                                    <p:anim calcmode="lin" valueType="num">
                                      <p:cBhvr additive="base">
                                        <p:cTn id="7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00" fill="hold"/>
                                        <p:tgtEl>
                                          <p:spTgt spid="17"/>
                                        </p:tgtEl>
                                        <p:attrNameLst>
                                          <p:attrName>ppt_x</p:attrName>
                                        </p:attrNameLst>
                                      </p:cBhvr>
                                      <p:tavLst>
                                        <p:tav tm="0">
                                          <p:val>
                                            <p:strVal val="#ppt_x"/>
                                          </p:val>
                                        </p:tav>
                                        <p:tav tm="100000">
                                          <p:val>
                                            <p:strVal val="#ppt_x"/>
                                          </p:val>
                                        </p:tav>
                                      </p:tavLst>
                                    </p:anim>
                                    <p:anim calcmode="lin" valueType="num">
                                      <p:cBhvr additive="base">
                                        <p:cTn id="8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500" fill="hold"/>
                                        <p:tgtEl>
                                          <p:spTgt spid="18"/>
                                        </p:tgtEl>
                                        <p:attrNameLst>
                                          <p:attrName>ppt_x</p:attrName>
                                        </p:attrNameLst>
                                      </p:cBhvr>
                                      <p:tavLst>
                                        <p:tav tm="0">
                                          <p:val>
                                            <p:strVal val="#ppt_x"/>
                                          </p:val>
                                        </p:tav>
                                        <p:tav tm="100000">
                                          <p:val>
                                            <p:strVal val="#ppt_x"/>
                                          </p:val>
                                        </p:tav>
                                      </p:tavLst>
                                    </p:anim>
                                    <p:anim calcmode="lin" valueType="num">
                                      <p:cBhvr additive="base">
                                        <p:cTn id="8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9"/>
                                        </p:tgtEl>
                                        <p:attrNameLst>
                                          <p:attrName>style.visibility</p:attrName>
                                        </p:attrNameLst>
                                      </p:cBhvr>
                                      <p:to>
                                        <p:strVal val="visible"/>
                                      </p:to>
                                    </p:set>
                                    <p:anim calcmode="lin" valueType="num">
                                      <p:cBhvr additive="base">
                                        <p:cTn id="93" dur="500" fill="hold"/>
                                        <p:tgtEl>
                                          <p:spTgt spid="19"/>
                                        </p:tgtEl>
                                        <p:attrNameLst>
                                          <p:attrName>ppt_x</p:attrName>
                                        </p:attrNameLst>
                                      </p:cBhvr>
                                      <p:tavLst>
                                        <p:tav tm="0">
                                          <p:val>
                                            <p:strVal val="#ppt_x"/>
                                          </p:val>
                                        </p:tav>
                                        <p:tav tm="100000">
                                          <p:val>
                                            <p:strVal val="#ppt_x"/>
                                          </p:val>
                                        </p:tav>
                                      </p:tavLst>
                                    </p:anim>
                                    <p:anim calcmode="lin" valueType="num">
                                      <p:cBhvr additive="base">
                                        <p:cTn id="9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0"/>
                                        </p:tgtEl>
                                        <p:attrNameLst>
                                          <p:attrName>style.visibility</p:attrName>
                                        </p:attrNameLst>
                                      </p:cBhvr>
                                      <p:to>
                                        <p:strVal val="visible"/>
                                      </p:to>
                                    </p:set>
                                    <p:anim calcmode="lin" valueType="num">
                                      <p:cBhvr additive="base">
                                        <p:cTn id="99" dur="500" fill="hold"/>
                                        <p:tgtEl>
                                          <p:spTgt spid="20"/>
                                        </p:tgtEl>
                                        <p:attrNameLst>
                                          <p:attrName>ppt_x</p:attrName>
                                        </p:attrNameLst>
                                      </p:cBhvr>
                                      <p:tavLst>
                                        <p:tav tm="0">
                                          <p:val>
                                            <p:strVal val="#ppt_x"/>
                                          </p:val>
                                        </p:tav>
                                        <p:tav tm="100000">
                                          <p:val>
                                            <p:strVal val="#ppt_x"/>
                                          </p:val>
                                        </p:tav>
                                      </p:tavLst>
                                    </p:anim>
                                    <p:anim calcmode="lin" valueType="num">
                                      <p:cBhvr additive="base">
                                        <p:cTn id="10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additive="base">
                                        <p:cTn id="105" dur="500" fill="hold"/>
                                        <p:tgtEl>
                                          <p:spTgt spid="21"/>
                                        </p:tgtEl>
                                        <p:attrNameLst>
                                          <p:attrName>ppt_x</p:attrName>
                                        </p:attrNameLst>
                                      </p:cBhvr>
                                      <p:tavLst>
                                        <p:tav tm="0">
                                          <p:val>
                                            <p:strVal val="#ppt_x"/>
                                          </p:val>
                                        </p:tav>
                                        <p:tav tm="100000">
                                          <p:val>
                                            <p:strVal val="#ppt_x"/>
                                          </p:val>
                                        </p:tav>
                                      </p:tavLst>
                                    </p:anim>
                                    <p:anim calcmode="lin" valueType="num">
                                      <p:cBhvr additive="base">
                                        <p:cTn id="10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22"/>
                                        </p:tgtEl>
                                        <p:attrNameLst>
                                          <p:attrName>style.visibility</p:attrName>
                                        </p:attrNameLst>
                                      </p:cBhvr>
                                      <p:to>
                                        <p:strVal val="visible"/>
                                      </p:to>
                                    </p:set>
                                    <p:anim calcmode="lin" valueType="num">
                                      <p:cBhvr additive="base">
                                        <p:cTn id="111" dur="500" fill="hold"/>
                                        <p:tgtEl>
                                          <p:spTgt spid="22"/>
                                        </p:tgtEl>
                                        <p:attrNameLst>
                                          <p:attrName>ppt_x</p:attrName>
                                        </p:attrNameLst>
                                      </p:cBhvr>
                                      <p:tavLst>
                                        <p:tav tm="0">
                                          <p:val>
                                            <p:strVal val="#ppt_x"/>
                                          </p:val>
                                        </p:tav>
                                        <p:tav tm="100000">
                                          <p:val>
                                            <p:strVal val="#ppt_x"/>
                                          </p:val>
                                        </p:tav>
                                      </p:tavLst>
                                    </p:anim>
                                    <p:anim calcmode="lin" valueType="num">
                                      <p:cBhvr additive="base">
                                        <p:cTn id="1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animBg="1"/>
      <p:bldP spid="4" grpId="0" animBg="1"/>
      <p:bldP spid="6" grpId="0" animBg="1"/>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C02D4-64F0-44E4-A21D-2DDBE750DC52}"/>
              </a:ext>
            </a:extLst>
          </p:cNvPr>
          <p:cNvSpPr>
            <a:spLocks noGrp="1"/>
          </p:cNvSpPr>
          <p:nvPr>
            <p:ph type="title"/>
          </p:nvPr>
        </p:nvSpPr>
        <p:spPr>
          <a:xfrm>
            <a:off x="838200" y="365125"/>
            <a:ext cx="10515600" cy="433865"/>
          </a:xfrm>
        </p:spPr>
        <p:txBody>
          <a:bodyPr>
            <a:normAutofit fontScale="90000"/>
          </a:bodyPr>
          <a:lstStyle/>
          <a:p>
            <a:r>
              <a:rPr lang="en-US" dirty="0"/>
              <a:t>Prepositions                                         Textbook, p. 94</a:t>
            </a:r>
          </a:p>
        </p:txBody>
      </p:sp>
      <p:graphicFrame>
        <p:nvGraphicFramePr>
          <p:cNvPr id="4" name="Table 3">
            <a:extLst>
              <a:ext uri="{FF2B5EF4-FFF2-40B4-BE49-F238E27FC236}">
                <a16:creationId xmlns:a16="http://schemas.microsoft.com/office/drawing/2014/main" id="{06D41DE1-E968-5165-9F43-1241DE69F222}"/>
              </a:ext>
            </a:extLst>
          </p:cNvPr>
          <p:cNvGraphicFramePr>
            <a:graphicFrameLocks noGrp="1"/>
          </p:cNvGraphicFramePr>
          <p:nvPr>
            <p:extLst>
              <p:ext uri="{D42A27DB-BD31-4B8C-83A1-F6EECF244321}">
                <p14:modId xmlns:p14="http://schemas.microsoft.com/office/powerpoint/2010/main" val="3998970108"/>
              </p:ext>
            </p:extLst>
          </p:nvPr>
        </p:nvGraphicFramePr>
        <p:xfrm>
          <a:off x="3816492" y="798990"/>
          <a:ext cx="3667383" cy="2101088"/>
        </p:xfrm>
        <a:graphic>
          <a:graphicData uri="http://schemas.openxmlformats.org/drawingml/2006/table">
            <a:tbl>
              <a:tblPr firstRow="1" firstCol="1" bandRow="1"/>
              <a:tblGrid>
                <a:gridCol w="2858040">
                  <a:extLst>
                    <a:ext uri="{9D8B030D-6E8A-4147-A177-3AD203B41FA5}">
                      <a16:colId xmlns:a16="http://schemas.microsoft.com/office/drawing/2014/main" val="1582283975"/>
                    </a:ext>
                  </a:extLst>
                </a:gridCol>
                <a:gridCol w="809343">
                  <a:extLst>
                    <a:ext uri="{9D8B030D-6E8A-4147-A177-3AD203B41FA5}">
                      <a16:colId xmlns:a16="http://schemas.microsoft.com/office/drawing/2014/main" val="2539307342"/>
                    </a:ext>
                  </a:extLst>
                </a:gridCol>
              </a:tblGrid>
              <a:tr h="0">
                <a:tc>
                  <a:txBody>
                    <a:bodyPr/>
                    <a:lstStyle/>
                    <a:p>
                      <a:pPr marL="0" marR="0">
                        <a:lnSpc>
                          <a:spcPct val="115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1. INTERESTED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a. </a:t>
                      </a:r>
                      <a:r>
                        <a:rPr lang="en-US" sz="1600" b="1">
                          <a:effectLst/>
                          <a:latin typeface="Times New Roman" panose="02020603050405020304" pitchFamily="18" charset="0"/>
                          <a:ea typeface="Calibri" panose="020F0502020204030204" pitchFamily="34" charset="0"/>
                          <a:cs typeface="Times New Roman" panose="02020603050405020304" pitchFamily="18" charset="0"/>
                        </a:rPr>
                        <a:t>FOR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6028181"/>
                  </a:ext>
                </a:extLst>
              </a:tr>
              <a:tr h="0">
                <a:tc>
                  <a:txBody>
                    <a:bodyPr/>
                    <a:lstStyle/>
                    <a:p>
                      <a:pPr marL="0" marR="0">
                        <a:lnSpc>
                          <a:spcPct val="115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2. FAMOUS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b. </a:t>
                      </a:r>
                      <a:r>
                        <a:rPr lang="en-US" sz="1600" b="1">
                          <a:effectLst/>
                          <a:latin typeface="Times New Roman" panose="02020603050405020304" pitchFamily="18" charset="0"/>
                          <a:ea typeface="Calibri" panose="020F0502020204030204" pitchFamily="34" charset="0"/>
                          <a:cs typeface="Times New Roman" panose="02020603050405020304" pitchFamily="18" charset="0"/>
                        </a:rPr>
                        <a:t>TO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9778638"/>
                  </a:ext>
                </a:extLst>
              </a:tr>
              <a:tr h="0">
                <a:tc>
                  <a:txBody>
                    <a:bodyPr/>
                    <a:lstStyle/>
                    <a:p>
                      <a:pPr marL="0" marR="0">
                        <a:lnSpc>
                          <a:spcPct val="115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3. SIMILAR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c. </a:t>
                      </a:r>
                      <a:r>
                        <a:rPr lang="en-US" sz="1600" b="1">
                          <a:effectLst/>
                          <a:latin typeface="Times New Roman" panose="02020603050405020304" pitchFamily="18" charset="0"/>
                          <a:ea typeface="Calibri" panose="020F0502020204030204" pitchFamily="34" charset="0"/>
                          <a:cs typeface="Times New Roman" panose="02020603050405020304" pitchFamily="18" charset="0"/>
                        </a:rPr>
                        <a:t>TO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3524071"/>
                  </a:ext>
                </a:extLst>
              </a:tr>
              <a:tr h="0">
                <a:tc>
                  <a:txBody>
                    <a:bodyPr/>
                    <a:lstStyle/>
                    <a:p>
                      <a:pPr marL="0" marR="0">
                        <a:lnSpc>
                          <a:spcPct val="115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4. INFERIOR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d. </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FOR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58325616"/>
                  </a:ext>
                </a:extLst>
              </a:tr>
              <a:tr h="0">
                <a:tc>
                  <a:txBody>
                    <a:bodyPr/>
                    <a:lstStyle/>
                    <a:p>
                      <a:pPr marL="0" marR="0">
                        <a:lnSpc>
                          <a:spcPct val="115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5. INDIFFERENT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e. </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IN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8065892"/>
                  </a:ext>
                </a:extLst>
              </a:tr>
              <a:tr h="0">
                <a:tc>
                  <a:txBody>
                    <a:bodyPr/>
                    <a:lstStyle/>
                    <a:p>
                      <a:pPr marL="0" marR="0">
                        <a:lnSpc>
                          <a:spcPct val="115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6. ELIGIBLE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f. </a:t>
                      </a:r>
                      <a:r>
                        <a:rPr lang="en-US" sz="1600" b="1">
                          <a:effectLst/>
                          <a:latin typeface="Times New Roman" panose="02020603050405020304" pitchFamily="18" charset="0"/>
                          <a:ea typeface="Calibri" panose="020F0502020204030204" pitchFamily="34" charset="0"/>
                          <a:cs typeface="Times New Roman" panose="02020603050405020304" pitchFamily="18" charset="0"/>
                        </a:rPr>
                        <a:t>FOR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7784576"/>
                  </a:ext>
                </a:extLst>
              </a:tr>
              <a:tr h="0">
                <a:tc>
                  <a:txBody>
                    <a:bodyPr/>
                    <a:lstStyle/>
                    <a:p>
                      <a:pPr marL="0" marR="0">
                        <a:lnSpc>
                          <a:spcPct val="115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7. QUALIFIED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g. </a:t>
                      </a:r>
                      <a:r>
                        <a:rPr lang="en-US" sz="1600" b="1">
                          <a:effectLst/>
                          <a:latin typeface="Times New Roman" panose="02020603050405020304" pitchFamily="18" charset="0"/>
                          <a:ea typeface="Calibri" panose="020F0502020204030204" pitchFamily="34" charset="0"/>
                          <a:cs typeface="Times New Roman" panose="02020603050405020304" pitchFamily="18" charset="0"/>
                        </a:rPr>
                        <a:t>TO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2248063"/>
                  </a:ext>
                </a:extLst>
              </a:tr>
              <a:tr h="0">
                <a:tc>
                  <a:txBody>
                    <a:bodyPr/>
                    <a:lstStyle/>
                    <a:p>
                      <a:pPr marL="0" marR="0">
                        <a:lnSpc>
                          <a:spcPct val="115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8. EXPERIENCED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h. </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IN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9158919"/>
                  </a:ext>
                </a:extLst>
              </a:tr>
            </a:tbl>
          </a:graphicData>
        </a:graphic>
      </p:graphicFrame>
      <p:sp>
        <p:nvSpPr>
          <p:cNvPr id="6" name="TextBox 5">
            <a:extLst>
              <a:ext uri="{FF2B5EF4-FFF2-40B4-BE49-F238E27FC236}">
                <a16:creationId xmlns:a16="http://schemas.microsoft.com/office/drawing/2014/main" id="{5AB01199-5492-CF13-C479-FBEED7A3B73A}"/>
              </a:ext>
            </a:extLst>
          </p:cNvPr>
          <p:cNvSpPr txBox="1"/>
          <p:nvPr/>
        </p:nvSpPr>
        <p:spPr>
          <a:xfrm>
            <a:off x="669524" y="3201917"/>
            <a:ext cx="11208798" cy="3257623"/>
          </a:xfrm>
          <a:prstGeom prst="rect">
            <a:avLst/>
          </a:prstGeom>
          <a:noFill/>
        </p:spPr>
        <p:txBody>
          <a:bodyPr wrap="square">
            <a:spAutoFit/>
          </a:bodyPr>
          <a:lstStyle/>
          <a:p>
            <a:pPr marL="0" marR="0">
              <a:lnSpc>
                <a:spcPct val="115000"/>
              </a:lnSpc>
              <a:spcBef>
                <a:spcPts val="0"/>
              </a:spcBef>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1. She is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very_____________________teaching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the history of ancient Greece.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2. If you want to be a tour leader for these ancient Greek sites, you have to provide many references which confirm that you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are___________________the</a:t>
            </a:r>
            <a:r>
              <a:rPr lang="en-US" dirty="0">
                <a:effectLst/>
                <a:latin typeface="Times New Roman" panose="02020603050405020304" pitchFamily="18" charset="0"/>
                <a:ea typeface="Calibri" panose="020F0502020204030204" pitchFamily="34" charset="0"/>
                <a:cs typeface="Times New Roman" panose="02020603050405020304" pitchFamily="18" charset="0"/>
              </a:rPr>
              <a:t>  job.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3. The people who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were____________________the</a:t>
            </a:r>
            <a:r>
              <a:rPr lang="en-US" dirty="0">
                <a:effectLst/>
                <a:latin typeface="Times New Roman" panose="02020603050405020304" pitchFamily="18" charset="0"/>
                <a:ea typeface="Calibri" panose="020F0502020204030204" pitchFamily="34" charset="0"/>
                <a:cs typeface="Times New Roman" panose="02020603050405020304" pitchFamily="18" charset="0"/>
              </a:rPr>
              <a:t> position of officials in ancient Greece usually came from the richest families.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4. This part of Greece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is______________________its</a:t>
            </a:r>
            <a:r>
              <a:rPr lang="en-US" dirty="0">
                <a:effectLst/>
                <a:latin typeface="Times New Roman" panose="02020603050405020304" pitchFamily="18" charset="0"/>
                <a:ea typeface="Calibri" panose="020F0502020204030204" pitchFamily="34" charset="0"/>
                <a:cs typeface="Times New Roman" panose="02020603050405020304" pitchFamily="18" charset="0"/>
              </a:rPr>
              <a:t> many archeological sites.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5. In ancient Greece, a person who was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not_____________________politics</a:t>
            </a:r>
            <a:r>
              <a:rPr lang="en-US" dirty="0">
                <a:effectLst/>
                <a:latin typeface="Times New Roman" panose="02020603050405020304" pitchFamily="18" charset="0"/>
                <a:ea typeface="Calibri" panose="020F0502020204030204" pitchFamily="34" charset="0"/>
                <a:cs typeface="Times New Roman" panose="02020603050405020304" pitchFamily="18" charset="0"/>
              </a:rPr>
              <a:t> was referred to as an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diotes</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6. In all ancient societies, slaves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were_________________their</a:t>
            </a:r>
            <a:r>
              <a:rPr lang="en-US" dirty="0">
                <a:effectLst/>
                <a:latin typeface="Times New Roman" panose="02020603050405020304" pitchFamily="18" charset="0"/>
                <a:ea typeface="Calibri" panose="020F0502020204030204" pitchFamily="34" charset="0"/>
                <a:cs typeface="Times New Roman" panose="02020603050405020304" pitchFamily="18" charset="0"/>
              </a:rPr>
              <a:t> masters who were usually _________________their sufferings.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7. The social and political groups in Roman society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were___________________those</a:t>
            </a:r>
            <a:r>
              <a:rPr lang="en-US" dirty="0">
                <a:effectLst/>
                <a:latin typeface="Times New Roman" panose="02020603050405020304" pitchFamily="18" charset="0"/>
                <a:ea typeface="Calibri" panose="020F0502020204030204" pitchFamily="34" charset="0"/>
                <a:cs typeface="Times New Roman" panose="02020603050405020304" pitchFamily="18" charset="0"/>
              </a:rPr>
              <a:t> of ancient Greece.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B36DB761-FA98-9416-4654-2F60898F2015}"/>
              </a:ext>
            </a:extLst>
          </p:cNvPr>
          <p:cNvSpPr/>
          <p:nvPr/>
        </p:nvSpPr>
        <p:spPr>
          <a:xfrm>
            <a:off x="5802702" y="878541"/>
            <a:ext cx="472592" cy="164226"/>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IN</a:t>
            </a:r>
          </a:p>
        </p:txBody>
      </p:sp>
      <p:sp>
        <p:nvSpPr>
          <p:cNvPr id="5" name="Rectangle 4">
            <a:extLst>
              <a:ext uri="{FF2B5EF4-FFF2-40B4-BE49-F238E27FC236}">
                <a16:creationId xmlns:a16="http://schemas.microsoft.com/office/drawing/2014/main" id="{90CA8584-7F35-F79B-0BF9-DC48C4C553A7}"/>
              </a:ext>
            </a:extLst>
          </p:cNvPr>
          <p:cNvSpPr/>
          <p:nvPr/>
        </p:nvSpPr>
        <p:spPr>
          <a:xfrm>
            <a:off x="5802701" y="1122318"/>
            <a:ext cx="589133" cy="164226"/>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FOR</a:t>
            </a:r>
          </a:p>
        </p:txBody>
      </p:sp>
      <p:sp>
        <p:nvSpPr>
          <p:cNvPr id="7" name="Rectangle 6">
            <a:extLst>
              <a:ext uri="{FF2B5EF4-FFF2-40B4-BE49-F238E27FC236}">
                <a16:creationId xmlns:a16="http://schemas.microsoft.com/office/drawing/2014/main" id="{8CA7925B-9FF7-570E-0CB0-33233F61F50F}"/>
              </a:ext>
            </a:extLst>
          </p:cNvPr>
          <p:cNvSpPr/>
          <p:nvPr/>
        </p:nvSpPr>
        <p:spPr>
          <a:xfrm>
            <a:off x="5802702" y="1394519"/>
            <a:ext cx="472592" cy="164226"/>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TO</a:t>
            </a:r>
          </a:p>
        </p:txBody>
      </p:sp>
      <p:sp>
        <p:nvSpPr>
          <p:cNvPr id="8" name="Rectangle 7">
            <a:extLst>
              <a:ext uri="{FF2B5EF4-FFF2-40B4-BE49-F238E27FC236}">
                <a16:creationId xmlns:a16="http://schemas.microsoft.com/office/drawing/2014/main" id="{B682929F-7DEE-F322-A803-44B9BD780B0A}"/>
              </a:ext>
            </a:extLst>
          </p:cNvPr>
          <p:cNvSpPr/>
          <p:nvPr/>
        </p:nvSpPr>
        <p:spPr>
          <a:xfrm>
            <a:off x="5802702" y="1638296"/>
            <a:ext cx="472592" cy="164226"/>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TO</a:t>
            </a:r>
          </a:p>
        </p:txBody>
      </p:sp>
      <p:sp>
        <p:nvSpPr>
          <p:cNvPr id="9" name="Rectangle 8">
            <a:extLst>
              <a:ext uri="{FF2B5EF4-FFF2-40B4-BE49-F238E27FC236}">
                <a16:creationId xmlns:a16="http://schemas.microsoft.com/office/drawing/2014/main" id="{FC3E7207-C6E1-1B56-13C4-9C8B5490B48D}"/>
              </a:ext>
            </a:extLst>
          </p:cNvPr>
          <p:cNvSpPr/>
          <p:nvPr/>
        </p:nvSpPr>
        <p:spPr>
          <a:xfrm>
            <a:off x="5802702" y="1918340"/>
            <a:ext cx="472592" cy="164226"/>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TO</a:t>
            </a:r>
          </a:p>
        </p:txBody>
      </p:sp>
      <p:sp>
        <p:nvSpPr>
          <p:cNvPr id="10" name="Rectangle 9">
            <a:extLst>
              <a:ext uri="{FF2B5EF4-FFF2-40B4-BE49-F238E27FC236}">
                <a16:creationId xmlns:a16="http://schemas.microsoft.com/office/drawing/2014/main" id="{0BC1397C-F721-B087-6A90-6737C8AEDA44}"/>
              </a:ext>
            </a:extLst>
          </p:cNvPr>
          <p:cNvSpPr/>
          <p:nvPr/>
        </p:nvSpPr>
        <p:spPr>
          <a:xfrm>
            <a:off x="5801331" y="2151321"/>
            <a:ext cx="589132" cy="164226"/>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FOR</a:t>
            </a:r>
          </a:p>
        </p:txBody>
      </p:sp>
      <p:sp>
        <p:nvSpPr>
          <p:cNvPr id="11" name="Rectangle 10">
            <a:extLst>
              <a:ext uri="{FF2B5EF4-FFF2-40B4-BE49-F238E27FC236}">
                <a16:creationId xmlns:a16="http://schemas.microsoft.com/office/drawing/2014/main" id="{22BE93AB-91E3-1E9F-F870-4ED0B4487628}"/>
              </a:ext>
            </a:extLst>
          </p:cNvPr>
          <p:cNvSpPr/>
          <p:nvPr/>
        </p:nvSpPr>
        <p:spPr>
          <a:xfrm>
            <a:off x="5801434" y="2431365"/>
            <a:ext cx="589132" cy="164226"/>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FOR</a:t>
            </a:r>
          </a:p>
        </p:txBody>
      </p:sp>
      <p:sp>
        <p:nvSpPr>
          <p:cNvPr id="12" name="Rectangle 11">
            <a:extLst>
              <a:ext uri="{FF2B5EF4-FFF2-40B4-BE49-F238E27FC236}">
                <a16:creationId xmlns:a16="http://schemas.microsoft.com/office/drawing/2014/main" id="{E583E0DF-42F5-A0D5-4880-81E1D4EB9791}"/>
              </a:ext>
            </a:extLst>
          </p:cNvPr>
          <p:cNvSpPr/>
          <p:nvPr/>
        </p:nvSpPr>
        <p:spPr>
          <a:xfrm>
            <a:off x="5859601" y="2689945"/>
            <a:ext cx="472592" cy="164226"/>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IN</a:t>
            </a:r>
          </a:p>
        </p:txBody>
      </p:sp>
      <p:sp>
        <p:nvSpPr>
          <p:cNvPr id="13" name="Rectangle 12">
            <a:extLst>
              <a:ext uri="{FF2B5EF4-FFF2-40B4-BE49-F238E27FC236}">
                <a16:creationId xmlns:a16="http://schemas.microsoft.com/office/drawing/2014/main" id="{F9CA8587-43FD-9739-8043-E8C560116ACC}"/>
              </a:ext>
            </a:extLst>
          </p:cNvPr>
          <p:cNvSpPr/>
          <p:nvPr/>
        </p:nvSpPr>
        <p:spPr>
          <a:xfrm>
            <a:off x="2116260" y="3320066"/>
            <a:ext cx="2204728"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experienced IN</a:t>
            </a:r>
          </a:p>
        </p:txBody>
      </p:sp>
      <p:sp>
        <p:nvSpPr>
          <p:cNvPr id="14" name="Rectangle 13">
            <a:extLst>
              <a:ext uri="{FF2B5EF4-FFF2-40B4-BE49-F238E27FC236}">
                <a16:creationId xmlns:a16="http://schemas.microsoft.com/office/drawing/2014/main" id="{F9C8700B-3460-55D5-D556-5B4BFCD06095}"/>
              </a:ext>
            </a:extLst>
          </p:cNvPr>
          <p:cNvSpPr/>
          <p:nvPr/>
        </p:nvSpPr>
        <p:spPr>
          <a:xfrm>
            <a:off x="1515624" y="3938630"/>
            <a:ext cx="2025435"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qualified FOR</a:t>
            </a:r>
          </a:p>
        </p:txBody>
      </p:sp>
      <p:sp>
        <p:nvSpPr>
          <p:cNvPr id="16" name="Rectangle 15">
            <a:extLst>
              <a:ext uri="{FF2B5EF4-FFF2-40B4-BE49-F238E27FC236}">
                <a16:creationId xmlns:a16="http://schemas.microsoft.com/office/drawing/2014/main" id="{72257B4D-314F-A3B4-384E-FBDE0F70A49F}"/>
              </a:ext>
            </a:extLst>
          </p:cNvPr>
          <p:cNvSpPr/>
          <p:nvPr/>
        </p:nvSpPr>
        <p:spPr>
          <a:xfrm>
            <a:off x="3057554" y="4246308"/>
            <a:ext cx="2115081"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eligible FOR</a:t>
            </a:r>
          </a:p>
        </p:txBody>
      </p:sp>
      <p:sp>
        <p:nvSpPr>
          <p:cNvPr id="17" name="Rectangle 16">
            <a:extLst>
              <a:ext uri="{FF2B5EF4-FFF2-40B4-BE49-F238E27FC236}">
                <a16:creationId xmlns:a16="http://schemas.microsoft.com/office/drawing/2014/main" id="{093EF0D5-53D0-3A34-A1F4-6BA7E218FEA7}"/>
              </a:ext>
            </a:extLst>
          </p:cNvPr>
          <p:cNvSpPr/>
          <p:nvPr/>
        </p:nvSpPr>
        <p:spPr>
          <a:xfrm>
            <a:off x="3138236" y="4864872"/>
            <a:ext cx="2204728"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famous FOR</a:t>
            </a:r>
          </a:p>
        </p:txBody>
      </p:sp>
      <p:sp>
        <p:nvSpPr>
          <p:cNvPr id="18" name="Rectangle 17">
            <a:extLst>
              <a:ext uri="{FF2B5EF4-FFF2-40B4-BE49-F238E27FC236}">
                <a16:creationId xmlns:a16="http://schemas.microsoft.com/office/drawing/2014/main" id="{62143EE8-3EA9-E61A-E0C2-D24818D5C575}"/>
              </a:ext>
            </a:extLst>
          </p:cNvPr>
          <p:cNvSpPr/>
          <p:nvPr/>
        </p:nvSpPr>
        <p:spPr>
          <a:xfrm>
            <a:off x="4855849" y="5166711"/>
            <a:ext cx="2204728"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interested IN</a:t>
            </a:r>
          </a:p>
        </p:txBody>
      </p:sp>
      <p:sp>
        <p:nvSpPr>
          <p:cNvPr id="19" name="Rectangle 18">
            <a:extLst>
              <a:ext uri="{FF2B5EF4-FFF2-40B4-BE49-F238E27FC236}">
                <a16:creationId xmlns:a16="http://schemas.microsoft.com/office/drawing/2014/main" id="{1E1E51BE-99A2-40B7-A402-D6CD10CB4033}"/>
              </a:ext>
            </a:extLst>
          </p:cNvPr>
          <p:cNvSpPr/>
          <p:nvPr/>
        </p:nvSpPr>
        <p:spPr>
          <a:xfrm>
            <a:off x="4320988" y="5517815"/>
            <a:ext cx="1775012"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 inferior TO</a:t>
            </a:r>
          </a:p>
        </p:txBody>
      </p:sp>
      <p:sp>
        <p:nvSpPr>
          <p:cNvPr id="20" name="Rectangle 19">
            <a:extLst>
              <a:ext uri="{FF2B5EF4-FFF2-40B4-BE49-F238E27FC236}">
                <a16:creationId xmlns:a16="http://schemas.microsoft.com/office/drawing/2014/main" id="{C47D5C7A-C3AA-29CF-B061-2466549A339A}"/>
              </a:ext>
            </a:extLst>
          </p:cNvPr>
          <p:cNvSpPr/>
          <p:nvPr/>
        </p:nvSpPr>
        <p:spPr>
          <a:xfrm>
            <a:off x="9037013" y="5517815"/>
            <a:ext cx="2204728"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indifferent TO</a:t>
            </a:r>
          </a:p>
        </p:txBody>
      </p:sp>
      <p:sp>
        <p:nvSpPr>
          <p:cNvPr id="21" name="Rectangle 20">
            <a:extLst>
              <a:ext uri="{FF2B5EF4-FFF2-40B4-BE49-F238E27FC236}">
                <a16:creationId xmlns:a16="http://schemas.microsoft.com/office/drawing/2014/main" id="{23096B30-853B-05E2-BCF1-E570E56A4496}"/>
              </a:ext>
            </a:extLst>
          </p:cNvPr>
          <p:cNvSpPr/>
          <p:nvPr/>
        </p:nvSpPr>
        <p:spPr>
          <a:xfrm>
            <a:off x="6038998" y="6151697"/>
            <a:ext cx="2039573"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similar TO</a:t>
            </a:r>
          </a:p>
        </p:txBody>
      </p:sp>
    </p:spTree>
    <p:extLst>
      <p:ext uri="{BB962C8B-B14F-4D97-AF65-F5344CB8AC3E}">
        <p14:creationId xmlns:p14="http://schemas.microsoft.com/office/powerpoint/2010/main" val="373363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ppt_x"/>
                                          </p:val>
                                        </p:tav>
                                        <p:tav tm="100000">
                                          <p:val>
                                            <p:strVal val="#ppt_x"/>
                                          </p:val>
                                        </p:tav>
                                      </p:tavLst>
                                    </p:anim>
                                    <p:anim calcmode="lin" valueType="num">
                                      <p:cBhvr additive="base">
                                        <p:cTn id="5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ppt_x"/>
                                          </p:val>
                                        </p:tav>
                                        <p:tav tm="100000">
                                          <p:val>
                                            <p:strVal val="#ppt_x"/>
                                          </p:val>
                                        </p:tav>
                                      </p:tavLst>
                                    </p:anim>
                                    <p:anim calcmode="lin" valueType="num">
                                      <p:cBhvr additive="base">
                                        <p:cTn id="6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ppt_x"/>
                                          </p:val>
                                        </p:tav>
                                        <p:tav tm="100000">
                                          <p:val>
                                            <p:strVal val="#ppt_x"/>
                                          </p:val>
                                        </p:tav>
                                      </p:tavLst>
                                    </p:anim>
                                    <p:anim calcmode="lin" valueType="num">
                                      <p:cBhvr additive="base">
                                        <p:cTn id="6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additive="base">
                                        <p:cTn id="71" dur="500" fill="hold"/>
                                        <p:tgtEl>
                                          <p:spTgt spid="14"/>
                                        </p:tgtEl>
                                        <p:attrNameLst>
                                          <p:attrName>ppt_x</p:attrName>
                                        </p:attrNameLst>
                                      </p:cBhvr>
                                      <p:tavLst>
                                        <p:tav tm="0">
                                          <p:val>
                                            <p:strVal val="#ppt_x"/>
                                          </p:val>
                                        </p:tav>
                                        <p:tav tm="100000">
                                          <p:val>
                                            <p:strVal val="#ppt_x"/>
                                          </p:val>
                                        </p:tav>
                                      </p:tavLst>
                                    </p:anim>
                                    <p:anim calcmode="lin" valueType="num">
                                      <p:cBhvr additive="base">
                                        <p:cTn id="7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additive="base">
                                        <p:cTn id="77" dur="500" fill="hold"/>
                                        <p:tgtEl>
                                          <p:spTgt spid="16"/>
                                        </p:tgtEl>
                                        <p:attrNameLst>
                                          <p:attrName>ppt_x</p:attrName>
                                        </p:attrNameLst>
                                      </p:cBhvr>
                                      <p:tavLst>
                                        <p:tav tm="0">
                                          <p:val>
                                            <p:strVal val="#ppt_x"/>
                                          </p:val>
                                        </p:tav>
                                        <p:tav tm="100000">
                                          <p:val>
                                            <p:strVal val="#ppt_x"/>
                                          </p:val>
                                        </p:tav>
                                      </p:tavLst>
                                    </p:anim>
                                    <p:anim calcmode="lin" valueType="num">
                                      <p:cBhvr additive="base">
                                        <p:cTn id="7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additive="base">
                                        <p:cTn id="83" dur="500" fill="hold"/>
                                        <p:tgtEl>
                                          <p:spTgt spid="17"/>
                                        </p:tgtEl>
                                        <p:attrNameLst>
                                          <p:attrName>ppt_x</p:attrName>
                                        </p:attrNameLst>
                                      </p:cBhvr>
                                      <p:tavLst>
                                        <p:tav tm="0">
                                          <p:val>
                                            <p:strVal val="#ppt_x"/>
                                          </p:val>
                                        </p:tav>
                                        <p:tav tm="100000">
                                          <p:val>
                                            <p:strVal val="#ppt_x"/>
                                          </p:val>
                                        </p:tav>
                                      </p:tavLst>
                                    </p:anim>
                                    <p:anim calcmode="lin" valueType="num">
                                      <p:cBhvr additive="base">
                                        <p:cTn id="8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ppt_x"/>
                                          </p:val>
                                        </p:tav>
                                        <p:tav tm="100000">
                                          <p:val>
                                            <p:strVal val="#ppt_x"/>
                                          </p:val>
                                        </p:tav>
                                      </p:tavLst>
                                    </p:anim>
                                    <p:anim calcmode="lin" valueType="num">
                                      <p:cBhvr additive="base">
                                        <p:cTn id="9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additive="base">
                                        <p:cTn id="95" dur="500" fill="hold"/>
                                        <p:tgtEl>
                                          <p:spTgt spid="19"/>
                                        </p:tgtEl>
                                        <p:attrNameLst>
                                          <p:attrName>ppt_x</p:attrName>
                                        </p:attrNameLst>
                                      </p:cBhvr>
                                      <p:tavLst>
                                        <p:tav tm="0">
                                          <p:val>
                                            <p:strVal val="#ppt_x"/>
                                          </p:val>
                                        </p:tav>
                                        <p:tav tm="100000">
                                          <p:val>
                                            <p:strVal val="#ppt_x"/>
                                          </p:val>
                                        </p:tav>
                                      </p:tavLst>
                                    </p:anim>
                                    <p:anim calcmode="lin" valueType="num">
                                      <p:cBhvr additive="base">
                                        <p:cTn id="9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20"/>
                                        </p:tgtEl>
                                        <p:attrNameLst>
                                          <p:attrName>style.visibility</p:attrName>
                                        </p:attrNameLst>
                                      </p:cBhvr>
                                      <p:to>
                                        <p:strVal val="visible"/>
                                      </p:to>
                                    </p:set>
                                    <p:anim calcmode="lin" valueType="num">
                                      <p:cBhvr additive="base">
                                        <p:cTn id="101" dur="500" fill="hold"/>
                                        <p:tgtEl>
                                          <p:spTgt spid="20"/>
                                        </p:tgtEl>
                                        <p:attrNameLst>
                                          <p:attrName>ppt_x</p:attrName>
                                        </p:attrNameLst>
                                      </p:cBhvr>
                                      <p:tavLst>
                                        <p:tav tm="0">
                                          <p:val>
                                            <p:strVal val="#ppt_x"/>
                                          </p:val>
                                        </p:tav>
                                        <p:tav tm="100000">
                                          <p:val>
                                            <p:strVal val="#ppt_x"/>
                                          </p:val>
                                        </p:tav>
                                      </p:tavLst>
                                    </p:anim>
                                    <p:anim calcmode="lin" valueType="num">
                                      <p:cBhvr additive="base">
                                        <p:cTn id="10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ppt_x"/>
                                          </p:val>
                                        </p:tav>
                                        <p:tav tm="100000">
                                          <p:val>
                                            <p:strVal val="#ppt_x"/>
                                          </p:val>
                                        </p:tav>
                                      </p:tavLst>
                                    </p:anim>
                                    <p:anim calcmode="lin" valueType="num">
                                      <p:cBhvr additive="base">
                                        <p:cTn id="10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5" grpId="0" animBg="1"/>
      <p:bldP spid="7" grpId="0" animBg="1"/>
      <p:bldP spid="8"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3F283-CD50-7C9A-DA94-18017390540F}"/>
              </a:ext>
            </a:extLst>
          </p:cNvPr>
          <p:cNvSpPr>
            <a:spLocks noGrp="1"/>
          </p:cNvSpPr>
          <p:nvPr>
            <p:ph type="title"/>
          </p:nvPr>
        </p:nvSpPr>
        <p:spPr>
          <a:xfrm>
            <a:off x="998507" y="138713"/>
            <a:ext cx="10515600" cy="583781"/>
          </a:xfrm>
        </p:spPr>
        <p:txBody>
          <a:bodyPr>
            <a:normAutofit fontScale="90000"/>
          </a:bodyPr>
          <a:lstStyle/>
          <a:p>
            <a:r>
              <a:rPr lang="en-US" dirty="0"/>
              <a:t>Gerund vs Infinitive                          Textbook, p. 94</a:t>
            </a:r>
          </a:p>
        </p:txBody>
      </p:sp>
      <p:sp>
        <p:nvSpPr>
          <p:cNvPr id="5" name="TextBox 4">
            <a:extLst>
              <a:ext uri="{FF2B5EF4-FFF2-40B4-BE49-F238E27FC236}">
                <a16:creationId xmlns:a16="http://schemas.microsoft.com/office/drawing/2014/main" id="{47448DB4-ACC0-D3DB-596E-15FC0CAF7207}"/>
              </a:ext>
            </a:extLst>
          </p:cNvPr>
          <p:cNvSpPr txBox="1"/>
          <p:nvPr/>
        </p:nvSpPr>
        <p:spPr>
          <a:xfrm>
            <a:off x="677892" y="1615014"/>
            <a:ext cx="10836215" cy="4321696"/>
          </a:xfrm>
          <a:prstGeom prst="rect">
            <a:avLst/>
          </a:prstGeom>
          <a:noFill/>
        </p:spPr>
        <p:txBody>
          <a:bodyPr wrap="square">
            <a:spAutoFit/>
          </a:bodyPr>
          <a:lstStyle/>
          <a:p>
            <a:pPr marL="0" marR="0" algn="just">
              <a:lnSpc>
                <a:spcPct val="115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1. Don’t forget______________(</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VISIT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the important historical sites when you are in Greece.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2. I will never forget______________(</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SEE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this magnificent site for the first time.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3. These sources of evidence are very difficult_______________(</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COMPARE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4.  Historians are trying______________(</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PROVE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its authenticity by_______________</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COMPARE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it to several other types of evidence.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5. Slaves in ancient Greece were not eligible_______________(</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TAKE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part in public life.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6. Can you imagine______________(</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BE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 slave in ancient Greece? Their lives must have been horrible.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7. _______________(</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PARTICIPATE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in public life and politics was strongly encouraged in ancient Greece.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8. Athens had a small population and therefore it was possible for all its male citizens_____________(</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PARTICIPATE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in the process of government.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9. ____________(</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WORK</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on this ancient excavation site has been a very rewarding experience.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10. We look forward </a:t>
            </a:r>
            <a:r>
              <a:rPr lang="en-US"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to</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______________(</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COME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back to Greece once again this year.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11. You should also consider_____________(</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APPLY</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for this new archeological project.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12. I enjoy_____________(</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VISIT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historical museums around the world.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13. Every citizen was expected to be interested in ______________(</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PARTICIPATE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in public life and politics in ancient Athens.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63014BE-329C-203F-2828-15BF1BEBD671}"/>
              </a:ext>
            </a:extLst>
          </p:cNvPr>
          <p:cNvSpPr txBox="1"/>
          <p:nvPr/>
        </p:nvSpPr>
        <p:spPr>
          <a:xfrm>
            <a:off x="2074398" y="762747"/>
            <a:ext cx="7571835" cy="338554"/>
          </a:xfrm>
          <a:prstGeom prst="rect">
            <a:avLst/>
          </a:prstGeom>
          <a:solidFill>
            <a:schemeClr val="bg2"/>
          </a:solidFill>
        </p:spPr>
        <p:txBody>
          <a:bodyPr wrap="square">
            <a:spAutoFit/>
          </a:bodyPr>
          <a:lstStyle/>
          <a:p>
            <a:r>
              <a:rPr lang="en-US" sz="1600" b="1" i="1" dirty="0">
                <a:effectLst/>
                <a:latin typeface="Times New Roman" panose="02020603050405020304" pitchFamily="18" charset="0"/>
                <a:ea typeface="Calibri" panose="020F0502020204030204" pitchFamily="34" charset="0"/>
              </a:rPr>
              <a:t>Insert the appropriate </a:t>
            </a:r>
            <a:r>
              <a:rPr lang="en-US" sz="1600" b="1" i="1" u="sng" dirty="0">
                <a:effectLst/>
                <a:latin typeface="Times New Roman" panose="02020603050405020304" pitchFamily="18" charset="0"/>
                <a:ea typeface="Calibri" panose="020F0502020204030204" pitchFamily="34" charset="0"/>
              </a:rPr>
              <a:t>GERUND</a:t>
            </a:r>
            <a:r>
              <a:rPr lang="en-US" sz="1600" b="1" i="1" dirty="0">
                <a:effectLst/>
                <a:latin typeface="Times New Roman" panose="02020603050405020304" pitchFamily="18" charset="0"/>
                <a:ea typeface="Calibri" panose="020F0502020204030204" pitchFamily="34" charset="0"/>
              </a:rPr>
              <a:t> or </a:t>
            </a:r>
            <a:r>
              <a:rPr lang="en-US" sz="1600" b="1" i="1" u="sng" dirty="0">
                <a:effectLst/>
                <a:latin typeface="Times New Roman" panose="02020603050405020304" pitchFamily="18" charset="0"/>
                <a:ea typeface="Calibri" panose="020F0502020204030204" pitchFamily="34" charset="0"/>
              </a:rPr>
              <a:t>INFINITIVE </a:t>
            </a:r>
            <a:r>
              <a:rPr lang="en-US" sz="1600" b="1" i="1" dirty="0">
                <a:effectLst/>
                <a:latin typeface="Times New Roman" panose="02020603050405020304" pitchFamily="18" charset="0"/>
                <a:ea typeface="Calibri" panose="020F0502020204030204" pitchFamily="34" charset="0"/>
              </a:rPr>
              <a:t>forms in the sentences below:</a:t>
            </a:r>
            <a:endParaRPr lang="en-US" sz="1600" dirty="0"/>
          </a:p>
        </p:txBody>
      </p:sp>
      <p:sp>
        <p:nvSpPr>
          <p:cNvPr id="3" name="Rectangle 2">
            <a:extLst>
              <a:ext uri="{FF2B5EF4-FFF2-40B4-BE49-F238E27FC236}">
                <a16:creationId xmlns:a16="http://schemas.microsoft.com/office/drawing/2014/main" id="{6656A813-A4CF-6CDE-AE91-C8DE0F008D5F}"/>
              </a:ext>
            </a:extLst>
          </p:cNvPr>
          <p:cNvSpPr/>
          <p:nvPr/>
        </p:nvSpPr>
        <p:spPr>
          <a:xfrm>
            <a:off x="1993715" y="1679525"/>
            <a:ext cx="2067297"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to visit</a:t>
            </a:r>
          </a:p>
        </p:txBody>
      </p:sp>
      <p:sp>
        <p:nvSpPr>
          <p:cNvPr id="4" name="Rectangle 3">
            <a:extLst>
              <a:ext uri="{FF2B5EF4-FFF2-40B4-BE49-F238E27FC236}">
                <a16:creationId xmlns:a16="http://schemas.microsoft.com/office/drawing/2014/main" id="{965EF13F-DC2A-3B91-27A0-3C049AF22ABE}"/>
              </a:ext>
            </a:extLst>
          </p:cNvPr>
          <p:cNvSpPr/>
          <p:nvPr/>
        </p:nvSpPr>
        <p:spPr>
          <a:xfrm>
            <a:off x="2567455" y="2000071"/>
            <a:ext cx="1780427"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seeing</a:t>
            </a:r>
          </a:p>
        </p:txBody>
      </p:sp>
      <p:sp>
        <p:nvSpPr>
          <p:cNvPr id="6" name="Rectangle 5">
            <a:extLst>
              <a:ext uri="{FF2B5EF4-FFF2-40B4-BE49-F238E27FC236}">
                <a16:creationId xmlns:a16="http://schemas.microsoft.com/office/drawing/2014/main" id="{D541F7A8-BC53-87ED-76D7-63F3A6FB86A6}"/>
              </a:ext>
            </a:extLst>
          </p:cNvPr>
          <p:cNvSpPr/>
          <p:nvPr/>
        </p:nvSpPr>
        <p:spPr>
          <a:xfrm>
            <a:off x="4580136" y="2253266"/>
            <a:ext cx="2627487"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to compare</a:t>
            </a:r>
          </a:p>
        </p:txBody>
      </p:sp>
      <p:sp>
        <p:nvSpPr>
          <p:cNvPr id="8" name="Rectangle 7">
            <a:extLst>
              <a:ext uri="{FF2B5EF4-FFF2-40B4-BE49-F238E27FC236}">
                <a16:creationId xmlns:a16="http://schemas.microsoft.com/office/drawing/2014/main" id="{2704E78D-AEE3-E80E-CF99-2299B34A6771}"/>
              </a:ext>
            </a:extLst>
          </p:cNvPr>
          <p:cNvSpPr/>
          <p:nvPr/>
        </p:nvSpPr>
        <p:spPr>
          <a:xfrm>
            <a:off x="2773644" y="2545681"/>
            <a:ext cx="2201768"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to prove</a:t>
            </a:r>
          </a:p>
        </p:txBody>
      </p:sp>
      <p:sp>
        <p:nvSpPr>
          <p:cNvPr id="9" name="Rectangle 8">
            <a:extLst>
              <a:ext uri="{FF2B5EF4-FFF2-40B4-BE49-F238E27FC236}">
                <a16:creationId xmlns:a16="http://schemas.microsoft.com/office/drawing/2014/main" id="{EDA839AF-A487-CE99-1C24-3738DEF947CC}"/>
              </a:ext>
            </a:extLst>
          </p:cNvPr>
          <p:cNvSpPr/>
          <p:nvPr/>
        </p:nvSpPr>
        <p:spPr>
          <a:xfrm>
            <a:off x="6565715" y="2528282"/>
            <a:ext cx="2703791"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comparing</a:t>
            </a:r>
          </a:p>
        </p:txBody>
      </p:sp>
      <p:sp>
        <p:nvSpPr>
          <p:cNvPr id="10" name="Rectangle 9">
            <a:extLst>
              <a:ext uri="{FF2B5EF4-FFF2-40B4-BE49-F238E27FC236}">
                <a16:creationId xmlns:a16="http://schemas.microsoft.com/office/drawing/2014/main" id="{1C575CA9-3796-CA38-7FF5-878053529F15}"/>
              </a:ext>
            </a:extLst>
          </p:cNvPr>
          <p:cNvSpPr/>
          <p:nvPr/>
        </p:nvSpPr>
        <p:spPr>
          <a:xfrm>
            <a:off x="4498418" y="3077854"/>
            <a:ext cx="2092416"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to take</a:t>
            </a:r>
          </a:p>
        </p:txBody>
      </p:sp>
      <p:sp>
        <p:nvSpPr>
          <p:cNvPr id="11" name="Rectangle 10">
            <a:extLst>
              <a:ext uri="{FF2B5EF4-FFF2-40B4-BE49-F238E27FC236}">
                <a16:creationId xmlns:a16="http://schemas.microsoft.com/office/drawing/2014/main" id="{1E3AC1BB-02BD-CD6C-02BA-C06F1E68440D}"/>
              </a:ext>
            </a:extLst>
          </p:cNvPr>
          <p:cNvSpPr/>
          <p:nvPr/>
        </p:nvSpPr>
        <p:spPr>
          <a:xfrm>
            <a:off x="2424020" y="3389841"/>
            <a:ext cx="1780427"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being</a:t>
            </a:r>
          </a:p>
        </p:txBody>
      </p:sp>
      <p:sp>
        <p:nvSpPr>
          <p:cNvPr id="12" name="Rectangle 11">
            <a:extLst>
              <a:ext uri="{FF2B5EF4-FFF2-40B4-BE49-F238E27FC236}">
                <a16:creationId xmlns:a16="http://schemas.microsoft.com/office/drawing/2014/main" id="{EE42FF4B-4E4A-71EE-CB0A-91C5F5537297}"/>
              </a:ext>
            </a:extLst>
          </p:cNvPr>
          <p:cNvSpPr/>
          <p:nvPr/>
        </p:nvSpPr>
        <p:spPr>
          <a:xfrm>
            <a:off x="1040749" y="3656068"/>
            <a:ext cx="2930616"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Participating</a:t>
            </a:r>
          </a:p>
        </p:txBody>
      </p:sp>
      <p:sp>
        <p:nvSpPr>
          <p:cNvPr id="13" name="Rectangle 12">
            <a:extLst>
              <a:ext uri="{FF2B5EF4-FFF2-40B4-BE49-F238E27FC236}">
                <a16:creationId xmlns:a16="http://schemas.microsoft.com/office/drawing/2014/main" id="{3A7117B2-F138-00DD-D857-689F7A2E5433}"/>
              </a:ext>
            </a:extLst>
          </p:cNvPr>
          <p:cNvSpPr/>
          <p:nvPr/>
        </p:nvSpPr>
        <p:spPr>
          <a:xfrm>
            <a:off x="8122024" y="3968634"/>
            <a:ext cx="2703791"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to participate</a:t>
            </a:r>
          </a:p>
        </p:txBody>
      </p:sp>
      <p:sp>
        <p:nvSpPr>
          <p:cNvPr id="14" name="Rectangle 13">
            <a:extLst>
              <a:ext uri="{FF2B5EF4-FFF2-40B4-BE49-F238E27FC236}">
                <a16:creationId xmlns:a16="http://schemas.microsoft.com/office/drawing/2014/main" id="{5152701F-E8EE-44BB-7926-00C3B4B9E9D7}"/>
              </a:ext>
            </a:extLst>
          </p:cNvPr>
          <p:cNvSpPr/>
          <p:nvPr/>
        </p:nvSpPr>
        <p:spPr>
          <a:xfrm>
            <a:off x="939305" y="4500228"/>
            <a:ext cx="2036977"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Working </a:t>
            </a:r>
          </a:p>
        </p:txBody>
      </p:sp>
      <p:sp>
        <p:nvSpPr>
          <p:cNvPr id="15" name="Rectangle 14">
            <a:extLst>
              <a:ext uri="{FF2B5EF4-FFF2-40B4-BE49-F238E27FC236}">
                <a16:creationId xmlns:a16="http://schemas.microsoft.com/office/drawing/2014/main" id="{953F01CA-BF79-4445-565E-F2091DB13B8C}"/>
              </a:ext>
            </a:extLst>
          </p:cNvPr>
          <p:cNvSpPr/>
          <p:nvPr/>
        </p:nvSpPr>
        <p:spPr>
          <a:xfrm>
            <a:off x="2773644" y="4796389"/>
            <a:ext cx="2092416"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rgbClr val="FF0000"/>
                </a:solidFill>
              </a:rPr>
              <a:t>COMING</a:t>
            </a:r>
          </a:p>
        </p:txBody>
      </p:sp>
      <p:sp>
        <p:nvSpPr>
          <p:cNvPr id="16" name="Rectangle 15">
            <a:extLst>
              <a:ext uri="{FF2B5EF4-FFF2-40B4-BE49-F238E27FC236}">
                <a16:creationId xmlns:a16="http://schemas.microsoft.com/office/drawing/2014/main" id="{F60C0269-5397-BFA2-86CC-35DE8315CF95}"/>
              </a:ext>
            </a:extLst>
          </p:cNvPr>
          <p:cNvSpPr/>
          <p:nvPr/>
        </p:nvSpPr>
        <p:spPr>
          <a:xfrm>
            <a:off x="3170798" y="5054397"/>
            <a:ext cx="2067297"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applying</a:t>
            </a:r>
          </a:p>
        </p:txBody>
      </p:sp>
      <p:sp>
        <p:nvSpPr>
          <p:cNvPr id="17" name="Rectangle 16">
            <a:extLst>
              <a:ext uri="{FF2B5EF4-FFF2-40B4-BE49-F238E27FC236}">
                <a16:creationId xmlns:a16="http://schemas.microsoft.com/office/drawing/2014/main" id="{5A8B8B06-A0B9-D055-750D-70DAE2D3E634}"/>
              </a:ext>
            </a:extLst>
          </p:cNvPr>
          <p:cNvSpPr/>
          <p:nvPr/>
        </p:nvSpPr>
        <p:spPr>
          <a:xfrm>
            <a:off x="1662021" y="5344388"/>
            <a:ext cx="1968685"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visiting</a:t>
            </a:r>
          </a:p>
        </p:txBody>
      </p:sp>
      <p:sp>
        <p:nvSpPr>
          <p:cNvPr id="18" name="Rectangle 17">
            <a:extLst>
              <a:ext uri="{FF2B5EF4-FFF2-40B4-BE49-F238E27FC236}">
                <a16:creationId xmlns:a16="http://schemas.microsoft.com/office/drawing/2014/main" id="{08DF5C8A-7620-D45F-EB7A-BA97B007A387}"/>
              </a:ext>
            </a:extLst>
          </p:cNvPr>
          <p:cNvSpPr/>
          <p:nvPr/>
        </p:nvSpPr>
        <p:spPr>
          <a:xfrm>
            <a:off x="4866059" y="5626854"/>
            <a:ext cx="2888412"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participating</a:t>
            </a:r>
          </a:p>
        </p:txBody>
      </p:sp>
    </p:spTree>
    <p:extLst>
      <p:ext uri="{BB962C8B-B14F-4D97-AF65-F5344CB8AC3E}">
        <p14:creationId xmlns:p14="http://schemas.microsoft.com/office/powerpoint/2010/main" val="98784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ppt_x"/>
                                          </p:val>
                                        </p:tav>
                                        <p:tav tm="100000">
                                          <p:val>
                                            <p:strVal val="#ppt_x"/>
                                          </p:val>
                                        </p:tav>
                                      </p:tavLst>
                                    </p:anim>
                                    <p:anim calcmode="lin" valueType="num">
                                      <p:cBhvr additive="base">
                                        <p:cTn id="8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additive="base">
                                        <p:cTn id="91" dur="500" fill="hold"/>
                                        <p:tgtEl>
                                          <p:spTgt spid="18"/>
                                        </p:tgtEl>
                                        <p:attrNameLst>
                                          <p:attrName>ppt_x</p:attrName>
                                        </p:attrNameLst>
                                      </p:cBhvr>
                                      <p:tavLst>
                                        <p:tav tm="0">
                                          <p:val>
                                            <p:strVal val="#ppt_x"/>
                                          </p:val>
                                        </p:tav>
                                        <p:tav tm="100000">
                                          <p:val>
                                            <p:strVal val="#ppt_x"/>
                                          </p:val>
                                        </p:tav>
                                      </p:tavLst>
                                    </p:anim>
                                    <p:anim calcmode="lin" valueType="num">
                                      <p:cBhvr additive="base">
                                        <p:cTn id="9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4" grpId="0" animBg="1"/>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ADD06-A98B-171E-718E-BC1E25BA7777}"/>
              </a:ext>
            </a:extLst>
          </p:cNvPr>
          <p:cNvSpPr>
            <a:spLocks noGrp="1"/>
          </p:cNvSpPr>
          <p:nvPr>
            <p:ph type="title"/>
          </p:nvPr>
        </p:nvSpPr>
        <p:spPr>
          <a:xfrm>
            <a:off x="838200" y="183970"/>
            <a:ext cx="10515600" cy="463011"/>
          </a:xfrm>
        </p:spPr>
        <p:txBody>
          <a:bodyPr>
            <a:normAutofit fontScale="90000"/>
          </a:bodyPr>
          <a:lstStyle/>
          <a:p>
            <a:r>
              <a:rPr lang="en-US" dirty="0"/>
              <a:t>Gap-filling exercise                      Textbook, p. 95-96</a:t>
            </a:r>
          </a:p>
        </p:txBody>
      </p:sp>
      <p:graphicFrame>
        <p:nvGraphicFramePr>
          <p:cNvPr id="4" name="Table 3">
            <a:extLst>
              <a:ext uri="{FF2B5EF4-FFF2-40B4-BE49-F238E27FC236}">
                <a16:creationId xmlns:a16="http://schemas.microsoft.com/office/drawing/2014/main" id="{45BC76F9-E17B-2698-7A00-E53022FA45F9}"/>
              </a:ext>
            </a:extLst>
          </p:cNvPr>
          <p:cNvGraphicFramePr>
            <a:graphicFrameLocks noGrp="1"/>
          </p:cNvGraphicFramePr>
          <p:nvPr>
            <p:extLst>
              <p:ext uri="{D42A27DB-BD31-4B8C-83A1-F6EECF244321}">
                <p14:modId xmlns:p14="http://schemas.microsoft.com/office/powerpoint/2010/main" val="81552470"/>
              </p:ext>
            </p:extLst>
          </p:nvPr>
        </p:nvGraphicFramePr>
        <p:xfrm>
          <a:off x="1037039" y="739363"/>
          <a:ext cx="6080760" cy="1050544"/>
        </p:xfrm>
        <a:graphic>
          <a:graphicData uri="http://schemas.openxmlformats.org/drawingml/2006/table">
            <a:tbl>
              <a:tblPr firstRow="1" firstCol="1" bandRow="1"/>
              <a:tblGrid>
                <a:gridCol w="1520190">
                  <a:extLst>
                    <a:ext uri="{9D8B030D-6E8A-4147-A177-3AD203B41FA5}">
                      <a16:colId xmlns:a16="http://schemas.microsoft.com/office/drawing/2014/main" val="4165245520"/>
                    </a:ext>
                  </a:extLst>
                </a:gridCol>
                <a:gridCol w="1520190">
                  <a:extLst>
                    <a:ext uri="{9D8B030D-6E8A-4147-A177-3AD203B41FA5}">
                      <a16:colId xmlns:a16="http://schemas.microsoft.com/office/drawing/2014/main" val="2113363389"/>
                    </a:ext>
                  </a:extLst>
                </a:gridCol>
                <a:gridCol w="1520190">
                  <a:extLst>
                    <a:ext uri="{9D8B030D-6E8A-4147-A177-3AD203B41FA5}">
                      <a16:colId xmlns:a16="http://schemas.microsoft.com/office/drawing/2014/main" val="997956090"/>
                    </a:ext>
                  </a:extLst>
                </a:gridCol>
                <a:gridCol w="1520190">
                  <a:extLst>
                    <a:ext uri="{9D8B030D-6E8A-4147-A177-3AD203B41FA5}">
                      <a16:colId xmlns:a16="http://schemas.microsoft.com/office/drawing/2014/main" val="2696697487"/>
                    </a:ext>
                  </a:extLst>
                </a:gridCol>
              </a:tblGrid>
              <a:tr h="0">
                <a:tc>
                  <a:txBody>
                    <a:bodyPr/>
                    <a:lstStyle/>
                    <a:p>
                      <a:pPr marL="0" marR="0">
                        <a:lnSpc>
                          <a:spcPct val="115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 homeland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b. protagonists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c. vain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d. elapsed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7559602"/>
                  </a:ext>
                </a:extLst>
              </a:tr>
              <a:tr h="0">
                <a:tc>
                  <a:txBody>
                    <a:bodyPr/>
                    <a:lstStyle/>
                    <a:p>
                      <a:pPr marL="0" marR="0">
                        <a:lnSpc>
                          <a:spcPct val="115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e. influence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f. apparent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g. vivid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h. urge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3532788"/>
                  </a:ext>
                </a:extLst>
              </a:tr>
              <a:tr h="0">
                <a:tc>
                  <a:txBody>
                    <a:bodyPr/>
                    <a:lstStyle/>
                    <a:p>
                      <a:pPr marL="0" marR="0">
                        <a:lnSpc>
                          <a:spcPct val="115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i. semi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j. duty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k. gained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l. destined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6425137"/>
                  </a:ext>
                </a:extLst>
              </a:tr>
              <a:tr h="0">
                <a:tc>
                  <a:txBody>
                    <a:bodyPr/>
                    <a:lstStyle/>
                    <a:p>
                      <a:pPr marL="0" marR="0">
                        <a:lnSpc>
                          <a:spcPct val="115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m. companion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n. foe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o. emerges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p. fulfill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4283923"/>
                  </a:ext>
                </a:extLst>
              </a:tr>
            </a:tbl>
          </a:graphicData>
        </a:graphic>
      </p:graphicFrame>
      <p:sp>
        <p:nvSpPr>
          <p:cNvPr id="6" name="TextBox 5">
            <a:extLst>
              <a:ext uri="{FF2B5EF4-FFF2-40B4-BE49-F238E27FC236}">
                <a16:creationId xmlns:a16="http://schemas.microsoft.com/office/drawing/2014/main" id="{0F38FF18-D820-24B6-6CDC-CB538B5741EE}"/>
              </a:ext>
            </a:extLst>
          </p:cNvPr>
          <p:cNvSpPr txBox="1"/>
          <p:nvPr/>
        </p:nvSpPr>
        <p:spPr>
          <a:xfrm>
            <a:off x="838200" y="2162505"/>
            <a:ext cx="10781581" cy="4294830"/>
          </a:xfrm>
          <a:prstGeom prst="rect">
            <a:avLst/>
          </a:prstGeom>
          <a:noFill/>
        </p:spPr>
        <p:txBody>
          <a:bodyPr wrap="square">
            <a:spAutoFit/>
          </a:bodyPr>
          <a:lstStyle/>
          <a:p>
            <a:pPr marL="0" marR="0" algn="just">
              <a:lnSpc>
                <a:spcPct val="107000"/>
              </a:lnSpc>
              <a:spcBef>
                <a:spcPts val="0"/>
              </a:spcBef>
              <a:spcAft>
                <a:spcPts val="0"/>
              </a:spcAft>
            </a:pPr>
            <a:r>
              <a:rPr lang="en-US" sz="1600" kern="0" dirty="0">
                <a:effectLst/>
                <a:latin typeface="Times New Roman" panose="02020603050405020304" pitchFamily="18" charset="0"/>
                <a:ea typeface="Calibri" panose="020F0502020204030204" pitchFamily="34" charset="0"/>
                <a:cs typeface="Times New Roman" panose="02020603050405020304" pitchFamily="18" charset="0"/>
              </a:rPr>
              <a:t>Despite the wide margin of time that (1)_____________(</a:t>
            </a:r>
            <a:r>
              <a:rPr lang="en-US" sz="1600" b="1" kern="0" dirty="0">
                <a:effectLst/>
                <a:latin typeface="Times New Roman" panose="02020603050405020304" pitchFamily="18" charset="0"/>
                <a:ea typeface="Calibri" panose="020F0502020204030204" pitchFamily="34" charset="0"/>
                <a:cs typeface="Times New Roman" panose="02020603050405020304" pitchFamily="18" charset="0"/>
              </a:rPr>
              <a:t>PASSED</a:t>
            </a:r>
            <a:r>
              <a:rPr lang="en-US" sz="1600" kern="0" dirty="0">
                <a:effectLst/>
                <a:latin typeface="Times New Roman" panose="02020603050405020304" pitchFamily="18" charset="0"/>
                <a:ea typeface="Calibri" panose="020F0502020204030204" pitchFamily="34" charset="0"/>
                <a:cs typeface="Times New Roman" panose="02020603050405020304" pitchFamily="18" charset="0"/>
              </a:rPr>
              <a:t>)  from the writing of Homer’s </a:t>
            </a:r>
            <a:r>
              <a:rPr lang="en-US" sz="1600" i="1" kern="0" dirty="0">
                <a:effectLst/>
                <a:latin typeface="Times New Roman" panose="02020603050405020304" pitchFamily="18" charset="0"/>
                <a:ea typeface="Calibri" panose="020F0502020204030204" pitchFamily="34" charset="0"/>
                <a:cs typeface="Times New Roman" panose="02020603050405020304" pitchFamily="18" charset="0"/>
              </a:rPr>
              <a:t>Iliad</a:t>
            </a:r>
            <a:r>
              <a:rPr lang="en-US" sz="1600" kern="0" dirty="0">
                <a:effectLst/>
                <a:latin typeface="Times New Roman" panose="02020603050405020304" pitchFamily="18" charset="0"/>
                <a:ea typeface="Calibri" panose="020F0502020204030204" pitchFamily="34" charset="0"/>
                <a:cs typeface="Times New Roman" panose="02020603050405020304" pitchFamily="18" charset="0"/>
              </a:rPr>
              <a:t> and Virgil’s </a:t>
            </a:r>
            <a:r>
              <a:rPr lang="en-US" sz="1600" i="1" kern="0" dirty="0">
                <a:effectLst/>
                <a:latin typeface="Times New Roman" panose="02020603050405020304" pitchFamily="18" charset="0"/>
                <a:ea typeface="Calibri" panose="020F0502020204030204" pitchFamily="34" charset="0"/>
                <a:cs typeface="Times New Roman" panose="02020603050405020304" pitchFamily="18" charset="0"/>
              </a:rPr>
              <a:t>Aeneid</a:t>
            </a:r>
            <a:r>
              <a:rPr lang="en-US" sz="1600" kern="0" dirty="0">
                <a:effectLst/>
                <a:latin typeface="Times New Roman" panose="02020603050405020304" pitchFamily="18" charset="0"/>
                <a:ea typeface="Calibri" panose="020F0502020204030204" pitchFamily="34" charset="0"/>
                <a:cs typeface="Times New Roman" panose="02020603050405020304" pitchFamily="18" charset="0"/>
              </a:rPr>
              <a:t>, many of the same themes are (2)_____________(</a:t>
            </a:r>
            <a:r>
              <a:rPr lang="en-US" sz="1600" b="1" kern="0" dirty="0">
                <a:effectLst/>
                <a:latin typeface="Times New Roman" panose="02020603050405020304" pitchFamily="18" charset="0"/>
                <a:ea typeface="Calibri" panose="020F0502020204030204" pitchFamily="34" charset="0"/>
                <a:cs typeface="Times New Roman" panose="02020603050405020304" pitchFamily="18" charset="0"/>
              </a:rPr>
              <a:t>OBVIOUS</a:t>
            </a:r>
            <a:r>
              <a:rPr lang="en-US" sz="1600" kern="0" dirty="0">
                <a:effectLst/>
                <a:latin typeface="Times New Roman" panose="02020603050405020304" pitchFamily="18" charset="0"/>
                <a:ea typeface="Calibri" panose="020F0502020204030204" pitchFamily="34" charset="0"/>
                <a:cs typeface="Times New Roman" panose="02020603050405020304" pitchFamily="18" charset="0"/>
              </a:rPr>
              <a:t>) in each text. Within both classics in epic poetry</a:t>
            </a:r>
            <a:r>
              <a:rPr lang="en-US" sz="1600" i="1" kern="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600" kern="0" dirty="0">
                <a:effectLst/>
                <a:latin typeface="Times New Roman" panose="02020603050405020304" pitchFamily="18" charset="0"/>
                <a:ea typeface="Calibri" panose="020F0502020204030204" pitchFamily="34" charset="0"/>
                <a:cs typeface="Times New Roman" panose="02020603050405020304" pitchFamily="18" charset="0"/>
              </a:rPr>
              <a:t> there is a strong (3)_____________(</a:t>
            </a:r>
            <a:r>
              <a:rPr lang="en-US" sz="1600" b="1" kern="0" dirty="0">
                <a:effectLst/>
                <a:latin typeface="Times New Roman" panose="02020603050405020304" pitchFamily="18" charset="0"/>
                <a:ea typeface="Calibri" panose="020F0502020204030204" pitchFamily="34" charset="0"/>
                <a:cs typeface="Times New Roman" panose="02020603050405020304" pitchFamily="18" charset="0"/>
              </a:rPr>
              <a:t>NEED</a:t>
            </a:r>
            <a:r>
              <a:rPr lang="en-US" sz="1600" kern="0" dirty="0">
                <a:effectLst/>
                <a:latin typeface="Times New Roman" panose="02020603050405020304" pitchFamily="18" charset="0"/>
                <a:ea typeface="Calibri" panose="020F0502020204030204" pitchFamily="34" charset="0"/>
                <a:cs typeface="Times New Roman" panose="02020603050405020304" pitchFamily="18" charset="0"/>
              </a:rPr>
              <a:t>) to present a world in which wars are glorious and the gods (4)_____________(</a:t>
            </a:r>
            <a:r>
              <a:rPr lang="en-US" sz="1600" b="1" kern="0" dirty="0">
                <a:effectLst/>
                <a:latin typeface="Times New Roman" panose="02020603050405020304" pitchFamily="18" charset="0"/>
                <a:ea typeface="Calibri" panose="020F0502020204030204" pitchFamily="34" charset="0"/>
                <a:cs typeface="Times New Roman" panose="02020603050405020304" pitchFamily="18" charset="0"/>
              </a:rPr>
              <a:t>AFFECT</a:t>
            </a:r>
            <a:r>
              <a:rPr lang="en-US" sz="1600" kern="0" dirty="0">
                <a:effectLst/>
                <a:latin typeface="Times New Roman" panose="02020603050405020304" pitchFamily="18" charset="0"/>
                <a:ea typeface="Calibri" panose="020F0502020204030204" pitchFamily="34" charset="0"/>
                <a:cs typeface="Times New Roman" panose="02020603050405020304" pitchFamily="18" charset="0"/>
              </a:rPr>
              <a:t>) fate.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kern="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kern="0" dirty="0">
                <a:effectLst/>
                <a:latin typeface="Times New Roman" panose="02020603050405020304" pitchFamily="18" charset="0"/>
                <a:ea typeface="Calibri" panose="020F0502020204030204" pitchFamily="34" charset="0"/>
                <a:cs typeface="Times New Roman" panose="02020603050405020304" pitchFamily="18" charset="0"/>
              </a:rPr>
              <a:t>Through the representation of two (5)____________(</a:t>
            </a:r>
            <a:r>
              <a:rPr lang="en-US" sz="1600" b="1" kern="0" dirty="0">
                <a:effectLst/>
                <a:latin typeface="Times New Roman" panose="02020603050405020304" pitchFamily="18" charset="0"/>
                <a:ea typeface="Calibri" panose="020F0502020204030204" pitchFamily="34" charset="0"/>
                <a:cs typeface="Times New Roman" panose="02020603050405020304" pitchFamily="18" charset="0"/>
              </a:rPr>
              <a:t>MAIN CHARACTERS</a:t>
            </a:r>
            <a:r>
              <a:rPr lang="en-US" sz="1600" kern="0" dirty="0">
                <a:effectLst/>
                <a:latin typeface="Times New Roman" panose="02020603050405020304" pitchFamily="18" charset="0"/>
                <a:ea typeface="Calibri" panose="020F0502020204030204" pitchFamily="34" charset="0"/>
                <a:cs typeface="Times New Roman" panose="02020603050405020304" pitchFamily="18" charset="0"/>
              </a:rPr>
              <a:t>), Achilles and Aeneas, a more (6)_____________(</a:t>
            </a:r>
            <a:r>
              <a:rPr lang="en-US" sz="1600" b="1" kern="0" dirty="0">
                <a:effectLst/>
                <a:latin typeface="Times New Roman" panose="02020603050405020304" pitchFamily="18" charset="0"/>
                <a:ea typeface="Calibri" panose="020F0502020204030204" pitchFamily="34" charset="0"/>
                <a:cs typeface="Times New Roman" panose="02020603050405020304" pitchFamily="18" charset="0"/>
              </a:rPr>
              <a:t>DISTINCT</a:t>
            </a:r>
            <a:r>
              <a:rPr lang="en-US" sz="1600" kern="0" dirty="0">
                <a:effectLst/>
                <a:latin typeface="Times New Roman" panose="02020603050405020304" pitchFamily="18" charset="0"/>
                <a:ea typeface="Calibri" panose="020F0502020204030204" pitchFamily="34" charset="0"/>
                <a:cs typeface="Times New Roman" panose="02020603050405020304" pitchFamily="18" charset="0"/>
              </a:rPr>
              <a:t>) picture of the ancient world (7)_____________(</a:t>
            </a:r>
            <a:r>
              <a:rPr lang="en-US" sz="1600" b="1" kern="0" dirty="0">
                <a:effectLst/>
                <a:latin typeface="Times New Roman" panose="02020603050405020304" pitchFamily="18" charset="0"/>
                <a:ea typeface="Calibri" panose="020F0502020204030204" pitchFamily="34" charset="0"/>
                <a:cs typeface="Times New Roman" panose="02020603050405020304" pitchFamily="18" charset="0"/>
              </a:rPr>
              <a:t>COMES INTO VIEW</a:t>
            </a:r>
            <a:r>
              <a:rPr lang="en-US" sz="1600" kern="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kern="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kern="0" dirty="0">
                <a:effectLst/>
                <a:latin typeface="Times New Roman" panose="02020603050405020304" pitchFamily="18" charset="0"/>
                <a:ea typeface="Calibri" panose="020F0502020204030204" pitchFamily="34" charset="0"/>
                <a:cs typeface="Times New Roman" panose="02020603050405020304" pitchFamily="18" charset="0"/>
              </a:rPr>
              <a:t>Each of the main characters is ‘chosen’ by the gods and has (8)_____________(</a:t>
            </a:r>
            <a:r>
              <a:rPr lang="en-US" sz="1600" b="1" kern="0" dirty="0">
                <a:effectLst/>
                <a:latin typeface="Times New Roman" panose="02020603050405020304" pitchFamily="18" charset="0"/>
                <a:ea typeface="Calibri" panose="020F0502020204030204" pitchFamily="34" charset="0"/>
                <a:cs typeface="Times New Roman" panose="02020603050405020304" pitchFamily="18" charset="0"/>
              </a:rPr>
              <a:t>OBTAINED</a:t>
            </a:r>
            <a:r>
              <a:rPr lang="en-US" sz="1600" kern="0" dirty="0">
                <a:effectLst/>
                <a:latin typeface="Times New Roman" panose="02020603050405020304" pitchFamily="18" charset="0"/>
                <a:ea typeface="Calibri" panose="020F0502020204030204" pitchFamily="34" charset="0"/>
                <a:cs typeface="Times New Roman" panose="02020603050405020304" pitchFamily="18" charset="0"/>
              </a:rPr>
              <a:t>) favor not only because of birth (they are both (9)____________(</a:t>
            </a:r>
            <a:r>
              <a:rPr lang="en-US" sz="1600" b="1" kern="0" dirty="0">
                <a:effectLst/>
                <a:latin typeface="Times New Roman" panose="02020603050405020304" pitchFamily="18" charset="0"/>
                <a:ea typeface="Calibri" panose="020F0502020204030204" pitchFamily="34" charset="0"/>
                <a:cs typeface="Times New Roman" panose="02020603050405020304" pitchFamily="18" charset="0"/>
              </a:rPr>
              <a:t>HALF</a:t>
            </a:r>
            <a:r>
              <a:rPr lang="en-US" sz="1600" kern="0" dirty="0">
                <a:effectLst/>
                <a:latin typeface="Times New Roman" panose="02020603050405020304" pitchFamily="18" charset="0"/>
                <a:ea typeface="Calibri" panose="020F0502020204030204" pitchFamily="34" charset="0"/>
                <a:cs typeface="Times New Roman" panose="02020603050405020304" pitchFamily="18" charset="0"/>
              </a:rPr>
              <a:t>) - divine beings) but also because they are (10)____________(</a:t>
            </a:r>
            <a:r>
              <a:rPr lang="en-US" sz="1600" b="1" kern="0" dirty="0">
                <a:effectLst/>
                <a:latin typeface="Times New Roman" panose="02020603050405020304" pitchFamily="18" charset="0"/>
                <a:ea typeface="Calibri" panose="020F0502020204030204" pitchFamily="34" charset="0"/>
                <a:cs typeface="Times New Roman" panose="02020603050405020304" pitchFamily="18" charset="0"/>
              </a:rPr>
              <a:t>INTENDED</a:t>
            </a:r>
            <a:r>
              <a:rPr lang="en-US" sz="1600" kern="0" dirty="0">
                <a:effectLst/>
                <a:latin typeface="Times New Roman" panose="02020603050405020304" pitchFamily="18" charset="0"/>
                <a:ea typeface="Calibri" panose="020F0502020204030204" pitchFamily="34" charset="0"/>
                <a:cs typeface="Times New Roman" panose="02020603050405020304" pitchFamily="18" charset="0"/>
              </a:rPr>
              <a:t>) to (11)_____________(</a:t>
            </a:r>
            <a:r>
              <a:rPr lang="en-US" sz="1600" b="1" kern="0" dirty="0">
                <a:effectLst/>
                <a:latin typeface="Times New Roman" panose="02020603050405020304" pitchFamily="18" charset="0"/>
                <a:ea typeface="Calibri" panose="020F0502020204030204" pitchFamily="34" charset="0"/>
                <a:cs typeface="Times New Roman" panose="02020603050405020304" pitchFamily="18" charset="0"/>
              </a:rPr>
              <a:t>ACHIEVE</a:t>
            </a:r>
            <a:r>
              <a:rPr lang="en-US" sz="1600" kern="0" dirty="0">
                <a:effectLst/>
                <a:latin typeface="Times New Roman" panose="02020603050405020304" pitchFamily="18" charset="0"/>
                <a:ea typeface="Calibri" panose="020F0502020204030204" pitchFamily="34" charset="0"/>
                <a:cs typeface="Times New Roman" panose="02020603050405020304" pitchFamily="18" charset="0"/>
              </a:rPr>
              <a:t>) a certain fate or prove themselves in some other way.</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600" kern="0" dirty="0">
                <a:effectLst/>
                <a:latin typeface="Times New Roman" panose="02020603050405020304" pitchFamily="18" charset="0"/>
                <a:ea typeface="Times New Roman" panose="02020603050405020304" pitchFamily="18" charset="0"/>
                <a:cs typeface="Times New Roman" panose="02020603050405020304" pitchFamily="18" charset="0"/>
              </a:rPr>
              <a:t>Achilles is brave but (12)____________(</a:t>
            </a:r>
            <a:r>
              <a:rPr lang="en-US" sz="1600" b="1" kern="0" dirty="0">
                <a:effectLst/>
                <a:latin typeface="Times New Roman" panose="02020603050405020304" pitchFamily="18" charset="0"/>
                <a:ea typeface="Times New Roman" panose="02020603050405020304" pitchFamily="18" charset="0"/>
                <a:cs typeface="Times New Roman" panose="02020603050405020304" pitchFamily="18" charset="0"/>
              </a:rPr>
              <a:t>EXCESSIVELY PROUD</a:t>
            </a:r>
            <a:r>
              <a:rPr lang="en-US" sz="1600" kern="0" dirty="0">
                <a:effectLst/>
                <a:latin typeface="Times New Roman" panose="02020603050405020304" pitchFamily="18" charset="0"/>
                <a:ea typeface="Times New Roman" panose="02020603050405020304" pitchFamily="18" charset="0"/>
                <a:cs typeface="Times New Roman" panose="02020603050405020304" pitchFamily="18" charset="0"/>
              </a:rPr>
              <a:t>), respected but misguided by emotion. He wants no part in the Trojan War and refuses to fight until his young (13)____________(</a:t>
            </a:r>
            <a:r>
              <a:rPr lang="en-US" sz="1600" b="1" kern="0" dirty="0">
                <a:effectLst/>
                <a:latin typeface="Times New Roman" panose="02020603050405020304" pitchFamily="18" charset="0"/>
                <a:ea typeface="Times New Roman" panose="02020603050405020304" pitchFamily="18" charset="0"/>
                <a:cs typeface="Times New Roman" panose="02020603050405020304" pitchFamily="18" charset="0"/>
              </a:rPr>
              <a:t>FRIEND</a:t>
            </a:r>
            <a:r>
              <a:rPr lang="en-US" sz="1600" kern="0" dirty="0">
                <a:effectLst/>
                <a:latin typeface="Times New Roman" panose="02020603050405020304" pitchFamily="18" charset="0"/>
                <a:ea typeface="Times New Roman" panose="02020603050405020304" pitchFamily="18" charset="0"/>
                <a:cs typeface="Times New Roman" panose="02020603050405020304" pitchFamily="18" charset="0"/>
              </a:rPr>
              <a:t>), Patroclus, is killed by Hector. On the other hand, Aeneas is guided from his (14)___________(</a:t>
            </a:r>
            <a:r>
              <a:rPr lang="en-US" sz="1600" b="1" kern="0" dirty="0">
                <a:effectLst/>
                <a:latin typeface="Times New Roman" panose="02020603050405020304" pitchFamily="18" charset="0"/>
                <a:ea typeface="Times New Roman" panose="02020603050405020304" pitchFamily="18" charset="0"/>
                <a:cs typeface="Times New Roman" panose="02020603050405020304" pitchFamily="18" charset="0"/>
              </a:rPr>
              <a:t>COUNTRY OF ORIGIN</a:t>
            </a:r>
            <a:r>
              <a:rPr lang="en-US" sz="1600" kern="0" dirty="0">
                <a:effectLst/>
                <a:latin typeface="Times New Roman" panose="02020603050405020304" pitchFamily="18" charset="0"/>
                <a:ea typeface="Times New Roman" panose="02020603050405020304" pitchFamily="18" charset="0"/>
                <a:cs typeface="Times New Roman" panose="02020603050405020304" pitchFamily="18" charset="0"/>
              </a:rPr>
              <a:t>) of Troy by a sense of (15)__________(</a:t>
            </a:r>
            <a:r>
              <a:rPr lang="en-US" sz="1600" b="1" kern="0" dirty="0">
                <a:effectLst/>
                <a:latin typeface="Times New Roman" panose="02020603050405020304" pitchFamily="18" charset="0"/>
                <a:ea typeface="Times New Roman" panose="02020603050405020304" pitchFamily="18" charset="0"/>
                <a:cs typeface="Times New Roman" panose="02020603050405020304" pitchFamily="18" charset="0"/>
              </a:rPr>
              <a:t>MORAL OBLIGATION</a:t>
            </a:r>
            <a:r>
              <a:rPr lang="en-US" sz="1600" kern="0" dirty="0">
                <a:effectLst/>
                <a:latin typeface="Times New Roman" panose="02020603050405020304" pitchFamily="18" charset="0"/>
                <a:ea typeface="Times New Roman" panose="02020603050405020304" pitchFamily="18" charset="0"/>
                <a:cs typeface="Times New Roman" panose="02020603050405020304" pitchFamily="18" charset="0"/>
              </a:rPr>
              <a:t>) to fulfill his destiny. Near the end of both wars, each hero must face and kill a final (16)_____________(</a:t>
            </a:r>
            <a:r>
              <a:rPr lang="en-US" sz="1600" b="1" kern="0" dirty="0">
                <a:effectLst/>
                <a:latin typeface="Times New Roman" panose="02020603050405020304" pitchFamily="18" charset="0"/>
                <a:ea typeface="Times New Roman" panose="02020603050405020304" pitchFamily="18" charset="0"/>
                <a:cs typeface="Times New Roman" panose="02020603050405020304" pitchFamily="18" charset="0"/>
              </a:rPr>
              <a:t>ENEMY</a:t>
            </a:r>
            <a:r>
              <a:rPr lang="en-US" sz="1600" kern="0" dirty="0">
                <a:effectLst/>
                <a:latin typeface="Times New Roman" panose="02020603050405020304" pitchFamily="18" charset="0"/>
                <a:ea typeface="Times New Roman" panose="02020603050405020304" pitchFamily="18" charset="0"/>
                <a:cs typeface="Times New Roman" panose="02020603050405020304" pitchFamily="18" charset="0"/>
              </a:rPr>
              <a:t>): as Achilles kills Hector, the bravest of the Trojan army, Aeneas kills the hero of the Latins, Turnus.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9283CF7A-4B55-CCE4-9C1D-C7055A38073A}"/>
              </a:ext>
            </a:extLst>
          </p:cNvPr>
          <p:cNvSpPr txBox="1"/>
          <p:nvPr/>
        </p:nvSpPr>
        <p:spPr>
          <a:xfrm>
            <a:off x="7599872" y="787109"/>
            <a:ext cx="3873260" cy="523220"/>
          </a:xfrm>
          <a:prstGeom prst="rect">
            <a:avLst/>
          </a:prstGeom>
          <a:solidFill>
            <a:schemeClr val="bg2"/>
          </a:solidFill>
        </p:spPr>
        <p:txBody>
          <a:bodyPr wrap="square">
            <a:spAutoFit/>
          </a:bodyPr>
          <a:lstStyle/>
          <a:p>
            <a:r>
              <a:rPr lang="en-US" sz="1400" b="1" i="1" dirty="0">
                <a:effectLst/>
                <a:latin typeface="Times New Roman" panose="02020603050405020304" pitchFamily="18" charset="0"/>
                <a:ea typeface="Calibri" panose="020F0502020204030204" pitchFamily="34" charset="0"/>
              </a:rPr>
              <a:t>Replace the word forms given in brackets with the more </a:t>
            </a:r>
            <a:r>
              <a:rPr lang="en-US" sz="1400" b="1" i="1" u="sng" dirty="0">
                <a:effectLst/>
                <a:latin typeface="Times New Roman" panose="02020603050405020304" pitchFamily="18" charset="0"/>
                <a:ea typeface="Calibri" panose="020F0502020204030204" pitchFamily="34" charset="0"/>
              </a:rPr>
              <a:t>formal words </a:t>
            </a:r>
            <a:r>
              <a:rPr lang="en-US" sz="1400" b="1" i="1" dirty="0">
                <a:effectLst/>
                <a:latin typeface="Times New Roman" panose="02020603050405020304" pitchFamily="18" charset="0"/>
                <a:ea typeface="Calibri" panose="020F0502020204030204" pitchFamily="34" charset="0"/>
              </a:rPr>
              <a:t>given in the table:</a:t>
            </a:r>
            <a:endParaRPr lang="en-US" sz="1400" dirty="0"/>
          </a:p>
        </p:txBody>
      </p:sp>
      <p:sp>
        <p:nvSpPr>
          <p:cNvPr id="10" name="TextBox 9">
            <a:extLst>
              <a:ext uri="{FF2B5EF4-FFF2-40B4-BE49-F238E27FC236}">
                <a16:creationId xmlns:a16="http://schemas.microsoft.com/office/drawing/2014/main" id="{116A47DB-7002-3A78-9CE3-1420B4422389}"/>
              </a:ext>
            </a:extLst>
          </p:cNvPr>
          <p:cNvSpPr txBox="1"/>
          <p:nvPr/>
        </p:nvSpPr>
        <p:spPr>
          <a:xfrm>
            <a:off x="7599872" y="1682927"/>
            <a:ext cx="2847722" cy="357534"/>
          </a:xfrm>
          <a:prstGeom prst="rect">
            <a:avLst/>
          </a:prstGeom>
          <a:solidFill>
            <a:schemeClr val="accent2"/>
          </a:solidFill>
        </p:spPr>
        <p:txBody>
          <a:bodyPr wrap="square">
            <a:spAutoFit/>
          </a:bodyPr>
          <a:lstStyle/>
          <a:p>
            <a:pPr marL="0" marR="0" algn="ctr">
              <a:lnSpc>
                <a:spcPct val="115000"/>
              </a:lnSpc>
              <a:spcBef>
                <a:spcPts val="0"/>
              </a:spcBef>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The Iliad and The Aeneid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02E5EA6A-C53B-BEC7-B5D2-9D0A4574826C}"/>
              </a:ext>
            </a:extLst>
          </p:cNvPr>
          <p:cNvSpPr/>
          <p:nvPr/>
        </p:nvSpPr>
        <p:spPr>
          <a:xfrm>
            <a:off x="3939057" y="2226372"/>
            <a:ext cx="1592168"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elapsed</a:t>
            </a:r>
          </a:p>
        </p:txBody>
      </p:sp>
      <p:sp>
        <p:nvSpPr>
          <p:cNvPr id="5" name="Rectangle 4">
            <a:extLst>
              <a:ext uri="{FF2B5EF4-FFF2-40B4-BE49-F238E27FC236}">
                <a16:creationId xmlns:a16="http://schemas.microsoft.com/office/drawing/2014/main" id="{F6535792-4109-074A-71B7-836D3DC1B6E9}"/>
              </a:ext>
            </a:extLst>
          </p:cNvPr>
          <p:cNvSpPr/>
          <p:nvPr/>
        </p:nvSpPr>
        <p:spPr>
          <a:xfrm>
            <a:off x="3006727" y="2497130"/>
            <a:ext cx="1592168"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apparent</a:t>
            </a:r>
          </a:p>
        </p:txBody>
      </p:sp>
      <p:sp>
        <p:nvSpPr>
          <p:cNvPr id="7" name="Rectangle 6">
            <a:extLst>
              <a:ext uri="{FF2B5EF4-FFF2-40B4-BE49-F238E27FC236}">
                <a16:creationId xmlns:a16="http://schemas.microsoft.com/office/drawing/2014/main" id="{09C0FAE9-AD2B-5E7C-8CF4-83C76C03E41A}"/>
              </a:ext>
            </a:extLst>
          </p:cNvPr>
          <p:cNvSpPr/>
          <p:nvPr/>
        </p:nvSpPr>
        <p:spPr>
          <a:xfrm>
            <a:off x="861921" y="2777750"/>
            <a:ext cx="1592168"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urge</a:t>
            </a:r>
          </a:p>
        </p:txBody>
      </p:sp>
      <p:sp>
        <p:nvSpPr>
          <p:cNvPr id="9" name="Rectangle 8">
            <a:extLst>
              <a:ext uri="{FF2B5EF4-FFF2-40B4-BE49-F238E27FC236}">
                <a16:creationId xmlns:a16="http://schemas.microsoft.com/office/drawing/2014/main" id="{32B9B4A4-755B-F5AF-DD8E-12704A0DDA4E}"/>
              </a:ext>
            </a:extLst>
          </p:cNvPr>
          <p:cNvSpPr/>
          <p:nvPr/>
        </p:nvSpPr>
        <p:spPr>
          <a:xfrm>
            <a:off x="8044892" y="2767476"/>
            <a:ext cx="1520449"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influence</a:t>
            </a:r>
          </a:p>
        </p:txBody>
      </p:sp>
      <p:sp>
        <p:nvSpPr>
          <p:cNvPr id="11" name="Rectangle 10">
            <a:extLst>
              <a:ext uri="{FF2B5EF4-FFF2-40B4-BE49-F238E27FC236}">
                <a16:creationId xmlns:a16="http://schemas.microsoft.com/office/drawing/2014/main" id="{77361AA2-B14B-1C9B-9D1A-02A94508BAEA}"/>
              </a:ext>
            </a:extLst>
          </p:cNvPr>
          <p:cNvSpPr/>
          <p:nvPr/>
        </p:nvSpPr>
        <p:spPr>
          <a:xfrm>
            <a:off x="4396257" y="3296415"/>
            <a:ext cx="1592168"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protagonists</a:t>
            </a:r>
          </a:p>
        </p:txBody>
      </p:sp>
      <p:sp>
        <p:nvSpPr>
          <p:cNvPr id="12" name="Rectangle 11">
            <a:extLst>
              <a:ext uri="{FF2B5EF4-FFF2-40B4-BE49-F238E27FC236}">
                <a16:creationId xmlns:a16="http://schemas.microsoft.com/office/drawing/2014/main" id="{E8D2688C-3468-1DCC-E420-6AF4420EBBCB}"/>
              </a:ext>
            </a:extLst>
          </p:cNvPr>
          <p:cNvSpPr/>
          <p:nvPr/>
        </p:nvSpPr>
        <p:spPr>
          <a:xfrm>
            <a:off x="861921" y="3528188"/>
            <a:ext cx="1592168"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vivid</a:t>
            </a:r>
          </a:p>
        </p:txBody>
      </p:sp>
      <p:sp>
        <p:nvSpPr>
          <p:cNvPr id="13" name="Rectangle 12">
            <a:extLst>
              <a:ext uri="{FF2B5EF4-FFF2-40B4-BE49-F238E27FC236}">
                <a16:creationId xmlns:a16="http://schemas.microsoft.com/office/drawing/2014/main" id="{7B99F8A6-6DC0-8861-236C-14F8B2295965}"/>
              </a:ext>
            </a:extLst>
          </p:cNvPr>
          <p:cNvSpPr/>
          <p:nvPr/>
        </p:nvSpPr>
        <p:spPr>
          <a:xfrm>
            <a:off x="5988425" y="3528188"/>
            <a:ext cx="1515036"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emerges</a:t>
            </a:r>
          </a:p>
        </p:txBody>
      </p:sp>
      <p:sp>
        <p:nvSpPr>
          <p:cNvPr id="14" name="Rectangle 13">
            <a:extLst>
              <a:ext uri="{FF2B5EF4-FFF2-40B4-BE49-F238E27FC236}">
                <a16:creationId xmlns:a16="http://schemas.microsoft.com/office/drawing/2014/main" id="{7115600D-0C53-5582-B8A3-C49151EBCC12}"/>
              </a:ext>
            </a:extLst>
          </p:cNvPr>
          <p:cNvSpPr/>
          <p:nvPr/>
        </p:nvSpPr>
        <p:spPr>
          <a:xfrm>
            <a:off x="6096000" y="4052392"/>
            <a:ext cx="1515036"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gained</a:t>
            </a:r>
          </a:p>
        </p:txBody>
      </p:sp>
      <p:sp>
        <p:nvSpPr>
          <p:cNvPr id="15" name="Rectangle 14">
            <a:extLst>
              <a:ext uri="{FF2B5EF4-FFF2-40B4-BE49-F238E27FC236}">
                <a16:creationId xmlns:a16="http://schemas.microsoft.com/office/drawing/2014/main" id="{2F3FFC02-3FE2-2E7E-D1D7-BAB16E5E0E84}"/>
              </a:ext>
            </a:extLst>
          </p:cNvPr>
          <p:cNvSpPr/>
          <p:nvPr/>
        </p:nvSpPr>
        <p:spPr>
          <a:xfrm>
            <a:off x="2280586" y="4309920"/>
            <a:ext cx="1421838"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semi</a:t>
            </a:r>
          </a:p>
        </p:txBody>
      </p:sp>
      <p:sp>
        <p:nvSpPr>
          <p:cNvPr id="16" name="Rectangle 15">
            <a:extLst>
              <a:ext uri="{FF2B5EF4-FFF2-40B4-BE49-F238E27FC236}">
                <a16:creationId xmlns:a16="http://schemas.microsoft.com/office/drawing/2014/main" id="{51D5775C-E7B1-5990-29D4-9711018BEDE8}"/>
              </a:ext>
            </a:extLst>
          </p:cNvPr>
          <p:cNvSpPr/>
          <p:nvPr/>
        </p:nvSpPr>
        <p:spPr>
          <a:xfrm>
            <a:off x="8473423" y="4309920"/>
            <a:ext cx="1520449"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destined</a:t>
            </a:r>
          </a:p>
        </p:txBody>
      </p:sp>
      <p:sp>
        <p:nvSpPr>
          <p:cNvPr id="17" name="Rectangle 16">
            <a:extLst>
              <a:ext uri="{FF2B5EF4-FFF2-40B4-BE49-F238E27FC236}">
                <a16:creationId xmlns:a16="http://schemas.microsoft.com/office/drawing/2014/main" id="{2B233A96-B8CB-297D-9E32-00E04457B7CA}"/>
              </a:ext>
            </a:extLst>
          </p:cNvPr>
          <p:cNvSpPr/>
          <p:nvPr/>
        </p:nvSpPr>
        <p:spPr>
          <a:xfrm>
            <a:off x="935881" y="4586517"/>
            <a:ext cx="1592168"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fulfill</a:t>
            </a:r>
          </a:p>
        </p:txBody>
      </p:sp>
      <p:sp>
        <p:nvSpPr>
          <p:cNvPr id="18" name="Rectangle 17">
            <a:extLst>
              <a:ext uri="{FF2B5EF4-FFF2-40B4-BE49-F238E27FC236}">
                <a16:creationId xmlns:a16="http://schemas.microsoft.com/office/drawing/2014/main" id="{86220022-03C8-FC81-3379-BB6ADE3EFB6F}"/>
              </a:ext>
            </a:extLst>
          </p:cNvPr>
          <p:cNvSpPr/>
          <p:nvPr/>
        </p:nvSpPr>
        <p:spPr>
          <a:xfrm>
            <a:off x="2693806" y="4861714"/>
            <a:ext cx="1528570"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vain</a:t>
            </a:r>
          </a:p>
        </p:txBody>
      </p:sp>
      <p:sp>
        <p:nvSpPr>
          <p:cNvPr id="19" name="Rectangle 18">
            <a:extLst>
              <a:ext uri="{FF2B5EF4-FFF2-40B4-BE49-F238E27FC236}">
                <a16:creationId xmlns:a16="http://schemas.microsoft.com/office/drawing/2014/main" id="{549CA8FF-3004-A97F-BC29-90D562BAEF2A}"/>
              </a:ext>
            </a:extLst>
          </p:cNvPr>
          <p:cNvSpPr/>
          <p:nvPr/>
        </p:nvSpPr>
        <p:spPr>
          <a:xfrm>
            <a:off x="5299916" y="5111738"/>
            <a:ext cx="1515036"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companion</a:t>
            </a:r>
          </a:p>
        </p:txBody>
      </p:sp>
      <p:sp>
        <p:nvSpPr>
          <p:cNvPr id="20" name="Rectangle 19">
            <a:extLst>
              <a:ext uri="{FF2B5EF4-FFF2-40B4-BE49-F238E27FC236}">
                <a16:creationId xmlns:a16="http://schemas.microsoft.com/office/drawing/2014/main" id="{2C1B02BF-DEA6-28A6-F8BA-4656C9A99096}"/>
              </a:ext>
            </a:extLst>
          </p:cNvPr>
          <p:cNvSpPr/>
          <p:nvPr/>
        </p:nvSpPr>
        <p:spPr>
          <a:xfrm>
            <a:off x="3600173" y="5379963"/>
            <a:ext cx="1455921"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homeland</a:t>
            </a:r>
          </a:p>
        </p:txBody>
      </p:sp>
      <p:sp>
        <p:nvSpPr>
          <p:cNvPr id="21" name="Rectangle 20">
            <a:extLst>
              <a:ext uri="{FF2B5EF4-FFF2-40B4-BE49-F238E27FC236}">
                <a16:creationId xmlns:a16="http://schemas.microsoft.com/office/drawing/2014/main" id="{F75A940A-C36C-71F5-F50C-2207EF3EAC98}"/>
              </a:ext>
            </a:extLst>
          </p:cNvPr>
          <p:cNvSpPr/>
          <p:nvPr/>
        </p:nvSpPr>
        <p:spPr>
          <a:xfrm>
            <a:off x="9335810" y="5379962"/>
            <a:ext cx="1314261"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duty</a:t>
            </a:r>
          </a:p>
        </p:txBody>
      </p:sp>
      <p:sp>
        <p:nvSpPr>
          <p:cNvPr id="22" name="Rectangle 21">
            <a:extLst>
              <a:ext uri="{FF2B5EF4-FFF2-40B4-BE49-F238E27FC236}">
                <a16:creationId xmlns:a16="http://schemas.microsoft.com/office/drawing/2014/main" id="{88C98119-9795-BCBB-365E-C570277CA76A}"/>
              </a:ext>
            </a:extLst>
          </p:cNvPr>
          <p:cNvSpPr/>
          <p:nvPr/>
        </p:nvSpPr>
        <p:spPr>
          <a:xfrm>
            <a:off x="935881" y="5893470"/>
            <a:ext cx="1592168" cy="217867"/>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foe</a:t>
            </a:r>
          </a:p>
        </p:txBody>
      </p:sp>
    </p:spTree>
    <p:extLst>
      <p:ext uri="{BB962C8B-B14F-4D97-AF65-F5344CB8AC3E}">
        <p14:creationId xmlns:p14="http://schemas.microsoft.com/office/powerpoint/2010/main" val="387030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ppt_x"/>
                                          </p:val>
                                        </p:tav>
                                        <p:tav tm="100000">
                                          <p:val>
                                            <p:strVal val="#ppt_x"/>
                                          </p:val>
                                        </p:tav>
                                      </p:tavLst>
                                    </p:anim>
                                    <p:anim calcmode="lin" valueType="num">
                                      <p:cBhvr additive="base">
                                        <p:cTn id="5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ppt_x"/>
                                          </p:val>
                                        </p:tav>
                                        <p:tav tm="100000">
                                          <p:val>
                                            <p:strVal val="#ppt_x"/>
                                          </p:val>
                                        </p:tav>
                                      </p:tavLst>
                                    </p:anim>
                                    <p:anim calcmode="lin" valueType="num">
                                      <p:cBhvr additive="base">
                                        <p:cTn id="6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ppt_x"/>
                                          </p:val>
                                        </p:tav>
                                        <p:tav tm="100000">
                                          <p:val>
                                            <p:strVal val="#ppt_x"/>
                                          </p:val>
                                        </p:tav>
                                      </p:tavLst>
                                    </p:anim>
                                    <p:anim calcmode="lin" valueType="num">
                                      <p:cBhvr additive="base">
                                        <p:cTn id="6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additive="base">
                                        <p:cTn id="71" dur="500" fill="hold"/>
                                        <p:tgtEl>
                                          <p:spTgt spid="14"/>
                                        </p:tgtEl>
                                        <p:attrNameLst>
                                          <p:attrName>ppt_x</p:attrName>
                                        </p:attrNameLst>
                                      </p:cBhvr>
                                      <p:tavLst>
                                        <p:tav tm="0">
                                          <p:val>
                                            <p:strVal val="#ppt_x"/>
                                          </p:val>
                                        </p:tav>
                                        <p:tav tm="100000">
                                          <p:val>
                                            <p:strVal val="#ppt_x"/>
                                          </p:val>
                                        </p:tav>
                                      </p:tavLst>
                                    </p:anim>
                                    <p:anim calcmode="lin" valueType="num">
                                      <p:cBhvr additive="base">
                                        <p:cTn id="7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additive="base">
                                        <p:cTn id="77" dur="500" fill="hold"/>
                                        <p:tgtEl>
                                          <p:spTgt spid="15"/>
                                        </p:tgtEl>
                                        <p:attrNameLst>
                                          <p:attrName>ppt_x</p:attrName>
                                        </p:attrNameLst>
                                      </p:cBhvr>
                                      <p:tavLst>
                                        <p:tav tm="0">
                                          <p:val>
                                            <p:strVal val="#ppt_x"/>
                                          </p:val>
                                        </p:tav>
                                        <p:tav tm="100000">
                                          <p:val>
                                            <p:strVal val="#ppt_x"/>
                                          </p:val>
                                        </p:tav>
                                      </p:tavLst>
                                    </p:anim>
                                    <p:anim calcmode="lin" valueType="num">
                                      <p:cBhvr additive="base">
                                        <p:cTn id="7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additive="base">
                                        <p:cTn id="83" dur="500" fill="hold"/>
                                        <p:tgtEl>
                                          <p:spTgt spid="16"/>
                                        </p:tgtEl>
                                        <p:attrNameLst>
                                          <p:attrName>ppt_x</p:attrName>
                                        </p:attrNameLst>
                                      </p:cBhvr>
                                      <p:tavLst>
                                        <p:tav tm="0">
                                          <p:val>
                                            <p:strVal val="#ppt_x"/>
                                          </p:val>
                                        </p:tav>
                                        <p:tav tm="100000">
                                          <p:val>
                                            <p:strVal val="#ppt_x"/>
                                          </p:val>
                                        </p:tav>
                                      </p:tavLst>
                                    </p:anim>
                                    <p:anim calcmode="lin" valueType="num">
                                      <p:cBhvr additive="base">
                                        <p:cTn id="8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additive="base">
                                        <p:cTn id="89" dur="500" fill="hold"/>
                                        <p:tgtEl>
                                          <p:spTgt spid="17"/>
                                        </p:tgtEl>
                                        <p:attrNameLst>
                                          <p:attrName>ppt_x</p:attrName>
                                        </p:attrNameLst>
                                      </p:cBhvr>
                                      <p:tavLst>
                                        <p:tav tm="0">
                                          <p:val>
                                            <p:strVal val="#ppt_x"/>
                                          </p:val>
                                        </p:tav>
                                        <p:tav tm="100000">
                                          <p:val>
                                            <p:strVal val="#ppt_x"/>
                                          </p:val>
                                        </p:tav>
                                      </p:tavLst>
                                    </p:anim>
                                    <p:anim calcmode="lin" valueType="num">
                                      <p:cBhvr additive="base">
                                        <p:cTn id="9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8"/>
                                        </p:tgtEl>
                                        <p:attrNameLst>
                                          <p:attrName>style.visibility</p:attrName>
                                        </p:attrNameLst>
                                      </p:cBhvr>
                                      <p:to>
                                        <p:strVal val="visible"/>
                                      </p:to>
                                    </p:set>
                                    <p:anim calcmode="lin" valueType="num">
                                      <p:cBhvr additive="base">
                                        <p:cTn id="95" dur="500" fill="hold"/>
                                        <p:tgtEl>
                                          <p:spTgt spid="18"/>
                                        </p:tgtEl>
                                        <p:attrNameLst>
                                          <p:attrName>ppt_x</p:attrName>
                                        </p:attrNameLst>
                                      </p:cBhvr>
                                      <p:tavLst>
                                        <p:tav tm="0">
                                          <p:val>
                                            <p:strVal val="#ppt_x"/>
                                          </p:val>
                                        </p:tav>
                                        <p:tav tm="100000">
                                          <p:val>
                                            <p:strVal val="#ppt_x"/>
                                          </p:val>
                                        </p:tav>
                                      </p:tavLst>
                                    </p:anim>
                                    <p:anim calcmode="lin" valueType="num">
                                      <p:cBhvr additive="base">
                                        <p:cTn id="9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19"/>
                                        </p:tgtEl>
                                        <p:attrNameLst>
                                          <p:attrName>style.visibility</p:attrName>
                                        </p:attrNameLst>
                                      </p:cBhvr>
                                      <p:to>
                                        <p:strVal val="visible"/>
                                      </p:to>
                                    </p:set>
                                    <p:anim calcmode="lin" valueType="num">
                                      <p:cBhvr additive="base">
                                        <p:cTn id="101" dur="500" fill="hold"/>
                                        <p:tgtEl>
                                          <p:spTgt spid="19"/>
                                        </p:tgtEl>
                                        <p:attrNameLst>
                                          <p:attrName>ppt_x</p:attrName>
                                        </p:attrNameLst>
                                      </p:cBhvr>
                                      <p:tavLst>
                                        <p:tav tm="0">
                                          <p:val>
                                            <p:strVal val="#ppt_x"/>
                                          </p:val>
                                        </p:tav>
                                        <p:tav tm="100000">
                                          <p:val>
                                            <p:strVal val="#ppt_x"/>
                                          </p:val>
                                        </p:tav>
                                      </p:tavLst>
                                    </p:anim>
                                    <p:anim calcmode="lin" valueType="num">
                                      <p:cBhvr additive="base">
                                        <p:cTn id="10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20"/>
                                        </p:tgtEl>
                                        <p:attrNameLst>
                                          <p:attrName>style.visibility</p:attrName>
                                        </p:attrNameLst>
                                      </p:cBhvr>
                                      <p:to>
                                        <p:strVal val="visible"/>
                                      </p:to>
                                    </p:set>
                                    <p:anim calcmode="lin" valueType="num">
                                      <p:cBhvr additive="base">
                                        <p:cTn id="107" dur="500" fill="hold"/>
                                        <p:tgtEl>
                                          <p:spTgt spid="20"/>
                                        </p:tgtEl>
                                        <p:attrNameLst>
                                          <p:attrName>ppt_x</p:attrName>
                                        </p:attrNameLst>
                                      </p:cBhvr>
                                      <p:tavLst>
                                        <p:tav tm="0">
                                          <p:val>
                                            <p:strVal val="#ppt_x"/>
                                          </p:val>
                                        </p:tav>
                                        <p:tav tm="100000">
                                          <p:val>
                                            <p:strVal val="#ppt_x"/>
                                          </p:val>
                                        </p:tav>
                                      </p:tavLst>
                                    </p:anim>
                                    <p:anim calcmode="lin" valueType="num">
                                      <p:cBhvr additive="base">
                                        <p:cTn id="10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21"/>
                                        </p:tgtEl>
                                        <p:attrNameLst>
                                          <p:attrName>style.visibility</p:attrName>
                                        </p:attrNameLst>
                                      </p:cBhvr>
                                      <p:to>
                                        <p:strVal val="visible"/>
                                      </p:to>
                                    </p:set>
                                    <p:anim calcmode="lin" valueType="num">
                                      <p:cBhvr additive="base">
                                        <p:cTn id="113" dur="500" fill="hold"/>
                                        <p:tgtEl>
                                          <p:spTgt spid="21"/>
                                        </p:tgtEl>
                                        <p:attrNameLst>
                                          <p:attrName>ppt_x</p:attrName>
                                        </p:attrNameLst>
                                      </p:cBhvr>
                                      <p:tavLst>
                                        <p:tav tm="0">
                                          <p:val>
                                            <p:strVal val="#ppt_x"/>
                                          </p:val>
                                        </p:tav>
                                        <p:tav tm="100000">
                                          <p:val>
                                            <p:strVal val="#ppt_x"/>
                                          </p:val>
                                        </p:tav>
                                      </p:tavLst>
                                    </p:anim>
                                    <p:anim calcmode="lin" valueType="num">
                                      <p:cBhvr additive="base">
                                        <p:cTn id="1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22"/>
                                        </p:tgtEl>
                                        <p:attrNameLst>
                                          <p:attrName>style.visibility</p:attrName>
                                        </p:attrNameLst>
                                      </p:cBhvr>
                                      <p:to>
                                        <p:strVal val="visible"/>
                                      </p:to>
                                    </p:set>
                                    <p:anim calcmode="lin" valueType="num">
                                      <p:cBhvr additive="base">
                                        <p:cTn id="119" dur="500" fill="hold"/>
                                        <p:tgtEl>
                                          <p:spTgt spid="22"/>
                                        </p:tgtEl>
                                        <p:attrNameLst>
                                          <p:attrName>ppt_x</p:attrName>
                                        </p:attrNameLst>
                                      </p:cBhvr>
                                      <p:tavLst>
                                        <p:tav tm="0">
                                          <p:val>
                                            <p:strVal val="#ppt_x"/>
                                          </p:val>
                                        </p:tav>
                                        <p:tav tm="100000">
                                          <p:val>
                                            <p:strVal val="#ppt_x"/>
                                          </p:val>
                                        </p:tav>
                                      </p:tavLst>
                                    </p:anim>
                                    <p:anim calcmode="lin" valueType="num">
                                      <p:cBhvr additive="base">
                                        <p:cTn id="1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0" grpId="0" animBg="1"/>
      <p:bldP spid="3" grpId="0" animBg="1"/>
      <p:bldP spid="5" grpId="0" animBg="1"/>
      <p:bldP spid="7" grpId="0" animBg="1"/>
      <p:bldP spid="9"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9B4D7-8F04-1E7E-168B-7703DC8285A6}"/>
              </a:ext>
            </a:extLst>
          </p:cNvPr>
          <p:cNvSpPr>
            <a:spLocks noGrp="1"/>
          </p:cNvSpPr>
          <p:nvPr>
            <p:ph type="title"/>
          </p:nvPr>
        </p:nvSpPr>
        <p:spPr>
          <a:xfrm>
            <a:off x="838200" y="365126"/>
            <a:ext cx="10515600" cy="532022"/>
          </a:xfrm>
        </p:spPr>
        <p:txBody>
          <a:bodyPr>
            <a:normAutofit fontScale="90000"/>
          </a:bodyPr>
          <a:lstStyle/>
          <a:p>
            <a:r>
              <a:rPr lang="en-US" dirty="0"/>
              <a:t>Vocabulary practice                     Textbook, p. 88-89</a:t>
            </a:r>
          </a:p>
        </p:txBody>
      </p:sp>
      <p:graphicFrame>
        <p:nvGraphicFramePr>
          <p:cNvPr id="4" name="Table 3">
            <a:extLst>
              <a:ext uri="{FF2B5EF4-FFF2-40B4-BE49-F238E27FC236}">
                <a16:creationId xmlns:a16="http://schemas.microsoft.com/office/drawing/2014/main" id="{3AEF9DB8-88D3-DAA9-1A8C-B3B85A372FDA}"/>
              </a:ext>
            </a:extLst>
          </p:cNvPr>
          <p:cNvGraphicFramePr>
            <a:graphicFrameLocks noGrp="1"/>
          </p:cNvGraphicFramePr>
          <p:nvPr>
            <p:extLst>
              <p:ext uri="{D42A27DB-BD31-4B8C-83A1-F6EECF244321}">
                <p14:modId xmlns:p14="http://schemas.microsoft.com/office/powerpoint/2010/main" val="1268442997"/>
              </p:ext>
            </p:extLst>
          </p:nvPr>
        </p:nvGraphicFramePr>
        <p:xfrm>
          <a:off x="1820173" y="983892"/>
          <a:ext cx="8039819" cy="5358392"/>
        </p:xfrm>
        <a:graphic>
          <a:graphicData uri="http://schemas.openxmlformats.org/drawingml/2006/table">
            <a:tbl>
              <a:tblPr firstRow="1" firstCol="1" bandRow="1"/>
              <a:tblGrid>
                <a:gridCol w="2307759">
                  <a:extLst>
                    <a:ext uri="{9D8B030D-6E8A-4147-A177-3AD203B41FA5}">
                      <a16:colId xmlns:a16="http://schemas.microsoft.com/office/drawing/2014/main" val="1477525472"/>
                    </a:ext>
                  </a:extLst>
                </a:gridCol>
                <a:gridCol w="5732060">
                  <a:extLst>
                    <a:ext uri="{9D8B030D-6E8A-4147-A177-3AD203B41FA5}">
                      <a16:colId xmlns:a16="http://schemas.microsoft.com/office/drawing/2014/main" val="3200089928"/>
                    </a:ext>
                  </a:extLst>
                </a:gridCol>
              </a:tblGrid>
              <a:tr h="228565">
                <a:tc>
                  <a:txBody>
                    <a:bodyPr/>
                    <a:lstStyle/>
                    <a:p>
                      <a:pPr marL="0" marR="0" algn="just">
                        <a:lnSpc>
                          <a:spcPct val="115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garment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just">
                        <a:lnSpc>
                          <a:spcPct val="115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 larger part/number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3434252"/>
                  </a:ext>
                </a:extLst>
              </a:tr>
              <a:tr h="0">
                <a:tc>
                  <a:txBody>
                    <a:bodyPr/>
                    <a:lstStyle/>
                    <a:p>
                      <a:pPr marL="0" marR="0" algn="just">
                        <a:lnSpc>
                          <a:spcPct val="115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remnants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just">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b. magnificent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2704466"/>
                  </a:ext>
                </a:extLst>
              </a:tr>
              <a:tr h="0">
                <a:tc>
                  <a:txBody>
                    <a:bodyPr/>
                    <a:lstStyle/>
                    <a:p>
                      <a:pPr marL="0" marR="0" algn="just">
                        <a:lnSpc>
                          <a:spcPct val="115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ferryman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 birthplace, place in which something originates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4186971"/>
                  </a:ext>
                </a:extLst>
              </a:tr>
              <a:tr h="0">
                <a:tc>
                  <a:txBody>
                    <a:bodyPr/>
                    <a:lstStyle/>
                    <a:p>
                      <a:pPr marL="0" marR="0" algn="just">
                        <a:lnSpc>
                          <a:spcPct val="115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to elect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just">
                        <a:lnSpc>
                          <a:spcPct val="115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d. evident, apparent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8469722"/>
                  </a:ext>
                </a:extLst>
              </a:tr>
              <a:tr h="0">
                <a:tc>
                  <a:txBody>
                    <a:bodyPr/>
                    <a:lstStyle/>
                    <a:p>
                      <a:pPr marL="0" marR="0" algn="just">
                        <a:lnSpc>
                          <a:spcPct val="115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to encourage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just">
                        <a:lnSpc>
                          <a:spcPct val="115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e. to vote for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6129914"/>
                  </a:ext>
                </a:extLst>
              </a:tr>
              <a:tr h="0">
                <a:tc>
                  <a:txBody>
                    <a:bodyPr/>
                    <a:lstStyle/>
                    <a:p>
                      <a:pPr marL="0" marR="0" algn="just">
                        <a:lnSpc>
                          <a:spcPct val="115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electorate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just">
                        <a:lnSpc>
                          <a:spcPct val="115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f. to re-introduce, to re-establish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21531616"/>
                  </a:ext>
                </a:extLst>
              </a:tr>
              <a:tr h="0">
                <a:tc>
                  <a:txBody>
                    <a:bodyPr/>
                    <a:lstStyle/>
                    <a:p>
                      <a:pPr marL="0" marR="0" algn="just">
                        <a:lnSpc>
                          <a:spcPct val="115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 to revere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just">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g. to clean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73799240"/>
                  </a:ext>
                </a:extLst>
              </a:tr>
              <a:tr h="0">
                <a:tc>
                  <a:txBody>
                    <a:bodyPr/>
                    <a:lstStyle/>
                    <a:p>
                      <a:pPr marL="0" marR="0" algn="just">
                        <a:lnSpc>
                          <a:spcPct val="115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to conserve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just">
                        <a:lnSpc>
                          <a:spcPct val="115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h. to inspire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6323236"/>
                  </a:ext>
                </a:extLst>
              </a:tr>
              <a:tr h="0">
                <a:tc>
                  <a:txBody>
                    <a:bodyPr/>
                    <a:lstStyle/>
                    <a:p>
                      <a:pPr marL="0" marR="0" algn="just">
                        <a:lnSpc>
                          <a:spcPct val="115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 to wipe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just">
                        <a:lnSpc>
                          <a:spcPct val="115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 an item of clothing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2489679"/>
                  </a:ext>
                </a:extLst>
              </a:tr>
              <a:tr h="0">
                <a:tc>
                  <a:txBody>
                    <a:bodyPr/>
                    <a:lstStyle/>
                    <a:p>
                      <a:pPr marL="0" marR="0" algn="just">
                        <a:lnSpc>
                          <a:spcPct val="115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to revive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just">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j. sacred, divine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139367"/>
                  </a:ext>
                </a:extLst>
              </a:tr>
              <a:tr h="0">
                <a:tc>
                  <a:txBody>
                    <a:bodyPr/>
                    <a:lstStyle/>
                    <a:p>
                      <a:pPr marL="0" marR="0" algn="just">
                        <a:lnSpc>
                          <a:spcPct val="115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 majority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just">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k. to preserve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5732238"/>
                  </a:ext>
                </a:extLst>
              </a:tr>
              <a:tr h="0">
                <a:tc>
                  <a:txBody>
                    <a:bodyPr/>
                    <a:lstStyle/>
                    <a:p>
                      <a:pPr marL="0" marR="0" algn="just">
                        <a:lnSpc>
                          <a:spcPct val="115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 grand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just">
                        <a:lnSpc>
                          <a:spcPct val="115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l. to worship</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61760208"/>
                  </a:ext>
                </a:extLst>
              </a:tr>
              <a:tr h="0">
                <a:tc>
                  <a:txBody>
                    <a:bodyPr/>
                    <a:lstStyle/>
                    <a:p>
                      <a:pPr marL="0" marR="0" algn="just">
                        <a:lnSpc>
                          <a:spcPct val="115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 spiritual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just">
                        <a:lnSpc>
                          <a:spcPct val="115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m. relating to a funeral of the dead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475796"/>
                  </a:ext>
                </a:extLst>
              </a:tr>
              <a:tr h="0">
                <a:tc>
                  <a:txBody>
                    <a:bodyPr/>
                    <a:lstStyle/>
                    <a:p>
                      <a:pPr marL="0" marR="0" algn="just">
                        <a:lnSpc>
                          <a:spcPct val="115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 obvious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just">
                        <a:lnSpc>
                          <a:spcPct val="115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n. a surviving trace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39374"/>
                  </a:ext>
                </a:extLst>
              </a:tr>
              <a:tr h="0">
                <a:tc>
                  <a:txBody>
                    <a:bodyPr/>
                    <a:lstStyle/>
                    <a:p>
                      <a:pPr marL="0" marR="0" algn="just">
                        <a:lnSpc>
                          <a:spcPct val="115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 cradle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o. a person who transports passengers by boat over relatively short distances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6884100"/>
                  </a:ext>
                </a:extLst>
              </a:tr>
              <a:tr h="0">
                <a:tc>
                  <a:txBody>
                    <a:bodyPr/>
                    <a:lstStyle/>
                    <a:p>
                      <a:pPr marL="0" marR="0" algn="just">
                        <a:lnSpc>
                          <a:spcPct val="115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 funerary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 all the people in a country or area who are entitled to vote in an election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3654511"/>
                  </a:ext>
                </a:extLst>
              </a:tr>
            </a:tbl>
          </a:graphicData>
        </a:graphic>
      </p:graphicFrame>
      <p:sp>
        <p:nvSpPr>
          <p:cNvPr id="3" name="Rectangle 2">
            <a:extLst>
              <a:ext uri="{FF2B5EF4-FFF2-40B4-BE49-F238E27FC236}">
                <a16:creationId xmlns:a16="http://schemas.microsoft.com/office/drawing/2014/main" id="{5D9CFAB0-ACEC-B0B3-7960-CCC675571028}"/>
              </a:ext>
            </a:extLst>
          </p:cNvPr>
          <p:cNvSpPr/>
          <p:nvPr/>
        </p:nvSpPr>
        <p:spPr>
          <a:xfrm>
            <a:off x="3459192" y="1061049"/>
            <a:ext cx="293298" cy="18163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I</a:t>
            </a:r>
          </a:p>
        </p:txBody>
      </p:sp>
      <p:sp>
        <p:nvSpPr>
          <p:cNvPr id="5" name="Rectangle 4">
            <a:extLst>
              <a:ext uri="{FF2B5EF4-FFF2-40B4-BE49-F238E27FC236}">
                <a16:creationId xmlns:a16="http://schemas.microsoft.com/office/drawing/2014/main" id="{61FDE9A4-C218-BC77-59CD-D1433EBBCD9E}"/>
              </a:ext>
            </a:extLst>
          </p:cNvPr>
          <p:cNvSpPr/>
          <p:nvPr/>
        </p:nvSpPr>
        <p:spPr>
          <a:xfrm>
            <a:off x="3459192" y="1329427"/>
            <a:ext cx="293298" cy="18163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N</a:t>
            </a:r>
          </a:p>
        </p:txBody>
      </p:sp>
      <p:sp>
        <p:nvSpPr>
          <p:cNvPr id="6" name="Rectangle 5">
            <a:extLst>
              <a:ext uri="{FF2B5EF4-FFF2-40B4-BE49-F238E27FC236}">
                <a16:creationId xmlns:a16="http://schemas.microsoft.com/office/drawing/2014/main" id="{2A0DBA87-E42B-EB20-D697-9ACD2DCF3D88}"/>
              </a:ext>
            </a:extLst>
          </p:cNvPr>
          <p:cNvSpPr/>
          <p:nvPr/>
        </p:nvSpPr>
        <p:spPr>
          <a:xfrm>
            <a:off x="3459192" y="1625602"/>
            <a:ext cx="293298" cy="18163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O</a:t>
            </a:r>
          </a:p>
        </p:txBody>
      </p:sp>
      <p:sp>
        <p:nvSpPr>
          <p:cNvPr id="7" name="Rectangle 6">
            <a:extLst>
              <a:ext uri="{FF2B5EF4-FFF2-40B4-BE49-F238E27FC236}">
                <a16:creationId xmlns:a16="http://schemas.microsoft.com/office/drawing/2014/main" id="{58F1E760-D4B2-8A58-6BC3-A0827B841689}"/>
              </a:ext>
            </a:extLst>
          </p:cNvPr>
          <p:cNvSpPr/>
          <p:nvPr/>
        </p:nvSpPr>
        <p:spPr>
          <a:xfrm>
            <a:off x="3459192" y="1921777"/>
            <a:ext cx="293298" cy="18163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E</a:t>
            </a:r>
          </a:p>
        </p:txBody>
      </p:sp>
      <p:sp>
        <p:nvSpPr>
          <p:cNvPr id="8" name="Rectangle 7">
            <a:extLst>
              <a:ext uri="{FF2B5EF4-FFF2-40B4-BE49-F238E27FC236}">
                <a16:creationId xmlns:a16="http://schemas.microsoft.com/office/drawing/2014/main" id="{DFC22E10-4704-3EA4-2CCE-A746E7FDF495}"/>
              </a:ext>
            </a:extLst>
          </p:cNvPr>
          <p:cNvSpPr/>
          <p:nvPr/>
        </p:nvSpPr>
        <p:spPr>
          <a:xfrm>
            <a:off x="3459192" y="2217952"/>
            <a:ext cx="293298" cy="18163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H</a:t>
            </a:r>
          </a:p>
        </p:txBody>
      </p:sp>
      <p:sp>
        <p:nvSpPr>
          <p:cNvPr id="9" name="Rectangle 8">
            <a:extLst>
              <a:ext uri="{FF2B5EF4-FFF2-40B4-BE49-F238E27FC236}">
                <a16:creationId xmlns:a16="http://schemas.microsoft.com/office/drawing/2014/main" id="{28B4E896-5A02-49A1-3485-CEB7381448F6}"/>
              </a:ext>
            </a:extLst>
          </p:cNvPr>
          <p:cNvSpPr/>
          <p:nvPr/>
        </p:nvSpPr>
        <p:spPr>
          <a:xfrm>
            <a:off x="3459192" y="2514127"/>
            <a:ext cx="293298" cy="18163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P</a:t>
            </a:r>
          </a:p>
        </p:txBody>
      </p:sp>
      <p:sp>
        <p:nvSpPr>
          <p:cNvPr id="10" name="Rectangle 9">
            <a:extLst>
              <a:ext uri="{FF2B5EF4-FFF2-40B4-BE49-F238E27FC236}">
                <a16:creationId xmlns:a16="http://schemas.microsoft.com/office/drawing/2014/main" id="{44B2FC2B-48FD-DF06-306D-5D107C459D52}"/>
              </a:ext>
            </a:extLst>
          </p:cNvPr>
          <p:cNvSpPr/>
          <p:nvPr/>
        </p:nvSpPr>
        <p:spPr>
          <a:xfrm>
            <a:off x="3459192" y="2856513"/>
            <a:ext cx="293298" cy="18163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L</a:t>
            </a:r>
          </a:p>
        </p:txBody>
      </p:sp>
      <p:sp>
        <p:nvSpPr>
          <p:cNvPr id="11" name="Rectangle 10">
            <a:extLst>
              <a:ext uri="{FF2B5EF4-FFF2-40B4-BE49-F238E27FC236}">
                <a16:creationId xmlns:a16="http://schemas.microsoft.com/office/drawing/2014/main" id="{BF68BBC4-6C5C-65C3-8455-93552F30B274}"/>
              </a:ext>
            </a:extLst>
          </p:cNvPr>
          <p:cNvSpPr/>
          <p:nvPr/>
        </p:nvSpPr>
        <p:spPr>
          <a:xfrm>
            <a:off x="3459192" y="3106477"/>
            <a:ext cx="293298" cy="18163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K</a:t>
            </a:r>
          </a:p>
        </p:txBody>
      </p:sp>
      <p:sp>
        <p:nvSpPr>
          <p:cNvPr id="12" name="Rectangle 11">
            <a:extLst>
              <a:ext uri="{FF2B5EF4-FFF2-40B4-BE49-F238E27FC236}">
                <a16:creationId xmlns:a16="http://schemas.microsoft.com/office/drawing/2014/main" id="{71E7F51F-D10F-61BA-50EA-687554F3C65F}"/>
              </a:ext>
            </a:extLst>
          </p:cNvPr>
          <p:cNvSpPr/>
          <p:nvPr/>
        </p:nvSpPr>
        <p:spPr>
          <a:xfrm>
            <a:off x="3459192" y="3414386"/>
            <a:ext cx="293298" cy="18163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G</a:t>
            </a:r>
          </a:p>
        </p:txBody>
      </p:sp>
      <p:sp>
        <p:nvSpPr>
          <p:cNvPr id="13" name="Rectangle 12">
            <a:extLst>
              <a:ext uri="{FF2B5EF4-FFF2-40B4-BE49-F238E27FC236}">
                <a16:creationId xmlns:a16="http://schemas.microsoft.com/office/drawing/2014/main" id="{85F4B67D-E4A4-EBE7-AFD7-D00F22FD69A9}"/>
              </a:ext>
            </a:extLst>
          </p:cNvPr>
          <p:cNvSpPr/>
          <p:nvPr/>
        </p:nvSpPr>
        <p:spPr>
          <a:xfrm>
            <a:off x="3459192" y="3722295"/>
            <a:ext cx="293298" cy="18163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F</a:t>
            </a:r>
          </a:p>
        </p:txBody>
      </p:sp>
      <p:sp>
        <p:nvSpPr>
          <p:cNvPr id="14" name="Rectangle 13">
            <a:extLst>
              <a:ext uri="{FF2B5EF4-FFF2-40B4-BE49-F238E27FC236}">
                <a16:creationId xmlns:a16="http://schemas.microsoft.com/office/drawing/2014/main" id="{6B2936E2-6AAE-2465-1E26-8DCF14C86529}"/>
              </a:ext>
            </a:extLst>
          </p:cNvPr>
          <p:cNvSpPr/>
          <p:nvPr/>
        </p:nvSpPr>
        <p:spPr>
          <a:xfrm>
            <a:off x="3459192" y="3990673"/>
            <a:ext cx="293298" cy="18163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A</a:t>
            </a:r>
          </a:p>
        </p:txBody>
      </p:sp>
      <p:sp>
        <p:nvSpPr>
          <p:cNvPr id="15" name="Rectangle 14">
            <a:extLst>
              <a:ext uri="{FF2B5EF4-FFF2-40B4-BE49-F238E27FC236}">
                <a16:creationId xmlns:a16="http://schemas.microsoft.com/office/drawing/2014/main" id="{19CF6270-FF8F-37B6-0DBC-C68E6C7512D5}"/>
              </a:ext>
            </a:extLst>
          </p:cNvPr>
          <p:cNvSpPr/>
          <p:nvPr/>
        </p:nvSpPr>
        <p:spPr>
          <a:xfrm>
            <a:off x="3459192" y="4282282"/>
            <a:ext cx="293298" cy="18163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B</a:t>
            </a:r>
          </a:p>
        </p:txBody>
      </p:sp>
      <p:sp>
        <p:nvSpPr>
          <p:cNvPr id="16" name="Rectangle 15">
            <a:extLst>
              <a:ext uri="{FF2B5EF4-FFF2-40B4-BE49-F238E27FC236}">
                <a16:creationId xmlns:a16="http://schemas.microsoft.com/office/drawing/2014/main" id="{821859AD-7569-5B08-3F95-AC7A4D743499}"/>
              </a:ext>
            </a:extLst>
          </p:cNvPr>
          <p:cNvSpPr/>
          <p:nvPr/>
        </p:nvSpPr>
        <p:spPr>
          <a:xfrm>
            <a:off x="3459192" y="4573891"/>
            <a:ext cx="293298" cy="18163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J</a:t>
            </a:r>
          </a:p>
        </p:txBody>
      </p:sp>
      <p:sp>
        <p:nvSpPr>
          <p:cNvPr id="17" name="Rectangle 16">
            <a:extLst>
              <a:ext uri="{FF2B5EF4-FFF2-40B4-BE49-F238E27FC236}">
                <a16:creationId xmlns:a16="http://schemas.microsoft.com/office/drawing/2014/main" id="{65037922-B6D4-1218-58F1-8FFEC92E742C}"/>
              </a:ext>
            </a:extLst>
          </p:cNvPr>
          <p:cNvSpPr/>
          <p:nvPr/>
        </p:nvSpPr>
        <p:spPr>
          <a:xfrm>
            <a:off x="3459192" y="4878225"/>
            <a:ext cx="293298" cy="18163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D</a:t>
            </a:r>
          </a:p>
        </p:txBody>
      </p:sp>
      <p:sp>
        <p:nvSpPr>
          <p:cNvPr id="18" name="Rectangle 17">
            <a:extLst>
              <a:ext uri="{FF2B5EF4-FFF2-40B4-BE49-F238E27FC236}">
                <a16:creationId xmlns:a16="http://schemas.microsoft.com/office/drawing/2014/main" id="{9194E6EB-E122-B950-9628-C65E3A3CAC91}"/>
              </a:ext>
            </a:extLst>
          </p:cNvPr>
          <p:cNvSpPr/>
          <p:nvPr/>
        </p:nvSpPr>
        <p:spPr>
          <a:xfrm>
            <a:off x="3459192" y="5346939"/>
            <a:ext cx="293298" cy="18163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C</a:t>
            </a:r>
          </a:p>
        </p:txBody>
      </p:sp>
      <p:sp>
        <p:nvSpPr>
          <p:cNvPr id="19" name="Rectangle 18">
            <a:extLst>
              <a:ext uri="{FF2B5EF4-FFF2-40B4-BE49-F238E27FC236}">
                <a16:creationId xmlns:a16="http://schemas.microsoft.com/office/drawing/2014/main" id="{AACD423F-22F5-4870-DD40-9D00CE34FF82}"/>
              </a:ext>
            </a:extLst>
          </p:cNvPr>
          <p:cNvSpPr/>
          <p:nvPr/>
        </p:nvSpPr>
        <p:spPr>
          <a:xfrm>
            <a:off x="3441939" y="5874108"/>
            <a:ext cx="293298" cy="18163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M</a:t>
            </a:r>
          </a:p>
        </p:txBody>
      </p:sp>
    </p:spTree>
    <p:extLst>
      <p:ext uri="{BB962C8B-B14F-4D97-AF65-F5344CB8AC3E}">
        <p14:creationId xmlns:p14="http://schemas.microsoft.com/office/powerpoint/2010/main" val="162464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ppt_x"/>
                                          </p:val>
                                        </p:tav>
                                        <p:tav tm="100000">
                                          <p:val>
                                            <p:strVal val="#ppt_x"/>
                                          </p:val>
                                        </p:tav>
                                      </p:tavLst>
                                    </p:anim>
                                    <p:anim calcmode="lin" valueType="num">
                                      <p:cBhvr additive="base">
                                        <p:cTn id="8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additive="base">
                                        <p:cTn id="91" dur="500" fill="hold"/>
                                        <p:tgtEl>
                                          <p:spTgt spid="17"/>
                                        </p:tgtEl>
                                        <p:attrNameLst>
                                          <p:attrName>ppt_x</p:attrName>
                                        </p:attrNameLst>
                                      </p:cBhvr>
                                      <p:tavLst>
                                        <p:tav tm="0">
                                          <p:val>
                                            <p:strVal val="#ppt_x"/>
                                          </p:val>
                                        </p:tav>
                                        <p:tav tm="100000">
                                          <p:val>
                                            <p:strVal val="#ppt_x"/>
                                          </p:val>
                                        </p:tav>
                                      </p:tavLst>
                                    </p:anim>
                                    <p:anim calcmode="lin" valueType="num">
                                      <p:cBhvr additive="base">
                                        <p:cTn id="9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additive="base">
                                        <p:cTn id="97" dur="500" fill="hold"/>
                                        <p:tgtEl>
                                          <p:spTgt spid="18"/>
                                        </p:tgtEl>
                                        <p:attrNameLst>
                                          <p:attrName>ppt_x</p:attrName>
                                        </p:attrNameLst>
                                      </p:cBhvr>
                                      <p:tavLst>
                                        <p:tav tm="0">
                                          <p:val>
                                            <p:strVal val="#ppt_x"/>
                                          </p:val>
                                        </p:tav>
                                        <p:tav tm="100000">
                                          <p:val>
                                            <p:strVal val="#ppt_x"/>
                                          </p:val>
                                        </p:tav>
                                      </p:tavLst>
                                    </p:anim>
                                    <p:anim calcmode="lin" valueType="num">
                                      <p:cBhvr additive="base">
                                        <p:cTn id="9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additive="base">
                                        <p:cTn id="103" dur="500" fill="hold"/>
                                        <p:tgtEl>
                                          <p:spTgt spid="19"/>
                                        </p:tgtEl>
                                        <p:attrNameLst>
                                          <p:attrName>ppt_x</p:attrName>
                                        </p:attrNameLst>
                                      </p:cBhvr>
                                      <p:tavLst>
                                        <p:tav tm="0">
                                          <p:val>
                                            <p:strVal val="#ppt_x"/>
                                          </p:val>
                                        </p:tav>
                                        <p:tav tm="100000">
                                          <p:val>
                                            <p:strVal val="#ppt_x"/>
                                          </p:val>
                                        </p:tav>
                                      </p:tavLst>
                                    </p:anim>
                                    <p:anim calcmode="lin" valueType="num">
                                      <p:cBhvr additive="base">
                                        <p:cTn id="10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E2CB9-026F-5BCE-8E8E-C22CE3BDED35}"/>
              </a:ext>
            </a:extLst>
          </p:cNvPr>
          <p:cNvSpPr>
            <a:spLocks noGrp="1"/>
          </p:cNvSpPr>
          <p:nvPr>
            <p:ph type="title"/>
          </p:nvPr>
        </p:nvSpPr>
        <p:spPr>
          <a:xfrm>
            <a:off x="838200" y="365126"/>
            <a:ext cx="10515600" cy="437132"/>
          </a:xfrm>
        </p:spPr>
        <p:txBody>
          <a:bodyPr>
            <a:normAutofit fontScale="90000"/>
          </a:bodyPr>
          <a:lstStyle/>
          <a:p>
            <a:r>
              <a:rPr lang="en-US" dirty="0"/>
              <a:t>Word formation                                 Textbook, p. 89</a:t>
            </a:r>
          </a:p>
        </p:txBody>
      </p:sp>
      <p:graphicFrame>
        <p:nvGraphicFramePr>
          <p:cNvPr id="4" name="Table 3">
            <a:extLst>
              <a:ext uri="{FF2B5EF4-FFF2-40B4-BE49-F238E27FC236}">
                <a16:creationId xmlns:a16="http://schemas.microsoft.com/office/drawing/2014/main" id="{BC26D476-D024-90B7-0288-8C2BB9DF5027}"/>
              </a:ext>
            </a:extLst>
          </p:cNvPr>
          <p:cNvGraphicFramePr>
            <a:graphicFrameLocks noGrp="1"/>
          </p:cNvGraphicFramePr>
          <p:nvPr>
            <p:extLst>
              <p:ext uri="{D42A27DB-BD31-4B8C-83A1-F6EECF244321}">
                <p14:modId xmlns:p14="http://schemas.microsoft.com/office/powerpoint/2010/main" val="3607024183"/>
              </p:ext>
            </p:extLst>
          </p:nvPr>
        </p:nvGraphicFramePr>
        <p:xfrm>
          <a:off x="923029" y="946619"/>
          <a:ext cx="9730594" cy="2659194"/>
        </p:xfrm>
        <a:graphic>
          <a:graphicData uri="http://schemas.openxmlformats.org/drawingml/2006/table">
            <a:tbl>
              <a:tblPr firstRow="1" firstCol="1" bandRow="1"/>
              <a:tblGrid>
                <a:gridCol w="2631054">
                  <a:extLst>
                    <a:ext uri="{9D8B030D-6E8A-4147-A177-3AD203B41FA5}">
                      <a16:colId xmlns:a16="http://schemas.microsoft.com/office/drawing/2014/main" val="2876656162"/>
                    </a:ext>
                  </a:extLst>
                </a:gridCol>
                <a:gridCol w="3778370">
                  <a:extLst>
                    <a:ext uri="{9D8B030D-6E8A-4147-A177-3AD203B41FA5}">
                      <a16:colId xmlns:a16="http://schemas.microsoft.com/office/drawing/2014/main" val="1889905519"/>
                    </a:ext>
                  </a:extLst>
                </a:gridCol>
                <a:gridCol w="3321170">
                  <a:extLst>
                    <a:ext uri="{9D8B030D-6E8A-4147-A177-3AD203B41FA5}">
                      <a16:colId xmlns:a16="http://schemas.microsoft.com/office/drawing/2014/main" val="2711542366"/>
                    </a:ext>
                  </a:extLst>
                </a:gridCol>
              </a:tblGrid>
              <a:tr h="0">
                <a:tc>
                  <a:txBody>
                    <a:bodyPr/>
                    <a:lstStyle/>
                    <a:p>
                      <a:pPr marL="0" marR="0" algn="ctr">
                        <a:lnSpc>
                          <a:spcPct val="115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VERB</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NOUN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ADJECTIVE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5245718"/>
                  </a:ext>
                </a:extLst>
              </a:tr>
              <a:tr h="216535">
                <a:tc>
                  <a:txBody>
                    <a:bodyPr/>
                    <a:lstStyle/>
                    <a:p>
                      <a:pPr marL="0" marR="0" algn="ctr">
                        <a:lnSpc>
                          <a:spcPct val="115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ELECT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64297281"/>
                  </a:ext>
                </a:extLst>
              </a:tr>
              <a:tr h="0">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DEATH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9225269"/>
                  </a:ext>
                </a:extLst>
              </a:tr>
              <a:tr h="0">
                <a:tc>
                  <a:txBody>
                    <a:bodyPr/>
                    <a:lstStyle/>
                    <a:p>
                      <a:pPr marL="0" marR="0" algn="ctr">
                        <a:lnSpc>
                          <a:spcPct val="115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TOLERATE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2553724"/>
                  </a:ext>
                </a:extLst>
              </a:tr>
              <a:tr h="0">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BENEFIT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4684659"/>
                  </a:ext>
                </a:extLst>
              </a:tr>
              <a:tr h="0">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COMPETE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3050332"/>
                  </a:ext>
                </a:extLst>
              </a:tr>
              <a:tr h="0">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CONTINUATION/CONTINUITY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6245552"/>
                  </a:ext>
                </a:extLst>
              </a:tr>
              <a:tr h="0">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REPRESENT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8982610"/>
                  </a:ext>
                </a:extLst>
              </a:tr>
              <a:tr h="0">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POPULAR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9927314"/>
                  </a:ext>
                </a:extLst>
              </a:tr>
            </a:tbl>
          </a:graphicData>
        </a:graphic>
      </p:graphicFrame>
      <p:sp>
        <p:nvSpPr>
          <p:cNvPr id="6" name="TextBox 5">
            <a:extLst>
              <a:ext uri="{FF2B5EF4-FFF2-40B4-BE49-F238E27FC236}">
                <a16:creationId xmlns:a16="http://schemas.microsoft.com/office/drawing/2014/main" id="{10BD7364-ED7A-B3D8-4255-ECDDC32460C8}"/>
              </a:ext>
            </a:extLst>
          </p:cNvPr>
          <p:cNvSpPr txBox="1"/>
          <p:nvPr/>
        </p:nvSpPr>
        <p:spPr>
          <a:xfrm>
            <a:off x="552090" y="3905450"/>
            <a:ext cx="11412747" cy="2477409"/>
          </a:xfrm>
          <a:prstGeom prst="rect">
            <a:avLst/>
          </a:prstGeom>
          <a:noFill/>
        </p:spPr>
        <p:txBody>
          <a:bodyPr wrap="square">
            <a:spAutoFit/>
          </a:bodyPr>
          <a:lstStyle/>
          <a:p>
            <a:pPr marL="0" marR="0">
              <a:lnSpc>
                <a:spcPct val="115000"/>
              </a:lnSpc>
              <a:spcBef>
                <a:spcPts val="0"/>
              </a:spcBef>
              <a:spcAft>
                <a:spcPts val="0"/>
              </a:spcAft>
            </a:pP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In_____</a:t>
            </a:r>
            <a:r>
              <a:rPr lang="en-US" sz="1700" dirty="0" err="1">
                <a:latin typeface="Times New Roman" panose="02020603050405020304" pitchFamily="18" charset="0"/>
                <a:ea typeface="Times New Roman" panose="02020603050405020304" pitchFamily="18" charset="0"/>
                <a:cs typeface="Times New Roman" panose="02020603050405020304" pitchFamily="18" charset="0"/>
              </a:rPr>
              <a:t>____</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_______democracy</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citizens__________________people_________________their</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interests in government.</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2. Participants in the ancient Olympic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Games_________________against</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each other for no more than a wreath of olive leaves.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3. Pain is ever-present in sport. An athlete’s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ability___________________pain</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is essential to success.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4. ____________________encourages excellence in any sport.</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5. Modern Olympic Games are actually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the____________________of</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an ancient tradition.</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6. Historians recognize that over time some things stay the same, while others change. This concept is referred to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as______________________and</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change.</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7. The population of many countries today is too big to allow every citizen to participate in the ______________process directly</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C88BD57F-6BF3-42F4-9332-6F076BF993EA}"/>
              </a:ext>
            </a:extLst>
          </p:cNvPr>
          <p:cNvSpPr/>
          <p:nvPr/>
        </p:nvSpPr>
        <p:spPr>
          <a:xfrm>
            <a:off x="4280139" y="1285336"/>
            <a:ext cx="2803585" cy="21709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ELECTION/ELECTORATE</a:t>
            </a:r>
          </a:p>
        </p:txBody>
      </p:sp>
      <p:sp>
        <p:nvSpPr>
          <p:cNvPr id="5" name="Rectangle 4">
            <a:extLst>
              <a:ext uri="{FF2B5EF4-FFF2-40B4-BE49-F238E27FC236}">
                <a16:creationId xmlns:a16="http://schemas.microsoft.com/office/drawing/2014/main" id="{DF00A7CD-A231-2D06-85D0-B213B06083BC}"/>
              </a:ext>
            </a:extLst>
          </p:cNvPr>
          <p:cNvSpPr/>
          <p:nvPr/>
        </p:nvSpPr>
        <p:spPr>
          <a:xfrm>
            <a:off x="7768087" y="1283473"/>
            <a:ext cx="2378014" cy="21709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ELECTIVE/ELECTORAL</a:t>
            </a:r>
          </a:p>
        </p:txBody>
      </p:sp>
      <p:sp>
        <p:nvSpPr>
          <p:cNvPr id="7" name="Rectangle 6">
            <a:extLst>
              <a:ext uri="{FF2B5EF4-FFF2-40B4-BE49-F238E27FC236}">
                <a16:creationId xmlns:a16="http://schemas.microsoft.com/office/drawing/2014/main" id="{A6EE26A2-7733-F266-80ED-866F2B6C46E1}"/>
              </a:ext>
            </a:extLst>
          </p:cNvPr>
          <p:cNvSpPr/>
          <p:nvPr/>
        </p:nvSpPr>
        <p:spPr>
          <a:xfrm>
            <a:off x="1121436" y="1580791"/>
            <a:ext cx="2104843" cy="21709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TO DIE</a:t>
            </a:r>
          </a:p>
        </p:txBody>
      </p:sp>
      <p:sp>
        <p:nvSpPr>
          <p:cNvPr id="8" name="Rectangle 7">
            <a:extLst>
              <a:ext uri="{FF2B5EF4-FFF2-40B4-BE49-F238E27FC236}">
                <a16:creationId xmlns:a16="http://schemas.microsoft.com/office/drawing/2014/main" id="{CBB8CF47-0E4D-41DE-F63F-B2B5C1A7605F}"/>
              </a:ext>
            </a:extLst>
          </p:cNvPr>
          <p:cNvSpPr/>
          <p:nvPr/>
        </p:nvSpPr>
        <p:spPr>
          <a:xfrm>
            <a:off x="7904673" y="1583110"/>
            <a:ext cx="2104843" cy="21709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DEADLY/DEAD</a:t>
            </a:r>
          </a:p>
        </p:txBody>
      </p:sp>
      <p:sp>
        <p:nvSpPr>
          <p:cNvPr id="9" name="Rectangle 8">
            <a:extLst>
              <a:ext uri="{FF2B5EF4-FFF2-40B4-BE49-F238E27FC236}">
                <a16:creationId xmlns:a16="http://schemas.microsoft.com/office/drawing/2014/main" id="{6D8E32AA-3B07-ACB6-0C48-00FDC7D08B74}"/>
              </a:ext>
            </a:extLst>
          </p:cNvPr>
          <p:cNvSpPr/>
          <p:nvPr/>
        </p:nvSpPr>
        <p:spPr>
          <a:xfrm>
            <a:off x="4383656" y="1882747"/>
            <a:ext cx="2104843" cy="21709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TOLERANCE</a:t>
            </a:r>
          </a:p>
        </p:txBody>
      </p:sp>
      <p:sp>
        <p:nvSpPr>
          <p:cNvPr id="10" name="Rectangle 9">
            <a:extLst>
              <a:ext uri="{FF2B5EF4-FFF2-40B4-BE49-F238E27FC236}">
                <a16:creationId xmlns:a16="http://schemas.microsoft.com/office/drawing/2014/main" id="{D6A082BF-7D68-DFF6-C214-9B1EB8AF35D9}"/>
              </a:ext>
            </a:extLst>
          </p:cNvPr>
          <p:cNvSpPr/>
          <p:nvPr/>
        </p:nvSpPr>
        <p:spPr>
          <a:xfrm>
            <a:off x="7904673" y="1882747"/>
            <a:ext cx="2104843" cy="21709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(IN)TOLERANT</a:t>
            </a:r>
          </a:p>
        </p:txBody>
      </p:sp>
      <p:sp>
        <p:nvSpPr>
          <p:cNvPr id="11" name="Rectangle 10">
            <a:extLst>
              <a:ext uri="{FF2B5EF4-FFF2-40B4-BE49-F238E27FC236}">
                <a16:creationId xmlns:a16="http://schemas.microsoft.com/office/drawing/2014/main" id="{47ED5F4B-C661-02F6-FB16-93B505AA8D65}"/>
              </a:ext>
            </a:extLst>
          </p:cNvPr>
          <p:cNvSpPr/>
          <p:nvPr/>
        </p:nvSpPr>
        <p:spPr>
          <a:xfrm>
            <a:off x="1121436" y="2167667"/>
            <a:ext cx="2104843" cy="21709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TO BENEFIT</a:t>
            </a:r>
          </a:p>
        </p:txBody>
      </p:sp>
      <p:sp>
        <p:nvSpPr>
          <p:cNvPr id="12" name="Rectangle 11">
            <a:extLst>
              <a:ext uri="{FF2B5EF4-FFF2-40B4-BE49-F238E27FC236}">
                <a16:creationId xmlns:a16="http://schemas.microsoft.com/office/drawing/2014/main" id="{B3764FED-98DE-EC62-3BF0-15BDB6495A77}"/>
              </a:ext>
            </a:extLst>
          </p:cNvPr>
          <p:cNvSpPr/>
          <p:nvPr/>
        </p:nvSpPr>
        <p:spPr>
          <a:xfrm>
            <a:off x="7909707" y="2182384"/>
            <a:ext cx="2104843" cy="21709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BENEFICIAL</a:t>
            </a:r>
          </a:p>
        </p:txBody>
      </p:sp>
      <p:sp>
        <p:nvSpPr>
          <p:cNvPr id="13" name="Rectangle 12">
            <a:extLst>
              <a:ext uri="{FF2B5EF4-FFF2-40B4-BE49-F238E27FC236}">
                <a16:creationId xmlns:a16="http://schemas.microsoft.com/office/drawing/2014/main" id="{BB9605A6-4A21-2C1F-5D5C-D38B8EDDA58F}"/>
              </a:ext>
            </a:extLst>
          </p:cNvPr>
          <p:cNvSpPr/>
          <p:nvPr/>
        </p:nvSpPr>
        <p:spPr>
          <a:xfrm>
            <a:off x="4383656" y="2480158"/>
            <a:ext cx="2104843" cy="21709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COMPETITION</a:t>
            </a:r>
          </a:p>
        </p:txBody>
      </p:sp>
      <p:sp>
        <p:nvSpPr>
          <p:cNvPr id="14" name="Rectangle 13">
            <a:extLst>
              <a:ext uri="{FF2B5EF4-FFF2-40B4-BE49-F238E27FC236}">
                <a16:creationId xmlns:a16="http://schemas.microsoft.com/office/drawing/2014/main" id="{510EC1DD-42D1-3174-ACD6-805875C31A08}"/>
              </a:ext>
            </a:extLst>
          </p:cNvPr>
          <p:cNvSpPr/>
          <p:nvPr/>
        </p:nvSpPr>
        <p:spPr>
          <a:xfrm>
            <a:off x="7904673" y="2473263"/>
            <a:ext cx="2104843" cy="21709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COMPETITIVE</a:t>
            </a:r>
          </a:p>
        </p:txBody>
      </p:sp>
      <p:sp>
        <p:nvSpPr>
          <p:cNvPr id="15" name="Rectangle 14">
            <a:extLst>
              <a:ext uri="{FF2B5EF4-FFF2-40B4-BE49-F238E27FC236}">
                <a16:creationId xmlns:a16="http://schemas.microsoft.com/office/drawing/2014/main" id="{CEC8A60D-244D-5611-09F9-81C55065E3CC}"/>
              </a:ext>
            </a:extLst>
          </p:cNvPr>
          <p:cNvSpPr/>
          <p:nvPr/>
        </p:nvSpPr>
        <p:spPr>
          <a:xfrm>
            <a:off x="1121436" y="2754543"/>
            <a:ext cx="2104843" cy="21709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TO CONTINUE</a:t>
            </a:r>
          </a:p>
        </p:txBody>
      </p:sp>
      <p:sp>
        <p:nvSpPr>
          <p:cNvPr id="16" name="Rectangle 15">
            <a:extLst>
              <a:ext uri="{FF2B5EF4-FFF2-40B4-BE49-F238E27FC236}">
                <a16:creationId xmlns:a16="http://schemas.microsoft.com/office/drawing/2014/main" id="{F2EC7B6D-A517-DFE4-E249-62D658BFC89F}"/>
              </a:ext>
            </a:extLst>
          </p:cNvPr>
          <p:cNvSpPr/>
          <p:nvPr/>
        </p:nvSpPr>
        <p:spPr>
          <a:xfrm>
            <a:off x="7559619" y="2764142"/>
            <a:ext cx="2938729" cy="21709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CONTINUOUS/CONTINUAL</a:t>
            </a:r>
          </a:p>
        </p:txBody>
      </p:sp>
      <p:sp>
        <p:nvSpPr>
          <p:cNvPr id="17" name="Rectangle 16">
            <a:extLst>
              <a:ext uri="{FF2B5EF4-FFF2-40B4-BE49-F238E27FC236}">
                <a16:creationId xmlns:a16="http://schemas.microsoft.com/office/drawing/2014/main" id="{E01E3DC2-ED9A-CBEE-9FD6-F00C235D2492}"/>
              </a:ext>
            </a:extLst>
          </p:cNvPr>
          <p:cNvSpPr/>
          <p:nvPr/>
        </p:nvSpPr>
        <p:spPr>
          <a:xfrm>
            <a:off x="4362811" y="3063832"/>
            <a:ext cx="2104843" cy="21709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REPRESENTATION</a:t>
            </a:r>
          </a:p>
        </p:txBody>
      </p:sp>
      <p:sp>
        <p:nvSpPr>
          <p:cNvPr id="18" name="Rectangle 17">
            <a:extLst>
              <a:ext uri="{FF2B5EF4-FFF2-40B4-BE49-F238E27FC236}">
                <a16:creationId xmlns:a16="http://schemas.microsoft.com/office/drawing/2014/main" id="{C66A939F-0EAF-B50A-C338-A020628214C9}"/>
              </a:ext>
            </a:extLst>
          </p:cNvPr>
          <p:cNvSpPr/>
          <p:nvPr/>
        </p:nvSpPr>
        <p:spPr>
          <a:xfrm>
            <a:off x="7976561" y="3059877"/>
            <a:ext cx="2104843" cy="21709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REPRESENTATIVE</a:t>
            </a:r>
          </a:p>
        </p:txBody>
      </p:sp>
      <p:sp>
        <p:nvSpPr>
          <p:cNvPr id="19" name="Rectangle 18">
            <a:extLst>
              <a:ext uri="{FF2B5EF4-FFF2-40B4-BE49-F238E27FC236}">
                <a16:creationId xmlns:a16="http://schemas.microsoft.com/office/drawing/2014/main" id="{FF0D18D0-6E39-6EF8-C1ED-63427D658009}"/>
              </a:ext>
            </a:extLst>
          </p:cNvPr>
          <p:cNvSpPr/>
          <p:nvPr/>
        </p:nvSpPr>
        <p:spPr>
          <a:xfrm>
            <a:off x="1121436" y="3361534"/>
            <a:ext cx="2104843" cy="21709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TO POPULARIZE</a:t>
            </a:r>
          </a:p>
        </p:txBody>
      </p:sp>
      <p:sp>
        <p:nvSpPr>
          <p:cNvPr id="20" name="Rectangle 19">
            <a:extLst>
              <a:ext uri="{FF2B5EF4-FFF2-40B4-BE49-F238E27FC236}">
                <a16:creationId xmlns:a16="http://schemas.microsoft.com/office/drawing/2014/main" id="{3E70859A-01AB-F367-6680-A0BAF1F75DB6}"/>
              </a:ext>
            </a:extLst>
          </p:cNvPr>
          <p:cNvSpPr/>
          <p:nvPr/>
        </p:nvSpPr>
        <p:spPr>
          <a:xfrm>
            <a:off x="4383656" y="3355096"/>
            <a:ext cx="2104843" cy="21709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POPULARITY</a:t>
            </a:r>
          </a:p>
        </p:txBody>
      </p:sp>
      <p:sp>
        <p:nvSpPr>
          <p:cNvPr id="22" name="Rectangle 21">
            <a:extLst>
              <a:ext uri="{FF2B5EF4-FFF2-40B4-BE49-F238E27FC236}">
                <a16:creationId xmlns:a16="http://schemas.microsoft.com/office/drawing/2014/main" id="{3ECE8586-3074-1C4E-8CD8-4A28586FFECA}"/>
              </a:ext>
            </a:extLst>
          </p:cNvPr>
          <p:cNvSpPr/>
          <p:nvPr/>
        </p:nvSpPr>
        <p:spPr>
          <a:xfrm>
            <a:off x="1052425" y="3995706"/>
            <a:ext cx="1656270" cy="21709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representative</a:t>
            </a:r>
          </a:p>
        </p:txBody>
      </p:sp>
      <p:sp>
        <p:nvSpPr>
          <p:cNvPr id="23" name="Rectangle 22">
            <a:extLst>
              <a:ext uri="{FF2B5EF4-FFF2-40B4-BE49-F238E27FC236}">
                <a16:creationId xmlns:a16="http://schemas.microsoft.com/office/drawing/2014/main" id="{BCB09E16-7423-21BE-E0C9-42DE6084A1A4}"/>
              </a:ext>
            </a:extLst>
          </p:cNvPr>
          <p:cNvSpPr/>
          <p:nvPr/>
        </p:nvSpPr>
        <p:spPr>
          <a:xfrm>
            <a:off x="4439730" y="3986126"/>
            <a:ext cx="1883432" cy="21709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elect</a:t>
            </a:r>
          </a:p>
        </p:txBody>
      </p:sp>
      <p:sp>
        <p:nvSpPr>
          <p:cNvPr id="24" name="Rectangle 23">
            <a:extLst>
              <a:ext uri="{FF2B5EF4-FFF2-40B4-BE49-F238E27FC236}">
                <a16:creationId xmlns:a16="http://schemas.microsoft.com/office/drawing/2014/main" id="{54C31CEF-DF92-9D5A-B373-44E34C0947F8}"/>
              </a:ext>
            </a:extLst>
          </p:cNvPr>
          <p:cNvSpPr/>
          <p:nvPr/>
        </p:nvSpPr>
        <p:spPr>
          <a:xfrm>
            <a:off x="7010403" y="3986126"/>
            <a:ext cx="1656270" cy="21709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to represent</a:t>
            </a:r>
          </a:p>
        </p:txBody>
      </p:sp>
      <p:sp>
        <p:nvSpPr>
          <p:cNvPr id="25" name="Rectangle 24">
            <a:extLst>
              <a:ext uri="{FF2B5EF4-FFF2-40B4-BE49-F238E27FC236}">
                <a16:creationId xmlns:a16="http://schemas.microsoft.com/office/drawing/2014/main" id="{FEF44682-23DE-6E5F-18EC-708A2E3D1BFD}"/>
              </a:ext>
            </a:extLst>
          </p:cNvPr>
          <p:cNvSpPr/>
          <p:nvPr/>
        </p:nvSpPr>
        <p:spPr>
          <a:xfrm>
            <a:off x="4607942" y="4285763"/>
            <a:ext cx="1656270" cy="21709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competed</a:t>
            </a:r>
          </a:p>
        </p:txBody>
      </p:sp>
      <p:sp>
        <p:nvSpPr>
          <p:cNvPr id="26" name="Rectangle 25">
            <a:extLst>
              <a:ext uri="{FF2B5EF4-FFF2-40B4-BE49-F238E27FC236}">
                <a16:creationId xmlns:a16="http://schemas.microsoft.com/office/drawing/2014/main" id="{AE549104-8B46-CC30-1079-65A98CB3D4A9}"/>
              </a:ext>
            </a:extLst>
          </p:cNvPr>
          <p:cNvSpPr/>
          <p:nvPr/>
        </p:nvSpPr>
        <p:spPr>
          <a:xfrm>
            <a:off x="5078085" y="4585400"/>
            <a:ext cx="1932318" cy="21709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to tolerate</a:t>
            </a:r>
          </a:p>
        </p:txBody>
      </p:sp>
      <p:sp>
        <p:nvSpPr>
          <p:cNvPr id="27" name="Rectangle 26">
            <a:extLst>
              <a:ext uri="{FF2B5EF4-FFF2-40B4-BE49-F238E27FC236}">
                <a16:creationId xmlns:a16="http://schemas.microsoft.com/office/drawing/2014/main" id="{A2428FA1-6E44-0CC9-8E04-3B1EC1C19D26}"/>
              </a:ext>
            </a:extLst>
          </p:cNvPr>
          <p:cNvSpPr/>
          <p:nvPr/>
        </p:nvSpPr>
        <p:spPr>
          <a:xfrm>
            <a:off x="838202" y="4902358"/>
            <a:ext cx="2120658" cy="21709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Competition</a:t>
            </a:r>
          </a:p>
        </p:txBody>
      </p:sp>
      <p:sp>
        <p:nvSpPr>
          <p:cNvPr id="28" name="Rectangle 27">
            <a:extLst>
              <a:ext uri="{FF2B5EF4-FFF2-40B4-BE49-F238E27FC236}">
                <a16:creationId xmlns:a16="http://schemas.microsoft.com/office/drawing/2014/main" id="{05111A34-A4F8-A724-8FBA-BFA01BC2A8A0}"/>
              </a:ext>
            </a:extLst>
          </p:cNvPr>
          <p:cNvSpPr/>
          <p:nvPr/>
        </p:nvSpPr>
        <p:spPr>
          <a:xfrm>
            <a:off x="4439730" y="5182811"/>
            <a:ext cx="2027924" cy="21709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continuation</a:t>
            </a:r>
          </a:p>
        </p:txBody>
      </p:sp>
      <p:sp>
        <p:nvSpPr>
          <p:cNvPr id="29" name="Rectangle 28">
            <a:extLst>
              <a:ext uri="{FF2B5EF4-FFF2-40B4-BE49-F238E27FC236}">
                <a16:creationId xmlns:a16="http://schemas.microsoft.com/office/drawing/2014/main" id="{58A77790-EA44-76C9-841C-D5889451FD1C}"/>
              </a:ext>
            </a:extLst>
          </p:cNvPr>
          <p:cNvSpPr/>
          <p:nvPr/>
        </p:nvSpPr>
        <p:spPr>
          <a:xfrm>
            <a:off x="923028" y="5746974"/>
            <a:ext cx="2234239" cy="21709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continuity </a:t>
            </a:r>
          </a:p>
        </p:txBody>
      </p:sp>
      <p:sp>
        <p:nvSpPr>
          <p:cNvPr id="30" name="Rectangle 29">
            <a:extLst>
              <a:ext uri="{FF2B5EF4-FFF2-40B4-BE49-F238E27FC236}">
                <a16:creationId xmlns:a16="http://schemas.microsoft.com/office/drawing/2014/main" id="{ED1A0693-66B4-0FBC-88E0-60B2729434A2}"/>
              </a:ext>
            </a:extLst>
          </p:cNvPr>
          <p:cNvSpPr/>
          <p:nvPr/>
        </p:nvSpPr>
        <p:spPr>
          <a:xfrm>
            <a:off x="8842078" y="6084432"/>
            <a:ext cx="1518247" cy="21709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elective</a:t>
            </a:r>
          </a:p>
        </p:txBody>
      </p:sp>
    </p:spTree>
    <p:extLst>
      <p:ext uri="{BB962C8B-B14F-4D97-AF65-F5344CB8AC3E}">
        <p14:creationId xmlns:p14="http://schemas.microsoft.com/office/powerpoint/2010/main" val="27500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ppt_x"/>
                                          </p:val>
                                        </p:tav>
                                        <p:tav tm="100000">
                                          <p:val>
                                            <p:strVal val="#ppt_x"/>
                                          </p:val>
                                        </p:tav>
                                      </p:tavLst>
                                    </p:anim>
                                    <p:anim calcmode="lin" valueType="num">
                                      <p:cBhvr additive="base">
                                        <p:cTn id="8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additive="base">
                                        <p:cTn id="91" dur="500" fill="hold"/>
                                        <p:tgtEl>
                                          <p:spTgt spid="18"/>
                                        </p:tgtEl>
                                        <p:attrNameLst>
                                          <p:attrName>ppt_x</p:attrName>
                                        </p:attrNameLst>
                                      </p:cBhvr>
                                      <p:tavLst>
                                        <p:tav tm="0">
                                          <p:val>
                                            <p:strVal val="#ppt_x"/>
                                          </p:val>
                                        </p:tav>
                                        <p:tav tm="100000">
                                          <p:val>
                                            <p:strVal val="#ppt_x"/>
                                          </p:val>
                                        </p:tav>
                                      </p:tavLst>
                                    </p:anim>
                                    <p:anim calcmode="lin" valueType="num">
                                      <p:cBhvr additive="base">
                                        <p:cTn id="9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additive="base">
                                        <p:cTn id="97" dur="500" fill="hold"/>
                                        <p:tgtEl>
                                          <p:spTgt spid="19"/>
                                        </p:tgtEl>
                                        <p:attrNameLst>
                                          <p:attrName>ppt_x</p:attrName>
                                        </p:attrNameLst>
                                      </p:cBhvr>
                                      <p:tavLst>
                                        <p:tav tm="0">
                                          <p:val>
                                            <p:strVal val="#ppt_x"/>
                                          </p:val>
                                        </p:tav>
                                        <p:tav tm="100000">
                                          <p:val>
                                            <p:strVal val="#ppt_x"/>
                                          </p:val>
                                        </p:tav>
                                      </p:tavLst>
                                    </p:anim>
                                    <p:anim calcmode="lin" valueType="num">
                                      <p:cBhvr additive="base">
                                        <p:cTn id="9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0"/>
                                        </p:tgtEl>
                                        <p:attrNameLst>
                                          <p:attrName>style.visibility</p:attrName>
                                        </p:attrNameLst>
                                      </p:cBhvr>
                                      <p:to>
                                        <p:strVal val="visible"/>
                                      </p:to>
                                    </p:set>
                                    <p:anim calcmode="lin" valueType="num">
                                      <p:cBhvr additive="base">
                                        <p:cTn id="103" dur="500" fill="hold"/>
                                        <p:tgtEl>
                                          <p:spTgt spid="20"/>
                                        </p:tgtEl>
                                        <p:attrNameLst>
                                          <p:attrName>ppt_x</p:attrName>
                                        </p:attrNameLst>
                                      </p:cBhvr>
                                      <p:tavLst>
                                        <p:tav tm="0">
                                          <p:val>
                                            <p:strVal val="#ppt_x"/>
                                          </p:val>
                                        </p:tav>
                                        <p:tav tm="100000">
                                          <p:val>
                                            <p:strVal val="#ppt_x"/>
                                          </p:val>
                                        </p:tav>
                                      </p:tavLst>
                                    </p:anim>
                                    <p:anim calcmode="lin" valueType="num">
                                      <p:cBhvr additive="base">
                                        <p:cTn id="10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additive="base">
                                        <p:cTn id="109" dur="500" fill="hold"/>
                                        <p:tgtEl>
                                          <p:spTgt spid="6"/>
                                        </p:tgtEl>
                                        <p:attrNameLst>
                                          <p:attrName>ppt_x</p:attrName>
                                        </p:attrNameLst>
                                      </p:cBhvr>
                                      <p:tavLst>
                                        <p:tav tm="0">
                                          <p:val>
                                            <p:strVal val="#ppt_x"/>
                                          </p:val>
                                        </p:tav>
                                        <p:tav tm="100000">
                                          <p:val>
                                            <p:strVal val="#ppt_x"/>
                                          </p:val>
                                        </p:tav>
                                      </p:tavLst>
                                    </p:anim>
                                    <p:anim calcmode="lin" valueType="num">
                                      <p:cBhvr additive="base">
                                        <p:cTn id="11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500" fill="hold"/>
                                        <p:tgtEl>
                                          <p:spTgt spid="22"/>
                                        </p:tgtEl>
                                        <p:attrNameLst>
                                          <p:attrName>ppt_x</p:attrName>
                                        </p:attrNameLst>
                                      </p:cBhvr>
                                      <p:tavLst>
                                        <p:tav tm="0">
                                          <p:val>
                                            <p:strVal val="#ppt_x"/>
                                          </p:val>
                                        </p:tav>
                                        <p:tav tm="100000">
                                          <p:val>
                                            <p:strVal val="#ppt_x"/>
                                          </p:val>
                                        </p:tav>
                                      </p:tavLst>
                                    </p:anim>
                                    <p:anim calcmode="lin" valueType="num">
                                      <p:cBhvr additive="base">
                                        <p:cTn id="11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additive="base">
                                        <p:cTn id="121" dur="500" fill="hold"/>
                                        <p:tgtEl>
                                          <p:spTgt spid="23"/>
                                        </p:tgtEl>
                                        <p:attrNameLst>
                                          <p:attrName>ppt_x</p:attrName>
                                        </p:attrNameLst>
                                      </p:cBhvr>
                                      <p:tavLst>
                                        <p:tav tm="0">
                                          <p:val>
                                            <p:strVal val="#ppt_x"/>
                                          </p:val>
                                        </p:tav>
                                        <p:tav tm="100000">
                                          <p:val>
                                            <p:strVal val="#ppt_x"/>
                                          </p:val>
                                        </p:tav>
                                      </p:tavLst>
                                    </p:anim>
                                    <p:anim calcmode="lin" valueType="num">
                                      <p:cBhvr additive="base">
                                        <p:cTn id="12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24"/>
                                        </p:tgtEl>
                                        <p:attrNameLst>
                                          <p:attrName>style.visibility</p:attrName>
                                        </p:attrNameLst>
                                      </p:cBhvr>
                                      <p:to>
                                        <p:strVal val="visible"/>
                                      </p:to>
                                    </p:set>
                                    <p:anim calcmode="lin" valueType="num">
                                      <p:cBhvr additive="base">
                                        <p:cTn id="127" dur="500" fill="hold"/>
                                        <p:tgtEl>
                                          <p:spTgt spid="24"/>
                                        </p:tgtEl>
                                        <p:attrNameLst>
                                          <p:attrName>ppt_x</p:attrName>
                                        </p:attrNameLst>
                                      </p:cBhvr>
                                      <p:tavLst>
                                        <p:tav tm="0">
                                          <p:val>
                                            <p:strVal val="#ppt_x"/>
                                          </p:val>
                                        </p:tav>
                                        <p:tav tm="100000">
                                          <p:val>
                                            <p:strVal val="#ppt_x"/>
                                          </p:val>
                                        </p:tav>
                                      </p:tavLst>
                                    </p:anim>
                                    <p:anim calcmode="lin" valueType="num">
                                      <p:cBhvr additive="base">
                                        <p:cTn id="12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25"/>
                                        </p:tgtEl>
                                        <p:attrNameLst>
                                          <p:attrName>style.visibility</p:attrName>
                                        </p:attrNameLst>
                                      </p:cBhvr>
                                      <p:to>
                                        <p:strVal val="visible"/>
                                      </p:to>
                                    </p:set>
                                    <p:anim calcmode="lin" valueType="num">
                                      <p:cBhvr additive="base">
                                        <p:cTn id="133" dur="500" fill="hold"/>
                                        <p:tgtEl>
                                          <p:spTgt spid="25"/>
                                        </p:tgtEl>
                                        <p:attrNameLst>
                                          <p:attrName>ppt_x</p:attrName>
                                        </p:attrNameLst>
                                      </p:cBhvr>
                                      <p:tavLst>
                                        <p:tav tm="0">
                                          <p:val>
                                            <p:strVal val="#ppt_x"/>
                                          </p:val>
                                        </p:tav>
                                        <p:tav tm="100000">
                                          <p:val>
                                            <p:strVal val="#ppt_x"/>
                                          </p:val>
                                        </p:tav>
                                      </p:tavLst>
                                    </p:anim>
                                    <p:anim calcmode="lin" valueType="num">
                                      <p:cBhvr additive="base">
                                        <p:cTn id="13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26"/>
                                        </p:tgtEl>
                                        <p:attrNameLst>
                                          <p:attrName>style.visibility</p:attrName>
                                        </p:attrNameLst>
                                      </p:cBhvr>
                                      <p:to>
                                        <p:strVal val="visible"/>
                                      </p:to>
                                    </p:set>
                                    <p:anim calcmode="lin" valueType="num">
                                      <p:cBhvr additive="base">
                                        <p:cTn id="139" dur="500" fill="hold"/>
                                        <p:tgtEl>
                                          <p:spTgt spid="26"/>
                                        </p:tgtEl>
                                        <p:attrNameLst>
                                          <p:attrName>ppt_x</p:attrName>
                                        </p:attrNameLst>
                                      </p:cBhvr>
                                      <p:tavLst>
                                        <p:tav tm="0">
                                          <p:val>
                                            <p:strVal val="#ppt_x"/>
                                          </p:val>
                                        </p:tav>
                                        <p:tav tm="100000">
                                          <p:val>
                                            <p:strVal val="#ppt_x"/>
                                          </p:val>
                                        </p:tav>
                                      </p:tavLst>
                                    </p:anim>
                                    <p:anim calcmode="lin" valueType="num">
                                      <p:cBhvr additive="base">
                                        <p:cTn id="14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27"/>
                                        </p:tgtEl>
                                        <p:attrNameLst>
                                          <p:attrName>style.visibility</p:attrName>
                                        </p:attrNameLst>
                                      </p:cBhvr>
                                      <p:to>
                                        <p:strVal val="visible"/>
                                      </p:to>
                                    </p:set>
                                    <p:anim calcmode="lin" valueType="num">
                                      <p:cBhvr additive="base">
                                        <p:cTn id="145" dur="500" fill="hold"/>
                                        <p:tgtEl>
                                          <p:spTgt spid="27"/>
                                        </p:tgtEl>
                                        <p:attrNameLst>
                                          <p:attrName>ppt_x</p:attrName>
                                        </p:attrNameLst>
                                      </p:cBhvr>
                                      <p:tavLst>
                                        <p:tav tm="0">
                                          <p:val>
                                            <p:strVal val="#ppt_x"/>
                                          </p:val>
                                        </p:tav>
                                        <p:tav tm="100000">
                                          <p:val>
                                            <p:strVal val="#ppt_x"/>
                                          </p:val>
                                        </p:tav>
                                      </p:tavLst>
                                    </p:anim>
                                    <p:anim calcmode="lin" valueType="num">
                                      <p:cBhvr additive="base">
                                        <p:cTn id="14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28"/>
                                        </p:tgtEl>
                                        <p:attrNameLst>
                                          <p:attrName>style.visibility</p:attrName>
                                        </p:attrNameLst>
                                      </p:cBhvr>
                                      <p:to>
                                        <p:strVal val="visible"/>
                                      </p:to>
                                    </p:set>
                                    <p:anim calcmode="lin" valueType="num">
                                      <p:cBhvr additive="base">
                                        <p:cTn id="151" dur="500" fill="hold"/>
                                        <p:tgtEl>
                                          <p:spTgt spid="28"/>
                                        </p:tgtEl>
                                        <p:attrNameLst>
                                          <p:attrName>ppt_x</p:attrName>
                                        </p:attrNameLst>
                                      </p:cBhvr>
                                      <p:tavLst>
                                        <p:tav tm="0">
                                          <p:val>
                                            <p:strVal val="#ppt_x"/>
                                          </p:val>
                                        </p:tav>
                                        <p:tav tm="100000">
                                          <p:val>
                                            <p:strVal val="#ppt_x"/>
                                          </p:val>
                                        </p:tav>
                                      </p:tavLst>
                                    </p:anim>
                                    <p:anim calcmode="lin" valueType="num">
                                      <p:cBhvr additive="base">
                                        <p:cTn id="15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29"/>
                                        </p:tgtEl>
                                        <p:attrNameLst>
                                          <p:attrName>style.visibility</p:attrName>
                                        </p:attrNameLst>
                                      </p:cBhvr>
                                      <p:to>
                                        <p:strVal val="visible"/>
                                      </p:to>
                                    </p:set>
                                    <p:anim calcmode="lin" valueType="num">
                                      <p:cBhvr additive="base">
                                        <p:cTn id="157" dur="500" fill="hold"/>
                                        <p:tgtEl>
                                          <p:spTgt spid="29"/>
                                        </p:tgtEl>
                                        <p:attrNameLst>
                                          <p:attrName>ppt_x</p:attrName>
                                        </p:attrNameLst>
                                      </p:cBhvr>
                                      <p:tavLst>
                                        <p:tav tm="0">
                                          <p:val>
                                            <p:strVal val="#ppt_x"/>
                                          </p:val>
                                        </p:tav>
                                        <p:tav tm="100000">
                                          <p:val>
                                            <p:strVal val="#ppt_x"/>
                                          </p:val>
                                        </p:tav>
                                      </p:tavLst>
                                    </p:anim>
                                    <p:anim calcmode="lin" valueType="num">
                                      <p:cBhvr additive="base">
                                        <p:cTn id="15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30"/>
                                        </p:tgtEl>
                                        <p:attrNameLst>
                                          <p:attrName>style.visibility</p:attrName>
                                        </p:attrNameLst>
                                      </p:cBhvr>
                                      <p:to>
                                        <p:strVal val="visible"/>
                                      </p:to>
                                    </p:set>
                                    <p:anim calcmode="lin" valueType="num">
                                      <p:cBhvr additive="base">
                                        <p:cTn id="163" dur="500" fill="hold"/>
                                        <p:tgtEl>
                                          <p:spTgt spid="30"/>
                                        </p:tgtEl>
                                        <p:attrNameLst>
                                          <p:attrName>ppt_x</p:attrName>
                                        </p:attrNameLst>
                                      </p:cBhvr>
                                      <p:tavLst>
                                        <p:tav tm="0">
                                          <p:val>
                                            <p:strVal val="#ppt_x"/>
                                          </p:val>
                                        </p:tav>
                                        <p:tav tm="100000">
                                          <p:val>
                                            <p:strVal val="#ppt_x"/>
                                          </p:val>
                                        </p:tav>
                                      </p:tavLst>
                                    </p:anim>
                                    <p:anim calcmode="lin" valueType="num">
                                      <p:cBhvr additive="base">
                                        <p:cTn id="16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E2CB9-026F-5BCE-8E8E-C22CE3BDED35}"/>
              </a:ext>
            </a:extLst>
          </p:cNvPr>
          <p:cNvSpPr>
            <a:spLocks noGrp="1"/>
          </p:cNvSpPr>
          <p:nvPr>
            <p:ph type="title"/>
          </p:nvPr>
        </p:nvSpPr>
        <p:spPr>
          <a:xfrm>
            <a:off x="838200" y="365126"/>
            <a:ext cx="10515600" cy="437132"/>
          </a:xfrm>
        </p:spPr>
        <p:txBody>
          <a:bodyPr>
            <a:normAutofit fontScale="90000"/>
          </a:bodyPr>
          <a:lstStyle/>
          <a:p>
            <a:r>
              <a:rPr lang="en-US" dirty="0"/>
              <a:t>Word formation                                 Textbook, p. 89</a:t>
            </a:r>
          </a:p>
        </p:txBody>
      </p:sp>
      <p:graphicFrame>
        <p:nvGraphicFramePr>
          <p:cNvPr id="4" name="Table 3">
            <a:extLst>
              <a:ext uri="{FF2B5EF4-FFF2-40B4-BE49-F238E27FC236}">
                <a16:creationId xmlns:a16="http://schemas.microsoft.com/office/drawing/2014/main" id="{BC26D476-D024-90B7-0288-8C2BB9DF5027}"/>
              </a:ext>
            </a:extLst>
          </p:cNvPr>
          <p:cNvGraphicFramePr>
            <a:graphicFrameLocks noGrp="1"/>
          </p:cNvGraphicFramePr>
          <p:nvPr/>
        </p:nvGraphicFramePr>
        <p:xfrm>
          <a:off x="923029" y="946619"/>
          <a:ext cx="9730594" cy="2659194"/>
        </p:xfrm>
        <a:graphic>
          <a:graphicData uri="http://schemas.openxmlformats.org/drawingml/2006/table">
            <a:tbl>
              <a:tblPr firstRow="1" firstCol="1" bandRow="1"/>
              <a:tblGrid>
                <a:gridCol w="2631054">
                  <a:extLst>
                    <a:ext uri="{9D8B030D-6E8A-4147-A177-3AD203B41FA5}">
                      <a16:colId xmlns:a16="http://schemas.microsoft.com/office/drawing/2014/main" val="2876656162"/>
                    </a:ext>
                  </a:extLst>
                </a:gridCol>
                <a:gridCol w="3778370">
                  <a:extLst>
                    <a:ext uri="{9D8B030D-6E8A-4147-A177-3AD203B41FA5}">
                      <a16:colId xmlns:a16="http://schemas.microsoft.com/office/drawing/2014/main" val="1889905519"/>
                    </a:ext>
                  </a:extLst>
                </a:gridCol>
                <a:gridCol w="3321170">
                  <a:extLst>
                    <a:ext uri="{9D8B030D-6E8A-4147-A177-3AD203B41FA5}">
                      <a16:colId xmlns:a16="http://schemas.microsoft.com/office/drawing/2014/main" val="2711542366"/>
                    </a:ext>
                  </a:extLst>
                </a:gridCol>
              </a:tblGrid>
              <a:tr h="0">
                <a:tc>
                  <a:txBody>
                    <a:bodyPr/>
                    <a:lstStyle/>
                    <a:p>
                      <a:pPr marL="0" marR="0" algn="ctr">
                        <a:lnSpc>
                          <a:spcPct val="115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VERB</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NOUN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ADJECTIVE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5245718"/>
                  </a:ext>
                </a:extLst>
              </a:tr>
              <a:tr h="216535">
                <a:tc>
                  <a:txBody>
                    <a:bodyPr/>
                    <a:lstStyle/>
                    <a:p>
                      <a:pPr marL="0" marR="0" algn="ctr">
                        <a:lnSpc>
                          <a:spcPct val="115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ELECT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64297281"/>
                  </a:ext>
                </a:extLst>
              </a:tr>
              <a:tr h="0">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DEATH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9225269"/>
                  </a:ext>
                </a:extLst>
              </a:tr>
              <a:tr h="0">
                <a:tc>
                  <a:txBody>
                    <a:bodyPr/>
                    <a:lstStyle/>
                    <a:p>
                      <a:pPr marL="0" marR="0" algn="ctr">
                        <a:lnSpc>
                          <a:spcPct val="115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TOLERATE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2553724"/>
                  </a:ext>
                </a:extLst>
              </a:tr>
              <a:tr h="0">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BENEFIT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4684659"/>
                  </a:ext>
                </a:extLst>
              </a:tr>
              <a:tr h="0">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COMPETE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3050332"/>
                  </a:ext>
                </a:extLst>
              </a:tr>
              <a:tr h="0">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CONTINUATION/CONTINUITY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6245552"/>
                  </a:ext>
                </a:extLst>
              </a:tr>
              <a:tr h="0">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REPRESENT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8982610"/>
                  </a:ext>
                </a:extLst>
              </a:tr>
              <a:tr h="0">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POPULAR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9927314"/>
                  </a:ext>
                </a:extLst>
              </a:tr>
            </a:tbl>
          </a:graphicData>
        </a:graphic>
      </p:graphicFrame>
      <p:sp>
        <p:nvSpPr>
          <p:cNvPr id="3" name="Rectangle 2">
            <a:extLst>
              <a:ext uri="{FF2B5EF4-FFF2-40B4-BE49-F238E27FC236}">
                <a16:creationId xmlns:a16="http://schemas.microsoft.com/office/drawing/2014/main" id="{C88BD57F-6BF3-42F4-9332-6F076BF993EA}"/>
              </a:ext>
            </a:extLst>
          </p:cNvPr>
          <p:cNvSpPr/>
          <p:nvPr/>
        </p:nvSpPr>
        <p:spPr>
          <a:xfrm>
            <a:off x="4280139" y="1285336"/>
            <a:ext cx="2803585" cy="21709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ELECTION/ELECTORATE</a:t>
            </a:r>
          </a:p>
        </p:txBody>
      </p:sp>
      <p:sp>
        <p:nvSpPr>
          <p:cNvPr id="5" name="Rectangle 4">
            <a:extLst>
              <a:ext uri="{FF2B5EF4-FFF2-40B4-BE49-F238E27FC236}">
                <a16:creationId xmlns:a16="http://schemas.microsoft.com/office/drawing/2014/main" id="{DF00A7CD-A231-2D06-85D0-B213B06083BC}"/>
              </a:ext>
            </a:extLst>
          </p:cNvPr>
          <p:cNvSpPr/>
          <p:nvPr/>
        </p:nvSpPr>
        <p:spPr>
          <a:xfrm>
            <a:off x="7768087" y="1283473"/>
            <a:ext cx="2378014" cy="21709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ELECTIVE/ELECTORAL</a:t>
            </a:r>
          </a:p>
        </p:txBody>
      </p:sp>
      <p:sp>
        <p:nvSpPr>
          <p:cNvPr id="7" name="Rectangle 6">
            <a:extLst>
              <a:ext uri="{FF2B5EF4-FFF2-40B4-BE49-F238E27FC236}">
                <a16:creationId xmlns:a16="http://schemas.microsoft.com/office/drawing/2014/main" id="{A6EE26A2-7733-F266-80ED-866F2B6C46E1}"/>
              </a:ext>
            </a:extLst>
          </p:cNvPr>
          <p:cNvSpPr/>
          <p:nvPr/>
        </p:nvSpPr>
        <p:spPr>
          <a:xfrm>
            <a:off x="1121436" y="1580791"/>
            <a:ext cx="2104843" cy="21709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TO DIE</a:t>
            </a:r>
          </a:p>
        </p:txBody>
      </p:sp>
      <p:sp>
        <p:nvSpPr>
          <p:cNvPr id="8" name="Rectangle 7">
            <a:extLst>
              <a:ext uri="{FF2B5EF4-FFF2-40B4-BE49-F238E27FC236}">
                <a16:creationId xmlns:a16="http://schemas.microsoft.com/office/drawing/2014/main" id="{CBB8CF47-0E4D-41DE-F63F-B2B5C1A7605F}"/>
              </a:ext>
            </a:extLst>
          </p:cNvPr>
          <p:cNvSpPr/>
          <p:nvPr/>
        </p:nvSpPr>
        <p:spPr>
          <a:xfrm>
            <a:off x="7904673" y="1583110"/>
            <a:ext cx="2104843" cy="21709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DEADLY/DEAD</a:t>
            </a:r>
          </a:p>
        </p:txBody>
      </p:sp>
      <p:sp>
        <p:nvSpPr>
          <p:cNvPr id="9" name="Rectangle 8">
            <a:extLst>
              <a:ext uri="{FF2B5EF4-FFF2-40B4-BE49-F238E27FC236}">
                <a16:creationId xmlns:a16="http://schemas.microsoft.com/office/drawing/2014/main" id="{6D8E32AA-3B07-ACB6-0C48-00FDC7D08B74}"/>
              </a:ext>
            </a:extLst>
          </p:cNvPr>
          <p:cNvSpPr/>
          <p:nvPr/>
        </p:nvSpPr>
        <p:spPr>
          <a:xfrm>
            <a:off x="4383656" y="1882747"/>
            <a:ext cx="2104843" cy="21709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TOLERANCE</a:t>
            </a:r>
          </a:p>
        </p:txBody>
      </p:sp>
      <p:sp>
        <p:nvSpPr>
          <p:cNvPr id="10" name="Rectangle 9">
            <a:extLst>
              <a:ext uri="{FF2B5EF4-FFF2-40B4-BE49-F238E27FC236}">
                <a16:creationId xmlns:a16="http://schemas.microsoft.com/office/drawing/2014/main" id="{D6A082BF-7D68-DFF6-C214-9B1EB8AF35D9}"/>
              </a:ext>
            </a:extLst>
          </p:cNvPr>
          <p:cNvSpPr/>
          <p:nvPr/>
        </p:nvSpPr>
        <p:spPr>
          <a:xfrm>
            <a:off x="7904673" y="1882747"/>
            <a:ext cx="2104843" cy="21709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(IN)TOLERANT</a:t>
            </a:r>
          </a:p>
        </p:txBody>
      </p:sp>
      <p:sp>
        <p:nvSpPr>
          <p:cNvPr id="11" name="Rectangle 10">
            <a:extLst>
              <a:ext uri="{FF2B5EF4-FFF2-40B4-BE49-F238E27FC236}">
                <a16:creationId xmlns:a16="http://schemas.microsoft.com/office/drawing/2014/main" id="{47ED5F4B-C661-02F6-FB16-93B505AA8D65}"/>
              </a:ext>
            </a:extLst>
          </p:cNvPr>
          <p:cNvSpPr/>
          <p:nvPr/>
        </p:nvSpPr>
        <p:spPr>
          <a:xfrm>
            <a:off x="1121436" y="2167667"/>
            <a:ext cx="2104843" cy="21709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TO BENEFIT</a:t>
            </a:r>
          </a:p>
        </p:txBody>
      </p:sp>
      <p:sp>
        <p:nvSpPr>
          <p:cNvPr id="12" name="Rectangle 11">
            <a:extLst>
              <a:ext uri="{FF2B5EF4-FFF2-40B4-BE49-F238E27FC236}">
                <a16:creationId xmlns:a16="http://schemas.microsoft.com/office/drawing/2014/main" id="{B3764FED-98DE-EC62-3BF0-15BDB6495A77}"/>
              </a:ext>
            </a:extLst>
          </p:cNvPr>
          <p:cNvSpPr/>
          <p:nvPr/>
        </p:nvSpPr>
        <p:spPr>
          <a:xfrm>
            <a:off x="7909707" y="2182384"/>
            <a:ext cx="2104843" cy="21709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BENEFICIAL</a:t>
            </a:r>
          </a:p>
        </p:txBody>
      </p:sp>
      <p:sp>
        <p:nvSpPr>
          <p:cNvPr id="13" name="Rectangle 12">
            <a:extLst>
              <a:ext uri="{FF2B5EF4-FFF2-40B4-BE49-F238E27FC236}">
                <a16:creationId xmlns:a16="http://schemas.microsoft.com/office/drawing/2014/main" id="{BB9605A6-4A21-2C1F-5D5C-D38B8EDDA58F}"/>
              </a:ext>
            </a:extLst>
          </p:cNvPr>
          <p:cNvSpPr/>
          <p:nvPr/>
        </p:nvSpPr>
        <p:spPr>
          <a:xfrm>
            <a:off x="4383656" y="2480158"/>
            <a:ext cx="2104843" cy="21709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COMPETITION</a:t>
            </a:r>
          </a:p>
        </p:txBody>
      </p:sp>
      <p:sp>
        <p:nvSpPr>
          <p:cNvPr id="14" name="Rectangle 13">
            <a:extLst>
              <a:ext uri="{FF2B5EF4-FFF2-40B4-BE49-F238E27FC236}">
                <a16:creationId xmlns:a16="http://schemas.microsoft.com/office/drawing/2014/main" id="{510EC1DD-42D1-3174-ACD6-805875C31A08}"/>
              </a:ext>
            </a:extLst>
          </p:cNvPr>
          <p:cNvSpPr/>
          <p:nvPr/>
        </p:nvSpPr>
        <p:spPr>
          <a:xfrm>
            <a:off x="7904673" y="2473263"/>
            <a:ext cx="2104843" cy="21709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COMPETITIVE</a:t>
            </a:r>
          </a:p>
        </p:txBody>
      </p:sp>
      <p:sp>
        <p:nvSpPr>
          <p:cNvPr id="15" name="Rectangle 14">
            <a:extLst>
              <a:ext uri="{FF2B5EF4-FFF2-40B4-BE49-F238E27FC236}">
                <a16:creationId xmlns:a16="http://schemas.microsoft.com/office/drawing/2014/main" id="{CEC8A60D-244D-5611-09F9-81C55065E3CC}"/>
              </a:ext>
            </a:extLst>
          </p:cNvPr>
          <p:cNvSpPr/>
          <p:nvPr/>
        </p:nvSpPr>
        <p:spPr>
          <a:xfrm>
            <a:off x="1121436" y="2754543"/>
            <a:ext cx="2104843" cy="21709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TO CONTINUE</a:t>
            </a:r>
          </a:p>
        </p:txBody>
      </p:sp>
      <p:sp>
        <p:nvSpPr>
          <p:cNvPr id="16" name="Rectangle 15">
            <a:extLst>
              <a:ext uri="{FF2B5EF4-FFF2-40B4-BE49-F238E27FC236}">
                <a16:creationId xmlns:a16="http://schemas.microsoft.com/office/drawing/2014/main" id="{F2EC7B6D-A517-DFE4-E249-62D658BFC89F}"/>
              </a:ext>
            </a:extLst>
          </p:cNvPr>
          <p:cNvSpPr/>
          <p:nvPr/>
        </p:nvSpPr>
        <p:spPr>
          <a:xfrm>
            <a:off x="7559619" y="2764142"/>
            <a:ext cx="2938729" cy="21709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CONTINUOUS/CONTINUAL</a:t>
            </a:r>
          </a:p>
        </p:txBody>
      </p:sp>
      <p:sp>
        <p:nvSpPr>
          <p:cNvPr id="17" name="Rectangle 16">
            <a:extLst>
              <a:ext uri="{FF2B5EF4-FFF2-40B4-BE49-F238E27FC236}">
                <a16:creationId xmlns:a16="http://schemas.microsoft.com/office/drawing/2014/main" id="{E01E3DC2-ED9A-CBEE-9FD6-F00C235D2492}"/>
              </a:ext>
            </a:extLst>
          </p:cNvPr>
          <p:cNvSpPr/>
          <p:nvPr/>
        </p:nvSpPr>
        <p:spPr>
          <a:xfrm>
            <a:off x="4362811" y="3063832"/>
            <a:ext cx="2104843" cy="21709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REPRESENTATION</a:t>
            </a:r>
          </a:p>
        </p:txBody>
      </p:sp>
      <p:sp>
        <p:nvSpPr>
          <p:cNvPr id="18" name="Rectangle 17">
            <a:extLst>
              <a:ext uri="{FF2B5EF4-FFF2-40B4-BE49-F238E27FC236}">
                <a16:creationId xmlns:a16="http://schemas.microsoft.com/office/drawing/2014/main" id="{C66A939F-0EAF-B50A-C338-A020628214C9}"/>
              </a:ext>
            </a:extLst>
          </p:cNvPr>
          <p:cNvSpPr/>
          <p:nvPr/>
        </p:nvSpPr>
        <p:spPr>
          <a:xfrm>
            <a:off x="7976561" y="3059877"/>
            <a:ext cx="2104843" cy="21709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REPRESENTATIVE</a:t>
            </a:r>
          </a:p>
        </p:txBody>
      </p:sp>
      <p:sp>
        <p:nvSpPr>
          <p:cNvPr id="19" name="Rectangle 18">
            <a:extLst>
              <a:ext uri="{FF2B5EF4-FFF2-40B4-BE49-F238E27FC236}">
                <a16:creationId xmlns:a16="http://schemas.microsoft.com/office/drawing/2014/main" id="{FF0D18D0-6E39-6EF8-C1ED-63427D658009}"/>
              </a:ext>
            </a:extLst>
          </p:cNvPr>
          <p:cNvSpPr/>
          <p:nvPr/>
        </p:nvSpPr>
        <p:spPr>
          <a:xfrm>
            <a:off x="1121436" y="3361534"/>
            <a:ext cx="2104843" cy="21709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TO POPULARIZE</a:t>
            </a:r>
          </a:p>
        </p:txBody>
      </p:sp>
      <p:sp>
        <p:nvSpPr>
          <p:cNvPr id="20" name="Rectangle 19">
            <a:extLst>
              <a:ext uri="{FF2B5EF4-FFF2-40B4-BE49-F238E27FC236}">
                <a16:creationId xmlns:a16="http://schemas.microsoft.com/office/drawing/2014/main" id="{3E70859A-01AB-F367-6680-A0BAF1F75DB6}"/>
              </a:ext>
            </a:extLst>
          </p:cNvPr>
          <p:cNvSpPr/>
          <p:nvPr/>
        </p:nvSpPr>
        <p:spPr>
          <a:xfrm>
            <a:off x="4383656" y="3355096"/>
            <a:ext cx="2104843" cy="21709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POPULARITY</a:t>
            </a:r>
          </a:p>
        </p:txBody>
      </p:sp>
      <p:sp>
        <p:nvSpPr>
          <p:cNvPr id="21" name="TextBox 20">
            <a:extLst>
              <a:ext uri="{FF2B5EF4-FFF2-40B4-BE49-F238E27FC236}">
                <a16:creationId xmlns:a16="http://schemas.microsoft.com/office/drawing/2014/main" id="{A4F3906A-00D4-B370-5082-7EF105B9E246}"/>
              </a:ext>
            </a:extLst>
          </p:cNvPr>
          <p:cNvSpPr txBox="1"/>
          <p:nvPr/>
        </p:nvSpPr>
        <p:spPr>
          <a:xfrm>
            <a:off x="759127" y="3917368"/>
            <a:ext cx="10515600" cy="2480103"/>
          </a:xfrm>
          <a:prstGeom prst="rect">
            <a:avLst/>
          </a:prstGeom>
          <a:noFill/>
        </p:spPr>
        <p:txBody>
          <a:bodyPr wrap="square">
            <a:spAutoFit/>
          </a:bodyPr>
          <a:lstStyle/>
          <a:p>
            <a:pPr marL="0" marR="0">
              <a:lnSpc>
                <a:spcPct val="115000"/>
              </a:lnSpc>
              <a:spcBef>
                <a:spcPts val="0"/>
              </a:spcBef>
              <a:spcAft>
                <a:spcPts val="0"/>
              </a:spcAft>
            </a:pP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8. The Olympic Games were once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again___________________in</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1896 by Pierre de Coubertin.</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9. ‘Sporting heroes’ receive great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financial_________________for</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their excellence in the relevant discipline.</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10. Doing exercises on a regular basis is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very_________________for</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your health.</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11. Many historians argue that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Alexander’s__________________marked</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the end of ancient Greece.</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12. In ancient Greece, ingratitude was considered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a__________________sin</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13. The paintings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are_____________________of</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ancient Greek funerary customs.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14. After the Roman conquest of Greece in the second century BC, the Olympic Games suffered a decline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in__________________and</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importance.</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id="{E2A59902-8C03-9275-2E91-847F22BC455A}"/>
              </a:ext>
            </a:extLst>
          </p:cNvPr>
          <p:cNvSpPr/>
          <p:nvPr/>
        </p:nvSpPr>
        <p:spPr>
          <a:xfrm>
            <a:off x="4439730" y="4012936"/>
            <a:ext cx="1840300" cy="21709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popularized</a:t>
            </a:r>
          </a:p>
        </p:txBody>
      </p:sp>
      <p:sp>
        <p:nvSpPr>
          <p:cNvPr id="23" name="Rectangle 22">
            <a:extLst>
              <a:ext uri="{FF2B5EF4-FFF2-40B4-BE49-F238E27FC236}">
                <a16:creationId xmlns:a16="http://schemas.microsoft.com/office/drawing/2014/main" id="{6E63F246-B1BB-8A01-7354-A15FDD22858B}"/>
              </a:ext>
            </a:extLst>
          </p:cNvPr>
          <p:cNvSpPr/>
          <p:nvPr/>
        </p:nvSpPr>
        <p:spPr>
          <a:xfrm>
            <a:off x="4606509" y="4290376"/>
            <a:ext cx="1656270" cy="21709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benefits</a:t>
            </a:r>
          </a:p>
        </p:txBody>
      </p:sp>
      <p:sp>
        <p:nvSpPr>
          <p:cNvPr id="24" name="Rectangle 23">
            <a:extLst>
              <a:ext uri="{FF2B5EF4-FFF2-40B4-BE49-F238E27FC236}">
                <a16:creationId xmlns:a16="http://schemas.microsoft.com/office/drawing/2014/main" id="{0539F394-7014-764D-48F7-10AC95FEA0B2}"/>
              </a:ext>
            </a:extLst>
          </p:cNvPr>
          <p:cNvSpPr/>
          <p:nvPr/>
        </p:nvSpPr>
        <p:spPr>
          <a:xfrm>
            <a:off x="4853796" y="4591406"/>
            <a:ext cx="1656270" cy="21709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beneficial</a:t>
            </a:r>
          </a:p>
        </p:txBody>
      </p:sp>
      <p:sp>
        <p:nvSpPr>
          <p:cNvPr id="25" name="Rectangle 24">
            <a:extLst>
              <a:ext uri="{FF2B5EF4-FFF2-40B4-BE49-F238E27FC236}">
                <a16:creationId xmlns:a16="http://schemas.microsoft.com/office/drawing/2014/main" id="{E44A416E-3146-892F-BD58-5AF5893E8190}"/>
              </a:ext>
            </a:extLst>
          </p:cNvPr>
          <p:cNvSpPr/>
          <p:nvPr/>
        </p:nvSpPr>
        <p:spPr>
          <a:xfrm>
            <a:off x="4623760" y="4905400"/>
            <a:ext cx="1843894" cy="21709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death</a:t>
            </a:r>
          </a:p>
        </p:txBody>
      </p:sp>
      <p:sp>
        <p:nvSpPr>
          <p:cNvPr id="26" name="Rectangle 25">
            <a:extLst>
              <a:ext uri="{FF2B5EF4-FFF2-40B4-BE49-F238E27FC236}">
                <a16:creationId xmlns:a16="http://schemas.microsoft.com/office/drawing/2014/main" id="{1EDF586F-CB96-7090-51BE-15B40C18E175}"/>
              </a:ext>
            </a:extLst>
          </p:cNvPr>
          <p:cNvSpPr/>
          <p:nvPr/>
        </p:nvSpPr>
        <p:spPr>
          <a:xfrm>
            <a:off x="5359880" y="5179428"/>
            <a:ext cx="1723844" cy="21709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deadly</a:t>
            </a:r>
          </a:p>
        </p:txBody>
      </p:sp>
      <p:sp>
        <p:nvSpPr>
          <p:cNvPr id="27" name="Rectangle 26">
            <a:extLst>
              <a:ext uri="{FF2B5EF4-FFF2-40B4-BE49-F238E27FC236}">
                <a16:creationId xmlns:a16="http://schemas.microsoft.com/office/drawing/2014/main" id="{A003F0B4-AAD5-DB47-A8DF-A2CEF3683EBF}"/>
              </a:ext>
            </a:extLst>
          </p:cNvPr>
          <p:cNvSpPr/>
          <p:nvPr/>
        </p:nvSpPr>
        <p:spPr>
          <a:xfrm>
            <a:off x="2766208" y="5499875"/>
            <a:ext cx="2087587" cy="21709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representative</a:t>
            </a:r>
          </a:p>
        </p:txBody>
      </p:sp>
      <p:sp>
        <p:nvSpPr>
          <p:cNvPr id="28" name="Rectangle 27">
            <a:extLst>
              <a:ext uri="{FF2B5EF4-FFF2-40B4-BE49-F238E27FC236}">
                <a16:creationId xmlns:a16="http://schemas.microsoft.com/office/drawing/2014/main" id="{12878333-E958-5198-F3B7-D50AD3A8A7CD}"/>
              </a:ext>
            </a:extLst>
          </p:cNvPr>
          <p:cNvSpPr/>
          <p:nvPr/>
        </p:nvSpPr>
        <p:spPr>
          <a:xfrm>
            <a:off x="1084060" y="6086751"/>
            <a:ext cx="1823041" cy="21709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popularity</a:t>
            </a:r>
          </a:p>
        </p:txBody>
      </p:sp>
    </p:spTree>
    <p:extLst>
      <p:ext uri="{BB962C8B-B14F-4D97-AF65-F5344CB8AC3E}">
        <p14:creationId xmlns:p14="http://schemas.microsoft.com/office/powerpoint/2010/main" val="303711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ppt_x"/>
                                          </p:val>
                                        </p:tav>
                                        <p:tav tm="100000">
                                          <p:val>
                                            <p:strVal val="#ppt_x"/>
                                          </p:val>
                                        </p:tav>
                                      </p:tavLst>
                                    </p:anim>
                                    <p:anim calcmode="lin" valueType="num">
                                      <p:cBhvr additive="base">
                                        <p:cTn id="8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additive="base">
                                        <p:cTn id="91" dur="500" fill="hold"/>
                                        <p:tgtEl>
                                          <p:spTgt spid="18"/>
                                        </p:tgtEl>
                                        <p:attrNameLst>
                                          <p:attrName>ppt_x</p:attrName>
                                        </p:attrNameLst>
                                      </p:cBhvr>
                                      <p:tavLst>
                                        <p:tav tm="0">
                                          <p:val>
                                            <p:strVal val="#ppt_x"/>
                                          </p:val>
                                        </p:tav>
                                        <p:tav tm="100000">
                                          <p:val>
                                            <p:strVal val="#ppt_x"/>
                                          </p:val>
                                        </p:tav>
                                      </p:tavLst>
                                    </p:anim>
                                    <p:anim calcmode="lin" valueType="num">
                                      <p:cBhvr additive="base">
                                        <p:cTn id="9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additive="base">
                                        <p:cTn id="97" dur="500" fill="hold"/>
                                        <p:tgtEl>
                                          <p:spTgt spid="19"/>
                                        </p:tgtEl>
                                        <p:attrNameLst>
                                          <p:attrName>ppt_x</p:attrName>
                                        </p:attrNameLst>
                                      </p:cBhvr>
                                      <p:tavLst>
                                        <p:tav tm="0">
                                          <p:val>
                                            <p:strVal val="#ppt_x"/>
                                          </p:val>
                                        </p:tav>
                                        <p:tav tm="100000">
                                          <p:val>
                                            <p:strVal val="#ppt_x"/>
                                          </p:val>
                                        </p:tav>
                                      </p:tavLst>
                                    </p:anim>
                                    <p:anim calcmode="lin" valueType="num">
                                      <p:cBhvr additive="base">
                                        <p:cTn id="9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0"/>
                                        </p:tgtEl>
                                        <p:attrNameLst>
                                          <p:attrName>style.visibility</p:attrName>
                                        </p:attrNameLst>
                                      </p:cBhvr>
                                      <p:to>
                                        <p:strVal val="visible"/>
                                      </p:to>
                                    </p:set>
                                    <p:anim calcmode="lin" valueType="num">
                                      <p:cBhvr additive="base">
                                        <p:cTn id="103" dur="500" fill="hold"/>
                                        <p:tgtEl>
                                          <p:spTgt spid="20"/>
                                        </p:tgtEl>
                                        <p:attrNameLst>
                                          <p:attrName>ppt_x</p:attrName>
                                        </p:attrNameLst>
                                      </p:cBhvr>
                                      <p:tavLst>
                                        <p:tav tm="0">
                                          <p:val>
                                            <p:strVal val="#ppt_x"/>
                                          </p:val>
                                        </p:tav>
                                        <p:tav tm="100000">
                                          <p:val>
                                            <p:strVal val="#ppt_x"/>
                                          </p:val>
                                        </p:tav>
                                      </p:tavLst>
                                    </p:anim>
                                    <p:anim calcmode="lin" valueType="num">
                                      <p:cBhvr additive="base">
                                        <p:cTn id="10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2"/>
                                        </p:tgtEl>
                                        <p:attrNameLst>
                                          <p:attrName>style.visibility</p:attrName>
                                        </p:attrNameLst>
                                      </p:cBhvr>
                                      <p:to>
                                        <p:strVal val="visible"/>
                                      </p:to>
                                    </p:set>
                                    <p:anim calcmode="lin" valueType="num">
                                      <p:cBhvr additive="base">
                                        <p:cTn id="109" dur="500" fill="hold"/>
                                        <p:tgtEl>
                                          <p:spTgt spid="22"/>
                                        </p:tgtEl>
                                        <p:attrNameLst>
                                          <p:attrName>ppt_x</p:attrName>
                                        </p:attrNameLst>
                                      </p:cBhvr>
                                      <p:tavLst>
                                        <p:tav tm="0">
                                          <p:val>
                                            <p:strVal val="#ppt_x"/>
                                          </p:val>
                                        </p:tav>
                                        <p:tav tm="100000">
                                          <p:val>
                                            <p:strVal val="#ppt_x"/>
                                          </p:val>
                                        </p:tav>
                                      </p:tavLst>
                                    </p:anim>
                                    <p:anim calcmode="lin" valueType="num">
                                      <p:cBhvr additive="base">
                                        <p:cTn id="11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3"/>
                                        </p:tgtEl>
                                        <p:attrNameLst>
                                          <p:attrName>style.visibility</p:attrName>
                                        </p:attrNameLst>
                                      </p:cBhvr>
                                      <p:to>
                                        <p:strVal val="visible"/>
                                      </p:to>
                                    </p:set>
                                    <p:anim calcmode="lin" valueType="num">
                                      <p:cBhvr additive="base">
                                        <p:cTn id="115" dur="500" fill="hold"/>
                                        <p:tgtEl>
                                          <p:spTgt spid="23"/>
                                        </p:tgtEl>
                                        <p:attrNameLst>
                                          <p:attrName>ppt_x</p:attrName>
                                        </p:attrNameLst>
                                      </p:cBhvr>
                                      <p:tavLst>
                                        <p:tav tm="0">
                                          <p:val>
                                            <p:strVal val="#ppt_x"/>
                                          </p:val>
                                        </p:tav>
                                        <p:tav tm="100000">
                                          <p:val>
                                            <p:strVal val="#ppt_x"/>
                                          </p:val>
                                        </p:tav>
                                      </p:tavLst>
                                    </p:anim>
                                    <p:anim calcmode="lin" valueType="num">
                                      <p:cBhvr additive="base">
                                        <p:cTn id="11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4"/>
                                        </p:tgtEl>
                                        <p:attrNameLst>
                                          <p:attrName>style.visibility</p:attrName>
                                        </p:attrNameLst>
                                      </p:cBhvr>
                                      <p:to>
                                        <p:strVal val="visible"/>
                                      </p:to>
                                    </p:set>
                                    <p:anim calcmode="lin" valueType="num">
                                      <p:cBhvr additive="base">
                                        <p:cTn id="121" dur="500" fill="hold"/>
                                        <p:tgtEl>
                                          <p:spTgt spid="24"/>
                                        </p:tgtEl>
                                        <p:attrNameLst>
                                          <p:attrName>ppt_x</p:attrName>
                                        </p:attrNameLst>
                                      </p:cBhvr>
                                      <p:tavLst>
                                        <p:tav tm="0">
                                          <p:val>
                                            <p:strVal val="#ppt_x"/>
                                          </p:val>
                                        </p:tav>
                                        <p:tav tm="100000">
                                          <p:val>
                                            <p:strVal val="#ppt_x"/>
                                          </p:val>
                                        </p:tav>
                                      </p:tavLst>
                                    </p:anim>
                                    <p:anim calcmode="lin" valueType="num">
                                      <p:cBhvr additive="base">
                                        <p:cTn id="12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additive="base">
                                        <p:cTn id="127" dur="500" fill="hold"/>
                                        <p:tgtEl>
                                          <p:spTgt spid="25"/>
                                        </p:tgtEl>
                                        <p:attrNameLst>
                                          <p:attrName>ppt_x</p:attrName>
                                        </p:attrNameLst>
                                      </p:cBhvr>
                                      <p:tavLst>
                                        <p:tav tm="0">
                                          <p:val>
                                            <p:strVal val="#ppt_x"/>
                                          </p:val>
                                        </p:tav>
                                        <p:tav tm="100000">
                                          <p:val>
                                            <p:strVal val="#ppt_x"/>
                                          </p:val>
                                        </p:tav>
                                      </p:tavLst>
                                    </p:anim>
                                    <p:anim calcmode="lin" valueType="num">
                                      <p:cBhvr additive="base">
                                        <p:cTn id="12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26"/>
                                        </p:tgtEl>
                                        <p:attrNameLst>
                                          <p:attrName>style.visibility</p:attrName>
                                        </p:attrNameLst>
                                      </p:cBhvr>
                                      <p:to>
                                        <p:strVal val="visible"/>
                                      </p:to>
                                    </p:set>
                                    <p:anim calcmode="lin" valueType="num">
                                      <p:cBhvr additive="base">
                                        <p:cTn id="133" dur="500" fill="hold"/>
                                        <p:tgtEl>
                                          <p:spTgt spid="26"/>
                                        </p:tgtEl>
                                        <p:attrNameLst>
                                          <p:attrName>ppt_x</p:attrName>
                                        </p:attrNameLst>
                                      </p:cBhvr>
                                      <p:tavLst>
                                        <p:tav tm="0">
                                          <p:val>
                                            <p:strVal val="#ppt_x"/>
                                          </p:val>
                                        </p:tav>
                                        <p:tav tm="100000">
                                          <p:val>
                                            <p:strVal val="#ppt_x"/>
                                          </p:val>
                                        </p:tav>
                                      </p:tavLst>
                                    </p:anim>
                                    <p:anim calcmode="lin" valueType="num">
                                      <p:cBhvr additive="base">
                                        <p:cTn id="13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additive="base">
                                        <p:cTn id="139" dur="500" fill="hold"/>
                                        <p:tgtEl>
                                          <p:spTgt spid="27"/>
                                        </p:tgtEl>
                                        <p:attrNameLst>
                                          <p:attrName>ppt_x</p:attrName>
                                        </p:attrNameLst>
                                      </p:cBhvr>
                                      <p:tavLst>
                                        <p:tav tm="0">
                                          <p:val>
                                            <p:strVal val="#ppt_x"/>
                                          </p:val>
                                        </p:tav>
                                        <p:tav tm="100000">
                                          <p:val>
                                            <p:strVal val="#ppt_x"/>
                                          </p:val>
                                        </p:tav>
                                      </p:tavLst>
                                    </p:anim>
                                    <p:anim calcmode="lin" valueType="num">
                                      <p:cBhvr additive="base">
                                        <p:cTn id="14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28"/>
                                        </p:tgtEl>
                                        <p:attrNameLst>
                                          <p:attrName>style.visibility</p:attrName>
                                        </p:attrNameLst>
                                      </p:cBhvr>
                                      <p:to>
                                        <p:strVal val="visible"/>
                                      </p:to>
                                    </p:set>
                                    <p:anim calcmode="lin" valueType="num">
                                      <p:cBhvr additive="base">
                                        <p:cTn id="145" dur="500" fill="hold"/>
                                        <p:tgtEl>
                                          <p:spTgt spid="28"/>
                                        </p:tgtEl>
                                        <p:attrNameLst>
                                          <p:attrName>ppt_x</p:attrName>
                                        </p:attrNameLst>
                                      </p:cBhvr>
                                      <p:tavLst>
                                        <p:tav tm="0">
                                          <p:val>
                                            <p:strVal val="#ppt_x"/>
                                          </p:val>
                                        </p:tav>
                                        <p:tav tm="100000">
                                          <p:val>
                                            <p:strVal val="#ppt_x"/>
                                          </p:val>
                                        </p:tav>
                                      </p:tavLst>
                                    </p:anim>
                                    <p:anim calcmode="lin" valueType="num">
                                      <p:cBhvr additive="base">
                                        <p:cTn id="14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2" grpId="0" animBg="1"/>
      <p:bldP spid="23" grpId="0" animBg="1"/>
      <p:bldP spid="24" grpId="0" animBg="1"/>
      <p:bldP spid="25" grpId="0" animBg="1"/>
      <p:bldP spid="26"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A8509-B8C5-978E-3825-1DE6B3913877}"/>
              </a:ext>
            </a:extLst>
          </p:cNvPr>
          <p:cNvSpPr>
            <a:spLocks noGrp="1"/>
          </p:cNvSpPr>
          <p:nvPr>
            <p:ph type="title"/>
          </p:nvPr>
        </p:nvSpPr>
        <p:spPr>
          <a:xfrm>
            <a:off x="838200" y="156949"/>
            <a:ext cx="10515600" cy="445758"/>
          </a:xfrm>
        </p:spPr>
        <p:txBody>
          <a:bodyPr>
            <a:normAutofit fontScale="90000"/>
          </a:bodyPr>
          <a:lstStyle/>
          <a:p>
            <a:r>
              <a:rPr lang="en-US" dirty="0"/>
              <a:t>Matching exercise                              Textbook, p. 90</a:t>
            </a:r>
          </a:p>
        </p:txBody>
      </p:sp>
      <p:graphicFrame>
        <p:nvGraphicFramePr>
          <p:cNvPr id="4" name="Table 3">
            <a:extLst>
              <a:ext uri="{FF2B5EF4-FFF2-40B4-BE49-F238E27FC236}">
                <a16:creationId xmlns:a16="http://schemas.microsoft.com/office/drawing/2014/main" id="{29F17F89-4A56-D0CF-E709-8676E846DCDD}"/>
              </a:ext>
            </a:extLst>
          </p:cNvPr>
          <p:cNvGraphicFramePr>
            <a:graphicFrameLocks noGrp="1"/>
          </p:cNvGraphicFramePr>
          <p:nvPr>
            <p:extLst>
              <p:ext uri="{D42A27DB-BD31-4B8C-83A1-F6EECF244321}">
                <p14:modId xmlns:p14="http://schemas.microsoft.com/office/powerpoint/2010/main" val="985315651"/>
              </p:ext>
            </p:extLst>
          </p:nvPr>
        </p:nvGraphicFramePr>
        <p:xfrm>
          <a:off x="1199072" y="1565038"/>
          <a:ext cx="9454550" cy="295466"/>
        </p:xfrm>
        <a:graphic>
          <a:graphicData uri="http://schemas.openxmlformats.org/drawingml/2006/table">
            <a:tbl>
              <a:tblPr firstRow="1" firstCol="1" bandRow="1"/>
              <a:tblGrid>
                <a:gridCol w="1350650">
                  <a:extLst>
                    <a:ext uri="{9D8B030D-6E8A-4147-A177-3AD203B41FA5}">
                      <a16:colId xmlns:a16="http://schemas.microsoft.com/office/drawing/2014/main" val="1682264630"/>
                    </a:ext>
                  </a:extLst>
                </a:gridCol>
                <a:gridCol w="1350650">
                  <a:extLst>
                    <a:ext uri="{9D8B030D-6E8A-4147-A177-3AD203B41FA5}">
                      <a16:colId xmlns:a16="http://schemas.microsoft.com/office/drawing/2014/main" val="3986975531"/>
                    </a:ext>
                  </a:extLst>
                </a:gridCol>
                <a:gridCol w="1350650">
                  <a:extLst>
                    <a:ext uri="{9D8B030D-6E8A-4147-A177-3AD203B41FA5}">
                      <a16:colId xmlns:a16="http://schemas.microsoft.com/office/drawing/2014/main" val="3168852543"/>
                    </a:ext>
                  </a:extLst>
                </a:gridCol>
                <a:gridCol w="1350650">
                  <a:extLst>
                    <a:ext uri="{9D8B030D-6E8A-4147-A177-3AD203B41FA5}">
                      <a16:colId xmlns:a16="http://schemas.microsoft.com/office/drawing/2014/main" val="2013241068"/>
                    </a:ext>
                  </a:extLst>
                </a:gridCol>
                <a:gridCol w="1350650">
                  <a:extLst>
                    <a:ext uri="{9D8B030D-6E8A-4147-A177-3AD203B41FA5}">
                      <a16:colId xmlns:a16="http://schemas.microsoft.com/office/drawing/2014/main" val="3222232922"/>
                    </a:ext>
                  </a:extLst>
                </a:gridCol>
                <a:gridCol w="1350650">
                  <a:extLst>
                    <a:ext uri="{9D8B030D-6E8A-4147-A177-3AD203B41FA5}">
                      <a16:colId xmlns:a16="http://schemas.microsoft.com/office/drawing/2014/main" val="2278460465"/>
                    </a:ext>
                  </a:extLst>
                </a:gridCol>
                <a:gridCol w="1350650">
                  <a:extLst>
                    <a:ext uri="{9D8B030D-6E8A-4147-A177-3AD203B41FA5}">
                      <a16:colId xmlns:a16="http://schemas.microsoft.com/office/drawing/2014/main" val="2557899235"/>
                    </a:ext>
                  </a:extLst>
                </a:gridCol>
              </a:tblGrid>
              <a:tr h="0">
                <a:tc>
                  <a:txBody>
                    <a:bodyPr/>
                    <a:lstStyle/>
                    <a:p>
                      <a:pPr marL="0" marR="0" algn="just">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MERCURY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BACCHUS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JUNO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VENUS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JUPITER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NEPTUNE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PLUTO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6322587"/>
                  </a:ext>
                </a:extLst>
              </a:tr>
            </a:tbl>
          </a:graphicData>
        </a:graphic>
      </p:graphicFrame>
      <p:sp>
        <p:nvSpPr>
          <p:cNvPr id="6" name="TextBox 5">
            <a:extLst>
              <a:ext uri="{FF2B5EF4-FFF2-40B4-BE49-F238E27FC236}">
                <a16:creationId xmlns:a16="http://schemas.microsoft.com/office/drawing/2014/main" id="{6A00082E-6DE9-AAA8-4E0A-444352247A7A}"/>
              </a:ext>
            </a:extLst>
          </p:cNvPr>
          <p:cNvSpPr txBox="1"/>
          <p:nvPr/>
        </p:nvSpPr>
        <p:spPr>
          <a:xfrm>
            <a:off x="759125" y="663864"/>
            <a:ext cx="10939731" cy="369332"/>
          </a:xfrm>
          <a:prstGeom prst="rect">
            <a:avLst/>
          </a:prstGeom>
          <a:solidFill>
            <a:schemeClr val="bg2"/>
          </a:solidFill>
        </p:spPr>
        <p:txBody>
          <a:bodyPr wrap="square">
            <a:spAutoFit/>
          </a:bodyPr>
          <a:lstStyle/>
          <a:p>
            <a:r>
              <a:rPr lang="en-US" sz="1800" b="1" i="1" dirty="0">
                <a:effectLst/>
                <a:latin typeface="Times New Roman" panose="02020603050405020304" pitchFamily="18" charset="0"/>
                <a:ea typeface="Times New Roman" panose="02020603050405020304" pitchFamily="18" charset="0"/>
              </a:rPr>
              <a:t>Insert the missing Roman equivalents from the box below and then match the deities with their respective roles: </a:t>
            </a:r>
            <a:endParaRPr lang="en-US" dirty="0"/>
          </a:p>
        </p:txBody>
      </p:sp>
      <p:graphicFrame>
        <p:nvGraphicFramePr>
          <p:cNvPr id="7" name="Table 6">
            <a:extLst>
              <a:ext uri="{FF2B5EF4-FFF2-40B4-BE49-F238E27FC236}">
                <a16:creationId xmlns:a16="http://schemas.microsoft.com/office/drawing/2014/main" id="{B3C2AC45-1241-CDD6-AABC-37AC1CB3F55E}"/>
              </a:ext>
            </a:extLst>
          </p:cNvPr>
          <p:cNvGraphicFramePr>
            <a:graphicFrameLocks noGrp="1"/>
          </p:cNvGraphicFramePr>
          <p:nvPr>
            <p:extLst>
              <p:ext uri="{D42A27DB-BD31-4B8C-83A1-F6EECF244321}">
                <p14:modId xmlns:p14="http://schemas.microsoft.com/office/powerpoint/2010/main" val="1664156796"/>
              </p:ext>
            </p:extLst>
          </p:nvPr>
        </p:nvGraphicFramePr>
        <p:xfrm>
          <a:off x="1337093" y="2247136"/>
          <a:ext cx="8936966" cy="2363728"/>
        </p:xfrm>
        <a:graphic>
          <a:graphicData uri="http://schemas.openxmlformats.org/drawingml/2006/table">
            <a:tbl>
              <a:tblPr firstRow="1" firstCol="1" bandRow="1"/>
              <a:tblGrid>
                <a:gridCol w="2032655">
                  <a:extLst>
                    <a:ext uri="{9D8B030D-6E8A-4147-A177-3AD203B41FA5}">
                      <a16:colId xmlns:a16="http://schemas.microsoft.com/office/drawing/2014/main" val="3714738920"/>
                    </a:ext>
                  </a:extLst>
                </a:gridCol>
                <a:gridCol w="2267839">
                  <a:extLst>
                    <a:ext uri="{9D8B030D-6E8A-4147-A177-3AD203B41FA5}">
                      <a16:colId xmlns:a16="http://schemas.microsoft.com/office/drawing/2014/main" val="2766701596"/>
                    </a:ext>
                  </a:extLst>
                </a:gridCol>
                <a:gridCol w="1091923">
                  <a:extLst>
                    <a:ext uri="{9D8B030D-6E8A-4147-A177-3AD203B41FA5}">
                      <a16:colId xmlns:a16="http://schemas.microsoft.com/office/drawing/2014/main" val="3973991746"/>
                    </a:ext>
                  </a:extLst>
                </a:gridCol>
                <a:gridCol w="3544549">
                  <a:extLst>
                    <a:ext uri="{9D8B030D-6E8A-4147-A177-3AD203B41FA5}">
                      <a16:colId xmlns:a16="http://schemas.microsoft.com/office/drawing/2014/main" val="3427052341"/>
                    </a:ext>
                  </a:extLst>
                </a:gridCol>
              </a:tblGrid>
              <a:tr h="0">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GREEK DEITY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tabLst>
                          <a:tab pos="944880" algn="ctr"/>
                          <a:tab pos="1889760" algn="r"/>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ROMAN DEITY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tabLst>
                          <a:tab pos="944880" algn="ctr"/>
                          <a:tab pos="1889760" algn="r"/>
                        </a:tabLs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lnSpc>
                          <a:spcPct val="115000"/>
                        </a:lnSpc>
                        <a:spcBef>
                          <a:spcPts val="0"/>
                        </a:spcBef>
                        <a:spcAft>
                          <a:spcPts val="0"/>
                        </a:spcAft>
                        <a:tabLst>
                          <a:tab pos="944880" algn="ctr"/>
                          <a:tab pos="1889760" algn="r"/>
                        </a:tabLs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ROLE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6870538"/>
                  </a:ext>
                </a:extLst>
              </a:tr>
              <a:tr h="0">
                <a:tc>
                  <a:txBody>
                    <a:bodyPr/>
                    <a:lstStyle/>
                    <a:p>
                      <a:pPr marL="0" marR="0">
                        <a:lnSpc>
                          <a:spcPct val="115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 ZEUS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nSpc>
                          <a:spcPct val="115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 messengers of the gods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3433915"/>
                  </a:ext>
                </a:extLst>
              </a:tr>
              <a:tr h="0">
                <a:tc>
                  <a:txBody>
                    <a:bodyPr/>
                    <a:lstStyle/>
                    <a:p>
                      <a:pPr marL="0" marR="0">
                        <a:lnSpc>
                          <a:spcPct val="115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 HERA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nSpc>
                          <a:spcPct val="115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b. gods of the sea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7969950"/>
                  </a:ext>
                </a:extLst>
              </a:tr>
              <a:tr h="0">
                <a:tc>
                  <a:txBody>
                    <a:bodyPr/>
                    <a:lstStyle/>
                    <a:p>
                      <a:pPr marL="0" marR="0">
                        <a:lnSpc>
                          <a:spcPct val="115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3. POSEIDON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nSpc>
                          <a:spcPct val="115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 goddesses of love and beauty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7240942"/>
                  </a:ext>
                </a:extLst>
              </a:tr>
              <a:tr h="0">
                <a:tc>
                  <a:txBody>
                    <a:bodyPr/>
                    <a:lstStyle/>
                    <a:p>
                      <a:pPr marL="0" marR="0">
                        <a:lnSpc>
                          <a:spcPct val="115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4. DIONYSIUS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nSpc>
                          <a:spcPct val="115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d. queens of gods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1182048"/>
                  </a:ext>
                </a:extLst>
              </a:tr>
              <a:tr h="0">
                <a:tc>
                  <a:txBody>
                    <a:bodyPr/>
                    <a:lstStyle/>
                    <a:p>
                      <a:pPr marL="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5. APHRODITE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nSpc>
                          <a:spcPct val="115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e. god of wine and wild celebration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0090313"/>
                  </a:ext>
                </a:extLst>
              </a:tr>
              <a:tr h="136686">
                <a:tc>
                  <a:txBody>
                    <a:bodyPr/>
                    <a:lstStyle/>
                    <a:p>
                      <a:pPr marL="0" marR="0">
                        <a:lnSpc>
                          <a:spcPct val="115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6. HERMES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nSpc>
                          <a:spcPct val="115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f.  kings of gods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18300736"/>
                  </a:ext>
                </a:extLst>
              </a:tr>
              <a:tr h="0">
                <a:tc>
                  <a:txBody>
                    <a:bodyPr/>
                    <a:lstStyle/>
                    <a:p>
                      <a:pPr marL="0" marR="0">
                        <a:lnSpc>
                          <a:spcPct val="115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7. HADES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g. gods of the dead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1199731"/>
                  </a:ext>
                </a:extLst>
              </a:tr>
            </a:tbl>
          </a:graphicData>
        </a:graphic>
      </p:graphicFrame>
      <p:sp>
        <p:nvSpPr>
          <p:cNvPr id="9" name="TextBox 8">
            <a:extLst>
              <a:ext uri="{FF2B5EF4-FFF2-40B4-BE49-F238E27FC236}">
                <a16:creationId xmlns:a16="http://schemas.microsoft.com/office/drawing/2014/main" id="{9C8F7FAA-E66B-8B5F-5321-0F0DAB24CF02}"/>
              </a:ext>
            </a:extLst>
          </p:cNvPr>
          <p:cNvSpPr txBox="1"/>
          <p:nvPr/>
        </p:nvSpPr>
        <p:spPr>
          <a:xfrm>
            <a:off x="4184889" y="1103775"/>
            <a:ext cx="3241375" cy="390684"/>
          </a:xfrm>
          <a:prstGeom prst="rect">
            <a:avLst/>
          </a:prstGeom>
          <a:noFill/>
        </p:spPr>
        <p:txBody>
          <a:bodyPr wrap="square">
            <a:spAutoFit/>
          </a:bodyPr>
          <a:lstStyle/>
          <a:p>
            <a:pPr marL="0" marR="0" algn="ctr">
              <a:lnSpc>
                <a:spcPct val="115000"/>
              </a:lnSpc>
              <a:spcBef>
                <a:spcPts val="0"/>
              </a:spcBef>
              <a:spcAft>
                <a:spcPts val="0"/>
              </a:spcAft>
            </a:pP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Greek vs Roman deities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B5F30E0E-7F75-AC6E-90CD-2CD42B51364F}"/>
              </a:ext>
            </a:extLst>
          </p:cNvPr>
          <p:cNvSpPr/>
          <p:nvPr/>
        </p:nvSpPr>
        <p:spPr>
          <a:xfrm>
            <a:off x="3493700" y="2580974"/>
            <a:ext cx="1656270" cy="217098"/>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tx1"/>
                </a:solidFill>
              </a:rPr>
              <a:t>JUPITER</a:t>
            </a:r>
          </a:p>
        </p:txBody>
      </p:sp>
      <p:sp>
        <p:nvSpPr>
          <p:cNvPr id="5" name="Rectangle 4">
            <a:extLst>
              <a:ext uri="{FF2B5EF4-FFF2-40B4-BE49-F238E27FC236}">
                <a16:creationId xmlns:a16="http://schemas.microsoft.com/office/drawing/2014/main" id="{775A13B2-CE96-030D-1087-CCFA3C0CB948}"/>
              </a:ext>
            </a:extLst>
          </p:cNvPr>
          <p:cNvSpPr/>
          <p:nvPr/>
        </p:nvSpPr>
        <p:spPr>
          <a:xfrm>
            <a:off x="5236232" y="2598706"/>
            <a:ext cx="293298" cy="18163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F</a:t>
            </a:r>
          </a:p>
        </p:txBody>
      </p:sp>
      <p:cxnSp>
        <p:nvCxnSpPr>
          <p:cNvPr id="10" name="Straight Arrow Connector 9">
            <a:extLst>
              <a:ext uri="{FF2B5EF4-FFF2-40B4-BE49-F238E27FC236}">
                <a16:creationId xmlns:a16="http://schemas.microsoft.com/office/drawing/2014/main" id="{C74A973A-23D2-FA37-CF7A-0F3F96AAF6E8}"/>
              </a:ext>
            </a:extLst>
          </p:cNvPr>
          <p:cNvCxnSpPr>
            <a:cxnSpLocks/>
          </p:cNvCxnSpPr>
          <p:nvPr/>
        </p:nvCxnSpPr>
        <p:spPr>
          <a:xfrm>
            <a:off x="5615792" y="2689523"/>
            <a:ext cx="1112812" cy="146840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7" name="Rectangle 16">
            <a:extLst>
              <a:ext uri="{FF2B5EF4-FFF2-40B4-BE49-F238E27FC236}">
                <a16:creationId xmlns:a16="http://schemas.microsoft.com/office/drawing/2014/main" id="{3475B74E-3996-F426-FC3E-E12602A592DF}"/>
              </a:ext>
            </a:extLst>
          </p:cNvPr>
          <p:cNvSpPr/>
          <p:nvPr/>
        </p:nvSpPr>
        <p:spPr>
          <a:xfrm>
            <a:off x="3493700" y="2914812"/>
            <a:ext cx="1656270" cy="217098"/>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tx1"/>
                </a:solidFill>
              </a:rPr>
              <a:t>JUNO</a:t>
            </a:r>
          </a:p>
        </p:txBody>
      </p:sp>
      <p:sp>
        <p:nvSpPr>
          <p:cNvPr id="18" name="Rectangle 17">
            <a:extLst>
              <a:ext uri="{FF2B5EF4-FFF2-40B4-BE49-F238E27FC236}">
                <a16:creationId xmlns:a16="http://schemas.microsoft.com/office/drawing/2014/main" id="{3883BE58-B877-CE69-11A0-FEE9F595A8B2}"/>
              </a:ext>
            </a:extLst>
          </p:cNvPr>
          <p:cNvSpPr/>
          <p:nvPr/>
        </p:nvSpPr>
        <p:spPr>
          <a:xfrm>
            <a:off x="5240118" y="2914812"/>
            <a:ext cx="293298" cy="18163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D</a:t>
            </a:r>
          </a:p>
        </p:txBody>
      </p:sp>
      <p:cxnSp>
        <p:nvCxnSpPr>
          <p:cNvPr id="19" name="Straight Arrow Connector 18">
            <a:extLst>
              <a:ext uri="{FF2B5EF4-FFF2-40B4-BE49-F238E27FC236}">
                <a16:creationId xmlns:a16="http://schemas.microsoft.com/office/drawing/2014/main" id="{F0D029BA-CCB9-5117-92DD-3ED54946209A}"/>
              </a:ext>
            </a:extLst>
          </p:cNvPr>
          <p:cNvCxnSpPr>
            <a:cxnSpLocks/>
          </p:cNvCxnSpPr>
          <p:nvPr/>
        </p:nvCxnSpPr>
        <p:spPr>
          <a:xfrm>
            <a:off x="5623564" y="3005629"/>
            <a:ext cx="1105040" cy="61611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23" name="Rectangle 22">
            <a:extLst>
              <a:ext uri="{FF2B5EF4-FFF2-40B4-BE49-F238E27FC236}">
                <a16:creationId xmlns:a16="http://schemas.microsoft.com/office/drawing/2014/main" id="{7CB6DB20-8788-B909-7133-4C9EED05568C}"/>
              </a:ext>
            </a:extLst>
          </p:cNvPr>
          <p:cNvSpPr/>
          <p:nvPr/>
        </p:nvSpPr>
        <p:spPr>
          <a:xfrm>
            <a:off x="3493700" y="3184704"/>
            <a:ext cx="1656270" cy="217098"/>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tx1"/>
                </a:solidFill>
              </a:rPr>
              <a:t>NEPTUNE</a:t>
            </a:r>
          </a:p>
        </p:txBody>
      </p:sp>
      <p:sp>
        <p:nvSpPr>
          <p:cNvPr id="24" name="Rectangle 23">
            <a:extLst>
              <a:ext uri="{FF2B5EF4-FFF2-40B4-BE49-F238E27FC236}">
                <a16:creationId xmlns:a16="http://schemas.microsoft.com/office/drawing/2014/main" id="{B5E39197-FBAA-7327-ED74-59E17666A775}"/>
              </a:ext>
            </a:extLst>
          </p:cNvPr>
          <p:cNvSpPr/>
          <p:nvPr/>
        </p:nvSpPr>
        <p:spPr>
          <a:xfrm>
            <a:off x="5240118" y="3184704"/>
            <a:ext cx="293298" cy="18163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B</a:t>
            </a:r>
          </a:p>
        </p:txBody>
      </p:sp>
      <p:cxnSp>
        <p:nvCxnSpPr>
          <p:cNvPr id="25" name="Straight Arrow Connector 24">
            <a:extLst>
              <a:ext uri="{FF2B5EF4-FFF2-40B4-BE49-F238E27FC236}">
                <a16:creationId xmlns:a16="http://schemas.microsoft.com/office/drawing/2014/main" id="{359E6C5C-19C1-6E08-2B6B-FBAF50A3636F}"/>
              </a:ext>
            </a:extLst>
          </p:cNvPr>
          <p:cNvCxnSpPr>
            <a:cxnSpLocks/>
          </p:cNvCxnSpPr>
          <p:nvPr/>
        </p:nvCxnSpPr>
        <p:spPr>
          <a:xfrm flipV="1">
            <a:off x="5623564" y="3023361"/>
            <a:ext cx="1105040" cy="29032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28" name="Rectangle 27">
            <a:extLst>
              <a:ext uri="{FF2B5EF4-FFF2-40B4-BE49-F238E27FC236}">
                <a16:creationId xmlns:a16="http://schemas.microsoft.com/office/drawing/2014/main" id="{6D3A2309-40F1-B52B-A62F-0129497C885B}"/>
              </a:ext>
            </a:extLst>
          </p:cNvPr>
          <p:cNvSpPr/>
          <p:nvPr/>
        </p:nvSpPr>
        <p:spPr>
          <a:xfrm>
            <a:off x="3493700" y="3460165"/>
            <a:ext cx="1656270" cy="217098"/>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tx1"/>
                </a:solidFill>
              </a:rPr>
              <a:t>BACCHUS</a:t>
            </a:r>
          </a:p>
        </p:txBody>
      </p:sp>
      <p:sp>
        <p:nvSpPr>
          <p:cNvPr id="29" name="Rectangle 28">
            <a:extLst>
              <a:ext uri="{FF2B5EF4-FFF2-40B4-BE49-F238E27FC236}">
                <a16:creationId xmlns:a16="http://schemas.microsoft.com/office/drawing/2014/main" id="{AC30C89D-4C71-E21A-EBDE-9F2BF0D2107D}"/>
              </a:ext>
            </a:extLst>
          </p:cNvPr>
          <p:cNvSpPr/>
          <p:nvPr/>
        </p:nvSpPr>
        <p:spPr>
          <a:xfrm>
            <a:off x="5240118" y="3480077"/>
            <a:ext cx="293298" cy="18163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E</a:t>
            </a:r>
          </a:p>
        </p:txBody>
      </p:sp>
      <p:cxnSp>
        <p:nvCxnSpPr>
          <p:cNvPr id="30" name="Straight Arrow Connector 29">
            <a:extLst>
              <a:ext uri="{FF2B5EF4-FFF2-40B4-BE49-F238E27FC236}">
                <a16:creationId xmlns:a16="http://schemas.microsoft.com/office/drawing/2014/main" id="{6B3BF909-4B1A-603F-159F-E5B628F22F0E}"/>
              </a:ext>
            </a:extLst>
          </p:cNvPr>
          <p:cNvCxnSpPr>
            <a:cxnSpLocks/>
          </p:cNvCxnSpPr>
          <p:nvPr/>
        </p:nvCxnSpPr>
        <p:spPr>
          <a:xfrm>
            <a:off x="5623564" y="3568714"/>
            <a:ext cx="1105040" cy="30403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33" name="Rectangle 32">
            <a:extLst>
              <a:ext uri="{FF2B5EF4-FFF2-40B4-BE49-F238E27FC236}">
                <a16:creationId xmlns:a16="http://schemas.microsoft.com/office/drawing/2014/main" id="{B8101472-D0A5-D710-8051-007BA0E34D90}"/>
              </a:ext>
            </a:extLst>
          </p:cNvPr>
          <p:cNvSpPr/>
          <p:nvPr/>
        </p:nvSpPr>
        <p:spPr>
          <a:xfrm>
            <a:off x="3493700" y="3764204"/>
            <a:ext cx="1656270" cy="217098"/>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tx1"/>
                </a:solidFill>
              </a:rPr>
              <a:t>VENUS</a:t>
            </a:r>
          </a:p>
        </p:txBody>
      </p:sp>
      <p:sp>
        <p:nvSpPr>
          <p:cNvPr id="34" name="Rectangle 33">
            <a:extLst>
              <a:ext uri="{FF2B5EF4-FFF2-40B4-BE49-F238E27FC236}">
                <a16:creationId xmlns:a16="http://schemas.microsoft.com/office/drawing/2014/main" id="{0F4F16B2-A792-9C09-59E5-F49458DD106F}"/>
              </a:ext>
            </a:extLst>
          </p:cNvPr>
          <p:cNvSpPr/>
          <p:nvPr/>
        </p:nvSpPr>
        <p:spPr>
          <a:xfrm>
            <a:off x="5240118" y="3781936"/>
            <a:ext cx="293298" cy="18163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C</a:t>
            </a:r>
          </a:p>
        </p:txBody>
      </p:sp>
      <p:cxnSp>
        <p:nvCxnSpPr>
          <p:cNvPr id="35" name="Straight Arrow Connector 34">
            <a:extLst>
              <a:ext uri="{FF2B5EF4-FFF2-40B4-BE49-F238E27FC236}">
                <a16:creationId xmlns:a16="http://schemas.microsoft.com/office/drawing/2014/main" id="{DC5C0185-26AC-37B3-21B5-9F160C77BF8A}"/>
              </a:ext>
            </a:extLst>
          </p:cNvPr>
          <p:cNvCxnSpPr>
            <a:cxnSpLocks/>
          </p:cNvCxnSpPr>
          <p:nvPr/>
        </p:nvCxnSpPr>
        <p:spPr>
          <a:xfrm flipV="1">
            <a:off x="5623564" y="3331417"/>
            <a:ext cx="1105040" cy="60643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38" name="Rectangle 37">
            <a:extLst>
              <a:ext uri="{FF2B5EF4-FFF2-40B4-BE49-F238E27FC236}">
                <a16:creationId xmlns:a16="http://schemas.microsoft.com/office/drawing/2014/main" id="{45E790D3-FD71-C7C1-F22F-6CFEED645B74}"/>
              </a:ext>
            </a:extLst>
          </p:cNvPr>
          <p:cNvSpPr/>
          <p:nvPr/>
        </p:nvSpPr>
        <p:spPr>
          <a:xfrm>
            <a:off x="3493700" y="4063895"/>
            <a:ext cx="1656270" cy="217098"/>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tx1"/>
                </a:solidFill>
              </a:rPr>
              <a:t>MERCURY</a:t>
            </a:r>
          </a:p>
        </p:txBody>
      </p:sp>
      <p:sp>
        <p:nvSpPr>
          <p:cNvPr id="39" name="Rectangle 38">
            <a:extLst>
              <a:ext uri="{FF2B5EF4-FFF2-40B4-BE49-F238E27FC236}">
                <a16:creationId xmlns:a16="http://schemas.microsoft.com/office/drawing/2014/main" id="{3F27B787-32F1-4A35-7787-B3527C88AFCD}"/>
              </a:ext>
            </a:extLst>
          </p:cNvPr>
          <p:cNvSpPr/>
          <p:nvPr/>
        </p:nvSpPr>
        <p:spPr>
          <a:xfrm>
            <a:off x="5240118" y="4067115"/>
            <a:ext cx="293298" cy="18163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A</a:t>
            </a:r>
          </a:p>
        </p:txBody>
      </p:sp>
      <p:cxnSp>
        <p:nvCxnSpPr>
          <p:cNvPr id="40" name="Straight Arrow Connector 39">
            <a:extLst>
              <a:ext uri="{FF2B5EF4-FFF2-40B4-BE49-F238E27FC236}">
                <a16:creationId xmlns:a16="http://schemas.microsoft.com/office/drawing/2014/main" id="{3AB4BF19-54C5-497A-E33B-6D6AA657DA2F}"/>
              </a:ext>
            </a:extLst>
          </p:cNvPr>
          <p:cNvCxnSpPr>
            <a:cxnSpLocks/>
          </p:cNvCxnSpPr>
          <p:nvPr/>
        </p:nvCxnSpPr>
        <p:spPr>
          <a:xfrm flipV="1">
            <a:off x="5623564" y="2689523"/>
            <a:ext cx="1053859" cy="148292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43" name="Rectangle 42">
            <a:extLst>
              <a:ext uri="{FF2B5EF4-FFF2-40B4-BE49-F238E27FC236}">
                <a16:creationId xmlns:a16="http://schemas.microsoft.com/office/drawing/2014/main" id="{F50DF929-8151-83E5-6CF1-7917184146ED}"/>
              </a:ext>
            </a:extLst>
          </p:cNvPr>
          <p:cNvSpPr/>
          <p:nvPr/>
        </p:nvSpPr>
        <p:spPr>
          <a:xfrm>
            <a:off x="3493700" y="4359450"/>
            <a:ext cx="1656270" cy="217098"/>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tx1"/>
                </a:solidFill>
              </a:rPr>
              <a:t>PLUTO</a:t>
            </a:r>
          </a:p>
        </p:txBody>
      </p:sp>
      <p:sp>
        <p:nvSpPr>
          <p:cNvPr id="44" name="Rectangle 43">
            <a:extLst>
              <a:ext uri="{FF2B5EF4-FFF2-40B4-BE49-F238E27FC236}">
                <a16:creationId xmlns:a16="http://schemas.microsoft.com/office/drawing/2014/main" id="{47215938-317D-D6FD-4D05-18368C9EB502}"/>
              </a:ext>
            </a:extLst>
          </p:cNvPr>
          <p:cNvSpPr/>
          <p:nvPr/>
        </p:nvSpPr>
        <p:spPr>
          <a:xfrm>
            <a:off x="5236232" y="4377182"/>
            <a:ext cx="293298" cy="18163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G</a:t>
            </a:r>
          </a:p>
        </p:txBody>
      </p:sp>
      <p:cxnSp>
        <p:nvCxnSpPr>
          <p:cNvPr id="46" name="Straight Arrow Connector 45">
            <a:extLst>
              <a:ext uri="{FF2B5EF4-FFF2-40B4-BE49-F238E27FC236}">
                <a16:creationId xmlns:a16="http://schemas.microsoft.com/office/drawing/2014/main" id="{47F039F5-152F-D0A6-45BD-D939F808BEDE}"/>
              </a:ext>
            </a:extLst>
          </p:cNvPr>
          <p:cNvCxnSpPr>
            <a:cxnSpLocks/>
          </p:cNvCxnSpPr>
          <p:nvPr/>
        </p:nvCxnSpPr>
        <p:spPr>
          <a:xfrm>
            <a:off x="5805576" y="4467999"/>
            <a:ext cx="853010"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69006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500" fill="hold"/>
                                        <p:tgtEl>
                                          <p:spTgt spid="25"/>
                                        </p:tgtEl>
                                        <p:attrNameLst>
                                          <p:attrName>ppt_x</p:attrName>
                                        </p:attrNameLst>
                                      </p:cBhvr>
                                      <p:tavLst>
                                        <p:tav tm="0">
                                          <p:val>
                                            <p:strVal val="#ppt_x"/>
                                          </p:val>
                                        </p:tav>
                                        <p:tav tm="100000">
                                          <p:val>
                                            <p:strVal val="#ppt_x"/>
                                          </p:val>
                                        </p:tav>
                                      </p:tavLst>
                                    </p:anim>
                                    <p:anim calcmode="lin" valueType="num">
                                      <p:cBhvr additive="base">
                                        <p:cTn id="7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additive="base">
                                        <p:cTn id="79" dur="500" fill="hold"/>
                                        <p:tgtEl>
                                          <p:spTgt spid="28"/>
                                        </p:tgtEl>
                                        <p:attrNameLst>
                                          <p:attrName>ppt_x</p:attrName>
                                        </p:attrNameLst>
                                      </p:cBhvr>
                                      <p:tavLst>
                                        <p:tav tm="0">
                                          <p:val>
                                            <p:strVal val="#ppt_x"/>
                                          </p:val>
                                        </p:tav>
                                        <p:tav tm="100000">
                                          <p:val>
                                            <p:strVal val="#ppt_x"/>
                                          </p:val>
                                        </p:tav>
                                      </p:tavLst>
                                    </p:anim>
                                    <p:anim calcmode="lin" valueType="num">
                                      <p:cBhvr additive="base">
                                        <p:cTn id="8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9"/>
                                        </p:tgtEl>
                                        <p:attrNameLst>
                                          <p:attrName>style.visibility</p:attrName>
                                        </p:attrNameLst>
                                      </p:cBhvr>
                                      <p:to>
                                        <p:strVal val="visible"/>
                                      </p:to>
                                    </p:set>
                                    <p:anim calcmode="lin" valueType="num">
                                      <p:cBhvr additive="base">
                                        <p:cTn id="85" dur="500" fill="hold"/>
                                        <p:tgtEl>
                                          <p:spTgt spid="29"/>
                                        </p:tgtEl>
                                        <p:attrNameLst>
                                          <p:attrName>ppt_x</p:attrName>
                                        </p:attrNameLst>
                                      </p:cBhvr>
                                      <p:tavLst>
                                        <p:tav tm="0">
                                          <p:val>
                                            <p:strVal val="#ppt_x"/>
                                          </p:val>
                                        </p:tav>
                                        <p:tav tm="100000">
                                          <p:val>
                                            <p:strVal val="#ppt_x"/>
                                          </p:val>
                                        </p:tav>
                                      </p:tavLst>
                                    </p:anim>
                                    <p:anim calcmode="lin" valueType="num">
                                      <p:cBhvr additive="base">
                                        <p:cTn id="8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500" fill="hold"/>
                                        <p:tgtEl>
                                          <p:spTgt spid="30"/>
                                        </p:tgtEl>
                                        <p:attrNameLst>
                                          <p:attrName>ppt_x</p:attrName>
                                        </p:attrNameLst>
                                      </p:cBhvr>
                                      <p:tavLst>
                                        <p:tav tm="0">
                                          <p:val>
                                            <p:strVal val="#ppt_x"/>
                                          </p:val>
                                        </p:tav>
                                        <p:tav tm="100000">
                                          <p:val>
                                            <p:strVal val="#ppt_x"/>
                                          </p:val>
                                        </p:tav>
                                      </p:tavLst>
                                    </p:anim>
                                    <p:anim calcmode="lin" valueType="num">
                                      <p:cBhvr additive="base">
                                        <p:cTn id="9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3"/>
                                        </p:tgtEl>
                                        <p:attrNameLst>
                                          <p:attrName>style.visibility</p:attrName>
                                        </p:attrNameLst>
                                      </p:cBhvr>
                                      <p:to>
                                        <p:strVal val="visible"/>
                                      </p:to>
                                    </p:set>
                                    <p:anim calcmode="lin" valueType="num">
                                      <p:cBhvr additive="base">
                                        <p:cTn id="97" dur="500" fill="hold"/>
                                        <p:tgtEl>
                                          <p:spTgt spid="33"/>
                                        </p:tgtEl>
                                        <p:attrNameLst>
                                          <p:attrName>ppt_x</p:attrName>
                                        </p:attrNameLst>
                                      </p:cBhvr>
                                      <p:tavLst>
                                        <p:tav tm="0">
                                          <p:val>
                                            <p:strVal val="#ppt_x"/>
                                          </p:val>
                                        </p:tav>
                                        <p:tav tm="100000">
                                          <p:val>
                                            <p:strVal val="#ppt_x"/>
                                          </p:val>
                                        </p:tav>
                                      </p:tavLst>
                                    </p:anim>
                                    <p:anim calcmode="lin" valueType="num">
                                      <p:cBhvr additive="base">
                                        <p:cTn id="9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4"/>
                                        </p:tgtEl>
                                        <p:attrNameLst>
                                          <p:attrName>style.visibility</p:attrName>
                                        </p:attrNameLst>
                                      </p:cBhvr>
                                      <p:to>
                                        <p:strVal val="visible"/>
                                      </p:to>
                                    </p:set>
                                    <p:anim calcmode="lin" valueType="num">
                                      <p:cBhvr additive="base">
                                        <p:cTn id="103" dur="500" fill="hold"/>
                                        <p:tgtEl>
                                          <p:spTgt spid="34"/>
                                        </p:tgtEl>
                                        <p:attrNameLst>
                                          <p:attrName>ppt_x</p:attrName>
                                        </p:attrNameLst>
                                      </p:cBhvr>
                                      <p:tavLst>
                                        <p:tav tm="0">
                                          <p:val>
                                            <p:strVal val="#ppt_x"/>
                                          </p:val>
                                        </p:tav>
                                        <p:tav tm="100000">
                                          <p:val>
                                            <p:strVal val="#ppt_x"/>
                                          </p:val>
                                        </p:tav>
                                      </p:tavLst>
                                    </p:anim>
                                    <p:anim calcmode="lin" valueType="num">
                                      <p:cBhvr additive="base">
                                        <p:cTn id="10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additive="base">
                                        <p:cTn id="109" dur="500" fill="hold"/>
                                        <p:tgtEl>
                                          <p:spTgt spid="35"/>
                                        </p:tgtEl>
                                        <p:attrNameLst>
                                          <p:attrName>ppt_x</p:attrName>
                                        </p:attrNameLst>
                                      </p:cBhvr>
                                      <p:tavLst>
                                        <p:tav tm="0">
                                          <p:val>
                                            <p:strVal val="#ppt_x"/>
                                          </p:val>
                                        </p:tav>
                                        <p:tav tm="100000">
                                          <p:val>
                                            <p:strVal val="#ppt_x"/>
                                          </p:val>
                                        </p:tav>
                                      </p:tavLst>
                                    </p:anim>
                                    <p:anim calcmode="lin" valueType="num">
                                      <p:cBhvr additive="base">
                                        <p:cTn id="11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500" fill="hold"/>
                                        <p:tgtEl>
                                          <p:spTgt spid="38"/>
                                        </p:tgtEl>
                                        <p:attrNameLst>
                                          <p:attrName>ppt_x</p:attrName>
                                        </p:attrNameLst>
                                      </p:cBhvr>
                                      <p:tavLst>
                                        <p:tav tm="0">
                                          <p:val>
                                            <p:strVal val="#ppt_x"/>
                                          </p:val>
                                        </p:tav>
                                        <p:tav tm="100000">
                                          <p:val>
                                            <p:strVal val="#ppt_x"/>
                                          </p:val>
                                        </p:tav>
                                      </p:tavLst>
                                    </p:anim>
                                    <p:anim calcmode="lin" valueType="num">
                                      <p:cBhvr additive="base">
                                        <p:cTn id="11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39"/>
                                        </p:tgtEl>
                                        <p:attrNameLst>
                                          <p:attrName>style.visibility</p:attrName>
                                        </p:attrNameLst>
                                      </p:cBhvr>
                                      <p:to>
                                        <p:strVal val="visible"/>
                                      </p:to>
                                    </p:set>
                                    <p:anim calcmode="lin" valueType="num">
                                      <p:cBhvr additive="base">
                                        <p:cTn id="121" dur="500" fill="hold"/>
                                        <p:tgtEl>
                                          <p:spTgt spid="39"/>
                                        </p:tgtEl>
                                        <p:attrNameLst>
                                          <p:attrName>ppt_x</p:attrName>
                                        </p:attrNameLst>
                                      </p:cBhvr>
                                      <p:tavLst>
                                        <p:tav tm="0">
                                          <p:val>
                                            <p:strVal val="#ppt_x"/>
                                          </p:val>
                                        </p:tav>
                                        <p:tav tm="100000">
                                          <p:val>
                                            <p:strVal val="#ppt_x"/>
                                          </p:val>
                                        </p:tav>
                                      </p:tavLst>
                                    </p:anim>
                                    <p:anim calcmode="lin" valueType="num">
                                      <p:cBhvr additive="base">
                                        <p:cTn id="12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40"/>
                                        </p:tgtEl>
                                        <p:attrNameLst>
                                          <p:attrName>style.visibility</p:attrName>
                                        </p:attrNameLst>
                                      </p:cBhvr>
                                      <p:to>
                                        <p:strVal val="visible"/>
                                      </p:to>
                                    </p:set>
                                    <p:anim calcmode="lin" valueType="num">
                                      <p:cBhvr additive="base">
                                        <p:cTn id="127" dur="500" fill="hold"/>
                                        <p:tgtEl>
                                          <p:spTgt spid="40"/>
                                        </p:tgtEl>
                                        <p:attrNameLst>
                                          <p:attrName>ppt_x</p:attrName>
                                        </p:attrNameLst>
                                      </p:cBhvr>
                                      <p:tavLst>
                                        <p:tav tm="0">
                                          <p:val>
                                            <p:strVal val="#ppt_x"/>
                                          </p:val>
                                        </p:tav>
                                        <p:tav tm="100000">
                                          <p:val>
                                            <p:strVal val="#ppt_x"/>
                                          </p:val>
                                        </p:tav>
                                      </p:tavLst>
                                    </p:anim>
                                    <p:anim calcmode="lin" valueType="num">
                                      <p:cBhvr additive="base">
                                        <p:cTn id="12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43"/>
                                        </p:tgtEl>
                                        <p:attrNameLst>
                                          <p:attrName>style.visibility</p:attrName>
                                        </p:attrNameLst>
                                      </p:cBhvr>
                                      <p:to>
                                        <p:strVal val="visible"/>
                                      </p:to>
                                    </p:set>
                                    <p:anim calcmode="lin" valueType="num">
                                      <p:cBhvr additive="base">
                                        <p:cTn id="133" dur="500" fill="hold"/>
                                        <p:tgtEl>
                                          <p:spTgt spid="43"/>
                                        </p:tgtEl>
                                        <p:attrNameLst>
                                          <p:attrName>ppt_x</p:attrName>
                                        </p:attrNameLst>
                                      </p:cBhvr>
                                      <p:tavLst>
                                        <p:tav tm="0">
                                          <p:val>
                                            <p:strVal val="#ppt_x"/>
                                          </p:val>
                                        </p:tav>
                                        <p:tav tm="100000">
                                          <p:val>
                                            <p:strVal val="#ppt_x"/>
                                          </p:val>
                                        </p:tav>
                                      </p:tavLst>
                                    </p:anim>
                                    <p:anim calcmode="lin" valueType="num">
                                      <p:cBhvr additive="base">
                                        <p:cTn id="13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500" fill="hold"/>
                                        <p:tgtEl>
                                          <p:spTgt spid="44"/>
                                        </p:tgtEl>
                                        <p:attrNameLst>
                                          <p:attrName>ppt_x</p:attrName>
                                        </p:attrNameLst>
                                      </p:cBhvr>
                                      <p:tavLst>
                                        <p:tav tm="0">
                                          <p:val>
                                            <p:strVal val="#ppt_x"/>
                                          </p:val>
                                        </p:tav>
                                        <p:tav tm="100000">
                                          <p:val>
                                            <p:strVal val="#ppt_x"/>
                                          </p:val>
                                        </p:tav>
                                      </p:tavLst>
                                    </p:anim>
                                    <p:anim calcmode="lin" valueType="num">
                                      <p:cBhvr additive="base">
                                        <p:cTn id="14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nodeType="clickEffect">
                                  <p:stCondLst>
                                    <p:cond delay="0"/>
                                  </p:stCondLst>
                                  <p:childTnLst>
                                    <p:set>
                                      <p:cBhvr>
                                        <p:cTn id="144" dur="1" fill="hold">
                                          <p:stCondLst>
                                            <p:cond delay="0"/>
                                          </p:stCondLst>
                                        </p:cTn>
                                        <p:tgtEl>
                                          <p:spTgt spid="46"/>
                                        </p:tgtEl>
                                        <p:attrNameLst>
                                          <p:attrName>style.visibility</p:attrName>
                                        </p:attrNameLst>
                                      </p:cBhvr>
                                      <p:to>
                                        <p:strVal val="visible"/>
                                      </p:to>
                                    </p:set>
                                    <p:anim calcmode="lin" valueType="num">
                                      <p:cBhvr additive="base">
                                        <p:cTn id="145" dur="500" fill="hold"/>
                                        <p:tgtEl>
                                          <p:spTgt spid="46"/>
                                        </p:tgtEl>
                                        <p:attrNameLst>
                                          <p:attrName>ppt_x</p:attrName>
                                        </p:attrNameLst>
                                      </p:cBhvr>
                                      <p:tavLst>
                                        <p:tav tm="0">
                                          <p:val>
                                            <p:strVal val="#ppt_x"/>
                                          </p:val>
                                        </p:tav>
                                        <p:tav tm="100000">
                                          <p:val>
                                            <p:strVal val="#ppt_x"/>
                                          </p:val>
                                        </p:tav>
                                      </p:tavLst>
                                    </p:anim>
                                    <p:anim calcmode="lin" valueType="num">
                                      <p:cBhvr additive="base">
                                        <p:cTn id="146"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3" grpId="0" animBg="1"/>
      <p:bldP spid="5" grpId="0" animBg="1"/>
      <p:bldP spid="17" grpId="0" animBg="1"/>
      <p:bldP spid="18" grpId="0" animBg="1"/>
      <p:bldP spid="23" grpId="0" animBg="1"/>
      <p:bldP spid="24" grpId="0" animBg="1"/>
      <p:bldP spid="28" grpId="0" animBg="1"/>
      <p:bldP spid="29" grpId="0" animBg="1"/>
      <p:bldP spid="33" grpId="0" animBg="1"/>
      <p:bldP spid="34" grpId="0" animBg="1"/>
      <p:bldP spid="38" grpId="0" animBg="1"/>
      <p:bldP spid="39" grpId="0" animBg="1"/>
      <p:bldP spid="43" grpId="0" animBg="1"/>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0D7EB-E44F-F17C-D646-431C02445377}"/>
              </a:ext>
            </a:extLst>
          </p:cNvPr>
          <p:cNvSpPr>
            <a:spLocks noGrp="1"/>
          </p:cNvSpPr>
          <p:nvPr>
            <p:ph type="title"/>
          </p:nvPr>
        </p:nvSpPr>
        <p:spPr>
          <a:xfrm>
            <a:off x="838200" y="365125"/>
            <a:ext cx="10515600" cy="549275"/>
          </a:xfrm>
        </p:spPr>
        <p:txBody>
          <a:bodyPr>
            <a:normAutofit fontScale="90000"/>
          </a:bodyPr>
          <a:lstStyle/>
          <a:p>
            <a:r>
              <a:rPr lang="en-US" dirty="0"/>
              <a:t>Relative pronouns                               Textbook, p.90</a:t>
            </a:r>
          </a:p>
        </p:txBody>
      </p:sp>
      <p:pic>
        <p:nvPicPr>
          <p:cNvPr id="5" name="Picture 4">
            <a:extLst>
              <a:ext uri="{FF2B5EF4-FFF2-40B4-BE49-F238E27FC236}">
                <a16:creationId xmlns:a16="http://schemas.microsoft.com/office/drawing/2014/main" id="{EA3DEFC7-E383-8D76-7DD3-0BA859633B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172596"/>
            <a:ext cx="10948292" cy="5141941"/>
          </a:xfrm>
          <a:prstGeom prst="rect">
            <a:avLst/>
          </a:prstGeom>
        </p:spPr>
      </p:pic>
    </p:spTree>
    <p:extLst>
      <p:ext uri="{BB962C8B-B14F-4D97-AF65-F5344CB8AC3E}">
        <p14:creationId xmlns:p14="http://schemas.microsoft.com/office/powerpoint/2010/main" val="46361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24FE9-0DB5-B897-D598-22AD2FF5EB9E}"/>
              </a:ext>
            </a:extLst>
          </p:cNvPr>
          <p:cNvSpPr>
            <a:spLocks noGrp="1"/>
          </p:cNvSpPr>
          <p:nvPr>
            <p:ph type="title"/>
          </p:nvPr>
        </p:nvSpPr>
        <p:spPr>
          <a:xfrm>
            <a:off x="838200" y="365125"/>
            <a:ext cx="10515600" cy="419879"/>
          </a:xfrm>
        </p:spPr>
        <p:txBody>
          <a:bodyPr>
            <a:normAutofit fontScale="90000"/>
          </a:bodyPr>
          <a:lstStyle/>
          <a:p>
            <a:r>
              <a:rPr lang="en-US" b="1" dirty="0"/>
              <a:t>Relative pronouns                             </a:t>
            </a:r>
            <a:r>
              <a:rPr lang="en-US" dirty="0"/>
              <a:t>Textbook, p. 90</a:t>
            </a:r>
          </a:p>
        </p:txBody>
      </p:sp>
      <p:sp>
        <p:nvSpPr>
          <p:cNvPr id="5" name="TextBox 4">
            <a:extLst>
              <a:ext uri="{FF2B5EF4-FFF2-40B4-BE49-F238E27FC236}">
                <a16:creationId xmlns:a16="http://schemas.microsoft.com/office/drawing/2014/main" id="{5F91C90D-9338-2AF5-AD11-DA24CC1FDD4A}"/>
              </a:ext>
            </a:extLst>
          </p:cNvPr>
          <p:cNvSpPr txBox="1"/>
          <p:nvPr/>
        </p:nvSpPr>
        <p:spPr>
          <a:xfrm>
            <a:off x="1481810" y="1518300"/>
            <a:ext cx="10515600" cy="4850367"/>
          </a:xfrm>
          <a:prstGeom prst="rect">
            <a:avLst/>
          </a:prstGeom>
          <a:noFill/>
        </p:spPr>
        <p:txBody>
          <a:bodyPr wrap="square">
            <a:spAutoFit/>
          </a:bodyPr>
          <a:lstStyle/>
          <a:p>
            <a:pPr marL="0" marR="0">
              <a:lnSpc>
                <a:spcPct val="115000"/>
              </a:lnSpc>
              <a:spcBef>
                <a:spcPts val="0"/>
              </a:spcBef>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People_________study</a:t>
            </a:r>
            <a:r>
              <a:rPr lang="en-US" dirty="0">
                <a:effectLst/>
                <a:latin typeface="Times New Roman" panose="02020603050405020304" pitchFamily="18" charset="0"/>
                <a:ea typeface="Calibri" panose="020F0502020204030204" pitchFamily="34" charset="0"/>
                <a:cs typeface="Times New Roman" panose="02020603050405020304" pitchFamily="18" charset="0"/>
              </a:rPr>
              <a:t> mythology categorize various types of traditional tales.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2. In many mythologies the gods form a divine family or </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pantheon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word___</a:t>
            </a:r>
            <a:r>
              <a:rPr lang="en-US" dirty="0" err="1">
                <a:latin typeface="Times New Roman" panose="02020603050405020304" pitchFamily="18" charset="0"/>
                <a:ea typeface="Calibri" panose="020F0502020204030204" pitchFamily="34" charset="0"/>
                <a:cs typeface="Times New Roman" panose="02020603050405020304" pitchFamily="18" charset="0"/>
              </a:rPr>
              <a:t>_</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______is</a:t>
            </a:r>
            <a:r>
              <a:rPr lang="en-US" dirty="0">
                <a:effectLst/>
                <a:latin typeface="Times New Roman" panose="02020603050405020304" pitchFamily="18" charset="0"/>
                <a:ea typeface="Calibri" panose="020F0502020204030204" pitchFamily="34" charset="0"/>
                <a:cs typeface="Times New Roman" panose="02020603050405020304" pitchFamily="18" charset="0"/>
              </a:rPr>
              <a:t> derived from the Greek </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pan</a:t>
            </a:r>
            <a:r>
              <a:rPr lang="en-US" dirty="0">
                <a:effectLst/>
                <a:latin typeface="Times New Roman" panose="02020603050405020304" pitchFamily="18" charset="0"/>
                <a:ea typeface="Calibri" panose="020F0502020204030204" pitchFamily="34" charset="0"/>
                <a:cs typeface="Times New Roman" panose="02020603050405020304" pitchFamily="18" charset="0"/>
              </a:rPr>
              <a:t>, meaning ‘all’, and </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theos</a:t>
            </a:r>
            <a:r>
              <a:rPr lang="en-US" dirty="0">
                <a:effectLst/>
                <a:latin typeface="Times New Roman" panose="02020603050405020304" pitchFamily="18" charset="0"/>
                <a:ea typeface="Calibri" panose="020F0502020204030204" pitchFamily="34" charset="0"/>
                <a:cs typeface="Times New Roman" panose="02020603050405020304" pitchFamily="18" charset="0"/>
              </a:rPr>
              <a:t>, ‘god’).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3. The greatest legends come from the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time__________gods</a:t>
            </a:r>
            <a:r>
              <a:rPr lang="en-US" dirty="0">
                <a:effectLst/>
                <a:latin typeface="Times New Roman" panose="02020603050405020304" pitchFamily="18" charset="0"/>
                <a:ea typeface="Calibri" panose="020F0502020204030204" pitchFamily="34" charset="0"/>
                <a:cs typeface="Times New Roman" panose="02020603050405020304" pitchFamily="18" charset="0"/>
              </a:rPr>
              <a:t> and goddesses roamed the earth and mingled with humans.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4. Poseidon was an honorable god and when he gave his word he kept it. He had no time for</a:t>
            </a:r>
            <a:r>
              <a:rPr lang="en-US" dirty="0">
                <a:latin typeface="Times New Roman" panose="02020603050405020304" pitchFamily="18" charset="0"/>
                <a:ea typeface="Calibri" panose="020F0502020204030204" pitchFamily="34" charset="0"/>
                <a:cs typeface="Times New Roman" panose="02020603050405020304" pitchFamily="18" charset="0"/>
              </a:rPr>
              <a:t> those </a:t>
            </a:r>
            <a:r>
              <a:rPr lang="en-US" dirty="0">
                <a:effectLst/>
                <a:latin typeface="Times New Roman" panose="02020603050405020304" pitchFamily="18" charset="0"/>
                <a:ea typeface="Calibri" panose="020F0502020204030204" pitchFamily="34" charset="0"/>
                <a:cs typeface="Times New Roman" panose="02020603050405020304" pitchFamily="18" charset="0"/>
              </a:rPr>
              <a:t> ___________word could not be relied upon.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5. A family of gods and goddesses lived in a cloud-palace above Mount Olympus, the highest mountain in Greece,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from___________they</a:t>
            </a:r>
            <a:r>
              <a:rPr lang="en-US" dirty="0">
                <a:effectLst/>
                <a:latin typeface="Times New Roman" panose="02020603050405020304" pitchFamily="18" charset="0"/>
                <a:ea typeface="Calibri" panose="020F0502020204030204" pitchFamily="34" charset="0"/>
                <a:cs typeface="Times New Roman" panose="02020603050405020304" pitchFamily="18" charset="0"/>
              </a:rPr>
              <a:t> looked down to watch what people were doing.</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6. The gods did not always behave very well. Their king, Zeus, was always unfaithful to his wife Hera and appeared on Earth as a human or an animal to trick women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with__________he</a:t>
            </a:r>
            <a:r>
              <a:rPr lang="en-US" dirty="0">
                <a:effectLst/>
                <a:latin typeface="Times New Roman" panose="02020603050405020304" pitchFamily="18" charset="0"/>
                <a:ea typeface="Calibri" panose="020F0502020204030204" pitchFamily="34" charset="0"/>
                <a:cs typeface="Times New Roman" panose="02020603050405020304" pitchFamily="18" charset="0"/>
              </a:rPr>
              <a:t> had fallen in love with.</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7. The most famous temple in Greece is the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Pantheon___________you</a:t>
            </a:r>
            <a:r>
              <a:rPr lang="en-US" dirty="0">
                <a:effectLst/>
                <a:latin typeface="Times New Roman" panose="02020603050405020304" pitchFamily="18" charset="0"/>
                <a:ea typeface="Calibri" panose="020F0502020204030204" pitchFamily="34" charset="0"/>
                <a:cs typeface="Times New Roman" panose="02020603050405020304" pitchFamily="18" charset="0"/>
              </a:rPr>
              <a:t> can still see today in Athens.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8. The Greek underworld, in mythology, was a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place__________souls</a:t>
            </a:r>
            <a:r>
              <a:rPr lang="en-US" dirty="0">
                <a:effectLst/>
                <a:latin typeface="Times New Roman" panose="02020603050405020304" pitchFamily="18" charset="0"/>
                <a:ea typeface="Calibri" panose="020F0502020204030204" pitchFamily="34" charset="0"/>
                <a:cs typeface="Times New Roman" panose="02020603050405020304" pitchFamily="18" charset="0"/>
              </a:rPr>
              <a:t> went after death.</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9. I expect you to tell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me___________you</a:t>
            </a:r>
            <a:r>
              <a:rPr lang="en-US" dirty="0">
                <a:effectLst/>
                <a:latin typeface="Times New Roman" panose="02020603050405020304" pitchFamily="18" charset="0"/>
                <a:ea typeface="Calibri" panose="020F0502020204030204" pitchFamily="34" charset="0"/>
                <a:cs typeface="Times New Roman" panose="02020603050405020304" pitchFamily="18" charset="0"/>
              </a:rPr>
              <a:t> know about popular Greek myths.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10. The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Amphitheatre__________all</a:t>
            </a:r>
            <a:r>
              <a:rPr lang="en-US" dirty="0">
                <a:effectLst/>
                <a:latin typeface="Times New Roman" panose="02020603050405020304" pitchFamily="18" charset="0"/>
                <a:ea typeface="Calibri" panose="020F0502020204030204" pitchFamily="34" charset="0"/>
                <a:cs typeface="Times New Roman" panose="02020603050405020304" pitchFamily="18" charset="0"/>
              </a:rPr>
              <a:t> gladiatorial games were held seated about 5,000 people.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F6A2E904-D98E-B019-1D8C-7A7937DA0F85}"/>
              </a:ext>
            </a:extLst>
          </p:cNvPr>
          <p:cNvSpPr txBox="1"/>
          <p:nvPr/>
        </p:nvSpPr>
        <p:spPr>
          <a:xfrm>
            <a:off x="838199" y="908832"/>
            <a:ext cx="4133295" cy="390684"/>
          </a:xfrm>
          <a:prstGeom prst="rect">
            <a:avLst/>
          </a:prstGeom>
          <a:solidFill>
            <a:schemeClr val="bg2"/>
          </a:solidFill>
        </p:spPr>
        <p:txBody>
          <a:bodyPr wrap="square">
            <a:spAutoFit/>
          </a:bodyPr>
          <a:lstStyle/>
          <a:p>
            <a:pPr marL="0" marR="0">
              <a:lnSpc>
                <a:spcPct val="115000"/>
              </a:lnSpc>
              <a:spcBef>
                <a:spcPts val="0"/>
              </a:spcBef>
              <a:spcAft>
                <a:spcPts val="0"/>
              </a:spcAft>
            </a:pPr>
            <a:r>
              <a:rPr lang="en-US" b="1" i="1" dirty="0">
                <a:effectLst/>
                <a:latin typeface="Times New Roman" panose="02020603050405020304" pitchFamily="18" charset="0"/>
                <a:ea typeface="Calibri" panose="020F0502020204030204" pitchFamily="34" charset="0"/>
                <a:cs typeface="Times New Roman" panose="02020603050405020304" pitchFamily="18" charset="0"/>
              </a:rPr>
              <a:t>Insert the appropriate </a:t>
            </a:r>
            <a:r>
              <a:rPr lang="en-US" b="1" i="1" u="sng" dirty="0">
                <a:effectLst/>
                <a:latin typeface="Times New Roman" panose="02020603050405020304" pitchFamily="18" charset="0"/>
                <a:ea typeface="Calibri" panose="020F0502020204030204" pitchFamily="34" charset="0"/>
                <a:cs typeface="Times New Roman" panose="02020603050405020304" pitchFamily="18" charset="0"/>
              </a:rPr>
              <a:t>relative pronoun</a:t>
            </a:r>
            <a:r>
              <a:rPr lang="en-US" b="1"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0D59891F-3C98-9921-69F3-16D9636BF6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544" y="1569561"/>
            <a:ext cx="1010245" cy="4772691"/>
          </a:xfrm>
          <a:prstGeom prst="rect">
            <a:avLst/>
          </a:prstGeom>
        </p:spPr>
      </p:pic>
      <p:sp>
        <p:nvSpPr>
          <p:cNvPr id="3" name="Rectangle 2">
            <a:extLst>
              <a:ext uri="{FF2B5EF4-FFF2-40B4-BE49-F238E27FC236}">
                <a16:creationId xmlns:a16="http://schemas.microsoft.com/office/drawing/2014/main" id="{EDF0851F-6414-2A20-8469-3B50EC726705}"/>
              </a:ext>
            </a:extLst>
          </p:cNvPr>
          <p:cNvSpPr/>
          <p:nvPr/>
        </p:nvSpPr>
        <p:spPr>
          <a:xfrm>
            <a:off x="2500404" y="1642369"/>
            <a:ext cx="935254" cy="195528"/>
          </a:xfrm>
          <a:prstGeom prst="rect">
            <a:avLst/>
          </a:prstGeom>
          <a:solidFill>
            <a:schemeClr val="accent4">
              <a:lumMod val="20000"/>
              <a:lumOff val="80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WHO</a:t>
            </a:r>
          </a:p>
        </p:txBody>
      </p:sp>
      <p:sp>
        <p:nvSpPr>
          <p:cNvPr id="4" name="Rectangle 3">
            <a:extLst>
              <a:ext uri="{FF2B5EF4-FFF2-40B4-BE49-F238E27FC236}">
                <a16:creationId xmlns:a16="http://schemas.microsoft.com/office/drawing/2014/main" id="{69623BB3-4375-E5C5-D926-02A526A775EA}"/>
              </a:ext>
            </a:extLst>
          </p:cNvPr>
          <p:cNvSpPr/>
          <p:nvPr/>
        </p:nvSpPr>
        <p:spPr>
          <a:xfrm>
            <a:off x="8556455" y="1961965"/>
            <a:ext cx="995918" cy="179252"/>
          </a:xfrm>
          <a:prstGeom prst="rect">
            <a:avLst/>
          </a:prstGeom>
          <a:solidFill>
            <a:schemeClr val="accent4">
              <a:lumMod val="20000"/>
              <a:lumOff val="80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WHICH</a:t>
            </a:r>
          </a:p>
        </p:txBody>
      </p:sp>
      <p:sp>
        <p:nvSpPr>
          <p:cNvPr id="8" name="Rectangle 7">
            <a:extLst>
              <a:ext uri="{FF2B5EF4-FFF2-40B4-BE49-F238E27FC236}">
                <a16:creationId xmlns:a16="http://schemas.microsoft.com/office/drawing/2014/main" id="{7D50B71F-DE6E-08A6-D538-2B1FFBB0968C}"/>
              </a:ext>
            </a:extLst>
          </p:cNvPr>
          <p:cNvSpPr/>
          <p:nvPr/>
        </p:nvSpPr>
        <p:spPr>
          <a:xfrm>
            <a:off x="5628373" y="2567126"/>
            <a:ext cx="935254" cy="195528"/>
          </a:xfrm>
          <a:prstGeom prst="rect">
            <a:avLst/>
          </a:prstGeom>
          <a:solidFill>
            <a:schemeClr val="accent4">
              <a:lumMod val="20000"/>
              <a:lumOff val="80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WHEN</a:t>
            </a:r>
          </a:p>
        </p:txBody>
      </p:sp>
      <p:sp>
        <p:nvSpPr>
          <p:cNvPr id="10" name="Rectangle 9">
            <a:extLst>
              <a:ext uri="{FF2B5EF4-FFF2-40B4-BE49-F238E27FC236}">
                <a16:creationId xmlns:a16="http://schemas.microsoft.com/office/drawing/2014/main" id="{9D8FF30F-E04F-89AE-6079-BCA076D1E89B}"/>
              </a:ext>
            </a:extLst>
          </p:cNvPr>
          <p:cNvSpPr/>
          <p:nvPr/>
        </p:nvSpPr>
        <p:spPr>
          <a:xfrm>
            <a:off x="1565150" y="3541411"/>
            <a:ext cx="1231316" cy="195528"/>
          </a:xfrm>
          <a:prstGeom prst="rect">
            <a:avLst/>
          </a:prstGeom>
          <a:solidFill>
            <a:schemeClr val="accent4">
              <a:lumMod val="20000"/>
              <a:lumOff val="80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WHOSE</a:t>
            </a:r>
          </a:p>
        </p:txBody>
      </p:sp>
      <p:sp>
        <p:nvSpPr>
          <p:cNvPr id="11" name="Rectangle 10">
            <a:extLst>
              <a:ext uri="{FF2B5EF4-FFF2-40B4-BE49-F238E27FC236}">
                <a16:creationId xmlns:a16="http://schemas.microsoft.com/office/drawing/2014/main" id="{BDBDC93F-BE83-D2E8-8637-4C2BC09DEA90}"/>
              </a:ext>
            </a:extLst>
          </p:cNvPr>
          <p:cNvSpPr/>
          <p:nvPr/>
        </p:nvSpPr>
        <p:spPr>
          <a:xfrm>
            <a:off x="2904845" y="4159047"/>
            <a:ext cx="1090105" cy="195528"/>
          </a:xfrm>
          <a:prstGeom prst="rect">
            <a:avLst/>
          </a:prstGeom>
          <a:solidFill>
            <a:schemeClr val="accent4">
              <a:lumMod val="20000"/>
              <a:lumOff val="80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WHERE</a:t>
            </a:r>
          </a:p>
        </p:txBody>
      </p:sp>
      <p:sp>
        <p:nvSpPr>
          <p:cNvPr id="12" name="Rectangle 11">
            <a:extLst>
              <a:ext uri="{FF2B5EF4-FFF2-40B4-BE49-F238E27FC236}">
                <a16:creationId xmlns:a16="http://schemas.microsoft.com/office/drawing/2014/main" id="{BF339ADB-CB41-8555-437B-B9BABF0477E1}"/>
              </a:ext>
            </a:extLst>
          </p:cNvPr>
          <p:cNvSpPr/>
          <p:nvPr/>
        </p:nvSpPr>
        <p:spPr>
          <a:xfrm>
            <a:off x="7495783" y="4778614"/>
            <a:ext cx="935254" cy="195528"/>
          </a:xfrm>
          <a:prstGeom prst="rect">
            <a:avLst/>
          </a:prstGeom>
          <a:solidFill>
            <a:schemeClr val="accent4">
              <a:lumMod val="20000"/>
              <a:lumOff val="80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WHOM</a:t>
            </a:r>
          </a:p>
        </p:txBody>
      </p:sp>
      <p:sp>
        <p:nvSpPr>
          <p:cNvPr id="13" name="Rectangle 12">
            <a:extLst>
              <a:ext uri="{FF2B5EF4-FFF2-40B4-BE49-F238E27FC236}">
                <a16:creationId xmlns:a16="http://schemas.microsoft.com/office/drawing/2014/main" id="{93DDA595-2443-501F-333E-49AF0F3CA18B}"/>
              </a:ext>
            </a:extLst>
          </p:cNvPr>
          <p:cNvSpPr/>
          <p:nvPr/>
        </p:nvSpPr>
        <p:spPr>
          <a:xfrm>
            <a:off x="6560528" y="5095162"/>
            <a:ext cx="1065389" cy="195528"/>
          </a:xfrm>
          <a:prstGeom prst="rect">
            <a:avLst/>
          </a:prstGeom>
          <a:solidFill>
            <a:schemeClr val="accent4">
              <a:lumMod val="20000"/>
              <a:lumOff val="80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WHICH</a:t>
            </a:r>
          </a:p>
        </p:txBody>
      </p:sp>
      <p:sp>
        <p:nvSpPr>
          <p:cNvPr id="14" name="Rectangle 13">
            <a:extLst>
              <a:ext uri="{FF2B5EF4-FFF2-40B4-BE49-F238E27FC236}">
                <a16:creationId xmlns:a16="http://schemas.microsoft.com/office/drawing/2014/main" id="{F8F1B113-A7A6-8E89-0D84-E6410BD7024D}"/>
              </a:ext>
            </a:extLst>
          </p:cNvPr>
          <p:cNvSpPr/>
          <p:nvPr/>
        </p:nvSpPr>
        <p:spPr>
          <a:xfrm>
            <a:off x="6434692" y="5418736"/>
            <a:ext cx="935254" cy="195528"/>
          </a:xfrm>
          <a:prstGeom prst="rect">
            <a:avLst/>
          </a:prstGeom>
          <a:solidFill>
            <a:schemeClr val="accent4">
              <a:lumMod val="20000"/>
              <a:lumOff val="80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WHERE</a:t>
            </a:r>
          </a:p>
        </p:txBody>
      </p:sp>
      <p:sp>
        <p:nvSpPr>
          <p:cNvPr id="15" name="Rectangle 14">
            <a:extLst>
              <a:ext uri="{FF2B5EF4-FFF2-40B4-BE49-F238E27FC236}">
                <a16:creationId xmlns:a16="http://schemas.microsoft.com/office/drawing/2014/main" id="{D13D8FDF-37B2-4A08-C00A-83E258D01B54}"/>
              </a:ext>
            </a:extLst>
          </p:cNvPr>
          <p:cNvSpPr/>
          <p:nvPr/>
        </p:nvSpPr>
        <p:spPr>
          <a:xfrm>
            <a:off x="3885320" y="5753640"/>
            <a:ext cx="935254" cy="195528"/>
          </a:xfrm>
          <a:prstGeom prst="rect">
            <a:avLst/>
          </a:prstGeom>
          <a:solidFill>
            <a:schemeClr val="accent4">
              <a:lumMod val="20000"/>
              <a:lumOff val="80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WHAT</a:t>
            </a:r>
          </a:p>
        </p:txBody>
      </p:sp>
      <p:sp>
        <p:nvSpPr>
          <p:cNvPr id="16" name="Rectangle 15">
            <a:extLst>
              <a:ext uri="{FF2B5EF4-FFF2-40B4-BE49-F238E27FC236}">
                <a16:creationId xmlns:a16="http://schemas.microsoft.com/office/drawing/2014/main" id="{206E4073-23A4-5E27-A9E0-E9467CA656F7}"/>
              </a:ext>
            </a:extLst>
          </p:cNvPr>
          <p:cNvSpPr/>
          <p:nvPr/>
        </p:nvSpPr>
        <p:spPr>
          <a:xfrm>
            <a:off x="3657091" y="6061153"/>
            <a:ext cx="935254" cy="195528"/>
          </a:xfrm>
          <a:prstGeom prst="rect">
            <a:avLst/>
          </a:prstGeom>
          <a:solidFill>
            <a:schemeClr val="accent4">
              <a:lumMod val="20000"/>
              <a:lumOff val="80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WHERE</a:t>
            </a:r>
          </a:p>
        </p:txBody>
      </p:sp>
    </p:spTree>
    <p:extLst>
      <p:ext uri="{BB962C8B-B14F-4D97-AF65-F5344CB8AC3E}">
        <p14:creationId xmlns:p14="http://schemas.microsoft.com/office/powerpoint/2010/main" val="249048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additive="base">
                                        <p:cTn id="75" dur="500" fill="hold"/>
                                        <p:tgtEl>
                                          <p:spTgt spid="16"/>
                                        </p:tgtEl>
                                        <p:attrNameLst>
                                          <p:attrName>ppt_x</p:attrName>
                                        </p:attrNameLst>
                                      </p:cBhvr>
                                      <p:tavLst>
                                        <p:tav tm="0">
                                          <p:val>
                                            <p:strVal val="#ppt_x"/>
                                          </p:val>
                                        </p:tav>
                                        <p:tav tm="100000">
                                          <p:val>
                                            <p:strVal val="#ppt_x"/>
                                          </p:val>
                                        </p:tav>
                                      </p:tavLst>
                                    </p:anim>
                                    <p:anim calcmode="lin" valueType="num">
                                      <p:cBhvr additive="base">
                                        <p:cTn id="7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3" grpId="0" animBg="1"/>
      <p:bldP spid="4" grpId="0" animBg="1"/>
      <p:bldP spid="8" grpId="0" animBg="1"/>
      <p:bldP spid="10" grpId="0" animBg="1"/>
      <p:bldP spid="11" grpId="0" animBg="1"/>
      <p:bldP spid="12" grpId="0" animBg="1"/>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F29CB-8E5B-119C-4E4A-600BB1936073}"/>
              </a:ext>
            </a:extLst>
          </p:cNvPr>
          <p:cNvSpPr>
            <a:spLocks noGrp="1"/>
          </p:cNvSpPr>
          <p:nvPr>
            <p:ph type="title"/>
          </p:nvPr>
        </p:nvSpPr>
        <p:spPr>
          <a:xfrm>
            <a:off x="838200" y="124505"/>
            <a:ext cx="10515600" cy="491707"/>
          </a:xfrm>
        </p:spPr>
        <p:txBody>
          <a:bodyPr>
            <a:normAutofit fontScale="90000"/>
          </a:bodyPr>
          <a:lstStyle/>
          <a:p>
            <a:r>
              <a:rPr lang="en-US" dirty="0"/>
              <a:t>Terms and definitions                  Textbook, p. 90-91</a:t>
            </a:r>
          </a:p>
        </p:txBody>
      </p:sp>
      <p:graphicFrame>
        <p:nvGraphicFramePr>
          <p:cNvPr id="4" name="Table 3">
            <a:extLst>
              <a:ext uri="{FF2B5EF4-FFF2-40B4-BE49-F238E27FC236}">
                <a16:creationId xmlns:a16="http://schemas.microsoft.com/office/drawing/2014/main" id="{E4CF16B4-2F1E-86EA-A2B3-8444421DCC24}"/>
              </a:ext>
            </a:extLst>
          </p:cNvPr>
          <p:cNvGraphicFramePr>
            <a:graphicFrameLocks noGrp="1"/>
          </p:cNvGraphicFramePr>
          <p:nvPr>
            <p:extLst>
              <p:ext uri="{D42A27DB-BD31-4B8C-83A1-F6EECF244321}">
                <p14:modId xmlns:p14="http://schemas.microsoft.com/office/powerpoint/2010/main" val="3828336726"/>
              </p:ext>
            </p:extLst>
          </p:nvPr>
        </p:nvGraphicFramePr>
        <p:xfrm>
          <a:off x="2712504" y="1035908"/>
          <a:ext cx="6126480" cy="1477330"/>
        </p:xfrm>
        <a:graphic>
          <a:graphicData uri="http://schemas.openxmlformats.org/drawingml/2006/table">
            <a:tbl>
              <a:tblPr firstRow="1" firstCol="1" bandRow="1"/>
              <a:tblGrid>
                <a:gridCol w="3040380">
                  <a:extLst>
                    <a:ext uri="{9D8B030D-6E8A-4147-A177-3AD203B41FA5}">
                      <a16:colId xmlns:a16="http://schemas.microsoft.com/office/drawing/2014/main" val="4102606189"/>
                    </a:ext>
                  </a:extLst>
                </a:gridCol>
                <a:gridCol w="3086100">
                  <a:extLst>
                    <a:ext uri="{9D8B030D-6E8A-4147-A177-3AD203B41FA5}">
                      <a16:colId xmlns:a16="http://schemas.microsoft.com/office/drawing/2014/main" val="472950808"/>
                    </a:ext>
                  </a:extLst>
                </a:gridCol>
              </a:tblGrid>
              <a:tr h="0">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Arcadia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Electra complex</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052808"/>
                  </a:ext>
                </a:extLst>
              </a:tr>
              <a:tr h="0">
                <a:tc>
                  <a:txBody>
                    <a:bodyPr/>
                    <a:lstStyle/>
                    <a:p>
                      <a:pPr marL="0" marR="0" algn="ctr">
                        <a:lnSpc>
                          <a:spcPct val="115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Gordian knot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Nemesis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594558"/>
                  </a:ext>
                </a:extLst>
              </a:tr>
              <a:tr h="0">
                <a:tc>
                  <a:txBody>
                    <a:bodyPr/>
                    <a:lstStyle/>
                    <a:p>
                      <a:pPr marL="0" marR="0" algn="ctr">
                        <a:lnSpc>
                          <a:spcPct val="115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Bacchanalia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Argus-eyed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2877843"/>
                  </a:ext>
                </a:extLst>
              </a:tr>
              <a:tr h="0">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Achilles’ heel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Herculean task</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7495751"/>
                  </a:ext>
                </a:extLst>
              </a:tr>
              <a:tr h="0">
                <a:tc>
                  <a:txBody>
                    <a:bodyPr/>
                    <a:lstStyle/>
                    <a:p>
                      <a:pPr marL="0" marR="0" algn="ctr">
                        <a:lnSpc>
                          <a:spcPct val="115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Oedipus complex</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Pandora’s box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65071472"/>
                  </a:ext>
                </a:extLst>
              </a:tr>
            </a:tbl>
          </a:graphicData>
        </a:graphic>
      </p:graphicFrame>
      <p:sp>
        <p:nvSpPr>
          <p:cNvPr id="6" name="TextBox 5">
            <a:extLst>
              <a:ext uri="{FF2B5EF4-FFF2-40B4-BE49-F238E27FC236}">
                <a16:creationId xmlns:a16="http://schemas.microsoft.com/office/drawing/2014/main" id="{52F524B7-9278-DF73-D489-955A3CD275CD}"/>
              </a:ext>
            </a:extLst>
          </p:cNvPr>
          <p:cNvSpPr txBox="1"/>
          <p:nvPr/>
        </p:nvSpPr>
        <p:spPr>
          <a:xfrm>
            <a:off x="2840246" y="645224"/>
            <a:ext cx="6094562" cy="390684"/>
          </a:xfrm>
          <a:prstGeom prst="rect">
            <a:avLst/>
          </a:prstGeom>
          <a:noFill/>
        </p:spPr>
        <p:txBody>
          <a:bodyPr wrap="square">
            <a:spAutoFit/>
          </a:bodyPr>
          <a:lstStyle/>
          <a:p>
            <a:pPr marL="0" marR="0" algn="ctr">
              <a:lnSpc>
                <a:spcPct val="115000"/>
              </a:lnSpc>
              <a:spcBef>
                <a:spcPts val="0"/>
              </a:spcBef>
              <a:spcAft>
                <a:spcPts val="0"/>
              </a:spcAft>
            </a:pPr>
            <a:r>
              <a:rPr lang="en-US" b="1" dirty="0">
                <a:effectLst/>
                <a:latin typeface="Times New Roman" panose="02020603050405020304" pitchFamily="18" charset="0"/>
                <a:ea typeface="Calibri" panose="020F0502020204030204" pitchFamily="34" charset="0"/>
                <a:cs typeface="Times New Roman" panose="02020603050405020304" pitchFamily="18" charset="0"/>
              </a:rPr>
              <a:t>Mythological allusions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2FC0F2B9-5C86-D26C-4442-C5CB66AD6616}"/>
              </a:ext>
            </a:extLst>
          </p:cNvPr>
          <p:cNvSpPr txBox="1"/>
          <p:nvPr/>
        </p:nvSpPr>
        <p:spPr>
          <a:xfrm>
            <a:off x="485418" y="2880146"/>
            <a:ext cx="8529367" cy="3257623"/>
          </a:xfrm>
          <a:prstGeom prst="rect">
            <a:avLst/>
          </a:prstGeom>
          <a:noFill/>
        </p:spPr>
        <p:txBody>
          <a:bodyPr wrap="square">
            <a:spAutoFit/>
          </a:bodyPr>
          <a:lstStyle/>
          <a:p>
            <a:pPr marL="0" marR="0">
              <a:lnSpc>
                <a:spcPct val="115000"/>
              </a:lnSpc>
              <a:spcBef>
                <a:spcPts val="0"/>
              </a:spcBef>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1. _______________refers to a Roman festival in honor of the god of wine which was banned due to drunken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behaviour</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 2. ______________refers to any place or time signifying the simple, pastoral life when human beings lived in harmony with the natural world.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A_______________is</a:t>
            </a:r>
            <a:r>
              <a:rPr lang="en-US" dirty="0">
                <a:effectLst/>
                <a:latin typeface="Times New Roman" panose="02020603050405020304" pitchFamily="18" charset="0"/>
                <a:ea typeface="Calibri" panose="020F0502020204030204" pitchFamily="34" charset="0"/>
                <a:cs typeface="Times New Roman" panose="02020603050405020304" pitchFamily="18" charset="0"/>
              </a:rPr>
              <a:t> an unsolvable problem, and to cut the knot means to resolve such a problem with quick and bold action.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4.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A_______________is</a:t>
            </a:r>
            <a:r>
              <a:rPr lang="en-US" dirty="0">
                <a:effectLst/>
                <a:latin typeface="Times New Roman" panose="02020603050405020304" pitchFamily="18" charset="0"/>
                <a:ea typeface="Calibri" panose="020F0502020204030204" pitchFamily="34" charset="0"/>
                <a:cs typeface="Times New Roman" panose="02020603050405020304" pitchFamily="18" charset="0"/>
              </a:rPr>
              <a:t> anything that, upon investigation, leads to extensive and unexpected troubles.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5. According to the Greek legend, he had 100 eyes. The Greek goddess Juno had him spy on her unfaithful husband, Zeus. _______________refers to jealous watchfulness.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C516C8D4-2527-4F2A-5BB4-760E1CE107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1754" y="840566"/>
            <a:ext cx="1804882" cy="1832649"/>
          </a:xfrm>
          <a:prstGeom prst="rect">
            <a:avLst/>
          </a:prstGeom>
        </p:spPr>
      </p:pic>
      <p:pic>
        <p:nvPicPr>
          <p:cNvPr id="11" name="Picture 10">
            <a:extLst>
              <a:ext uri="{FF2B5EF4-FFF2-40B4-BE49-F238E27FC236}">
                <a16:creationId xmlns:a16="http://schemas.microsoft.com/office/drawing/2014/main" id="{9AE067DE-10B1-6181-E7E4-8BFB245218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418" y="823143"/>
            <a:ext cx="2227086" cy="1850072"/>
          </a:xfrm>
          <a:prstGeom prst="rect">
            <a:avLst/>
          </a:prstGeom>
        </p:spPr>
      </p:pic>
      <p:pic>
        <p:nvPicPr>
          <p:cNvPr id="13" name="Picture 12">
            <a:extLst>
              <a:ext uri="{FF2B5EF4-FFF2-40B4-BE49-F238E27FC236}">
                <a16:creationId xmlns:a16="http://schemas.microsoft.com/office/drawing/2014/main" id="{97DD30B6-52FE-C359-B207-1079FF2363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6720" y="2897569"/>
            <a:ext cx="2865019" cy="1690361"/>
          </a:xfrm>
          <a:prstGeom prst="rect">
            <a:avLst/>
          </a:prstGeom>
        </p:spPr>
      </p:pic>
      <p:pic>
        <p:nvPicPr>
          <p:cNvPr id="15" name="Picture 14">
            <a:extLst>
              <a:ext uri="{FF2B5EF4-FFF2-40B4-BE49-F238E27FC236}">
                <a16:creationId xmlns:a16="http://schemas.microsoft.com/office/drawing/2014/main" id="{4169D5C6-8569-A73D-2CBB-6F4BF40F1D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32516" y="4747907"/>
            <a:ext cx="2302151" cy="1415956"/>
          </a:xfrm>
          <a:prstGeom prst="rect">
            <a:avLst/>
          </a:prstGeom>
        </p:spPr>
      </p:pic>
      <p:sp>
        <p:nvSpPr>
          <p:cNvPr id="16" name="Rectangle 15">
            <a:extLst>
              <a:ext uri="{FF2B5EF4-FFF2-40B4-BE49-F238E27FC236}">
                <a16:creationId xmlns:a16="http://schemas.microsoft.com/office/drawing/2014/main" id="{B97DB79A-2A4F-E563-8874-B1695546B5A1}"/>
              </a:ext>
            </a:extLst>
          </p:cNvPr>
          <p:cNvSpPr/>
          <p:nvPr/>
        </p:nvSpPr>
        <p:spPr>
          <a:xfrm>
            <a:off x="838199" y="2976113"/>
            <a:ext cx="1620329" cy="214562"/>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Bacchanalia</a:t>
            </a:r>
          </a:p>
        </p:txBody>
      </p:sp>
      <p:sp>
        <p:nvSpPr>
          <p:cNvPr id="17" name="Rectangle 16">
            <a:extLst>
              <a:ext uri="{FF2B5EF4-FFF2-40B4-BE49-F238E27FC236}">
                <a16:creationId xmlns:a16="http://schemas.microsoft.com/office/drawing/2014/main" id="{05301A78-4117-A4D7-2098-20F1FBA45258}"/>
              </a:ext>
            </a:extLst>
          </p:cNvPr>
          <p:cNvSpPr/>
          <p:nvPr/>
        </p:nvSpPr>
        <p:spPr>
          <a:xfrm>
            <a:off x="838199" y="3635468"/>
            <a:ext cx="1534065" cy="214562"/>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Arcadia</a:t>
            </a:r>
          </a:p>
        </p:txBody>
      </p:sp>
      <p:sp>
        <p:nvSpPr>
          <p:cNvPr id="18" name="Rectangle 17">
            <a:extLst>
              <a:ext uri="{FF2B5EF4-FFF2-40B4-BE49-F238E27FC236}">
                <a16:creationId xmlns:a16="http://schemas.microsoft.com/office/drawing/2014/main" id="{93A8034D-B6D5-210E-04A0-3F5394BFC4A6}"/>
              </a:ext>
            </a:extLst>
          </p:cNvPr>
          <p:cNvSpPr/>
          <p:nvPr/>
        </p:nvSpPr>
        <p:spPr>
          <a:xfrm>
            <a:off x="999226" y="4227263"/>
            <a:ext cx="1620329" cy="214562"/>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Gordian knot</a:t>
            </a:r>
          </a:p>
        </p:txBody>
      </p:sp>
      <p:sp>
        <p:nvSpPr>
          <p:cNvPr id="19" name="Rectangle 18">
            <a:extLst>
              <a:ext uri="{FF2B5EF4-FFF2-40B4-BE49-F238E27FC236}">
                <a16:creationId xmlns:a16="http://schemas.microsoft.com/office/drawing/2014/main" id="{465B5651-2647-49F0-C410-A0AD36A485CA}"/>
              </a:ext>
            </a:extLst>
          </p:cNvPr>
          <p:cNvSpPr/>
          <p:nvPr/>
        </p:nvSpPr>
        <p:spPr>
          <a:xfrm>
            <a:off x="999225" y="4886618"/>
            <a:ext cx="1620329" cy="214562"/>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Pandora’s box</a:t>
            </a:r>
          </a:p>
        </p:txBody>
      </p:sp>
      <p:sp>
        <p:nvSpPr>
          <p:cNvPr id="20" name="Rectangle 19">
            <a:extLst>
              <a:ext uri="{FF2B5EF4-FFF2-40B4-BE49-F238E27FC236}">
                <a16:creationId xmlns:a16="http://schemas.microsoft.com/office/drawing/2014/main" id="{8BB9C060-B5F5-714E-F2EC-ED5C1B8537DD}"/>
              </a:ext>
            </a:extLst>
          </p:cNvPr>
          <p:cNvSpPr/>
          <p:nvPr/>
        </p:nvSpPr>
        <p:spPr>
          <a:xfrm>
            <a:off x="3613028" y="5822092"/>
            <a:ext cx="1620329" cy="214562"/>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Argus-eyed</a:t>
            </a:r>
          </a:p>
        </p:txBody>
      </p:sp>
    </p:spTree>
    <p:extLst>
      <p:ext uri="{BB962C8B-B14F-4D97-AF65-F5344CB8AC3E}">
        <p14:creationId xmlns:p14="http://schemas.microsoft.com/office/powerpoint/2010/main" val="89618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ppt_x"/>
                                          </p:val>
                                        </p:tav>
                                        <p:tav tm="100000">
                                          <p:val>
                                            <p:strVal val="#ppt_x"/>
                                          </p:val>
                                        </p:tav>
                                      </p:tavLst>
                                    </p:anim>
                                    <p:anim calcmode="lin" valueType="num">
                                      <p:cBhvr additive="base">
                                        <p:cTn id="5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6" grpId="0" animBg="1"/>
      <p:bldP spid="17" grpId="0" animBg="1"/>
      <p:bldP spid="18"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F29CB-8E5B-119C-4E4A-600BB1936073}"/>
              </a:ext>
            </a:extLst>
          </p:cNvPr>
          <p:cNvSpPr>
            <a:spLocks noGrp="1"/>
          </p:cNvSpPr>
          <p:nvPr>
            <p:ph type="title"/>
          </p:nvPr>
        </p:nvSpPr>
        <p:spPr>
          <a:xfrm>
            <a:off x="838200" y="169439"/>
            <a:ext cx="10515600" cy="491707"/>
          </a:xfrm>
        </p:spPr>
        <p:txBody>
          <a:bodyPr>
            <a:normAutofit fontScale="90000"/>
          </a:bodyPr>
          <a:lstStyle/>
          <a:p>
            <a:r>
              <a:rPr lang="en-US" dirty="0"/>
              <a:t>Terms and definitions                  Textbook, p. 90-91</a:t>
            </a:r>
          </a:p>
        </p:txBody>
      </p:sp>
      <p:graphicFrame>
        <p:nvGraphicFramePr>
          <p:cNvPr id="4" name="Table 3">
            <a:extLst>
              <a:ext uri="{FF2B5EF4-FFF2-40B4-BE49-F238E27FC236}">
                <a16:creationId xmlns:a16="http://schemas.microsoft.com/office/drawing/2014/main" id="{E4CF16B4-2F1E-86EA-A2B3-8444421DCC24}"/>
              </a:ext>
            </a:extLst>
          </p:cNvPr>
          <p:cNvGraphicFramePr>
            <a:graphicFrameLocks noGrp="1"/>
          </p:cNvGraphicFramePr>
          <p:nvPr>
            <p:extLst>
              <p:ext uri="{D42A27DB-BD31-4B8C-83A1-F6EECF244321}">
                <p14:modId xmlns:p14="http://schemas.microsoft.com/office/powerpoint/2010/main" val="2072534031"/>
              </p:ext>
            </p:extLst>
          </p:nvPr>
        </p:nvGraphicFramePr>
        <p:xfrm>
          <a:off x="2360975" y="942434"/>
          <a:ext cx="6126480" cy="1477330"/>
        </p:xfrm>
        <a:graphic>
          <a:graphicData uri="http://schemas.openxmlformats.org/drawingml/2006/table">
            <a:tbl>
              <a:tblPr firstRow="1" firstCol="1" bandRow="1"/>
              <a:tblGrid>
                <a:gridCol w="3040380">
                  <a:extLst>
                    <a:ext uri="{9D8B030D-6E8A-4147-A177-3AD203B41FA5}">
                      <a16:colId xmlns:a16="http://schemas.microsoft.com/office/drawing/2014/main" val="4102606189"/>
                    </a:ext>
                  </a:extLst>
                </a:gridCol>
                <a:gridCol w="3086100">
                  <a:extLst>
                    <a:ext uri="{9D8B030D-6E8A-4147-A177-3AD203B41FA5}">
                      <a16:colId xmlns:a16="http://schemas.microsoft.com/office/drawing/2014/main" val="472950808"/>
                    </a:ext>
                  </a:extLst>
                </a:gridCol>
              </a:tblGrid>
              <a:tr h="0">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Arcadia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Electra complex</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052808"/>
                  </a:ext>
                </a:extLst>
              </a:tr>
              <a:tr h="0">
                <a:tc>
                  <a:txBody>
                    <a:bodyPr/>
                    <a:lstStyle/>
                    <a:p>
                      <a:pPr marL="0" marR="0" algn="ctr">
                        <a:lnSpc>
                          <a:spcPct val="115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Gordian knot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Nemesis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594558"/>
                  </a:ext>
                </a:extLst>
              </a:tr>
              <a:tr h="0">
                <a:tc>
                  <a:txBody>
                    <a:bodyPr/>
                    <a:lstStyle/>
                    <a:p>
                      <a:pPr marL="0" marR="0" algn="ctr">
                        <a:lnSpc>
                          <a:spcPct val="115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Bacchanalia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Argus-eyed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2877843"/>
                  </a:ext>
                </a:extLst>
              </a:tr>
              <a:tr h="0">
                <a:tc>
                  <a:txBody>
                    <a:bodyPr/>
                    <a:lstStyle/>
                    <a:p>
                      <a:pPr marL="0" marR="0" algn="ctr">
                        <a:lnSpc>
                          <a:spcPct val="115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Achilles’ heel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Herculean task</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7495751"/>
                  </a:ext>
                </a:extLst>
              </a:tr>
              <a:tr h="0">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Oedipus complex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Pandora’s box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65071472"/>
                  </a:ext>
                </a:extLst>
              </a:tr>
            </a:tbl>
          </a:graphicData>
        </a:graphic>
      </p:graphicFrame>
      <p:sp>
        <p:nvSpPr>
          <p:cNvPr id="6" name="TextBox 5">
            <a:extLst>
              <a:ext uri="{FF2B5EF4-FFF2-40B4-BE49-F238E27FC236}">
                <a16:creationId xmlns:a16="http://schemas.microsoft.com/office/drawing/2014/main" id="{52F524B7-9278-DF73-D489-955A3CD275CD}"/>
              </a:ext>
            </a:extLst>
          </p:cNvPr>
          <p:cNvSpPr txBox="1"/>
          <p:nvPr/>
        </p:nvSpPr>
        <p:spPr>
          <a:xfrm>
            <a:off x="3000698" y="565932"/>
            <a:ext cx="6094562" cy="390684"/>
          </a:xfrm>
          <a:prstGeom prst="rect">
            <a:avLst/>
          </a:prstGeom>
          <a:noFill/>
        </p:spPr>
        <p:txBody>
          <a:bodyPr wrap="square">
            <a:spAutoFit/>
          </a:bodyPr>
          <a:lstStyle/>
          <a:p>
            <a:pPr marL="0" marR="0" algn="ctr">
              <a:lnSpc>
                <a:spcPct val="115000"/>
              </a:lnSpc>
              <a:spcBef>
                <a:spcPts val="0"/>
              </a:spcBef>
              <a:spcAft>
                <a:spcPts val="0"/>
              </a:spcAft>
            </a:pPr>
            <a:r>
              <a:rPr lang="en-US" b="1" dirty="0">
                <a:effectLst/>
                <a:latin typeface="Times New Roman" panose="02020603050405020304" pitchFamily="18" charset="0"/>
                <a:ea typeface="Calibri" panose="020F0502020204030204" pitchFamily="34" charset="0"/>
                <a:cs typeface="Times New Roman" panose="02020603050405020304" pitchFamily="18" charset="0"/>
              </a:rPr>
              <a:t>Mythological allusions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4905E18-6BC3-8ACE-EA60-66A2B63AD6BC}"/>
              </a:ext>
            </a:extLst>
          </p:cNvPr>
          <p:cNvSpPr txBox="1"/>
          <p:nvPr/>
        </p:nvSpPr>
        <p:spPr>
          <a:xfrm>
            <a:off x="543463" y="2820348"/>
            <a:ext cx="8475311" cy="3576172"/>
          </a:xfrm>
          <a:prstGeom prst="rect">
            <a:avLst/>
          </a:prstGeom>
          <a:noFill/>
        </p:spPr>
        <p:txBody>
          <a:bodyPr wrap="square">
            <a:spAutoFit/>
          </a:bodyPr>
          <a:lstStyle/>
          <a:p>
            <a:pPr marL="0" marR="0">
              <a:lnSpc>
                <a:spcPct val="115000"/>
              </a:lnSpc>
              <a:spcBef>
                <a:spcPts val="0"/>
              </a:spcBef>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6. The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word______________refers</a:t>
            </a:r>
            <a:r>
              <a:rPr lang="en-US" dirty="0">
                <a:effectLst/>
                <a:latin typeface="Times New Roman" panose="02020603050405020304" pitchFamily="18" charset="0"/>
                <a:ea typeface="Calibri" panose="020F0502020204030204" pitchFamily="34" charset="0"/>
                <a:cs typeface="Times New Roman" panose="02020603050405020304" pitchFamily="18" charset="0"/>
              </a:rPr>
              <a:t> to any challenge or opponent that a person is unable to defeat. In ancient Greek mythology, she was a Greek goddess of retribution.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7. ____</a:t>
            </a:r>
            <a:r>
              <a:rPr lang="en-US" dirty="0">
                <a:latin typeface="Times New Roman" panose="02020603050405020304" pitchFamily="18" charset="0"/>
                <a:ea typeface="Calibri" panose="020F0502020204030204" pitchFamily="34" charset="0"/>
                <a:cs typeface="Times New Roman" panose="02020603050405020304" pitchFamily="18" charset="0"/>
              </a:rPr>
              <a:t>_____</a:t>
            </a:r>
            <a:r>
              <a:rPr lang="en-US" dirty="0">
                <a:effectLst/>
                <a:latin typeface="Times New Roman" panose="02020603050405020304" pitchFamily="18" charset="0"/>
                <a:ea typeface="Calibri" panose="020F0502020204030204" pitchFamily="34" charset="0"/>
                <a:cs typeface="Times New Roman" panose="02020603050405020304" pitchFamily="18" charset="0"/>
              </a:rPr>
              <a:t>___________refers to a person’s vulnerability or fatal flaw.</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8. He was a hero in Greek mythology who was renowned for his strength and courage. He is best known for completing his 12 tasks, which included killing or capturing legendary creatures. If somebody is given a_______________, it means that they are faced with a problem which requires a lot of effort and strength.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9. A man who is very close to his mother, but feels anger and resentment to his father is said to suffer from________________.</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10.  A psychoanalytic term used to describe a girl’s positive feelings towards her father and anger towards her mother is called an_______________.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2F61F9C0-2290-90CA-6932-A77F3ED855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2046" y="2812126"/>
            <a:ext cx="2044379" cy="3576172"/>
          </a:xfrm>
          <a:prstGeom prst="rect">
            <a:avLst/>
          </a:prstGeom>
        </p:spPr>
      </p:pic>
      <p:pic>
        <p:nvPicPr>
          <p:cNvPr id="9" name="Picture 8">
            <a:extLst>
              <a:ext uri="{FF2B5EF4-FFF2-40B4-BE49-F238E27FC236}">
                <a16:creationId xmlns:a16="http://schemas.microsoft.com/office/drawing/2014/main" id="{569B3F5F-FC7B-F1C6-551C-ED410920E4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585" y="1123419"/>
            <a:ext cx="1879120" cy="1234656"/>
          </a:xfrm>
          <a:prstGeom prst="rect">
            <a:avLst/>
          </a:prstGeom>
        </p:spPr>
      </p:pic>
      <p:pic>
        <p:nvPicPr>
          <p:cNvPr id="11" name="Picture 10">
            <a:extLst>
              <a:ext uri="{FF2B5EF4-FFF2-40B4-BE49-F238E27FC236}">
                <a16:creationId xmlns:a16="http://schemas.microsoft.com/office/drawing/2014/main" id="{4326A40C-90FD-6DEB-B771-EFCE7044A1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9712" y="1207734"/>
            <a:ext cx="2971800" cy="1200150"/>
          </a:xfrm>
          <a:prstGeom prst="rect">
            <a:avLst/>
          </a:prstGeom>
        </p:spPr>
      </p:pic>
      <p:sp>
        <p:nvSpPr>
          <p:cNvPr id="12" name="Rectangle 11">
            <a:extLst>
              <a:ext uri="{FF2B5EF4-FFF2-40B4-BE49-F238E27FC236}">
                <a16:creationId xmlns:a16="http://schemas.microsoft.com/office/drawing/2014/main" id="{31C6DD9C-7768-755E-AE5D-0A438CD2F962}"/>
              </a:ext>
            </a:extLst>
          </p:cNvPr>
          <p:cNvSpPr/>
          <p:nvPr/>
        </p:nvSpPr>
        <p:spPr>
          <a:xfrm>
            <a:off x="1804358" y="2901256"/>
            <a:ext cx="1456427" cy="214562"/>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Nemesis</a:t>
            </a:r>
          </a:p>
        </p:txBody>
      </p:sp>
      <p:sp>
        <p:nvSpPr>
          <p:cNvPr id="13" name="Rectangle 12">
            <a:extLst>
              <a:ext uri="{FF2B5EF4-FFF2-40B4-BE49-F238E27FC236}">
                <a16:creationId xmlns:a16="http://schemas.microsoft.com/office/drawing/2014/main" id="{52696936-6DF2-C47B-8228-4FC911749A0C}"/>
              </a:ext>
            </a:extLst>
          </p:cNvPr>
          <p:cNvSpPr/>
          <p:nvPr/>
        </p:nvSpPr>
        <p:spPr>
          <a:xfrm>
            <a:off x="838200" y="3578091"/>
            <a:ext cx="2250057" cy="214562"/>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Achilles’s heel</a:t>
            </a:r>
          </a:p>
        </p:txBody>
      </p:sp>
      <p:sp>
        <p:nvSpPr>
          <p:cNvPr id="14" name="Rectangle 13">
            <a:extLst>
              <a:ext uri="{FF2B5EF4-FFF2-40B4-BE49-F238E27FC236}">
                <a16:creationId xmlns:a16="http://schemas.microsoft.com/office/drawing/2014/main" id="{BC903A79-071E-2922-1184-6B0986CC3921}"/>
              </a:ext>
            </a:extLst>
          </p:cNvPr>
          <p:cNvSpPr/>
          <p:nvPr/>
        </p:nvSpPr>
        <p:spPr>
          <a:xfrm>
            <a:off x="3844355" y="4492931"/>
            <a:ext cx="1620329" cy="214562"/>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Herculean task</a:t>
            </a:r>
          </a:p>
        </p:txBody>
      </p:sp>
      <p:sp>
        <p:nvSpPr>
          <p:cNvPr id="15" name="Rectangle 14">
            <a:extLst>
              <a:ext uri="{FF2B5EF4-FFF2-40B4-BE49-F238E27FC236}">
                <a16:creationId xmlns:a16="http://schemas.microsoft.com/office/drawing/2014/main" id="{33750399-4E9A-4678-204D-F80C62B367EF}"/>
              </a:ext>
            </a:extLst>
          </p:cNvPr>
          <p:cNvSpPr/>
          <p:nvPr/>
        </p:nvSpPr>
        <p:spPr>
          <a:xfrm>
            <a:off x="2450620" y="5436879"/>
            <a:ext cx="1948852" cy="214562"/>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Oedipus complex</a:t>
            </a:r>
          </a:p>
        </p:txBody>
      </p:sp>
      <p:sp>
        <p:nvSpPr>
          <p:cNvPr id="16" name="Rectangle 15">
            <a:extLst>
              <a:ext uri="{FF2B5EF4-FFF2-40B4-BE49-F238E27FC236}">
                <a16:creationId xmlns:a16="http://schemas.microsoft.com/office/drawing/2014/main" id="{1983C9BC-1455-C092-58CC-BA741DB0D517}"/>
              </a:ext>
            </a:extLst>
          </p:cNvPr>
          <p:cNvSpPr/>
          <p:nvPr/>
        </p:nvSpPr>
        <p:spPr>
          <a:xfrm>
            <a:off x="4475671" y="6077506"/>
            <a:ext cx="1821612" cy="214562"/>
          </a:xfrm>
          <a:prstGeom prst="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Electra complex</a:t>
            </a:r>
          </a:p>
        </p:txBody>
      </p:sp>
    </p:spTree>
    <p:extLst>
      <p:ext uri="{BB962C8B-B14F-4D97-AF65-F5344CB8AC3E}">
        <p14:creationId xmlns:p14="http://schemas.microsoft.com/office/powerpoint/2010/main" val="383557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ppt_x"/>
                                          </p:val>
                                        </p:tav>
                                        <p:tav tm="100000">
                                          <p:val>
                                            <p:strVal val="#ppt_x"/>
                                          </p:val>
                                        </p:tav>
                                      </p:tavLst>
                                    </p:anim>
                                    <p:anim calcmode="lin" valueType="num">
                                      <p:cBhvr additive="base">
                                        <p:cTn id="5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12" grpId="0" animBg="1"/>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1482</TotalTime>
  <Words>3377</Words>
  <Application>Microsoft Office PowerPoint</Application>
  <PresentationFormat>Widescreen</PresentationFormat>
  <Paragraphs>546</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Unit 8 Ancient Greece – beliefs, values and customs </vt:lpstr>
      <vt:lpstr>Vocabulary practice                     Textbook, p. 88-89</vt:lpstr>
      <vt:lpstr>Word formation                                 Textbook, p. 89</vt:lpstr>
      <vt:lpstr>Word formation                                 Textbook, p. 89</vt:lpstr>
      <vt:lpstr>Matching exercise                              Textbook, p. 90</vt:lpstr>
      <vt:lpstr>Relative pronouns                               Textbook, p.90</vt:lpstr>
      <vt:lpstr>Relative pronouns                             Textbook, p. 90</vt:lpstr>
      <vt:lpstr>Terms and definitions                  Textbook, p. 90-91</vt:lpstr>
      <vt:lpstr>Terms and definitions                  Textbook, p. 90-91</vt:lpstr>
      <vt:lpstr>AFFECT/EFFECT  word web</vt:lpstr>
      <vt:lpstr>AFFECT/EFFECT word web          Textbook, p. 91-92</vt:lpstr>
      <vt:lpstr>AFFECT/EFFECT word web               Textbook, p. 92</vt:lpstr>
      <vt:lpstr>Gap-filling exercise                       Textbook, p. 92-93</vt:lpstr>
      <vt:lpstr>Gap-filling exercise                       Textbook, p. 92-93</vt:lpstr>
      <vt:lpstr>Gap-filling exercise                            Textbook, p. 93</vt:lpstr>
      <vt:lpstr>Prepositions                                         Textbook, p. 94</vt:lpstr>
      <vt:lpstr>Gerund vs Infinitive                          Textbook, p. 94</vt:lpstr>
      <vt:lpstr>Gap-filling exercise                      Textbook, p. 95-96</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7 Ancient Greece – an overview</dc:title>
  <dc:creator>RePack by Diakov</dc:creator>
  <cp:lastModifiedBy>maja belanov</cp:lastModifiedBy>
  <cp:revision>20</cp:revision>
  <dcterms:created xsi:type="dcterms:W3CDTF">2024-01-22T19:45:49Z</dcterms:created>
  <dcterms:modified xsi:type="dcterms:W3CDTF">2024-04-03T23:28:45Z</dcterms:modified>
</cp:coreProperties>
</file>