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8"/>
  </p:notesMasterIdLst>
  <p:sldIdLst>
    <p:sldId id="256" r:id="rId2"/>
    <p:sldId id="303" r:id="rId3"/>
    <p:sldId id="313" r:id="rId4"/>
    <p:sldId id="305" r:id="rId5"/>
    <p:sldId id="309" r:id="rId6"/>
    <p:sldId id="31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1" autoAdjust="0"/>
    <p:restoredTop sz="94660"/>
  </p:normalViewPr>
  <p:slideViewPr>
    <p:cSldViewPr snapToGrid="0">
      <p:cViewPr varScale="1">
        <p:scale>
          <a:sx n="78" d="100"/>
          <a:sy n="78" d="100"/>
        </p:scale>
        <p:origin x="798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91FEE-0D93-439E-8A13-B7571EBFD8F2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FA427-708E-4703-86AF-DF5ABD43B0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7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DFA427-708E-4703-86AF-DF5ABD43B0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62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07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2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74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2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4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05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8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2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587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3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7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FDD7639-22A6-41E0-87A8-8A6EEDA77906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52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90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sychology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5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54513" y="1628078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/>
              <a:t>Interpretacija</a:t>
            </a:r>
            <a:r>
              <a:rPr lang="en-US" sz="4800" dirty="0"/>
              <a:t> O</a:t>
            </a:r>
            <a:r>
              <a:rPr lang="sr-Latn-CS" sz="4800" dirty="0"/>
              <a:t>buhvatnog sistema </a:t>
            </a:r>
            <a:br>
              <a:rPr lang="sr-Latn-CS" sz="4800" dirty="0"/>
            </a:br>
            <a:r>
              <a:rPr lang="sr-Latn-CS" sz="4800" dirty="0"/>
              <a:t>Džona Eksnera</a:t>
            </a:r>
            <a:endParaRPr lang="en-US" sz="4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42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x-none" sz="3200"/>
              <a:t> </a:t>
            </a:r>
            <a:r>
              <a:rPr lang="sr-Latn-RS" sz="3200" dirty="0"/>
              <a:t>P</a:t>
            </a:r>
            <a:r>
              <a:rPr lang="x-none" sz="3200"/>
              <a:t>rocedur</a:t>
            </a:r>
            <a:r>
              <a:rPr lang="sr-Latn-RS" sz="3200" dirty="0"/>
              <a:t>e</a:t>
            </a:r>
            <a:r>
              <a:rPr lang="x-none" sz="3200"/>
              <a:t> primene </a:t>
            </a:r>
            <a:r>
              <a:rPr lang="sr-Latn-CS" sz="3200" dirty="0"/>
              <a:t>obuhvatnog sistema </a:t>
            </a:r>
            <a:br>
              <a:rPr lang="sr-Latn-CS" sz="3200" dirty="0"/>
            </a:br>
            <a:r>
              <a:rPr lang="sr-Latn-CS" sz="3200" dirty="0"/>
              <a:t>Džona Eksnera</a:t>
            </a:r>
            <a:br>
              <a:rPr lang="sr-Latn-C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897" y="2142308"/>
            <a:ext cx="10345784" cy="4198201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200" dirty="0"/>
              <a:t>Z</a:t>
            </a:r>
            <a:r>
              <a:rPr lang="x-none" sz="2200" dirty="0"/>
              <a:t>adavanje testa</a:t>
            </a:r>
            <a:r>
              <a:rPr lang="en-US" sz="2200" dirty="0"/>
              <a:t>: </a:t>
            </a:r>
            <a:r>
              <a:rPr lang="en-US" sz="2200" dirty="0" err="1"/>
              <a:t>dve</a:t>
            </a:r>
            <a:r>
              <a:rPr lang="en-US" sz="2200" dirty="0"/>
              <a:t> faze</a:t>
            </a:r>
            <a:endParaRPr lang="x-none" sz="2200" dirty="0"/>
          </a:p>
          <a:p>
            <a:pPr marL="342900" indent="-342900">
              <a:buFont typeface="+mj-lt"/>
              <a:buAutoNum type="arabicPeriod"/>
            </a:pPr>
            <a:r>
              <a:rPr lang="en-US" sz="2200" dirty="0"/>
              <a:t>S</a:t>
            </a:r>
            <a:r>
              <a:rPr lang="x-none" sz="2200" dirty="0"/>
              <a:t>korovanje odgovora: prevođenje odgovora u </a:t>
            </a:r>
            <a:r>
              <a:rPr lang="en-US" sz="2200" dirty="0" err="1"/>
              <a:t>kodove</a:t>
            </a:r>
            <a:r>
              <a:rPr lang="en-US" sz="2200" dirty="0"/>
              <a:t>/</a:t>
            </a:r>
            <a:r>
              <a:rPr lang="x-none" sz="2200" dirty="0"/>
              <a:t>s</a:t>
            </a:r>
            <a:r>
              <a:rPr lang="en-US" sz="2200" dirty="0"/>
              <a:t>i</a:t>
            </a:r>
            <a:r>
              <a:rPr lang="x-none" sz="2200" dirty="0"/>
              <a:t>mbole 4</a:t>
            </a:r>
            <a:r>
              <a:rPr lang="hr-HR" sz="2200" dirty="0"/>
              <a:t> (</a:t>
            </a:r>
            <a:r>
              <a:rPr lang="x-none" sz="2200" dirty="0"/>
              <a:t>7</a:t>
            </a:r>
            <a:r>
              <a:rPr lang="hr-HR" sz="2200" dirty="0"/>
              <a:t>)</a:t>
            </a:r>
            <a:r>
              <a:rPr lang="x-none" sz="2200" dirty="0"/>
              <a:t> kategorija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b="1" dirty="0"/>
              <a:t>F</a:t>
            </a:r>
            <a:r>
              <a:rPr lang="x-none" sz="2200" b="1" dirty="0"/>
              <a:t>ormiranje strukturalnog sažetka: sažimanje podataka i formiranje izvedenih varijabli.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dirty="0"/>
              <a:t>I</a:t>
            </a:r>
            <a:r>
              <a:rPr lang="x-none" sz="2200" dirty="0"/>
              <a:t>nterpretacija</a:t>
            </a:r>
          </a:p>
        </p:txBody>
      </p:sp>
    </p:spTree>
    <p:extLst>
      <p:ext uri="{BB962C8B-B14F-4D97-AF65-F5344CB8AC3E}">
        <p14:creationId xmlns:p14="http://schemas.microsoft.com/office/powerpoint/2010/main" val="4216075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3954" y="286603"/>
            <a:ext cx="11247120" cy="1111123"/>
          </a:xfrm>
        </p:spPr>
        <p:txBody>
          <a:bodyPr>
            <a:normAutofit/>
          </a:bodyPr>
          <a:lstStyle/>
          <a:p>
            <a:r>
              <a:rPr lang="en-US" sz="3600" dirty="0" err="1"/>
              <a:t>Klasteri</a:t>
            </a:r>
            <a:r>
              <a:rPr lang="en-US" sz="3600" dirty="0"/>
              <a:t>/</a:t>
            </a:r>
            <a:r>
              <a:rPr lang="en-US" sz="3600" dirty="0" err="1"/>
              <a:t>sekcije</a:t>
            </a:r>
            <a:r>
              <a:rPr lang="hr-HR" sz="3600" dirty="0"/>
              <a:t>- ličnost: karakteristike i procesi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83771" y="1845733"/>
            <a:ext cx="10215155" cy="4594255"/>
          </a:xfrm>
        </p:spPr>
        <p:txBody>
          <a:bodyPr>
            <a:normAutofit fontScale="92500" lnSpcReduction="10000"/>
          </a:bodyPr>
          <a:lstStyle/>
          <a:p>
            <a:r>
              <a:rPr lang="sr-Latn-RS" b="1" dirty="0"/>
              <a:t>1. </a:t>
            </a:r>
            <a:r>
              <a:rPr lang="en-US" b="1" dirty="0"/>
              <a:t> </a:t>
            </a:r>
            <a:r>
              <a:rPr lang="en-US" b="1" dirty="0" err="1"/>
              <a:t>Jezgrovni</a:t>
            </a:r>
            <a:r>
              <a:rPr lang="en-US" b="1" dirty="0"/>
              <a:t> </a:t>
            </a:r>
            <a:r>
              <a:rPr lang="en-US" b="1" dirty="0" err="1"/>
              <a:t>podaci</a:t>
            </a:r>
            <a:r>
              <a:rPr lang="en-US" b="1" dirty="0"/>
              <a:t>- </a:t>
            </a:r>
            <a:r>
              <a:rPr lang="sr-Latn-RS" b="1" dirty="0"/>
              <a:t>Kapacite za kontrolu i toleranciju stresa- </a:t>
            </a:r>
            <a:r>
              <a:rPr lang="sr-Latn-RS" dirty="0"/>
              <a:t>dostupni resursi za adaptaciju,  usklađivanje ponašanja sa zahtevima situacije –relativno trajno ili situaciono- L, EB, EA, es, D, DAdj,...</a:t>
            </a:r>
            <a:r>
              <a:rPr lang="sr-Latn-RS" b="1" dirty="0"/>
              <a:t> </a:t>
            </a:r>
            <a:endParaRPr lang="en-US" b="1" dirty="0"/>
          </a:p>
          <a:p>
            <a:r>
              <a:rPr lang="en-US" b="1" dirty="0"/>
              <a:t>2. </a:t>
            </a:r>
            <a:r>
              <a:rPr lang="sr-Latn-RS" b="1" dirty="0"/>
              <a:t>Procesiranje</a:t>
            </a:r>
            <a:r>
              <a:rPr lang="sr-Latn-RS" dirty="0"/>
              <a:t>-</a:t>
            </a:r>
            <a:r>
              <a:rPr lang="en-US" dirty="0"/>
              <a:t> </a:t>
            </a:r>
            <a:r>
              <a:rPr lang="en-US" dirty="0" err="1"/>
              <a:t>motivacija</a:t>
            </a:r>
            <a:r>
              <a:rPr lang="en-US" dirty="0"/>
              <a:t>,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hr-HR" dirty="0"/>
              <a:t>, pristup u</a:t>
            </a:r>
            <a:r>
              <a:rPr lang="en-US" dirty="0"/>
              <a:t> </a:t>
            </a:r>
            <a:r>
              <a:rPr lang="sr-Latn-RS" dirty="0"/>
              <a:t>obradi informacija, usmerenost pažnje ka svetu- DQ, Z, lokacija</a:t>
            </a:r>
          </a:p>
          <a:p>
            <a:r>
              <a:rPr lang="en-US" b="1" dirty="0"/>
              <a:t>3.</a:t>
            </a:r>
            <a:r>
              <a:rPr lang="en-US" dirty="0"/>
              <a:t> </a:t>
            </a:r>
            <a:r>
              <a:rPr lang="sr-Latn-RS" b="1" dirty="0"/>
              <a:t>Medijacija</a:t>
            </a:r>
            <a:r>
              <a:rPr lang="sr-Latn-RS" dirty="0"/>
              <a:t>- obrada unetih informacija, realističnost percepcije, konvencionalnost i poremećaji mišljenja- FQ, P, S</a:t>
            </a:r>
            <a:endParaRPr lang="en-US" dirty="0"/>
          </a:p>
          <a:p>
            <a:r>
              <a:rPr lang="en-US" b="1" dirty="0"/>
              <a:t>4. </a:t>
            </a:r>
            <a:r>
              <a:rPr lang="sr-Latn-RS" b="1" dirty="0"/>
              <a:t>Ideacija</a:t>
            </a:r>
            <a:r>
              <a:rPr lang="sr-Latn-RS" dirty="0"/>
              <a:t>- konceptualizacija, osmišljavanje opaženog,  značenje i uticaj na ponašanje- Spec. Skorovi</a:t>
            </a:r>
          </a:p>
          <a:p>
            <a:r>
              <a:rPr lang="en-US" b="1" dirty="0"/>
              <a:t>5</a:t>
            </a:r>
            <a:r>
              <a:rPr lang="sr-Latn-RS" b="1" dirty="0"/>
              <a:t>. Afektivitet</a:t>
            </a:r>
            <a:r>
              <a:rPr lang="sr-Latn-RS" dirty="0"/>
              <a:t>-pristup emocionalnim situacijama, emoc.doživljaj i ekspresija- uticaj emocija na odlučivanje, negativne emocije, kontrola, konfuzija- DEPI, EB, C, C’,</a:t>
            </a:r>
            <a:r>
              <a:rPr lang="en-US" dirty="0"/>
              <a:t> </a:t>
            </a:r>
            <a:r>
              <a:rPr lang="sr-Latn-RS" dirty="0"/>
              <a:t>indeksi afektivitet</a:t>
            </a:r>
            <a:r>
              <a:rPr lang="en-US" dirty="0"/>
              <a:t>a</a:t>
            </a:r>
            <a:r>
              <a:rPr lang="sr-Latn-RS" dirty="0"/>
              <a:t>, intelektualizacije</a:t>
            </a:r>
          </a:p>
          <a:p>
            <a:r>
              <a:rPr lang="en-US" b="1" dirty="0"/>
              <a:t>6</a:t>
            </a:r>
            <a:r>
              <a:rPr lang="sr-Latn-RS" b="1" dirty="0"/>
              <a:t>. Samopercepcija</a:t>
            </a:r>
            <a:r>
              <a:rPr lang="sr-Latn-RS" dirty="0"/>
              <a:t>- slika o sebi, samopoštovanje- samocentriranost, pozitivne i negativne karakteristike, distorzije- refleksija, indeks egocentričnosti, FD, Vista, MOR, M,...</a:t>
            </a:r>
          </a:p>
          <a:p>
            <a:r>
              <a:rPr lang="en-US" b="1" dirty="0"/>
              <a:t>7</a:t>
            </a:r>
            <a:r>
              <a:rPr lang="sr-Latn-RS" b="1" dirty="0"/>
              <a:t>. Interpersonalna percepcija i relacije- </a:t>
            </a:r>
            <a:r>
              <a:rPr lang="sr-Latn-RS" dirty="0"/>
              <a:t>opažanje drugih, realistično opažanje relacija- HVI, CDI, a:p, T, H, CPO, AG, indeks izolacije,...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7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54368"/>
          </a:xfrm>
        </p:spPr>
        <p:txBody>
          <a:bodyPr>
            <a:normAutofit/>
          </a:bodyPr>
          <a:lstStyle/>
          <a:p>
            <a:r>
              <a:rPr lang="sr-Latn-RS" sz="4400" dirty="0"/>
              <a:t>Skale- detekcija psihopatoloških entiteta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337" y="1845733"/>
            <a:ext cx="10867292" cy="4476689"/>
          </a:xfrm>
        </p:spPr>
        <p:txBody>
          <a:bodyPr>
            <a:normAutofit/>
          </a:bodyPr>
          <a:lstStyle/>
          <a:p>
            <a:r>
              <a:rPr lang="sr-Latn-RS" dirty="0"/>
              <a:t>Grupe heterogenih indi</a:t>
            </a:r>
            <a:r>
              <a:rPr lang="en-US" dirty="0"/>
              <a:t>k</a:t>
            </a:r>
            <a:r>
              <a:rPr lang="sr-Latn-RS" dirty="0"/>
              <a:t>atora iz različitih klastera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b="1" dirty="0"/>
              <a:t>Indeks suicidalnosti</a:t>
            </a:r>
            <a:r>
              <a:rPr lang="en-US" b="1" dirty="0"/>
              <a:t>  (</a:t>
            </a:r>
            <a:r>
              <a:rPr lang="sr-Latn-RS" b="1" dirty="0"/>
              <a:t>S-CON</a:t>
            </a:r>
            <a:r>
              <a:rPr lang="en-US" b="1" dirty="0"/>
              <a:t>) </a:t>
            </a:r>
            <a:r>
              <a:rPr lang="sr-Latn-RS" b="1" dirty="0"/>
              <a:t>- </a:t>
            </a:r>
            <a:r>
              <a:rPr lang="sr-Latn-RS" dirty="0"/>
              <a:t>8&gt;, (5&gt;) ukupno 12 varijabli, provera hipoteze- intervju, biografija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b="1" dirty="0"/>
              <a:t>Skala depresivnosti (DEPI)- </a:t>
            </a:r>
            <a:r>
              <a:rPr lang="sr-Latn-RS" dirty="0"/>
              <a:t>potencijal za afektivni poremećaj; više dispozicija, manje reakcija (uz CDI)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b="1" dirty="0"/>
              <a:t>Coping deficit index (CDI)-</a:t>
            </a:r>
            <a:r>
              <a:rPr lang="sr-Latn-RS" dirty="0"/>
              <a:t>teškoće odgovora na socijalne zahteve, limiti socijalne  adaptacije- maladaptivno funkcionisanje (primarni kapaciteti, razvojne traume, sekundarna redukcija)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b="1" dirty="0"/>
              <a:t>Indeks opsesivnosti (OBS)- </a:t>
            </a:r>
            <a:r>
              <a:rPr lang="sr-Latn-RS" dirty="0"/>
              <a:t>preciznost, perfekcionizam, kompleksnst, OKP nije nužno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b="1" dirty="0"/>
              <a:t>Skala hipervigilnosti (HVI)- </a:t>
            </a:r>
            <a:r>
              <a:rPr lang="sr-Latn-RS" dirty="0"/>
              <a:t>nepoverljivost, opreznost, interpretativna spremnost, paranoidnost- teškoće bliskosti, distanciranost,  razvojne teškoće afektivne vezanosti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b="1" dirty="0"/>
              <a:t>Indeks percepcije-mišljenja (PTI)- </a:t>
            </a:r>
            <a:r>
              <a:rPr lang="sr-Latn-RS" dirty="0"/>
              <a:t>psihotična distorzija realnosti, sch; iz SCZI i EII- veza sa psihodinamskim modelom (objektni odnosi, ego snaga)- dimenzionalni pristup, odnos falš + i falš 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19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823" y="0"/>
            <a:ext cx="6244046" cy="7471954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4381081" y="5586884"/>
            <a:ext cx="663191" cy="7134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035521" y="5739283"/>
            <a:ext cx="663191" cy="7134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22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RAP3 program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https://www.virtualpsychology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28000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3890</TotalTime>
  <Words>412</Words>
  <Application>Microsoft Office PowerPoint</Application>
  <PresentationFormat>Widescreen</PresentationFormat>
  <Paragraphs>26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Retrospect</vt:lpstr>
      <vt:lpstr>Interpretacija Obuhvatnog sistema  Džona Eksnera</vt:lpstr>
      <vt:lpstr> Procedure primene obuhvatnog sistema  Džona Eksnera </vt:lpstr>
      <vt:lpstr>Klasteri/sekcije- ličnost: karakteristike i procesi</vt:lpstr>
      <vt:lpstr>Skale- detekcija psihopatoloških entiteta</vt:lpstr>
      <vt:lpstr>PowerPoint Presentation</vt:lpstr>
      <vt:lpstr>RAP3 program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RORŠAHOV TEST SA MRLJAMA</dc:title>
  <dc:creator>Windows User</dc:creator>
  <cp:lastModifiedBy>Tamara Dzamonja Ignjatovic</cp:lastModifiedBy>
  <cp:revision>269</cp:revision>
  <dcterms:created xsi:type="dcterms:W3CDTF">2019-05-02T12:47:42Z</dcterms:created>
  <dcterms:modified xsi:type="dcterms:W3CDTF">2026-01-12T09:21:17Z</dcterms:modified>
</cp:coreProperties>
</file>