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8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2" r:id="rId9"/>
    <p:sldId id="273" r:id="rId10"/>
    <p:sldId id="274" r:id="rId11"/>
    <p:sldId id="278" r:id="rId12"/>
    <p:sldId id="271" r:id="rId13"/>
    <p:sldId id="275" r:id="rId14"/>
    <p:sldId id="276" r:id="rId15"/>
    <p:sldId id="277" r:id="rId16"/>
    <p:sldId id="279" r:id="rId17"/>
  </p:sldIdLst>
  <p:sldSz cx="9144000" cy="5143500" type="screen16x9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7" autoAdjust="0"/>
    <p:restoredTop sz="87621" autoAdjust="0"/>
  </p:normalViewPr>
  <p:slideViewPr>
    <p:cSldViewPr>
      <p:cViewPr varScale="1">
        <p:scale>
          <a:sx n="103" d="100"/>
          <a:sy n="103" d="100"/>
        </p:scale>
        <p:origin x="-739" y="-6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A8ADFD5B-A66C-449C-B6E8-FB716D07777D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CA5D3BF3-D352-46FC-8343-31F56E673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2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lang="en-US" smtClean="0">
                <a:solidFill>
                  <a:srgbClr val="FFFFFF"/>
                </a:solidFill>
              </a:rPr>
              <a:pPr algn="ctr"/>
              <a:t>3/2/2022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>
              <a:defRPr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en-US" smtClean="0"/>
              <a:pPr/>
              <a:t>3/2/2022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rPr lang="en-US" smtClean="0"/>
              <a:pPr/>
              <a:t>3/2/2022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2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3/2/2022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3/2/2022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rPr lang="en-US" smtClean="0"/>
              <a:pPr/>
              <a:t>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rPr lang="en-US" smtClean="0"/>
              <a:pPr/>
              <a:t>3/2/2022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>
              <a:buNone/>
              <a:defRPr sz="42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3/2/2022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  <a:extLst/>
          </a:lstStyle>
          <a:p>
            <a:pPr algn="ctr"/>
            <a:fld id="{8F82E0A0-C266-4798-8C8F-B9F91E9DA37E}" type="slidenum">
              <a:rPr lang="en-US" sz="28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 lang="en-US" smtClean="0"/>
              <a:pPr/>
              <a:t>3/2/2022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images.pearsonclinical.com/images/ageCalculator/ageCalculator.ht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304800" y="2343150"/>
            <a:ext cx="8534400" cy="1371600"/>
          </a:xfrm>
        </p:spPr>
        <p:txBody>
          <a:bodyPr>
            <a:normAutofit/>
          </a:bodyPr>
          <a:lstStyle>
            <a:extLst/>
          </a:lstStyle>
          <a:p>
            <a:r>
              <a:rPr lang="en-US" dirty="0"/>
              <a:t>WAIS-IV SR </a:t>
            </a:r>
            <a:r>
              <a:rPr lang="en-US" dirty="0" err="1"/>
              <a:t>zadavanje</a:t>
            </a:r>
            <a:r>
              <a:rPr lang="en-US" dirty="0"/>
              <a:t> I </a:t>
            </a:r>
            <a:r>
              <a:rPr lang="en-US" dirty="0" err="1"/>
              <a:t>ocenjivanje</a:t>
            </a:r>
            <a:r>
              <a:rPr lang="en-US" dirty="0"/>
              <a:t> </a:t>
            </a:r>
            <a:r>
              <a:rPr lang="en-US" dirty="0" err="1"/>
              <a:t>testa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>
            <a:extLst/>
          </a:lstStyle>
          <a:p>
            <a:r>
              <a:rPr lang="en-US" dirty="0" err="1" smtClean="0"/>
              <a:t>Goran</a:t>
            </a:r>
            <a:r>
              <a:rPr lang="en-US" dirty="0" smtClean="0"/>
              <a:t> </a:t>
            </a:r>
            <a:r>
              <a:rPr lang="en-US" dirty="0" err="1" smtClean="0"/>
              <a:t>Knezevic</a:t>
            </a:r>
            <a:r>
              <a:rPr lang="en-US" dirty="0" smtClean="0"/>
              <a:t>, </a:t>
            </a:r>
            <a:r>
              <a:rPr lang="en-US" dirty="0" err="1" smtClean="0"/>
              <a:t>Marija</a:t>
            </a:r>
            <a:r>
              <a:rPr lang="en-US" dirty="0" smtClean="0"/>
              <a:t> </a:t>
            </a:r>
            <a:r>
              <a:rPr lang="en-US" dirty="0" err="1" smtClean="0"/>
              <a:t>Mitic</a:t>
            </a:r>
            <a:r>
              <a:rPr lang="en-US" dirty="0" smtClean="0"/>
              <a:t>, </a:t>
            </a:r>
            <a:r>
              <a:rPr lang="en-US" dirty="0" err="1" smtClean="0"/>
              <a:t>Ljiljana</a:t>
            </a:r>
            <a:r>
              <a:rPr lang="en-US" dirty="0" smtClean="0"/>
              <a:t> </a:t>
            </a:r>
            <a:r>
              <a:rPr lang="en-US" smtClean="0"/>
              <a:t>Lazarevic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Određivanje pokvarenih odgovora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Pokvareni odgovor - elaboracija otkriva da postoji suštinsko nerazumevanje zadatka. </a:t>
            </a:r>
          </a:p>
          <a:p>
            <a:r>
              <a:rPr lang="sr-Latn-RS" dirty="0" smtClean="0"/>
              <a:t>Primer: rečnik stavka Zloslutan – odgovor „Opasno“ – 1 poen (?). Elaboracija – „Loše za oči“ (0) </a:t>
            </a:r>
          </a:p>
          <a:p>
            <a:r>
              <a:rPr lang="sr-Latn-RS" dirty="0" smtClean="0"/>
              <a:t>Loš odgovor – elaboracija koja ne popravlja prvobitni odgovor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9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Pravila za prekid, pravila za vraćanje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r-Latn-RS" dirty="0" smtClean="0"/>
              <a:t>Pravila za prekid – kao i u prethodnim verzijama testa</a:t>
            </a:r>
          </a:p>
          <a:p>
            <a:r>
              <a:rPr lang="sr-Latn-RS" dirty="0" smtClean="0"/>
              <a:t>Pravila za vraćanje – kao i u prethodnim verzijama testa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7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Obrazac za ocenjivanje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28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Testovni uzrast ispitanika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images.pearsonclinical.com/images/ageCalculator/ageCalculator.htm</a:t>
            </a:r>
            <a:r>
              <a:rPr lang="sr-Latn-R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28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Popunjavanje sumarne stranice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581400"/>
          </a:xfrm>
        </p:spPr>
        <p:txBody>
          <a:bodyPr>
            <a:normAutofit fontScale="77500" lnSpcReduction="20000"/>
          </a:bodyPr>
          <a:lstStyle/>
          <a:p>
            <a:r>
              <a:rPr lang="sr-Latn-RS" sz="2400" dirty="0" smtClean="0"/>
              <a:t>Korak 1 – izračunavanje sirovih skorova za suptestove</a:t>
            </a:r>
          </a:p>
          <a:p>
            <a:r>
              <a:rPr lang="sr-Latn-RS" sz="2400" dirty="0" smtClean="0"/>
              <a:t>Korak 2 – pretvaranje sumarnih skorova u skalirane skorove</a:t>
            </a:r>
          </a:p>
          <a:p>
            <a:r>
              <a:rPr lang="sr-Latn-RS" sz="1800" dirty="0" smtClean="0"/>
              <a:t>Korak 3 – (opciono) izračunavanje ukupnih sirovih skorova u skalirane skorove referentne grupe (20 godina i 0 meseci do 34 godine i 11 meseci)  </a:t>
            </a:r>
          </a:p>
          <a:p>
            <a:r>
              <a:rPr lang="sr-Latn-RS" sz="2400" dirty="0" smtClean="0"/>
              <a:t>Korak 4 – izračunavanje sume skaliranih skorova za 4 skale (verbalno razumevanje, perceptivno rezonovanje, radna memorija, brzina procesiranja)</a:t>
            </a:r>
          </a:p>
          <a:p>
            <a:pPr lvl="1"/>
            <a:r>
              <a:rPr lang="sr-Latn-RS" sz="2100" dirty="0" smtClean="0"/>
              <a:t>Aproksimacija sume skaliranih skorova:</a:t>
            </a:r>
          </a:p>
          <a:p>
            <a:pPr lvl="2"/>
            <a:r>
              <a:rPr lang="sr-Latn-RS" sz="1800" dirty="0" smtClean="0"/>
              <a:t>kada nisu dostupni neki neophodni skalirani skorovi sa suptestova. </a:t>
            </a:r>
          </a:p>
          <a:p>
            <a:pPr lvl="2"/>
            <a:r>
              <a:rPr lang="sr-Latn-RS" sz="1800" dirty="0" smtClean="0"/>
              <a:t>Samo jedna zamena za jedan indeksni skor, a za IOS i Iqtot nisu dozvoljene više od 2 zamene</a:t>
            </a:r>
          </a:p>
          <a:p>
            <a:pPr lvl="2"/>
            <a:r>
              <a:rPr lang="sr-Latn-RS" sz="1800" dirty="0" smtClean="0"/>
              <a:t>Dozvoljeno za VRI i PRI, nije dozvoljeno za RMI i BPI.</a:t>
            </a:r>
          </a:p>
          <a:p>
            <a:r>
              <a:rPr lang="sr-Latn-RS" sz="2400" dirty="0" smtClean="0"/>
              <a:t>Korak 5 – pretvaranje sume skaliranih skorova u kompozitne skorove</a:t>
            </a:r>
          </a:p>
          <a:p>
            <a:r>
              <a:rPr lang="sr-Latn-RS" sz="2400" dirty="0" smtClean="0"/>
              <a:t>Korak 6 – grafički prikaz profila skorova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786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Popunjavanje stranice za analizu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r-Latn-RS" dirty="0" smtClean="0"/>
              <a:t>Korak 1 – poređenje razlika na nivou indeksa</a:t>
            </a:r>
          </a:p>
          <a:p>
            <a:r>
              <a:rPr lang="sr-Latn-RS" dirty="0" smtClean="0"/>
              <a:t>Korak 2 – poređenje razlika na nivou suptestova</a:t>
            </a:r>
          </a:p>
          <a:p>
            <a:r>
              <a:rPr lang="sr-Latn-RS" dirty="0" smtClean="0"/>
              <a:t>Korak 3 – određivanje snaga i slabosti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73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Popunjavanje</a:t>
            </a:r>
            <a:r>
              <a:rPr lang="en-US" sz="3200" dirty="0" smtClean="0"/>
              <a:t> </a:t>
            </a:r>
            <a:r>
              <a:rPr lang="en-US" sz="3200" dirty="0" err="1" smtClean="0"/>
              <a:t>stranice</a:t>
            </a:r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procesnu</a:t>
            </a:r>
            <a:r>
              <a:rPr lang="en-US" sz="3200" dirty="0" smtClean="0"/>
              <a:t> </a:t>
            </a:r>
            <a:r>
              <a:rPr lang="en-US" sz="3200" dirty="0" err="1" smtClean="0"/>
              <a:t>analizu</a:t>
            </a:r>
            <a:r>
              <a:rPr lang="en-US" sz="3200" dirty="0" smtClean="0"/>
              <a:t> - </a:t>
            </a:r>
            <a:r>
              <a:rPr lang="en-US" sz="3200" dirty="0" err="1" smtClean="0"/>
              <a:t>opciono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Pru</a:t>
            </a:r>
            <a:r>
              <a:rPr lang="sr-Latn-RS" dirty="0"/>
              <a:t>ž</a:t>
            </a:r>
            <a:r>
              <a:rPr lang="en-US" dirty="0" smtClean="0"/>
              <a:t>a </a:t>
            </a:r>
            <a:r>
              <a:rPr lang="en-US" dirty="0" err="1" smtClean="0"/>
              <a:t>uvid</a:t>
            </a:r>
            <a:r>
              <a:rPr lang="en-US" dirty="0" smtClean="0"/>
              <a:t> u</a:t>
            </a:r>
            <a:r>
              <a:rPr lang="sr-Latn-RS" smtClean="0"/>
              <a:t> određene sposobnosti koje stoje iza testovanog postignuća u suptestovima Kocka mozaik i Ponavljanje brojeva.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Testovni materijal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962150"/>
            <a:ext cx="3871079" cy="2022951"/>
          </a:xfrm>
        </p:spPr>
      </p:pic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4876800" y="1581150"/>
            <a:ext cx="3886200" cy="3276601"/>
          </a:xfrm>
        </p:spPr>
        <p:txBody>
          <a:bodyPr>
            <a:normAutofit fontScale="62500" lnSpcReduction="20000"/>
          </a:bodyPr>
          <a:lstStyle/>
          <a:p>
            <a:r>
              <a:rPr lang="sr-Latn-RS" dirty="0" smtClean="0"/>
              <a:t>Priručnik za zadavanje i ocenjivanje</a:t>
            </a:r>
          </a:p>
          <a:p>
            <a:r>
              <a:rPr lang="sr-Latn-RS" dirty="0" smtClean="0"/>
              <a:t>(Tehničko-interpretativni priručnik)</a:t>
            </a:r>
          </a:p>
          <a:p>
            <a:r>
              <a:rPr lang="sr-Latn-RS" dirty="0" smtClean="0"/>
              <a:t>Obrazac za ocenjivanje</a:t>
            </a:r>
          </a:p>
          <a:p>
            <a:r>
              <a:rPr lang="sr-Latn-RS" dirty="0" smtClean="0"/>
              <a:t>Sveska za zadacima I i II</a:t>
            </a:r>
          </a:p>
          <a:p>
            <a:r>
              <a:rPr lang="sr-Latn-RS" dirty="0" smtClean="0"/>
              <a:t>Sveska za odgovore I i II</a:t>
            </a:r>
          </a:p>
          <a:p>
            <a:r>
              <a:rPr lang="sr-Latn-RS" dirty="0" smtClean="0"/>
              <a:t>Kocke</a:t>
            </a:r>
          </a:p>
          <a:p>
            <a:r>
              <a:rPr lang="sr-Latn-RS" dirty="0" smtClean="0"/>
              <a:t>Ključ za ocenjivanje Traženje simbola</a:t>
            </a:r>
          </a:p>
          <a:p>
            <a:r>
              <a:rPr lang="sr-Latn-RS" dirty="0" smtClean="0"/>
              <a:t>Šabloni – Šifra i Precrtavanje</a:t>
            </a:r>
          </a:p>
          <a:p>
            <a:r>
              <a:rPr lang="sr-Latn-RS" dirty="0" smtClean="0"/>
              <a:t>Olovka i gumica</a:t>
            </a:r>
          </a:p>
        </p:txBody>
      </p:sp>
    </p:spTree>
    <p:extLst>
      <p:ext uri="{BB962C8B-B14F-4D97-AF65-F5344CB8AC3E}">
        <p14:creationId xmlns:p14="http://schemas.microsoft.com/office/powerpoint/2010/main" val="87565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Materijal za testiranje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r-Latn-RS" dirty="0" smtClean="0"/>
              <a:t>Materijal bi trebalo da bude dostupan tokom rada, ali tako da ga ispitanik ne vidi.</a:t>
            </a:r>
          </a:p>
          <a:p>
            <a:r>
              <a:rPr lang="sr-Latn-RS" dirty="0" smtClean="0"/>
              <a:t>Na nekim suptestovima u listu za odgovore su dati tačni odgovori!</a:t>
            </a:r>
          </a:p>
          <a:p>
            <a:r>
              <a:rPr lang="sr-Latn-RS" dirty="0" smtClean="0"/>
              <a:t>Štoperica – van pogleda ispitanika, po mogućstvu u krilu, rukovati nenametljivo.</a:t>
            </a:r>
            <a:endParaRPr lang="en-US" dirty="0"/>
          </a:p>
          <a:p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11412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Trajanje testiranja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 smtClean="0"/>
              <a:t>Zavisi od sposobnosti ispitanika, da li ispitanik ima neke posebne potrebe, načina rada ispitanika, veštine ispitivača, vremena koje je potrebno da se održi dobar odnos sa ispitanikom i da se zamor svede na minimum (pauze). </a:t>
            </a:r>
          </a:p>
          <a:p>
            <a:r>
              <a:rPr lang="sr-Latn-RS" dirty="0" smtClean="0"/>
              <a:t>Zavisi od broja suptestova (10 sržnih ili 15) – </a:t>
            </a:r>
          </a:p>
          <a:p>
            <a:pPr lvl="1"/>
            <a:r>
              <a:rPr lang="sr-Latn-RS" dirty="0" smtClean="0"/>
              <a:t>Kod osoba normalnih sposobnosti i intelektualno nadarenih od 60 do 100 minuta, </a:t>
            </a:r>
          </a:p>
          <a:p>
            <a:pPr lvl="1"/>
            <a:r>
              <a:rPr lang="sr-Latn-RS" dirty="0" smtClean="0"/>
              <a:t>kod osoba sniženih intelektualnih sposobnosti od 30 do 60 minuta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95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Fizičko okruženje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r-Latn-RS" dirty="0" smtClean="0"/>
              <a:t>Okruženje koje omogućava ispitaniku da neometano radi – bez distraktora, bez buke, dobro osvetljena, provetrena</a:t>
            </a:r>
          </a:p>
          <a:p>
            <a:r>
              <a:rPr lang="sr-Latn-RS" dirty="0" smtClean="0"/>
              <a:t>Ispitanik uvek sedi preko puta ispitivača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0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3200" dirty="0" smtClean="0"/>
              <a:t>Uspostavljanje i održavanje dobrog odnosa sa ispitanikom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r-Latn-RS" dirty="0" smtClean="0"/>
              <a:t>„tačno“, „dobro“, „ispravno“ osim ako tako nije naznačeno u upustvu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/>
              <a:t>„vidim da se trudite“, „tako treba</a:t>
            </a:r>
            <a:r>
              <a:rPr lang="sr-Latn-RS" dirty="0" smtClean="0"/>
              <a:t>“</a:t>
            </a:r>
          </a:p>
          <a:p>
            <a:r>
              <a:rPr lang="sr-Latn-RS" dirty="0" smtClean="0"/>
              <a:t>„to je bio težak zadatak, ali sledeći će biti možda jednostavniji“</a:t>
            </a:r>
          </a:p>
          <a:p>
            <a:r>
              <a:rPr lang="sr-Latn-RS" dirty="0" smtClean="0"/>
              <a:t>„pokušajte najbolje što možete“</a:t>
            </a:r>
          </a:p>
          <a:p>
            <a:r>
              <a:rPr lang="sr-Latn-RS" dirty="0" smtClean="0"/>
              <a:t>Ako zatraži pomoć, recite</a:t>
            </a:r>
            <a:r>
              <a:rPr lang="en-US" dirty="0" smtClean="0"/>
              <a:t> </a:t>
            </a:r>
            <a:r>
              <a:rPr lang="sr-Latn-RS" dirty="0" smtClean="0"/>
              <a:t>“želim da vidim koliko dobro to možete sami da uradite“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sr-Latn-RS" dirty="0" smtClean="0"/>
              <a:t>NE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sr-Latn-RS" dirty="0" smtClean="0"/>
              <a:t>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28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Pitanja, podsticaji i ponavljanja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Pitanja</a:t>
            </a:r>
            <a:r>
              <a:rPr lang="en-US" dirty="0" smtClean="0"/>
              <a:t> – da </a:t>
            </a:r>
            <a:r>
              <a:rPr lang="en-US" dirty="0" err="1" smtClean="0"/>
              <a:t>bismo</a:t>
            </a:r>
            <a:r>
              <a:rPr lang="en-US" dirty="0" smtClean="0"/>
              <a:t> </a:t>
            </a:r>
            <a:r>
              <a:rPr lang="en-US" dirty="0" err="1" smtClean="0"/>
              <a:t>dobili</a:t>
            </a:r>
            <a:r>
              <a:rPr lang="en-US" dirty="0" smtClean="0"/>
              <a:t> </a:t>
            </a:r>
            <a:r>
              <a:rPr lang="en-US" dirty="0" err="1" smtClean="0"/>
              <a:t>dodatnu</a:t>
            </a:r>
            <a:r>
              <a:rPr lang="en-US" dirty="0" smtClean="0"/>
              <a:t> </a:t>
            </a:r>
            <a:r>
              <a:rPr lang="en-US" dirty="0" err="1" smtClean="0"/>
              <a:t>informaciju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ispitanikov</a:t>
            </a:r>
            <a:r>
              <a:rPr lang="en-US" dirty="0" smtClean="0"/>
              <a:t> </a:t>
            </a:r>
            <a:r>
              <a:rPr lang="en-US" dirty="0" err="1" smtClean="0"/>
              <a:t>odgovor</a:t>
            </a:r>
            <a:r>
              <a:rPr lang="en-US" dirty="0" smtClean="0"/>
              <a:t> </a:t>
            </a:r>
            <a:r>
              <a:rPr lang="en-US" dirty="0" err="1" smtClean="0"/>
              <a:t>nepotpun</a:t>
            </a:r>
            <a:r>
              <a:rPr lang="en-US" dirty="0" smtClean="0"/>
              <a:t>, </a:t>
            </a:r>
            <a:r>
              <a:rPr lang="en-US" dirty="0" err="1" smtClean="0"/>
              <a:t>neodre</a:t>
            </a:r>
            <a:r>
              <a:rPr lang="sr-Latn-RS" dirty="0" smtClean="0"/>
              <a:t>đen ili nejasan.</a:t>
            </a:r>
          </a:p>
          <a:p>
            <a:pPr lvl="1"/>
            <a:r>
              <a:rPr lang="sr-Latn-RS" dirty="0" smtClean="0"/>
              <a:t>„Šta pod tim podrazumevate?</a:t>
            </a:r>
          </a:p>
          <a:p>
            <a:pPr lvl="1"/>
            <a:r>
              <a:rPr lang="sr-Latn-RS" dirty="0" smtClean="0"/>
              <a:t>„Možete li mi reći nešto više o tome?“</a:t>
            </a:r>
          </a:p>
          <a:p>
            <a:r>
              <a:rPr lang="sr-Latn-RS" dirty="0" smtClean="0"/>
              <a:t>(?), (*)</a:t>
            </a:r>
          </a:p>
          <a:p>
            <a:r>
              <a:rPr lang="sr-Latn-RS" dirty="0" smtClean="0"/>
              <a:t>Pitanja ne koristimo da bismo poboljšali netačan odgovor ili odgovor ocenjen sa malo poena!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9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Pitanja, podsticaji i ponavljanja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Podsticaji – kako bi se ispitnaik podučio ili podsetio na zahtev u zadatku.</a:t>
            </a:r>
          </a:p>
          <a:p>
            <a:r>
              <a:rPr lang="sr-Latn-RS" dirty="0" smtClean="0"/>
              <a:t>(P)</a:t>
            </a:r>
          </a:p>
          <a:p>
            <a:r>
              <a:rPr lang="sr-Latn-RS" dirty="0" smtClean="0"/>
              <a:t>Primer: u testu Slagalica – „Da biste napravili slagalicu morate izabrati tri dela“ – može se ponoviti koliko god puta je potrebno</a:t>
            </a:r>
          </a:p>
          <a:p>
            <a:r>
              <a:rPr lang="sr-Latn-RS" dirty="0" smtClean="0"/>
              <a:t>Primer: u testu Slagalica – „Imate li odgovor?“ – preostalo je još 10 sekundi do isteka vremena za rad pa se ispitanik može podstaknuti da uradi zadatak.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63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Pitanja, podsticaji i ponavljanja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 smtClean="0"/>
              <a:t>Ponavljanja – služe da se ispitanikova pažnja preusmeri i da se proveri da li dobro razumeo zadatak </a:t>
            </a:r>
          </a:p>
          <a:p>
            <a:r>
              <a:rPr lang="sr-Latn-RS" dirty="0" smtClean="0"/>
              <a:t>(R)</a:t>
            </a:r>
          </a:p>
          <a:p>
            <a:r>
              <a:rPr lang="sr-Latn-RS" dirty="0" smtClean="0"/>
              <a:t>Suptestovi u kojima nije dozvoljeno ponavljanje: Ponavljanje brojeva, Slovo-Broj.</a:t>
            </a:r>
          </a:p>
          <a:p>
            <a:pPr lvl="1"/>
            <a:r>
              <a:rPr lang="sr-Latn-RS" dirty="0" smtClean="0"/>
              <a:t>„Ne mogu da ponovim niz. Dajte najbolji odgovor koji možete“. </a:t>
            </a:r>
          </a:p>
          <a:p>
            <a:r>
              <a:rPr lang="sr-Latn-RS" dirty="0" smtClean="0"/>
              <a:t>Jedno ponavljanje po stavci: Aritmetika</a:t>
            </a:r>
          </a:p>
          <a:p>
            <a:r>
              <a:rPr lang="sr-Latn-RS" dirty="0" smtClean="0"/>
              <a:t>Više ponavljanja: ostali suptestovi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63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 Presentati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743</Words>
  <Application>Microsoft Office PowerPoint</Application>
  <PresentationFormat>On-screen Show (16:9)</PresentationFormat>
  <Paragraphs>78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Widescreen Presentation</vt:lpstr>
      <vt:lpstr>WAIS-IV SR zadavanje I ocenjivanje testa</vt:lpstr>
      <vt:lpstr>Testovni materijal</vt:lpstr>
      <vt:lpstr>Materijal za testiranje</vt:lpstr>
      <vt:lpstr>Trajanje testiranja</vt:lpstr>
      <vt:lpstr>Fizičko okruženje</vt:lpstr>
      <vt:lpstr>Uspostavljanje i održavanje dobrog odnosa sa ispitanikom</vt:lpstr>
      <vt:lpstr>Pitanja, podsticaji i ponavljanja</vt:lpstr>
      <vt:lpstr>Pitanja, podsticaji i ponavljanja</vt:lpstr>
      <vt:lpstr>Pitanja, podsticaji i ponavljanja</vt:lpstr>
      <vt:lpstr>Određivanje pokvarenih odgovora</vt:lpstr>
      <vt:lpstr>Pravila za prekid, pravila za vraćanje</vt:lpstr>
      <vt:lpstr>Obrazac za ocenjivanje</vt:lpstr>
      <vt:lpstr>Testovni uzrast ispitanika</vt:lpstr>
      <vt:lpstr>Popunjavanje sumarne stranice</vt:lpstr>
      <vt:lpstr>Popunjavanje stranice za analizu</vt:lpstr>
      <vt:lpstr>Popunjavanje stranice za procesnu analizu - opciono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2022-02-27T14:37:06Z</dcterms:created>
  <dcterms:modified xsi:type="dcterms:W3CDTF">2022-03-02T18:01:24Z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