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8"/>
  </p:notesMasterIdLst>
  <p:sldIdLst>
    <p:sldId id="256" r:id="rId2"/>
    <p:sldId id="269" r:id="rId3"/>
    <p:sldId id="274" r:id="rId4"/>
    <p:sldId id="270" r:id="rId5"/>
    <p:sldId id="272" r:id="rId6"/>
    <p:sldId id="27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1" autoAdjust="0"/>
    <p:restoredTop sz="94660"/>
  </p:normalViewPr>
  <p:slideViewPr>
    <p:cSldViewPr snapToGrid="0">
      <p:cViewPr varScale="1">
        <p:scale>
          <a:sx n="78" d="100"/>
          <a:sy n="78" d="100"/>
        </p:scale>
        <p:origin x="798" y="2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791FEE-0D93-439E-8A13-B7571EBFD8F2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DFA427-708E-4703-86AF-DF5ABD43B0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174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DFA427-708E-4703-86AF-DF5ABD43B03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3629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Zašto</a:t>
            </a:r>
            <a:r>
              <a:rPr lang="hr-HR" baseline="0" dirty="0"/>
              <a:t> ne- liči, podseća,..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DFA427-708E-4703-86AF-DF5ABD43B03E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765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r-Latn-R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r-Latn-R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1076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r-Latn-RS"/>
          </a:p>
        </p:txBody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r-Latn-R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 cstate="print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224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974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r-Latn-R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r-Latn-R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120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941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r-Latn-R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r-Latn-R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8058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64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482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26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1587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731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r-Latn-RS"/>
          </a:p>
        </p:txBody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r-Latn-R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576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r-Latn-RS"/>
          </a:p>
        </p:txBody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r-Latn-R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FDD7639-22A6-41E0-87A8-8A6EEDA77906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39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r-Latn-RS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r-Latn-R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FDD7639-22A6-41E0-87A8-8A6EEDA77906}" type="datetimeFigureOut">
              <a:rPr lang="en-US" smtClean="0"/>
              <a:pPr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7523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90" r:id="rId7"/>
    <p:sldLayoutId id="2147483685" r:id="rId8"/>
    <p:sldLayoutId id="2147483686" r:id="rId9"/>
    <p:sldLayoutId id="2147483687" r:id="rId10"/>
    <p:sldLayoutId id="2147483688" r:id="rId11"/>
    <p:sldLayoutId id="2147483689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5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54513" y="1628078"/>
            <a:ext cx="10515600" cy="2852737"/>
          </a:xfrm>
        </p:spPr>
        <p:txBody>
          <a:bodyPr>
            <a:normAutofit/>
          </a:bodyPr>
          <a:lstStyle/>
          <a:p>
            <a:pPr algn="ctr"/>
            <a:r>
              <a:rPr lang="sr-Latn-RS" sz="4800" dirty="0"/>
              <a:t>P</a:t>
            </a:r>
            <a:r>
              <a:rPr lang="x-none" sz="4800"/>
              <a:t>rocedur</a:t>
            </a:r>
            <a:r>
              <a:rPr lang="sr-Latn-RS" sz="4800" dirty="0"/>
              <a:t>e</a:t>
            </a:r>
            <a:r>
              <a:rPr lang="x-none" sz="4800"/>
              <a:t> primene </a:t>
            </a:r>
            <a:r>
              <a:rPr lang="sr-Latn-CS" sz="4800" dirty="0"/>
              <a:t>obuhvatnog sistema </a:t>
            </a:r>
            <a:br>
              <a:rPr lang="sr-Latn-CS" sz="4800" dirty="0"/>
            </a:br>
            <a:r>
              <a:rPr lang="sr-Latn-CS" sz="4800" dirty="0"/>
              <a:t>Džona Eksnera</a:t>
            </a:r>
            <a:endParaRPr lang="en-US" sz="48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sr-Latn-R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22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x-none" sz="3200" dirty="0"/>
              <a:t> </a:t>
            </a:r>
            <a:r>
              <a:rPr lang="sr-Latn-RS" sz="3200" dirty="0"/>
              <a:t>P</a:t>
            </a:r>
            <a:r>
              <a:rPr lang="x-none" sz="3200" dirty="0"/>
              <a:t>rocedur</a:t>
            </a:r>
            <a:r>
              <a:rPr lang="sr-Latn-RS" sz="3200" dirty="0"/>
              <a:t>e</a:t>
            </a:r>
            <a:r>
              <a:rPr lang="x-none" sz="3200" dirty="0"/>
              <a:t> primene </a:t>
            </a:r>
            <a:r>
              <a:rPr lang="sr-Latn-CS" sz="3200" dirty="0"/>
              <a:t>obuhvatnog sistema </a:t>
            </a:r>
            <a:br>
              <a:rPr lang="sr-Latn-CS" sz="3200" dirty="0"/>
            </a:br>
            <a:r>
              <a:rPr lang="sr-Latn-CS" sz="3200" dirty="0"/>
              <a:t>Džona Eksnera</a:t>
            </a:r>
            <a:br>
              <a:rPr lang="sr-Latn-CS" sz="2400" dirty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28801"/>
            <a:ext cx="10058400" cy="4459110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800" b="1" dirty="0"/>
              <a:t>Z</a:t>
            </a:r>
            <a:r>
              <a:rPr lang="x-none" sz="1800" b="1" dirty="0"/>
              <a:t>adavanje testa </a:t>
            </a:r>
            <a:r>
              <a:rPr lang="x-none" sz="1800" dirty="0"/>
              <a:t>je individualno:</a:t>
            </a:r>
          </a:p>
          <a:p>
            <a:pPr marL="544068" lvl="1" indent="-342900">
              <a:buFont typeface="+mj-lt"/>
              <a:buAutoNum type="arabicPeriod"/>
            </a:pPr>
            <a:r>
              <a:rPr lang="en-US" sz="1400" dirty="0"/>
              <a:t>F</a:t>
            </a:r>
            <a:r>
              <a:rPr lang="x-none" sz="1400" dirty="0"/>
              <a:t>aza zadavanja – prikupljanje odgovora</a:t>
            </a:r>
          </a:p>
          <a:p>
            <a:pPr marL="544068" lvl="1" indent="-342900">
              <a:buFont typeface="+mj-lt"/>
              <a:buAutoNum type="arabicPeriod"/>
            </a:pPr>
            <a:r>
              <a:rPr lang="en-US" sz="1400" dirty="0"/>
              <a:t>F</a:t>
            </a:r>
            <a:r>
              <a:rPr lang="x-none" sz="1400" dirty="0"/>
              <a:t>aza provere odgovora – provera sadržaja, lokacije i determinanti odgovora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/>
              <a:t>S</a:t>
            </a:r>
            <a:r>
              <a:rPr lang="x-none" sz="1800" dirty="0"/>
              <a:t>korovanje odgovora: prevođenje odgovora u </a:t>
            </a:r>
            <a:r>
              <a:rPr lang="en-US" sz="1800" dirty="0" err="1"/>
              <a:t>kodove</a:t>
            </a:r>
            <a:r>
              <a:rPr lang="en-US" sz="1800" dirty="0"/>
              <a:t>/</a:t>
            </a:r>
            <a:r>
              <a:rPr lang="x-none" sz="1800" dirty="0"/>
              <a:t>s</a:t>
            </a:r>
            <a:r>
              <a:rPr lang="en-US" sz="1800" dirty="0"/>
              <a:t>i</a:t>
            </a:r>
            <a:r>
              <a:rPr lang="x-none" sz="1800" dirty="0"/>
              <a:t>mbole 4-7 kategorija :</a:t>
            </a:r>
          </a:p>
          <a:p>
            <a:pPr marL="544068" lvl="1" indent="-342900">
              <a:buFont typeface="+mj-lt"/>
              <a:buAutoNum type="arabicPeriod"/>
            </a:pPr>
            <a:r>
              <a:rPr lang="en-US" sz="1400" dirty="0"/>
              <a:t>L</a:t>
            </a:r>
            <a:r>
              <a:rPr lang="x-none" sz="1400" dirty="0"/>
              <a:t>okacija i razvojni kvalitet</a:t>
            </a:r>
          </a:p>
          <a:p>
            <a:pPr marL="544068" lvl="1" indent="-342900">
              <a:buFont typeface="+mj-lt"/>
              <a:buAutoNum type="arabicPeriod"/>
            </a:pPr>
            <a:r>
              <a:rPr lang="en-US" sz="1400" dirty="0"/>
              <a:t>D</a:t>
            </a:r>
            <a:r>
              <a:rPr lang="x-none" sz="1400" dirty="0"/>
              <a:t>eterminante odgovora</a:t>
            </a:r>
          </a:p>
          <a:p>
            <a:pPr marL="544068" lvl="1" indent="-342900">
              <a:buFont typeface="+mj-lt"/>
              <a:buAutoNum type="arabicPeriod"/>
            </a:pPr>
            <a:r>
              <a:rPr lang="en-US" sz="1400" dirty="0"/>
              <a:t>K</a:t>
            </a:r>
            <a:r>
              <a:rPr lang="x-none" sz="1400" dirty="0"/>
              <a:t>valitet forme</a:t>
            </a:r>
          </a:p>
          <a:p>
            <a:pPr marL="544068" lvl="1" indent="-342900">
              <a:buFont typeface="+mj-lt"/>
              <a:buAutoNum type="arabicPeriod"/>
            </a:pPr>
            <a:r>
              <a:rPr lang="en-US" sz="1400" dirty="0"/>
              <a:t>S</a:t>
            </a:r>
            <a:r>
              <a:rPr lang="x-none" sz="1400" dirty="0"/>
              <a:t>adržaj odgovora</a:t>
            </a:r>
          </a:p>
          <a:p>
            <a:pPr marL="544068" lvl="1" indent="-342900">
              <a:buFont typeface="+mj-lt"/>
              <a:buAutoNum type="arabicPeriod"/>
            </a:pPr>
            <a:r>
              <a:rPr lang="en-US" sz="1400" dirty="0"/>
              <a:t>U</a:t>
            </a:r>
            <a:r>
              <a:rPr lang="x-none" sz="1400" dirty="0"/>
              <a:t>običajenost odgovora za kartu (popular</a:t>
            </a:r>
            <a:r>
              <a:rPr lang="en-US" sz="1400" dirty="0" err="1"/>
              <a:t>ni</a:t>
            </a:r>
            <a:r>
              <a:rPr lang="en-US" sz="1400" dirty="0"/>
              <a:t> </a:t>
            </a:r>
            <a:r>
              <a:rPr lang="en-US" sz="1400" dirty="0" err="1"/>
              <a:t>odgovori</a:t>
            </a:r>
            <a:r>
              <a:rPr lang="x-none" sz="1400" dirty="0"/>
              <a:t>)</a:t>
            </a:r>
          </a:p>
          <a:p>
            <a:pPr marL="544068" lvl="1" indent="-342900">
              <a:buFont typeface="+mj-lt"/>
              <a:buAutoNum type="arabicPeriod"/>
            </a:pPr>
            <a:r>
              <a:rPr lang="en-US" sz="1400" dirty="0" err="1"/>
              <a:t>Organi</a:t>
            </a:r>
            <a:r>
              <a:rPr lang="sr-Latn-CS" sz="1400" dirty="0"/>
              <a:t>zaciona aktivnost (Z skor)</a:t>
            </a:r>
            <a:endParaRPr lang="x-none" sz="1400" dirty="0"/>
          </a:p>
          <a:p>
            <a:pPr marL="544068" lvl="1" indent="-342900">
              <a:buFont typeface="+mj-lt"/>
              <a:buAutoNum type="arabicPeriod"/>
            </a:pPr>
            <a:r>
              <a:rPr lang="en-US" sz="1400" dirty="0"/>
              <a:t>S</a:t>
            </a:r>
            <a:r>
              <a:rPr lang="x-none" sz="1400" dirty="0"/>
              <a:t>pecijalni skorovi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/>
              <a:t>F</a:t>
            </a:r>
            <a:r>
              <a:rPr lang="x-none" sz="1800" dirty="0"/>
              <a:t>ormiranje strukturalnog sažetka: sažimanje podataka i formiranje izvedenih varijabli.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00" dirty="0"/>
              <a:t>I</a:t>
            </a:r>
            <a:r>
              <a:rPr lang="x-none" sz="1800" dirty="0"/>
              <a:t>nterpretacija</a:t>
            </a:r>
          </a:p>
          <a:p>
            <a:pPr marL="544068" lvl="1" indent="-342900">
              <a:buFont typeface="+mj-lt"/>
              <a:buAutoNum type="arabicPeriod"/>
            </a:pPr>
            <a:r>
              <a:rPr lang="en-US" sz="1400" dirty="0"/>
              <a:t>I</a:t>
            </a:r>
            <a:r>
              <a:rPr lang="x-none" sz="1400" dirty="0"/>
              <a:t>dentifikovanje strategije</a:t>
            </a:r>
            <a:r>
              <a:rPr lang="sr-Latn-RS" sz="1400" dirty="0"/>
              <a:t>/redosleda interpretacije domena ličnosti</a:t>
            </a:r>
            <a:r>
              <a:rPr lang="x-none" sz="1400" dirty="0"/>
              <a:t> na osnovu ključnih ili tercijalnih varijabli</a:t>
            </a:r>
          </a:p>
          <a:p>
            <a:pPr marL="544068" lvl="1" indent="-342900">
              <a:buFont typeface="+mj-lt"/>
              <a:buAutoNum type="arabicPeriod"/>
            </a:pPr>
            <a:r>
              <a:rPr lang="en-US" sz="1400" dirty="0"/>
              <a:t>I</a:t>
            </a:r>
            <a:r>
              <a:rPr lang="x-none" sz="1400" dirty="0"/>
              <a:t>nterpretacija </a:t>
            </a:r>
            <a:r>
              <a:rPr lang="sr-Latn-RS" sz="1400" dirty="0"/>
              <a:t>domena ličnosti/klastera </a:t>
            </a:r>
            <a:r>
              <a:rPr lang="x-none" sz="1400" dirty="0"/>
              <a:t> podataka </a:t>
            </a:r>
            <a:r>
              <a:rPr lang="sr-Latn-RS" sz="1400" dirty="0"/>
              <a:t>po u napred određenim koracima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02518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DBCDF-7BD8-EDAE-450C-F94EBC4B3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Latn-RS" sz="3200" dirty="0"/>
              <a:t>P</a:t>
            </a:r>
            <a:r>
              <a:rPr lang="x-none" sz="3200" dirty="0"/>
              <a:t>rocedur</a:t>
            </a:r>
            <a:r>
              <a:rPr lang="sr-Latn-RS" sz="3200" dirty="0"/>
              <a:t>e</a:t>
            </a:r>
            <a:r>
              <a:rPr lang="x-none" sz="3200" dirty="0"/>
              <a:t> primene </a:t>
            </a:r>
            <a:r>
              <a:rPr lang="sr-Latn-CS" sz="3200" dirty="0"/>
              <a:t>obuhvatnog sistema </a:t>
            </a:r>
            <a:br>
              <a:rPr lang="sr-Latn-CS" sz="3200" dirty="0"/>
            </a:br>
            <a:r>
              <a:rPr lang="sr-Latn-CS" sz="3200" dirty="0"/>
              <a:t>Džona Eksnera</a:t>
            </a:r>
            <a:endParaRPr lang="sr-Latn-R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954EEC-CE5D-AFE3-2099-DB19D076DC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8670" y="2409568"/>
            <a:ext cx="9747010" cy="3459526"/>
          </a:xfrm>
        </p:spPr>
        <p:txBody>
          <a:bodyPr>
            <a:normAutofit/>
          </a:bodyPr>
          <a:lstStyle/>
          <a:p>
            <a:r>
              <a:rPr lang="en-US" sz="2400" b="1" dirty="0"/>
              <a:t>Priprema</a:t>
            </a:r>
            <a:endParaRPr lang="sr-Latn-RS" sz="2400" b="1" dirty="0"/>
          </a:p>
          <a:p>
            <a:pPr lvl="1">
              <a:buFont typeface="Wingdings" pitchFamily="2" charset="2"/>
              <a:buChar char="Ø"/>
            </a:pPr>
            <a:r>
              <a:rPr lang="sr-Latn-RS" sz="2400" dirty="0"/>
              <a:t>Kada testirati- u</a:t>
            </a:r>
            <a:r>
              <a:rPr lang="en-US" sz="2400" dirty="0" err="1"/>
              <a:t>slovi</a:t>
            </a:r>
            <a:r>
              <a:rPr lang="en-US" sz="2400" dirty="0"/>
              <a:t> </a:t>
            </a:r>
            <a:r>
              <a:rPr lang="hr-HR" sz="2400" dirty="0"/>
              <a:t>primene</a:t>
            </a:r>
            <a:r>
              <a:rPr lang="en-US" sz="2400" dirty="0"/>
              <a:t> za </a:t>
            </a:r>
            <a:r>
              <a:rPr lang="en-US" sz="2400" dirty="0" err="1"/>
              <a:t>procenu</a:t>
            </a:r>
            <a:r>
              <a:rPr lang="en-US" sz="2400" dirty="0"/>
              <a:t> </a:t>
            </a:r>
            <a:r>
              <a:rPr lang="en-US" sz="2400" dirty="0" err="1"/>
              <a:t>stabilnih</a:t>
            </a:r>
            <a:r>
              <a:rPr lang="en-US" sz="2400" dirty="0"/>
              <a:t> </a:t>
            </a:r>
            <a:r>
              <a:rPr lang="en-US" sz="2400" dirty="0" err="1"/>
              <a:t>karakteristika</a:t>
            </a:r>
            <a:endParaRPr lang="en-US" sz="2400" dirty="0"/>
          </a:p>
          <a:p>
            <a:pPr lvl="1">
              <a:buFont typeface="Wingdings" pitchFamily="2" charset="2"/>
              <a:buChar char="Ø"/>
            </a:pPr>
            <a:r>
              <a:rPr lang="sr-Latn-RS" sz="2400" dirty="0"/>
              <a:t>P</a:t>
            </a:r>
            <a:r>
              <a:rPr lang="en-US" sz="2400" dirty="0" err="1"/>
              <a:t>otreban</a:t>
            </a:r>
            <a:r>
              <a:rPr lang="en-US" sz="2400" dirty="0"/>
              <a:t> </a:t>
            </a:r>
            <a:r>
              <a:rPr lang="en-US" sz="2400" dirty="0" err="1"/>
              <a:t>materijal</a:t>
            </a:r>
            <a:r>
              <a:rPr lang="sr-Latn-RS" sz="2400" dirty="0"/>
              <a:t> i uslovi rada </a:t>
            </a:r>
            <a:r>
              <a:rPr lang="en-US" sz="2400" dirty="0"/>
              <a:t>- </a:t>
            </a:r>
            <a:r>
              <a:rPr lang="en-US" sz="2400" dirty="0" err="1"/>
              <a:t>pribor</a:t>
            </a:r>
            <a:r>
              <a:rPr lang="en-US" sz="2400" dirty="0"/>
              <a:t>, polo</a:t>
            </a:r>
            <a:r>
              <a:rPr lang="hr-HR" sz="2400" dirty="0"/>
              <a:t>žaj karata, redosled</a:t>
            </a:r>
            <a:endParaRPr lang="sr-Latn-RS" sz="2400" dirty="0"/>
          </a:p>
          <a:p>
            <a:pPr lvl="1">
              <a:buFont typeface="Wingdings" pitchFamily="2" charset="2"/>
              <a:buChar char="Ø"/>
            </a:pPr>
            <a:r>
              <a:rPr lang="sr-Latn-RS" sz="2400" dirty="0"/>
              <a:t>Sedenje i pozicija karata- </a:t>
            </a:r>
            <a:r>
              <a:rPr lang="hr-HR" sz="2400" dirty="0"/>
              <a:t>komunikacija</a:t>
            </a:r>
            <a:endParaRPr lang="sr-Latn-RS" sz="2400" dirty="0"/>
          </a:p>
          <a:p>
            <a:pPr lvl="1">
              <a:buFont typeface="Wingdings" pitchFamily="2" charset="2"/>
              <a:buChar char="Ø"/>
            </a:pPr>
            <a:r>
              <a:rPr lang="sr-Latn-RS" sz="2400" dirty="0"/>
              <a:t>Beleženje odgovora- skraćenice (fonetske, logične, iz skorovanja)</a:t>
            </a:r>
          </a:p>
          <a:p>
            <a:pPr lvl="1">
              <a:buFont typeface="Wingdings" pitchFamily="2" charset="2"/>
              <a:buChar char="Ø"/>
            </a:pPr>
            <a:r>
              <a:rPr lang="sr-Latn-RS" sz="2400" dirty="0"/>
              <a:t>Trajanje</a:t>
            </a:r>
            <a:r>
              <a:rPr lang="hr-HR" sz="2400" dirty="0"/>
              <a:t>: I faza 20-25 min., II faza- 25-40 min.</a:t>
            </a:r>
            <a:endParaRPr lang="en-US" sz="2400" dirty="0"/>
          </a:p>
          <a:p>
            <a:endParaRPr lang="en-US" sz="2400" dirty="0"/>
          </a:p>
          <a:p>
            <a:pPr lvl="1">
              <a:buFont typeface="Wingdings" pitchFamily="2" charset="2"/>
              <a:buChar char="Ø"/>
            </a:pPr>
            <a:endParaRPr lang="sr-Latn-RS" sz="22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160562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180953"/>
          </a:xfrm>
        </p:spPr>
        <p:txBody>
          <a:bodyPr>
            <a:normAutofit/>
          </a:bodyPr>
          <a:lstStyle/>
          <a:p>
            <a:pPr lvl="1" algn="ctr" rtl="0">
              <a:lnSpc>
                <a:spcPct val="85000"/>
              </a:lnSpc>
              <a:spcBef>
                <a:spcPct val="0"/>
              </a:spcBef>
            </a:pPr>
            <a:r>
              <a:rPr lang="en-US" sz="3600" dirty="0">
                <a:latin typeface="+mn-lt"/>
              </a:rPr>
              <a:t>1.1. F</a:t>
            </a:r>
            <a:r>
              <a:rPr lang="x-none" sz="3600">
                <a:latin typeface="+mn-lt"/>
              </a:rPr>
              <a:t>aza zadavanja – prikupljanje odgovora</a:t>
            </a:r>
            <a:r>
              <a:rPr lang="x-none" sz="3200"/>
              <a:t>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754660"/>
            <a:ext cx="10088880" cy="4510216"/>
          </a:xfrm>
        </p:spPr>
        <p:txBody>
          <a:bodyPr>
            <a:normAutofit fontScale="92500" lnSpcReduction="20000"/>
          </a:bodyPr>
          <a:lstStyle/>
          <a:p>
            <a:pPr lvl="1">
              <a:buFont typeface="Wingdings" pitchFamily="2" charset="2"/>
              <a:buChar char="Ø"/>
            </a:pPr>
            <a:r>
              <a:rPr lang="en-US" sz="2400" b="1" dirty="0" err="1"/>
              <a:t>Cilj</a:t>
            </a:r>
            <a:r>
              <a:rPr lang="en-US" sz="2400" b="1" dirty="0"/>
              <a:t>:  </a:t>
            </a:r>
            <a:r>
              <a:rPr lang="en-US" sz="2400" dirty="0" err="1"/>
              <a:t>prikupiti</a:t>
            </a:r>
            <a:r>
              <a:rPr lang="en-US" sz="2400" dirty="0"/>
              <a:t> i </a:t>
            </a:r>
            <a:r>
              <a:rPr lang="en-US" sz="2400" dirty="0" err="1"/>
              <a:t>doslovno</a:t>
            </a:r>
            <a:r>
              <a:rPr lang="en-US" sz="2400" dirty="0"/>
              <a:t> </a:t>
            </a:r>
            <a:r>
              <a:rPr lang="en-US" sz="2400" dirty="0" err="1"/>
              <a:t>zabele</a:t>
            </a:r>
            <a:r>
              <a:rPr lang="sr-Latn-RS" sz="2400" dirty="0"/>
              <a:t>ž</a:t>
            </a:r>
            <a:r>
              <a:rPr lang="en-US" sz="2400" dirty="0" err="1"/>
              <a:t>iti</a:t>
            </a:r>
            <a:r>
              <a:rPr lang="en-US" sz="2400" dirty="0"/>
              <a:t> </a:t>
            </a:r>
            <a:r>
              <a:rPr lang="en-US" sz="2400" dirty="0" err="1"/>
              <a:t>sve</a:t>
            </a:r>
            <a:r>
              <a:rPr lang="en-US" sz="2400" dirty="0"/>
              <a:t> </a:t>
            </a:r>
            <a:r>
              <a:rPr lang="en-US" sz="2400" dirty="0" err="1"/>
              <a:t>odgovore</a:t>
            </a:r>
            <a:endParaRPr lang="hr-HR" sz="2400" dirty="0"/>
          </a:p>
          <a:p>
            <a:pPr lvl="1">
              <a:buFont typeface="Wingdings" pitchFamily="2" charset="2"/>
              <a:buChar char="Ø"/>
            </a:pPr>
            <a:endParaRPr lang="en-US" sz="2400" dirty="0"/>
          </a:p>
          <a:p>
            <a:pPr marL="201168" lvl="1" indent="0">
              <a:buNone/>
            </a:pPr>
            <a:r>
              <a:rPr lang="sr-Latn-RS" sz="2400" b="1" dirty="0"/>
              <a:t>Uvodno objašnjenje: </a:t>
            </a:r>
            <a:r>
              <a:rPr lang="sr-Latn-RS" sz="2400" i="1" dirty="0"/>
              <a:t>sada ću vam pokazati neke table na kojima su mrlje od mastila (možda ste čuli za Roršah test?), vi treba da mi kažete .... Ovde nema tačnih i pogrešnih odgovora...evo  pogledajte prvu sliku....“</a:t>
            </a:r>
          </a:p>
          <a:p>
            <a:pPr marL="201168" lvl="1" indent="0">
              <a:buNone/>
            </a:pPr>
            <a:endParaRPr lang="sr-Latn-RS" sz="2400" i="1" dirty="0"/>
          </a:p>
          <a:p>
            <a:pPr lvl="1">
              <a:buFont typeface="Wingdings" pitchFamily="2" charset="2"/>
              <a:buChar char="Ø"/>
            </a:pPr>
            <a:r>
              <a:rPr lang="sr-Latn-RS" sz="2400" dirty="0"/>
              <a:t>Instrukcija- </a:t>
            </a:r>
            <a:r>
              <a:rPr lang="sr-Latn-RS" sz="2400" i="1" dirty="0"/>
              <a:t>šta bi ovo moglo da bude</a:t>
            </a:r>
            <a:r>
              <a:rPr lang="en-US" sz="2400" i="1" dirty="0"/>
              <a:t>? </a:t>
            </a:r>
            <a:r>
              <a:rPr lang="sr-Latn-RS" sz="2400" dirty="0"/>
              <a:t>- šta ispitanik vidi</a:t>
            </a:r>
          </a:p>
          <a:p>
            <a:pPr lvl="1">
              <a:buFont typeface="Wingdings" pitchFamily="2" charset="2"/>
              <a:buChar char="Ø"/>
            </a:pPr>
            <a:r>
              <a:rPr lang="sr-Latn-RS" sz="2400" dirty="0"/>
              <a:t>Dozvoljene intervencije- odgovori na moguća pitanja- kratki, iskreni, nedirektivni; ohrabrivanje na I karti</a:t>
            </a:r>
          </a:p>
          <a:p>
            <a:pPr lvl="1">
              <a:buFont typeface="Wingdings" pitchFamily="2" charset="2"/>
              <a:buChar char="Ø"/>
            </a:pPr>
            <a:r>
              <a:rPr lang="sr-Latn-RS" sz="2400" dirty="0"/>
              <a:t>Odbijanje odgovora</a:t>
            </a:r>
            <a:r>
              <a:rPr lang="en-US" sz="2400" dirty="0"/>
              <a:t>- </a:t>
            </a:r>
            <a:r>
              <a:rPr lang="en-US" sz="2400" dirty="0" err="1"/>
              <a:t>motivacija</a:t>
            </a:r>
            <a:r>
              <a:rPr lang="en-US" sz="2400" dirty="0"/>
              <a:t>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en-US" sz="2400" dirty="0" err="1"/>
              <a:t>saradnju</a:t>
            </a:r>
            <a:r>
              <a:rPr lang="en-US" sz="2400" dirty="0"/>
              <a:t>, bez </a:t>
            </a:r>
            <a:r>
              <a:rPr lang="en-US" sz="2400" dirty="0" err="1"/>
              <a:t>pritiska</a:t>
            </a:r>
            <a:r>
              <a:rPr lang="en-US" sz="2400" dirty="0"/>
              <a:t> </a:t>
            </a:r>
            <a:r>
              <a:rPr lang="hr-HR" sz="2400" dirty="0"/>
              <a:t>i</a:t>
            </a:r>
            <a:r>
              <a:rPr lang="en-US" sz="2400" dirty="0"/>
              <a:t> </a:t>
            </a:r>
            <a:r>
              <a:rPr lang="en-US" sz="2400" dirty="0" err="1"/>
              <a:t>po</a:t>
            </a:r>
            <a:r>
              <a:rPr lang="hr-HR" sz="2400" dirty="0"/>
              <a:t>žurivanja</a:t>
            </a:r>
            <a:endParaRPr lang="sr-Latn-RS" sz="2400" dirty="0"/>
          </a:p>
          <a:p>
            <a:pPr lvl="1">
              <a:buFont typeface="Wingdings" pitchFamily="2" charset="2"/>
              <a:buChar char="Ø"/>
            </a:pPr>
            <a:r>
              <a:rPr lang="sr-Latn-RS" sz="2400" dirty="0"/>
              <a:t>Kratki i dugi protokoli- validan protokol od 1</a:t>
            </a:r>
            <a:r>
              <a:rPr lang="en-US" sz="2400" dirty="0"/>
              <a:t>7</a:t>
            </a:r>
            <a:r>
              <a:rPr lang="sr-Latn-RS" sz="2400" dirty="0"/>
              <a:t> do 27 odgovora (1-3 odgovora po karti), </a:t>
            </a:r>
            <a:br>
              <a:rPr lang="sr-Latn-RS" sz="2400" dirty="0"/>
            </a:br>
            <a:r>
              <a:rPr lang="sr-Latn-RS" sz="2400" dirty="0"/>
              <a:t>kratki protokol od 14-17  ponavljanje prve faze; posle 5 odgovora na jednoj karti, prelazimo na drugu</a:t>
            </a:r>
          </a:p>
          <a:p>
            <a:pPr lvl="1">
              <a:buFont typeface="Wingdings" pitchFamily="2" charset="2"/>
              <a:buChar char="Ø"/>
            </a:pPr>
            <a:r>
              <a:rPr lang="sr-Latn-RS" sz="2400" dirty="0"/>
              <a:t>Nevalidan protokol- malo odgovora, nedavanje odgovora na jednoj karti bez obzira na broj odgovora</a:t>
            </a:r>
            <a:endParaRPr lang="x-none" sz="2400" dirty="0"/>
          </a:p>
          <a:p>
            <a:pPr lvl="1">
              <a:buFont typeface="Wingdings" pitchFamily="2" charset="2"/>
              <a:buChar char="Ø"/>
            </a:pPr>
            <a:endParaRPr lang="x-none" sz="2000" dirty="0"/>
          </a:p>
        </p:txBody>
      </p:sp>
    </p:spTree>
    <p:extLst>
      <p:ext uri="{BB962C8B-B14F-4D97-AF65-F5344CB8AC3E}">
        <p14:creationId xmlns:p14="http://schemas.microsoft.com/office/powerpoint/2010/main" val="2703411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180953"/>
          </a:xfrm>
        </p:spPr>
        <p:txBody>
          <a:bodyPr>
            <a:normAutofit/>
          </a:bodyPr>
          <a:lstStyle/>
          <a:p>
            <a:pPr marL="544068" lvl="1" indent="-342900"/>
            <a:r>
              <a:rPr lang="en-US" sz="3200" dirty="0"/>
              <a:t>1.2. </a:t>
            </a:r>
            <a:r>
              <a:rPr lang="x-none" sz="3200"/>
              <a:t> </a:t>
            </a:r>
            <a:r>
              <a:rPr lang="en-US" sz="3200" dirty="0"/>
              <a:t>F</a:t>
            </a:r>
            <a:r>
              <a:rPr lang="x-none" sz="3200"/>
              <a:t>aza </a:t>
            </a:r>
            <a:r>
              <a:rPr lang="sr-Latn-RS" sz="3200" dirty="0"/>
              <a:t>istraživanja</a:t>
            </a:r>
            <a:r>
              <a:rPr lang="x-none" sz="3200"/>
              <a:t>– provera sadržaja, lokacije i determinanti odgovora</a:t>
            </a:r>
            <a:endParaRPr lang="x-none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3413" y="1816806"/>
            <a:ext cx="10058400" cy="4561416"/>
          </a:xfrm>
        </p:spPr>
        <p:txBody>
          <a:bodyPr>
            <a:normAutofit lnSpcReduction="10000"/>
          </a:bodyPr>
          <a:lstStyle/>
          <a:p>
            <a:pPr lvl="1">
              <a:spcBef>
                <a:spcPts val="600"/>
              </a:spcBef>
              <a:buFont typeface="Wingdings" pitchFamily="2" charset="2"/>
              <a:buChar char="Ø"/>
            </a:pPr>
            <a:r>
              <a:rPr lang="en-US" sz="2400" b="1" dirty="0" err="1"/>
              <a:t>Cilj</a:t>
            </a:r>
            <a:r>
              <a:rPr lang="sr-Latn-RS" sz="2400" b="1" dirty="0"/>
              <a:t>:</a:t>
            </a:r>
            <a:r>
              <a:rPr lang="en-US" sz="2400" dirty="0"/>
              <a:t> </a:t>
            </a:r>
            <a:r>
              <a:rPr lang="en-US" sz="2400" dirty="0" err="1"/>
              <a:t>postavljati</a:t>
            </a:r>
            <a:r>
              <a:rPr lang="en-US" sz="2400" dirty="0"/>
              <a:t> </a:t>
            </a:r>
            <a:r>
              <a:rPr lang="en-US" sz="2400" dirty="0" err="1"/>
              <a:t>pitanja</a:t>
            </a:r>
            <a:r>
              <a:rPr lang="en-US" sz="2400" dirty="0"/>
              <a:t> </a:t>
            </a:r>
            <a:r>
              <a:rPr lang="en-US" sz="2400" dirty="0" err="1"/>
              <a:t>koja</a:t>
            </a:r>
            <a:r>
              <a:rPr lang="en-US" sz="2400" dirty="0"/>
              <a:t> </a:t>
            </a:r>
            <a:r>
              <a:rPr lang="en-US" sz="2400" dirty="0" err="1"/>
              <a:t>omogu</a:t>
            </a:r>
            <a:r>
              <a:rPr lang="sr-Latn-RS" sz="2400" dirty="0"/>
              <a:t>ća</a:t>
            </a:r>
            <a:r>
              <a:rPr lang="en-US" sz="2400" dirty="0" err="1"/>
              <a:t>vaju</a:t>
            </a:r>
            <a:r>
              <a:rPr lang="en-US" sz="2400" dirty="0"/>
              <a:t> da se </a:t>
            </a:r>
            <a:r>
              <a:rPr lang="en-US" sz="2400" dirty="0" err="1"/>
              <a:t>odgovori</a:t>
            </a:r>
            <a:r>
              <a:rPr lang="sr-Latn-RS" sz="2400" dirty="0"/>
              <a:t> </a:t>
            </a:r>
            <a:r>
              <a:rPr lang="en-US" sz="2400" dirty="0" err="1"/>
              <a:t>razjasne</a:t>
            </a:r>
            <a:r>
              <a:rPr lang="en-US" sz="2400" dirty="0"/>
              <a:t> i </a:t>
            </a:r>
            <a:r>
              <a:rPr lang="en-US" sz="2400" dirty="0" err="1"/>
              <a:t>prevedu</a:t>
            </a:r>
            <a:r>
              <a:rPr lang="en-US" sz="2400" dirty="0"/>
              <a:t> u </a:t>
            </a:r>
            <a:r>
              <a:rPr lang="en-US" sz="2400" dirty="0" err="1"/>
              <a:t>kodni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endParaRPr lang="sr-Latn-RS" sz="2400" dirty="0"/>
          </a:p>
          <a:p>
            <a:pPr lvl="1">
              <a:spcBef>
                <a:spcPts val="600"/>
              </a:spcBef>
              <a:buFont typeface="Wingdings" pitchFamily="2" charset="2"/>
              <a:buChar char="Ø"/>
            </a:pPr>
            <a:r>
              <a:rPr lang="sr-Latn-RS" sz="2400" b="1" dirty="0"/>
              <a:t>Instrukcija</a:t>
            </a:r>
            <a:r>
              <a:rPr lang="sr-Latn-RS" sz="2400" dirty="0"/>
              <a:t>- </a:t>
            </a:r>
            <a:r>
              <a:rPr lang="sr-Latn-RS" sz="2400" i="1" dirty="0"/>
              <a:t>sada ćemo ponovo proći kroz karte, pročitaću vam šta ste rekli</a:t>
            </a:r>
            <a:r>
              <a:rPr lang="en-US" sz="2400" dirty="0"/>
              <a:t>….</a:t>
            </a:r>
            <a:r>
              <a:rPr lang="sr-Latn-RS" sz="2400" i="1" dirty="0"/>
              <a:t>želim da mi pokažete </a:t>
            </a:r>
            <a:r>
              <a:rPr lang="sr-Latn-RS" sz="2400" b="1" i="1" dirty="0"/>
              <a:t>gde</a:t>
            </a:r>
            <a:r>
              <a:rPr lang="sr-Latn-RS" sz="2400" i="1" dirty="0"/>
              <a:t> je to na mrlji i </a:t>
            </a:r>
            <a:r>
              <a:rPr lang="sr-Latn-RS" sz="2400" b="1" i="1" dirty="0"/>
              <a:t>šta</a:t>
            </a:r>
            <a:r>
              <a:rPr lang="sr-Latn-RS" sz="2400" i="1" dirty="0"/>
              <a:t> je učinilo da to tako izgleda (kako bih videla stvari na način na koji ste ih vi videli</a:t>
            </a:r>
            <a:r>
              <a:rPr lang="en-US" sz="2400" i="1" dirty="0"/>
              <a:t>…</a:t>
            </a:r>
            <a:r>
              <a:rPr lang="hr-HR" sz="2400" i="1" dirty="0"/>
              <a:t>)</a:t>
            </a:r>
            <a:endParaRPr lang="sr-Latn-RS" sz="2400" i="1" dirty="0"/>
          </a:p>
          <a:p>
            <a:pPr lvl="1">
              <a:spcBef>
                <a:spcPts val="600"/>
              </a:spcBef>
              <a:buFont typeface="Wingdings" pitchFamily="2" charset="2"/>
              <a:buChar char="Ø"/>
            </a:pPr>
            <a:r>
              <a:rPr lang="sr-Latn-RS" sz="2400" b="1" dirty="0"/>
              <a:t>Dozvoljene intervencije- </a:t>
            </a:r>
            <a:r>
              <a:rPr lang="sr-Latn-RS" sz="2400" dirty="0"/>
              <a:t>doslovno čitanje odgovora, a </a:t>
            </a:r>
            <a:r>
              <a:rPr lang="sr-Latn-RS" sz="2400" b="1" dirty="0"/>
              <a:t>direkna i nedirektivna</a:t>
            </a:r>
            <a:r>
              <a:rPr lang="sr-Latn-RS" sz="2400" dirty="0"/>
              <a:t> pitanja treba da pruže informacije o: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ü"/>
            </a:pPr>
            <a:r>
              <a:rPr lang="sr-Latn-RS" sz="2000" dirty="0"/>
              <a:t>Gde je nešto viđeno- </a:t>
            </a:r>
            <a:r>
              <a:rPr lang="sr-Latn-RS" sz="2000" b="1" i="1" dirty="0"/>
              <a:t>lokalizacija </a:t>
            </a:r>
            <a:r>
              <a:rPr lang="sr-Latn-RS" sz="2000" i="1" dirty="0"/>
              <a:t>(lokacija)</a:t>
            </a:r>
          </a:p>
          <a:p>
            <a:pPr lvl="1">
              <a:spcBef>
                <a:spcPts val="600"/>
              </a:spcBef>
              <a:buFont typeface="Wingdings" pitchFamily="2" charset="2"/>
              <a:buChar char="ü"/>
            </a:pPr>
            <a:r>
              <a:rPr lang="sr-Latn-RS" sz="2000" dirty="0"/>
              <a:t>Šta je učinilo da to ispitanik vidi- </a:t>
            </a:r>
            <a:r>
              <a:rPr lang="sr-Latn-RS" sz="2000" b="1" i="1" dirty="0"/>
              <a:t>determinante</a:t>
            </a:r>
          </a:p>
          <a:p>
            <a:pPr lvl="1">
              <a:spcBef>
                <a:spcPts val="600"/>
              </a:spcBef>
              <a:buFont typeface="Wingdings" pitchFamily="2" charset="2"/>
              <a:buChar char="ü"/>
            </a:pPr>
            <a:r>
              <a:rPr lang="sr-Latn-RS" sz="2000" dirty="0"/>
              <a:t>Šta je viđeno-</a:t>
            </a:r>
            <a:r>
              <a:rPr lang="sr-Latn-RS" sz="2000" b="1" i="1" dirty="0"/>
              <a:t>sadržaj </a:t>
            </a:r>
            <a:r>
              <a:rPr lang="sr-Latn-RS" sz="2000" dirty="0"/>
              <a:t>odgovora</a:t>
            </a:r>
          </a:p>
          <a:p>
            <a:pPr lvl="1">
              <a:spcBef>
                <a:spcPts val="600"/>
              </a:spcBef>
              <a:buFont typeface="Wingdings" pitchFamily="2" charset="2"/>
              <a:buChar char="Ø"/>
            </a:pPr>
            <a:r>
              <a:rPr lang="sr-Latn-RS" sz="2400" b="1" dirty="0"/>
              <a:t>Bazična pitanja i ključne reči</a:t>
            </a:r>
          </a:p>
          <a:p>
            <a:pPr lvl="1">
              <a:spcBef>
                <a:spcPts val="600"/>
              </a:spcBef>
              <a:buFont typeface="Wingdings" pitchFamily="2" charset="2"/>
              <a:buChar char="Ø"/>
            </a:pPr>
            <a:r>
              <a:rPr lang="sr-Latn-RS" sz="2400" dirty="0"/>
              <a:t>Rizici- monotono, iritantno,...</a:t>
            </a:r>
          </a:p>
          <a:p>
            <a:pPr lvl="1">
              <a:spcBef>
                <a:spcPts val="600"/>
              </a:spcBef>
              <a:buFont typeface="Wingdings" pitchFamily="2" charset="2"/>
              <a:buChar char="Ø"/>
            </a:pPr>
            <a:endParaRPr lang="x-none" sz="2400" dirty="0"/>
          </a:p>
        </p:txBody>
      </p:sp>
    </p:spTree>
    <p:extLst>
      <p:ext uri="{BB962C8B-B14F-4D97-AF65-F5344CB8AC3E}">
        <p14:creationId xmlns:p14="http://schemas.microsoft.com/office/powerpoint/2010/main" val="991297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Predavanja\Rorchach\20211101_1603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962" y="203200"/>
            <a:ext cx="10145660" cy="6140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74994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1708</TotalTime>
  <Words>477</Words>
  <Application>Microsoft Office PowerPoint</Application>
  <PresentationFormat>Widescreen</PresentationFormat>
  <Paragraphs>51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Calibri</vt:lpstr>
      <vt:lpstr>Calibri Light</vt:lpstr>
      <vt:lpstr>Wingdings</vt:lpstr>
      <vt:lpstr>Retrospect</vt:lpstr>
      <vt:lpstr>Procedure primene obuhvatnog sistema  Džona Eksnera</vt:lpstr>
      <vt:lpstr> Procedure primene obuhvatnog sistema  Džona Eksnera </vt:lpstr>
      <vt:lpstr>Procedure primene obuhvatnog sistema  Džona Eksnera</vt:lpstr>
      <vt:lpstr>1.1. Faza zadavanja – prikupljanje odgovora </vt:lpstr>
      <vt:lpstr>1.2.  Faza istraživanja– provera sadržaja, lokacije i determinanti odgovora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RORŠAHOV TEST SA MRLJAMA</dc:title>
  <dc:creator>Windows User</dc:creator>
  <cp:lastModifiedBy>Tamara Dzamonja Ignjatovic</cp:lastModifiedBy>
  <cp:revision>95</cp:revision>
  <dcterms:created xsi:type="dcterms:W3CDTF">2019-05-02T12:47:42Z</dcterms:created>
  <dcterms:modified xsi:type="dcterms:W3CDTF">2025-12-01T08:44:54Z</dcterms:modified>
</cp:coreProperties>
</file>