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4"/>
  </p:notesMasterIdLst>
  <p:sldIdLst>
    <p:sldId id="410" r:id="rId2"/>
    <p:sldId id="726" r:id="rId3"/>
    <p:sldId id="561" r:id="rId4"/>
    <p:sldId id="560" r:id="rId5"/>
    <p:sldId id="466" r:id="rId6"/>
    <p:sldId id="727" r:id="rId7"/>
    <p:sldId id="572" r:id="rId8"/>
    <p:sldId id="734" r:id="rId9"/>
    <p:sldId id="735" r:id="rId10"/>
    <p:sldId id="738" r:id="rId11"/>
    <p:sldId id="739" r:id="rId12"/>
    <p:sldId id="736" r:id="rId13"/>
    <p:sldId id="737" r:id="rId14"/>
    <p:sldId id="740" r:id="rId15"/>
    <p:sldId id="470" r:id="rId16"/>
    <p:sldId id="573" r:id="rId17"/>
    <p:sldId id="574" r:id="rId18"/>
    <p:sldId id="707" r:id="rId19"/>
    <p:sldId id="709" r:id="rId20"/>
    <p:sldId id="710" r:id="rId21"/>
    <p:sldId id="711" r:id="rId22"/>
    <p:sldId id="705" r:id="rId23"/>
    <p:sldId id="706" r:id="rId24"/>
    <p:sldId id="455" r:id="rId25"/>
    <p:sldId id="600" r:id="rId26"/>
    <p:sldId id="601" r:id="rId27"/>
    <p:sldId id="449" r:id="rId28"/>
    <p:sldId id="456" r:id="rId29"/>
    <p:sldId id="712" r:id="rId30"/>
    <p:sldId id="532" r:id="rId31"/>
    <p:sldId id="713" r:id="rId32"/>
    <p:sldId id="533" r:id="rId33"/>
    <p:sldId id="714" r:id="rId34"/>
    <p:sldId id="725" r:id="rId35"/>
    <p:sldId id="534" r:id="rId36"/>
    <p:sldId id="536" r:id="rId37"/>
    <p:sldId id="602" r:id="rId38"/>
    <p:sldId id="741" r:id="rId39"/>
    <p:sldId id="528" r:id="rId40"/>
    <p:sldId id="529" r:id="rId41"/>
    <p:sldId id="530" r:id="rId42"/>
    <p:sldId id="502" r:id="rId43"/>
    <p:sldId id="503" r:id="rId44"/>
    <p:sldId id="504" r:id="rId45"/>
    <p:sldId id="505" r:id="rId46"/>
    <p:sldId id="506" r:id="rId47"/>
    <p:sldId id="742" r:id="rId48"/>
    <p:sldId id="507" r:id="rId49"/>
    <p:sldId id="508" r:id="rId50"/>
    <p:sldId id="509" r:id="rId51"/>
    <p:sldId id="743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17" r:id="rId60"/>
    <p:sldId id="744" r:id="rId61"/>
    <p:sldId id="518" r:id="rId62"/>
    <p:sldId id="606" r:id="rId63"/>
    <p:sldId id="603" r:id="rId64"/>
    <p:sldId id="604" r:id="rId65"/>
    <p:sldId id="605" r:id="rId66"/>
    <p:sldId id="564" r:id="rId67"/>
    <p:sldId id="565" r:id="rId68"/>
    <p:sldId id="566" r:id="rId69"/>
    <p:sldId id="567" r:id="rId70"/>
    <p:sldId id="568" r:id="rId71"/>
    <p:sldId id="569" r:id="rId72"/>
    <p:sldId id="571" r:id="rId73"/>
    <p:sldId id="715" r:id="rId74"/>
    <p:sldId id="716" r:id="rId75"/>
    <p:sldId id="717" r:id="rId76"/>
    <p:sldId id="718" r:id="rId77"/>
    <p:sldId id="590" r:id="rId78"/>
    <p:sldId id="721" r:id="rId79"/>
    <p:sldId id="722" r:id="rId80"/>
    <p:sldId id="723" r:id="rId81"/>
    <p:sldId id="724" r:id="rId82"/>
    <p:sldId id="595" r:id="rId83"/>
    <p:sldId id="596" r:id="rId84"/>
    <p:sldId id="597" r:id="rId85"/>
    <p:sldId id="598" r:id="rId86"/>
    <p:sldId id="599" r:id="rId87"/>
    <p:sldId id="525" r:id="rId88"/>
    <p:sldId id="582" r:id="rId89"/>
    <p:sldId id="583" r:id="rId90"/>
    <p:sldId id="584" r:id="rId91"/>
    <p:sldId id="365" r:id="rId92"/>
    <p:sldId id="362" r:id="rId93"/>
    <p:sldId id="364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374" r:id="rId103"/>
    <p:sldId id="375" r:id="rId104"/>
    <p:sldId id="394" r:id="rId105"/>
    <p:sldId id="395" r:id="rId106"/>
    <p:sldId id="396" r:id="rId107"/>
    <p:sldId id="397" r:id="rId108"/>
    <p:sldId id="405" r:id="rId109"/>
    <p:sldId id="398" r:id="rId110"/>
    <p:sldId id="399" r:id="rId111"/>
    <p:sldId id="559" r:id="rId112"/>
    <p:sldId id="541" r:id="rId113"/>
    <p:sldId id="542" r:id="rId114"/>
    <p:sldId id="543" r:id="rId115"/>
    <p:sldId id="544" r:id="rId116"/>
    <p:sldId id="545" r:id="rId117"/>
    <p:sldId id="546" r:id="rId118"/>
    <p:sldId id="547" r:id="rId119"/>
    <p:sldId id="548" r:id="rId120"/>
    <p:sldId id="549" r:id="rId121"/>
    <p:sldId id="550" r:id="rId122"/>
    <p:sldId id="551" r:id="rId123"/>
    <p:sldId id="552" r:id="rId124"/>
    <p:sldId id="553" r:id="rId125"/>
    <p:sldId id="554" r:id="rId126"/>
    <p:sldId id="555" r:id="rId127"/>
    <p:sldId id="556" r:id="rId128"/>
    <p:sldId id="729" r:id="rId129"/>
    <p:sldId id="730" r:id="rId130"/>
    <p:sldId id="731" r:id="rId131"/>
    <p:sldId id="732" r:id="rId132"/>
    <p:sldId id="558" r:id="rId13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8"/>
    <p:restoredTop sz="94693"/>
  </p:normalViewPr>
  <p:slideViewPr>
    <p:cSldViewPr showGuides="1">
      <p:cViewPr>
        <p:scale>
          <a:sx n="100" d="100"/>
          <a:sy n="100" d="100"/>
        </p:scale>
        <p:origin x="-960" y="450"/>
      </p:cViewPr>
      <p:guideLst>
        <p:guide orient="horz" pos="2184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2428868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39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sr-Latn-CS" altLang="x-non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42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sr-Latn-CS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654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F1C8A3-E93F-4B34-83E5-64961FA72C81}" type="slidenum">
              <a:rPr lang="en-US" sz="1200">
                <a:solidFill>
                  <a:srgbClr val="000000"/>
                </a:solidFill>
                <a:latin typeface="Noto Sans Regular" pitchFamily="34"/>
                <a:ea typeface="Segoe UI" pitchFamily="2"/>
                <a:cs typeface="Tahoma" pitchFamily="2"/>
              </a:rPr>
              <a:pPr algn="r" defTabSz="801654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200">
              <a:solidFill>
                <a:srgbClr val="000000"/>
              </a:solidFill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0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en-GB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654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E6DF0A-4340-46B8-B515-99AA29EF44A6}" type="slidenum">
              <a:rPr lang="en-US" sz="1200">
                <a:solidFill>
                  <a:srgbClr val="000000"/>
                </a:solidFill>
                <a:latin typeface="Noto Sans Regular" pitchFamily="34"/>
                <a:ea typeface="Segoe UI" pitchFamily="2"/>
                <a:cs typeface="Tahoma" pitchFamily="2"/>
              </a:rPr>
              <a:pPr algn="r" defTabSz="801654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>
              <a:solidFill>
                <a:srgbClr val="000000"/>
              </a:solidFill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654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AF884B-9A1F-4BA0-9569-2B64E2B98135}" type="slidenum">
              <a:rPr lang="en-US" sz="1200">
                <a:solidFill>
                  <a:srgbClr val="000000"/>
                </a:solidFill>
                <a:latin typeface="Noto Sans Regular" pitchFamily="34"/>
                <a:ea typeface="Segoe UI" pitchFamily="2"/>
                <a:cs typeface="Tahoma" pitchFamily="2"/>
              </a:rPr>
              <a:pPr algn="r" defTabSz="801654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>
              <a:solidFill>
                <a:srgbClr val="000000"/>
              </a:solidFill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/>
          <p:nvPr/>
        </p:nvSpPr>
        <p:spPr>
          <a:xfrm>
            <a:off x="3881797" y="8686954"/>
            <a:ext cx="2976177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01654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01406B-4B9A-407C-A531-EC4A7702B438}" type="slidenum">
              <a:rPr lang="en-US" sz="1200">
                <a:solidFill>
                  <a:srgbClr val="000000"/>
                </a:solidFill>
                <a:latin typeface="Noto Sans Regular" pitchFamily="34"/>
                <a:ea typeface="Segoe UI" pitchFamily="2"/>
                <a:cs typeface="Tahoma" pitchFamily="2"/>
              </a:rPr>
              <a:pPr algn="r" defTabSz="801654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200">
              <a:solidFill>
                <a:srgbClr val="000000"/>
              </a:solidFill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sr-Latn-R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sr-Latn-R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sr-Latn-R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r-Latn-R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7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l7mtAmveYQ&amp;list=PLwJRxp3blEvaOTZfSKXysxRmi6gXJf5gP&amp;index=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JRxp3blEvaOTZfSKXysxRmi6gXJf5gP" TargetMode="External"/><Relationship Id="rId2" Type="http://schemas.openxmlformats.org/officeDocument/2006/relationships/hyperlink" Target="https://www.youtube.com/playlist?list=PLZHQObOWTQDPD3MizzM2xVFitgF8hE_a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82V53dfr8&amp;list=RDCMUC3tFZR3eL1bDY8CqZDOQh-w&amp;index=4" TargetMode="External"/><Relationship Id="rId2" Type="http://schemas.openxmlformats.org/officeDocument/2006/relationships/hyperlink" Target="https://www.youtube.com/watch?v=I_dhPETvll8&amp;list=RDCMUC3tFZR3eL1bDY8CqZDOQh-w&amp;index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ZBygVGiDP4" TargetMode="External"/><Relationship Id="rId5" Type="http://schemas.openxmlformats.org/officeDocument/2006/relationships/hyperlink" Target="https://www.youtube.com/watch?v=SfhJPUw1bCk&amp;t=45s" TargetMode="External"/><Relationship Id="rId4" Type="http://schemas.openxmlformats.org/officeDocument/2006/relationships/hyperlink" Target="https://www.youtube.com/watch?v=jpHreXjtw1Q&amp;list=RDCMUC3tFZR3eL1bDY8CqZDOQh-w&amp;index=1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wg9bI8-Qx2Q&amp;t=340s" TargetMode="External"/><Relationship Id="rId5" Type="http://schemas.openxmlformats.org/officeDocument/2006/relationships/hyperlink" Target="https://www.youtube.com/watch?v=Ta8cKqltPfU" TargetMode="External"/><Relationship Id="rId4" Type="http://schemas.openxmlformats.org/officeDocument/2006/relationships/image" Target="../media/image64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5123" name="Rectangle 13"/>
          <p:cNvSpPr>
            <a:spLocks noGrp="1"/>
          </p:cNvSpPr>
          <p:nvPr>
            <p:ph sz="quarter" idx="2"/>
          </p:nvPr>
        </p:nvSpPr>
        <p:spPr>
          <a:xfrm>
            <a:off x="4649788" y="1600200"/>
            <a:ext cx="4037012" cy="2181225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sz="2400" dirty="0"/>
          </a:p>
        </p:txBody>
      </p:sp>
      <p:sp>
        <p:nvSpPr>
          <p:cNvPr id="5124" name="Rectangle 14"/>
          <p:cNvSpPr>
            <a:spLocks noGrp="1"/>
          </p:cNvSpPr>
          <p:nvPr>
            <p:ph type="body" sz="half" idx="3"/>
          </p:nvPr>
        </p:nvSpPr>
        <p:spPr>
          <a:xfrm>
            <a:off x="614363" y="5517232"/>
            <a:ext cx="8229600" cy="1001837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sz="2800" dirty="0"/>
          </a:p>
        </p:txBody>
      </p:sp>
      <p:pic>
        <p:nvPicPr>
          <p:cNvPr id="5125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-2"/>
            <a:ext cx="1944864" cy="2627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0" descr="Hotell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-2"/>
            <a:ext cx="1974348" cy="2627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6" descr="Spearma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-1"/>
            <a:ext cx="1872208" cy="26271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9552" y="4333989"/>
            <a:ext cx="6969125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Analiza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glavnih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komponenti</a:t>
            </a:r>
            <a:r>
              <a:rPr kumimoji="0" lang="sr-Latn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i faktorska analiza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49" y="-3"/>
            <a:ext cx="2627199" cy="262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790" y="692696"/>
            <a:ext cx="79928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>
                <a:cs typeface="Tahoma" pitchFamily="2"/>
              </a:rPr>
              <a:t>Problem </a:t>
            </a:r>
            <a:r>
              <a:rPr lang="en-US" sz="2400" dirty="0" err="1">
                <a:cs typeface="Tahoma" pitchFamily="2"/>
              </a:rPr>
              <a:t>ovako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definisanog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problema</a:t>
            </a:r>
            <a:r>
              <a:rPr lang="en-US" sz="2400" dirty="0">
                <a:cs typeface="Tahoma" pitchFamily="2"/>
              </a:rPr>
              <a:t> je </a:t>
            </a:r>
            <a:r>
              <a:rPr lang="en-US" sz="2400" dirty="0" err="1">
                <a:cs typeface="Tahoma" pitchFamily="2"/>
              </a:rPr>
              <a:t>što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vrednosti</a:t>
            </a:r>
            <a:r>
              <a:rPr lang="en-US" sz="2400" dirty="0">
                <a:cs typeface="Tahoma" pitchFamily="2"/>
              </a:rPr>
              <a:t> u x </a:t>
            </a:r>
            <a:r>
              <a:rPr lang="en-US" sz="2400" dirty="0" err="1">
                <a:cs typeface="Tahoma" pitchFamily="2"/>
              </a:rPr>
              <a:t>veće</a:t>
            </a:r>
            <a:r>
              <a:rPr lang="en-US" sz="2400" dirty="0">
                <a:cs typeface="Tahoma" pitchFamily="2"/>
              </a:rPr>
              <a:t>, to je </a:t>
            </a:r>
            <a:r>
              <a:rPr lang="en-US" sz="2400" dirty="0" err="1">
                <a:cs typeface="Tahoma" pitchFamily="2"/>
              </a:rPr>
              <a:t>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krosprodukt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vektora</a:t>
            </a:r>
            <a:r>
              <a:rPr lang="en-US" sz="2400" dirty="0">
                <a:cs typeface="Tahoma" pitchFamily="2"/>
              </a:rPr>
              <a:t> K </a:t>
            </a:r>
            <a:r>
              <a:rPr lang="en-US" sz="2400" dirty="0" err="1">
                <a:cs typeface="Tahoma" pitchFamily="2"/>
              </a:rPr>
              <a:t>veći</a:t>
            </a:r>
            <a:r>
              <a:rPr lang="en-US" sz="2400" dirty="0">
                <a:cs typeface="Tahoma" pitchFamily="2"/>
              </a:rPr>
              <a:t>, </a:t>
            </a:r>
            <a:r>
              <a:rPr lang="en-US" sz="2400" dirty="0" err="1">
                <a:cs typeface="Tahoma" pitchFamily="2"/>
              </a:rPr>
              <a:t>naprosto</a:t>
            </a:r>
            <a:r>
              <a:rPr lang="en-US" sz="2400" dirty="0">
                <a:cs typeface="Tahoma" pitchFamily="2"/>
              </a:rPr>
              <a:t> ova </a:t>
            </a:r>
            <a:r>
              <a:rPr lang="en-US" sz="2400" dirty="0" err="1">
                <a:cs typeface="Tahoma" pitchFamily="2"/>
              </a:rPr>
              <a:t>funkcija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nije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ograničena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odozgo</a:t>
            </a:r>
            <a:endParaRPr lang="en-US" sz="2400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>
                <a:cs typeface="Tahoma" pitchFamily="2"/>
              </a:rPr>
              <a:t>Zato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dodajemo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uslov</a:t>
            </a:r>
            <a:r>
              <a:rPr lang="en-US" sz="2400" dirty="0">
                <a:cs typeface="Tahoma" pitchFamily="2"/>
              </a:rPr>
              <a:t> da je </a:t>
            </a:r>
            <a:r>
              <a:rPr lang="en-US" sz="2400" dirty="0" err="1">
                <a:cs typeface="Tahoma" pitchFamily="2"/>
              </a:rPr>
              <a:t>dužina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vektora</a:t>
            </a:r>
            <a:r>
              <a:rPr lang="en-US" sz="2400" dirty="0">
                <a:cs typeface="Tahoma" pitchFamily="2"/>
              </a:rPr>
              <a:t> x </a:t>
            </a:r>
            <a:r>
              <a:rPr lang="en-US" sz="2400" dirty="0" err="1">
                <a:cs typeface="Tahoma" pitchFamily="2"/>
              </a:rPr>
              <a:t>jednaka</a:t>
            </a:r>
            <a:r>
              <a:rPr lang="en-US" sz="2400" dirty="0">
                <a:cs typeface="Tahoma" pitchFamily="2"/>
              </a:rPr>
              <a:t> 1</a:t>
            </a: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7858" y="2597976"/>
                <a:ext cx="2620195" cy="936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i="0">
                          <a:latin typeface="Cambria Math"/>
                        </a:rPr>
                        <m:t>x</m:t>
                      </m:r>
                      <m:r>
                        <a:rPr lang="en-US" sz="2800" i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858" y="2597976"/>
                <a:ext cx="2620195" cy="936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88219"/>
            <a:ext cx="56086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Koraci</a:t>
            </a:r>
            <a:r>
              <a:rPr kumimoji="0" lang="sr-Latn-C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u FA studijama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281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Teorijska analiza (pregled literature)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Definisanje domena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Izbor ili konstrukcija pouzdanih indikatora pretpostavljenih novih faktora i markera poznatih faktora</a:t>
            </a:r>
          </a:p>
          <a:p>
            <a:pPr lvl="1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Što je broj indikatora veći to je bolje ali se to odražava na broj ispitanika i valjanost odgovora ispitanika</a:t>
            </a:r>
          </a:p>
          <a:p>
            <a:pPr eaLnBrk="1" fontAlgn="base" hangingPunct="1"/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Koraci u FA studijama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Odabir uzorka koji je reprezentativan za populaciju</a:t>
            </a:r>
          </a:p>
          <a:p>
            <a:pPr lvl="1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Broj ispitanika mora biti najmanje 5 puta  veći nego broj varijabli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Prikupljanje podataka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Podela uzorka na dva slučajna subuzorka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Odluka o najprimerenijoj metodi FA te o rotaciji faktora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Koraci u FA studijama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Primena faktorske analize na jednom poduzorku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Primena faktorske analize na drugom subuzorku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Definisanje faktora koji su kongruentni u obe analize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Koraci</a:t>
            </a:r>
            <a:r>
              <a:rPr kumimoji="0" lang="sr-Latn-C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u FA studijama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Davanje psihološkog značenja faktorima (interpretacija)</a:t>
            </a:r>
          </a:p>
          <a:p>
            <a:pPr lvl="1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pri tome najviše pomažu a priori definisani markeri faktora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Uklapanje podataka u neki postojeći teorijski koncept ili uobličavanje nove teorije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736725"/>
          </a:xfrm>
        </p:spPr>
        <p:txBody>
          <a:bodyPr vert="horz" wrap="square" lIns="91440" tIns="45720" rIns="91440" bIns="45720" numCol="1" anchor="t" anchorCtr="0" compatLnSpc="1"/>
          <a:lstStyle>
            <a:lvl1pPr lvl="0">
              <a:defRPr/>
            </a:lvl1pPr>
          </a:lstStyle>
          <a:p>
            <a:pPr lvl="0" eaLnBrk="1" fontAlgn="base" hangingPunct="1"/>
            <a:r>
              <a:rPr lang="sr-Latn-CS" altLang="x-none" sz="5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ZAKLJUČCI</a:t>
            </a:r>
            <a:endParaRPr sz="54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22700"/>
            <a:ext cx="6969125" cy="18923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Ako su varijable dobro izabrana, a uzorak dovoljno velik sve metode će dati u interpretativnom smislu identičan rezultat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Za proveru stabilnosti faktorskih rešenja potrebno je uvek kombinovati barem dve analize!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Faktorska analiza se koris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55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7544" y="16288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Da bi se veći broj manifestnih varijabli sveo na manji broj i tako dobio parsimoničnij model proučavane pojave</a:t>
            </a:r>
            <a:r>
              <a:rPr lang="en-GB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. </a:t>
            </a:r>
            <a:endParaRPr lang="sr-Latn-CS" altLang="x-none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Za kreiranje subsetova indikatora, tako što se u subsetove uključuju varijable sa najvećim zasićenjima faktorima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Za kreiranje baterije nezavisnih prediktora što ortogonalne faktore čini idealnim prediktorima, a njihova prediktivna varijansa je aditivna.</a:t>
            </a: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Za utvrđivanje valjanosti konstrukta gde se proverava da li je neka nova varijabla (konstrukt) zasićena onim faktorima koje teorija pretpostavlja. To se radi tako da se uvek u analizu uključuju varijable čiju prirodu od ranije poznajemo kao markere poznatih faktora</a:t>
            </a:r>
            <a:endParaRPr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/>
            <a:endParaRPr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Postoje dve strategije – eksploratorna i konfirmatorna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Uslovi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76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552" y="16288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Varijable moraju 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biti merene na najmanje intervalnom nivou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imati multinormalnu raspodelu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Ne smeju biti linearno zavisne (ne smeju se uključivati varijable koje su zbir nekih preostalih ili bilo kakva njihova linearna kombinacija)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>
                <a:cs typeface="Tahoma" pitchFamily="2"/>
              </a:rPr>
              <a:t>Sada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imamo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funkciju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koju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extremiziramo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dodatni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uslov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koji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mora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biti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zadovoljen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te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konstruišemo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Langrangovu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funkciju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multiplikatora</a:t>
            </a:r>
            <a:endParaRPr lang="en-US" sz="2400" dirty="0"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/>
              <p:cNvSpPr txBox="1"/>
              <p:nvPr/>
            </p:nvSpPr>
            <p:spPr>
              <a:xfrm rot="10800000" flipV="1">
                <a:off x="880390" y="2276872"/>
                <a:ext cx="6840760" cy="773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x</m:t>
                          </m:r>
                          <m:r>
                            <a:rPr lang="en-US" sz="2800" i="0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28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800" i="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8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i="0">
                          <a:latin typeface="Cambria Math"/>
                        </a:rPr>
                        <m:t>Rx</m:t>
                      </m:r>
                      <m:r>
                        <a:rPr lang="en-US" sz="2800" i="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/>
                            </a:rPr>
                            <m:t>x</m:t>
                          </m:r>
                          <m:r>
                            <a:rPr lang="en-US" sz="2800" i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80390" y="2276872"/>
                <a:ext cx="6840760" cy="7737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83227" y="4941168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cs typeface="Tahoma" pitchFamily="2"/>
              </a:rPr>
              <a:t>Parcijalni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izvodi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po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 smtClean="0">
                <a:cs typeface="Tahoma" pitchFamily="2"/>
              </a:rPr>
              <a:t>nepoznatima</a:t>
            </a:r>
            <a:r>
              <a:rPr lang="sr-Latn-RS" sz="2400" dirty="0" smtClean="0">
                <a:cs typeface="Tahoma" pitchFamily="2"/>
              </a:rPr>
              <a:t> </a:t>
            </a:r>
            <a:r>
              <a:rPr lang="en-US" sz="2400" dirty="0" err="1" smtClean="0">
                <a:cs typeface="Tahoma" pitchFamily="2"/>
              </a:rPr>
              <a:t>Izjenačimo</a:t>
            </a:r>
            <a:r>
              <a:rPr lang="en-US" sz="2400" dirty="0" smtClean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ih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 smtClean="0">
                <a:cs typeface="Tahoma" pitchFamily="2"/>
              </a:rPr>
              <a:t>nulom</a:t>
            </a:r>
            <a:r>
              <a:rPr lang="sr-Latn-RS" sz="2400" dirty="0" smtClean="0">
                <a:cs typeface="Tahoma" pitchFamily="2"/>
              </a:rPr>
              <a:t> i skratimo sa 2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899592" y="3789402"/>
                <a:ext cx="3024335" cy="863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US" sz="2400" i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en-US" sz="2400" i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Rx</m:t>
                      </m:r>
                      <m:r>
                        <a:rPr lang="en-US" sz="2400" i="0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𝜆</m:t>
                      </m:r>
                      <m:r>
                        <a:rPr lang="en-US" sz="2400" i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Ix</m:t>
                      </m:r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89402"/>
                <a:ext cx="3024335" cy="8633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/>
              <p:cNvSpPr txBox="1"/>
              <p:nvPr/>
            </p:nvSpPr>
            <p:spPr>
              <a:xfrm>
                <a:off x="4347624" y="3808443"/>
                <a:ext cx="3464736" cy="760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400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r>
                            <a:rPr lang="en-US" sz="2400" i="0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</m:t>
                      </m:r>
                      <m:r>
                        <a:rPr lang="en-US" sz="2400" i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624" y="3808443"/>
                <a:ext cx="3464736" cy="760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5067" y="3212976"/>
                <a:ext cx="75608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>
                    <a:srgbClr val="EF2929"/>
                  </a:buClr>
                  <a:buSzPct val="45000"/>
                  <a:buFont typeface="StarSymbol"/>
                  <a:buChar char="●"/>
                </a:pPr>
                <a:r>
                  <a:rPr lang="sr-Latn-RS" sz="2400" dirty="0" smtClean="0">
                    <a:cs typeface="Tahoma" pitchFamily="2"/>
                  </a:rPr>
                  <a:t>Funkciju deriviramo po </a:t>
                </a:r>
                <a:r>
                  <a:rPr lang="sr-Latn-RS" sz="2400" i="1" dirty="0" smtClean="0">
                    <a:cs typeface="Tahoma" pitchFamily="2"/>
                  </a:rPr>
                  <a:t>x 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𝜆</m:t>
                    </m:r>
                  </m:oMath>
                </a14:m>
                <a:endParaRPr lang="en-US" sz="2400" i="1" dirty="0">
                  <a:cs typeface="Tahoma" pitchFamily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67" y="3212976"/>
                <a:ext cx="756084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790825"/>
            <a:ext cx="568801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Interpretacija se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552" y="16288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Interpretiraju se koeficijenti strukture i to njihova </a:t>
            </a:r>
            <a:r>
              <a:rPr lang="sr-Latn-CS" altLang="x-none" b="1" u="sng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apsolutna vrednost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Faktor se može tretirati kao bipolarni takson (klasifikator) pa se može tumačiti i preko grupa ispitanika.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RS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Kraj</a:t>
            </a:r>
            <a:endParaRPr kumimoji="0" lang="sr-Latn-RS" sz="4000" b="1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2274" name="Text Placeholder 4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endParaRPr lang="sr-Latn-RS" altLang="x-none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/>
          </p:cNvSpPr>
          <p:nvPr>
            <p:ph type="title"/>
          </p:nvPr>
        </p:nvSpPr>
        <p:spPr>
          <a:xfrm>
            <a:off x="2843213" y="244475"/>
            <a:ext cx="6300787" cy="2032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b="1" dirty="0"/>
              <a:t>Charles Edward Spearman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3200" dirty="0"/>
              <a:t>1863-1945</a:t>
            </a:r>
          </a:p>
        </p:txBody>
      </p:sp>
      <p:pic>
        <p:nvPicPr>
          <p:cNvPr id="183298" name="Picture 4"/>
          <p:cNvPicPr>
            <a:picLocks noGrp="1" noChangeAspect="1"/>
          </p:cNvPicPr>
          <p:nvPr>
            <p:ph type="body" sz="half" idx="2"/>
          </p:nvPr>
        </p:nvPicPr>
        <p:blipFill>
          <a:blip r:embed="rId3"/>
          <a:stretch>
            <a:fillRect/>
          </a:stretch>
        </p:blipFill>
        <p:spPr>
          <a:xfrm>
            <a:off x="2667000" y="1924050"/>
            <a:ext cx="5102225" cy="1482725"/>
          </a:xfrm>
          <a:ln/>
        </p:spPr>
      </p:pic>
      <p:pic>
        <p:nvPicPr>
          <p:cNvPr id="18329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4005263"/>
            <a:ext cx="6438900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3300" name="Picture 6" descr="Spearma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7950" cy="371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1853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18534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18739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18739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0"/>
            <a:ext cx="7451725" cy="693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pic>
        <p:nvPicPr>
          <p:cNvPr id="18944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260350"/>
            <a:ext cx="5859462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4105275"/>
            <a:ext cx="5715000" cy="2752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4" name="Rectangle 7"/>
          <p:cNvSpPr/>
          <p:nvPr/>
        </p:nvSpPr>
        <p:spPr>
          <a:xfrm>
            <a:off x="1258888" y="3141663"/>
            <a:ext cx="4032250" cy="927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FF</a:t>
            </a:r>
            <a:r>
              <a:rPr lang="en-US" altLang="zh-CN" sz="4400" baseline="30000" dirty="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=R`</a:t>
            </a:r>
            <a:endParaRPr lang="en-US" altLang="zh-CN" sz="4400" baseline="-25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R-R`=R</a:t>
            </a:r>
            <a:r>
              <a:rPr lang="en-US" altLang="zh-CN" baseline="-25000" dirty="0"/>
              <a:t>r</a:t>
            </a:r>
          </a:p>
        </p:txBody>
      </p:sp>
      <p:sp>
        <p:nvSpPr>
          <p:cNvPr id="1914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19149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024063"/>
            <a:ext cx="6002338" cy="280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/>
          </p:cNvSpPr>
          <p:nvPr>
            <p:ph type="title"/>
          </p:nvPr>
        </p:nvSpPr>
        <p:spPr>
          <a:xfrm>
            <a:off x="3506788" y="274638"/>
            <a:ext cx="5180012" cy="1143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b="1" dirty="0"/>
              <a:t>Louis Leon Thurstone</a:t>
            </a:r>
            <a:r>
              <a:rPr lang="en-US" altLang="zh-CN" sz="4000" b="1" dirty="0"/>
              <a:t/>
            </a:r>
            <a:br>
              <a:rPr lang="en-US" altLang="zh-CN" sz="4000" b="1" dirty="0"/>
            </a:br>
            <a:r>
              <a:rPr lang="en-US" altLang="zh-CN" sz="4000" b="1" dirty="0"/>
              <a:t> </a:t>
            </a:r>
            <a:r>
              <a:rPr lang="en-US" altLang="zh-CN" sz="2800" dirty="0"/>
              <a:t>1887-1955</a:t>
            </a:r>
          </a:p>
        </p:txBody>
      </p:sp>
      <p:sp>
        <p:nvSpPr>
          <p:cNvPr id="193538" name="Rectangle 3"/>
          <p:cNvSpPr>
            <a:spLocks noGrp="1"/>
          </p:cNvSpPr>
          <p:nvPr>
            <p:ph idx="1"/>
          </p:nvPr>
        </p:nvSpPr>
        <p:spPr>
          <a:xfrm>
            <a:off x="611188" y="4292600"/>
            <a:ext cx="8007350" cy="2232025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dirty="0"/>
              <a:t>Metod centroida</a:t>
            </a:r>
          </a:p>
        </p:txBody>
      </p:sp>
      <p:pic>
        <p:nvPicPr>
          <p:cNvPr id="19353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2113" cy="396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19558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19558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0"/>
            <a:ext cx="84597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1976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197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4763"/>
            <a:ext cx="8748712" cy="6853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5844" y="6246492"/>
            <a:ext cx="2130092" cy="472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765880-4937-4D05-A442-1103F969C20C}" type="slidenum">
              <a:t>12</a:t>
            </a:fld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3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53101" y="331765"/>
            <a:ext cx="7837229" cy="5604727"/>
          </a:xfrm>
        </p:spPr>
        <p:txBody>
          <a:bodyPr/>
          <a:lstStyle/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en-US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sr-Latn-RS" sz="2400" dirty="0" smtClean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 smtClean="0">
                <a:cs typeface="Tahoma" pitchFamily="2"/>
              </a:rPr>
              <a:t>Što</a:t>
            </a:r>
            <a:r>
              <a:rPr lang="en-US" sz="2400" dirty="0" smtClean="0">
                <a:cs typeface="Tahoma" pitchFamily="2"/>
              </a:rPr>
              <a:t> </a:t>
            </a:r>
            <a:r>
              <a:rPr lang="en-US" sz="2400" dirty="0">
                <a:cs typeface="Tahoma" pitchFamily="2"/>
              </a:rPr>
              <a:t>se </a:t>
            </a:r>
            <a:r>
              <a:rPr lang="en-US" sz="2400" dirty="0" err="1">
                <a:cs typeface="Tahoma" pitchFamily="2"/>
              </a:rPr>
              <a:t>svodi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na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karakterističnu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jednačinu</a:t>
            </a: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sr-Latn-RS" dirty="0" smtClean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sr-Latn-RS" sz="2400" dirty="0" smtClean="0">
                <a:cs typeface="Tahoma" pitchFamily="2"/>
              </a:rPr>
              <a:t>D</a:t>
            </a:r>
            <a:r>
              <a:rPr lang="en-US" sz="2400" dirty="0" err="1" smtClean="0">
                <a:cs typeface="Tahoma" pitchFamily="2"/>
              </a:rPr>
              <a:t>obijamo</a:t>
            </a:r>
            <a:r>
              <a:rPr lang="en-US" sz="2400" dirty="0" smtClean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matricu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karakterističjnih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vektora</a:t>
            </a:r>
            <a:r>
              <a:rPr lang="en-US" sz="2400" dirty="0">
                <a:cs typeface="Tahoma" pitchFamily="2"/>
              </a:rPr>
              <a:t> X </a:t>
            </a:r>
            <a:r>
              <a:rPr lang="en-US" sz="2400" dirty="0" err="1">
                <a:cs typeface="Tahoma" pitchFamily="2"/>
              </a:rPr>
              <a:t>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dijagonalnu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matricu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karakterističnim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vrednostima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>
                <a:latin typeface="Gungsuh" pitchFamily="34"/>
              </a:rPr>
              <a:t>Λ</a:t>
            </a: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>
                <a:cs typeface="Tahoma" pitchFamily="2"/>
              </a:rPr>
              <a:t>Kako</a:t>
            </a:r>
            <a:r>
              <a:rPr lang="en-US" sz="2400" dirty="0">
                <a:cs typeface="Tahoma" pitchFamily="2"/>
              </a:rPr>
              <a:t> je </a:t>
            </a:r>
            <a:r>
              <a:rPr lang="en-US" sz="2400" dirty="0" err="1">
                <a:cs typeface="Tahoma" pitchFamily="2"/>
              </a:rPr>
              <a:t>matrica</a:t>
            </a:r>
            <a:r>
              <a:rPr lang="en-US" sz="2400" dirty="0">
                <a:cs typeface="Tahoma" pitchFamily="2"/>
              </a:rPr>
              <a:t> R </a:t>
            </a:r>
            <a:r>
              <a:rPr lang="en-US" sz="2400" dirty="0" err="1">
                <a:cs typeface="Tahoma" pitchFamily="2"/>
              </a:rPr>
              <a:t>simatrična</a:t>
            </a:r>
            <a:r>
              <a:rPr lang="en-US" sz="2400" dirty="0">
                <a:cs typeface="Tahoma" pitchFamily="2"/>
              </a:rPr>
              <a:t> to </a:t>
            </a:r>
            <a:r>
              <a:rPr lang="en-US" sz="2400" dirty="0" err="1">
                <a:cs typeface="Tahoma" pitchFamily="2"/>
              </a:rPr>
              <a:t>važi</a:t>
            </a:r>
            <a:r>
              <a:rPr lang="en-US" sz="2400" dirty="0">
                <a:cs typeface="Tahoma" pitchFamily="2"/>
              </a:rPr>
              <a:t> da je </a:t>
            </a:r>
            <a:r>
              <a:rPr lang="en-US" sz="2400" dirty="0" err="1">
                <a:cs typeface="Tahoma" pitchFamily="2"/>
              </a:rPr>
              <a:t>matrica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karakterističnih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vektorra</a:t>
            </a:r>
            <a:r>
              <a:rPr lang="en-US" sz="2400" dirty="0">
                <a:cs typeface="Tahoma" pitchFamily="2"/>
              </a:rPr>
              <a:t> X </a:t>
            </a:r>
            <a:r>
              <a:rPr lang="en-US" sz="2400" dirty="0" err="1">
                <a:cs typeface="Tahoma" pitchFamily="2"/>
              </a:rPr>
              <a:t>ortogonalna</a:t>
            </a:r>
            <a:r>
              <a:rPr lang="en-US" sz="2400" dirty="0">
                <a:cs typeface="Tahoma" pitchFamily="2"/>
              </a:rPr>
              <a:t>, </a:t>
            </a:r>
            <a:r>
              <a:rPr lang="en-US" sz="2400" dirty="0" err="1">
                <a:cs typeface="Tahoma" pitchFamily="2"/>
              </a:rPr>
              <a:t>tj</a:t>
            </a:r>
            <a:r>
              <a:rPr lang="en-US" sz="2400" dirty="0">
                <a:cs typeface="Tahoma" pitchFamily="2"/>
              </a:rPr>
              <a:t> da je: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2"/>
              <p:cNvSpPr txBox="1"/>
              <p:nvPr/>
            </p:nvSpPr>
            <p:spPr>
              <a:xfrm>
                <a:off x="4621358" y="1928791"/>
                <a:ext cx="1102770" cy="590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</m:t>
                      </m:r>
                      <m:r>
                        <a:rPr lang="en-US" sz="2400" i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58" y="1928791"/>
                <a:ext cx="1102770" cy="590754"/>
              </a:xfrm>
              <a:prstGeom prst="rect">
                <a:avLst/>
              </a:prstGeom>
              <a:blipFill rotWithShape="1">
                <a:blip r:embed="rId3"/>
                <a:stretch>
                  <a:fillRect l="-4420" r="-5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6"/>
              <p:cNvSpPr txBox="1"/>
              <p:nvPr/>
            </p:nvSpPr>
            <p:spPr>
              <a:xfrm>
                <a:off x="1073966" y="1984233"/>
                <a:ext cx="1841850" cy="54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Rx</m:t>
                      </m:r>
                      <m:r>
                        <a:rPr lang="en-US" sz="2400" i="0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Ix</m:t>
                      </m:r>
                      <m:r>
                        <a:rPr lang="en-US" sz="240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66" y="1984233"/>
                <a:ext cx="1841850" cy="540248"/>
              </a:xfrm>
              <a:prstGeom prst="rect">
                <a:avLst/>
              </a:prstGeom>
              <a:blipFill rotWithShape="1">
                <a:blip r:embed="rId4"/>
                <a:stretch>
                  <a:fillRect l="-2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/>
              <p:cNvSpPr txBox="1"/>
              <p:nvPr/>
            </p:nvSpPr>
            <p:spPr>
              <a:xfrm>
                <a:off x="3131840" y="5013176"/>
                <a:ext cx="2160240" cy="72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I</m:t>
                      </m:r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1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013176"/>
                <a:ext cx="2160240" cy="720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5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Drugi korak-pnavlja se sa apsolutnim vrednostima</a:t>
            </a:r>
          </a:p>
        </p:txBody>
      </p:sp>
      <p:sp>
        <p:nvSpPr>
          <p:cNvPr id="19968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19968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975"/>
            <a:ext cx="9144000" cy="5830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0173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0173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61913"/>
            <a:ext cx="8675688" cy="6796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0377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0377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713"/>
            <a:ext cx="9144000" cy="5830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0582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0582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20150" cy="690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078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0787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099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0992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671513"/>
            <a:ext cx="8678862" cy="551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119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1197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12088" cy="690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Potpuna reprodukcija operacijom R=AA</a:t>
            </a:r>
            <a:r>
              <a:rPr lang="en-US" altLang="zh-CN" sz="4000" baseline="30000" dirty="0"/>
              <a:t>T</a:t>
            </a:r>
          </a:p>
        </p:txBody>
      </p:sp>
      <p:pic>
        <p:nvPicPr>
          <p:cNvPr id="21401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3563938" y="1916113"/>
            <a:ext cx="5278437" cy="2376487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b="1" dirty="0"/>
              <a:t>Harold Hotelling</a:t>
            </a:r>
            <a:br>
              <a:rPr lang="en-US" altLang="zh-CN" b="1" dirty="0"/>
            </a:br>
            <a:r>
              <a:rPr lang="en-US" altLang="zh-CN" b="1" dirty="0"/>
              <a:t>(1895 –1973)</a:t>
            </a:r>
            <a:r>
              <a:rPr lang="en-US" altLang="zh-CN" dirty="0"/>
              <a:t> </a:t>
            </a:r>
          </a:p>
        </p:txBody>
      </p:sp>
      <p:pic>
        <p:nvPicPr>
          <p:cNvPr id="23554" name="Picture 4" descr="Hotell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16113"/>
            <a:ext cx="3111500" cy="4140200"/>
          </a:xfrm>
          <a:ln/>
        </p:spPr>
      </p:pic>
      <p:sp>
        <p:nvSpPr>
          <p:cNvPr id="23555" name="Rectangle 5"/>
          <p:cNvSpPr>
            <a:spLocks noRot="1"/>
          </p:cNvSpPr>
          <p:nvPr/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400" dirty="0">
                <a:solidFill>
                  <a:schemeClr val="tx2"/>
                </a:solidFill>
                <a:latin typeface="Arial" panose="020B0604020202020204" pitchFamily="34" charset="0"/>
              </a:rPr>
              <a:t>Hotellingov iterativni postupak</a:t>
            </a:r>
            <a:endParaRPr lang="sr-Latn-RS" altLang="x-none" sz="4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sr-Latn-RS" altLang="x-none" sz="4400" dirty="0">
                <a:solidFill>
                  <a:schemeClr val="tx2"/>
                </a:solidFill>
                <a:latin typeface="Arial" panose="020B0604020202020204" pitchFamily="34" charset="0"/>
              </a:rPr>
              <a:t>Fulgosi, 1984 str. 334</a:t>
            </a:r>
            <a:endParaRPr lang="en-US" altLang="zh-CN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560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990600"/>
            <a:ext cx="8928100" cy="59674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73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5844" y="6246492"/>
            <a:ext cx="2130092" cy="472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7E168C-BC34-498E-A06F-03F79C9FF2AF}" type="slidenum">
              <a:t>13</a:t>
            </a:fld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3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53101" y="331765"/>
            <a:ext cx="7837229" cy="5604727"/>
          </a:xfrm>
        </p:spPr>
        <p:txBody>
          <a:bodyPr/>
          <a:lstStyle/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dirty="0" err="1" smtClean="0">
                <a:cs typeface="Tahoma" pitchFamily="2"/>
              </a:rPr>
              <a:t>te</a:t>
            </a:r>
            <a:r>
              <a:rPr lang="en-US" dirty="0" smtClean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samim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tim</a:t>
            </a:r>
            <a:r>
              <a:rPr lang="en-US" dirty="0">
                <a:cs typeface="Tahoma" pitchFamily="2"/>
              </a:rPr>
              <a:t> </a:t>
            </a:r>
            <a:r>
              <a:rPr lang="en-US" dirty="0" err="1">
                <a:cs typeface="Tahoma" pitchFamily="2"/>
              </a:rPr>
              <a:t>i</a:t>
            </a:r>
            <a:r>
              <a:rPr lang="en-US" dirty="0">
                <a:cs typeface="Tahoma" pitchFamily="2"/>
              </a:rPr>
              <a:t> da je:</a:t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r>
              <a:rPr lang="en-US" dirty="0">
                <a:cs typeface="Tahoma" pitchFamily="2"/>
              </a:rPr>
              <a:t/>
            </a:r>
            <a:br>
              <a:rPr lang="en-US" dirty="0">
                <a:cs typeface="Tahoma" pitchFamily="2"/>
              </a:rPr>
            </a:br>
            <a:endParaRPr lang="en-US" dirty="0"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"/>
              <p:cNvSpPr txBox="1"/>
              <p:nvPr/>
            </p:nvSpPr>
            <p:spPr>
              <a:xfrm>
                <a:off x="2750794" y="2276872"/>
                <a:ext cx="1677190" cy="43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XX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RX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XΛ</m:t>
                      </m:r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94" y="2276872"/>
                <a:ext cx="1677190" cy="439300"/>
              </a:xfrm>
              <a:prstGeom prst="rect">
                <a:avLst/>
              </a:prstGeom>
              <a:blipFill rotWithShape="1">
                <a:blip r:embed="rId4"/>
                <a:stretch>
                  <a:fillRect l="-5455" r="-1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/>
              <p:cNvSpPr txBox="1"/>
              <p:nvPr/>
            </p:nvSpPr>
            <p:spPr>
              <a:xfrm>
                <a:off x="2487278" y="2996952"/>
                <a:ext cx="2300745" cy="576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XX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R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XΛ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78" y="2996952"/>
                <a:ext cx="2300745" cy="576064"/>
              </a:xfrm>
              <a:prstGeom prst="rect">
                <a:avLst/>
              </a:prstGeom>
              <a:blipFill rotWithShape="1">
                <a:blip r:embed="rId5"/>
                <a:stretch>
                  <a:fillRect l="-2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2681252" y="3789040"/>
                <a:ext cx="2034764" cy="504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IRI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R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XΛ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252" y="3789040"/>
                <a:ext cx="2034764" cy="504056"/>
              </a:xfrm>
              <a:prstGeom prst="rect">
                <a:avLst/>
              </a:prstGeom>
              <a:blipFill rotWithShape="1">
                <a:blip r:embed="rId6"/>
                <a:stretch>
                  <a:fillRect l="-6587" r="-8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5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4763"/>
            <a:ext cx="8748712" cy="68532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011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-63500"/>
            <a:ext cx="7343775" cy="6921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603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Bartletov test sferi</a:t>
            </a:r>
            <a:r>
              <a:rPr lang="sr-Latn-CS" altLang="x-none" dirty="0"/>
              <a:t>čnosti</a:t>
            </a:r>
            <a:endParaRPr lang="en-US" altLang="zh-CN" dirty="0"/>
          </a:p>
        </p:txBody>
      </p:sp>
      <p:pic>
        <p:nvPicPr>
          <p:cNvPr id="216066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1138" y="3265488"/>
            <a:ext cx="3641725" cy="1193800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78098"/>
          </a:xfrm>
        </p:spPr>
        <p:txBody>
          <a:bodyPr/>
          <a:lstStyle/>
          <a:p>
            <a:r>
              <a:rPr lang="sr-Latn-RS" sz="2400" dirty="0"/>
              <a:t>Iz same definicije svojstvenih vrijednosti </a:t>
            </a:r>
            <a:r>
              <a:rPr lang="sr-Latn-RS" sz="2400" dirty="0" smtClean="0"/>
              <a:t>znamo </a:t>
            </a:r>
            <a:r>
              <a:rPr lang="sr-Latn-RS" sz="2400" dirty="0"/>
              <a:t>da je: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2455"/>
            <a:ext cx="3636887" cy="8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051720" y="2276872"/>
                <a:ext cx="3744416" cy="8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0">
                              <a:latin typeface="Cambria Math"/>
                            </a:rPr>
                            <m:t>𝐭</m:t>
                          </m:r>
                        </m:sup>
                      </m:sSup>
                      <m:r>
                        <a:rPr lang="en-US" sz="2800" b="1" i="0">
                          <a:latin typeface="Cambria Math"/>
                        </a:rPr>
                        <m:t>𝐑𝐗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𝚲</m:t>
                      </m:r>
                    </m:oMath>
                  </m:oMathPara>
                </a14:m>
                <a:endParaRPr lang="en-US" sz="2800" b="1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16" name="TextBox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1720" y="2276872"/>
                <a:ext cx="3744416" cy="8953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6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422525"/>
            <a:ext cx="8607425" cy="1143000"/>
          </a:xfrm>
          <a:ln/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3" y="1530350"/>
            <a:ext cx="298450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71513" y="3717032"/>
            <a:ext cx="4038600" cy="1673225"/>
          </a:xfr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Budući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da je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matrica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CN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R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pozitivno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definitna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(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tj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. </a:t>
            </a:r>
            <a:r>
              <a:rPr lang="en-US" altLang="zh-CN" sz="24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x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t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CN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R x 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&gt; 0)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simetrična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matrica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slede</a:t>
            </a:r>
            <a:r>
              <a:rPr lang="sr-Latn-R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sr-Latn-CS" altLang="x-none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s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ledeća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CN" sz="2400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tvrđenja</a:t>
            </a:r>
            <a: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:</a:t>
            </a:r>
            <a:br>
              <a:rPr lang="en-US" altLang="zh-CN" sz="24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Druge metode faktorizacije (ekstrakcije faktora)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600200"/>
            <a:ext cx="8229600" cy="4925144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Sve metode počivaju na istom ili sličnom modelu, ali se razlikuju po </a:t>
            </a:r>
          </a:p>
          <a:p>
            <a:pPr lvl="1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ulaznoj matrici;</a:t>
            </a:r>
          </a:p>
          <a:p>
            <a:pPr lvl="1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kriterijumu koji se maksimizuje</a:t>
            </a:r>
          </a:p>
          <a:p>
            <a:pPr lvl="1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Osnovni model Faktorske analize je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4149080"/>
            <a:ext cx="6451600" cy="146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55576" y="561593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Izvođenje i relacije na linku 3 videa sukcesivno:</a:t>
            </a:r>
          </a:p>
          <a:p>
            <a:r>
              <a:rPr lang="en-US" dirty="0">
                <a:hlinkClick r:id="rId4"/>
              </a:rPr>
              <a:t>https://www.youtube.com/watch?v=Vl7mtAmveYQ&amp;list=PLwJRxp3blEvaOTZfSKXysxRmi6gXJf5gP&amp;index=7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sr-Latn-RS" altLang="x-none" dirty="0"/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lang="sr-Latn-RS" altLang="x-none" dirty="0"/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88913"/>
            <a:ext cx="6624638" cy="6175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Ulazne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Kod komponenti - puna matrica korelacija sa jedinicama na dijagonali  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Analizirati se mogu i različite matrice kovarijansi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U faktorsku analizu ulazi neka redukovana matrica u kojoj umesto jedinica na dijagonali neka procena komunaliteta.</a:t>
            </a:r>
          </a:p>
          <a:p>
            <a:r>
              <a:rPr lang="sr-Latn-RS" dirty="0" smtClean="0"/>
              <a:t>ŠTA SVE MOGU BITI PROCENE KOMUNALITETA?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Guttman je pokazao da je multiplo R na kvadrat dobijeno na osnovu n-1 preostalih varijabli donja granica komunaliteta.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Redukovana matrica i dalje zadržava graminska svojstva i pogodna je za analizu.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Izbor nekog drugog broja može poremetiti ta svojstva</a:t>
            </a:r>
            <a:endParaRPr lang="sr-Latn-CS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Dva korisna linka – prvi za matričnu algebru drugi za faktorsku</a:t>
            </a:r>
          </a:p>
          <a:p>
            <a:pPr marL="0" indent="0" eaLnBrk="1" hangingPunct="1">
              <a:buNone/>
            </a:pPr>
            <a:r>
              <a:rPr lang="en-US" dirty="0">
                <a:hlinkClick r:id="rId2"/>
              </a:rPr>
              <a:t>https://www.youtube.com/playlist?list=PLZHQObOWTQDPD3MizzM2xVFitgF8hE_ab</a:t>
            </a:r>
            <a:endParaRPr lang="sr-Latn-RS" dirty="0">
              <a:hlinkClick r:id="rId3"/>
            </a:endParaRPr>
          </a:p>
          <a:p>
            <a:pPr marL="0" indent="0" eaLnBrk="1" hangingPunct="1">
              <a:buNone/>
            </a:pPr>
            <a:r>
              <a:rPr lang="en-US" dirty="0">
                <a:hlinkClick r:id="rId3"/>
              </a:rPr>
              <a:t>https://www.youtube.com/playlist?list=PLwJRxp3blEvaOTZfSKXysxRmi6gXJf5gP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x-none" dirty="0">
                <a:effectLst>
                  <a:outerShdw blurRad="38100" dist="38100" dir="2700000">
                    <a:srgbClr val="C0C0C0"/>
                  </a:outerShdw>
                </a:effectLst>
                <a:sym typeface="+mn-ea"/>
              </a:rPr>
              <a:t>Analiza glavnih osa (Principal Axis Factoring)</a:t>
            </a:r>
            <a:endParaRPr lang="sr-Latn-CS" altLang="x-non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Faktorizacija imaža (Image Factoring)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Metod Neponderisanih najmanji kvadrata (Unweighted Least-Squares).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Metod generalizovanih najmanjih kvadrata (Generalized Least-Squares Method)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Metod najveće verodostojnost(Maximum-Likelihood Method)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Alfa faktorska(Alpha Factoring).</a:t>
            </a:r>
            <a:endParaRPr lang="sr-Latn-CS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Analiza glavnih osi nije ništa drugo do analiza glavnih komponenata na redukovanoj matrici korelacija gdje su na dijagonali umesto jedinica multipli R -kvadrati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7" y="2132855"/>
            <a:ext cx="8765404" cy="36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P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=</a:t>
            </a:r>
            <a:r>
              <a:rPr kumimoji="0" lang="sr-Latn-C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R-U</a:t>
            </a:r>
            <a:r>
              <a:rPr kumimoji="0" lang="sr-Latn-CS" sz="4000" b="1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2</a:t>
            </a:r>
            <a:endParaRPr kumimoji="0" lang="en-US" sz="4000" b="1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  <a:sym typeface="+mn-ea"/>
            </a:endParaRPr>
          </a:p>
        </p:txBody>
      </p:sp>
      <p:graphicFrame>
        <p:nvGraphicFramePr>
          <p:cNvPr id="329992" name="Group 264"/>
          <p:cNvGraphicFramePr>
            <a:graphicFrameLocks noGrp="1"/>
          </p:cNvGraphicFramePr>
          <p:nvPr/>
        </p:nvGraphicFramePr>
        <p:xfrm>
          <a:off x="179388" y="1628775"/>
          <a:ext cx="3313112" cy="2160589"/>
        </p:xfrm>
        <a:graphic>
          <a:graphicData uri="http://schemas.openxmlformats.org/drawingml/2006/table">
            <a:tbl>
              <a:tblPr/>
              <a:tblGrid>
                <a:gridCol w="822325"/>
                <a:gridCol w="830262"/>
                <a:gridCol w="830263"/>
                <a:gridCol w="830262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993" name="Group 265"/>
          <p:cNvGraphicFramePr>
            <a:graphicFrameLocks noGrp="1"/>
          </p:cNvGraphicFramePr>
          <p:nvPr/>
        </p:nvGraphicFramePr>
        <p:xfrm>
          <a:off x="4067175" y="1557338"/>
          <a:ext cx="4681538" cy="2251075"/>
        </p:xfrm>
        <a:graphic>
          <a:graphicData uri="http://schemas.openxmlformats.org/drawingml/2006/table">
            <a:tbl>
              <a:tblPr/>
              <a:tblGrid>
                <a:gridCol w="1179513"/>
                <a:gridCol w="1136650"/>
                <a:gridCol w="1211262"/>
                <a:gridCol w="1154113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9991" name="Group 263"/>
          <p:cNvGraphicFramePr>
            <a:graphicFrameLocks noGrp="1"/>
          </p:cNvGraphicFramePr>
          <p:nvPr/>
        </p:nvGraphicFramePr>
        <p:xfrm>
          <a:off x="1979613" y="4221163"/>
          <a:ext cx="4178300" cy="2232076"/>
        </p:xfrm>
        <a:graphic>
          <a:graphicData uri="http://schemas.openxmlformats.org/drawingml/2006/table">
            <a:tbl>
              <a:tblPr/>
              <a:tblGrid>
                <a:gridCol w="1036637"/>
                <a:gridCol w="1047750"/>
                <a:gridCol w="1046163"/>
                <a:gridCol w="1047750"/>
              </a:tblGrid>
              <a:tr h="569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sr-Latn-C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sr-Latn-C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sr-Latn-C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Z=T+E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21539" name="Group 3"/>
          <p:cNvGraphicFramePr>
            <a:graphicFrameLocks noGrp="1"/>
          </p:cNvGraphicFramePr>
          <p:nvPr>
            <p:ph sz="half" idx="1"/>
          </p:nvPr>
        </p:nvGraphicFramePr>
        <p:xfrm>
          <a:off x="684213" y="1052513"/>
          <a:ext cx="2000250" cy="3292476"/>
        </p:xfrm>
        <a:graphic>
          <a:graphicData uri="http://schemas.openxmlformats.org/drawingml/2006/table">
            <a:tbl>
              <a:tblPr/>
              <a:tblGrid>
                <a:gridCol w="444500"/>
                <a:gridCol w="557212"/>
                <a:gridCol w="498475"/>
                <a:gridCol w="500063"/>
              </a:tblGrid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1576" name="Group 40"/>
          <p:cNvGraphicFramePr>
            <a:graphicFrameLocks noGrp="1"/>
          </p:cNvGraphicFramePr>
          <p:nvPr>
            <p:ph sz="quarter" idx="1"/>
          </p:nvPr>
        </p:nvGraphicFramePr>
        <p:xfrm>
          <a:off x="3132138" y="1052513"/>
          <a:ext cx="2087562" cy="3292476"/>
        </p:xfrm>
        <a:graphic>
          <a:graphicData uri="http://schemas.openxmlformats.org/drawingml/2006/table">
            <a:tbl>
              <a:tblPr/>
              <a:tblGrid>
                <a:gridCol w="531812"/>
                <a:gridCol w="477838"/>
                <a:gridCol w="538162"/>
                <a:gridCol w="539750"/>
              </a:tblGrid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13" name="Rectangle 77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600200"/>
            <a:ext cx="4038600" cy="21891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0014" name="Rectangle 78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070" name="Group 134"/>
          <p:cNvGraphicFramePr>
            <a:graphicFrameLocks noGrp="1"/>
          </p:cNvGraphicFramePr>
          <p:nvPr>
            <p:ph sz="quarter" idx="1"/>
          </p:nvPr>
        </p:nvGraphicFramePr>
        <p:xfrm>
          <a:off x="5724525" y="1125538"/>
          <a:ext cx="2057400" cy="3095628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52" name="Rectangle 116"/>
          <p:cNvSpPr>
            <a:spLocks noChangeArrowheads="1"/>
          </p:cNvSpPr>
          <p:nvPr/>
        </p:nvSpPr>
        <p:spPr bwMode="auto">
          <a:xfrm>
            <a:off x="323850" y="4868863"/>
            <a:ext cx="8305800" cy="915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Z –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dobijeni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rezultat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T-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rezultat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predvi</a:t>
            </a: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đen na osnovu preostalih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isto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sr-Latn-C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š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to i T 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odnosno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pravi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skor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r-Latn-C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E - rezidual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395478" cy="453660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" y="1295652"/>
            <a:ext cx="9145081" cy="442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=(T</a:t>
            </a:r>
            <a:r>
              <a:rPr kumimoji="0" lang="sr-Latn-CS" sz="4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T)N</a:t>
            </a:r>
            <a:r>
              <a:rPr kumimoji="0" lang="en-US" sz="4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-1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  <a:sym typeface="+mn-ea"/>
            </a:endParaRP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5486400" y="3581400"/>
          <a:ext cx="2514600" cy="2438402"/>
        </p:xfrm>
        <a:graphic>
          <a:graphicData uri="http://schemas.openxmlformats.org/drawingml/2006/table">
            <a:tbl>
              <a:tblPr/>
              <a:tblGrid>
                <a:gridCol w="558800"/>
                <a:gridCol w="698500"/>
                <a:gridCol w="628650"/>
                <a:gridCol w="62865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88" name="Group 104"/>
          <p:cNvGraphicFramePr>
            <a:graphicFrameLocks noGrp="1"/>
          </p:cNvGraphicFramePr>
          <p:nvPr>
            <p:ph idx="1"/>
          </p:nvPr>
        </p:nvGraphicFramePr>
        <p:xfrm>
          <a:off x="544513" y="3373438"/>
          <a:ext cx="3910012" cy="2319338"/>
        </p:xfrm>
        <a:graphic>
          <a:graphicData uri="http://schemas.openxmlformats.org/drawingml/2006/table">
            <a:tbl>
              <a:tblPr/>
              <a:tblGrid>
                <a:gridCol w="646112"/>
                <a:gridCol w="650875"/>
                <a:gridCol w="654050"/>
                <a:gridCol w="654050"/>
                <a:gridCol w="654050"/>
                <a:gridCol w="650875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1066800" y="1371600"/>
          <a:ext cx="3001963" cy="1828800"/>
        </p:xfrm>
        <a:graphic>
          <a:graphicData uri="http://schemas.openxmlformats.org/drawingml/2006/table">
            <a:tbl>
              <a:tblPr/>
              <a:tblGrid>
                <a:gridCol w="744538"/>
                <a:gridCol w="752475"/>
                <a:gridCol w="752475"/>
                <a:gridCol w="7524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kumimoji="0" lang="sr-Latn-C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 smtClean="0"/>
              <a:t>Faktorizacija imaž kovarijansi</a:t>
            </a:r>
            <a:endParaRPr lang="en-GB" altLang="x-none" dirty="0"/>
          </a:p>
        </p:txBody>
      </p:sp>
      <p:sp>
        <p:nvSpPr>
          <p:cNvPr id="49154" name="Rectangle 3"/>
          <p:cNvSpPr>
            <a:spLocks noGrp="1"/>
          </p:cNvSpPr>
          <p:nvPr>
            <p:ph idx="1"/>
          </p:nvPr>
        </p:nvSpPr>
        <p:spPr>
          <a:xfrm>
            <a:off x="519113" y="16002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Analogno kao kod matrice R</a:t>
            </a:r>
          </a:p>
          <a:p>
            <a:pPr eaLnBrk="1" hangingPunct="1"/>
            <a:endParaRPr lang="sr-Latn-RS" altLang="x-none" dirty="0"/>
          </a:p>
          <a:p>
            <a:pPr eaLnBrk="1" hangingPunct="1"/>
            <a:endParaRPr lang="sr-Latn-RS" altLang="x-none" dirty="0"/>
          </a:p>
          <a:p>
            <a:pPr eaLnBrk="1" hangingPunct="1"/>
            <a:r>
              <a:rPr lang="sr-Latn-RS" altLang="x-none" dirty="0"/>
              <a:t>Traže se svojstvene vrednosti i vektori matrice G</a:t>
            </a:r>
            <a:endParaRPr lang="en-GB" altLang="x-none" dirty="0"/>
          </a:p>
        </p:txBody>
      </p:sp>
      <p:pic>
        <p:nvPicPr>
          <p:cNvPr id="4915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72" y="2420888"/>
            <a:ext cx="1800225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4581525"/>
            <a:ext cx="21240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Alfa faktorska(Alpha Factoring)</a:t>
            </a:r>
            <a:b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Maksimizuje se pouzdanost komponenti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Ulazna matrica je redukovana matrica korelacija sa procenom pouzdanosti na dijagonali.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Praktički i ovde se multiplo R kvadrat koristi kao ocena pouzdanosti</a:t>
            </a:r>
          </a:p>
          <a:p>
            <a:pPr eaLnBrk="1" hangingPunct="1"/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Budući da prema LKC obrascu svojstvena vrednost determiniše pouzdanost onda se svodi na PA problem</a:t>
            </a:r>
            <a:endParaRPr lang="sr-Latn-CS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en-GB" altLang="x-none" dirty="0"/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en-GB" altLang="x-none" dirty="0"/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060575"/>
            <a:ext cx="5400675" cy="173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Nepondreisani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najmanji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kvadrati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R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GB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Unweighted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Least-Squares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3" y="4076700"/>
            <a:ext cx="79200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Minimizuje sumu kvadrata odstupanja reprodukovane i empirijske matrice korelacija, razlika između inicijalnog i reprodukovaog komunaliteta.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Metod generalizovanih najmanjih kvadrata (</a:t>
            </a:r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Generalized Least-Squares </a:t>
            </a: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</a:t>
            </a:r>
            <a:r>
              <a:rPr lang="sr-Latn-R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Vrlo sličan prethodnom modelu.</a:t>
            </a:r>
          </a:p>
          <a:p>
            <a:pPr marL="609600" indent="-609600" eaLnBrk="1" hangingPunct="1">
              <a:lnSpc>
                <a:spcPct val="90000"/>
              </a:lnSpc>
              <a:buFont typeface="Symbol" panose="05050102010706020507" pitchFamily="18" charset="2"/>
              <a:buAutoNum type="arabicPeriod"/>
            </a:pPr>
            <a:r>
              <a:rPr lang="sr-Latn-CS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Minimizuje sumu kvadrata razlika reprodukovane i empirijske matrice korelacija ali podeljenu s unikvitetom </a:t>
            </a:r>
            <a:endParaRPr lang="sr-Latn-CS" sz="2800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 typeface="Symbol" panose="05050102010706020507" pitchFamily="18" charset="2"/>
              <a:buAutoNum type="arabicPeriod"/>
            </a:pPr>
            <a:r>
              <a:rPr lang="sr-Latn-CS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Tako da varijable sa većim unikvitetom manje utiču na komponente nego varijable s većim komunalitetom!</a:t>
            </a:r>
            <a:r>
              <a:rPr lang="sr-Latn-CS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??????</a:t>
            </a:r>
            <a:endParaRPr lang="sr-Latn-CS" altLang="x-none" sz="2800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 typeface="Symbol" panose="05050102010706020507" pitchFamily="18" charset="2"/>
              <a:buAutoNum type="arabicPeriod"/>
            </a:pPr>
            <a:r>
              <a:rPr lang="sr-Latn-CS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Daje goodness-of-fit test pri čemu se Hi-kvadrat testom testira značajnost razlika empirijske i reprodukovane matrice korelacija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Generalizovani najmanji kvadrati GLS</a:t>
            </a:r>
            <a:endParaRPr lang="sr-Latn-RS" altLang="x-none" sz="4000" dirty="0"/>
          </a:p>
        </p:txBody>
      </p:sp>
      <p:sp>
        <p:nvSpPr>
          <p:cNvPr id="645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133600"/>
            <a:ext cx="8893175" cy="168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x-none" sz="3200" noProof="1">
                <a:effectLst>
                  <a:outerShdw blurRad="38100" dist="38100" dir="2700000">
                    <a:srgbClr val="C0C0C0"/>
                  </a:outerShdw>
                </a:effectLst>
              </a:rPr>
              <a:t>Metod najveće verodostojnost(</a:t>
            </a:r>
            <a:r>
              <a:rPr lang="en-GB" altLang="x-none" sz="3200" noProof="1">
                <a:effectLst>
                  <a:outerShdw blurRad="38100" dist="38100" dir="2700000">
                    <a:srgbClr val="C0C0C0"/>
                  </a:outerShdw>
                </a:effectLst>
              </a:rPr>
              <a:t>Maximum-Likelihood Method</a:t>
            </a:r>
            <a:r>
              <a:rPr lang="sr-Latn-CS" altLang="x-none" sz="3200" noProof="1">
                <a:effectLst>
                  <a:outerShdw blurRad="38100" dist="38100" dir="2700000">
                    <a:srgbClr val="C0C0C0"/>
                  </a:outerShdw>
                </a:effectLst>
              </a:rPr>
              <a:t>)</a:t>
            </a:r>
            <a:r>
              <a:rPr lang="sr-Latn-CS" altLang="x-none" dirty="0">
                <a:effectLst>
                  <a:outerShdw blurRad="38100" dist="38100" dir="2700000">
                    <a:srgbClr val="C0C0C0"/>
                  </a:outerShdw>
                </a:effectLst>
              </a:rPr>
              <a:t/>
            </a:r>
            <a:br>
              <a:rPr lang="sr-Latn-CS" altLang="x-none" dirty="0">
                <a:effectLst>
                  <a:outerShdw blurRad="38100" dist="38100" dir="2700000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80000"/>
              </a:lnSpc>
              <a:buFont typeface="Wingdings" panose="05000000000000000000" pitchFamily="2" charset="2"/>
              <a:buChar char=""/>
            </a:pPr>
            <a:r>
              <a:rPr lang="vi-VN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Faktoriše se matrica korelacija koja je ponderisana tako što su korelacije podeljene sa unikvitetom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"/>
            </a:pPr>
            <a:r>
              <a:rPr lang="vi-VN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Cilj je da se dobiju skorovi što sličniji originalnim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"/>
            </a:pPr>
            <a:r>
              <a:rPr lang="vi-VN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MLE podrazumeva multinormalnu raspodelu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"/>
            </a:pPr>
            <a:r>
              <a:rPr lang="vi-VN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Takođe generiše goodness-of-fit test HI kvadrat koji može poslužiti za određivanje broja faktora. </a:t>
            </a:r>
            <a:endParaRPr lang="vi-VN" sz="2800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5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Linkovi za objašnjenje Maximum Likelihood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www.youtube.com/watch?v=I_dhPETvll8&amp;list=RDCMUC3tFZR3eL1bDY8CqZDOQh-w&amp;index=2</a:t>
            </a:r>
            <a:endParaRPr lang="sr-Latn-RS" sz="2400" dirty="0" smtClean="0"/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www.youtube.com/watch?v=Z582V53dfr8&amp;list=RDCMUC3tFZR3eL1bDY8CqZDOQh-w&amp;index=4</a:t>
            </a:r>
            <a:endParaRPr lang="sr-Latn-RS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www.youtube.com/watch?v=jpHreXjtw1Q&amp;list=RDCMUC3tFZR3eL1bDY8CqZDOQh-w&amp;index=18</a:t>
            </a:r>
            <a:endParaRPr lang="sr-Latn-RS" sz="2400" dirty="0" smtClean="0"/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www.youtube.com/watch?v=SfhJPUw1bCk&amp;t=45s</a:t>
            </a:r>
            <a:endParaRPr lang="sr-Latn-RS" sz="2400" dirty="0" smtClean="0"/>
          </a:p>
          <a:p>
            <a:r>
              <a:rPr lang="en-US" sz="2400">
                <a:hlinkClick r:id="rId6"/>
              </a:rPr>
              <a:t>https://www.youtube.com/watch?v=CZBygVGiDP4</a:t>
            </a:r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968787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675"/>
            <a:ext cx="8748713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716338"/>
            <a:ext cx="8353425" cy="167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Rectangle 10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en-US" altLang="zh-CN" sz="4000" dirty="0"/>
              <a:t>Maksimalna verodostojnost (maximum likelihood)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sz="4000" dirty="0"/>
              <a:t>Mere pogodnosti modela (goodiness of fit indices)</a:t>
            </a:r>
          </a:p>
        </p:txBody>
      </p:sp>
      <p:pic>
        <p:nvPicPr>
          <p:cNvPr id="6861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349500"/>
            <a:ext cx="4052888" cy="127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Rectangle 7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pic>
        <p:nvPicPr>
          <p:cNvPr id="6861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57" y="3356992"/>
            <a:ext cx="6904037" cy="181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sr-Latn-RS" altLang="x-none" dirty="0"/>
              <a:t>Analiza kanoničkih komponenti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r>
              <a:rPr lang="sr-Latn-RS" altLang="x-none" dirty="0"/>
              <a:t>Traži se takva linerna kombinacija koja će dati skorove koji će imati najveće kanoničke korelacije sa izvornim s</a:t>
            </a:r>
            <a:r>
              <a:rPr lang="en-US" altLang="zh-CN" dirty="0"/>
              <a:t>k</a:t>
            </a:r>
            <a:r>
              <a:rPr lang="sr-Latn-RS" altLang="x-none" dirty="0"/>
              <a:t>orvima</a:t>
            </a:r>
          </a:p>
          <a:p>
            <a:r>
              <a:rPr lang="sr-Latn-RS" altLang="x-none" dirty="0"/>
              <a:t>Dokazano je da se takvi skorovi dobijaju analizom glavnih komponenata Harisove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938213"/>
            <a:ext cx="7762875" cy="49815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050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CS" altLang="x-none" sz="3200" dirty="0"/>
              <a:t>Različiti kriterijumi određivanja broja komponenti/faktora</a:t>
            </a:r>
            <a:endParaRPr lang="en-US" altLang="zh-CN" sz="3200" dirty="0"/>
          </a:p>
        </p:txBody>
      </p:sp>
      <p:sp>
        <p:nvSpPr>
          <p:cNvPr id="7065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CS" altLang="x-none" sz="2700" dirty="0"/>
              <a:t>određen nivo objašnjenja 80-90%</a:t>
            </a:r>
            <a:endParaRPr lang="en-US" altLang="zh-CN" sz="2700" dirty="0"/>
          </a:p>
          <a:p>
            <a:pPr eaLnBrk="1" hangingPunct="1">
              <a:lnSpc>
                <a:spcPct val="90000"/>
              </a:lnSpc>
            </a:pPr>
            <a:r>
              <a:rPr lang="sr-Latn-CS" altLang="x-none" sz="2700" dirty="0"/>
              <a:t>Inspekcija rezidualne matrice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sz="2700" dirty="0"/>
              <a:t>Interpretabilnost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sz="2700" dirty="0"/>
              <a:t>A priorna hipoteza</a:t>
            </a:r>
            <a:endParaRPr lang="en-US" altLang="zh-CN" sz="27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700" dirty="0"/>
              <a:t>Stabilnost </a:t>
            </a:r>
            <a:endParaRPr lang="sr-Latn-RS" altLang="x-none" sz="2700" dirty="0"/>
          </a:p>
          <a:p>
            <a:pPr eaLnBrk="1" hangingPunct="1">
              <a:lnSpc>
                <a:spcPct val="90000"/>
              </a:lnSpc>
            </a:pPr>
            <a:endParaRPr lang="sr-Latn-CS" altLang="x-none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/>
          </p:cNvSpPr>
          <p:nvPr>
            <p:ph type="title"/>
          </p:nvPr>
        </p:nvSpPr>
        <p:spPr>
          <a:xfrm>
            <a:off x="2843213" y="244475"/>
            <a:ext cx="6300787" cy="2032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3200" b="1" dirty="0"/>
              <a:t>Charles Edward Spearman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3200" dirty="0"/>
              <a:t>1863-1945</a:t>
            </a:r>
          </a:p>
        </p:txBody>
      </p:sp>
      <p:pic>
        <p:nvPicPr>
          <p:cNvPr id="7170" name="Picture 4"/>
          <p:cNvPicPr>
            <a:picLocks noGrp="1" noChangeAspect="1"/>
          </p:cNvPicPr>
          <p:nvPr>
            <p:ph type="body" sz="half" idx="2"/>
          </p:nvPr>
        </p:nvPicPr>
        <p:blipFill>
          <a:blip r:embed="rId3"/>
          <a:stretch>
            <a:fillRect/>
          </a:stretch>
        </p:blipFill>
        <p:spPr>
          <a:xfrm>
            <a:off x="2667000" y="1924050"/>
            <a:ext cx="5102225" cy="1482725"/>
          </a:xfrm>
          <a:ln/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4005263"/>
            <a:ext cx="6438900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6" descr="Spearman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7950" cy="371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sr-Latn-RS" altLang="x-none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CS" altLang="x-none" dirty="0"/>
              <a:t>veća vrednost svojstvene vrednosti (varijanse) od prosečne svojstvene vrednosti koja iznosi 1</a:t>
            </a: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sr-Latn-CS" altLang="x-none" dirty="0"/>
              <a:t>Bartletov kriterijum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dirty="0"/>
              <a:t>Scree test (Cattel)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sr-Latn-RS" altLang="x-none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RS" altLang="x-none" dirty="0"/>
              <a:t>Velicer-ov MAP kriterijum</a:t>
            </a:r>
            <a:endParaRPr lang="sr-Latn-CS" altLang="x-none" dirty="0"/>
          </a:p>
          <a:p>
            <a:pPr eaLnBrk="1" hangingPunct="1">
              <a:lnSpc>
                <a:spcPct val="90000"/>
              </a:lnSpc>
            </a:pPr>
            <a:r>
              <a:rPr lang="sr-Latn-CS" altLang="x-none" dirty="0"/>
              <a:t>Paralelni kriterijum (Horn)</a:t>
            </a:r>
            <a:endParaRPr lang="en-US" altLang="zh-CN" dirty="0"/>
          </a:p>
          <a:p>
            <a:r>
              <a:rPr lang="en-US" altLang="zh-CN" dirty="0"/>
              <a:t>Regresioni model</a:t>
            </a:r>
            <a:r>
              <a:rPr lang="sr-Latn-RS" altLang="x-none" dirty="0"/>
              <a:t> </a:t>
            </a:r>
            <a:r>
              <a:rPr lang="sr-Latn-CS" altLang="x-none" dirty="0"/>
              <a:t>(Lautenschlager, 1988; Longman et al., 1989; Goffin &amp; Helmes, 2000)</a:t>
            </a:r>
            <a:endParaRPr lang="sr-Latn-RS" altLang="x-non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CS" altLang="x-none" dirty="0"/>
              <a:t>Značajne komponente</a:t>
            </a:r>
            <a:endParaRPr lang="en-US" altLang="zh-CN" dirty="0"/>
          </a:p>
        </p:txBody>
      </p:sp>
      <p:sp>
        <p:nvSpPr>
          <p:cNvPr id="747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CS" altLang="x-none" sz="2800" dirty="0"/>
              <a:t>Lord Kajzer Kafrijev obrazac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sz="2800" dirty="0"/>
              <a:t>r</a:t>
            </a:r>
            <a:r>
              <a:rPr lang="sr-Latn-CS" altLang="x-none" sz="2800" baseline="-25000" dirty="0"/>
              <a:t>tt</a:t>
            </a:r>
            <a:r>
              <a:rPr lang="sr-Latn-CS" altLang="x-none" sz="2800" dirty="0"/>
              <a:t>= n/(n-1)*(1-</a:t>
            </a:r>
            <a:r>
              <a:rPr lang="el-GR" altLang="x-none" sz="2800" dirty="0"/>
              <a:t>λ</a:t>
            </a:r>
            <a:r>
              <a:rPr lang="sr-Latn-CS" altLang="x-none" sz="2800" baseline="30000" dirty="0"/>
              <a:t>-2</a:t>
            </a:r>
            <a:r>
              <a:rPr lang="sr-Latn-CS" altLang="x-none" sz="2800" dirty="0"/>
              <a:t>) –kod Tenjovića ne stoji ovaj obrazac,već onaj sa </a:t>
            </a:r>
            <a:r>
              <a:rPr lang="el-GR" altLang="x-none" sz="2800" dirty="0"/>
              <a:t>λ</a:t>
            </a:r>
            <a:r>
              <a:rPr lang="sr-Latn-CS" altLang="x-none" sz="2800" baseline="30000" dirty="0"/>
              <a:t>-1</a:t>
            </a:r>
            <a:endParaRPr lang="sr-Latn-CS" altLang="x-none" sz="28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CS" altLang="x-none" sz="2800" dirty="0"/>
              <a:t>sledi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sz="2800" dirty="0"/>
              <a:t>Pozdanost veću od 0 imaju one komponente čija je </a:t>
            </a:r>
            <a:r>
              <a:rPr lang="sr-Latn-CS" altLang="x-none" sz="2800" dirty="0">
                <a:solidFill>
                  <a:srgbClr val="FF0000"/>
                </a:solidFill>
              </a:rPr>
              <a:t>svojstvena vrednost (varijansa) veća od 1</a:t>
            </a:r>
            <a:r>
              <a:rPr lang="sr-Latn-CS" altLang="x-none" sz="2800" dirty="0"/>
              <a:t> tj. od prosečne svojstvene vrednosti matrice kovarijansi standardizovanih varijabli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sz="2800" dirty="0"/>
              <a:t>Ovaj kriterijum se naziva još i Guttmann Kaiser-ov kriterijum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Svojstvena vrednost veća od 1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Po defaultu u SPSS</a:t>
            </a:r>
          </a:p>
          <a:p>
            <a:pPr eaLnBrk="1" hangingPunct="1"/>
            <a:r>
              <a:rPr lang="sr-Latn-RS" altLang="x-none" dirty="0"/>
              <a:t>Zato se najčešće koristi iako ima najlošije karakteristike</a:t>
            </a:r>
          </a:p>
          <a:p>
            <a:pPr eaLnBrk="1" hangingPunct="1"/>
            <a:r>
              <a:rPr lang="sr-Latn-RS" altLang="x-none" dirty="0"/>
              <a:t>Adekvatan je samo u situacijama kada imamo</a:t>
            </a:r>
          </a:p>
          <a:p>
            <a:pPr lvl="1" eaLnBrk="1" hangingPunct="1"/>
            <a:r>
              <a:rPr lang="sr-Latn-RS" altLang="x-none" dirty="0"/>
              <a:t>Veliki broj ispitanika</a:t>
            </a:r>
          </a:p>
          <a:p>
            <a:pPr lvl="1" eaLnBrk="1" hangingPunct="1"/>
            <a:r>
              <a:rPr lang="sr-Latn-RS" altLang="x-none" dirty="0"/>
              <a:t>Mali broj varijabli</a:t>
            </a:r>
          </a:p>
          <a:p>
            <a:pPr lvl="1" eaLnBrk="1" hangingPunct="1"/>
            <a:r>
              <a:rPr lang="sr-Latn-RS" altLang="x-none" dirty="0"/>
              <a:t>Pouzdano merenje – dakle nikad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sr-Latn-RS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Bartlett-ov test</a:t>
            </a:r>
            <a:r>
              <a:rPr kumimoji="0" lang="sr-Latn-R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R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r-Latn-R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RS" altLang="x-none" sz="3000" dirty="0"/>
              <a:t>Razvio test koji testira hipotezu da se dve komponente ne razlikuju statistički jedna od druge. </a:t>
            </a:r>
            <a:endParaRPr lang="en-US" altLang="zh-CN" sz="3000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sz="3000" dirty="0"/>
              <a:t>Ideja je da se sluičajne komponente međusobno statističi značajno ne razlikuju tako da ćemo zadržati samo onih k komponenti između kojih postoji statističi značajna razlika. </a:t>
            </a:r>
            <a:endParaRPr lang="en-US" altLang="zh-CN" sz="3000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sz="3000" dirty="0"/>
              <a:t>Preostalih n-k komponenti smatraćemo slučajnim komponentama.</a:t>
            </a:r>
          </a:p>
          <a:p>
            <a:pPr eaLnBrk="1" hangingPunct="1">
              <a:lnSpc>
                <a:spcPct val="90000"/>
              </a:lnSpc>
            </a:pPr>
            <a:endParaRPr lang="sr-Latn-RS" altLang="x-none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sr-Latn-RS" altLang="x-none" dirty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RS" altLang="x-none" dirty="0"/>
              <a:t>Bartletov test je osetljiv na veličinu uzorka tako da kod velikih uzoraka precenjuje broj značajnih komponenti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Nije implementiran u SPSS I druge statisti</a:t>
            </a:r>
            <a:r>
              <a:rPr lang="sr-Latn-RS" altLang="x-none" dirty="0"/>
              <a:t>č</a:t>
            </a:r>
            <a:r>
              <a:rPr lang="en-US" altLang="zh-CN" dirty="0"/>
              <a:t>ke</a:t>
            </a:r>
            <a:r>
              <a:rPr lang="sr-Latn-RS" altLang="x-none" dirty="0"/>
              <a:t> pakete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x-none" dirty="0"/>
              <a:t>Uprkos ovome Zwick and Velicer (1982) su monte-carlo eksperimentom pokazali da ovaj test čak manje greši u oceni broja faktora kad je uzorak veći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Cattell-ov scree kriterijum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Po svojoj logici vrlo sličan Bartlett-ovom samo što se koristi vizuelno zaključivanje.</a:t>
            </a:r>
          </a:p>
          <a:p>
            <a:pPr eaLnBrk="1" hangingPunct="1"/>
            <a:r>
              <a:rPr lang="sr-Latn-RS" altLang="x-none" dirty="0"/>
              <a:t>Idući od poslednje svojstvene vrednosti povuče se pravac kroz sukcesivne svojstvene vrednosti.</a:t>
            </a:r>
          </a:p>
          <a:p>
            <a:pPr eaLnBrk="1" hangingPunct="1"/>
            <a:r>
              <a:rPr lang="sr-Latn-RS" altLang="x-none" dirty="0"/>
              <a:t>U jednom trenutku pravac je nemoguće nastaviti i zadržavamo komponente čije su ajgenvrednosti iznad pravca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Bartlett, 1950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664296" cy="15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74166"/>
            <a:ext cx="3461561" cy="77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3586"/>
            <a:ext cx="2495411" cy="4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1408" y="5373216"/>
            <a:ext cx="332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(m – p – 1) (m – p + 2)/2 </a:t>
            </a:r>
            <a:r>
              <a:rPr lang="en-US" dirty="0" err="1"/>
              <a:t>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644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sr-Latn-RS" altLang="x-none" dirty="0"/>
          </a:p>
        </p:txBody>
      </p:sp>
      <p:pic>
        <p:nvPicPr>
          <p:cNvPr id="80898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6888163"/>
          </a:xfrm>
          <a:ln>
            <a:solidFill>
              <a:srgbClr val="000000"/>
            </a:solidFill>
            <a:miter/>
          </a:ln>
        </p:spPr>
      </p:pic>
      <p:cxnSp>
        <p:nvCxnSpPr>
          <p:cNvPr id="80899" name="Straight Connector 6"/>
          <p:cNvCxnSpPr/>
          <p:nvPr/>
        </p:nvCxnSpPr>
        <p:spPr>
          <a:xfrm>
            <a:off x="11353800" y="1981200"/>
            <a:ext cx="914400" cy="91440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sr-Latn-RS" altLang="x-none" dirty="0"/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pic>
        <p:nvPicPr>
          <p:cNvPr id="819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28588"/>
            <a:ext cx="8445500" cy="667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0"/>
            <a:ext cx="3457575" cy="2649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2738"/>
            <a:ext cx="9144000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Katelov scree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RS" altLang="x-none" dirty="0"/>
              <a:t>Veoma često daje adekvatna rešenja</a:t>
            </a:r>
          </a:p>
          <a:p>
            <a:pPr eaLnBrk="1" hangingPunct="1">
              <a:lnSpc>
                <a:spcPct val="90000"/>
              </a:lnSpc>
            </a:pPr>
            <a:r>
              <a:rPr lang="sr-Latn-RS" altLang="x-none" dirty="0"/>
              <a:t>Glavni problem je subjektivnost (IRR od ,61 do 1 median .88)</a:t>
            </a:r>
          </a:p>
          <a:p>
            <a:pPr lvl="1" eaLnBrk="1" hangingPunct="1">
              <a:lnSpc>
                <a:spcPct val="90000"/>
              </a:lnSpc>
            </a:pPr>
            <a:r>
              <a:rPr lang="sr-Latn-RS" altLang="x-none" dirty="0"/>
              <a:t>Ne može se lako odlučiti kakopovući liniju</a:t>
            </a:r>
          </a:p>
          <a:p>
            <a:pPr lvl="1" eaLnBrk="1" hangingPunct="1">
              <a:lnSpc>
                <a:spcPct val="90000"/>
              </a:lnSpc>
            </a:pPr>
            <a:r>
              <a:rPr lang="sr-Latn-RS" altLang="x-none" dirty="0"/>
              <a:t>Nije jasna pregibna tačka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RS" altLang="x-none" dirty="0"/>
              <a:t>Ima višepregiba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RS" altLang="x-none" dirty="0"/>
              <a:t> Zorić i Opačić su dali algebarsko rešenje za ovaj problem koje sa pokazalo jako dobrim ali ne rešava problem više pregibnih tačaka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sr-Latn-RS" altLang="x-none" dirty="0"/>
          </a:p>
        </p:txBody>
      </p:sp>
      <p:pic>
        <p:nvPicPr>
          <p:cNvPr id="80898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6888163"/>
          </a:xfrm>
          <a:ln>
            <a:solidFill>
              <a:srgbClr val="000000"/>
            </a:solidFill>
            <a:miter/>
          </a:ln>
        </p:spPr>
      </p:pic>
      <p:cxnSp>
        <p:nvCxnSpPr>
          <p:cNvPr id="80899" name="Straight Connector 6"/>
          <p:cNvCxnSpPr/>
          <p:nvPr/>
        </p:nvCxnSpPr>
        <p:spPr>
          <a:xfrm>
            <a:off x="11353800" y="1981200"/>
            <a:ext cx="914400" cy="91440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04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Horn-ov paralel kriterijum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Treba zadržati one faktore čija se svojstvena vrednost statistički značajno razlikuje od svojstvene vrednosti istog rednog broja dobijene na matrici slučajnih brojeva istih dimenzija kao i matrica podataka koja se analizira.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Paralel analiza 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Generiše se matrica slučajnih brojeva istih dimenzija kao i matrica podataka</a:t>
            </a:r>
          </a:p>
          <a:p>
            <a:pPr eaLnBrk="1" hangingPunct="1"/>
            <a:r>
              <a:rPr lang="sr-Latn-RS" altLang="x-none" dirty="0"/>
              <a:t>Urade se glavne komponente i zapamte njihove svojstvene vrenosti.</a:t>
            </a:r>
          </a:p>
          <a:p>
            <a:pPr eaLnBrk="1" hangingPunct="1"/>
            <a:r>
              <a:rPr lang="sr-Latn-RS" altLang="x-none" dirty="0"/>
              <a:t>Ovaj postupak se ponovi najmanje sto puta (poželjno 200 i više)</a:t>
            </a:r>
          </a:p>
          <a:p>
            <a:pPr eaLnBrk="1" hangingPunct="1"/>
            <a:r>
              <a:rPr lang="sr-Latn-RS" altLang="x-none" dirty="0"/>
              <a:t>Napravi se distribucija svih svojstvenih vrednosti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Paralel analiza 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Dakle dobije se distibucija vrednosti prve glavne komponente za matricu datih vrednosti nakon x ponavljanja,</a:t>
            </a:r>
          </a:p>
          <a:p>
            <a:pPr eaLnBrk="1" hangingPunct="1"/>
            <a:r>
              <a:rPr lang="sr-Latn-RS" altLang="x-none" dirty="0"/>
              <a:t>Distribucija vrednosti druge glavne komponente za matricu datih dimenzija posle x ponavljanja i tako redom doposlednje</a:t>
            </a:r>
          </a:p>
          <a:p>
            <a:pPr eaLnBrk="1" hangingPunct="1"/>
            <a:r>
              <a:rPr lang="sr-Latn-RS" altLang="x-none" dirty="0"/>
              <a:t>One imaju normalnu raspodelu i kreću se uglavnom u +-3 sigme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Paralel analiza 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Dobije se prosečna vrenost  i 95 (99) postotni interval poverenja za svaku od n svojstvenih vrednosti na osnovu ponovljenih analiza glavnih komponenti.</a:t>
            </a:r>
          </a:p>
          <a:p>
            <a:pPr eaLnBrk="1" hangingPunct="1"/>
            <a:r>
              <a:rPr lang="sr-Latn-RS" altLang="x-none" dirty="0"/>
              <a:t>Zadržavaju se one komponente koje su veće od granične vrednosti intervala poverenja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sz="3600" dirty="0"/>
              <a:t>Primer ’stvarne nasuprot slučajnim svojstvenim vrednostima</a:t>
            </a:r>
          </a:p>
        </p:txBody>
      </p:sp>
      <p:pic>
        <p:nvPicPr>
          <p:cNvPr id="88066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450" y="2711450"/>
            <a:ext cx="4483100" cy="23034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Paralel kriterijum grafički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pic>
        <p:nvPicPr>
          <p:cNvPr id="8909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881938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Paralel analiza 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dirty="0"/>
              <a:t>Pokazalo se da je ovaj kriterijum veoma efikasan</a:t>
            </a:r>
          </a:p>
          <a:p>
            <a:pPr eaLnBrk="1" hangingPunct="1"/>
            <a:r>
              <a:rPr lang="sr-Latn-RS" altLang="x-none" dirty="0"/>
              <a:t>Nema ga u SPSS ali postoji makro</a:t>
            </a:r>
          </a:p>
          <a:p>
            <a:pPr eaLnBrk="1" hangingPunct="1"/>
            <a:r>
              <a:rPr lang="sr-Latn-RS" altLang="x-none" dirty="0"/>
              <a:t>Zahtevan je za računanje pogotovo kad su matrice jako velike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Velicer-ov test (I976)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sz="2800" dirty="0"/>
              <a:t>MAP (</a:t>
            </a:r>
            <a:r>
              <a:rPr lang="sr-Latn-RS" altLang="x-none" sz="2800" i="1" dirty="0"/>
              <a:t>Minimum Average Partial)</a:t>
            </a:r>
          </a:p>
          <a:p>
            <a:pPr eaLnBrk="1" hangingPunct="1"/>
            <a:r>
              <a:rPr lang="sr-Latn-RS" altLang="x-none" sz="2800" i="1" dirty="0"/>
              <a:t>Bazira se na prosečnoj veličini rezidualnih korelacija</a:t>
            </a:r>
          </a:p>
          <a:p>
            <a:pPr eaLnBrk="1" hangingPunct="1"/>
            <a:r>
              <a:rPr lang="sr-Latn-RS" altLang="x-none" sz="2800" i="1" dirty="0"/>
              <a:t>Rezidualne korelacije se smanjuju posle svake exstrahovane komponente, ali u nekom trenutku dostignu </a:t>
            </a:r>
            <a:r>
              <a:rPr lang="en-US" altLang="zh-CN" sz="2800" i="1" dirty="0"/>
              <a:t>lokalni</a:t>
            </a:r>
            <a:r>
              <a:rPr lang="sr-Latn-RS" altLang="x-none" sz="2800" i="1" dirty="0"/>
              <a:t> minimum i počinju da rastu u suprotnom smeru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Glavne komponente (Pearson 1903, Hotteling, 1930)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0"/>
            <a:ext cx="3849216" cy="38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4007"/>
            <a:ext cx="2886801" cy="383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949402" cy="55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sr-Latn-RS" altLang="x-none" dirty="0"/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RS" altLang="x-none" i="1" dirty="0"/>
              <a:t>Velicer smatra da u trenutku kada kvadrirane parcijalne korelacije (reziduali) dostignu minimum treba prestati sa daljom exstrakcijom faktora</a:t>
            </a:r>
            <a:endParaRPr lang="sr-Latn-RS" altLang="x-none" dirty="0"/>
          </a:p>
          <a:p>
            <a:pPr eaLnBrk="1" hangingPunct="1"/>
            <a:r>
              <a:rPr lang="sr-Latn-RS" altLang="x-none" dirty="0"/>
              <a:t>Nije implementiran u SPSS, ali postoji makro za njegovu primenu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sz="4000" dirty="0"/>
              <a:t>Od čega zavisi tačnost različitih kriterijuma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Veličina uzorka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Broj Varijabli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Stvarni broj faktora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Prosečna veličina zasićenja sa faktorima-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Greška merenja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Broj varijabli po faktoru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r>
              <a:rPr lang="sr-Latn-RS" altLang="x-none" i="1" dirty="0"/>
              <a:t>Da li postoje varijable sa zasićenjima na više komponenti</a:t>
            </a:r>
            <a:endParaRPr lang="sr-Latn-RS" altLang="x-none" dirty="0"/>
          </a:p>
          <a:p>
            <a:pPr eaLnBrk="1" hangingPunct="1">
              <a:lnSpc>
                <a:spcPct val="90000"/>
              </a:lnSpc>
            </a:pPr>
            <a:endParaRPr lang="sr-Latn-R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r>
              <a:rPr lang="en-US" altLang="zh-CN" dirty="0"/>
              <a:t>Komparacija nekoliko kriterijuma </a:t>
            </a:r>
            <a:r>
              <a:rPr lang="sr-Latn-RS" altLang="x-none" dirty="0"/>
              <a:t>z</a:t>
            </a:r>
            <a:r>
              <a:rPr lang="en-US" altLang="zh-CN" dirty="0"/>
              <a:t>a odre</a:t>
            </a:r>
            <a:r>
              <a:rPr lang="sr-Latn-RS" altLang="x-none" dirty="0"/>
              <a:t>đivanje broja faktora</a:t>
            </a:r>
            <a:endParaRPr lang="en-US" altLang="zh-CN" dirty="0"/>
          </a:p>
        </p:txBody>
      </p:sp>
      <p:pic>
        <p:nvPicPr>
          <p:cNvPr id="94210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447800"/>
            <a:ext cx="8686800" cy="54292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en-US" altLang="zh-CN" dirty="0"/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lang="en-US" altLang="zh-CN" dirty="0"/>
          </a:p>
        </p:txBody>
      </p:sp>
      <p:pic>
        <p:nvPicPr>
          <p:cNvPr id="9523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685800"/>
            <a:ext cx="9326563" cy="56955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en-US" altLang="zh-CN" dirty="0"/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lang="en-US" altLang="zh-CN" dirty="0"/>
          </a:p>
        </p:txBody>
      </p:sp>
      <p:pic>
        <p:nvPicPr>
          <p:cNvPr id="962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675"/>
            <a:ext cx="9144000" cy="653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44675"/>
            <a:ext cx="7772400" cy="13620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slaganje</a:t>
            </a:r>
            <a:r>
              <a:rPr kumimoji="0" lang="en-US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faktorskih</a:t>
            </a:r>
            <a:r>
              <a:rPr kumimoji="0" lang="en-US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</a:t>
            </a:r>
            <a:r>
              <a:rPr kumimoji="0" lang="sr-Latn-RS" sz="4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šenja</a:t>
            </a:r>
            <a:endParaRPr kumimoji="0" lang="en-US" sz="4000" b="1" i="0" u="none" strike="noStrike" kern="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282" name="Rectangle 5"/>
          <p:cNvSpPr>
            <a:spLocks noGrp="1"/>
          </p:cNvSpPr>
          <p:nvPr>
            <p:ph type="body" idx="1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sr-Latn-RS" altLang="x-none" dirty="0">
                <a:latin typeface="+mn-lt"/>
                <a:ea typeface="+mn-ea"/>
                <a:cs typeface="+mn-cs"/>
              </a:rPr>
              <a:t>Paul Barett - </a:t>
            </a:r>
            <a:r>
              <a:rPr lang="en-US" altLang="zh-CN" dirty="0">
                <a:latin typeface="+mn-lt"/>
                <a:ea typeface="+mn-ea"/>
                <a:cs typeface="+mn-cs"/>
              </a:rPr>
              <a:t>Orthosim-program </a:t>
            </a:r>
            <a:r>
              <a:rPr lang="sr-Latn-RS" altLang="x-none" dirty="0"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r>
              <a:rPr lang="en-US" altLang="zh-CN" dirty="0">
                <a:latin typeface="+mn-lt"/>
                <a:ea typeface="+mn-ea"/>
                <a:cs typeface="+mn-cs"/>
              </a:rPr>
              <a:t>https://www.pbarrett.net/software/orthosim.pdf?cls=file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Vektorska korelacija</a:t>
            </a:r>
          </a:p>
        </p:txBody>
      </p:sp>
      <p:sp>
        <p:nvSpPr>
          <p:cNvPr id="98306" name="Rectangle 3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sp>
        <p:nvSpPr>
          <p:cNvPr id="98307" name="AutoShape 5" descr="pearson"/>
          <p:cNvSpPr>
            <a:spLocks noChangeAspect="1"/>
          </p:cNvSpPr>
          <p:nvPr/>
        </p:nvSpPr>
        <p:spPr>
          <a:xfrm>
            <a:off x="63500" y="0"/>
            <a:ext cx="4772025" cy="45434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sr-Latn-RS" altLang="x-none" dirty="0">
              <a:latin typeface="Arial" panose="020B0604020202020204" pitchFamily="34" charset="0"/>
            </a:endParaRPr>
          </a:p>
        </p:txBody>
      </p:sp>
      <p:sp>
        <p:nvSpPr>
          <p:cNvPr id="98308" name="AutoShape 7" descr="pearson"/>
          <p:cNvSpPr>
            <a:spLocks noChangeAspect="1"/>
          </p:cNvSpPr>
          <p:nvPr/>
        </p:nvSpPr>
        <p:spPr>
          <a:xfrm>
            <a:off x="63500" y="0"/>
            <a:ext cx="4772025" cy="45434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sr-Latn-RS" altLang="x-none" dirty="0">
              <a:latin typeface="Arial" panose="020B0604020202020204" pitchFamily="34" charset="0"/>
            </a:endParaRPr>
          </a:p>
        </p:txBody>
      </p:sp>
      <p:pic>
        <p:nvPicPr>
          <p:cNvPr id="9830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2636838"/>
            <a:ext cx="3744912" cy="1965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Kongruencija</a:t>
            </a:r>
          </a:p>
        </p:txBody>
      </p:sp>
      <p:sp>
        <p:nvSpPr>
          <p:cNvPr id="9933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sp>
        <p:nvSpPr>
          <p:cNvPr id="99331" name="AutoShape 5" descr="congruence"/>
          <p:cNvSpPr>
            <a:spLocks noChangeAspect="1"/>
          </p:cNvSpPr>
          <p:nvPr/>
        </p:nvSpPr>
        <p:spPr>
          <a:xfrm>
            <a:off x="63500" y="0"/>
            <a:ext cx="5400675" cy="44672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sr-Latn-RS" altLang="x-none" dirty="0">
              <a:latin typeface="Arial" panose="020B0604020202020204" pitchFamily="34" charset="0"/>
            </a:endParaRPr>
          </a:p>
        </p:txBody>
      </p:sp>
      <p:pic>
        <p:nvPicPr>
          <p:cNvPr id="9933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2565400"/>
            <a:ext cx="3384550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dirty="0"/>
              <a:t>Euklidska distanca</a:t>
            </a:r>
          </a:p>
        </p:txBody>
      </p:sp>
      <p:sp>
        <p:nvSpPr>
          <p:cNvPr id="1003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sp>
        <p:nvSpPr>
          <p:cNvPr id="100355" name="AutoShape 5" descr="euclidean1"/>
          <p:cNvSpPr>
            <a:spLocks noChangeAspect="1"/>
          </p:cNvSpPr>
          <p:nvPr/>
        </p:nvSpPr>
        <p:spPr>
          <a:xfrm>
            <a:off x="63500" y="0"/>
            <a:ext cx="1800225" cy="94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/>
            <a:endParaRPr lang="sr-Latn-RS" altLang="x-none" dirty="0">
              <a:latin typeface="Arial" panose="020B0604020202020204" pitchFamily="34" charset="0"/>
            </a:endParaRPr>
          </a:p>
        </p:txBody>
      </p:sp>
      <p:pic>
        <p:nvPicPr>
          <p:cNvPr id="10035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924175"/>
            <a:ext cx="4103688" cy="205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Analiza glavnih komponenata je postupak transformacije izvorne varijable u neke nove varijable tako da</a:t>
            </a:r>
            <a:br>
              <a:rPr kumimoji="0" lang="sr-Latn-CS" sz="2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84784"/>
            <a:ext cx="8229600" cy="4641379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broj komponenti bude jednak broju izvornih varijabli</a:t>
            </a: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prva ekstrahovana komponenta objašnjava maksimalno moguću varijansu, a svaka sledeća sukcesivno značajno manje</a:t>
            </a: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nove varijable budu međusobno nezavisne –tj. korelacija između novoformiranih varijabli (komponenti) bude jednaka je 0</a:t>
            </a: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prosečna varijansa komponenti dobijenih iz matrice kovarijansi standardizovanih varijabli bude jednaka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sz="4000" dirty="0"/>
              <a:t>Dvostruko reskaliran prosečna distanca</a:t>
            </a:r>
            <a:endParaRPr lang="en-US" altLang="zh-CN" sz="4000" dirty="0"/>
          </a:p>
        </p:txBody>
      </p:sp>
      <p:sp>
        <p:nvSpPr>
          <p:cNvPr id="101378" name="Rectangle 3"/>
          <p:cNvSpPr>
            <a:spLocks noGrp="1"/>
          </p:cNvSpPr>
          <p:nvPr>
            <p:ph idx="1"/>
          </p:nvPr>
        </p:nvSpPr>
        <p:spPr>
          <a:xfrm>
            <a:off x="457200" y="5054600"/>
            <a:ext cx="8229600" cy="1071880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sr-Latn-BA" altLang="sr-Latn-RS" dirty="0"/>
              <a:t>md-maksimalna moguća kvadrirana distanca (od -1 do 1 uvijek 4)</a:t>
            </a:r>
          </a:p>
        </p:txBody>
      </p:sp>
      <p:pic>
        <p:nvPicPr>
          <p:cNvPr id="10137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1700213"/>
            <a:ext cx="3600450" cy="1792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dirty="0"/>
              <a:t>Mera sličnosti je</a:t>
            </a:r>
            <a:endParaRPr lang="en-US" altLang="zh-CN" dirty="0"/>
          </a:p>
        </p:txBody>
      </p:sp>
      <p:sp>
        <p:nvSpPr>
          <p:cNvPr id="1024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pic>
        <p:nvPicPr>
          <p:cNvPr id="10240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681288"/>
            <a:ext cx="2514600" cy="149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sr-Latn-RS" altLang="x-none" sz="4000" dirty="0"/>
              <a:t>Prosečno kvadratno otstupanje (RMS)</a:t>
            </a:r>
            <a:endParaRPr lang="en-US" altLang="zh-CN" sz="4000" dirty="0"/>
          </a:p>
        </p:txBody>
      </p:sp>
      <p:sp>
        <p:nvSpPr>
          <p:cNvPr id="1044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lang="sr-Latn-RS" altLang="x-none" dirty="0"/>
          </a:p>
        </p:txBody>
      </p:sp>
      <p:pic>
        <p:nvPicPr>
          <p:cNvPr id="10445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2852738"/>
            <a:ext cx="3313113" cy="204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Modaliteti Faktorske 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Za identifikaciju klastera slučajeva ili outliera.. </a:t>
            </a:r>
          </a:p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(koristi se Q-mod faktorske analize)</a:t>
            </a:r>
          </a:p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Kod koga je ulaz transponovana matrica podataka iz koje se računaju kovarijanse (korelacije) među ispitanicima na nekom skupu varijabli</a:t>
            </a:r>
            <a:endParaRPr lang="vi-VN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963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Modaliteti Faktorske 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vi-VN" altLang="x-none" sz="32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O-mod faktorske analize </a:t>
            </a:r>
            <a:r>
              <a:rPr lang="vi-VN" altLang="x-none" sz="3200" noProof="1">
                <a:effectLst>
                  <a:outerShdw blurRad="38100" dist="38100" dir="2700000">
                    <a:srgbClr val="C0C0C0"/>
                  </a:outerShdw>
                </a:effectLst>
              </a:rPr>
              <a:t>je starija forma vremenskih serija gde su podaci prikupljeni na jednom subjektu  na više varijabli (redova) u više vremenskih tačaka (kolone)</a:t>
            </a:r>
          </a:p>
          <a:p>
            <a:pPr lvl="1" eaLnBrk="1" hangingPunct="1">
              <a:lnSpc>
                <a:spcPct val="80000"/>
              </a:lnSpc>
            </a:pPr>
            <a:r>
              <a:rPr lang="vi-VN" altLang="x-none" sz="3200" noProof="1">
                <a:effectLst>
                  <a:outerShdw blurRad="38100" dist="38100" dir="2700000">
                    <a:srgbClr val="C0C0C0"/>
                  </a:outerShdw>
                </a:effectLst>
              </a:rPr>
              <a:t> Na osnovu ove analize se može zaključiti o istoriji pojedinca i zasebnim specifičnim periodima vremena koji su međusobno slični! </a:t>
            </a:r>
            <a:endParaRPr lang="vi-VN" sz="3200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61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T-mode faktorske analize je sličan O modu s tom razlikom što su u redovima entiteti a podaci su vezana za jednu meru u više vremenskih tačaka. Grupisanje tačaka je i u ovom slučaju po periodu vremena. </a:t>
            </a:r>
          </a:p>
          <a:p>
            <a:pPr lvl="1"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S-mod faktorske analize radi na transponovanim podacima iz T-moda i koristi se za utvrđivanje promena grupa ljudi kroz vrema u pogledu 1 varijable</a:t>
            </a:r>
            <a:endParaRPr lang="vi-VN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7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x-none" sz="4000" noProof="1">
                <a:effectLst>
                  <a:outerShdw blurRad="38100" dist="38100" dir="2700000">
                    <a:srgbClr val="C0C0C0"/>
                  </a:outerShdw>
                </a:effectLst>
              </a:rPr>
              <a:t>Prirodu faktora tumačimo </a:t>
            </a:r>
          </a:p>
          <a:p>
            <a:pPr lvl="2" eaLnBrk="1" hangingPunct="1"/>
            <a:r>
              <a:rPr lang="sr-Latn-CS" altLang="x-none" sz="3200" noProof="1">
                <a:effectLst>
                  <a:outerShdw blurRad="38100" dist="38100" dir="2700000">
                    <a:srgbClr val="C0C0C0"/>
                  </a:outerShdw>
                </a:effectLst>
              </a:rPr>
              <a:t>njihovim odnosom sa manifestnim varijablama</a:t>
            </a:r>
          </a:p>
          <a:p>
            <a:pPr lvl="4" eaLnBrk="1" hangingPunct="1"/>
            <a:r>
              <a:rPr lang="sr-Latn-CS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matricom faktorske strukture- faktorska opterećenja</a:t>
            </a:r>
          </a:p>
          <a:p>
            <a:pPr lvl="4" eaLnBrk="1" hangingPunct="1"/>
            <a:r>
              <a:rPr lang="sr-Latn-CS" altLang="x-none" sz="2800" noProof="1">
                <a:effectLst>
                  <a:outerShdw blurRad="38100" dist="38100" dir="2700000">
                    <a:srgbClr val="C0C0C0"/>
                  </a:outerShdw>
                </a:effectLst>
              </a:rPr>
              <a:t>matricom faktorskog obrasca-matrica sklopa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41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Rotacije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r-Latn-CS" sz="3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koordinatnih osa</a:t>
            </a:r>
            <a:endParaRPr kumimoji="0" lang="en-US" sz="3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707" name="Picture 3" descr="ro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7" y="2245080"/>
            <a:ext cx="4071938" cy="296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4" descr="ro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538" y="2245081"/>
            <a:ext cx="3995738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15647" y="5589240"/>
            <a:ext cx="7108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www.youtube.com/watch?v=Ta8cKqltPfU</a:t>
            </a:r>
            <a:endParaRPr lang="sr-Latn-RS" dirty="0" smtClean="0"/>
          </a:p>
          <a:p>
            <a:r>
              <a:rPr lang="en-US" dirty="0">
                <a:hlinkClick r:id="rId6"/>
              </a:rPr>
              <a:t>https://www.youtube.com/watch?v=wg9bI8-Qx2Q&amp;t=340s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Ortogonalne</a:t>
            </a:r>
            <a:b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x-none" noProof="1" smtClean="0">
                <a:effectLst>
                  <a:outerShdw blurRad="38100" dist="38100" dir="2700000">
                    <a:srgbClr val="C0C0C0"/>
                  </a:outerShdw>
                </a:effectLst>
              </a:rPr>
              <a:t>Varimax </a:t>
            </a: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(najčešća rotacija)– maksimizuje varijansu kvadriranih elemenata u kolonama, 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Q</a:t>
            </a:r>
            <a:r>
              <a:rPr lang="sr-Latn-CS" noProof="1">
                <a:effectLst>
                  <a:outerShdw blurRad="38100" dist="38100" dir="2700000">
                    <a:srgbClr val="C0C0C0"/>
                  </a:outerShdw>
                </a:effectLst>
              </a:rPr>
              <a:t>uartamax</a:t>
            </a: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 maksimizuje varijansu kvadriranih elemenata u redovima</a:t>
            </a:r>
          </a:p>
          <a:p>
            <a:pPr eaLnBrk="1" hangingPunct="1">
              <a:lnSpc>
                <a:spcPct val="90000"/>
              </a:lnSpc>
            </a:pPr>
            <a:r>
              <a:rPr lang="sr-Latn-CS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Ortomax, kombinacija i jedne i druge</a:t>
            </a:r>
            <a:r>
              <a:rPr lang="sr-Latn-CS" noProof="1">
                <a:effectLst>
                  <a:outerShdw blurRad="38100" dist="38100" dir="2700000">
                    <a:srgbClr val="C0C0C0"/>
                  </a:outerShdw>
                </a:effectLst>
              </a:rPr>
              <a:t>. </a:t>
            </a:r>
            <a:endParaRPr lang="sr-Latn-CS" altLang="x-non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sr-Latn-CS" b="1" u="sng" noProof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Posle ortogonalnih rotacija komunalitet ostaje isti – menjaju se samo varijanse faktora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839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Kose</a:t>
            </a:r>
            <a:b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noProof="1" smtClean="0">
                <a:effectLst>
                  <a:outerShdw blurRad="38100" dist="38100" dir="2700000">
                    <a:srgbClr val="C0C0C0"/>
                  </a:outerShdw>
                </a:effectLst>
              </a:rPr>
              <a:t>Oblimin</a:t>
            </a:r>
            <a:r>
              <a:rPr lang="vi-VN" altLang="x-none" noProof="1" smtClean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- quartimax koji dozvoljava korelacije među faktorima.</a:t>
            </a:r>
          </a:p>
          <a:p>
            <a:pPr eaLnBrk="1" hangingPunct="1"/>
            <a:r>
              <a:rPr lang="vi-VN" noProof="1">
                <a:effectLst>
                  <a:outerShdw blurRad="38100" dist="38100" dir="2700000">
                    <a:srgbClr val="C0C0C0"/>
                  </a:outerShdw>
                </a:effectLst>
              </a:rPr>
              <a:t>Promax</a:t>
            </a:r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 – radi rotacije u dva koraka prvo uradi ortogonalnu transformaciju a zatim maksimizuje varijansu dozvoljavajući korelacije.</a:t>
            </a:r>
            <a:endParaRPr lang="vi-VN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2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5844" y="6246492"/>
            <a:ext cx="2130092" cy="472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BB4C3C-F4B1-4B0B-B3D6-7AFA835788FD}" type="slidenum">
              <a:t>8</a:t>
            </a:fld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>
                <a:cs typeface="Tahoma" pitchFamily="2"/>
              </a:rPr>
              <a:t>PC</a:t>
            </a:r>
            <a:endParaRPr lang="en-US" dirty="0">
              <a:cs typeface="Tahoma" pitchFamily="2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>
                <a:cs typeface="Tahoma" pitchFamily="2"/>
              </a:rPr>
              <a:t>Z je </a:t>
            </a:r>
            <a:r>
              <a:rPr lang="en-US" sz="2400" dirty="0" err="1">
                <a:cs typeface="Tahoma" pitchFamily="2"/>
              </a:rPr>
              <a:t>matrica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varijablama</a:t>
            </a:r>
            <a:r>
              <a:rPr lang="en-US" sz="2400" dirty="0">
                <a:cs typeface="Tahoma" pitchFamily="2"/>
              </a:rPr>
              <a:t>,</a:t>
            </a: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>
                <a:cs typeface="Tahoma" pitchFamily="2"/>
              </a:rPr>
              <a:t>radi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lakšeg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zapisa</a:t>
            </a:r>
            <a:r>
              <a:rPr lang="en-US" sz="2400" dirty="0">
                <a:cs typeface="Tahoma" pitchFamily="2"/>
              </a:rPr>
              <a:t> formula </a:t>
            </a:r>
            <a:r>
              <a:rPr lang="en-US" sz="2400" dirty="0" err="1">
                <a:cs typeface="Tahoma" pitchFamily="2"/>
              </a:rPr>
              <a:t>uzećemo</a:t>
            </a:r>
            <a:r>
              <a:rPr lang="en-US" sz="2400" dirty="0">
                <a:cs typeface="Tahoma" pitchFamily="2"/>
              </a:rPr>
              <a:t> da </a:t>
            </a:r>
            <a:r>
              <a:rPr lang="en-US" sz="2400" dirty="0" err="1">
                <a:cs typeface="Tahoma" pitchFamily="2"/>
              </a:rPr>
              <a:t>su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podaci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standardizovani</a:t>
            </a:r>
            <a:r>
              <a:rPr lang="en-US" sz="2400" dirty="0">
                <a:cs typeface="Tahoma" pitchFamily="2"/>
              </a:rPr>
              <a:t> u </a:t>
            </a:r>
            <a:r>
              <a:rPr lang="en-US" sz="2400" dirty="0" err="1">
                <a:cs typeface="Tahoma" pitchFamily="2"/>
              </a:rPr>
              <a:t>standardnoj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normalnoj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formi</a:t>
            </a:r>
            <a:r>
              <a:rPr lang="en-US" sz="2400" dirty="0">
                <a:cs typeface="Tahoma" pitchFamily="2"/>
              </a:rPr>
              <a:t>, </a:t>
            </a:r>
            <a:r>
              <a:rPr lang="en-US" sz="2400" dirty="0" err="1">
                <a:cs typeface="Tahoma" pitchFamily="2"/>
              </a:rPr>
              <a:t>tako</a:t>
            </a:r>
            <a:r>
              <a:rPr lang="en-US" sz="2400" dirty="0">
                <a:cs typeface="Tahoma" pitchFamily="2"/>
              </a:rPr>
              <a:t> da </a:t>
            </a:r>
            <a:r>
              <a:rPr lang="en-US" sz="2400" dirty="0" err="1">
                <a:cs typeface="Tahoma" pitchFamily="2"/>
              </a:rPr>
              <a:t>krosprodukt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ove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matice</a:t>
            </a:r>
            <a:r>
              <a:rPr lang="en-US" sz="2400" dirty="0">
                <a:cs typeface="Tahoma" pitchFamily="2"/>
              </a:rPr>
              <a:t> same </a:t>
            </a:r>
            <a:r>
              <a:rPr lang="en-US" sz="2400" dirty="0" err="1">
                <a:cs typeface="Tahoma" pitchFamily="2"/>
              </a:rPr>
              <a:t>sa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sobom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daje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matricu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interkorelacija</a:t>
            </a:r>
            <a:r>
              <a:rPr lang="en-US" sz="2400" dirty="0">
                <a:cs typeface="Tahoma" pitchFamily="2"/>
              </a:rPr>
              <a:t>, </a:t>
            </a:r>
            <a:r>
              <a:rPr lang="en-US" sz="2400" dirty="0" err="1">
                <a:cs typeface="Tahoma" pitchFamily="2"/>
              </a:rPr>
              <a:t>označenu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sa</a:t>
            </a:r>
            <a:r>
              <a:rPr lang="en-US" sz="2400" dirty="0">
                <a:cs typeface="Tahoma" pitchFamily="2"/>
              </a:rPr>
              <a:t> R</a:t>
            </a: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>
                <a:cs typeface="Tahoma" pitchFamily="2"/>
              </a:rPr>
              <a:t>Ajde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sada</a:t>
            </a:r>
            <a:r>
              <a:rPr lang="en-US" sz="2400" dirty="0">
                <a:cs typeface="Tahoma" pitchFamily="2"/>
              </a:rPr>
              <a:t> da </a:t>
            </a:r>
            <a:r>
              <a:rPr lang="en-US" sz="2400" dirty="0" err="1">
                <a:cs typeface="Tahoma" pitchFamily="2"/>
              </a:rPr>
              <a:t>nađemo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</a:t>
            </a:r>
            <a:r>
              <a:rPr lang="en-US" sz="2400" dirty="0">
                <a:cs typeface="Tahoma" pitchFamily="2"/>
              </a:rPr>
              <a:t> x, </a:t>
            </a:r>
            <a:r>
              <a:rPr lang="en-US" sz="2400" dirty="0" err="1">
                <a:cs typeface="Tahoma" pitchFamily="2"/>
              </a:rPr>
              <a:t>sa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koeficijentima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linearne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kombinacije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tako</a:t>
            </a:r>
            <a:r>
              <a:rPr lang="en-US" sz="2400" dirty="0">
                <a:cs typeface="Tahoma" pitchFamily="2"/>
              </a:rPr>
              <a:t> da </a:t>
            </a:r>
            <a:r>
              <a:rPr lang="en-US" sz="2400" dirty="0" err="1">
                <a:cs typeface="Tahoma" pitchFamily="2"/>
              </a:rPr>
              <a:t>linearno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kombinujemo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kolonske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matrice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podataka</a:t>
            </a:r>
            <a:r>
              <a:rPr lang="en-US" sz="2400" dirty="0">
                <a:cs typeface="Tahoma" pitchFamily="2"/>
              </a:rPr>
              <a:t> Z, </a:t>
            </a:r>
            <a:r>
              <a:rPr lang="en-US" sz="2400" dirty="0" err="1">
                <a:cs typeface="Tahoma" pitchFamily="2"/>
              </a:rPr>
              <a:t>dobijamo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jedan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koji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će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biti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maksimalno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dugačak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tj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vrednosti</a:t>
            </a:r>
            <a:r>
              <a:rPr lang="en-US" sz="2400" dirty="0">
                <a:cs typeface="Tahoma" pitchFamily="2"/>
              </a:rPr>
              <a:t> u </a:t>
            </a:r>
            <a:r>
              <a:rPr lang="en-US" sz="2400" dirty="0" err="1">
                <a:cs typeface="Tahoma" pitchFamily="2"/>
              </a:rPr>
              <a:t>njemu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će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imati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maksimalnu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varijansu</a:t>
            </a:r>
            <a:r>
              <a:rPr lang="en-US" sz="2400" dirty="0">
                <a:cs typeface="Tahoma" pitchFamily="2"/>
              </a:rPr>
              <a:t/>
            </a:r>
            <a:br>
              <a:rPr lang="en-US" sz="2400" dirty="0">
                <a:cs typeface="Tahoma" pitchFamily="2"/>
              </a:rPr>
            </a:br>
            <a:endParaRPr lang="en-US" dirty="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886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Š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 se de</a:t>
            </a:r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š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ava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komunalitetom</a:t>
            </a:r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Dužina vektora neke varijable se ne menja pa tako ni njen kvadrat</a:t>
            </a:r>
          </a:p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Suma kvadrata zasićenja će biti veća nego što su komunaliteti pa iz nje treba izuzeti dvostruku kovarijansu među faktorima</a:t>
            </a:r>
            <a:endParaRPr lang="vi-VN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454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Kose rotacije se rade iz dva razloga</a:t>
            </a:r>
          </a:p>
          <a:p>
            <a:pPr lvl="1"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da bi se radile faktorske analize višeg reda</a:t>
            </a:r>
          </a:p>
          <a:p>
            <a:pPr lvl="1"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da bi se dozvolili prirodni odnosi između varijabli</a:t>
            </a:r>
          </a:p>
          <a:p>
            <a:pPr eaLnBrk="1" hangingPunct="1"/>
            <a:r>
              <a:rPr lang="vi-VN" altLang="x-none" noProof="1">
                <a:effectLst>
                  <a:outerShdw blurRad="38100" dist="38100" dir="2700000">
                    <a:srgbClr val="C0C0C0"/>
                  </a:outerShdw>
                </a:effectLst>
              </a:rPr>
              <a:t>Postoji beskonačan mogući broj ortogonalnih referentnih okvira – kosih ima još na beskonačnu</a:t>
            </a:r>
            <a:endParaRPr lang="vi-VN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40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Dodatna komplikacija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 vert="horz" wrap="square" lIns="91440" tIns="45720" rIns="91440" bIns="45720" numCol="1" anchor="t" anchorCtr="0" compatLnSpc="1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Kod ortogonalnih rotacija paralelna i ortogonalna projekcija su identične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23907" name="Picture 1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00113" y="2613025"/>
            <a:ext cx="6696075" cy="4244975"/>
          </a:xfrm>
          <a:ln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Kod kosih rotacija imamo dve vrste projekcija ortogonalne i paralelne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1484313"/>
            <a:ext cx="8064500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188640"/>
            <a:ext cx="7772400" cy="13620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Matrice sa projekcijama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584" y="1988840"/>
            <a:ext cx="7772400" cy="393022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Ortogonalne projekcije su u – matrici strukture i predstavljaju korelacija varijabli i faktora</a:t>
            </a:r>
          </a:p>
          <a:p>
            <a:pPr marL="342900" indent="-342900" eaLnBrk="1" hangingPunct="1">
              <a:buFontTx/>
              <a:buChar char="•"/>
              <a:defRPr/>
            </a:pPr>
            <a:r>
              <a:rPr lang="sr-Latn-C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Paralelne projekcije su u matrici faktorskog obrasca (matrica sklopa ili eng. pattern matrix)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sr-Latn-C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404664"/>
            <a:ext cx="7772400" cy="136207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Značenje-matrica </a:t>
            </a:r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strukture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2313" y="1844824"/>
            <a:ext cx="7772400" cy="4320480"/>
          </a:xfr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z="32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Kod kosih rotacija matrica </a:t>
            </a:r>
            <a:r>
              <a:rPr sz="32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strukture</a:t>
            </a:r>
            <a:r>
              <a:rPr lang="sr-Latn-CS" altLang="x-none" sz="32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 retko daje jednostavnu strukturu jer se pojavljuju zasićenja na više faktora.</a:t>
            </a:r>
          </a:p>
          <a:p>
            <a:pPr eaLnBrk="1" fontAlgn="base" hangingPunct="1"/>
            <a:r>
              <a:rPr lang="sr-Latn-CS" altLang="x-none" sz="32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Ona nam govori kako faktori grade varijable</a:t>
            </a:r>
          </a:p>
          <a:p>
            <a:pPr eaLnBrk="1" fontAlgn="base" hangingPunct="1"/>
            <a:r>
              <a:rPr lang="sr-Latn-CS" altLang="x-none" sz="32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Kvadrati koeficijenata govore koliki je procenat varijanse date varijable objašnjen datim faktorima</a:t>
            </a:r>
            <a:endParaRPr sz="32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980728"/>
            <a:ext cx="7772400" cy="136207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Značenje-matrica faktorskog obrasca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Slu</a:t>
            </a:r>
            <a:r>
              <a:rPr lang="sr-Latn-R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ž</a:t>
            </a:r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i </a:t>
            </a:r>
            <a:r>
              <a:rPr lang="sr-Latn-R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z</a:t>
            </a:r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a dobijanje skora na varijabli preko faktora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Ona služi za tumačenje i davanje psihološkog značenja faktorima 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Može imati vrednosti veće od 1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endParaRPr lang="sr-Latn-RS" altLang="x-none" dirty="0"/>
          </a:p>
        </p:txBody>
      </p:sp>
      <p:sp>
        <p:nvSpPr>
          <p:cNvPr id="1341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endParaRPr lang="sr-Latn-RS" altLang="x-none" dirty="0"/>
          </a:p>
        </p:txBody>
      </p:sp>
      <p:pic>
        <p:nvPicPr>
          <p:cNvPr id="13414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6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Matrice u Fa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sirovih rezultata-matrica sa ispitanicima u redovima i manifestnim varijablama u kolonama.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faktorskih skorova-matrica sa ispitanicima u redovima i latentnim varijablama (faktorskim skorovima) u kolonama.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korelacija – matrica kovarijansi standardizovanih skorova sa jedinicama na dijagonali!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reprodukovana matrica</a:t>
            </a:r>
            <a:r>
              <a:rPr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 – matrica korelacija koja se mo</a:t>
            </a: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že reprodukovati na osnovu zadržanih faktora. Ako imamo onoliko komponenti koliko i ulaznih varijabli ona je potpuno jednaka izvornoj matrici korelacija.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rezidualna matrica – matrica u kojoj su jedinice na dijagonali a razlike između reprodukovanih i izvornih korelacija van dijagonale</a:t>
            </a:r>
          </a:p>
          <a:p>
            <a:pPr eaLnBrk="1" fontAlgn="base" hangingPunct="1">
              <a:lnSpc>
                <a:spcPct val="80000"/>
              </a:lnSpc>
            </a:pPr>
            <a:endParaRPr lang="sr-Latn-CS" altLang="x-none" sz="24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>
              <a:lnSpc>
                <a:spcPct val="80000"/>
              </a:lnSpc>
            </a:pPr>
            <a:endParaRPr sz="20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Matrice u Fa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redukovana matrica korelacija-matrica korelacija koja na dijagonali nema jedinice već neku procenu komunaliteta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imaž kovarijansi-matrica kovarijansi predviđenih vrednosti (pravih skorova) svake varijable na osnovu preostalih varijabli iz skupa. Na dijagonali je kvadrat koeficijenta multiple korelacije.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antiimaž kovarijansi - matrica kovarijansi rezidualnih vrednosti (skorova greške) svake varijable na osnovu preostalih varijabli iz skupa. Ona se može dobiti i kao razlika korespodentnih elemenata matrice korelacija i  matrice imaž kovarijansi. Dakle na dijagonali ima 1 – multiplo R na kvadrat.</a:t>
            </a:r>
          </a:p>
          <a:p>
            <a:pPr eaLnBrk="1" fontAlgn="base" hangingPunct="1">
              <a:lnSpc>
                <a:spcPct val="8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ponderisanih kovarijansi kada se elementi matrice korelacija podele ili pomnože sa nekom vrednošću (najčešće unikvitetom) tako da se pojača uticaj nekih varijabli.</a:t>
            </a:r>
          </a:p>
          <a:p>
            <a:pPr eaLnBrk="1" fontAlgn="base" hangingPunct="1">
              <a:lnSpc>
                <a:spcPct val="80000"/>
              </a:lnSpc>
            </a:pPr>
            <a:endParaRPr sz="20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53101" y="331765"/>
            <a:ext cx="7837229" cy="5604727"/>
          </a:xfrm>
        </p:spPr>
        <p:txBody>
          <a:bodyPr/>
          <a:lstStyle/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err="1">
                <a:cs typeface="Tahoma" pitchFamily="2"/>
              </a:rPr>
              <a:t>Kombinajom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kolonskih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vektora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iz</a:t>
            </a:r>
            <a:r>
              <a:rPr lang="en-US" sz="2400" dirty="0">
                <a:cs typeface="Tahoma" pitchFamily="2"/>
              </a:rPr>
              <a:t> Z </a:t>
            </a:r>
            <a:r>
              <a:rPr lang="en-US" sz="2400" dirty="0" err="1">
                <a:cs typeface="Tahoma" pitchFamily="2"/>
              </a:rPr>
              <a:t>dobijamo</a:t>
            </a:r>
            <a:r>
              <a:rPr lang="en-US" sz="2400" dirty="0">
                <a:cs typeface="Tahoma" pitchFamily="2"/>
              </a:rPr>
              <a:t/>
            </a:r>
            <a:br>
              <a:rPr lang="en-US" sz="2400" dirty="0">
                <a:cs typeface="Tahoma" pitchFamily="2"/>
              </a:rPr>
            </a:br>
            <a:r>
              <a:rPr lang="en-US" sz="2400" dirty="0">
                <a:cs typeface="Tahoma" pitchFamily="2"/>
              </a:rPr>
              <a:t/>
            </a:r>
            <a:br>
              <a:rPr lang="en-US" sz="2400" dirty="0">
                <a:cs typeface="Tahoma" pitchFamily="2"/>
              </a:rPr>
            </a:br>
            <a:endParaRPr lang="en-US" sz="2400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sr-Latn-RS" sz="2400" dirty="0" smtClean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sr-Latn-RS" sz="2400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r>
              <a:rPr lang="en-US" sz="2400" dirty="0" smtClean="0">
                <a:cs typeface="Tahoma" pitchFamily="2"/>
              </a:rPr>
              <a:t>Ali  </a:t>
            </a:r>
            <a:r>
              <a:rPr lang="en-US" sz="2400" dirty="0" err="1">
                <a:cs typeface="Tahoma" pitchFamily="2"/>
              </a:rPr>
              <a:t>želimo</a:t>
            </a:r>
            <a:r>
              <a:rPr lang="en-US" sz="2400" dirty="0">
                <a:cs typeface="Tahoma" pitchFamily="2"/>
              </a:rPr>
              <a:t> da K </a:t>
            </a:r>
            <a:r>
              <a:rPr lang="en-US" sz="2400" dirty="0" err="1">
                <a:cs typeface="Tahoma" pitchFamily="2"/>
              </a:rPr>
              <a:t>bude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što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duže</a:t>
            </a:r>
            <a:r>
              <a:rPr lang="en-US" sz="2400" dirty="0">
                <a:cs typeface="Tahoma" pitchFamily="2"/>
              </a:rPr>
              <a:t>, da mu </a:t>
            </a:r>
            <a:r>
              <a:rPr lang="en-US" sz="2400" dirty="0" err="1">
                <a:cs typeface="Tahoma" pitchFamily="2"/>
              </a:rPr>
              <a:t>njegova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norma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bude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što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veća</a:t>
            </a:r>
            <a:r>
              <a:rPr lang="en-US" sz="2400" dirty="0">
                <a:cs typeface="Tahoma" pitchFamily="2"/>
              </a:rPr>
              <a:t> (a to je </a:t>
            </a:r>
            <a:r>
              <a:rPr lang="en-US" sz="2400" dirty="0" err="1">
                <a:cs typeface="Tahoma" pitchFamily="2"/>
              </a:rPr>
              <a:t>suma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kvadriranih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vrednosti</a:t>
            </a:r>
            <a:r>
              <a:rPr lang="en-US" sz="2400" dirty="0">
                <a:cs typeface="Tahoma" pitchFamily="2"/>
              </a:rPr>
              <a:t>, </a:t>
            </a:r>
            <a:r>
              <a:rPr lang="en-US" sz="2400" dirty="0" err="1">
                <a:cs typeface="Tahoma" pitchFamily="2"/>
              </a:rPr>
              <a:t>tj</a:t>
            </a:r>
            <a:r>
              <a:rPr lang="en-US" sz="2400" dirty="0">
                <a:cs typeface="Tahoma" pitchFamily="2"/>
              </a:rPr>
              <a:t> </a:t>
            </a:r>
            <a:r>
              <a:rPr lang="en-US" sz="2400" dirty="0" err="1">
                <a:cs typeface="Tahoma" pitchFamily="2"/>
              </a:rPr>
              <a:t>varijansa</a:t>
            </a:r>
            <a:r>
              <a:rPr lang="en-US" sz="2400" dirty="0">
                <a:cs typeface="Tahoma" pitchFamily="2"/>
              </a:rPr>
              <a:t>)</a:t>
            </a:r>
            <a:br>
              <a:rPr lang="en-US" sz="2400" dirty="0">
                <a:cs typeface="Tahoma" pitchFamily="2"/>
              </a:rPr>
            </a:br>
            <a:endParaRPr lang="en-US" sz="2400" dirty="0">
              <a:cs typeface="Tahoma" pitchFamily="2"/>
            </a:endParaRPr>
          </a:p>
          <a:p>
            <a:pPr lvl="0">
              <a:buClr>
                <a:srgbClr val="EF2929"/>
              </a:buClr>
              <a:buSzPct val="45000"/>
              <a:buFont typeface="StarSymbol"/>
              <a:buChar char="●"/>
            </a:pPr>
            <a:endParaRPr lang="en-US" sz="2400" dirty="0"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/>
              <p:cNvSpPr txBox="1"/>
              <p:nvPr/>
            </p:nvSpPr>
            <p:spPr>
              <a:xfrm>
                <a:off x="2987824" y="1412776"/>
                <a:ext cx="2237116" cy="586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K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Zx</m:t>
                      </m:r>
                    </m:oMath>
                  </m:oMathPara>
                </a14:m>
                <a:endParaRPr lang="en-US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412776"/>
                <a:ext cx="2237116" cy="5865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2699792" y="3861048"/>
                <a:ext cx="3744416" cy="1040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4" tIns="44997" rIns="90004" bIns="44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K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Z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Zx</m:t>
                      </m:r>
                      <m:r>
                        <a:rPr lang="en-US" sz="240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Rx</m:t>
                      </m:r>
                    </m:oMath>
                  </m:oMathPara>
                </a14:m>
                <a:endPara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861048"/>
                <a:ext cx="3744416" cy="1040622"/>
              </a:xfrm>
              <a:prstGeom prst="rect">
                <a:avLst/>
              </a:prstGeom>
              <a:blipFill rotWithShape="1">
                <a:blip r:embed="rId4"/>
                <a:stretch>
                  <a:fillRect l="-2117" r="-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Matrice u Fa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lnSpc>
                <a:spcPct val="9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strukture matrica u kojoj se nalaze ortogonalne projekcije varijabli na faktore</a:t>
            </a:r>
            <a:r>
              <a:rPr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 (korelacije)</a:t>
            </a: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</a:p>
          <a:p>
            <a:pPr eaLnBrk="1" fontAlgn="base" hangingPunct="1">
              <a:lnSpc>
                <a:spcPct val="9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sklopa (matrica faktorskog obrasca) u kojoj se nalaze paralelne projekcije varijabli na faktore. Kod ortogonalnih rotacija identična je matrici strukture</a:t>
            </a:r>
            <a:r>
              <a:rPr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 (ponderi)</a:t>
            </a: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</a:p>
          <a:p>
            <a:pPr eaLnBrk="1" fontAlgn="base" hangingPunct="1">
              <a:lnSpc>
                <a:spcPct val="90000"/>
              </a:lnSpc>
            </a:pPr>
            <a:r>
              <a:rPr lang="sr-Latn-CS" altLang="x-none" sz="24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matrica faktorskih koeficijenata u kojoj su regresioni koeficijenti za računanje faktorskih bodova</a:t>
            </a:r>
            <a:endParaRPr sz="24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>
              <a:lnSpc>
                <a:spcPct val="90000"/>
              </a:lnSpc>
            </a:pPr>
            <a:endParaRPr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736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5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Nedostaci nekih FA studija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22700"/>
            <a:ext cx="6969125" cy="18923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(Fulgosi 326 do 333)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Latn-C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Neadekvatan</a:t>
            </a: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izbor varijabli</a:t>
            </a:r>
            <a:b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Varijable moraju biti izabrane na osnovu teorijskog konstrukta tako da unapred znamo čega su indikator</a:t>
            </a: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Varijable ne smeju biti izabrane tako da favorizuju jedan teorijski pristup u odnosu na drugi-svakoj od trenutno prisutnih hipoteza treba dati priliku da se potvrdi</a:t>
            </a:r>
          </a:p>
          <a:p>
            <a:pPr eaLnBrk="1" fontAlgn="base" hangingPunct="1"/>
            <a:endParaRPr lang="sr-Latn-CS" altLang="x-none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Neadekvatan izbor varijabli</a:t>
            </a: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0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lnSpc>
                <a:spcPct val="90000"/>
              </a:lnSpc>
            </a:pPr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Faktorska analiza na prehomogenom skupu varijabli daje trivijalne rezultate dok na </a:t>
            </a:r>
          </a:p>
          <a:p>
            <a:pPr eaLnBrk="1" fontAlgn="base" hangingPunct="1">
              <a:lnSpc>
                <a:spcPct val="90000"/>
              </a:lnSpc>
            </a:pPr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izrazito nehomogenom skupu varijabli daje neinterpretabilne faktore</a:t>
            </a:r>
          </a:p>
          <a:p>
            <a:pPr eaLnBrk="1" fontAlgn="base" hangingPunct="1">
              <a:lnSpc>
                <a:spcPct val="90000"/>
              </a:lnSpc>
            </a:pPr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Neki faktor je moguće interpretirati tek ako ima zasićenje sa najmanje 3 varijable!</a:t>
            </a:r>
            <a:endParaRPr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>
              <a:lnSpc>
                <a:spcPct val="90000"/>
              </a:lnSpc>
            </a:pPr>
            <a:r>
              <a:rPr sz="2800" b="1" u="sng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Garbage in garbage out</a:t>
            </a:r>
            <a:r>
              <a:rPr sz="2800" b="1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r>
              <a:rPr lang="sr-Latn-CS" altLang="x-none" sz="2800" b="1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 Faktorska analiza nam ne može pomoći ako su indikatori loše odabrani</a:t>
            </a:r>
            <a:endParaRPr sz="2800" b="1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Nestabilnost koeficijenata korelacije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Korelacije dobijene na malim uzorcima su nestabilne pa i faktorske solucije koje iz njih proističu bivaju nestabilne.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Faktorska analiza ima smisla samo ako broj ispitanika višestruko (najmanje 3 do 5 puta) prevazilazi broj varijabli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Zanemarivanje zahteva faktorske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Koriste se varijable koje nisu normalno distribuirane ili nisu na najmanje intervalnom nivou merenja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Nejasan prikaz </a:t>
            </a: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rezultata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 navodi se koji je kriterijum za odeđivanje broja faktora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koji metod ekstrakcije i rotacije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sr-Latn-C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ni koja ulazna matrica korelacija je korištena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sr-Latn-C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otkrivanje” tople vode ili rupe na saksiji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Hipertrofija instrumenata koji mere vać dobro utvrđene faktora dajući im često nova imena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To je kao kada bi dužinu merili metalnim, pa drvenim, pa plastičnim metrom a merenu veličinu nazvali drugim imenom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Potrebno je u svaku FA studiju uvesti markere za već dobro utvrđene faktore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fontAlgn="base" hangingPunct="1"/>
            <a:r>
              <a:rPr lang="sr-Latn-CS" altLang="x-none" sz="40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Otkrivanje</a:t>
            </a:r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 slučajnih faktora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Faktorizacije slučajnih podataka zbog gršaka u preciznosti daju manji broj faktora nego varijabli, obično pola.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To znači da je moguće u praksi dobiti slučajne faktore</a:t>
            </a:r>
          </a:p>
          <a:p>
            <a:pPr eaLnBrk="1" fontAlgn="base" hangingPunct="1"/>
            <a:r>
              <a:rPr lang="sr-Latn-CS" altLang="x-none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Neophodno je praviti krosvalidaciju -podeliti uzorak slučajnim odabirom ispitanika i ponoviti analizu dva puta! </a:t>
            </a:r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/>
            <a:endParaRPr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sr-Latn-C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Nepostojanje teorijske integracije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179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Istraživači polaze u istraživanja sa ateorijskim indikatorima pod parolom što više to bolje i valjda ću nešto dobiti</a:t>
            </a: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To se naziva </a:t>
            </a:r>
            <a:r>
              <a:rPr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Short gun empiricism!</a:t>
            </a:r>
            <a:endParaRPr lang="sr-Latn-CS" altLang="x-none"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fontAlgn="base" hangingPunct="1"/>
            <a:r>
              <a:rPr lang="sr-Latn-CS" altLang="x-none" sz="2800" strike="noStrike" noProof="1">
                <a:effectLst>
                  <a:outerShdw blurRad="38100" dist="38100" dir="2700000">
                    <a:srgbClr val="C0C0C0"/>
                  </a:outerShdw>
                </a:effectLst>
              </a:rPr>
              <a:t>Posthock interpretacija faktora je uvek moguća</a:t>
            </a:r>
            <a:endParaRPr sz="28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3369</Words>
  <Application>Microsoft Office PowerPoint</Application>
  <PresentationFormat>On-screen Show (4:3)</PresentationFormat>
  <Paragraphs>531</Paragraphs>
  <Slides>132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Default Design</vt:lpstr>
      <vt:lpstr>PowerPoint Presentation</vt:lpstr>
      <vt:lpstr>PowerPoint Presentation</vt:lpstr>
      <vt:lpstr>PowerPoint Presentation</vt:lpstr>
      <vt:lpstr>Charles Edward Spearman  1863-1945</vt:lpstr>
      <vt:lpstr>PowerPoint Presentation</vt:lpstr>
      <vt:lpstr>Glavne komponente (Pearson 1903, Hotteling, 1930)</vt:lpstr>
      <vt:lpstr>Analiza glavnih komponenata je postupak transformacije izvorne varijable u neke nove varijable tako da </vt:lpstr>
      <vt:lpstr>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 same definicije svojstvenih vrijednosti znamo da je: </vt:lpstr>
      <vt:lpstr>Budući da je matrica R pozitivno definitna (tj. xt R x &gt; 0) simetrična matrica slede sledeća tvrđenja: </vt:lpstr>
      <vt:lpstr>Druge metode faktorizacije (ekstrakcije faktora)</vt:lpstr>
      <vt:lpstr>PowerPoint Presentation</vt:lpstr>
      <vt:lpstr>Ulazne matrice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Z=T+E </vt:lpstr>
      <vt:lpstr>PowerPoint Presentation</vt:lpstr>
      <vt:lpstr>PowerPoint Presentation</vt:lpstr>
      <vt:lpstr>PowerPoint Presentation</vt:lpstr>
      <vt:lpstr>Faktorizacija imaž kovarijansi</vt:lpstr>
      <vt:lpstr>Alfa faktorska(Alpha Factoring) </vt:lpstr>
      <vt:lpstr>Nepondreisani najmanji kvadrati -Unweighted Least-Squares ULS</vt:lpstr>
      <vt:lpstr>Metod generalizovanih najmanjih kvadrata (Generalized Least-Squares Method)</vt:lpstr>
      <vt:lpstr>Generalizovani najmanji kvadrati GLS</vt:lpstr>
      <vt:lpstr>Metod najveće verodostojnost(Maximum-Likelihood Method) </vt:lpstr>
      <vt:lpstr>Linkovi za objašnjenje Maximum Likelihood</vt:lpstr>
      <vt:lpstr>Maksimalna verodostojnost (maximum likelihood)</vt:lpstr>
      <vt:lpstr>Mere pogodnosti modela (goodiness of fit indices)</vt:lpstr>
      <vt:lpstr>Analiza kanoničkih komponenti</vt:lpstr>
      <vt:lpstr>PowerPoint Presentation</vt:lpstr>
      <vt:lpstr>Različiti kriterijumi određivanja broja komponenti/faktora</vt:lpstr>
      <vt:lpstr>PowerPoint Presentation</vt:lpstr>
      <vt:lpstr>PowerPoint Presentation</vt:lpstr>
      <vt:lpstr>Značajne komponente</vt:lpstr>
      <vt:lpstr>Svojstvena vrednost veća od 1</vt:lpstr>
      <vt:lpstr>Bartlett-ov test </vt:lpstr>
      <vt:lpstr>PowerPoint Presentation</vt:lpstr>
      <vt:lpstr>Cattell-ov scree kriterijum</vt:lpstr>
      <vt:lpstr>Bartlett, 1950</vt:lpstr>
      <vt:lpstr>PowerPoint Presentation</vt:lpstr>
      <vt:lpstr>PowerPoint Presentation</vt:lpstr>
      <vt:lpstr>Katelov scree</vt:lpstr>
      <vt:lpstr>PowerPoint Presentation</vt:lpstr>
      <vt:lpstr>Horn-ov paralel kriterijum</vt:lpstr>
      <vt:lpstr>Paralel analiza </vt:lpstr>
      <vt:lpstr>Paralel analiza </vt:lpstr>
      <vt:lpstr>Paralel analiza </vt:lpstr>
      <vt:lpstr>Primer ’stvarne nasuprot slučajnim svojstvenim vrednostima</vt:lpstr>
      <vt:lpstr>Paralel kriterijum grafički</vt:lpstr>
      <vt:lpstr>Paralel analiza </vt:lpstr>
      <vt:lpstr>Velicer-ov test (I976)</vt:lpstr>
      <vt:lpstr>PowerPoint Presentation</vt:lpstr>
      <vt:lpstr>PowerPoint Presentation</vt:lpstr>
      <vt:lpstr>Od čega zavisi tačnost različitih kriterijuma</vt:lpstr>
      <vt:lpstr>Komparacija nekoliko kriterijuma za određivanje broja faktora</vt:lpstr>
      <vt:lpstr>PowerPoint Presentation</vt:lpstr>
      <vt:lpstr>PowerPoint Presentation</vt:lpstr>
      <vt:lpstr>slaganje faktorskih rešenja</vt:lpstr>
      <vt:lpstr>Vektorska korelacija</vt:lpstr>
      <vt:lpstr>Kongruencija</vt:lpstr>
      <vt:lpstr>Euklidska distanca</vt:lpstr>
      <vt:lpstr>Dvostruko reskaliran prosečna distanca</vt:lpstr>
      <vt:lpstr>Mera sličnosti je</vt:lpstr>
      <vt:lpstr>Prosečno kvadratno otstupanje (RMS)</vt:lpstr>
      <vt:lpstr>Modaliteti Faktorske analize</vt:lpstr>
      <vt:lpstr>Modaliteti Faktorske analize</vt:lpstr>
      <vt:lpstr>PowerPoint Presentation</vt:lpstr>
      <vt:lpstr>PowerPoint Presentation</vt:lpstr>
      <vt:lpstr>Rotacije koordinatnih osa</vt:lpstr>
      <vt:lpstr>Ortogonalne </vt:lpstr>
      <vt:lpstr>Kose </vt:lpstr>
      <vt:lpstr>Šta se dešava sa komunalitetom?</vt:lpstr>
      <vt:lpstr>PowerPoint Presentation</vt:lpstr>
      <vt:lpstr>Dodatna komplikacija</vt:lpstr>
      <vt:lpstr>Kod kosih rotacija imamo dve vrste projekcija ortogonalne i paralelne </vt:lpstr>
      <vt:lpstr>Matrice sa projekcijama</vt:lpstr>
      <vt:lpstr>Značenje-matrica strukture</vt:lpstr>
      <vt:lpstr>Značenje-matrica faktorskog obrasca</vt:lpstr>
      <vt:lpstr>PowerPoint Presentation</vt:lpstr>
      <vt:lpstr>Matrice u Fa</vt:lpstr>
      <vt:lpstr>Matrice u Fa</vt:lpstr>
      <vt:lpstr>Matrice u Fa</vt:lpstr>
      <vt:lpstr>Nedostaci nekih FA studija</vt:lpstr>
      <vt:lpstr> Neadekvatan izbor varijabli </vt:lpstr>
      <vt:lpstr>Neadekvatan izbor varijabli </vt:lpstr>
      <vt:lpstr>Nestabilnost koeficijenata korelacije</vt:lpstr>
      <vt:lpstr>Zanemarivanje zahteva faktorske</vt:lpstr>
      <vt:lpstr>Nejasan prikaz rezultata</vt:lpstr>
      <vt:lpstr>“otkrivanje” tople vode ili rupe na saksiji</vt:lpstr>
      <vt:lpstr>Otkrivanje slučajnih faktora</vt:lpstr>
      <vt:lpstr>Nepostojanje teorijske integracije</vt:lpstr>
      <vt:lpstr>Koraci u FA studijama</vt:lpstr>
      <vt:lpstr>Koraci u FA studijama</vt:lpstr>
      <vt:lpstr>Koraci u FA studijama</vt:lpstr>
      <vt:lpstr>Koraci u FA studijama</vt:lpstr>
      <vt:lpstr>ZAKLJUČCI</vt:lpstr>
      <vt:lpstr>PowerPoint Presentation</vt:lpstr>
      <vt:lpstr>Faktorska analiza se koristi</vt:lpstr>
      <vt:lpstr>PowerPoint Presentation</vt:lpstr>
      <vt:lpstr>PowerPoint Presentation</vt:lpstr>
      <vt:lpstr>Uslovi</vt:lpstr>
      <vt:lpstr>Interpretacija se</vt:lpstr>
      <vt:lpstr>Kraj</vt:lpstr>
      <vt:lpstr>Charles Edward Spearman  1863-1945</vt:lpstr>
      <vt:lpstr>PowerPoint Presentation</vt:lpstr>
      <vt:lpstr>PowerPoint Presentation</vt:lpstr>
      <vt:lpstr>PowerPoint Presentation</vt:lpstr>
      <vt:lpstr>R-R`=Rr</vt:lpstr>
      <vt:lpstr>Louis Leon Thurstone  1887-1955</vt:lpstr>
      <vt:lpstr>PowerPoint Presentation</vt:lpstr>
      <vt:lpstr>PowerPoint Presentation</vt:lpstr>
      <vt:lpstr>Drugi korak-pnavlja se sa apsolutnim vrednostima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Potpuna reprodukcija operacijom R=AAT</vt:lpstr>
      <vt:lpstr>Harold Hotelling (1895 –1973) </vt:lpstr>
      <vt:lpstr>PowerPoint Presentation</vt:lpstr>
      <vt:lpstr> </vt:lpstr>
      <vt:lpstr>PowerPoint Presentation</vt:lpstr>
      <vt:lpstr>Bartletov test sferičnosti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 Opacic</dc:creator>
  <cp:lastModifiedBy>Goran</cp:lastModifiedBy>
  <cp:revision>117</cp:revision>
  <dcterms:created xsi:type="dcterms:W3CDTF">2005-12-13T22:05:58Z</dcterms:created>
  <dcterms:modified xsi:type="dcterms:W3CDTF">2020-03-30T09:16:02Z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