
<file path=[Content_Types].xml><?xml version="1.0" encoding="utf-8"?>
<Types xmlns="http://schemas.openxmlformats.org/package/2006/content-types">
  <Default Extension="png" ContentType="image/png"/>
  <Default Extension="webp" ContentType="vide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23EE-B236-4461-88C8-570CEA1E404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3C26-094D-4E70-BCE6-DDA33AB3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3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23EE-B236-4461-88C8-570CEA1E404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3C26-094D-4E70-BCE6-DDA33AB3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6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23EE-B236-4461-88C8-570CEA1E404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3C26-094D-4E70-BCE6-DDA33AB3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2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23EE-B236-4461-88C8-570CEA1E404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3C26-094D-4E70-BCE6-DDA33AB3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23EE-B236-4461-88C8-570CEA1E404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3C26-094D-4E70-BCE6-DDA33AB3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23EE-B236-4461-88C8-570CEA1E404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3C26-094D-4E70-BCE6-DDA33AB3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6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23EE-B236-4461-88C8-570CEA1E404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3C26-094D-4E70-BCE6-DDA33AB3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23EE-B236-4461-88C8-570CEA1E404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3C26-094D-4E70-BCE6-DDA33AB3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1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23EE-B236-4461-88C8-570CEA1E404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3C26-094D-4E70-BCE6-DDA33AB3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23EE-B236-4461-88C8-570CEA1E404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3C26-094D-4E70-BCE6-DDA33AB3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5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23EE-B236-4461-88C8-570CEA1E404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3C26-094D-4E70-BCE6-DDA33AB3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23EE-B236-4461-88C8-570CEA1E404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E3C26-094D-4E70-BCE6-DDA33AB3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5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313" y="18871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Unit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Key features of ancient societies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2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Key features of ancient societies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51" y="1579418"/>
            <a:ext cx="11430000" cy="355014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  <a:tabLst>
                <a:tab pos="1123950" algn="l"/>
              </a:tabLst>
            </a:pPr>
            <a:endParaRPr lang="en-US" sz="2400" dirty="0"/>
          </a:p>
          <a:p>
            <a:pPr>
              <a:lnSpc>
                <a:spcPct val="115000"/>
              </a:lnSpc>
              <a:tabLst>
                <a:tab pos="1123950" algn="l"/>
              </a:tabLst>
            </a:pPr>
            <a:r>
              <a:rPr lang="en-US" sz="2400" dirty="0" smtClean="0"/>
              <a:t>1. In the earliest societies, people were typically either </a:t>
            </a:r>
            <a:r>
              <a:rPr lang="en-US" sz="2400" b="1" dirty="0" smtClean="0">
                <a:solidFill>
                  <a:schemeClr val="accent2"/>
                </a:solidFill>
              </a:rPr>
              <a:t>hunters </a:t>
            </a:r>
            <a:r>
              <a:rPr lang="en-US" sz="2400" dirty="0" smtClean="0"/>
              <a:t>or</a:t>
            </a:r>
            <a:r>
              <a:rPr lang="en-US" sz="2400" b="1" dirty="0" smtClean="0">
                <a:solidFill>
                  <a:schemeClr val="accent2"/>
                </a:solidFill>
              </a:rPr>
              <a:t> gatherers</a:t>
            </a:r>
            <a:r>
              <a:rPr lang="en-US" sz="2400" dirty="0" smtClean="0"/>
              <a:t>. What influenced the </a:t>
            </a:r>
            <a:r>
              <a:rPr lang="en-US" sz="2400" b="1" dirty="0" smtClean="0">
                <a:solidFill>
                  <a:schemeClr val="accent2"/>
                </a:solidFill>
              </a:rPr>
              <a:t>shift</a:t>
            </a:r>
            <a:r>
              <a:rPr lang="en-US" sz="2400" b="1" dirty="0" smtClean="0"/>
              <a:t> </a:t>
            </a:r>
            <a:r>
              <a:rPr lang="en-US" sz="2400" dirty="0" smtClean="0"/>
              <a:t>from their </a:t>
            </a:r>
            <a:r>
              <a:rPr lang="en-US" sz="2400" b="1" dirty="0" smtClean="0">
                <a:solidFill>
                  <a:schemeClr val="accent2"/>
                </a:solidFill>
              </a:rPr>
              <a:t>nomadic</a:t>
            </a:r>
            <a:r>
              <a:rPr lang="en-US" sz="2400" dirty="0" smtClean="0"/>
              <a:t> lifestyle to a more </a:t>
            </a:r>
            <a:r>
              <a:rPr lang="en-US" sz="2400" b="1" dirty="0" smtClean="0">
                <a:solidFill>
                  <a:schemeClr val="accent2"/>
                </a:solidFill>
              </a:rPr>
              <a:t>sedentary</a:t>
            </a:r>
            <a:r>
              <a:rPr lang="en-US" sz="2400" dirty="0" smtClean="0"/>
              <a:t> one? How did the first </a:t>
            </a:r>
            <a:r>
              <a:rPr lang="en-US" sz="2400" b="1" dirty="0" smtClean="0">
                <a:solidFill>
                  <a:schemeClr val="accent2"/>
                </a:solidFill>
              </a:rPr>
              <a:t>fixed (permanent) settlements </a:t>
            </a:r>
            <a:r>
              <a:rPr lang="en-US" sz="2400" dirty="0" smtClean="0"/>
              <a:t>develop?</a:t>
            </a:r>
          </a:p>
          <a:p>
            <a:pPr>
              <a:lnSpc>
                <a:spcPct val="115000"/>
              </a:lnSpc>
              <a:tabLst>
                <a:tab pos="1123950" algn="l"/>
              </a:tabLst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What </a:t>
            </a:r>
            <a:r>
              <a:rPr lang="en-US" sz="24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geographical features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influenced the creation of early fixed settlements?</a:t>
            </a:r>
          </a:p>
          <a:p>
            <a:pPr>
              <a:lnSpc>
                <a:spcPct val="115000"/>
              </a:lnSpc>
              <a:tabLst>
                <a:tab pos="1123950" algn="l"/>
              </a:tabLst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 What are, in your opinion, some of the </a:t>
            </a:r>
            <a:r>
              <a:rPr lang="en-US" sz="2400" b="1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key features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common to all ancient societies?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123950" algn="l"/>
              </a:tabLs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97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4655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Neolithic revolution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31" y="1778923"/>
            <a:ext cx="4220094" cy="3165071"/>
          </a:xfrm>
        </p:spPr>
      </p:pic>
      <p:sp>
        <p:nvSpPr>
          <p:cNvPr id="6" name="Rectangle 5"/>
          <p:cNvSpPr/>
          <p:nvPr/>
        </p:nvSpPr>
        <p:spPr>
          <a:xfrm>
            <a:off x="541458" y="976817"/>
            <a:ext cx="11046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US" sz="2400" b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shift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human behavior - from </a:t>
            </a:r>
            <a:r>
              <a:rPr lang="en-US" sz="24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hunting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sz="24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gathering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en-US" sz="24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farming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took place in many societies at different times.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55567" y="2000988"/>
            <a:ext cx="6576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 was such a significant development that it is often called a revolution: the </a:t>
            </a:r>
            <a:r>
              <a:rPr lang="en-US" sz="2400" b="1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Neolithic Revolution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964" y="3025159"/>
            <a:ext cx="647435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Some of the first fixed settlements developed in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fertile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river valleys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since the environment of these valleys allowed the people to produce significant quantities of food.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57964" y="5064156"/>
            <a:ext cx="10788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agricultural societies flourished, no longer did everyone have to be involved in producing food. There was time for those who were not farmers to learn new skills.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36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5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growth of farming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40" y="682692"/>
            <a:ext cx="3486511" cy="19651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5055" y="1092804"/>
            <a:ext cx="616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world’s first farmers lived in Mesopotamia.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15055" y="1665291"/>
            <a:ext cx="7597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Wheat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barley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were among the first crops grown, and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sheep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goats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were among the first animals to be domesticated.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15055" y="2865620"/>
            <a:ext cx="11091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Ancient Sumer developed around 5000 BCE to the south of Mesopotamia, between the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Tigris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Euphrates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rivers in today’s Iraq. (Mesopotamia is a Greek word that means ‘between rivers’.)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FERTILE CRESCENT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20" y="3704411"/>
            <a:ext cx="3844906" cy="2329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5055" y="4065949"/>
            <a:ext cx="67596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people first learned to grow crops and then how to divert river water along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irrigation channels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about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BCE, they had developed an ox-drawn plough.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055" y="6166036"/>
            <a:ext cx="261065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w</a:t>
            </a:r>
            <a:r>
              <a:rPr lang="en-US" sz="1600" b="1" dirty="0" smtClean="0"/>
              <a:t>heat </a:t>
            </a:r>
            <a:r>
              <a:rPr lang="en-US" sz="1600" b="1" i="0" dirty="0" smtClean="0">
                <a:solidFill>
                  <a:srgbClr val="202124"/>
                </a:solidFill>
                <a:effectLst/>
              </a:rPr>
              <a:t>/</a:t>
            </a:r>
            <a:r>
              <a:rPr lang="en-US" sz="1600" b="1" i="0" dirty="0" err="1" smtClean="0">
                <a:solidFill>
                  <a:srgbClr val="202124"/>
                </a:solidFill>
                <a:effectLst/>
              </a:rPr>
              <a:t>wiːt</a:t>
            </a:r>
            <a:r>
              <a:rPr lang="en-US" sz="1600" b="1" i="0" dirty="0" smtClean="0">
                <a:solidFill>
                  <a:srgbClr val="202124"/>
                </a:solidFill>
                <a:effectLst/>
              </a:rPr>
              <a:t>/ - </a:t>
            </a:r>
            <a:r>
              <a:rPr lang="sr-Latn-RS" sz="1600" b="1" i="0" dirty="0" smtClean="0">
                <a:solidFill>
                  <a:srgbClr val="202124"/>
                </a:solidFill>
                <a:effectLst/>
              </a:rPr>
              <a:t>pšenica (srp.)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66736" y="6166036"/>
            <a:ext cx="271549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t"/>
            <a:r>
              <a:rPr lang="sr-Latn-RS" sz="1600" b="1" dirty="0"/>
              <a:t>b</a:t>
            </a:r>
            <a:r>
              <a:rPr lang="sr-Latn-RS" sz="1600" b="1" dirty="0" smtClean="0"/>
              <a:t>arley </a:t>
            </a:r>
            <a:r>
              <a:rPr lang="en-US" sz="1600" b="1" i="0" dirty="0" smtClean="0">
                <a:effectLst/>
              </a:rPr>
              <a:t>/ˈ</a:t>
            </a:r>
            <a:r>
              <a:rPr lang="en-US" sz="1600" b="1" i="0" dirty="0" err="1" smtClean="0">
                <a:effectLst/>
              </a:rPr>
              <a:t>bɑːli</a:t>
            </a:r>
            <a:r>
              <a:rPr lang="en-US" sz="1600" b="1" i="0" dirty="0" smtClean="0">
                <a:effectLst/>
              </a:rPr>
              <a:t>/</a:t>
            </a:r>
            <a:r>
              <a:rPr lang="sr-Latn-RS" sz="1600" b="1" i="0" dirty="0" smtClean="0">
                <a:effectLst/>
              </a:rPr>
              <a:t> </a:t>
            </a:r>
            <a:r>
              <a:rPr lang="en-US" sz="1600" b="1" i="0" dirty="0" smtClean="0">
                <a:effectLst/>
                <a:latin typeface="arial" panose="020B0604020202020204" pitchFamily="34" charset="0"/>
              </a:rPr>
              <a:t>- </a:t>
            </a:r>
            <a:r>
              <a:rPr lang="sr-Latn-RS" sz="1600" b="1" dirty="0" smtClean="0"/>
              <a:t>ječam</a:t>
            </a:r>
            <a:r>
              <a:rPr lang="sr-Latn-RS" sz="1600" b="1" i="0" dirty="0" smtClean="0">
                <a:effectLst/>
              </a:rPr>
              <a:t> (srp.)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6177998"/>
            <a:ext cx="532501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t"/>
            <a:r>
              <a:rPr lang="sr-Latn-RS" sz="1600" b="1" dirty="0"/>
              <a:t>i</a:t>
            </a:r>
            <a:r>
              <a:rPr lang="sr-Latn-RS" sz="1600" b="1" dirty="0" smtClean="0"/>
              <a:t>rrigation</a:t>
            </a:r>
            <a:r>
              <a:rPr lang="sr-Latn-RS" sz="1600" dirty="0" smtClean="0"/>
              <a:t> - </a:t>
            </a:r>
            <a:r>
              <a:rPr lang="en-US" sz="1600" dirty="0" smtClean="0"/>
              <a:t>the </a:t>
            </a:r>
            <a:r>
              <a:rPr lang="en-US" sz="1600" dirty="0"/>
              <a:t>supply of water to land or crops to help growth</a:t>
            </a:r>
            <a:endParaRPr lang="en-US" sz="16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14804" y="3829616"/>
            <a:ext cx="4436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9687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>Trade and ancient economies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02905" y="2278729"/>
            <a:ext cx="6988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sr-Latn-R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ixed settlements (later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villages and towns</a:t>
            </a:r>
            <a:r>
              <a:rPr lang="sr-Latn-R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began to exchange their goods for other goods they needed</a:t>
            </a:r>
            <a:r>
              <a:rPr lang="sr-Latn-R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02905" y="3410113"/>
            <a:ext cx="10550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Until the use of currency, people exchanged goods</a:t>
            </a:r>
            <a:r>
              <a:rPr lang="sr-Latn-R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other goods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</a:t>
            </a:r>
            <a:r>
              <a:rPr lang="sr-Latn-R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approximately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equal value. This practice is called </a:t>
            </a:r>
            <a:r>
              <a:rPr lang="en-US" sz="2400" b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bartering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20" y="1740161"/>
            <a:ext cx="3569856" cy="16760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4314313"/>
            <a:ext cx="7699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Merchants in many early societies traveled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foot, carrying trade goods on the backs of animal</a:t>
            </a:r>
            <a:r>
              <a:rPr lang="sr-Latn-R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02905" y="5218513"/>
            <a:ext cx="7527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invention of the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wheel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ancient Mesopotamia allowed transport in carts.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45" y="3914697"/>
            <a:ext cx="2832847" cy="21551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9265" y="843137"/>
            <a:ext cx="10632311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development of agriculture,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 had some control over their food supply. Excess food was stored for times when harvests might be poor, or for trading with other communities.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9030" y="3859213"/>
            <a:ext cx="23267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b="1" dirty="0"/>
              <a:t>b</a:t>
            </a:r>
            <a:r>
              <a:rPr lang="sr-Latn-RS" b="1" dirty="0" smtClean="0"/>
              <a:t>arter</a:t>
            </a:r>
            <a:r>
              <a:rPr lang="sr-Latn-RS" dirty="0" smtClean="0"/>
              <a:t> – </a:t>
            </a:r>
            <a:r>
              <a:rPr lang="sr-Latn-RS" b="1" dirty="0" smtClean="0"/>
              <a:t>trampa</a:t>
            </a:r>
            <a:r>
              <a:rPr lang="sr-Latn-RS" dirty="0" smtClean="0"/>
              <a:t> (srp.)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0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008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>Development of law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62" y="297663"/>
            <a:ext cx="4337508" cy="3253131"/>
          </a:xfrm>
        </p:spPr>
      </p:pic>
      <p:sp>
        <p:nvSpPr>
          <p:cNvPr id="5" name="Rectangle 4"/>
          <p:cNvSpPr/>
          <p:nvPr/>
        </p:nvSpPr>
        <p:spPr>
          <a:xfrm>
            <a:off x="838200" y="995117"/>
            <a:ext cx="6694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first laws were people’s day-to-day customs. As societies became more complex, ‘rules’ about how people should behave became more structured</a:t>
            </a:r>
            <a:r>
              <a:rPr lang="sr-Latn-R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3673" y="2287474"/>
            <a:ext cx="6775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Some of the earliest written laws are attributed to Hammurabi, king of Babylon. He recorded a detailed set of 282 laws: the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Code of Hammurabi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526592" y="3613786"/>
            <a:ext cx="6083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top of the </a:t>
            </a:r>
            <a:r>
              <a:rPr lang="en-US" sz="2400" b="1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stele</a:t>
            </a:r>
            <a:r>
              <a:rPr lang="en-US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features an image of Hammurabi with </a:t>
            </a:r>
            <a:r>
              <a:rPr lang="en-US" sz="2400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Shamash</a:t>
            </a:r>
            <a:r>
              <a:rPr lang="en-US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the Babylonian </a:t>
            </a:r>
            <a:r>
              <a:rPr lang="en-US" sz="2400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 god</a:t>
            </a:r>
            <a:r>
              <a:rPr lang="en-US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</a:t>
            </a:r>
            <a:r>
              <a:rPr lang="en-US" sz="2400" b="1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 of justice</a:t>
            </a:r>
            <a:r>
              <a:rPr lang="en-US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Below are about 4,130 line</a:t>
            </a:r>
            <a:r>
              <a:rPr lang="sr-Latn-RS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 </a:t>
            </a:r>
            <a:r>
              <a:rPr lang="en-US" sz="2400" b="1" i="0" u="none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cuneiform</a:t>
            </a:r>
            <a:r>
              <a:rPr lang="en-US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text</a:t>
            </a:r>
            <a:r>
              <a:rPr lang="sr-Latn-RS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56" y="3452797"/>
            <a:ext cx="1538335" cy="2856907"/>
          </a:xfrm>
          <a:prstGeom prst="rect">
            <a:avLst/>
          </a:prstGeom>
        </p:spPr>
      </p:pic>
      <p:pic>
        <p:nvPicPr>
          <p:cNvPr id="9" name="hammurabi2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9845" y="3521758"/>
            <a:ext cx="3368864" cy="2526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34410" y="5349763"/>
            <a:ext cx="346761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r-Latn-RS" sz="1600" b="1" dirty="0">
                <a:solidFill>
                  <a:srgbClr val="202124"/>
                </a:solidFill>
                <a:latin typeface="arial" panose="020B0604020202020204" pitchFamily="34" charset="0"/>
              </a:rPr>
              <a:t>s</a:t>
            </a:r>
            <a:r>
              <a:rPr lang="sr-Latn-RS" sz="1600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tele</a:t>
            </a:r>
            <a:r>
              <a:rPr lang="sr-Latn-RS" sz="16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1600" b="0" i="0" dirty="0" err="1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stiːl</a:t>
            </a:r>
            <a:r>
              <a:rPr lang="en-US" sz="16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sr-Latn-RS" sz="16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sr-Latn-RS" sz="1600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stela sa reljefom </a:t>
            </a:r>
            <a:r>
              <a:rPr lang="sr-Latn-RS" sz="16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(srp.)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671667" y="5876171"/>
            <a:ext cx="479110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Latn-RS" sz="1600" b="1" dirty="0">
                <a:solidFill>
                  <a:srgbClr val="202124"/>
                </a:solidFill>
                <a:latin typeface="arial" panose="020B0604020202020204" pitchFamily="34" charset="0"/>
              </a:rPr>
              <a:t>c</a:t>
            </a:r>
            <a:r>
              <a:rPr lang="sr-Latn-RS" sz="1600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uneiform</a:t>
            </a:r>
            <a:r>
              <a:rPr lang="sr-Latn-RS" sz="16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/ˈ</a:t>
            </a:r>
            <a:r>
              <a:rPr lang="en-US" sz="1600" b="0" i="0" dirty="0" err="1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kjuːnɪfɔːm</a:t>
            </a:r>
            <a:r>
              <a:rPr lang="en-US" sz="16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sr-Latn-RS" sz="16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sr-Latn-RS" sz="1600" dirty="0" smtClean="0">
                <a:solidFill>
                  <a:srgbClr val="202124"/>
                </a:solidFill>
                <a:latin typeface="arial" panose="020B0604020202020204" pitchFamily="34" charset="0"/>
              </a:rPr>
              <a:t>- </a:t>
            </a:r>
            <a:r>
              <a:rPr lang="sr-Latn-RS" sz="1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klinasto pismo </a:t>
            </a:r>
            <a:r>
              <a:rPr lang="sr-Latn-RS" sz="1600" dirty="0" smtClean="0">
                <a:solidFill>
                  <a:srgbClr val="202124"/>
                </a:solidFill>
                <a:latin typeface="arial" panose="020B0604020202020204" pitchFamily="34" charset="0"/>
              </a:rPr>
              <a:t>(srp.)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671667" y="5531667"/>
            <a:ext cx="107646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532483" y="5006567"/>
            <a:ext cx="878186" cy="1041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11" y="247431"/>
            <a:ext cx="10515600" cy="558328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>Development of social classes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00" y="805760"/>
            <a:ext cx="4064204" cy="5487234"/>
          </a:xfrm>
        </p:spPr>
      </p:pic>
      <p:sp>
        <p:nvSpPr>
          <p:cNvPr id="6" name="Rectangle 5"/>
          <p:cNvSpPr/>
          <p:nvPr/>
        </p:nvSpPr>
        <p:spPr>
          <a:xfrm>
            <a:off x="588474" y="805759"/>
            <a:ext cx="675997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the top – rulers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nearly always men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ruled the Etruscans (founders of ancient Rome)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emperors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ancient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China and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Rome)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pharaohs (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ancient Egypt)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849" y="2667807"/>
            <a:ext cx="79754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middle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religious groups such as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priests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administrative groups such as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 collectors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scribes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advisors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erchants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artisans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(potters, weavers, sculptors, goldsmiths, etc.)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848" y="4175912"/>
            <a:ext cx="73114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at the bottom ... slaves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lowest social class in ancient societies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 were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prisoners of war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 in debt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 farm work or other manual jobs or were part of households, providing domestic and sometimes tutoring services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 few legal or personal rights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603</Words>
  <Application>Microsoft Office PowerPoint</Application>
  <PresentationFormat>Widescreen</PresentationFormat>
  <Paragraphs>49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Times New Roman</vt:lpstr>
      <vt:lpstr>Office Theme</vt:lpstr>
      <vt:lpstr>Unit 4 Key features of ancient societies</vt:lpstr>
      <vt:lpstr>Key features of ancient societies</vt:lpstr>
      <vt:lpstr>The Neolithic revolution</vt:lpstr>
      <vt:lpstr>The growth of farming </vt:lpstr>
      <vt:lpstr>Trade and ancient economies </vt:lpstr>
      <vt:lpstr>Development of law</vt:lpstr>
      <vt:lpstr>Development of social classes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Key features of ancient societies</dc:title>
  <dc:creator>RePack by Diakov</dc:creator>
  <cp:lastModifiedBy>RePack by Diakov</cp:lastModifiedBy>
  <cp:revision>30</cp:revision>
  <dcterms:created xsi:type="dcterms:W3CDTF">2023-11-28T21:47:13Z</dcterms:created>
  <dcterms:modified xsi:type="dcterms:W3CDTF">2023-12-04T20:44:19Z</dcterms:modified>
</cp:coreProperties>
</file>