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bfa7e95409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bfa7e95409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bfa7e95409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2bfa7e95409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bfa7e95409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bfa7e95409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bfa7e95409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2bfa7e95409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bfa7e95409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bfa7e95409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bfa7e95409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bfa7e95409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bfa7e95409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2bfa7e95409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bfa7e95409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2bfa7e95409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bfa7e95409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2bfa7e95409_0_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2bfa7e95409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2bfa7e95409_0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bfa37cc04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bfa37cc04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2bfa7e95409_0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2bfa7e95409_0_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bfa7e95409_0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2bfa7e95409_0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bfa37cc045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bfa37cc045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bfa7e95409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bfa7e95409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bfa37cc045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bfa37cc045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bfa37cc045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bfa37cc045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bfa37cc045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bfa37cc045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bfa37cc045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bfa37cc045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bfa37cc045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bfa37cc045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1495450"/>
            <a:ext cx="8520600" cy="104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/>
              <a:t>Multipla regresiona analiza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5192825" y="4102375"/>
            <a:ext cx="3951300" cy="6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/>
              <a:t>Aleksa Filipović</a:t>
            </a:r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2409425" y="2739900"/>
            <a:ext cx="3951300" cy="6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/>
              <a:t>Statistika u psihologiji 2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2"/>
          <p:cNvSpPr txBox="1">
            <a:spLocks noGrp="1"/>
          </p:cNvSpPr>
          <p:nvPr>
            <p:ph type="title"/>
          </p:nvPr>
        </p:nvSpPr>
        <p:spPr>
          <a:xfrm>
            <a:off x="55050" y="314575"/>
            <a:ext cx="8958000" cy="7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/>
              <a:t>Standardna greška ocene (eng </a:t>
            </a:r>
            <a:r>
              <a:rPr lang="sr" i="1"/>
              <a:t>Standard error of estimate</a:t>
            </a:r>
            <a:r>
              <a:rPr lang="sr"/>
              <a:t>)</a:t>
            </a:r>
            <a:endParaRPr/>
          </a:p>
        </p:txBody>
      </p:sp>
      <p:sp>
        <p:nvSpPr>
          <p:cNvPr id="119" name="Google Shape;119;p22"/>
          <p:cNvSpPr txBox="1">
            <a:spLocks noGrp="1"/>
          </p:cNvSpPr>
          <p:nvPr>
            <p:ph type="body" idx="1"/>
          </p:nvPr>
        </p:nvSpPr>
        <p:spPr>
          <a:xfrm>
            <a:off x="311700" y="1017775"/>
            <a:ext cx="8701200" cy="407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r" b="1" dirty="0"/>
              <a:t>Prosečna greška koju pravimo kada predviđamo kirterijumsku varijablu na osnovu linearnog kompozita prediktora.</a:t>
            </a:r>
            <a:endParaRPr b="1"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sr" dirty="0"/>
              <a:t>Standardna devijacija distribucije reziduala (greške)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r" dirty="0"/>
              <a:t>Data je u istim jedinicama kao Sd kriterijuma - SE treba da bude manja od Sd kriterijuma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r" dirty="0"/>
              <a:t>Što je R</a:t>
            </a:r>
            <a:r>
              <a:rPr lang="sr" baseline="30000" dirty="0"/>
              <a:t>2 </a:t>
            </a:r>
            <a:r>
              <a:rPr lang="sr" dirty="0"/>
              <a:t>veći to je SE ocene manja i obrnuto. 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sr" dirty="0"/>
              <a:t>Ako bi </a:t>
            </a:r>
            <a:r>
              <a:rPr lang="sr" sz="1600" dirty="0"/>
              <a:t>R</a:t>
            </a:r>
            <a:r>
              <a:rPr lang="sr" sz="1600" baseline="30000" dirty="0"/>
              <a:t>2</a:t>
            </a:r>
            <a:r>
              <a:rPr lang="sr" dirty="0"/>
              <a:t> = 1 odna bi SE = 0 </a:t>
            </a:r>
            <a:endParaRPr dirty="0"/>
          </a:p>
        </p:txBody>
      </p:sp>
      <p:pic>
        <p:nvPicPr>
          <p:cNvPr id="120" name="Google Shape;12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8975" y="941624"/>
            <a:ext cx="2790500" cy="1075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/>
              <a:t>Testiranje H0 o R tj R2 </a:t>
            </a:r>
            <a:endParaRPr/>
          </a:p>
        </p:txBody>
      </p:sp>
      <p:sp>
        <p:nvSpPr>
          <p:cNvPr id="126" name="Google Shape;126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75500" cy="384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b="1" dirty="0"/>
              <a:t>H0: </a:t>
            </a:r>
            <a:r>
              <a:rPr lang="sr" dirty="0"/>
              <a:t>R2 = 0 (koeficijent multiple determinacije / korelacije je nula u populaciji)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r" dirty="0"/>
              <a:t>Statistik kojim testiramo H0: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r" dirty="0"/>
              <a:t>Snidikorova raspodela sa (m) i (n - m - 1) df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sr" dirty="0"/>
              <a:t>p&lt;0.05 odbacujemo H0 - Možemo da statistički značajno predvidimo kriterijumsku varijablu na osnovu skupa prediktorskih</a:t>
            </a:r>
            <a:endParaRPr dirty="0"/>
          </a:p>
        </p:txBody>
      </p:sp>
      <p:pic>
        <p:nvPicPr>
          <p:cNvPr id="127" name="Google Shape;12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4121" y="2047571"/>
            <a:ext cx="3281600" cy="99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27841" y="2047575"/>
            <a:ext cx="3155957" cy="108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408969" y="2571750"/>
            <a:ext cx="818650" cy="536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/>
              <a:t>Odnos pojedinačnih i multiplog efekta</a:t>
            </a:r>
            <a:endParaRPr/>
          </a:p>
        </p:txBody>
      </p:sp>
      <p:sp>
        <p:nvSpPr>
          <p:cNvPr id="135" name="Google Shape;135;p24"/>
          <p:cNvSpPr txBox="1">
            <a:spLocks noGrp="1"/>
          </p:cNvSpPr>
          <p:nvPr>
            <p:ph type="body" idx="1"/>
          </p:nvPr>
        </p:nvSpPr>
        <p:spPr>
          <a:xfrm>
            <a:off x="117975" y="1152475"/>
            <a:ext cx="8965800" cy="394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sr" b="1"/>
              <a:t>Multikolinearnost</a:t>
            </a:r>
            <a:r>
              <a:rPr lang="sr"/>
              <a:t> - dobra ili ne?</a:t>
            </a:r>
            <a:endParaRPr/>
          </a:p>
        </p:txBody>
      </p:sp>
      <p:pic>
        <p:nvPicPr>
          <p:cNvPr id="136" name="Google Shape;136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7150" y="1237025"/>
            <a:ext cx="2564100" cy="1016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7075" y="2343225"/>
            <a:ext cx="2524251" cy="20635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14823" y="2792761"/>
            <a:ext cx="572700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2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97625" y="2898237"/>
            <a:ext cx="605375" cy="605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2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903957" y="3600525"/>
            <a:ext cx="1305375" cy="39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271175" y="1194750"/>
            <a:ext cx="2476624" cy="10444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71175" y="2343225"/>
            <a:ext cx="2607700" cy="2131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35948" y="2914573"/>
            <a:ext cx="572700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2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498075" y="2947525"/>
            <a:ext cx="605375" cy="605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2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455525" y="3093867"/>
            <a:ext cx="173700" cy="2140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2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5732975" y="3735450"/>
            <a:ext cx="1618800" cy="484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/>
              <a:t>Parcijalni regresioni koeficijenti</a:t>
            </a:r>
            <a:endParaRPr/>
          </a:p>
        </p:txBody>
      </p:sp>
      <p:sp>
        <p:nvSpPr>
          <p:cNvPr id="152" name="Google Shape;152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75500" cy="384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b="1" dirty="0"/>
              <a:t>b : </a:t>
            </a:r>
            <a:r>
              <a:rPr lang="sr" dirty="0"/>
              <a:t>za koliko se mernih jedinica  promeni kriterijumska varijabla ako se ta prediktorska promeni za jednu jedinicu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r" b="1" dirty="0">
                <a:solidFill>
                  <a:schemeClr val="dk1"/>
                </a:solidFill>
              </a:rPr>
              <a:t>β</a:t>
            </a:r>
            <a:r>
              <a:rPr lang="sr" dirty="0">
                <a:solidFill>
                  <a:schemeClr val="dk1"/>
                </a:solidFill>
              </a:rPr>
              <a:t> :</a:t>
            </a:r>
            <a:r>
              <a:rPr lang="sr" dirty="0"/>
              <a:t> za koliko se standardnih devijacija promeni kriterijusmka varijabla ako se ta prediktorska varijabla promeni za jednu standardnu devijaciju.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r" dirty="0"/>
              <a:t>Regresioni koeficijenti: </a:t>
            </a:r>
            <a:r>
              <a:rPr lang="sr" b="1" dirty="0"/>
              <a:t>Specifičan doprinos svakog prediktora</a:t>
            </a:r>
            <a:r>
              <a:rPr lang="sr" dirty="0"/>
              <a:t> - onaj koji ima najveći bez obzira na predznak on najviše doprinosi predviđanju </a:t>
            </a:r>
            <a:endParaRPr dirty="0"/>
          </a:p>
          <a:p>
            <a:pPr marL="914400" lvl="0" indent="-325755" algn="l" rtl="0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sr" dirty="0"/>
              <a:t>Za poređenje koji prediktor je najbolji treba gledati β a ne b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r" dirty="0"/>
              <a:t>b će biti veći ukoliko više korelira sa kriterijumom i što manje korelira sa ostalim prediktorima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r" dirty="0"/>
              <a:t>Testiramo svaki prediktor t testom </a:t>
            </a:r>
            <a:endParaRPr dirty="0"/>
          </a:p>
          <a:p>
            <a:pPr marL="457200" lvl="0" indent="-325755" algn="l" rtl="0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sr" dirty="0"/>
              <a:t>H0: specifičan doprinos dog prediktora ne postoji</a:t>
            </a:r>
            <a:endParaRPr dirty="0"/>
          </a:p>
          <a:p>
            <a:pPr marL="457200" lvl="0" indent="-325755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sr" dirty="0"/>
              <a:t>p&lt;0.05 - taj prediktor daje </a:t>
            </a:r>
            <a:r>
              <a:rPr lang="sr" i="1" dirty="0"/>
              <a:t>specifičan</a:t>
            </a:r>
            <a:r>
              <a:rPr lang="sr" dirty="0"/>
              <a:t> doprinos u objašnjenju kriterijuma</a:t>
            </a:r>
            <a:endParaRPr dirty="0"/>
          </a:p>
        </p:txBody>
      </p:sp>
      <p:pic>
        <p:nvPicPr>
          <p:cNvPr id="153" name="Google Shape;15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57800" y="3927425"/>
            <a:ext cx="1848975" cy="311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dirty="0"/>
              <a:t>Tipovi korelacije prediktora i kriterijuma</a:t>
            </a:r>
            <a:endParaRPr dirty="0"/>
          </a:p>
        </p:txBody>
      </p:sp>
      <p:sp>
        <p:nvSpPr>
          <p:cNvPr id="159" name="Google Shape;159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75500" cy="384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dirty="0"/>
              <a:t>Povezanost svakog pojedinačnog prediktora sa kriterijumom: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r" b="1" dirty="0"/>
              <a:t>Zero order </a:t>
            </a:r>
            <a:r>
              <a:rPr lang="sr" dirty="0"/>
              <a:t>: Obična Prisonova korelacija između tog prediktora i kriterijuma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r" b="1" dirty="0"/>
              <a:t>Semi-Parcijalna (Part)</a:t>
            </a:r>
            <a:r>
              <a:rPr lang="sr" dirty="0"/>
              <a:t>: Korelacija reziduala tog prediktora i kriterijuma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r" b="1" dirty="0"/>
              <a:t>Parcijalna (Partial)</a:t>
            </a:r>
            <a:r>
              <a:rPr lang="sr" dirty="0"/>
              <a:t>: Korelacija reziduala tog prediktora i reziduala kriterijuma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sr" i="1" dirty="0"/>
              <a:t>Rezidual</a:t>
            </a:r>
            <a:r>
              <a:rPr lang="sr" dirty="0"/>
              <a:t>: onaj deo varijable koji ne deli sa ostalima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/>
              <a:t>Kvadrat semi-parcijalne korelacije</a:t>
            </a:r>
            <a:endParaRPr/>
          </a:p>
        </p:txBody>
      </p:sp>
      <p:sp>
        <p:nvSpPr>
          <p:cNvPr id="165" name="Google Shape;165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75500" cy="384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b="1" dirty="0"/>
              <a:t>Semi-Parcijalna (Part)</a:t>
            </a:r>
            <a:r>
              <a:rPr lang="sr" dirty="0"/>
              <a:t>: Korelacija reziduala tog prediktora i kriterijuma</a:t>
            </a:r>
            <a:endParaRPr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Kvadrat semiparcijalne korelacije - </a:t>
            </a:r>
            <a:r>
              <a:rPr lang="sr" b="1" dirty="0"/>
              <a:t>dodatan doprinos </a:t>
            </a:r>
            <a:r>
              <a:rPr lang="sr" dirty="0"/>
              <a:t>te prediktorske varijable u odnosu na sve ostale koje su u modelu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Kada uvedemo taj prediktor kao poseban u model možemo da vidimo za koliko se R Square menja  - R Square change 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Testiramo F statistikom da li je taj </a:t>
            </a:r>
            <a:r>
              <a:rPr lang="sr" i="1" dirty="0"/>
              <a:t>dodatan doprinos značajan</a:t>
            </a:r>
            <a:r>
              <a:rPr lang="sr" dirty="0"/>
              <a:t> - ako </a:t>
            </a:r>
            <a:r>
              <a:rPr lang="sr" i="1" dirty="0"/>
              <a:t>jeste</a:t>
            </a:r>
            <a:r>
              <a:rPr lang="sr" dirty="0"/>
              <a:t> varijablu </a:t>
            </a:r>
            <a:r>
              <a:rPr lang="sr" i="1" dirty="0"/>
              <a:t>ostavljamo u modelu</a:t>
            </a:r>
            <a:r>
              <a:rPr lang="sr" dirty="0"/>
              <a:t> a ako nije značajan doprinos ne moramo je ostaviti u modelu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Dakle, najčešće preko ovog odlučujemo da li ostavljamo varijablu u modelu ili ne, a ne na osnovu značajnosti t testa o specifičnom doprinosu pojedinih prediktora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/>
              <a:t>Veličina efekta</a:t>
            </a:r>
            <a:endParaRPr/>
          </a:p>
        </p:txBody>
      </p:sp>
      <p:sp>
        <p:nvSpPr>
          <p:cNvPr id="171" name="Google Shape;171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75500" cy="384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sr" sz="2152" dirty="0"/>
              <a:t>Ako je p&lt;0.05 za F test</a:t>
            </a:r>
            <a:endParaRPr lang="en-GB" sz="2152" dirty="0"/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7826"/>
              <a:buFont typeface="Arial"/>
              <a:buNone/>
            </a:pPr>
            <a:r>
              <a:rPr lang="sr" sz="2300" dirty="0"/>
              <a:t>f</a:t>
            </a:r>
            <a:r>
              <a:rPr lang="sr" sz="3800" baseline="30000" dirty="0"/>
              <a:t>2</a:t>
            </a:r>
            <a:r>
              <a:rPr lang="sr" sz="2300" dirty="0"/>
              <a:t> = R</a:t>
            </a:r>
            <a:r>
              <a:rPr lang="sr" sz="3800" baseline="30000" dirty="0"/>
              <a:t>2</a:t>
            </a:r>
            <a:r>
              <a:rPr lang="sr" sz="2300" dirty="0"/>
              <a:t> *100                                           </a:t>
            </a:r>
            <a:endParaRPr lang="en-GB" sz="2300" dirty="0"/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7826"/>
              <a:buFont typeface="Arial"/>
              <a:buNone/>
            </a:pPr>
            <a:r>
              <a:rPr lang="sr" sz="1900" dirty="0"/>
              <a:t>1% (0.01)- mali efekat</a:t>
            </a:r>
            <a:endParaRPr sz="1900" dirty="0"/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sr" sz="1900" dirty="0"/>
              <a:t>9% (0.09)- srednji efekat</a:t>
            </a:r>
            <a:endParaRPr sz="1900" dirty="0"/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sr" sz="1900" dirty="0"/>
              <a:t>25% (0.25)- veliki efekat</a:t>
            </a:r>
            <a:endParaRPr sz="1900" dirty="0"/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/>
              <a:t>Multipla regresija - primer</a:t>
            </a:r>
            <a:endParaRPr/>
          </a:p>
        </p:txBody>
      </p:sp>
      <p:sp>
        <p:nvSpPr>
          <p:cNvPr id="177" name="Google Shape;177;p29"/>
          <p:cNvSpPr txBox="1">
            <a:spLocks noGrp="1"/>
          </p:cNvSpPr>
          <p:nvPr>
            <p:ph type="body" idx="1"/>
          </p:nvPr>
        </p:nvSpPr>
        <p:spPr>
          <a:xfrm>
            <a:off x="196625" y="1152475"/>
            <a:ext cx="8737800" cy="390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sr" dirty="0"/>
              <a:t>X1 - Ekstraverzija</a:t>
            </a:r>
            <a:endParaRPr dirty="0"/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sr" dirty="0"/>
              <a:t>X2 - Otvorenost</a:t>
            </a:r>
            <a:endParaRPr dirty="0"/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sr" dirty="0"/>
              <a:t>Y = Gc, kristalizovana inteligencija</a:t>
            </a:r>
            <a:endParaRPr dirty="0"/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sr" dirty="0"/>
              <a:t>Dobijemo da je F statistik značajan, da je R Square = 0.36</a:t>
            </a:r>
            <a:endParaRPr dirty="0"/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sr" dirty="0"/>
              <a:t>b0 = 3.65</a:t>
            </a:r>
            <a:endParaRPr dirty="0"/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sr" dirty="0"/>
              <a:t>b1 = 0.21</a:t>
            </a:r>
            <a:endParaRPr dirty="0"/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sr" dirty="0"/>
              <a:t>b2 = 0.33</a:t>
            </a:r>
            <a:endParaRPr dirty="0"/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sr" b="1" dirty="0"/>
              <a:t>Gc’ = 3.65 + 0.211* skor_ekstraverzija + 0.33* skor_otvorenost</a:t>
            </a:r>
            <a:endParaRPr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/>
              <a:t>Uslovi za multiplu regresiju</a:t>
            </a:r>
            <a:endParaRPr/>
          </a:p>
        </p:txBody>
      </p:sp>
      <p:sp>
        <p:nvSpPr>
          <p:cNvPr id="183" name="Google Shape;183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r" dirty="0"/>
              <a:t>1.  Kriterijumska varijabla normalno distribuirana u populaciji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r" dirty="0"/>
              <a:t>2.  Nezavinsnost opservacija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r" dirty="0"/>
              <a:t>3.  Linearan odnos izmedju varijabli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r" dirty="0"/>
              <a:t>4.  Multivarijaciona normalna raspodela prediktorskih varijabli u populaciji</a:t>
            </a:r>
            <a:endParaRPr dirty="0"/>
          </a:p>
          <a:p>
            <a:pPr marL="9144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sr" dirty="0"/>
              <a:t>Nije uvek nuzan uslov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r" dirty="0"/>
              <a:t>5.  Dovoljno veliki uzorak.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sz="2500"/>
              <a:t>Tipovi prediktora u regresiji </a:t>
            </a:r>
            <a:endParaRPr/>
          </a:p>
        </p:txBody>
      </p:sp>
      <p:sp>
        <p:nvSpPr>
          <p:cNvPr id="189" name="Google Shape;189;p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dirty="0"/>
              <a:t>4 tipa prediktora na osnovu vrednosti b i korelacije sa kriterijumom</a:t>
            </a:r>
            <a:endParaRPr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sr" b="1" dirty="0"/>
              <a:t>Dobar </a:t>
            </a:r>
            <a:r>
              <a:rPr lang="sr" dirty="0"/>
              <a:t>prediktor - </a:t>
            </a:r>
            <a:r>
              <a:rPr lang="sr" u="sng" dirty="0"/>
              <a:t>visoko b i visoko r</a:t>
            </a:r>
            <a:endParaRPr u="sng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sr" b="1" dirty="0"/>
              <a:t>Loš prediktor </a:t>
            </a:r>
            <a:r>
              <a:rPr lang="sr" dirty="0"/>
              <a:t>- </a:t>
            </a:r>
            <a:r>
              <a:rPr lang="sr" u="sng" dirty="0"/>
              <a:t>nisko b i nisko r</a:t>
            </a:r>
            <a:endParaRPr u="sng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sr" b="1" dirty="0"/>
              <a:t>Redundantan</a:t>
            </a:r>
            <a:r>
              <a:rPr lang="sr" dirty="0"/>
              <a:t> prediktor - </a:t>
            </a:r>
            <a:r>
              <a:rPr lang="sr" u="sng" dirty="0"/>
              <a:t>nisko b visoko r</a:t>
            </a:r>
            <a:r>
              <a:rPr lang="sr" dirty="0"/>
              <a:t>  -  to je prediktor koji mnogo korelira sa ostalim prediktorima i zato ima mali specifičan doprinos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sr" b="1" dirty="0"/>
              <a:t>Supresor</a:t>
            </a:r>
            <a:r>
              <a:rPr lang="sr" dirty="0"/>
              <a:t> - </a:t>
            </a:r>
            <a:r>
              <a:rPr lang="sr" u="sng" dirty="0"/>
              <a:t>visoko b nisko r</a:t>
            </a:r>
            <a:r>
              <a:rPr lang="sr" dirty="0"/>
              <a:t>  - ili ima negativno b a pozitivno r ili obrnuto. To je prediktor koji malo korelira sa kriterijumom ali daje specifičan doprinos predviđanju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/>
              <a:t>Ponavljanje</a:t>
            </a:r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r" dirty="0"/>
              <a:t>Korelacija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sr" dirty="0"/>
              <a:t>Jednostruka regresija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sr" dirty="0"/>
              <a:t>Y’ = b0 + b*X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sr" dirty="0"/>
              <a:t>Metod najmanjih kvadrata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sz="2500"/>
              <a:t>Imaž i anti imaž</a:t>
            </a:r>
            <a:endParaRPr/>
          </a:p>
        </p:txBody>
      </p:sp>
      <p:sp>
        <p:nvSpPr>
          <p:cNvPr id="195" name="Google Shape;195;p3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r" sz="1400" dirty="0"/>
              <a:t>Imaž varijable – je ’’onaj deo’’ varijable koji se </a:t>
            </a:r>
            <a:r>
              <a:rPr lang="sr" sz="1400" u="sng" dirty="0"/>
              <a:t>može</a:t>
            </a:r>
            <a:r>
              <a:rPr lang="sr" sz="1400" dirty="0"/>
              <a:t> predvideti na osnovu ostalih varijabli u skupu varijabli</a:t>
            </a:r>
            <a:endParaRPr sz="1400" dirty="0"/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400" dirty="0"/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r" sz="1400" dirty="0"/>
              <a:t>Anti-imaž varijable - je ’’onaj deo’’ varijable koji se </a:t>
            </a:r>
            <a:r>
              <a:rPr lang="sr" sz="1400" u="sng" dirty="0"/>
              <a:t>ne može</a:t>
            </a:r>
            <a:r>
              <a:rPr lang="sr" sz="1400" dirty="0"/>
              <a:t> predvideti na osnovu ostalih varijabli u skupu varijabli.</a:t>
            </a:r>
            <a:endParaRPr sz="1400" dirty="0"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sz="2500"/>
              <a:t>Medijacija i moderacija</a:t>
            </a:r>
            <a:endParaRPr/>
          </a:p>
        </p:txBody>
      </p:sp>
      <p:sp>
        <p:nvSpPr>
          <p:cNvPr id="201" name="Google Shape;201;p3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sr" sz="1400" dirty="0">
                <a:solidFill>
                  <a:schemeClr val="tx1"/>
                </a:solidFill>
              </a:rPr>
              <a:t>Medijacija – </a:t>
            </a:r>
            <a:r>
              <a:rPr lang="sr" sz="1400" b="1" dirty="0">
                <a:solidFill>
                  <a:schemeClr val="tx1"/>
                </a:solidFill>
              </a:rPr>
              <a:t>razumevanje kako i zašto nezavisna varijabla deluje na zavisnu</a:t>
            </a:r>
            <a:endParaRPr sz="1400" b="1" dirty="0">
              <a:solidFill>
                <a:schemeClr val="tx1"/>
              </a:solidFill>
            </a:endParaRPr>
          </a:p>
          <a:p>
            <a:pPr marL="457200" lvl="0" indent="-3175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Char char="-"/>
            </a:pPr>
            <a:r>
              <a:rPr lang="sr" sz="1400" dirty="0">
                <a:solidFill>
                  <a:schemeClr val="tx1"/>
                </a:solidFill>
              </a:rPr>
              <a:t>Na primer, ako istražujete efekat vežbanja na smanjenje stresa, medijaciona varijabla može biti nivo anksioznosti. Vežbanje (nezavisna varijabla) može smanjiti anksioznost, što dalje može dovesti do smanjenja stresa (zavisna varijabla). U ovom slučaju, anksioznost posreduje u odnosu između vežbanja i stresa, što je primer medijacione varijable.</a:t>
            </a:r>
            <a:endParaRPr sz="1400" dirty="0">
              <a:solidFill>
                <a:schemeClr val="tx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sr" sz="1400" dirty="0">
                <a:solidFill>
                  <a:schemeClr val="tx1"/>
                </a:solidFill>
              </a:rPr>
              <a:t>Moderacija - </a:t>
            </a:r>
            <a:r>
              <a:rPr lang="sr" sz="1400" b="1" dirty="0">
                <a:solidFill>
                  <a:schemeClr val="tx1"/>
                </a:solidFill>
              </a:rPr>
              <a:t>menja ili modifikuje snagu ili pravac odnosa između nezavisne i zavisne varijable. Govori nam kako i kada nezavisna varijabla utiče na zavisnu varijablu.</a:t>
            </a:r>
            <a:endParaRPr sz="1400" b="1" dirty="0">
              <a:solidFill>
                <a:schemeClr val="tx1"/>
              </a:solidFill>
            </a:endParaRPr>
          </a:p>
          <a:p>
            <a:pPr marL="457200" lvl="0" indent="-316985" algn="l" rtl="0">
              <a:spcBef>
                <a:spcPts val="0"/>
              </a:spcBef>
              <a:spcAft>
                <a:spcPts val="0"/>
              </a:spcAft>
              <a:buSzPts val="1392"/>
              <a:buChar char="-"/>
            </a:pPr>
            <a:r>
              <a:rPr lang="sr" sz="1391" dirty="0">
                <a:solidFill>
                  <a:schemeClr val="tx1"/>
                </a:solidFill>
              </a:rPr>
              <a:t>Na primer, zamislite istraživanje koje ispituje uticaj stresa na performanse na testu, a moderaciona varijabla je nivo podrške od strane prijatelja. U ovom slučaju, podrška od prijatelja može moderirati ili promeniti snagu odnosa između stresa i performansi na testu. Možda će osobe koje imaju visok nivo podrške od prijatelja pokazati manje negativnih efekata stresa na testu u poređenju sa osobama koje imaju nizak nivo podrške od prijatelja.</a:t>
            </a:r>
            <a:endParaRPr sz="139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/>
              <a:t>Multipla regresija </a:t>
            </a: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dirty="0"/>
              <a:t>Cilj: </a:t>
            </a:r>
            <a:r>
              <a:rPr lang="sr" b="1" dirty="0"/>
              <a:t>Pronaći kombinaciju dva ili više prediktora koji najbolje predviđaju kriterijum - </a:t>
            </a:r>
            <a:r>
              <a:rPr lang="sr" dirty="0"/>
              <a:t>tako da bude najmanja greška</a:t>
            </a:r>
            <a:r>
              <a:rPr lang="en-GB" dirty="0"/>
              <a:t> </a:t>
            </a:r>
            <a:r>
              <a:rPr lang="en-GB" dirty="0" err="1"/>
              <a:t>tj</a:t>
            </a:r>
            <a:r>
              <a:rPr lang="en-GB" dirty="0"/>
              <a:t> </a:t>
            </a:r>
            <a:r>
              <a:rPr lang="en-GB" dirty="0" err="1"/>
              <a:t>razlika</a:t>
            </a:r>
            <a:r>
              <a:rPr lang="sr" dirty="0"/>
              <a:t> između Y i Y’ (metod najmanjih kvadrata).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b="1" dirty="0"/>
          </a:p>
          <a:p>
            <a:pPr marL="457200" lvl="0" indent="-334327" algn="l" rtl="0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sr" dirty="0"/>
              <a:t>Nacrt? </a:t>
            </a:r>
            <a:endParaRPr dirty="0"/>
          </a:p>
          <a:p>
            <a:pPr marL="914400" lvl="0" indent="-334327">
              <a:buSzPct val="100000"/>
              <a:buChar char="-"/>
            </a:pPr>
            <a:r>
              <a:rPr lang="sr" dirty="0"/>
              <a:t>Korelacioni multivarijantni </a:t>
            </a:r>
            <a:endParaRPr lang="en-US" dirty="0"/>
          </a:p>
          <a:p>
            <a:pPr marL="914400" lvl="0" indent="-334327">
              <a:buSzPct val="100000"/>
              <a:buChar char="-"/>
            </a:pPr>
            <a:r>
              <a:rPr lang="en-GB" dirty="0"/>
              <a:t>S</a:t>
            </a:r>
            <a:r>
              <a:rPr lang="sr" dirty="0"/>
              <a:t>ve numeričke varijable</a:t>
            </a:r>
            <a:endParaRPr dirty="0"/>
          </a:p>
          <a:p>
            <a:pPr marL="457200" lvl="0" indent="-334327" algn="l" rtl="0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sr" dirty="0"/>
              <a:t>Dva ili više prediktora i uvek jedan kriterijum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34327" algn="l" rtl="0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sr" dirty="0"/>
              <a:t>Prednost u odnosu na jednostruku: bolja predikcija i ispitujemo preko više prediktora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/>
              <a:t>Linearni kompozit</a:t>
            </a:r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212350" y="1152475"/>
            <a:ext cx="8879100" cy="38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dirty="0"/>
              <a:t>Cilj: Pronaći kombinaciju </a:t>
            </a:r>
            <a:r>
              <a:rPr lang="sr" b="1" dirty="0"/>
              <a:t>dva ili više prediktora koji najbolje predviđaju</a:t>
            </a:r>
            <a:r>
              <a:rPr lang="sr" dirty="0"/>
              <a:t> kriterijum - tako da bude najmanja greška između Y i Y’ (metod najmanjih kvadrata).</a:t>
            </a:r>
            <a:endParaRPr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To je ta kombinacija dva ili više prediktora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Pravimo takvu kombinaciju prediktora pomoću pondera (b1,b2) da dobijemo najbolju predikciju kriterijumske varijable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r" dirty="0"/>
              <a:t>Aritmetička sredina linearnog kompozita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sr" dirty="0"/>
              <a:t>Standardna devijacija linearnog kompozita</a:t>
            </a:r>
            <a:endParaRPr dirty="0"/>
          </a:p>
        </p:txBody>
      </p:sp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3350" y="3446025"/>
            <a:ext cx="5462126" cy="515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3350" y="4380047"/>
            <a:ext cx="6938850" cy="663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/>
              <a:t>Predviđena vrednost na kriterijumskoj varijabli </a:t>
            </a:r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243800" y="1152475"/>
            <a:ext cx="8588400" cy="390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b="1" dirty="0"/>
          </a:p>
          <a:p>
            <a:pPr marL="457200" lvl="0" indent="-304800" algn="l" rtl="0">
              <a:spcBef>
                <a:spcPts val="1200"/>
              </a:spcBef>
              <a:spcAft>
                <a:spcPts val="0"/>
              </a:spcAft>
              <a:buSzPts val="1200"/>
              <a:buChar char="●"/>
            </a:pPr>
            <a:r>
              <a:rPr lang="sr" sz="1200" dirty="0"/>
              <a:t>Y ‘ - predviđen rezultat na kriterijumskoj varijabli</a:t>
            </a:r>
            <a:endParaRPr sz="120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r" sz="1200" dirty="0"/>
              <a:t>b0 - intercept (constant)</a:t>
            </a:r>
            <a:endParaRPr sz="120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r" sz="1200" dirty="0"/>
              <a:t>b1 i b2 - parcijalni regresioni koeficijenti za X1 i X2</a:t>
            </a:r>
            <a:endParaRPr sz="120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r" sz="1200" dirty="0"/>
              <a:t>X1 i X2 - prvi i drugi prediktori</a:t>
            </a:r>
            <a:endParaRPr sz="12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r" dirty="0"/>
              <a:t>Empirijska vrednost na kriterijumsoj varijabli</a:t>
            </a:r>
            <a:endParaRPr dirty="0"/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900"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04800" algn="l" rtl="0">
              <a:spcBef>
                <a:spcPts val="1200"/>
              </a:spcBef>
              <a:spcAft>
                <a:spcPts val="0"/>
              </a:spcAft>
              <a:buSzPts val="1200"/>
              <a:buChar char="●"/>
            </a:pPr>
            <a:r>
              <a:rPr lang="sr" sz="1200" dirty="0"/>
              <a:t>g = Y - Y’ to je greška merenja tj rezidual</a:t>
            </a:r>
            <a:endParaRPr dirty="0"/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6325" y="1152475"/>
            <a:ext cx="5040100" cy="1065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4125" y="3766800"/>
            <a:ext cx="5701900" cy="754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832300" cy="56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/>
              <a:t>Razlaganje ukupnog varijabiliteta na kriterijumskog varijabli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54100" cy="367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b="1" dirty="0"/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sr" b="1" dirty="0">
                <a:solidFill>
                  <a:schemeClr val="dk1"/>
                </a:solidFill>
              </a:rPr>
              <a:t>SSt = Σ (Y - My)</a:t>
            </a:r>
            <a:r>
              <a:rPr lang="sr" sz="3000" b="1" baseline="30000" dirty="0">
                <a:solidFill>
                  <a:schemeClr val="dk1"/>
                </a:solidFill>
              </a:rPr>
              <a:t>2</a:t>
            </a:r>
            <a:r>
              <a:rPr lang="sr" sz="3000" baseline="30000" dirty="0">
                <a:solidFill>
                  <a:schemeClr val="dk1"/>
                </a:solidFill>
              </a:rPr>
              <a:t> </a:t>
            </a:r>
            <a:r>
              <a:rPr lang="sr" dirty="0">
                <a:solidFill>
                  <a:schemeClr val="dk1"/>
                </a:solidFill>
              </a:rPr>
              <a:t> </a:t>
            </a:r>
            <a:r>
              <a:rPr lang="sr" sz="2200" dirty="0">
                <a:solidFill>
                  <a:schemeClr val="dk1"/>
                </a:solidFill>
              </a:rPr>
              <a:t>- </a:t>
            </a:r>
            <a:r>
              <a:rPr lang="sr" sz="1600" dirty="0">
                <a:solidFill>
                  <a:schemeClr val="dk1"/>
                </a:solidFill>
              </a:rPr>
              <a:t>Ukupna suma kvadrata (SSt) je suma kvadriranih odstupanja svih rezultata od proseka kriterijumske varijable.</a:t>
            </a:r>
            <a:endParaRPr sz="1600" dirty="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sr" sz="1600" b="1" dirty="0">
                <a:solidFill>
                  <a:schemeClr val="dk1"/>
                </a:solidFill>
              </a:rPr>
              <a:t>SSr = Σ </a:t>
            </a:r>
            <a:r>
              <a:rPr lang="sr" b="1" dirty="0">
                <a:solidFill>
                  <a:schemeClr val="dk1"/>
                </a:solidFill>
              </a:rPr>
              <a:t>(Y’ – My)</a:t>
            </a:r>
            <a:r>
              <a:rPr lang="sr" sz="3000" b="1" baseline="30000" dirty="0">
                <a:solidFill>
                  <a:schemeClr val="dk1"/>
                </a:solidFill>
              </a:rPr>
              <a:t>2</a:t>
            </a:r>
            <a:r>
              <a:rPr lang="sr" sz="3000" baseline="30000" dirty="0">
                <a:solidFill>
                  <a:schemeClr val="dk1"/>
                </a:solidFill>
              </a:rPr>
              <a:t> </a:t>
            </a:r>
            <a:r>
              <a:rPr lang="sr" sz="1600" dirty="0">
                <a:solidFill>
                  <a:schemeClr val="dk1"/>
                </a:solidFill>
              </a:rPr>
              <a:t> - suma kvadriranih odstupanja svih predvidjenih vrednosti od proseka na kriterijumskoj varijabli. To je </a:t>
            </a:r>
            <a:r>
              <a:rPr lang="sr" sz="1600" dirty="0">
                <a:solidFill>
                  <a:srgbClr val="FF0000"/>
                </a:solidFill>
              </a:rPr>
              <a:t>deo varijabiliteta na kriterijumskoj varijabli koji je objašnjem prediktorskim varijablama</a:t>
            </a:r>
            <a:endParaRPr sz="1600" dirty="0">
              <a:solidFill>
                <a:srgbClr val="FF0000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sr" sz="1600" b="1" dirty="0">
                <a:solidFill>
                  <a:schemeClr val="dk1"/>
                </a:solidFill>
              </a:rPr>
              <a:t>SSe = Σ </a:t>
            </a:r>
            <a:r>
              <a:rPr lang="sr" b="1" dirty="0">
                <a:solidFill>
                  <a:schemeClr val="dk1"/>
                </a:solidFill>
              </a:rPr>
              <a:t>(Y – Y’)</a:t>
            </a:r>
            <a:r>
              <a:rPr lang="sr" sz="3000" b="1" baseline="30000" dirty="0">
                <a:solidFill>
                  <a:schemeClr val="dk1"/>
                </a:solidFill>
              </a:rPr>
              <a:t>2</a:t>
            </a:r>
            <a:r>
              <a:rPr lang="sr" sz="3000" baseline="30000" dirty="0">
                <a:solidFill>
                  <a:schemeClr val="dk1"/>
                </a:solidFill>
              </a:rPr>
              <a:t>  </a:t>
            </a:r>
            <a:r>
              <a:rPr lang="sr" sz="1600" dirty="0">
                <a:solidFill>
                  <a:schemeClr val="dk1"/>
                </a:solidFill>
              </a:rPr>
              <a:t>- suma kvadriranih odstupanja empirijskih rezultata od previđenih i to je </a:t>
            </a:r>
            <a:r>
              <a:rPr lang="en-GB" sz="1600" dirty="0" err="1">
                <a:solidFill>
                  <a:srgbClr val="FF0000"/>
                </a:solidFill>
              </a:rPr>
              <a:t>greška</a:t>
            </a:r>
            <a:r>
              <a:rPr lang="sr" sz="1600" dirty="0">
                <a:solidFill>
                  <a:srgbClr val="FF0000"/>
                </a:solidFill>
              </a:rPr>
              <a:t> predvi</a:t>
            </a:r>
            <a:r>
              <a:rPr lang="en-GB" sz="1600" dirty="0">
                <a:solidFill>
                  <a:srgbClr val="FF0000"/>
                </a:solidFill>
              </a:rPr>
              <a:t>đ</a:t>
            </a:r>
            <a:r>
              <a:rPr lang="sr" sz="1600" dirty="0">
                <a:solidFill>
                  <a:srgbClr val="FF0000"/>
                </a:solidFill>
              </a:rPr>
              <a:t>anja tj. rezidual.</a:t>
            </a:r>
            <a:endParaRPr sz="1600" dirty="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5825" y="1202475"/>
            <a:ext cx="2622175" cy="61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/>
              <a:t>Koeficijent multiple determinacije</a:t>
            </a:r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701200" cy="394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r" b="1" dirty="0"/>
              <a:t>Proporcija (procenat) zavisne varijable koje smo uspeli da predvidimo (objasnimo) svim prediktorima zajedno</a:t>
            </a:r>
            <a:endParaRPr b="1"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sr" dirty="0"/>
              <a:t>Kreće se od 0 do 1 - što je bliži 1 to je bolje predviđanje kriterijuma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r" dirty="0"/>
              <a:t>Ako je R</a:t>
            </a:r>
            <a:r>
              <a:rPr lang="sr" baseline="30000" dirty="0"/>
              <a:t>2</a:t>
            </a:r>
            <a:r>
              <a:rPr lang="sr" dirty="0"/>
              <a:t> = 0.6 - mi možemo da objasnimo 60% zavisne varijable kada uzmemo sve prediktore zajedno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r" dirty="0"/>
              <a:t>Dodavanje novog prediktora će nuzno povecati R</a:t>
            </a:r>
            <a:r>
              <a:rPr lang="sr" baseline="30000" dirty="0"/>
              <a:t>2 </a:t>
            </a:r>
            <a:r>
              <a:rPr lang="sr" dirty="0"/>
              <a:t>ili će ostati isti – zavisi koliko novih informacija ima u odnosu na ostale prediktore.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6850" y="1199662"/>
            <a:ext cx="1207420" cy="854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61625" y="1199650"/>
            <a:ext cx="5762101" cy="738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/>
              <a:t>Koeficijent multiple determinacije</a:t>
            </a:r>
            <a:endParaRPr/>
          </a:p>
        </p:txBody>
      </p:sp>
      <p:sp>
        <p:nvSpPr>
          <p:cNvPr id="105" name="Google Shape;105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701200" cy="394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r" dirty="0"/>
              <a:t>R</a:t>
            </a:r>
            <a:r>
              <a:rPr lang="sr" baseline="30000" dirty="0"/>
              <a:t>2  </a:t>
            </a:r>
            <a:r>
              <a:rPr lang="sr" dirty="0"/>
              <a:t>je </a:t>
            </a:r>
            <a:r>
              <a:rPr lang="sr" i="1" dirty="0"/>
              <a:t>pristrasan</a:t>
            </a:r>
            <a:r>
              <a:rPr lang="sr" dirty="0"/>
              <a:t> - precenjuje vrednost u populaciji  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r" dirty="0"/>
              <a:t>N bi trebao da bude 20 do 30 puta veći od m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sr" dirty="0"/>
              <a:t>Što je ova razlika manja to će koeficijent determinacije biti pristrasniji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r" b="1" dirty="0"/>
              <a:t>Korigovani koeficijent determinacije</a:t>
            </a:r>
            <a:r>
              <a:rPr lang="sr" dirty="0"/>
              <a:t> (eng. </a:t>
            </a:r>
            <a:r>
              <a:rPr lang="sr" i="1" dirty="0"/>
              <a:t>Adjusted R squared</a:t>
            </a:r>
            <a:r>
              <a:rPr lang="sr" dirty="0"/>
              <a:t>)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sr" dirty="0"/>
              <a:t>Daje realniju sliku u populaciji od R</a:t>
            </a:r>
            <a:r>
              <a:rPr lang="sr" baseline="30000" dirty="0"/>
              <a:t>2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r" dirty="0"/>
              <a:t>Ako imamo malo N i dosta m - korekcija će biti velika u odnosu na R</a:t>
            </a:r>
            <a:r>
              <a:rPr lang="sr" baseline="30000" dirty="0"/>
              <a:t>2</a:t>
            </a:r>
            <a:r>
              <a:rPr lang="sr" dirty="0"/>
              <a:t> 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r" dirty="0"/>
              <a:t>Ako imamo veliko N i malo m - korekcija će biti mala u odnosu na R</a:t>
            </a:r>
            <a:r>
              <a:rPr lang="sr" baseline="30000" dirty="0"/>
              <a:t>2</a:t>
            </a:r>
            <a:endParaRPr dirty="0"/>
          </a:p>
        </p:txBody>
      </p:sp>
      <p:pic>
        <p:nvPicPr>
          <p:cNvPr id="106" name="Google Shape;10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2500" y="2627077"/>
            <a:ext cx="3738601" cy="8231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0"/>
          <p:cNvSpPr txBox="1"/>
          <p:nvPr/>
        </p:nvSpPr>
        <p:spPr>
          <a:xfrm>
            <a:off x="4931175" y="2627075"/>
            <a:ext cx="2162700" cy="67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sz="1800">
                <a:solidFill>
                  <a:schemeClr val="dk2"/>
                </a:solidFill>
              </a:rPr>
              <a:t>n -  veličina uzorka</a:t>
            </a: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sz="1800">
                <a:solidFill>
                  <a:schemeClr val="dk2"/>
                </a:solidFill>
              </a:rPr>
              <a:t>m - broj prediktora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/>
              <a:t>Koeficijent multiple korelacije - R</a:t>
            </a:r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75500" cy="384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b="1" dirty="0"/>
              <a:t>R: Korelacija tj. povezanost kriterijumske varijable sa jedne strane i linearne kombinacije svih prediktora sa druge strane</a:t>
            </a:r>
            <a:r>
              <a:rPr lang="sr" dirty="0"/>
              <a:t> (</a:t>
            </a:r>
            <a:r>
              <a:rPr lang="sr" i="1" dirty="0"/>
              <a:t>linearnim kompozitom prediktora</a:t>
            </a:r>
            <a:r>
              <a:rPr lang="sr" dirty="0"/>
              <a:t>)</a:t>
            </a:r>
            <a:endParaRPr b="1"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sr" dirty="0"/>
              <a:t>Kada se R kvadrira dobijemo R</a:t>
            </a:r>
            <a:r>
              <a:rPr lang="sr" baseline="30000" dirty="0"/>
              <a:t>2 </a:t>
            </a:r>
            <a:r>
              <a:rPr lang="sr" dirty="0"/>
              <a:t>koeficijent multipe determinacije</a:t>
            </a:r>
            <a:endParaRPr dirty="0"/>
          </a:p>
          <a:p>
            <a:pPr marL="9144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sr" sz="1600" dirty="0"/>
              <a:t>Dakle R možemo dobiti i kao kvadratni koren iz R</a:t>
            </a:r>
            <a:r>
              <a:rPr lang="sr" sz="1600" baseline="30000" dirty="0"/>
              <a:t>2</a:t>
            </a:r>
            <a:endParaRPr sz="16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r" dirty="0"/>
              <a:t>Kreće se od 0 do 1 - što je bliži 1 to je povezanost jača i predikcija će biti bolja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r" dirty="0"/>
              <a:t>Može se dobiti kao Pirsonov koeficijent linearne korelacije (r) između Y i Y’ tj empirijske kriterijumske varijable i predviđene kriterijumske varijable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r" dirty="0"/>
              <a:t>Koeficijent multiple korelacije ne može biti manji od apsoultne vrednosti najveće korelacije između neke prediktorske i kriterijusmke varijable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1426</Words>
  <Application>Microsoft Office PowerPoint</Application>
  <PresentationFormat>On-screen Show (16:9)</PresentationFormat>
  <Paragraphs>161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Arial</vt:lpstr>
      <vt:lpstr>Simple Light</vt:lpstr>
      <vt:lpstr>Multipla regresiona analiza</vt:lpstr>
      <vt:lpstr>Ponavljanje</vt:lpstr>
      <vt:lpstr>Multipla regresija </vt:lpstr>
      <vt:lpstr>Linearni kompozit</vt:lpstr>
      <vt:lpstr>Predviđena vrednost na kriterijumskoj varijabli </vt:lpstr>
      <vt:lpstr>Razlaganje ukupnog varijabiliteta na kriterijumskog varijabli</vt:lpstr>
      <vt:lpstr>Koeficijent multiple determinacije</vt:lpstr>
      <vt:lpstr>Koeficijent multiple determinacije</vt:lpstr>
      <vt:lpstr>Koeficijent multiple korelacije - R</vt:lpstr>
      <vt:lpstr>Standardna greška ocene (eng Standard error of estimate)</vt:lpstr>
      <vt:lpstr>Testiranje H0 o R tj R2 </vt:lpstr>
      <vt:lpstr>Odnos pojedinačnih i multiplog efekta</vt:lpstr>
      <vt:lpstr>Parcijalni regresioni koeficijenti</vt:lpstr>
      <vt:lpstr>Tipovi korelacije prediktora i kriterijuma</vt:lpstr>
      <vt:lpstr>Kvadrat semi-parcijalne korelacije</vt:lpstr>
      <vt:lpstr>Veličina efekta</vt:lpstr>
      <vt:lpstr>Multipla regresija - primer</vt:lpstr>
      <vt:lpstr>Uslovi za multiplu regresiju</vt:lpstr>
      <vt:lpstr>Tipovi prediktora u regresiji </vt:lpstr>
      <vt:lpstr>Imaž i anti imaž</vt:lpstr>
      <vt:lpstr>Medijacija i moderacija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Multipla regresiona analiza</dc:title>
  <cp:lastModifiedBy>Aleksa Filipovic</cp:lastModifiedBy>
  <cp:revision>8</cp:revision>
  <dcterms:modified xsi:type="dcterms:W3CDTF">2024-03-19T13:48:25Z</dcterms:modified>
</cp:coreProperties>
</file>