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0" r:id="rId2"/>
    <p:sldMasterId id="2147483651" r:id="rId3"/>
    <p:sldMasterId id="2147483652" r:id="rId4"/>
    <p:sldMasterId id="2147483653" r:id="rId5"/>
    <p:sldMasterId id="2147483654" r:id="rId6"/>
    <p:sldMasterId id="2147483655" r:id="rId7"/>
    <p:sldMasterId id="2147483656" r:id="rId8"/>
    <p:sldMasterId id="2147483657" r:id="rId9"/>
  </p:sldMasterIdLst>
  <p:sldIdLst>
    <p:sldId id="256" r:id="rId10"/>
    <p:sldId id="258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59" r:id="rId25"/>
  </p:sldIdLst>
  <p:sldSz cx="9144000" cy="6858000" type="screen4x3"/>
  <p:notesSz cx="6858000" cy="9144000"/>
  <p:defaultTextStyle>
    <a:defPPr>
      <a:defRPr lang="sr-Latn-C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7" autoAdjust="0"/>
    <p:restoredTop sz="94660"/>
  </p:normalViewPr>
  <p:slideViewPr>
    <p:cSldViewPr>
      <p:cViewPr varScale="1">
        <p:scale>
          <a:sx n="109" d="100"/>
          <a:sy n="109" d="100"/>
        </p:scale>
        <p:origin x="166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theme" Target="theme/theme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EDC5F5-FD23-405A-9330-4A1B6A6E89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9502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24D421-94CB-41F9-AD4D-11EA4EFC309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0442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342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C75169-4EAA-4CF2-9CB6-BE62241838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7713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47731E-7A95-4A82-942B-C3E7A4F9833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76589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E032E0-E4D0-41FD-816E-BE7FA09477A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4753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F435EB-616C-4C2C-810C-169D462AA42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17278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F4EBF5-E1B2-4514-9C59-0B633143D0C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24275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5532FE-0F2C-4920-978B-1D66C46984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66755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3B397B-0F7D-4A0E-B60E-FB88DA3A0ED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48114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26058E-E1D0-4A66-8FE6-89B36CB4C5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05726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248C0A-B272-4A0B-BC27-C5A2FA05369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1638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25770B-110C-4FA9-822A-901F362233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20476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EFC303-0A2E-4BF2-87FF-9722005D5B0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93713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A86909-D3D0-4452-B22D-C5F1C37056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71371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342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712C77-69F6-4679-AE59-4B7DB1C5CF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52461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1DBFC8-60A3-46C7-81D6-1EFE20EFAF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57532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45E917-3FA1-4CBA-83CD-F1EB5B4C236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71690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F98875-1D78-4D0F-A05D-0925930A676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37553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743200"/>
            <a:ext cx="4038600" cy="338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743200"/>
            <a:ext cx="4038600" cy="338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731FCA-5240-4403-BD25-E5A91C7C30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95445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6DFAEE-9FD4-4ECB-B428-3E97937808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67637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57A500-2F7E-4916-AB5A-4A7542B16EA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41907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09EEC8-CBC1-4999-B260-17579DE12D2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585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1E32C0-0FA8-401E-86FE-249CB5788DA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054030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A0DB2E-209B-4A98-87CC-F30DCFDBEE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38798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188817-6073-4285-AD5C-2F85D30C0D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21695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5FEA71-F991-4362-866E-DD73DB979E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20126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1447800"/>
            <a:ext cx="2133600" cy="4678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248400" cy="46783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4F79A0-6728-4E29-817D-5FDD7AAB98E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590975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038800-368E-4132-B233-D6A6DE5AFF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70808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FCA32F-B854-45DE-B6DF-219406E10C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384357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B40741-1347-4519-BF38-0880C17510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09926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723104-96DB-46F5-9553-66C90D98763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89082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C0A59F-EE14-433E-9539-882F389CE2A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46990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86FCCE-4999-45A3-9A19-5D3966B983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654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6F5326-9514-4CD9-9505-0A318F7166A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53987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B0067D-40E0-4DC1-BD17-EA893CB0C1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645007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699E3C-7EF5-45D9-9475-EADA98F214C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56555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BEAC60-3B7A-4ED4-97E4-355427DF277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78547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879A6C-C1F9-4A30-B959-FA7038192D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714268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342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D6B226-CB4B-49D6-8E61-D6B19FFCBC6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011705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E74881-1010-4B43-91CD-12FE3D3CB8D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928321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27CCB8-4E35-4C35-B49C-51F3B9E9CE9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32041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BCF066-DEA3-4147-ABD7-5FF744E9C6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130953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B1A2AB-2DD2-42A8-8353-8CECBCE4C5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088785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736936-C237-4298-A065-A728E86A3CD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0319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39F756-187C-4382-9DE4-69B80723F05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545543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FFE17E-F245-4286-B0F4-4FD5B61074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548085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B00FFA-FA92-4404-83BA-3FC37A7870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877026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2C0EA9-B929-4FD7-8BA6-3ABBADDDBE0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833797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6D81C4-84FC-46B8-888F-5383B34954A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748866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9ED678-3E64-401F-BC18-285EBF5061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683755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342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F84F63-9161-4CC9-976F-64768FFC672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972370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4680FF-1EAD-41E3-9BA3-BAA1B2432E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83007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65BCD5-AEA8-496B-9596-A82620EE3E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853036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ED51FA-1FF2-49F2-B200-8C583CD0E8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90923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743200"/>
            <a:ext cx="4038600" cy="338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743200"/>
            <a:ext cx="4038600" cy="338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1B92B8-4A15-4ED9-B07E-BE4FBDB826F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0332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73478-E082-4AF6-8D53-2CC53D381A9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503209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BA2442-2044-4289-B079-78CED4DF30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832528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810580-46B3-47D1-BDA9-0951F91CF56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955884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CB8ADA-655B-46D3-BDFD-2E9BD00EAB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218516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A29F4F-000F-46F6-A60C-0E8351BA76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267633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260763-9F81-4500-9400-7352AAAEE8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27432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3A869F-1226-4250-9D2D-4E569601FA9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78437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1447800"/>
            <a:ext cx="2133600" cy="4678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248400" cy="46783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22A729-EE58-4838-8217-F3A3410594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178235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F9CB22-0EB5-4E5E-B981-B066F8AB40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24962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955FC7-77F1-4084-B8DE-908F0EB7C4E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661324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AF01BE-0C6C-4A98-9EE4-99C28F5F6C7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7470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5148E4-15F2-48F2-827C-3B679ADBFF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521873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78CCE9-329A-44DE-B013-02862AD4B43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294079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6C73F5-A160-4DE3-99E0-E1D532B94A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21530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D68A05-5BE6-4D22-AAD7-4AB6693E77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503918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7C8A4D-C66B-4AE8-BF58-002879C049D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773433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5112C7-ECC3-4B84-BAB8-1E54AFA302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953913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45D855-68E2-4375-B0E5-737C3A3B9FB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652584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F5DCD7-66FA-41E8-BEF7-B7CB9726BA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875666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342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828FE3-9D94-40CC-9705-0BB1F9237D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43438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03A2C2-51B4-40F4-84C5-6E3DC565598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575520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E48B4F-F68A-4892-BC84-9640A283F5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2989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3378AC-2742-4530-9003-E98A407A350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09393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7EFFA7-0D12-4325-A8F1-C8E0562DC6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616450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A9AE4E-8BD7-4A0D-A338-E51DA6EFE7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792951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01678F-009A-4526-ADF1-EF34BDCB82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717729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B3F957-37D4-41E9-9159-A8F2AE3D297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422234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FE92E6-16FA-4D67-866A-5E0A24D67B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48627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5D006A-47D7-4649-B358-E86759E3039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374848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D5E07D-FF43-4365-8D05-FE451B5688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942820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ABA5BE-AFFE-4DE4-A0D5-5966549784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676621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342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72EE32-0A86-4EBD-86AE-14D916AC3D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305759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C5B99F-AA68-477B-B5F0-ECADC813C3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5214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DBD732-1989-4E39-990D-F9BF5C1D48E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612380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554000-53E0-4640-ADB1-7C40EC37F0E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921045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5DB21B-F98A-4BC6-90C4-84415D4745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531608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743200"/>
            <a:ext cx="4038600" cy="338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743200"/>
            <a:ext cx="4038600" cy="338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C012B9-2518-4B53-8666-4301426ADD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324528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28C25E-DCE1-443F-B88C-67F54F2F5DD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063823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40A2DA-4D1B-4596-9286-6797496537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8677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74F92C-AE23-49F7-ACCF-812D59232E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76063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32678D-2796-478C-9936-CCEDDD20DD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227246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48A3AB-E49C-49A8-A14D-B3DAF7E873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762544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6F3089-CC94-499C-9B89-0FD214FAF18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484250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1447800"/>
            <a:ext cx="2133600" cy="4678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248400" cy="46783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76A53A-B107-4E71-AE59-6CBD1867E48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5492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9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01B7DA2-4FD1-4B79-A8EA-7E1D63EF84A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94ABD55-F400-4CD4-9A18-A2BF54EFA27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14478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743200"/>
            <a:ext cx="8229600" cy="338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A962811-B416-470D-A9FF-60802C0704A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38E3636-E1DD-4657-9421-33DC76BDB1B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3BF3200-4E14-485C-9564-0AC3DD9A31F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14478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743200"/>
            <a:ext cx="8229600" cy="338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B1F1F01-B775-4123-9BCE-458D3CA8C89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C16903B-4CD6-4CAB-8038-6820FE87FD3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30788CA-9B90-4FE8-8733-3DEF89E4F5E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14478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743200"/>
            <a:ext cx="8229600" cy="338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730904A-9CCF-490E-85C5-9C17BBB9E93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2852738"/>
            <a:ext cx="7772400" cy="1470025"/>
          </a:xfrm>
        </p:spPr>
        <p:txBody>
          <a:bodyPr/>
          <a:lstStyle/>
          <a:p>
            <a:pPr eaLnBrk="1" hangingPunct="1"/>
            <a:r>
              <a:rPr lang="en-US" altLang="en-US" b="1" dirty="0" smtClean="0"/>
              <a:t>The Present Continuous Tense</a:t>
            </a:r>
            <a:endParaRPr lang="sr-Latn-CS" alt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We use the Present Continuous</a:t>
            </a:r>
            <a:endParaRPr lang="sr-Latn-CS" altLang="en-US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00200"/>
            <a:ext cx="8229600" cy="49974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b="1" smtClean="0"/>
              <a:t>	6.</a:t>
            </a:r>
            <a:r>
              <a:rPr lang="en-US" altLang="en-US" smtClean="0"/>
              <a:t> when we want </a:t>
            </a:r>
            <a:r>
              <a:rPr lang="en-US" altLang="en-US" b="1" smtClean="0">
                <a:solidFill>
                  <a:schemeClr val="accent1"/>
                </a:solidFill>
              </a:rPr>
              <a:t>to complain</a:t>
            </a:r>
            <a:r>
              <a:rPr lang="en-US" altLang="en-US" smtClean="0"/>
              <a:t> about something or of someone:</a:t>
            </a:r>
          </a:p>
          <a:p>
            <a:pPr eaLnBrk="1" hangingPunct="1">
              <a:buFontTx/>
              <a:buNone/>
            </a:pPr>
            <a:endParaRPr lang="en-US" altLang="en-US" smtClean="0"/>
          </a:p>
          <a:p>
            <a:pPr eaLnBrk="1" hangingPunct="1"/>
            <a:r>
              <a:rPr lang="en-US" altLang="en-US" smtClean="0"/>
              <a:t>She </a:t>
            </a:r>
            <a:r>
              <a:rPr lang="en-US" altLang="en-US" smtClean="0">
                <a:solidFill>
                  <a:schemeClr val="accent1"/>
                </a:solidFill>
              </a:rPr>
              <a:t>is</a:t>
            </a:r>
            <a:r>
              <a:rPr lang="en-US" altLang="en-US" smtClean="0"/>
              <a:t> constantly </a:t>
            </a:r>
            <a:r>
              <a:rPr lang="en-US" altLang="en-US" smtClean="0">
                <a:solidFill>
                  <a:schemeClr val="accent1"/>
                </a:solidFill>
              </a:rPr>
              <a:t>talking</a:t>
            </a:r>
            <a:r>
              <a:rPr lang="en-US" altLang="en-US" smtClean="0"/>
              <a:t>.</a:t>
            </a:r>
          </a:p>
          <a:p>
            <a:pPr eaLnBrk="1" hangingPunct="1"/>
            <a:r>
              <a:rPr lang="en-US" altLang="en-US" smtClean="0"/>
              <a:t>They </a:t>
            </a:r>
            <a:r>
              <a:rPr lang="en-US" altLang="en-US" smtClean="0">
                <a:solidFill>
                  <a:schemeClr val="accent1"/>
                </a:solidFill>
              </a:rPr>
              <a:t>are</a:t>
            </a:r>
            <a:r>
              <a:rPr lang="en-US" altLang="en-US" smtClean="0"/>
              <a:t> always </a:t>
            </a:r>
            <a:r>
              <a:rPr lang="en-US" altLang="en-US" smtClean="0">
                <a:solidFill>
                  <a:schemeClr val="accent1"/>
                </a:solidFill>
              </a:rPr>
              <a:t>complaining</a:t>
            </a:r>
            <a:r>
              <a:rPr lang="en-US" altLang="en-US" i="1" smtClean="0">
                <a:solidFill>
                  <a:schemeClr val="accent1"/>
                </a:solidFill>
              </a:rPr>
              <a:t> </a:t>
            </a:r>
            <a:r>
              <a:rPr lang="en-US" altLang="en-US" smtClean="0"/>
              <a:t>about the things they can’t change.</a:t>
            </a:r>
          </a:p>
          <a:p>
            <a:pPr eaLnBrk="1" hangingPunct="1"/>
            <a:r>
              <a:rPr lang="en-US" altLang="en-US" smtClean="0"/>
              <a:t>He </a:t>
            </a:r>
            <a:r>
              <a:rPr lang="en-US" altLang="en-US" smtClean="0">
                <a:solidFill>
                  <a:schemeClr val="accent1"/>
                </a:solidFill>
              </a:rPr>
              <a:t>is</a:t>
            </a:r>
            <a:r>
              <a:rPr lang="en-US" altLang="en-US" smtClean="0"/>
              <a:t> always </a:t>
            </a:r>
            <a:r>
              <a:rPr lang="en-US" altLang="en-US" smtClean="0">
                <a:solidFill>
                  <a:schemeClr val="accent1"/>
                </a:solidFill>
              </a:rPr>
              <a:t>repeating</a:t>
            </a:r>
            <a:r>
              <a:rPr lang="en-US" altLang="en-US" smtClean="0"/>
              <a:t> the same old story.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3379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We use the Present Continuous</a:t>
            </a:r>
            <a:endParaRPr lang="sr-Latn-CS" altLang="en-US" smtClean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00200"/>
            <a:ext cx="8229600" cy="49974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b="1" smtClean="0"/>
              <a:t>	7.</a:t>
            </a:r>
            <a:r>
              <a:rPr lang="en-US" altLang="en-US" smtClean="0"/>
              <a:t> when we talk about what we have </a:t>
            </a:r>
            <a:r>
              <a:rPr lang="en-US" altLang="en-US" b="1" smtClean="0">
                <a:solidFill>
                  <a:schemeClr val="accent1"/>
                </a:solidFill>
              </a:rPr>
              <a:t>already arranged</a:t>
            </a:r>
            <a:r>
              <a:rPr lang="en-US" altLang="en-US" smtClean="0"/>
              <a:t> to do in the </a:t>
            </a:r>
            <a:r>
              <a:rPr lang="en-US" altLang="en-US" u="sng" smtClean="0"/>
              <a:t>future</a:t>
            </a:r>
            <a:r>
              <a:rPr lang="en-US" altLang="en-US" smtClean="0"/>
              <a:t>:</a:t>
            </a:r>
          </a:p>
          <a:p>
            <a:pPr eaLnBrk="1" hangingPunct="1">
              <a:buFontTx/>
              <a:buNone/>
            </a:pPr>
            <a:endParaRPr lang="en-US" altLang="en-US" smtClean="0"/>
          </a:p>
          <a:p>
            <a:pPr eaLnBrk="1" hangingPunct="1"/>
            <a:r>
              <a:rPr lang="en-US" altLang="en-US" smtClean="0"/>
              <a:t>What </a:t>
            </a:r>
            <a:r>
              <a:rPr lang="en-US" altLang="en-US" smtClean="0">
                <a:solidFill>
                  <a:schemeClr val="accent1"/>
                </a:solidFill>
              </a:rPr>
              <a:t>are</a:t>
            </a:r>
            <a:r>
              <a:rPr lang="en-US" altLang="en-US" smtClean="0"/>
              <a:t> you </a:t>
            </a:r>
            <a:r>
              <a:rPr lang="en-US" altLang="en-US" smtClean="0">
                <a:solidFill>
                  <a:schemeClr val="accent1"/>
                </a:solidFill>
              </a:rPr>
              <a:t>doing</a:t>
            </a:r>
            <a:r>
              <a:rPr lang="en-US" altLang="en-US" smtClean="0"/>
              <a:t> tomorrow evening? -I</a:t>
            </a:r>
            <a:r>
              <a:rPr lang="en-US" altLang="en-US" smtClean="0">
                <a:solidFill>
                  <a:schemeClr val="accent1"/>
                </a:solidFill>
              </a:rPr>
              <a:t>'m flying  </a:t>
            </a:r>
            <a:r>
              <a:rPr lang="en-US" altLang="en-US" smtClean="0"/>
              <a:t>to Cairo to join other members of the archeological team.</a:t>
            </a:r>
          </a:p>
          <a:p>
            <a:pPr eaLnBrk="1" hangingPunct="1"/>
            <a:r>
              <a:rPr lang="en-US" altLang="en-US" smtClean="0"/>
              <a:t>We </a:t>
            </a:r>
            <a:r>
              <a:rPr lang="en-US" altLang="en-US" smtClean="0">
                <a:solidFill>
                  <a:schemeClr val="accent1"/>
                </a:solidFill>
              </a:rPr>
              <a:t>are presenting</a:t>
            </a:r>
            <a:r>
              <a:rPr lang="en-US" altLang="en-US" smtClean="0"/>
              <a:t> our research results next month.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1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476250"/>
            <a:ext cx="8229600" cy="6048375"/>
          </a:xfrm>
        </p:spPr>
        <p:txBody>
          <a:bodyPr/>
          <a:lstStyle/>
          <a:p>
            <a:pPr eaLnBrk="1" hangingPunct="1"/>
            <a:r>
              <a:rPr lang="en-US" altLang="en-US" sz="2800" smtClean="0"/>
              <a:t>Some verbs, especially those describing </a:t>
            </a:r>
            <a:r>
              <a:rPr lang="en-US" altLang="en-US" sz="2800" b="1" smtClean="0">
                <a:solidFill>
                  <a:schemeClr val="accent1"/>
                </a:solidFill>
              </a:rPr>
              <a:t>states</a:t>
            </a:r>
            <a:r>
              <a:rPr lang="en-US" altLang="en-US" sz="2800" smtClean="0"/>
              <a:t>,</a:t>
            </a:r>
            <a:r>
              <a:rPr lang="en-US" altLang="en-US" sz="2800" b="1" smtClean="0">
                <a:solidFill>
                  <a:schemeClr val="accent1"/>
                </a:solidFill>
              </a:rPr>
              <a:t> beliefs</a:t>
            </a:r>
            <a:r>
              <a:rPr lang="en-US" altLang="en-US" sz="2800" smtClean="0"/>
              <a:t>, or verbs which make a </a:t>
            </a:r>
            <a:r>
              <a:rPr lang="en-US" altLang="en-US" sz="2800" b="1" smtClean="0">
                <a:solidFill>
                  <a:schemeClr val="accent1"/>
                </a:solidFill>
              </a:rPr>
              <a:t>declaration</a:t>
            </a:r>
            <a:r>
              <a:rPr lang="en-US" altLang="en-US" sz="2800" smtClean="0"/>
              <a:t> are </a:t>
            </a:r>
            <a:r>
              <a:rPr lang="en-US" altLang="en-US" sz="2800" b="1" u="sng" smtClean="0"/>
              <a:t>never</a:t>
            </a:r>
            <a:r>
              <a:rPr lang="en-US" altLang="en-US" sz="2800" smtClean="0"/>
              <a:t>, or </a:t>
            </a:r>
            <a:r>
              <a:rPr lang="en-US" altLang="en-US" sz="2800" b="1" u="sng" smtClean="0"/>
              <a:t>rarely</a:t>
            </a:r>
            <a:r>
              <a:rPr lang="en-US" altLang="en-US" sz="2800" smtClean="0"/>
              <a:t>, used in the present continuous tense:</a:t>
            </a:r>
          </a:p>
          <a:p>
            <a:pPr eaLnBrk="1" hangingPunct="1"/>
            <a:r>
              <a:rPr lang="en-US" altLang="en-US" sz="2800" b="1" smtClean="0">
                <a:solidFill>
                  <a:schemeClr val="accent1"/>
                </a:solidFill>
              </a:rPr>
              <a:t>verbs of thinking</a:t>
            </a:r>
            <a:r>
              <a:rPr lang="en-US" altLang="en-US" sz="2800" smtClean="0"/>
              <a:t>:	</a:t>
            </a:r>
          </a:p>
          <a:p>
            <a:pPr eaLnBrk="1" hangingPunct="1">
              <a:buFontTx/>
              <a:buNone/>
            </a:pPr>
            <a:r>
              <a:rPr lang="en-US" altLang="en-US" sz="2800" i="1" smtClean="0"/>
              <a:t>	believe, doubt, guess, imagine, know, mean, realize, suppose, understand, suggest, think...</a:t>
            </a:r>
            <a:endParaRPr lang="en-US" altLang="en-US" sz="2800" smtClean="0"/>
          </a:p>
          <a:p>
            <a:pPr eaLnBrk="1" hangingPunct="1"/>
            <a:r>
              <a:rPr lang="en-US" altLang="en-US" sz="2800" smtClean="0"/>
              <a:t>This </a:t>
            </a:r>
            <a:r>
              <a:rPr lang="en-US" altLang="en-US" sz="2800" smtClean="0">
                <a:solidFill>
                  <a:schemeClr val="accent1"/>
                </a:solidFill>
              </a:rPr>
              <a:t>means</a:t>
            </a:r>
            <a:r>
              <a:rPr lang="en-US" altLang="en-US" sz="2800" smtClean="0"/>
              <a:t> that we need to cancel the presentation.</a:t>
            </a:r>
          </a:p>
          <a:p>
            <a:pPr eaLnBrk="1" hangingPunct="1"/>
            <a:r>
              <a:rPr lang="en-US" altLang="en-US" sz="2800" smtClean="0"/>
              <a:t>I </a:t>
            </a:r>
            <a:r>
              <a:rPr lang="en-US" altLang="en-US" sz="2800" smtClean="0">
                <a:solidFill>
                  <a:schemeClr val="accent1"/>
                </a:solidFill>
              </a:rPr>
              <a:t>don't understand</a:t>
            </a:r>
            <a:r>
              <a:rPr lang="en-US" altLang="en-US" sz="2800" smtClean="0"/>
              <a:t> how this works.</a:t>
            </a:r>
          </a:p>
          <a:p>
            <a:pPr eaLnBrk="1" hangingPunct="1"/>
            <a:r>
              <a:rPr lang="en-US" altLang="en-US" sz="2800" smtClean="0"/>
              <a:t>What </a:t>
            </a:r>
            <a:r>
              <a:rPr lang="en-US" altLang="en-US" sz="2800" smtClean="0">
                <a:solidFill>
                  <a:schemeClr val="accent1"/>
                </a:solidFill>
              </a:rPr>
              <a:t>do</a:t>
            </a:r>
            <a:r>
              <a:rPr lang="en-US" altLang="en-US" sz="2800" smtClean="0"/>
              <a:t> you </a:t>
            </a:r>
            <a:r>
              <a:rPr lang="en-US" altLang="en-US" sz="2800" smtClean="0">
                <a:solidFill>
                  <a:schemeClr val="accent1"/>
                </a:solidFill>
              </a:rPr>
              <a:t>think</a:t>
            </a:r>
            <a:r>
              <a:rPr lang="en-US" altLang="en-US" sz="2800" smtClean="0"/>
              <a:t> about the proposal? (</a:t>
            </a:r>
            <a:r>
              <a:rPr lang="en-US" altLang="en-US" sz="2800" b="1" smtClean="0"/>
              <a:t>BUT</a:t>
            </a:r>
            <a:r>
              <a:rPr lang="en-US" altLang="en-US" sz="2800" smtClean="0"/>
              <a:t>: What </a:t>
            </a:r>
            <a:r>
              <a:rPr lang="en-US" altLang="en-US" sz="2800" smtClean="0">
                <a:solidFill>
                  <a:schemeClr val="accent1"/>
                </a:solidFill>
              </a:rPr>
              <a:t>are </a:t>
            </a:r>
            <a:r>
              <a:rPr lang="en-US" altLang="en-US" sz="2800" smtClean="0"/>
              <a:t>you </a:t>
            </a:r>
            <a:r>
              <a:rPr lang="en-US" altLang="en-US" sz="2800" smtClean="0">
                <a:solidFill>
                  <a:schemeClr val="accent1"/>
                </a:solidFill>
              </a:rPr>
              <a:t>thinking </a:t>
            </a:r>
            <a:r>
              <a:rPr lang="en-US" altLang="en-US" sz="2800" smtClean="0"/>
              <a:t>about?)</a:t>
            </a:r>
            <a:endParaRPr lang="sr-Latn-CS" altLang="en-US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549275"/>
            <a:ext cx="8229600" cy="59039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b="1" smtClean="0">
                <a:solidFill>
                  <a:schemeClr val="accent1"/>
                </a:solidFill>
              </a:rPr>
              <a:t>verbs of the senses</a:t>
            </a:r>
            <a:r>
              <a:rPr lang="en-US" altLang="en-US" smtClean="0"/>
              <a:t>:	</a:t>
            </a:r>
            <a:r>
              <a:rPr lang="en-US" altLang="en-US" i="1" smtClean="0"/>
              <a:t>hear, smell, sound, taste, look...</a:t>
            </a:r>
            <a:endParaRPr lang="en-US" altLang="en-US" smtClean="0"/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This sandwich </a:t>
            </a:r>
            <a:r>
              <a:rPr lang="en-US" altLang="en-US" smtClean="0">
                <a:solidFill>
                  <a:schemeClr val="accent1"/>
                </a:solidFill>
              </a:rPr>
              <a:t>tastes</a:t>
            </a:r>
            <a:r>
              <a:rPr lang="en-US" altLang="en-US" smtClean="0"/>
              <a:t> good.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It </a:t>
            </a:r>
            <a:r>
              <a:rPr lang="en-US" altLang="en-US" smtClean="0">
                <a:solidFill>
                  <a:schemeClr val="accent1"/>
                </a:solidFill>
              </a:rPr>
              <a:t>sounds</a:t>
            </a:r>
            <a:r>
              <a:rPr lang="en-US" altLang="en-US" smtClean="0"/>
              <a:t> very promising.</a:t>
            </a:r>
          </a:p>
          <a:p>
            <a:pPr eaLnBrk="1" hangingPunct="1">
              <a:lnSpc>
                <a:spcPct val="90000"/>
              </a:lnSpc>
            </a:pPr>
            <a:endParaRPr lang="en-US" altLang="en-US" smtClean="0"/>
          </a:p>
          <a:p>
            <a:pPr eaLnBrk="1" hangingPunct="1">
              <a:lnSpc>
                <a:spcPct val="90000"/>
              </a:lnSpc>
            </a:pPr>
            <a:r>
              <a:rPr lang="en-US" altLang="en-US" b="1" smtClean="0">
                <a:solidFill>
                  <a:schemeClr val="accent1"/>
                </a:solidFill>
              </a:rPr>
              <a:t>verbs of possession</a:t>
            </a:r>
            <a:r>
              <a:rPr lang="en-US" altLang="en-US" smtClean="0"/>
              <a:t>:	</a:t>
            </a:r>
            <a:r>
              <a:rPr lang="en-US" altLang="en-US" i="1" smtClean="0"/>
              <a:t>belong, have, own, possess...</a:t>
            </a:r>
            <a:endParaRPr lang="en-US" altLang="en-US" smtClean="0"/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The state </a:t>
            </a:r>
            <a:r>
              <a:rPr lang="en-US" altLang="en-US" smtClean="0">
                <a:solidFill>
                  <a:schemeClr val="accent1"/>
                </a:solidFill>
              </a:rPr>
              <a:t>owns</a:t>
            </a:r>
            <a:r>
              <a:rPr lang="en-US" altLang="en-US" smtClean="0"/>
              <a:t> that monastery library.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I </a:t>
            </a:r>
            <a:r>
              <a:rPr lang="en-US" altLang="en-US" smtClean="0">
                <a:solidFill>
                  <a:schemeClr val="accent1"/>
                </a:solidFill>
              </a:rPr>
              <a:t>have</a:t>
            </a:r>
            <a:r>
              <a:rPr lang="en-US" altLang="en-US" smtClean="0"/>
              <a:t> three sisters.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(</a:t>
            </a:r>
            <a:r>
              <a:rPr lang="en-US" altLang="en-US" b="1" smtClean="0"/>
              <a:t>BUT</a:t>
            </a:r>
            <a:r>
              <a:rPr lang="en-US" altLang="en-US" smtClean="0"/>
              <a:t>: What </a:t>
            </a:r>
            <a:r>
              <a:rPr lang="en-US" altLang="en-US" smtClean="0">
                <a:solidFill>
                  <a:schemeClr val="accent1"/>
                </a:solidFill>
              </a:rPr>
              <a:t>are </a:t>
            </a:r>
            <a:r>
              <a:rPr lang="en-US" altLang="en-US" smtClean="0"/>
              <a:t>you </a:t>
            </a:r>
            <a:r>
              <a:rPr lang="en-US" altLang="en-US" smtClean="0">
                <a:solidFill>
                  <a:schemeClr val="accent1"/>
                </a:solidFill>
              </a:rPr>
              <a:t>doing</a:t>
            </a:r>
            <a:r>
              <a:rPr lang="en-US" altLang="en-US" smtClean="0"/>
              <a:t>? I</a:t>
            </a:r>
            <a:r>
              <a:rPr lang="en-US" altLang="en-US" i="1" smtClean="0"/>
              <a:t>'</a:t>
            </a:r>
            <a:r>
              <a:rPr lang="en-US" altLang="en-US" smtClean="0">
                <a:solidFill>
                  <a:schemeClr val="accent1"/>
                </a:solidFill>
              </a:rPr>
              <a:t>m having </a:t>
            </a:r>
            <a:r>
              <a:rPr lang="en-US" altLang="en-US" smtClean="0"/>
              <a:t>breakfast.)</a:t>
            </a:r>
            <a:endParaRPr lang="sr-Latn-C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549275"/>
            <a:ext cx="8229600" cy="5832475"/>
          </a:xfrm>
        </p:spPr>
        <p:txBody>
          <a:bodyPr/>
          <a:lstStyle/>
          <a:p>
            <a:pPr eaLnBrk="1" hangingPunct="1"/>
            <a:r>
              <a:rPr lang="en-US" altLang="en-US" b="1" smtClean="0">
                <a:solidFill>
                  <a:schemeClr val="accent1"/>
                </a:solidFill>
              </a:rPr>
              <a:t>verbs of emotion</a:t>
            </a:r>
            <a:r>
              <a:rPr lang="en-US" altLang="en-US" smtClean="0"/>
              <a:t>: </a:t>
            </a:r>
            <a:r>
              <a:rPr lang="en-US" altLang="en-US" i="1" smtClean="0"/>
              <a:t>dislike, like, hate, love, prefer, regret, want, wish, hope, forget, remember...</a:t>
            </a:r>
            <a:endParaRPr lang="en-US" altLang="en-US" smtClean="0"/>
          </a:p>
          <a:p>
            <a:pPr eaLnBrk="1" hangingPunct="1"/>
            <a:r>
              <a:rPr lang="en-US" altLang="en-US" smtClean="0"/>
              <a:t>I </a:t>
            </a:r>
            <a:r>
              <a:rPr lang="en-US" altLang="en-US" b="1" i="1" smtClean="0">
                <a:solidFill>
                  <a:schemeClr val="accent1"/>
                </a:solidFill>
              </a:rPr>
              <a:t>wish</a:t>
            </a:r>
            <a:r>
              <a:rPr lang="en-US" altLang="en-US" smtClean="0"/>
              <a:t> to make a suggestion here.</a:t>
            </a:r>
          </a:p>
          <a:p>
            <a:pPr eaLnBrk="1" hangingPunct="1"/>
            <a:r>
              <a:rPr lang="en-US" altLang="en-US" smtClean="0"/>
              <a:t>We </a:t>
            </a:r>
            <a:r>
              <a:rPr lang="en-US" altLang="en-US" smtClean="0">
                <a:solidFill>
                  <a:schemeClr val="accent1"/>
                </a:solidFill>
              </a:rPr>
              <a:t>regret</a:t>
            </a:r>
            <a:r>
              <a:rPr lang="en-US" altLang="en-US" smtClean="0"/>
              <a:t> to inform you that your Internet access has been temporarily disabled. </a:t>
            </a:r>
          </a:p>
          <a:p>
            <a:pPr eaLnBrk="1" hangingPunct="1"/>
            <a:r>
              <a:rPr lang="en-US" altLang="en-US" b="1" smtClean="0">
                <a:solidFill>
                  <a:schemeClr val="accent1"/>
                </a:solidFill>
              </a:rPr>
              <a:t>verbs of appearance</a:t>
            </a:r>
            <a:r>
              <a:rPr lang="en-US" altLang="en-US" smtClean="0"/>
              <a:t>: </a:t>
            </a:r>
            <a:r>
              <a:rPr lang="en-US" altLang="en-US" i="1" smtClean="0"/>
              <a:t>seem</a:t>
            </a:r>
            <a:r>
              <a:rPr lang="en-US" altLang="en-US" smtClean="0"/>
              <a:t>, </a:t>
            </a:r>
            <a:r>
              <a:rPr lang="en-US" altLang="en-US" i="1" smtClean="0"/>
              <a:t>appear...</a:t>
            </a:r>
            <a:endParaRPr lang="en-US" altLang="en-US" smtClean="0"/>
          </a:p>
          <a:p>
            <a:pPr eaLnBrk="1" hangingPunct="1"/>
            <a:r>
              <a:rPr lang="en-US" altLang="en-US" smtClean="0"/>
              <a:t>He </a:t>
            </a:r>
            <a:r>
              <a:rPr lang="en-US" altLang="en-US" smtClean="0">
                <a:solidFill>
                  <a:schemeClr val="accent1"/>
                </a:solidFill>
              </a:rPr>
              <a:t>seems</a:t>
            </a:r>
            <a:r>
              <a:rPr lang="en-US" altLang="en-US" smtClean="0"/>
              <a:t> to be a nice man.</a:t>
            </a:r>
          </a:p>
          <a:p>
            <a:pPr eaLnBrk="1" hangingPunct="1"/>
            <a:r>
              <a:rPr lang="en-US" altLang="en-US" smtClean="0"/>
              <a:t>They </a:t>
            </a:r>
            <a:r>
              <a:rPr lang="en-US" altLang="en-US" smtClean="0">
                <a:solidFill>
                  <a:schemeClr val="accent1"/>
                </a:solidFill>
              </a:rPr>
              <a:t>appear</a:t>
            </a:r>
            <a:r>
              <a:rPr lang="en-US" altLang="en-US" smtClean="0"/>
              <a:t> very optimistic about the future.</a:t>
            </a:r>
            <a:endParaRPr lang="sr-Latn-C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549275"/>
            <a:ext cx="8229600" cy="5576888"/>
          </a:xfrm>
        </p:spPr>
        <p:txBody>
          <a:bodyPr/>
          <a:lstStyle/>
          <a:p>
            <a:pPr eaLnBrk="1" hangingPunct="1"/>
            <a:r>
              <a:rPr lang="en-US" altLang="en-US" b="1" smtClean="0">
                <a:solidFill>
                  <a:schemeClr val="accent1"/>
                </a:solidFill>
              </a:rPr>
              <a:t>some other verbs</a:t>
            </a:r>
            <a:r>
              <a:rPr lang="en-US" altLang="en-US" smtClean="0"/>
              <a:t>: </a:t>
            </a:r>
            <a:r>
              <a:rPr lang="en-US" altLang="en-US" i="1" smtClean="0"/>
              <a:t>contain, depend, include, involve, measure, require, cost, weigh...</a:t>
            </a:r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The box </a:t>
            </a:r>
            <a:r>
              <a:rPr lang="en-US" altLang="en-US" smtClean="0">
                <a:solidFill>
                  <a:schemeClr val="accent1"/>
                </a:solidFill>
              </a:rPr>
              <a:t>contains</a:t>
            </a:r>
            <a:r>
              <a:rPr lang="en-US" altLang="en-US" smtClean="0"/>
              <a:t> 50 items.</a:t>
            </a:r>
          </a:p>
          <a:p>
            <a:pPr eaLnBrk="1" hangingPunct="1"/>
            <a:r>
              <a:rPr lang="en-US" altLang="en-US" smtClean="0"/>
              <a:t>The ticket </a:t>
            </a:r>
            <a:r>
              <a:rPr lang="en-US" altLang="en-US" smtClean="0">
                <a:solidFill>
                  <a:schemeClr val="accent1"/>
                </a:solidFill>
              </a:rPr>
              <a:t>costs</a:t>
            </a:r>
            <a:r>
              <a:rPr lang="en-US" altLang="en-US" smtClean="0"/>
              <a:t> $50.</a:t>
            </a:r>
          </a:p>
          <a:p>
            <a:pPr eaLnBrk="1" hangingPunct="1"/>
            <a:r>
              <a:rPr lang="en-US" altLang="en-US" smtClean="0"/>
              <a:t>This artifact </a:t>
            </a:r>
            <a:r>
              <a:rPr lang="en-US" altLang="en-US" smtClean="0">
                <a:solidFill>
                  <a:schemeClr val="accent1"/>
                </a:solidFill>
              </a:rPr>
              <a:t>weighs</a:t>
            </a:r>
            <a:r>
              <a:rPr lang="en-US" altLang="en-US" smtClean="0"/>
              <a:t> 1 kg.</a:t>
            </a:r>
          </a:p>
          <a:p>
            <a:pPr eaLnBrk="1" hangingPunct="1"/>
            <a:r>
              <a:rPr lang="en-US" altLang="en-US" smtClean="0"/>
              <a:t>The site </a:t>
            </a:r>
            <a:r>
              <a:rPr lang="en-US" altLang="en-US" smtClean="0">
                <a:solidFill>
                  <a:schemeClr val="accent1"/>
                </a:solidFill>
              </a:rPr>
              <a:t>measures</a:t>
            </a:r>
            <a:r>
              <a:rPr lang="en-US" altLang="en-US" smtClean="0"/>
              <a:t> 60 x 50 m. </a:t>
            </a:r>
          </a:p>
          <a:p>
            <a:pPr eaLnBrk="1" hangingPunct="1"/>
            <a:endParaRPr lang="sr-Latn-C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smtClean="0"/>
              <a:t>Some of these verbs can have a “</a:t>
            </a:r>
            <a:r>
              <a:rPr lang="en-US" altLang="en-US" sz="2800" smtClean="0">
                <a:solidFill>
                  <a:schemeClr val="accent1"/>
                </a:solidFill>
              </a:rPr>
              <a:t>state</a:t>
            </a:r>
            <a:r>
              <a:rPr lang="en-US" altLang="en-US" sz="2800" smtClean="0"/>
              <a:t>” meaning and an “</a:t>
            </a:r>
            <a:r>
              <a:rPr lang="en-US" altLang="en-US" sz="2800" smtClean="0">
                <a:solidFill>
                  <a:schemeClr val="accent1"/>
                </a:solidFill>
              </a:rPr>
              <a:t>action</a:t>
            </a:r>
            <a:r>
              <a:rPr lang="en-US" altLang="en-US" sz="2800" smtClean="0"/>
              <a:t>” meaning:</a:t>
            </a:r>
            <a:endParaRPr lang="sr-Latn-CS" altLang="en-US" sz="2800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600200"/>
            <a:ext cx="8380412" cy="49244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400" smtClean="0"/>
              <a:t>Tourist guides </a:t>
            </a:r>
            <a:r>
              <a:rPr lang="en-US" altLang="en-US" sz="2400" smtClean="0">
                <a:solidFill>
                  <a:srgbClr val="0000CC"/>
                </a:solidFill>
              </a:rPr>
              <a:t>are</a:t>
            </a:r>
            <a:r>
              <a:rPr lang="en-US" altLang="en-US" sz="2400" smtClean="0"/>
              <a:t> usually very helpful. (state)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smtClean="0"/>
              <a:t>Tourist guides </a:t>
            </a:r>
            <a:r>
              <a:rPr lang="en-US" altLang="en-US" sz="2400" smtClean="0">
                <a:solidFill>
                  <a:srgbClr val="0000CC"/>
                </a:solidFill>
              </a:rPr>
              <a:t>are being</a:t>
            </a:r>
            <a:r>
              <a:rPr lang="en-US" altLang="en-US" sz="2400" smtClean="0"/>
              <a:t> very helpful at the moment. (action)</a:t>
            </a:r>
          </a:p>
          <a:p>
            <a:pPr eaLnBrk="1" hangingPunct="1">
              <a:lnSpc>
                <a:spcPct val="80000"/>
              </a:lnSpc>
            </a:pPr>
            <a:endParaRPr lang="en-US" altLang="en-US" sz="240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400" smtClean="0"/>
              <a:t>I </a:t>
            </a:r>
            <a:r>
              <a:rPr lang="en-US" altLang="en-US" sz="2400" smtClean="0">
                <a:solidFill>
                  <a:srgbClr val="0000CC"/>
                </a:solidFill>
              </a:rPr>
              <a:t>have</a:t>
            </a:r>
            <a:r>
              <a:rPr lang="en-US" altLang="en-US" sz="2400" smtClean="0"/>
              <a:t> two sisters. (state)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smtClean="0">
                <a:solidFill>
                  <a:srgbClr val="0000CC"/>
                </a:solidFill>
              </a:rPr>
              <a:t>I’m having</a:t>
            </a:r>
            <a:r>
              <a:rPr lang="en-US" altLang="en-US" sz="2400" smtClean="0"/>
              <a:t> problems with this computer. (action).</a:t>
            </a:r>
          </a:p>
          <a:p>
            <a:pPr eaLnBrk="1" hangingPunct="1">
              <a:lnSpc>
                <a:spcPct val="80000"/>
              </a:lnSpc>
            </a:pPr>
            <a:endParaRPr lang="en-US" altLang="en-US" sz="240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400" smtClean="0"/>
              <a:t>This soup </a:t>
            </a:r>
            <a:r>
              <a:rPr lang="en-US" altLang="en-US" sz="2400" smtClean="0">
                <a:solidFill>
                  <a:srgbClr val="0000CC"/>
                </a:solidFill>
              </a:rPr>
              <a:t>tastes</a:t>
            </a:r>
            <a:r>
              <a:rPr lang="en-US" altLang="en-US" sz="2400" smtClean="0"/>
              <a:t> salty. (state)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smtClean="0">
                <a:solidFill>
                  <a:srgbClr val="0000CC"/>
                </a:solidFill>
              </a:rPr>
              <a:t>I’m tasting</a:t>
            </a:r>
            <a:r>
              <a:rPr lang="en-US" altLang="en-US" sz="2400" smtClean="0"/>
              <a:t> the soup to see if it needs more salt. (action)</a:t>
            </a:r>
          </a:p>
          <a:p>
            <a:pPr eaLnBrk="1" hangingPunct="1">
              <a:lnSpc>
                <a:spcPct val="80000"/>
              </a:lnSpc>
            </a:pPr>
            <a:endParaRPr lang="en-US" altLang="en-US" sz="240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400" smtClean="0"/>
              <a:t>I </a:t>
            </a:r>
            <a:r>
              <a:rPr lang="en-US" altLang="en-US" sz="2400" smtClean="0">
                <a:solidFill>
                  <a:srgbClr val="0000CC"/>
                </a:solidFill>
              </a:rPr>
              <a:t>think</a:t>
            </a:r>
            <a:r>
              <a:rPr lang="en-US" altLang="en-US" sz="2400" smtClean="0"/>
              <a:t> you’re right. (state)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smtClean="0">
                <a:solidFill>
                  <a:srgbClr val="0000CC"/>
                </a:solidFill>
              </a:rPr>
              <a:t>I’m thinking</a:t>
            </a:r>
            <a:r>
              <a:rPr lang="en-US" altLang="en-US" sz="2400" smtClean="0"/>
              <a:t> about changing my job. (action)</a:t>
            </a:r>
            <a:endParaRPr lang="sr-Latn-CS" altLang="en-US" sz="2400" smtClean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45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45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45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45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45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45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7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smtClean="0"/>
              <a:t>The Present Continuous is formed:</a:t>
            </a:r>
            <a:endParaRPr lang="sr-Latn-CS" altLang="en-US" sz="400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altLang="en-US" b="1" smtClean="0"/>
              <a:t>the </a:t>
            </a:r>
            <a:r>
              <a:rPr lang="en-US" altLang="en-US" b="1" smtClean="0">
                <a:solidFill>
                  <a:schemeClr val="tx2"/>
                </a:solidFill>
              </a:rPr>
              <a:t>present simple tense</a:t>
            </a:r>
            <a:r>
              <a:rPr lang="en-US" altLang="en-US" b="1" smtClean="0"/>
              <a:t> of </a:t>
            </a:r>
            <a:r>
              <a:rPr lang="en-US" altLang="en-US" b="1" smtClean="0">
                <a:solidFill>
                  <a:schemeClr val="accent1"/>
                </a:solidFill>
              </a:rPr>
              <a:t>TO BE</a:t>
            </a:r>
            <a:r>
              <a:rPr lang="en-US" altLang="en-US" b="1" smtClean="0">
                <a:solidFill>
                  <a:schemeClr val="tx2"/>
                </a:solidFill>
              </a:rPr>
              <a:t> </a:t>
            </a:r>
          </a:p>
          <a:p>
            <a:pPr algn="ctr" eaLnBrk="1" hangingPunct="1">
              <a:buFontTx/>
              <a:buNone/>
            </a:pPr>
            <a:r>
              <a:rPr lang="en-US" altLang="en-US" b="1" smtClean="0">
                <a:solidFill>
                  <a:schemeClr val="tx2"/>
                </a:solidFill>
              </a:rPr>
              <a:t>(am/is/are) </a:t>
            </a:r>
            <a:r>
              <a:rPr lang="en-US" altLang="en-US" b="1" smtClean="0"/>
              <a:t> + </a:t>
            </a:r>
            <a:r>
              <a:rPr lang="en-US" altLang="en-US" b="1" smtClean="0">
                <a:solidFill>
                  <a:schemeClr val="accent1"/>
                </a:solidFill>
              </a:rPr>
              <a:t>verb...ING</a:t>
            </a:r>
          </a:p>
          <a:p>
            <a:pPr algn="ctr" eaLnBrk="1" hangingPunct="1">
              <a:buFontTx/>
              <a:buNone/>
            </a:pPr>
            <a:endParaRPr lang="en-US" altLang="en-US" sz="2800" b="1" smtClean="0"/>
          </a:p>
          <a:p>
            <a:pPr algn="ctr" eaLnBrk="1" hangingPunct="1">
              <a:buFontTx/>
              <a:buNone/>
            </a:pPr>
            <a:r>
              <a:rPr lang="en-US" altLang="en-US" b="1" smtClean="0"/>
              <a:t>She </a:t>
            </a:r>
            <a:r>
              <a:rPr lang="en-US" altLang="en-US" b="1" smtClean="0">
                <a:solidFill>
                  <a:schemeClr val="accent1"/>
                </a:solidFill>
              </a:rPr>
              <a:t>is writing a novel</a:t>
            </a:r>
            <a:r>
              <a:rPr lang="en-US" altLang="en-US" b="1" smtClean="0"/>
              <a:t>.</a:t>
            </a:r>
            <a:r>
              <a:rPr lang="sr-Latn-CS" altLang="en-US" smtClean="0"/>
              <a:t> </a:t>
            </a:r>
            <a:endParaRPr lang="en-US" altLang="en-US" smtClean="0"/>
          </a:p>
          <a:p>
            <a:pPr algn="ctr" eaLnBrk="1" hangingPunct="1">
              <a:buFontTx/>
              <a:buNone/>
            </a:pPr>
            <a:endParaRPr lang="en-US" altLang="en-US" b="1" smtClean="0">
              <a:solidFill>
                <a:schemeClr val="tx2"/>
              </a:solidFill>
            </a:endParaRPr>
          </a:p>
          <a:p>
            <a:pPr algn="ctr" eaLnBrk="1" hangingPunct="1">
              <a:buFontTx/>
              <a:buNone/>
            </a:pPr>
            <a:r>
              <a:rPr lang="en-US" altLang="en-US" b="1" smtClean="0">
                <a:solidFill>
                  <a:schemeClr val="accent1"/>
                </a:solidFill>
              </a:rPr>
              <a:t>Is</a:t>
            </a:r>
            <a:r>
              <a:rPr lang="en-US" altLang="en-US" smtClean="0"/>
              <a:t> she </a:t>
            </a:r>
            <a:r>
              <a:rPr lang="en-US" altLang="en-US" b="1" smtClean="0">
                <a:solidFill>
                  <a:schemeClr val="accent1"/>
                </a:solidFill>
              </a:rPr>
              <a:t>writing </a:t>
            </a:r>
            <a:r>
              <a:rPr lang="en-US" altLang="en-US" smtClean="0"/>
              <a:t>a novel?</a:t>
            </a:r>
          </a:p>
          <a:p>
            <a:pPr algn="ctr" eaLnBrk="1" hangingPunct="1">
              <a:buFontTx/>
              <a:buNone/>
            </a:pPr>
            <a:r>
              <a:rPr lang="en-US" altLang="en-US" smtClean="0"/>
              <a:t>She </a:t>
            </a:r>
            <a:r>
              <a:rPr lang="en-US" altLang="en-US" b="1" smtClean="0">
                <a:solidFill>
                  <a:schemeClr val="accent1"/>
                </a:solidFill>
              </a:rPr>
              <a:t>isn’t writing </a:t>
            </a:r>
            <a:r>
              <a:rPr lang="en-US" altLang="en-US" smtClean="0"/>
              <a:t>a novel.</a:t>
            </a:r>
            <a:endParaRPr lang="sr-Latn-CS" altLang="en-US" smtClean="0"/>
          </a:p>
          <a:p>
            <a:pPr eaLnBrk="1" hangingPunct="1"/>
            <a:endParaRPr lang="sr-Latn-CS" altLang="en-US" smtClean="0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5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smtClean="0"/>
              <a:t>The Present Continuous of </a:t>
            </a:r>
            <a:br>
              <a:rPr lang="en-US" altLang="en-US" sz="4000" smtClean="0"/>
            </a:br>
            <a:r>
              <a:rPr lang="en-US" altLang="en-US" sz="4000" smtClean="0"/>
              <a:t>the verb TO BE:</a:t>
            </a:r>
            <a:endParaRPr lang="sr-Latn-CS" altLang="en-US" sz="400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I </a:t>
            </a:r>
            <a:r>
              <a:rPr lang="en-US" altLang="en-US" b="1" smtClean="0">
                <a:solidFill>
                  <a:schemeClr val="accent1"/>
                </a:solidFill>
              </a:rPr>
              <a:t>am being</a:t>
            </a:r>
            <a:endParaRPr lang="en-US" altLang="en-US" smtClean="0">
              <a:solidFill>
                <a:schemeClr val="accent1"/>
              </a:solidFill>
            </a:endParaRPr>
          </a:p>
          <a:p>
            <a:pPr eaLnBrk="1" hangingPunct="1"/>
            <a:r>
              <a:rPr lang="en-US" altLang="en-US" smtClean="0"/>
              <a:t>he/she/it </a:t>
            </a:r>
            <a:r>
              <a:rPr lang="en-US" altLang="en-US" b="1" smtClean="0">
                <a:solidFill>
                  <a:schemeClr val="accent1"/>
                </a:solidFill>
              </a:rPr>
              <a:t>is being</a:t>
            </a:r>
            <a:endParaRPr lang="en-US" altLang="en-US" smtClean="0">
              <a:solidFill>
                <a:schemeClr val="accent1"/>
              </a:solidFill>
            </a:endParaRPr>
          </a:p>
          <a:p>
            <a:pPr eaLnBrk="1" hangingPunct="1"/>
            <a:r>
              <a:rPr lang="en-US" altLang="en-US" smtClean="0"/>
              <a:t>we/you/they </a:t>
            </a:r>
            <a:r>
              <a:rPr lang="en-US" altLang="en-US" b="1" smtClean="0">
                <a:solidFill>
                  <a:schemeClr val="accent1"/>
                </a:solidFill>
              </a:rPr>
              <a:t>are being</a:t>
            </a:r>
            <a:endParaRPr lang="sr-Latn-CS" altLang="en-US" b="1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changes in verb-ing</a:t>
            </a:r>
            <a:endParaRPr lang="sr-Latn-CS" altLang="en-US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die -d</a:t>
            </a:r>
            <a:r>
              <a:rPr lang="en-US" altLang="en-US" i="1" smtClean="0">
                <a:solidFill>
                  <a:schemeClr val="accent1"/>
                </a:solidFill>
              </a:rPr>
              <a:t>y</a:t>
            </a:r>
            <a:r>
              <a:rPr lang="en-US" altLang="en-US" smtClean="0"/>
              <a:t>ing		</a:t>
            </a:r>
          </a:p>
          <a:p>
            <a:pPr eaLnBrk="1" hangingPunct="1"/>
            <a:r>
              <a:rPr lang="en-US" altLang="en-US" smtClean="0"/>
              <a:t>lie - l</a:t>
            </a:r>
            <a:r>
              <a:rPr lang="en-US" altLang="en-US" i="1" smtClean="0">
                <a:solidFill>
                  <a:schemeClr val="accent1"/>
                </a:solidFill>
              </a:rPr>
              <a:t>y</a:t>
            </a:r>
            <a:r>
              <a:rPr lang="en-US" altLang="en-US" smtClean="0"/>
              <a:t>ing	</a:t>
            </a:r>
          </a:p>
          <a:p>
            <a:pPr eaLnBrk="1" hangingPunct="1"/>
            <a:r>
              <a:rPr lang="en-US" altLang="en-US" smtClean="0"/>
              <a:t>tie - t</a:t>
            </a:r>
            <a:r>
              <a:rPr lang="en-US" altLang="en-US" i="1" smtClean="0">
                <a:solidFill>
                  <a:schemeClr val="accent1"/>
                </a:solidFill>
              </a:rPr>
              <a:t>y</a:t>
            </a:r>
            <a:r>
              <a:rPr lang="en-US" altLang="en-US" smtClean="0"/>
              <a:t>ing	</a:t>
            </a:r>
          </a:p>
          <a:p>
            <a:pPr eaLnBrk="1" hangingPunct="1">
              <a:buFontTx/>
              <a:buNone/>
            </a:pPr>
            <a:r>
              <a:rPr lang="en-US" altLang="en-US" smtClean="0"/>
              <a:t>	</a:t>
            </a:r>
          </a:p>
          <a:p>
            <a:pPr eaLnBrk="1" hangingPunct="1"/>
            <a:r>
              <a:rPr lang="en-US" altLang="en-US" smtClean="0"/>
              <a:t>plan - pla</a:t>
            </a:r>
            <a:r>
              <a:rPr lang="en-US" altLang="en-US" i="1" smtClean="0">
                <a:solidFill>
                  <a:schemeClr val="accent1"/>
                </a:solidFill>
              </a:rPr>
              <a:t>nn</a:t>
            </a:r>
            <a:r>
              <a:rPr lang="en-US" altLang="en-US" smtClean="0"/>
              <a:t>ing	</a:t>
            </a:r>
          </a:p>
          <a:p>
            <a:pPr eaLnBrk="1" hangingPunct="1"/>
            <a:r>
              <a:rPr lang="en-US" altLang="en-US" smtClean="0"/>
              <a:t>stop - sto</a:t>
            </a:r>
            <a:r>
              <a:rPr lang="en-US" altLang="en-US" i="1" smtClean="0">
                <a:solidFill>
                  <a:schemeClr val="accent1"/>
                </a:solidFill>
              </a:rPr>
              <a:t>pp</a:t>
            </a:r>
            <a:r>
              <a:rPr lang="en-US" altLang="en-US" smtClean="0"/>
              <a:t>ing </a:t>
            </a:r>
          </a:p>
          <a:p>
            <a:pPr eaLnBrk="1" hangingPunct="1">
              <a:buFontTx/>
              <a:buNone/>
            </a:pPr>
            <a:r>
              <a:rPr lang="en-US" altLang="en-US" sz="2400" smtClean="0"/>
              <a:t>	</a:t>
            </a:r>
          </a:p>
          <a:p>
            <a:pPr eaLnBrk="1" hangingPunct="1">
              <a:buFontTx/>
              <a:buNone/>
            </a:pPr>
            <a:r>
              <a:rPr lang="en-US" altLang="en-US" sz="2400" smtClean="0"/>
              <a:t>	</a:t>
            </a:r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/>
              <a:t>cancel – cance</a:t>
            </a:r>
            <a:r>
              <a:rPr lang="en-US" altLang="en-US" i="1" dirty="0" smtClean="0">
                <a:solidFill>
                  <a:schemeClr val="accent1"/>
                </a:solidFill>
              </a:rPr>
              <a:t>ll</a:t>
            </a:r>
            <a:r>
              <a:rPr lang="en-US" altLang="en-US" dirty="0" smtClean="0"/>
              <a:t>ing	 </a:t>
            </a:r>
          </a:p>
          <a:p>
            <a:pPr eaLnBrk="1" hangingPunct="1">
              <a:defRPr/>
            </a:pPr>
            <a:r>
              <a:rPr lang="en-US" altLang="en-US" dirty="0" smtClean="0"/>
              <a:t>travel – trave</a:t>
            </a:r>
            <a:r>
              <a:rPr lang="en-US" altLang="en-US" i="1" dirty="0" smtClean="0">
                <a:solidFill>
                  <a:schemeClr val="accent1"/>
                </a:solidFill>
              </a:rPr>
              <a:t>ll</a:t>
            </a:r>
            <a:r>
              <a:rPr lang="en-US" altLang="en-US" dirty="0" smtClean="0"/>
              <a:t>ing</a:t>
            </a:r>
          </a:p>
          <a:p>
            <a:pPr eaLnBrk="1" hangingPunct="1">
              <a:buFontTx/>
              <a:buNone/>
              <a:defRPr/>
            </a:pPr>
            <a:r>
              <a:rPr lang="en-US" altLang="en-US" dirty="0" smtClean="0"/>
              <a:t>	(except in American English)</a:t>
            </a:r>
          </a:p>
          <a:p>
            <a:pPr eaLnBrk="1" hangingPunct="1">
              <a:defRPr/>
            </a:pPr>
            <a:endParaRPr lang="en-US" altLang="en-US" dirty="0" smtClean="0"/>
          </a:p>
          <a:p>
            <a:pPr eaLnBrk="1" hangingPunct="1">
              <a:defRPr/>
            </a:pPr>
            <a:r>
              <a:rPr lang="en-US" altLang="en-US" dirty="0" smtClean="0"/>
              <a:t>prefer – prefe</a:t>
            </a:r>
            <a:r>
              <a:rPr lang="en-US" altLang="en-US" i="1" dirty="0" smtClean="0">
                <a:solidFill>
                  <a:schemeClr val="accent1"/>
                </a:solidFill>
              </a:rPr>
              <a:t>rr</a:t>
            </a:r>
            <a:r>
              <a:rPr lang="en-US" altLang="en-US" dirty="0" smtClean="0"/>
              <a:t>ing</a:t>
            </a:r>
          </a:p>
          <a:p>
            <a:pPr eaLnBrk="1" hangingPunct="1">
              <a:defRPr/>
            </a:pPr>
            <a:r>
              <a:rPr lang="en-US" altLang="en-US" dirty="0" smtClean="0"/>
              <a:t>permit - permi</a:t>
            </a:r>
            <a:r>
              <a:rPr lang="en-US" altLang="en-US" i="1" dirty="0" smtClean="0">
                <a:solidFill>
                  <a:schemeClr val="accent1"/>
                </a:solidFill>
              </a:rPr>
              <a:t>tt</a:t>
            </a:r>
            <a:r>
              <a:rPr lang="en-US" altLang="en-US" dirty="0" smtClean="0"/>
              <a:t>ing	</a:t>
            </a:r>
          </a:p>
          <a:p>
            <a:pPr eaLnBrk="1" hangingPunct="1">
              <a:defRPr/>
            </a:pPr>
            <a:r>
              <a:rPr lang="en-US" altLang="en-US" dirty="0" smtClean="0"/>
              <a:t>begin – begi</a:t>
            </a:r>
            <a:r>
              <a:rPr lang="en-US" altLang="en-US" i="1" dirty="0" smtClean="0">
                <a:solidFill>
                  <a:schemeClr val="accent1"/>
                </a:solidFill>
              </a:rPr>
              <a:t>nn</a:t>
            </a:r>
            <a:r>
              <a:rPr lang="en-US" altLang="en-US" dirty="0" smtClean="0"/>
              <a:t>ing</a:t>
            </a:r>
          </a:p>
          <a:p>
            <a:pPr marL="0" indent="0" eaLnBrk="1" hangingPunct="1">
              <a:buFontTx/>
              <a:buNone/>
              <a:defRPr/>
            </a:pPr>
            <a:endParaRPr lang="sr-Latn-CS" alt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66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66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6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6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66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66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66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66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66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66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/>
      <p:bldP spid="2662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We use the Present Continuous</a:t>
            </a:r>
            <a:endParaRPr lang="sr-Latn-CS" altLang="en-US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00200"/>
            <a:ext cx="8229600" cy="505301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b="1" smtClean="0"/>
              <a:t>	1.</a:t>
            </a:r>
            <a:r>
              <a:rPr lang="en-US" altLang="en-US" smtClean="0"/>
              <a:t> when we talk about something which is happening </a:t>
            </a:r>
            <a:r>
              <a:rPr lang="en-US" altLang="en-US" b="1" smtClean="0">
                <a:solidFill>
                  <a:schemeClr val="accent1"/>
                </a:solidFill>
              </a:rPr>
              <a:t>at the time of speaking</a:t>
            </a:r>
            <a:r>
              <a:rPr lang="en-US" altLang="en-US" smtClean="0"/>
              <a:t>:</a:t>
            </a:r>
          </a:p>
          <a:p>
            <a:pPr eaLnBrk="1" hangingPunct="1">
              <a:buFontTx/>
              <a:buNone/>
            </a:pPr>
            <a:endParaRPr lang="en-US" altLang="en-US" smtClean="0"/>
          </a:p>
          <a:p>
            <a:pPr eaLnBrk="1" hangingPunct="1"/>
            <a:r>
              <a:rPr lang="en-US" altLang="en-US" smtClean="0"/>
              <a:t>Please, don't make so much noise. I</a:t>
            </a:r>
            <a:r>
              <a:rPr lang="en-US" altLang="en-US" smtClean="0">
                <a:solidFill>
                  <a:schemeClr val="accent1"/>
                </a:solidFill>
              </a:rPr>
              <a:t>'m</a:t>
            </a:r>
            <a:r>
              <a:rPr lang="en-US" altLang="en-US" smtClean="0"/>
              <a:t> </a:t>
            </a:r>
            <a:r>
              <a:rPr lang="en-US" altLang="en-US" smtClean="0">
                <a:solidFill>
                  <a:schemeClr val="accent1"/>
                </a:solidFill>
              </a:rPr>
              <a:t>writing</a:t>
            </a:r>
            <a:r>
              <a:rPr lang="en-US" altLang="en-US" smtClean="0"/>
              <a:t> an important e-mail.</a:t>
            </a:r>
          </a:p>
          <a:p>
            <a:pPr eaLnBrk="1" hangingPunct="1"/>
            <a:r>
              <a:rPr lang="en-US" altLang="en-US" smtClean="0"/>
              <a:t>What </a:t>
            </a:r>
            <a:r>
              <a:rPr lang="en-US" altLang="en-US" smtClean="0">
                <a:solidFill>
                  <a:schemeClr val="accent1"/>
                </a:solidFill>
              </a:rPr>
              <a:t>are</a:t>
            </a:r>
            <a:r>
              <a:rPr lang="en-US" altLang="en-US" smtClean="0"/>
              <a:t> you </a:t>
            </a:r>
            <a:r>
              <a:rPr lang="en-US" altLang="en-US" smtClean="0">
                <a:solidFill>
                  <a:schemeClr val="accent1"/>
                </a:solidFill>
              </a:rPr>
              <a:t>doing</a:t>
            </a:r>
            <a:r>
              <a:rPr lang="en-US" altLang="en-US" smtClean="0"/>
              <a:t>? I‘</a:t>
            </a:r>
            <a:r>
              <a:rPr lang="en-US" altLang="en-US" smtClean="0">
                <a:solidFill>
                  <a:schemeClr val="accent1"/>
                </a:solidFill>
              </a:rPr>
              <a:t>m studying </a:t>
            </a:r>
            <a:r>
              <a:rPr lang="en-US" altLang="en-US" smtClean="0"/>
              <a:t>grammar.</a:t>
            </a:r>
          </a:p>
          <a:p>
            <a:pPr algn="ctr" eaLnBrk="1" hangingPunct="1">
              <a:buFontTx/>
              <a:buNone/>
            </a:pPr>
            <a:r>
              <a:rPr lang="en-US" altLang="en-US" b="1" smtClean="0">
                <a:solidFill>
                  <a:schemeClr val="accent1"/>
                </a:solidFill>
              </a:rPr>
              <a:t>time expressions</a:t>
            </a:r>
            <a:endParaRPr lang="en-US" altLang="en-US" b="1" i="1" smtClean="0">
              <a:solidFill>
                <a:schemeClr val="accent1"/>
              </a:solidFill>
            </a:endParaRP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1285875" y="6021388"/>
            <a:ext cx="6481763" cy="6318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400" b="1"/>
          </a:p>
          <a:p>
            <a:pPr algn="ctr" eaLnBrk="1" hangingPunct="1"/>
            <a:r>
              <a:rPr lang="en-US" altLang="en-US" sz="2400" b="1"/>
              <a:t>at the moment	right now</a:t>
            </a:r>
          </a:p>
          <a:p>
            <a:pPr algn="ctr" eaLnBrk="1" hangingPunct="1"/>
            <a:r>
              <a:rPr lang="en-US" altLang="en-US" sz="2400" b="1"/>
              <a:t>at this moment	now</a:t>
            </a:r>
            <a:endParaRPr lang="sr-Latn-CS" altLang="en-US" sz="2400" b="1"/>
          </a:p>
          <a:p>
            <a:pPr algn="ctr" eaLnBrk="1" hangingPunct="1"/>
            <a:endParaRPr lang="sr-Latn-CS" altLang="en-US" sz="2400" b="1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28675" grpId="0" build="p"/>
      <p:bldP spid="2867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We use the Present Continuous</a:t>
            </a:r>
            <a:endParaRPr lang="sr-Latn-CS" altLang="en-US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600200"/>
            <a:ext cx="8596312" cy="49974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b="1" smtClean="0"/>
              <a:t>	</a:t>
            </a:r>
            <a:r>
              <a:rPr lang="en-US" altLang="en-US" sz="2800" b="1" smtClean="0"/>
              <a:t>2. </a:t>
            </a:r>
            <a:r>
              <a:rPr lang="en-US" altLang="en-US" sz="2800" smtClean="0"/>
              <a:t>when we talk about something which is happening </a:t>
            </a:r>
            <a:r>
              <a:rPr lang="en-US" altLang="en-US" sz="2800" b="1" smtClean="0">
                <a:solidFill>
                  <a:schemeClr val="accent1"/>
                </a:solidFill>
              </a:rPr>
              <a:t>around the time of speaking</a:t>
            </a:r>
            <a:r>
              <a:rPr lang="en-US" altLang="en-US" sz="2800" smtClean="0"/>
              <a:t>, but </a:t>
            </a:r>
            <a:r>
              <a:rPr lang="en-US" altLang="en-US" sz="2800" b="1" smtClean="0">
                <a:solidFill>
                  <a:schemeClr val="accent1"/>
                </a:solidFill>
              </a:rPr>
              <a:t>not necessarily exactly at the time of speaking</a:t>
            </a:r>
            <a:r>
              <a:rPr lang="en-US" altLang="en-US" sz="2800" smtClean="0"/>
              <a:t>:</a:t>
            </a:r>
          </a:p>
          <a:p>
            <a:pPr eaLnBrk="1" hangingPunct="1">
              <a:buFontTx/>
              <a:buNone/>
            </a:pPr>
            <a:endParaRPr lang="en-US" altLang="en-US" sz="2800" smtClean="0"/>
          </a:p>
          <a:p>
            <a:pPr eaLnBrk="1" hangingPunct="1"/>
            <a:r>
              <a:rPr lang="en-US" altLang="en-US" sz="2400" smtClean="0"/>
              <a:t>I</a:t>
            </a:r>
            <a:r>
              <a:rPr lang="en-US" altLang="en-US" sz="2400" i="1" smtClean="0"/>
              <a:t>'</a:t>
            </a:r>
            <a:r>
              <a:rPr lang="en-US" altLang="en-US" sz="2400" smtClean="0">
                <a:solidFill>
                  <a:schemeClr val="accent1"/>
                </a:solidFill>
              </a:rPr>
              <a:t>m working </a:t>
            </a:r>
            <a:r>
              <a:rPr lang="en-US" altLang="en-US" sz="2400" smtClean="0"/>
              <a:t>on an interesting archeological project at the moment.</a:t>
            </a:r>
          </a:p>
          <a:p>
            <a:pPr eaLnBrk="1" hangingPunct="1"/>
            <a:r>
              <a:rPr lang="en-US" altLang="en-US" sz="2400" smtClean="0"/>
              <a:t>I’</a:t>
            </a:r>
            <a:r>
              <a:rPr lang="en-US" altLang="en-US" sz="2400" smtClean="0">
                <a:solidFill>
                  <a:schemeClr val="accent1"/>
                </a:solidFill>
              </a:rPr>
              <a:t>m </a:t>
            </a:r>
            <a:r>
              <a:rPr lang="en-US" altLang="en-US" sz="2400" smtClean="0"/>
              <a:t>now</a:t>
            </a:r>
            <a:r>
              <a:rPr lang="en-US" altLang="en-US" sz="2400" smtClean="0">
                <a:solidFill>
                  <a:schemeClr val="accent1"/>
                </a:solidFill>
              </a:rPr>
              <a:t> reading </a:t>
            </a:r>
            <a:r>
              <a:rPr lang="en-US" altLang="en-US" sz="2400" smtClean="0"/>
              <a:t>a really interesting historical memoir.</a:t>
            </a:r>
            <a:r>
              <a:rPr lang="en-US" altLang="en-US" smtClean="0"/>
              <a:t> </a:t>
            </a:r>
          </a:p>
          <a:p>
            <a:pPr algn="ctr" eaLnBrk="1" hangingPunct="1">
              <a:buFontTx/>
              <a:buNone/>
            </a:pPr>
            <a:r>
              <a:rPr lang="en-US" altLang="en-US" b="1" smtClean="0">
                <a:solidFill>
                  <a:schemeClr val="accent1"/>
                </a:solidFill>
              </a:rPr>
              <a:t>time expressions </a:t>
            </a: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1331913" y="5516563"/>
            <a:ext cx="6481762" cy="10810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3399FF"/>
              </a:gs>
            </a:gsLst>
            <a:lin ang="189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/>
              <a:t>at the moment	currently</a:t>
            </a:r>
          </a:p>
          <a:p>
            <a:pPr algn="ctr" eaLnBrk="1" hangingPunct="1"/>
            <a:r>
              <a:rPr lang="en-US" altLang="en-US" sz="2400" b="1"/>
              <a:t>presently	 these days		now</a:t>
            </a:r>
            <a:endParaRPr lang="sr-Latn-CS" altLang="en-US" sz="24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  <p:bldP spid="29699" grpId="0" build="p"/>
      <p:bldP spid="2970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We use the Present Continuous</a:t>
            </a:r>
            <a:endParaRPr lang="sr-Latn-CS" altLang="en-US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00200"/>
            <a:ext cx="8229600" cy="49974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b="1" smtClean="0"/>
              <a:t>	3. </a:t>
            </a:r>
            <a:r>
              <a:rPr lang="en-US" altLang="en-US" smtClean="0"/>
              <a:t>when we talk about a </a:t>
            </a:r>
            <a:r>
              <a:rPr lang="en-US" altLang="en-US" b="1" smtClean="0">
                <a:solidFill>
                  <a:schemeClr val="accent1"/>
                </a:solidFill>
              </a:rPr>
              <a:t>temporary situation</a:t>
            </a:r>
            <a:r>
              <a:rPr lang="en-US" altLang="en-US" smtClean="0"/>
              <a:t>:</a:t>
            </a:r>
          </a:p>
          <a:p>
            <a:pPr eaLnBrk="1" hangingPunct="1">
              <a:buFontTx/>
              <a:buNone/>
            </a:pPr>
            <a:endParaRPr lang="en-US" altLang="en-US" smtClean="0"/>
          </a:p>
          <a:p>
            <a:pPr eaLnBrk="1" hangingPunct="1"/>
            <a:r>
              <a:rPr lang="en-US" altLang="en-US" smtClean="0"/>
              <a:t>This  photocopier </a:t>
            </a:r>
            <a:r>
              <a:rPr lang="en-US" altLang="en-US" smtClean="0">
                <a:solidFill>
                  <a:schemeClr val="accent1"/>
                </a:solidFill>
              </a:rPr>
              <a:t>isn't working</a:t>
            </a:r>
            <a:r>
              <a:rPr lang="en-US" altLang="en-US" smtClean="0"/>
              <a:t>. It broke down this morning.</a:t>
            </a:r>
          </a:p>
          <a:p>
            <a:pPr eaLnBrk="1" hangingPunct="1"/>
            <a:r>
              <a:rPr lang="en-US" altLang="en-US" smtClean="0"/>
              <a:t>He </a:t>
            </a:r>
            <a:r>
              <a:rPr lang="en-US" altLang="en-US" smtClean="0">
                <a:solidFill>
                  <a:schemeClr val="accent1"/>
                </a:solidFill>
              </a:rPr>
              <a:t>is working </a:t>
            </a:r>
            <a:r>
              <a:rPr lang="en-US" altLang="en-US" smtClean="0"/>
              <a:t>in a bar until he finds a job in his field of expertise.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  <p:bldP spid="3072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We use the Present Continuous</a:t>
            </a:r>
            <a:endParaRPr lang="sr-Latn-CS" altLang="en-US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600200"/>
            <a:ext cx="8596312" cy="499745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altLang="en-US" b="1" smtClean="0"/>
              <a:t>	4.</a:t>
            </a:r>
            <a:r>
              <a:rPr lang="en-US" altLang="en-US" smtClean="0"/>
              <a:t> when we talk about </a:t>
            </a:r>
            <a:r>
              <a:rPr lang="en-US" altLang="en-US" b="1" smtClean="0">
                <a:solidFill>
                  <a:schemeClr val="accent1"/>
                </a:solidFill>
              </a:rPr>
              <a:t>changing situations (current trends)</a:t>
            </a:r>
            <a:r>
              <a:rPr lang="en-US" altLang="en-US" smtClean="0"/>
              <a:t>:</a:t>
            </a:r>
          </a:p>
          <a:p>
            <a:pPr eaLnBrk="1" hangingPunct="1">
              <a:buFontTx/>
              <a:buNone/>
            </a:pPr>
            <a:endParaRPr lang="en-US" altLang="en-US" smtClean="0"/>
          </a:p>
          <a:p>
            <a:pPr eaLnBrk="1" hangingPunct="1"/>
            <a:r>
              <a:rPr lang="en-US" altLang="en-US" smtClean="0"/>
              <a:t>This new archeological site </a:t>
            </a:r>
            <a:r>
              <a:rPr lang="en-US" altLang="en-US" smtClean="0">
                <a:solidFill>
                  <a:schemeClr val="accent1"/>
                </a:solidFill>
              </a:rPr>
              <a:t>is becoming </a:t>
            </a:r>
            <a:r>
              <a:rPr lang="en-US" altLang="en-US" smtClean="0"/>
              <a:t>more and more popular .</a:t>
            </a:r>
          </a:p>
          <a:p>
            <a:pPr eaLnBrk="1" hangingPunct="1"/>
            <a:r>
              <a:rPr lang="en-US" altLang="en-US" smtClean="0"/>
              <a:t>Our planet </a:t>
            </a:r>
            <a:r>
              <a:rPr lang="en-US" altLang="en-US" smtClean="0">
                <a:solidFill>
                  <a:schemeClr val="accent1"/>
                </a:solidFill>
              </a:rPr>
              <a:t>is getting </a:t>
            </a:r>
            <a:r>
              <a:rPr lang="en-US" altLang="en-US" smtClean="0"/>
              <a:t>warmer and warmer all the time.	</a:t>
            </a:r>
            <a:r>
              <a:rPr lang="sr-Latn-CS" altLang="en-US" smtClean="0"/>
              <a:t> </a:t>
            </a:r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We use the Present Continuous</a:t>
            </a:r>
            <a:endParaRPr lang="sr-Latn-CS" altLang="en-US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00200"/>
            <a:ext cx="8229600" cy="49974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b="1" smtClean="0"/>
              <a:t>	5.</a:t>
            </a:r>
            <a:r>
              <a:rPr lang="en-US" altLang="en-US" smtClean="0"/>
              <a:t> when we talk about a </a:t>
            </a:r>
            <a:r>
              <a:rPr lang="en-US" altLang="en-US" smtClean="0">
                <a:solidFill>
                  <a:schemeClr val="accent1"/>
                </a:solidFill>
              </a:rPr>
              <a:t>new</a:t>
            </a:r>
            <a:r>
              <a:rPr lang="en-US" altLang="en-US" smtClean="0"/>
              <a:t> </a:t>
            </a:r>
            <a:r>
              <a:rPr lang="en-US" altLang="en-US" smtClean="0">
                <a:solidFill>
                  <a:schemeClr val="accent1"/>
                </a:solidFill>
              </a:rPr>
              <a:t>or temporary habits</a:t>
            </a:r>
            <a:r>
              <a:rPr lang="en-US" altLang="en-US" smtClean="0"/>
              <a:t>: </a:t>
            </a:r>
          </a:p>
          <a:p>
            <a:pPr eaLnBrk="1" hangingPunct="1"/>
            <a:r>
              <a:rPr lang="en-US" altLang="en-US" smtClean="0"/>
              <a:t>He </a:t>
            </a:r>
            <a:r>
              <a:rPr lang="en-US" altLang="en-US" smtClean="0">
                <a:solidFill>
                  <a:schemeClr val="accent1"/>
                </a:solidFill>
              </a:rPr>
              <a:t>is reading </a:t>
            </a:r>
            <a:r>
              <a:rPr lang="en-US" altLang="en-US" smtClean="0"/>
              <a:t>a lot these days.  </a:t>
            </a:r>
          </a:p>
          <a:p>
            <a:pPr eaLnBrk="1" hangingPunct="1"/>
            <a:r>
              <a:rPr lang="en-US" altLang="en-US" smtClean="0"/>
              <a:t>They </a:t>
            </a:r>
            <a:r>
              <a:rPr lang="en-US" altLang="en-US" smtClean="0">
                <a:solidFill>
                  <a:schemeClr val="accent1"/>
                </a:solidFill>
              </a:rPr>
              <a:t>are working </a:t>
            </a:r>
            <a:r>
              <a:rPr lang="en-US" altLang="en-US" smtClean="0"/>
              <a:t>late this week.</a:t>
            </a:r>
          </a:p>
          <a:p>
            <a:pPr eaLnBrk="1" hangingPunct="1"/>
            <a:r>
              <a:rPr lang="en-US" altLang="en-US" smtClean="0"/>
              <a:t>He </a:t>
            </a:r>
            <a:r>
              <a:rPr lang="en-US" altLang="en-US" smtClean="0">
                <a:solidFill>
                  <a:schemeClr val="accent1"/>
                </a:solidFill>
              </a:rPr>
              <a:t>is travelling </a:t>
            </a:r>
            <a:r>
              <a:rPr lang="en-US" altLang="en-US" smtClean="0"/>
              <a:t>a lot this year.</a:t>
            </a:r>
          </a:p>
          <a:p>
            <a:pPr eaLnBrk="1" hangingPunct="1"/>
            <a:endParaRPr lang="en-US" altLang="en-US" smtClean="0"/>
          </a:p>
          <a:p>
            <a:pPr algn="ctr" eaLnBrk="1" hangingPunct="1">
              <a:buFontTx/>
              <a:buNone/>
            </a:pPr>
            <a:r>
              <a:rPr lang="en-US" altLang="en-US" b="1" smtClean="0">
                <a:solidFill>
                  <a:schemeClr val="accent1"/>
                </a:solidFill>
              </a:rPr>
              <a:t>time expressions here:</a:t>
            </a:r>
            <a:r>
              <a:rPr lang="en-US" altLang="en-US" smtClean="0"/>
              <a:t> </a:t>
            </a:r>
            <a:endParaRPr lang="en-US" altLang="en-US" i="1" smtClean="0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1331913" y="5589588"/>
            <a:ext cx="6481762" cy="1081087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i="1"/>
              <a:t>these days     this month</a:t>
            </a:r>
          </a:p>
          <a:p>
            <a:pPr algn="ctr" eaLnBrk="1" hangingPunct="1"/>
            <a:r>
              <a:rPr lang="en-US" altLang="en-US" sz="2800" i="1"/>
              <a:t>this week		this year...</a:t>
            </a:r>
            <a:endParaRPr lang="sr-Latn-CS" altLang="en-US" sz="2800" b="1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1" grpId="0" build="p"/>
      <p:bldP spid="32772" grpId="0" animBg="1"/>
    </p:bldLst>
  </p:timing>
</p:sld>
</file>

<file path=ppt/theme/theme1.xml><?xml version="1.0" encoding="utf-8"?>
<a:theme xmlns:a="http://schemas.openxmlformats.org/drawingml/2006/main" name="slant bevel">
  <a:themeElements>
    <a:clrScheme name="slant bevel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slant bev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lant bevel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ant bevel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ant bevel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ant bevel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ant bevel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ant bevel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ant bevel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ant bevel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ant bevel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ant bevel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ant bevel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ant bevel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ant bevel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ant bevel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ant bevel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ant bevel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lant bevel">
  <a:themeElements>
    <a:clrScheme name="1_slant bevel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1_slant bev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lant bevel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lant bevel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lant bevel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lant bevel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lant bevel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lant bevel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lant bevel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lant bevel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lant bevel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lant bevel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lant bevel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lant bevel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lant bevel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lant bevel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lant bevel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lant bevel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colormaster">
  <a:themeElements>
    <a:clrScheme name="2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2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colormaster">
  <a:themeElements>
    <a:clrScheme name="3_colormaster 8">
      <a:dk1>
        <a:srgbClr val="000000"/>
      </a:dk1>
      <a:lt1>
        <a:srgbClr val="64F0BE"/>
      </a:lt1>
      <a:dk2>
        <a:srgbClr val="1C1C1C"/>
      </a:dk2>
      <a:lt2>
        <a:srgbClr val="4D4D4D"/>
      </a:lt2>
      <a:accent1>
        <a:srgbClr val="008000"/>
      </a:accent1>
      <a:accent2>
        <a:srgbClr val="00FFFF"/>
      </a:accent2>
      <a:accent3>
        <a:srgbClr val="B8F6DB"/>
      </a:accent3>
      <a:accent4>
        <a:srgbClr val="000000"/>
      </a:accent4>
      <a:accent5>
        <a:srgbClr val="AAC0AA"/>
      </a:accent5>
      <a:accent6>
        <a:srgbClr val="00E7E7"/>
      </a:accent6>
      <a:hlink>
        <a:srgbClr val="3366FF"/>
      </a:hlink>
      <a:folHlink>
        <a:srgbClr val="FFCC66"/>
      </a:folHlink>
    </a:clrScheme>
    <a:fontScheme name="3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colormaster">
  <a:themeElements>
    <a:clrScheme name="4_colormaster 8">
      <a:dk1>
        <a:srgbClr val="000000"/>
      </a:dk1>
      <a:lt1>
        <a:srgbClr val="64F0BE"/>
      </a:lt1>
      <a:dk2>
        <a:srgbClr val="1C1C1C"/>
      </a:dk2>
      <a:lt2>
        <a:srgbClr val="4D4D4D"/>
      </a:lt2>
      <a:accent1>
        <a:srgbClr val="008000"/>
      </a:accent1>
      <a:accent2>
        <a:srgbClr val="00FFFF"/>
      </a:accent2>
      <a:accent3>
        <a:srgbClr val="B8F6DB"/>
      </a:accent3>
      <a:accent4>
        <a:srgbClr val="000000"/>
      </a:accent4>
      <a:accent5>
        <a:srgbClr val="AAC0AA"/>
      </a:accent5>
      <a:accent6>
        <a:srgbClr val="00E7E7"/>
      </a:accent6>
      <a:hlink>
        <a:srgbClr val="3366FF"/>
      </a:hlink>
      <a:folHlink>
        <a:srgbClr val="FFCC66"/>
      </a:folHlink>
    </a:clrScheme>
    <a:fontScheme name="4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colormaster">
  <a:themeElements>
    <a:clrScheme name="5_colormaster 8">
      <a:dk1>
        <a:srgbClr val="000000"/>
      </a:dk1>
      <a:lt1>
        <a:srgbClr val="64F0BE"/>
      </a:lt1>
      <a:dk2>
        <a:srgbClr val="1C1C1C"/>
      </a:dk2>
      <a:lt2>
        <a:srgbClr val="4D4D4D"/>
      </a:lt2>
      <a:accent1>
        <a:srgbClr val="008000"/>
      </a:accent1>
      <a:accent2>
        <a:srgbClr val="00FFFF"/>
      </a:accent2>
      <a:accent3>
        <a:srgbClr val="B8F6DB"/>
      </a:accent3>
      <a:accent4>
        <a:srgbClr val="000000"/>
      </a:accent4>
      <a:accent5>
        <a:srgbClr val="AAC0AA"/>
      </a:accent5>
      <a:accent6>
        <a:srgbClr val="00E7E7"/>
      </a:accent6>
      <a:hlink>
        <a:srgbClr val="3366FF"/>
      </a:hlink>
      <a:folHlink>
        <a:srgbClr val="FFCC66"/>
      </a:folHlink>
    </a:clrScheme>
    <a:fontScheme name="5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colormaster">
  <a:themeElements>
    <a:clrScheme name="6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6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6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colormaster">
  <a:themeElements>
    <a:clrScheme name="7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7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7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colormaster">
  <a:themeElements>
    <a:clrScheme name="8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8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8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092</Template>
  <TotalTime>366</TotalTime>
  <Words>367</Words>
  <Application>Microsoft Office PowerPoint</Application>
  <PresentationFormat>On-screen Show (4:3)</PresentationFormat>
  <Paragraphs>116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Arial</vt:lpstr>
      <vt:lpstr>Calibri</vt:lpstr>
      <vt:lpstr>slant bevel</vt:lpstr>
      <vt:lpstr>1_slant bevel</vt:lpstr>
      <vt:lpstr>2_colormaster</vt:lpstr>
      <vt:lpstr>3_colormaster</vt:lpstr>
      <vt:lpstr>4_colormaster</vt:lpstr>
      <vt:lpstr>5_colormaster</vt:lpstr>
      <vt:lpstr>6_colormaster</vt:lpstr>
      <vt:lpstr>7_colormaster</vt:lpstr>
      <vt:lpstr>8_colormaster</vt:lpstr>
      <vt:lpstr>The Present Continuous Tense</vt:lpstr>
      <vt:lpstr>The Present Continuous is formed:</vt:lpstr>
      <vt:lpstr>The Present Continuous of  the verb TO BE:</vt:lpstr>
      <vt:lpstr>changes in verb-ing</vt:lpstr>
      <vt:lpstr>We use the Present Continuous</vt:lpstr>
      <vt:lpstr>We use the Present Continuous</vt:lpstr>
      <vt:lpstr>We use the Present Continuous</vt:lpstr>
      <vt:lpstr>We use the Present Continuous</vt:lpstr>
      <vt:lpstr>We use the Present Continuous</vt:lpstr>
      <vt:lpstr>We use the Present Continuous</vt:lpstr>
      <vt:lpstr>We use the Present Continuous</vt:lpstr>
      <vt:lpstr>PowerPoint Presentation</vt:lpstr>
      <vt:lpstr>PowerPoint Presentation</vt:lpstr>
      <vt:lpstr>PowerPoint Presentation</vt:lpstr>
      <vt:lpstr>PowerPoint Presentation</vt:lpstr>
      <vt:lpstr>Some of these verbs can have a “state” meaning and an “action” meaning: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Present Continuous Tense</dc:title>
  <dc:creator>Nada</dc:creator>
  <cp:lastModifiedBy>RePack by Diakov</cp:lastModifiedBy>
  <cp:revision>41</cp:revision>
  <dcterms:created xsi:type="dcterms:W3CDTF">2006-10-11T08:24:01Z</dcterms:created>
  <dcterms:modified xsi:type="dcterms:W3CDTF">2020-10-19T22:31:42Z</dcterms:modified>
</cp:coreProperties>
</file>