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</p:sldMasterIdLst>
  <p:sldIdLst>
    <p:sldId id="256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59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109" d="100"/>
          <a:sy n="109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DC5F5-FD23-405A-9330-4A1B6A6E8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50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D421-94CB-41F9-AD4D-11EA4EFC3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75169-4EAA-4CF2-9CB6-BE6224183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71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7731E-7A95-4A82-942B-C3E7A4F98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5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032E0-E4D0-41FD-816E-BE7FA0947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435EB-616C-4C2C-810C-169D462AA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2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4EBF5-E1B2-4514-9C59-0B633143D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42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32FE-0F2C-4920-978B-1D66C4698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7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B397B-0F7D-4A0E-B60E-FB88DA3A0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11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6058E-E1D0-4A66-8FE6-89B36CB4C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57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48C0A-B272-4A0B-BC27-C5A2FA05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63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5770B-110C-4FA9-822A-901F36223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04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FC303-0A2E-4BF2-87FF-9722005D5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371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86909-D3D0-4452-B22D-C5F1C37056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13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2C77-69F6-4679-AE59-4B7DB1C5C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46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DBFC8-60A3-46C7-81D6-1EFE20EFA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75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5E917-3FA1-4CBA-83CD-F1EB5B4C2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16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98875-1D78-4D0F-A05D-0925930A6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755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31FCA-5240-4403-BD25-E5A91C7C3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544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DFAEE-9FD4-4ECB-B428-3E9793780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76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7A500-2F7E-4916-AB5A-4A7542B16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9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9EEC8-CBC1-4999-B260-17579DE12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5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E32C0-0FA8-401E-86FE-249CB5788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540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0DB2E-209B-4A98-87CC-F30DCFDBE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879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88817-6073-4285-AD5C-2F85D30C0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169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FEA71-F991-4362-866E-DD73DB979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012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21336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248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F79A0-6728-4E29-817D-5FDD7AAB9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09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8800-368E-4132-B233-D6A6DE5AF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080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CA32F-B854-45DE-B6DF-219406E10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43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40741-1347-4519-BF38-0880C1751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992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23104-96DB-46F5-9553-66C90D987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90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0A59F-EE14-433E-9539-882F389CE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699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6FCCE-4999-45A3-9A19-5D3966B98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5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F5326-9514-4CD9-9505-0A318F716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9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0067D-40E0-4DC1-BD17-EA893CB0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450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99E3C-7EF5-45D9-9475-EADA98F21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55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AC60-3B7A-4ED4-97E4-355427DF2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854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79A6C-C1F9-4A30-B959-FA7038192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42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6B226-CB4B-49D6-8E61-D6B19FFCB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17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74881-1010-4B43-91CD-12FE3D3CB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83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7CCB8-4E35-4C35-B49C-51F3B9E9C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0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F066-DEA3-4147-ABD7-5FF744E9C6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309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1A2AB-2DD2-42A8-8353-8CECBCE4C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887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36936-C237-4298-A065-A728E86A3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1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9F756-187C-4382-9DE4-69B80723F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55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E17E-F245-4286-B0F4-4FD5B6107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80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00FFA-FA92-4404-83BA-3FC37A787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70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C0EA9-B929-4FD7-8BA6-3ABBADDDB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337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81C4-84FC-46B8-888F-5383B3495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488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ED678-3E64-401F-BC18-285EBF506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837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84F63-9161-4CC9-976F-64768FFC6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723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680FF-1EAD-41E3-9BA3-BAA1B2432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0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5BCD5-AEA8-496B-9596-A82620EE3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530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D51FA-1FF2-49F2-B200-8C583CD0E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92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B92B8-4A15-4ED9-B07E-BE4FBDB82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3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73478-E082-4AF6-8D53-2CC53D38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32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A2442-2044-4289-B079-78CED4DF3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25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10580-46B3-47D1-BDA9-0951F91CF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558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B8ADA-655B-46D3-BDFD-2E9BD00EA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185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29F4F-000F-46F6-A60C-0E8351BA7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676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60763-9F81-4500-9400-7352AAAEE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43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A869F-1226-4250-9D2D-4E569601F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843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21336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248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2A729-EE58-4838-8217-F3A341059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82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9CB22-0EB5-4E5E-B981-B066F8AB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496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55FC7-77F1-4084-B8DE-908F0EB7C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613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F01BE-0C6C-4A98-9EE4-99C28F5F6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7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148E4-15F2-48F2-827C-3B679ADBF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8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8CCE9-329A-44DE-B013-02862AD4B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407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C73F5-A160-4DE3-99E0-E1D532B94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5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68A05-5BE6-4D22-AAD7-4AB6693E7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039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C8A4D-C66B-4AE8-BF58-002879C04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734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112C7-ECC3-4B84-BAB8-1E54AFA30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39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5D855-68E2-4375-B0E5-737C3A3B9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258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DCD7-66FA-41E8-BEF7-B7CB9726B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56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28FE3-9D94-40CC-9705-0BB1F9237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34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A2C2-51B4-40F4-84C5-6E3DC5655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755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48B4F-F68A-4892-BC84-9640A283F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98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378AC-2742-4530-9003-E98A407A3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3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EFFA7-0D12-4325-A8F1-C8E0562DC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645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9AE4E-8BD7-4A0D-A338-E51DA6EFE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295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1678F-009A-4526-ADF1-EF34BDCB8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177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3F957-37D4-41E9-9159-A8F2AE3D2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22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E92E6-16FA-4D67-866A-5E0A24D67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862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D006A-47D7-4649-B358-E86759E30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484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5E07D-FF43-4365-8D05-FE451B568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282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BA5BE-AFFE-4DE4-A0D5-5966549784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766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EE32-0A86-4EBD-86AE-14D916AC3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0575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5B99F-AA68-477B-B5F0-ECADC813C3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21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BD732-1989-4E39-990D-F9BF5C1D4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23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54000-53E0-4640-ADB1-7C40EC37F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2104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DB21B-F98A-4BC6-90C4-84415D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3160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012B9-2518-4B53-8666-4301426AD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452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8C25E-DCE1-443F-B88C-67F54F2F5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38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0A2DA-4D1B-4596-9286-679749653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6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4F92C-AE23-49F7-ACCF-812D59232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0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2678D-2796-478C-9936-CCEDDD20D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724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8A3AB-E49C-49A8-A14D-B3DAF7E87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625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F3089-CC94-499C-9B89-0FD214FAF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425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447800"/>
            <a:ext cx="21336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248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A53A-B107-4E71-AE59-6CBD1867E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49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1B7DA2-4FD1-4B79-A8EA-7E1D63EF84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4ABD55-F400-4CD4-9A18-A2BF54EFA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962811-B416-470D-A9FF-60802C0704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8E3636-E1DD-4657-9421-33DC76BDB1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BF3200-4E14-485C-9564-0AC3DD9A31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1F1F01-B775-4123-9BCE-458D3CA8C8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16903B-4CD6-4CAB-8038-6820FE87FD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0788CA-9B90-4FE8-8733-3DEF89E4F5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30904A-9CCF-490E-85C5-9C17BBB9E9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Present Continuous Tense</a:t>
            </a:r>
            <a:endParaRPr lang="sr-Latn-C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6.</a:t>
            </a:r>
            <a:r>
              <a:rPr lang="en-US" altLang="en-US" smtClean="0"/>
              <a:t> when we want </a:t>
            </a:r>
            <a:r>
              <a:rPr lang="en-US" altLang="en-US" b="1" smtClean="0">
                <a:solidFill>
                  <a:schemeClr val="accent1"/>
                </a:solidFill>
              </a:rPr>
              <a:t>to complain</a:t>
            </a:r>
            <a:r>
              <a:rPr lang="en-US" altLang="en-US" smtClean="0"/>
              <a:t> about something or of someone: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She </a:t>
            </a:r>
            <a:r>
              <a:rPr lang="en-US" altLang="en-US" smtClean="0">
                <a:solidFill>
                  <a:schemeClr val="accent1"/>
                </a:solidFill>
              </a:rPr>
              <a:t>is</a:t>
            </a:r>
            <a:r>
              <a:rPr lang="en-US" altLang="en-US" smtClean="0"/>
              <a:t> constantly </a:t>
            </a:r>
            <a:r>
              <a:rPr lang="en-US" altLang="en-US" smtClean="0">
                <a:solidFill>
                  <a:schemeClr val="accent1"/>
                </a:solidFill>
              </a:rPr>
              <a:t>talking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They </a:t>
            </a:r>
            <a:r>
              <a:rPr lang="en-US" altLang="en-US" smtClean="0">
                <a:solidFill>
                  <a:schemeClr val="accent1"/>
                </a:solidFill>
              </a:rPr>
              <a:t>are</a:t>
            </a:r>
            <a:r>
              <a:rPr lang="en-US" altLang="en-US" smtClean="0"/>
              <a:t> always </a:t>
            </a:r>
            <a:r>
              <a:rPr lang="en-US" altLang="en-US" smtClean="0">
                <a:solidFill>
                  <a:schemeClr val="accent1"/>
                </a:solidFill>
              </a:rPr>
              <a:t>complaining</a:t>
            </a:r>
            <a:r>
              <a:rPr lang="en-US" altLang="en-US" i="1" smtClean="0">
                <a:solidFill>
                  <a:schemeClr val="accent1"/>
                </a:solidFill>
              </a:rPr>
              <a:t> </a:t>
            </a:r>
            <a:r>
              <a:rPr lang="en-US" altLang="en-US" smtClean="0"/>
              <a:t>about the things they can’t change.</a:t>
            </a:r>
          </a:p>
          <a:p>
            <a:pPr eaLnBrk="1" hangingPunct="1"/>
            <a:r>
              <a:rPr lang="en-US" altLang="en-US" smtClean="0"/>
              <a:t>He </a:t>
            </a:r>
            <a:r>
              <a:rPr lang="en-US" altLang="en-US" smtClean="0">
                <a:solidFill>
                  <a:schemeClr val="accent1"/>
                </a:solidFill>
              </a:rPr>
              <a:t>is</a:t>
            </a:r>
            <a:r>
              <a:rPr lang="en-US" altLang="en-US" smtClean="0"/>
              <a:t> always </a:t>
            </a:r>
            <a:r>
              <a:rPr lang="en-US" altLang="en-US" smtClean="0">
                <a:solidFill>
                  <a:schemeClr val="accent1"/>
                </a:solidFill>
              </a:rPr>
              <a:t>repeating</a:t>
            </a:r>
            <a:r>
              <a:rPr lang="en-US" altLang="en-US" smtClean="0"/>
              <a:t> the same old story.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7.</a:t>
            </a:r>
            <a:r>
              <a:rPr lang="en-US" altLang="en-US" smtClean="0"/>
              <a:t> when we talk about what we have </a:t>
            </a:r>
            <a:r>
              <a:rPr lang="en-US" altLang="en-US" b="1" smtClean="0">
                <a:solidFill>
                  <a:schemeClr val="accent1"/>
                </a:solidFill>
              </a:rPr>
              <a:t>already arranged</a:t>
            </a:r>
            <a:r>
              <a:rPr lang="en-US" altLang="en-US" smtClean="0"/>
              <a:t> to do in the </a:t>
            </a:r>
            <a:r>
              <a:rPr lang="en-US" altLang="en-US" u="sng" smtClean="0"/>
              <a:t>future</a:t>
            </a:r>
            <a:r>
              <a:rPr lang="en-US" altLang="en-US" smtClean="0"/>
              <a:t>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What </a:t>
            </a:r>
            <a:r>
              <a:rPr lang="en-US" altLang="en-US" smtClean="0">
                <a:solidFill>
                  <a:schemeClr val="accent1"/>
                </a:solidFill>
              </a:rPr>
              <a:t>are</a:t>
            </a:r>
            <a:r>
              <a:rPr lang="en-US" altLang="en-US" smtClean="0"/>
              <a:t> you </a:t>
            </a:r>
            <a:r>
              <a:rPr lang="en-US" altLang="en-US" smtClean="0">
                <a:solidFill>
                  <a:schemeClr val="accent1"/>
                </a:solidFill>
              </a:rPr>
              <a:t>doing</a:t>
            </a:r>
            <a:r>
              <a:rPr lang="en-US" altLang="en-US" smtClean="0"/>
              <a:t> tomorrow evening? -I</a:t>
            </a:r>
            <a:r>
              <a:rPr lang="en-US" altLang="en-US" smtClean="0">
                <a:solidFill>
                  <a:schemeClr val="accent1"/>
                </a:solidFill>
              </a:rPr>
              <a:t>'m flying  </a:t>
            </a:r>
            <a:r>
              <a:rPr lang="en-US" altLang="en-US" smtClean="0"/>
              <a:t>to Cairo to join other members of the archeological team.</a:t>
            </a:r>
          </a:p>
          <a:p>
            <a:pPr eaLnBrk="1" hangingPunct="1"/>
            <a:r>
              <a:rPr lang="en-US" altLang="en-US" smtClean="0"/>
              <a:t>We </a:t>
            </a:r>
            <a:r>
              <a:rPr lang="en-US" altLang="en-US" smtClean="0">
                <a:solidFill>
                  <a:schemeClr val="accent1"/>
                </a:solidFill>
              </a:rPr>
              <a:t>are presenting</a:t>
            </a:r>
            <a:r>
              <a:rPr lang="en-US" altLang="en-US" smtClean="0"/>
              <a:t> our research results next month.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76250"/>
            <a:ext cx="8229600" cy="60483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verbs, especially those describing </a:t>
            </a:r>
            <a:r>
              <a:rPr lang="en-US" altLang="en-US" sz="2800" b="1" smtClean="0">
                <a:solidFill>
                  <a:schemeClr val="accent1"/>
                </a:solidFill>
              </a:rPr>
              <a:t>states</a:t>
            </a:r>
            <a:r>
              <a:rPr lang="en-US" altLang="en-US" sz="2800" smtClean="0"/>
              <a:t>,</a:t>
            </a:r>
            <a:r>
              <a:rPr lang="en-US" altLang="en-US" sz="2800" b="1" smtClean="0">
                <a:solidFill>
                  <a:schemeClr val="accent1"/>
                </a:solidFill>
              </a:rPr>
              <a:t> beliefs</a:t>
            </a:r>
            <a:r>
              <a:rPr lang="en-US" altLang="en-US" sz="2800" smtClean="0"/>
              <a:t>, or verbs which make a </a:t>
            </a:r>
            <a:r>
              <a:rPr lang="en-US" altLang="en-US" sz="2800" b="1" smtClean="0">
                <a:solidFill>
                  <a:schemeClr val="accent1"/>
                </a:solidFill>
              </a:rPr>
              <a:t>declaration</a:t>
            </a:r>
            <a:r>
              <a:rPr lang="en-US" altLang="en-US" sz="2800" smtClean="0"/>
              <a:t> are </a:t>
            </a:r>
            <a:r>
              <a:rPr lang="en-US" altLang="en-US" sz="2800" b="1" u="sng" smtClean="0"/>
              <a:t>never</a:t>
            </a:r>
            <a:r>
              <a:rPr lang="en-US" altLang="en-US" sz="2800" smtClean="0"/>
              <a:t>, or </a:t>
            </a:r>
            <a:r>
              <a:rPr lang="en-US" altLang="en-US" sz="2800" b="1" u="sng" smtClean="0"/>
              <a:t>rarely</a:t>
            </a:r>
            <a:r>
              <a:rPr lang="en-US" altLang="en-US" sz="2800" smtClean="0"/>
              <a:t>, used in the present continuous tense:</a:t>
            </a:r>
          </a:p>
          <a:p>
            <a:pPr eaLnBrk="1" hangingPunct="1"/>
            <a:r>
              <a:rPr lang="en-US" altLang="en-US" sz="2800" b="1" smtClean="0">
                <a:solidFill>
                  <a:schemeClr val="accent1"/>
                </a:solidFill>
              </a:rPr>
              <a:t>verbs of thinking</a:t>
            </a:r>
            <a:r>
              <a:rPr lang="en-US" altLang="en-US" sz="2800" smtClean="0"/>
              <a:t>:	</a:t>
            </a:r>
          </a:p>
          <a:p>
            <a:pPr eaLnBrk="1" hangingPunct="1">
              <a:buFontTx/>
              <a:buNone/>
            </a:pPr>
            <a:r>
              <a:rPr lang="en-US" altLang="en-US" sz="2800" i="1" smtClean="0"/>
              <a:t>	believe, doubt, guess, imagine, know, mean, realize, suppose, understand, suggest, think...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This </a:t>
            </a:r>
            <a:r>
              <a:rPr lang="en-US" altLang="en-US" sz="2800" smtClean="0">
                <a:solidFill>
                  <a:schemeClr val="accent1"/>
                </a:solidFill>
              </a:rPr>
              <a:t>means</a:t>
            </a:r>
            <a:r>
              <a:rPr lang="en-US" altLang="en-US" sz="2800" smtClean="0"/>
              <a:t> that we need to cancel the presentation.</a:t>
            </a:r>
          </a:p>
          <a:p>
            <a:pPr eaLnBrk="1" hangingPunct="1"/>
            <a:r>
              <a:rPr lang="en-US" altLang="en-US" sz="2800" smtClean="0"/>
              <a:t>I </a:t>
            </a:r>
            <a:r>
              <a:rPr lang="en-US" altLang="en-US" sz="2800" smtClean="0">
                <a:solidFill>
                  <a:schemeClr val="accent1"/>
                </a:solidFill>
              </a:rPr>
              <a:t>don't understand</a:t>
            </a:r>
            <a:r>
              <a:rPr lang="en-US" altLang="en-US" sz="2800" smtClean="0"/>
              <a:t> how this works.</a:t>
            </a:r>
          </a:p>
          <a:p>
            <a:pPr eaLnBrk="1" hangingPunct="1"/>
            <a:r>
              <a:rPr lang="en-US" altLang="en-US" sz="2800" smtClean="0"/>
              <a:t>What </a:t>
            </a:r>
            <a:r>
              <a:rPr lang="en-US" altLang="en-US" sz="2800" smtClean="0">
                <a:solidFill>
                  <a:schemeClr val="accent1"/>
                </a:solidFill>
              </a:rPr>
              <a:t>do</a:t>
            </a:r>
            <a:r>
              <a:rPr lang="en-US" altLang="en-US" sz="2800" smtClean="0"/>
              <a:t> you </a:t>
            </a:r>
            <a:r>
              <a:rPr lang="en-US" altLang="en-US" sz="2800" smtClean="0">
                <a:solidFill>
                  <a:schemeClr val="accent1"/>
                </a:solidFill>
              </a:rPr>
              <a:t>think</a:t>
            </a:r>
            <a:r>
              <a:rPr lang="en-US" altLang="en-US" sz="2800" smtClean="0"/>
              <a:t> about the proposal? (</a:t>
            </a:r>
            <a:r>
              <a:rPr lang="en-US" altLang="en-US" sz="2800" b="1" smtClean="0"/>
              <a:t>BUT</a:t>
            </a:r>
            <a:r>
              <a:rPr lang="en-US" altLang="en-US" sz="2800" smtClean="0"/>
              <a:t>: What </a:t>
            </a:r>
            <a:r>
              <a:rPr lang="en-US" altLang="en-US" sz="2800" smtClean="0">
                <a:solidFill>
                  <a:schemeClr val="accent1"/>
                </a:solidFill>
              </a:rPr>
              <a:t>are </a:t>
            </a:r>
            <a:r>
              <a:rPr lang="en-US" altLang="en-US" sz="2800" smtClean="0"/>
              <a:t>you </a:t>
            </a:r>
            <a:r>
              <a:rPr lang="en-US" altLang="en-US" sz="2800" smtClean="0">
                <a:solidFill>
                  <a:schemeClr val="accent1"/>
                </a:solidFill>
              </a:rPr>
              <a:t>thinking </a:t>
            </a:r>
            <a:r>
              <a:rPr lang="en-US" altLang="en-US" sz="2800" smtClean="0"/>
              <a:t>about?)</a:t>
            </a:r>
            <a:endParaRPr lang="sr-Latn-C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49275"/>
            <a:ext cx="8229600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chemeClr val="accent1"/>
                </a:solidFill>
              </a:rPr>
              <a:t>verbs of the senses</a:t>
            </a:r>
            <a:r>
              <a:rPr lang="en-US" altLang="en-US" smtClean="0"/>
              <a:t>:	</a:t>
            </a:r>
            <a:r>
              <a:rPr lang="en-US" altLang="en-US" i="1" smtClean="0"/>
              <a:t>hear, smell, sound, taste, look...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This sandwich </a:t>
            </a:r>
            <a:r>
              <a:rPr lang="en-US" altLang="en-US" smtClean="0">
                <a:solidFill>
                  <a:schemeClr val="accent1"/>
                </a:solidFill>
              </a:rPr>
              <a:t>tastes</a:t>
            </a:r>
            <a:r>
              <a:rPr lang="en-US" altLang="en-US" smtClean="0"/>
              <a:t> good.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 </a:t>
            </a:r>
            <a:r>
              <a:rPr lang="en-US" altLang="en-US" smtClean="0">
                <a:solidFill>
                  <a:schemeClr val="accent1"/>
                </a:solidFill>
              </a:rPr>
              <a:t>sounds</a:t>
            </a:r>
            <a:r>
              <a:rPr lang="en-US" altLang="en-US" smtClean="0"/>
              <a:t> very promising.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chemeClr val="accent1"/>
                </a:solidFill>
              </a:rPr>
              <a:t>verbs of possession</a:t>
            </a:r>
            <a:r>
              <a:rPr lang="en-US" altLang="en-US" smtClean="0"/>
              <a:t>:	</a:t>
            </a:r>
            <a:r>
              <a:rPr lang="en-US" altLang="en-US" i="1" smtClean="0"/>
              <a:t>belong, have, own, possess...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state </a:t>
            </a:r>
            <a:r>
              <a:rPr lang="en-US" altLang="en-US" smtClean="0">
                <a:solidFill>
                  <a:schemeClr val="accent1"/>
                </a:solidFill>
              </a:rPr>
              <a:t>owns</a:t>
            </a:r>
            <a:r>
              <a:rPr lang="en-US" altLang="en-US" smtClean="0"/>
              <a:t> that monastery library.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 </a:t>
            </a:r>
            <a:r>
              <a:rPr lang="en-US" altLang="en-US" smtClean="0">
                <a:solidFill>
                  <a:schemeClr val="accent1"/>
                </a:solidFill>
              </a:rPr>
              <a:t>have</a:t>
            </a:r>
            <a:r>
              <a:rPr lang="en-US" altLang="en-US" smtClean="0"/>
              <a:t> three sisters.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(</a:t>
            </a:r>
            <a:r>
              <a:rPr lang="en-US" altLang="en-US" b="1" smtClean="0"/>
              <a:t>BUT</a:t>
            </a:r>
            <a:r>
              <a:rPr lang="en-US" altLang="en-US" smtClean="0"/>
              <a:t>: What </a:t>
            </a:r>
            <a:r>
              <a:rPr lang="en-US" altLang="en-US" smtClean="0">
                <a:solidFill>
                  <a:schemeClr val="accent1"/>
                </a:solidFill>
              </a:rPr>
              <a:t>are </a:t>
            </a:r>
            <a:r>
              <a:rPr lang="en-US" altLang="en-US" smtClean="0"/>
              <a:t>you </a:t>
            </a:r>
            <a:r>
              <a:rPr lang="en-US" altLang="en-US" smtClean="0">
                <a:solidFill>
                  <a:schemeClr val="accent1"/>
                </a:solidFill>
              </a:rPr>
              <a:t>doing</a:t>
            </a:r>
            <a:r>
              <a:rPr lang="en-US" altLang="en-US" smtClean="0"/>
              <a:t>? I</a:t>
            </a:r>
            <a:r>
              <a:rPr lang="en-US" altLang="en-US" i="1" smtClean="0"/>
              <a:t>'</a:t>
            </a:r>
            <a:r>
              <a:rPr lang="en-US" altLang="en-US" smtClean="0">
                <a:solidFill>
                  <a:schemeClr val="accent1"/>
                </a:solidFill>
              </a:rPr>
              <a:t>m having </a:t>
            </a:r>
            <a:r>
              <a:rPr lang="en-US" altLang="en-US" smtClean="0"/>
              <a:t>breakfast.)</a:t>
            </a:r>
            <a:endParaRPr lang="sr-Latn-C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49275"/>
            <a:ext cx="8229600" cy="58324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verbs of emotion</a:t>
            </a:r>
            <a:r>
              <a:rPr lang="en-US" altLang="en-US" smtClean="0"/>
              <a:t>: </a:t>
            </a:r>
            <a:r>
              <a:rPr lang="en-US" altLang="en-US" i="1" smtClean="0"/>
              <a:t>dislike, like, hate, love, prefer, regret, want, wish, hope, forget, remember...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I </a:t>
            </a:r>
            <a:r>
              <a:rPr lang="en-US" altLang="en-US" b="1" i="1" smtClean="0">
                <a:solidFill>
                  <a:schemeClr val="accent1"/>
                </a:solidFill>
              </a:rPr>
              <a:t>wish</a:t>
            </a:r>
            <a:r>
              <a:rPr lang="en-US" altLang="en-US" smtClean="0"/>
              <a:t> to make a suggestion here.</a:t>
            </a:r>
          </a:p>
          <a:p>
            <a:pPr eaLnBrk="1" hangingPunct="1"/>
            <a:r>
              <a:rPr lang="en-US" altLang="en-US" smtClean="0"/>
              <a:t>We </a:t>
            </a:r>
            <a:r>
              <a:rPr lang="en-US" altLang="en-US" smtClean="0">
                <a:solidFill>
                  <a:schemeClr val="accent1"/>
                </a:solidFill>
              </a:rPr>
              <a:t>regret</a:t>
            </a:r>
            <a:r>
              <a:rPr lang="en-US" altLang="en-US" smtClean="0"/>
              <a:t> to inform you that your Internet access has been temporarily disabled. </a:t>
            </a:r>
          </a:p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verbs of appearance</a:t>
            </a:r>
            <a:r>
              <a:rPr lang="en-US" altLang="en-US" smtClean="0"/>
              <a:t>: </a:t>
            </a:r>
            <a:r>
              <a:rPr lang="en-US" altLang="en-US" i="1" smtClean="0"/>
              <a:t>seem</a:t>
            </a:r>
            <a:r>
              <a:rPr lang="en-US" altLang="en-US" smtClean="0"/>
              <a:t>, </a:t>
            </a:r>
            <a:r>
              <a:rPr lang="en-US" altLang="en-US" i="1" smtClean="0"/>
              <a:t>appear...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He </a:t>
            </a:r>
            <a:r>
              <a:rPr lang="en-US" altLang="en-US" smtClean="0">
                <a:solidFill>
                  <a:schemeClr val="accent1"/>
                </a:solidFill>
              </a:rPr>
              <a:t>seems</a:t>
            </a:r>
            <a:r>
              <a:rPr lang="en-US" altLang="en-US" smtClean="0"/>
              <a:t> to be a nice man.</a:t>
            </a:r>
          </a:p>
          <a:p>
            <a:pPr eaLnBrk="1" hangingPunct="1"/>
            <a:r>
              <a:rPr lang="en-US" altLang="en-US" smtClean="0"/>
              <a:t>They </a:t>
            </a:r>
            <a:r>
              <a:rPr lang="en-US" altLang="en-US" smtClean="0">
                <a:solidFill>
                  <a:schemeClr val="accent1"/>
                </a:solidFill>
              </a:rPr>
              <a:t>appear</a:t>
            </a:r>
            <a:r>
              <a:rPr lang="en-US" altLang="en-US" smtClean="0"/>
              <a:t> very optimistic about the future.</a:t>
            </a:r>
            <a:endParaRPr lang="sr-Latn-C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49275"/>
            <a:ext cx="8229600" cy="5576888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some other verbs</a:t>
            </a:r>
            <a:r>
              <a:rPr lang="en-US" altLang="en-US" smtClean="0"/>
              <a:t>: </a:t>
            </a:r>
            <a:r>
              <a:rPr lang="en-US" altLang="en-US" i="1" smtClean="0"/>
              <a:t>contain, depend, include, involve, measure, require, cost, weigh...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box </a:t>
            </a:r>
            <a:r>
              <a:rPr lang="en-US" altLang="en-US" smtClean="0">
                <a:solidFill>
                  <a:schemeClr val="accent1"/>
                </a:solidFill>
              </a:rPr>
              <a:t>contains</a:t>
            </a:r>
            <a:r>
              <a:rPr lang="en-US" altLang="en-US" smtClean="0"/>
              <a:t> 50 items.</a:t>
            </a:r>
          </a:p>
          <a:p>
            <a:pPr eaLnBrk="1" hangingPunct="1"/>
            <a:r>
              <a:rPr lang="en-US" altLang="en-US" smtClean="0"/>
              <a:t>The ticket </a:t>
            </a:r>
            <a:r>
              <a:rPr lang="en-US" altLang="en-US" smtClean="0">
                <a:solidFill>
                  <a:schemeClr val="accent1"/>
                </a:solidFill>
              </a:rPr>
              <a:t>costs</a:t>
            </a:r>
            <a:r>
              <a:rPr lang="en-US" altLang="en-US" smtClean="0"/>
              <a:t> $50.</a:t>
            </a:r>
          </a:p>
          <a:p>
            <a:pPr eaLnBrk="1" hangingPunct="1"/>
            <a:r>
              <a:rPr lang="en-US" altLang="en-US" smtClean="0"/>
              <a:t>This artifact </a:t>
            </a:r>
            <a:r>
              <a:rPr lang="en-US" altLang="en-US" smtClean="0">
                <a:solidFill>
                  <a:schemeClr val="accent1"/>
                </a:solidFill>
              </a:rPr>
              <a:t>weighs</a:t>
            </a:r>
            <a:r>
              <a:rPr lang="en-US" altLang="en-US" smtClean="0"/>
              <a:t> 1 kg.</a:t>
            </a:r>
          </a:p>
          <a:p>
            <a:pPr eaLnBrk="1" hangingPunct="1"/>
            <a:r>
              <a:rPr lang="en-US" altLang="en-US" smtClean="0"/>
              <a:t>The site </a:t>
            </a:r>
            <a:r>
              <a:rPr lang="en-US" altLang="en-US" smtClean="0">
                <a:solidFill>
                  <a:schemeClr val="accent1"/>
                </a:solidFill>
              </a:rPr>
              <a:t>measures</a:t>
            </a:r>
            <a:r>
              <a:rPr lang="en-US" altLang="en-US" smtClean="0"/>
              <a:t> 60 x 50 m. </a:t>
            </a:r>
          </a:p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Some of these verbs can have a “</a:t>
            </a:r>
            <a:r>
              <a:rPr lang="en-US" altLang="en-US" sz="2800" smtClean="0">
                <a:solidFill>
                  <a:schemeClr val="accent1"/>
                </a:solidFill>
              </a:rPr>
              <a:t>state</a:t>
            </a:r>
            <a:r>
              <a:rPr lang="en-US" altLang="en-US" sz="2800" smtClean="0"/>
              <a:t>” meaning and an “</a:t>
            </a:r>
            <a:r>
              <a:rPr lang="en-US" altLang="en-US" sz="2800" smtClean="0">
                <a:solidFill>
                  <a:schemeClr val="accent1"/>
                </a:solidFill>
              </a:rPr>
              <a:t>action</a:t>
            </a:r>
            <a:r>
              <a:rPr lang="en-US" altLang="en-US" sz="2800" smtClean="0"/>
              <a:t>” meaning:</a:t>
            </a:r>
            <a:endParaRPr lang="sr-Latn-CS" altLang="en-US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380412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Tourist guides </a:t>
            </a:r>
            <a:r>
              <a:rPr lang="en-US" altLang="en-US" sz="2400" smtClean="0">
                <a:solidFill>
                  <a:srgbClr val="0000CC"/>
                </a:solidFill>
              </a:rPr>
              <a:t>are</a:t>
            </a:r>
            <a:r>
              <a:rPr lang="en-US" altLang="en-US" sz="2400" smtClean="0"/>
              <a:t> usually very helpful. (state)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Tourist guides </a:t>
            </a:r>
            <a:r>
              <a:rPr lang="en-US" altLang="en-US" sz="2400" smtClean="0">
                <a:solidFill>
                  <a:srgbClr val="0000CC"/>
                </a:solidFill>
              </a:rPr>
              <a:t>are being</a:t>
            </a:r>
            <a:r>
              <a:rPr lang="en-US" altLang="en-US" sz="2400" smtClean="0"/>
              <a:t> very helpful at the moment. (action)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 </a:t>
            </a:r>
            <a:r>
              <a:rPr lang="en-US" altLang="en-US" sz="2400" smtClean="0">
                <a:solidFill>
                  <a:srgbClr val="0000CC"/>
                </a:solidFill>
              </a:rPr>
              <a:t>have</a:t>
            </a:r>
            <a:r>
              <a:rPr lang="en-US" altLang="en-US" sz="2400" smtClean="0"/>
              <a:t> two sisters. (state)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00CC"/>
                </a:solidFill>
              </a:rPr>
              <a:t>I’m having</a:t>
            </a:r>
            <a:r>
              <a:rPr lang="en-US" altLang="en-US" sz="2400" smtClean="0"/>
              <a:t> problems with this computer. (action).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This soup </a:t>
            </a:r>
            <a:r>
              <a:rPr lang="en-US" altLang="en-US" sz="2400" smtClean="0">
                <a:solidFill>
                  <a:srgbClr val="0000CC"/>
                </a:solidFill>
              </a:rPr>
              <a:t>tastes</a:t>
            </a:r>
            <a:r>
              <a:rPr lang="en-US" altLang="en-US" sz="2400" smtClean="0"/>
              <a:t> salty. (state)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00CC"/>
                </a:solidFill>
              </a:rPr>
              <a:t>I’m tasting</a:t>
            </a:r>
            <a:r>
              <a:rPr lang="en-US" altLang="en-US" sz="2400" smtClean="0"/>
              <a:t> the soup to see if it needs more salt. (action)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 </a:t>
            </a:r>
            <a:r>
              <a:rPr lang="en-US" altLang="en-US" sz="2400" smtClean="0">
                <a:solidFill>
                  <a:srgbClr val="0000CC"/>
                </a:solidFill>
              </a:rPr>
              <a:t>think</a:t>
            </a:r>
            <a:r>
              <a:rPr lang="en-US" altLang="en-US" sz="2400" smtClean="0"/>
              <a:t> you’re right. (state)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00CC"/>
                </a:solidFill>
              </a:rPr>
              <a:t>I’m thinking</a:t>
            </a:r>
            <a:r>
              <a:rPr lang="en-US" altLang="en-US" sz="2400" smtClean="0"/>
              <a:t> about changing my job. (action)</a:t>
            </a:r>
            <a:endParaRPr lang="sr-Latn-CS" altLang="en-US" sz="24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Present Continuous is formed:</a:t>
            </a:r>
            <a:endParaRPr lang="sr-Latn-CS" altLang="en-US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the </a:t>
            </a:r>
            <a:r>
              <a:rPr lang="en-US" altLang="en-US" b="1" smtClean="0">
                <a:solidFill>
                  <a:schemeClr val="tx2"/>
                </a:solidFill>
              </a:rPr>
              <a:t>present simple tense</a:t>
            </a:r>
            <a:r>
              <a:rPr lang="en-US" altLang="en-US" b="1" smtClean="0"/>
              <a:t> of </a:t>
            </a:r>
            <a:r>
              <a:rPr lang="en-US" altLang="en-US" b="1" smtClean="0">
                <a:solidFill>
                  <a:schemeClr val="accent1"/>
                </a:solidFill>
              </a:rPr>
              <a:t>TO BE</a:t>
            </a:r>
            <a:r>
              <a:rPr lang="en-US" altLang="en-US" b="1" smtClean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chemeClr val="tx2"/>
                </a:solidFill>
              </a:rPr>
              <a:t>(am/is/are) </a:t>
            </a:r>
            <a:r>
              <a:rPr lang="en-US" altLang="en-US" b="1" smtClean="0"/>
              <a:t> + </a:t>
            </a:r>
            <a:r>
              <a:rPr lang="en-US" altLang="en-US" b="1" smtClean="0">
                <a:solidFill>
                  <a:schemeClr val="accent1"/>
                </a:solidFill>
              </a:rPr>
              <a:t>verb...ING</a:t>
            </a:r>
          </a:p>
          <a:p>
            <a:pPr algn="ctr" eaLnBrk="1" hangingPunct="1">
              <a:buFontTx/>
              <a:buNone/>
            </a:pPr>
            <a:endParaRPr lang="en-US" altLang="en-US" sz="2800" b="1" smtClean="0"/>
          </a:p>
          <a:p>
            <a:pPr algn="ctr" eaLnBrk="1" hangingPunct="1">
              <a:buFontTx/>
              <a:buNone/>
            </a:pPr>
            <a:r>
              <a:rPr lang="en-US" altLang="en-US" b="1" smtClean="0"/>
              <a:t>She </a:t>
            </a:r>
            <a:r>
              <a:rPr lang="en-US" altLang="en-US" b="1" smtClean="0">
                <a:solidFill>
                  <a:schemeClr val="accent1"/>
                </a:solidFill>
              </a:rPr>
              <a:t>is writing a novel</a:t>
            </a:r>
            <a:r>
              <a:rPr lang="en-US" altLang="en-US" b="1" smtClean="0"/>
              <a:t>.</a:t>
            </a:r>
            <a:r>
              <a:rPr lang="sr-Latn-CS" altLang="en-US" smtClean="0"/>
              <a:t> </a:t>
            </a:r>
            <a:endParaRPr lang="en-US" altLang="en-US" smtClean="0"/>
          </a:p>
          <a:p>
            <a:pPr algn="ctr" eaLnBrk="1" hangingPunct="1">
              <a:buFontTx/>
              <a:buNone/>
            </a:pPr>
            <a:endParaRPr lang="en-US" altLang="en-US" b="1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Is</a:t>
            </a:r>
            <a:r>
              <a:rPr lang="en-US" altLang="en-US" smtClean="0"/>
              <a:t> she </a:t>
            </a:r>
            <a:r>
              <a:rPr lang="en-US" altLang="en-US" b="1" smtClean="0">
                <a:solidFill>
                  <a:schemeClr val="accent1"/>
                </a:solidFill>
              </a:rPr>
              <a:t>writing </a:t>
            </a:r>
            <a:r>
              <a:rPr lang="en-US" altLang="en-US" smtClean="0"/>
              <a:t>a novel?</a:t>
            </a:r>
          </a:p>
          <a:p>
            <a:pPr algn="ctr" eaLnBrk="1" hangingPunct="1">
              <a:buFontTx/>
              <a:buNone/>
            </a:pPr>
            <a:r>
              <a:rPr lang="en-US" altLang="en-US" smtClean="0"/>
              <a:t>She </a:t>
            </a:r>
            <a:r>
              <a:rPr lang="en-US" altLang="en-US" b="1" smtClean="0">
                <a:solidFill>
                  <a:schemeClr val="accent1"/>
                </a:solidFill>
              </a:rPr>
              <a:t>isn’t writing </a:t>
            </a:r>
            <a:r>
              <a:rPr lang="en-US" altLang="en-US" smtClean="0"/>
              <a:t>a novel.</a:t>
            </a:r>
            <a:endParaRPr lang="sr-Latn-CS" altLang="en-US" smtClean="0"/>
          </a:p>
          <a:p>
            <a:pPr eaLnBrk="1" hangingPunct="1"/>
            <a:endParaRPr lang="sr-Latn-CS" altLang="en-US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Present Continuous of </a:t>
            </a:r>
            <a:br>
              <a:rPr lang="en-US" altLang="en-US" sz="4000" smtClean="0"/>
            </a:br>
            <a:r>
              <a:rPr lang="en-US" altLang="en-US" sz="4000" smtClean="0"/>
              <a:t>the verb TO BE:</a:t>
            </a:r>
            <a:endParaRPr lang="sr-Latn-CS" alt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 </a:t>
            </a:r>
            <a:r>
              <a:rPr lang="en-US" altLang="en-US" b="1" smtClean="0">
                <a:solidFill>
                  <a:schemeClr val="accent1"/>
                </a:solidFill>
              </a:rPr>
              <a:t>am being</a:t>
            </a:r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mtClean="0"/>
              <a:t>he/she/it </a:t>
            </a:r>
            <a:r>
              <a:rPr lang="en-US" altLang="en-US" b="1" smtClean="0">
                <a:solidFill>
                  <a:schemeClr val="accent1"/>
                </a:solidFill>
              </a:rPr>
              <a:t>is being</a:t>
            </a:r>
            <a:endParaRPr lang="en-US" altLang="en-US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mtClean="0"/>
              <a:t>we/you/they </a:t>
            </a:r>
            <a:r>
              <a:rPr lang="en-US" altLang="en-US" b="1" smtClean="0">
                <a:solidFill>
                  <a:schemeClr val="accent1"/>
                </a:solidFill>
              </a:rPr>
              <a:t>are being</a:t>
            </a:r>
            <a:endParaRPr lang="sr-Latn-CS" altLang="en-US" b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 in verb-ing</a:t>
            </a:r>
            <a:endParaRPr lang="sr-Latn-C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die -d</a:t>
            </a:r>
            <a:r>
              <a:rPr lang="en-US" altLang="en-US" i="1" smtClean="0">
                <a:solidFill>
                  <a:schemeClr val="accent1"/>
                </a:solidFill>
              </a:rPr>
              <a:t>y</a:t>
            </a:r>
            <a:r>
              <a:rPr lang="en-US" altLang="en-US" smtClean="0"/>
              <a:t>ing		</a:t>
            </a:r>
          </a:p>
          <a:p>
            <a:pPr eaLnBrk="1" hangingPunct="1"/>
            <a:r>
              <a:rPr lang="en-US" altLang="en-US" smtClean="0"/>
              <a:t>lie - l</a:t>
            </a:r>
            <a:r>
              <a:rPr lang="en-US" altLang="en-US" i="1" smtClean="0">
                <a:solidFill>
                  <a:schemeClr val="accent1"/>
                </a:solidFill>
              </a:rPr>
              <a:t>y</a:t>
            </a:r>
            <a:r>
              <a:rPr lang="en-US" altLang="en-US" smtClean="0"/>
              <a:t>ing	</a:t>
            </a:r>
          </a:p>
          <a:p>
            <a:pPr eaLnBrk="1" hangingPunct="1"/>
            <a:r>
              <a:rPr lang="en-US" altLang="en-US" smtClean="0"/>
              <a:t>tie - t</a:t>
            </a:r>
            <a:r>
              <a:rPr lang="en-US" altLang="en-US" i="1" smtClean="0">
                <a:solidFill>
                  <a:schemeClr val="accent1"/>
                </a:solidFill>
              </a:rPr>
              <a:t>y</a:t>
            </a:r>
            <a:r>
              <a:rPr lang="en-US" altLang="en-US" smtClean="0"/>
              <a:t>ing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</a:p>
          <a:p>
            <a:pPr eaLnBrk="1" hangingPunct="1"/>
            <a:r>
              <a:rPr lang="en-US" altLang="en-US" smtClean="0"/>
              <a:t>plan - pla</a:t>
            </a:r>
            <a:r>
              <a:rPr lang="en-US" altLang="en-US" i="1" smtClean="0">
                <a:solidFill>
                  <a:schemeClr val="accent1"/>
                </a:solidFill>
              </a:rPr>
              <a:t>nn</a:t>
            </a:r>
            <a:r>
              <a:rPr lang="en-US" altLang="en-US" smtClean="0"/>
              <a:t>ing	</a:t>
            </a:r>
          </a:p>
          <a:p>
            <a:pPr eaLnBrk="1" hangingPunct="1"/>
            <a:r>
              <a:rPr lang="en-US" altLang="en-US" smtClean="0"/>
              <a:t>stop - sto</a:t>
            </a:r>
            <a:r>
              <a:rPr lang="en-US" altLang="en-US" i="1" smtClean="0">
                <a:solidFill>
                  <a:schemeClr val="accent1"/>
                </a:solidFill>
              </a:rPr>
              <a:t>pp</a:t>
            </a:r>
            <a:r>
              <a:rPr lang="en-US" altLang="en-US" smtClean="0"/>
              <a:t>ing 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	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cancel – cance</a:t>
            </a:r>
            <a:r>
              <a:rPr lang="en-US" altLang="en-US" i="1" dirty="0" smtClean="0">
                <a:solidFill>
                  <a:schemeClr val="accent1"/>
                </a:solidFill>
              </a:rPr>
              <a:t>ll</a:t>
            </a:r>
            <a:r>
              <a:rPr lang="en-US" altLang="en-US" dirty="0" smtClean="0"/>
              <a:t>ing	 </a:t>
            </a:r>
          </a:p>
          <a:p>
            <a:pPr eaLnBrk="1" hangingPunct="1">
              <a:defRPr/>
            </a:pPr>
            <a:r>
              <a:rPr lang="en-US" altLang="en-US" dirty="0" smtClean="0"/>
              <a:t>travel – trave</a:t>
            </a:r>
            <a:r>
              <a:rPr lang="en-US" altLang="en-US" i="1" dirty="0" smtClean="0">
                <a:solidFill>
                  <a:schemeClr val="accent1"/>
                </a:solidFill>
              </a:rPr>
              <a:t>ll</a:t>
            </a:r>
            <a:r>
              <a:rPr lang="en-US" altLang="en-US" dirty="0" smtClean="0"/>
              <a:t>ing</a:t>
            </a:r>
          </a:p>
          <a:p>
            <a:pPr eaLnBrk="1" hangingPunct="1">
              <a:buFontTx/>
              <a:buNone/>
              <a:defRPr/>
            </a:pPr>
            <a:r>
              <a:rPr lang="en-US" altLang="en-US" dirty="0" smtClean="0"/>
              <a:t>	(except in American English)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prefer – prefe</a:t>
            </a:r>
            <a:r>
              <a:rPr lang="en-US" altLang="en-US" i="1" dirty="0" smtClean="0">
                <a:solidFill>
                  <a:schemeClr val="accent1"/>
                </a:solidFill>
              </a:rPr>
              <a:t>rr</a:t>
            </a:r>
            <a:r>
              <a:rPr lang="en-US" altLang="en-US" dirty="0" smtClean="0"/>
              <a:t>ing</a:t>
            </a:r>
          </a:p>
          <a:p>
            <a:pPr eaLnBrk="1" hangingPunct="1">
              <a:defRPr/>
            </a:pPr>
            <a:r>
              <a:rPr lang="en-US" altLang="en-US" dirty="0" smtClean="0"/>
              <a:t>permit - permi</a:t>
            </a:r>
            <a:r>
              <a:rPr lang="en-US" altLang="en-US" i="1" dirty="0" smtClean="0">
                <a:solidFill>
                  <a:schemeClr val="accent1"/>
                </a:solidFill>
              </a:rPr>
              <a:t>tt</a:t>
            </a:r>
            <a:r>
              <a:rPr lang="en-US" altLang="en-US" dirty="0" smtClean="0"/>
              <a:t>ing	</a:t>
            </a:r>
          </a:p>
          <a:p>
            <a:pPr eaLnBrk="1" hangingPunct="1">
              <a:defRPr/>
            </a:pPr>
            <a:r>
              <a:rPr lang="en-US" altLang="en-US" dirty="0" smtClean="0"/>
              <a:t>begin – begi</a:t>
            </a:r>
            <a:r>
              <a:rPr lang="en-US" altLang="en-US" i="1" dirty="0" smtClean="0">
                <a:solidFill>
                  <a:schemeClr val="accent1"/>
                </a:solidFill>
              </a:rPr>
              <a:t>nn</a:t>
            </a:r>
            <a:r>
              <a:rPr lang="en-US" altLang="en-US" dirty="0" smtClean="0"/>
              <a:t>ing</a:t>
            </a:r>
          </a:p>
          <a:p>
            <a:pPr marL="0" indent="0" eaLnBrk="1" hangingPunct="1">
              <a:buFontTx/>
              <a:buNone/>
              <a:defRPr/>
            </a:pPr>
            <a:endParaRPr lang="sr-Latn-C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  <p:bldP spid="266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053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1.</a:t>
            </a:r>
            <a:r>
              <a:rPr lang="en-US" altLang="en-US" smtClean="0"/>
              <a:t> when we talk about something which is happening </a:t>
            </a:r>
            <a:r>
              <a:rPr lang="en-US" altLang="en-US" b="1" smtClean="0">
                <a:solidFill>
                  <a:schemeClr val="accent1"/>
                </a:solidFill>
              </a:rPr>
              <a:t>at the time of speaking</a:t>
            </a:r>
            <a:r>
              <a:rPr lang="en-US" altLang="en-US" smtClean="0"/>
              <a:t>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Please, don't make so much noise. I</a:t>
            </a:r>
            <a:r>
              <a:rPr lang="en-US" altLang="en-US" smtClean="0">
                <a:solidFill>
                  <a:schemeClr val="accent1"/>
                </a:solidFill>
              </a:rPr>
              <a:t>'m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accent1"/>
                </a:solidFill>
              </a:rPr>
              <a:t>writing</a:t>
            </a:r>
            <a:r>
              <a:rPr lang="en-US" altLang="en-US" smtClean="0"/>
              <a:t> an important e-mail.</a:t>
            </a:r>
          </a:p>
          <a:p>
            <a:pPr eaLnBrk="1" hangingPunct="1"/>
            <a:r>
              <a:rPr lang="en-US" altLang="en-US" smtClean="0"/>
              <a:t>What </a:t>
            </a:r>
            <a:r>
              <a:rPr lang="en-US" altLang="en-US" smtClean="0">
                <a:solidFill>
                  <a:schemeClr val="accent1"/>
                </a:solidFill>
              </a:rPr>
              <a:t>are</a:t>
            </a:r>
            <a:r>
              <a:rPr lang="en-US" altLang="en-US" smtClean="0"/>
              <a:t> you </a:t>
            </a:r>
            <a:r>
              <a:rPr lang="en-US" altLang="en-US" smtClean="0">
                <a:solidFill>
                  <a:schemeClr val="accent1"/>
                </a:solidFill>
              </a:rPr>
              <a:t>doing</a:t>
            </a:r>
            <a:r>
              <a:rPr lang="en-US" altLang="en-US" smtClean="0"/>
              <a:t>? I‘</a:t>
            </a:r>
            <a:r>
              <a:rPr lang="en-US" altLang="en-US" smtClean="0">
                <a:solidFill>
                  <a:schemeClr val="accent1"/>
                </a:solidFill>
              </a:rPr>
              <a:t>m studying </a:t>
            </a:r>
            <a:r>
              <a:rPr lang="en-US" altLang="en-US" smtClean="0"/>
              <a:t>grammar.</a:t>
            </a:r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time expressions</a:t>
            </a:r>
            <a:endParaRPr lang="en-US" altLang="en-US" b="1" i="1" smtClean="0">
              <a:solidFill>
                <a:schemeClr val="accent1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85875" y="6021388"/>
            <a:ext cx="6481763" cy="631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/>
          </a:p>
          <a:p>
            <a:pPr algn="ctr" eaLnBrk="1" hangingPunct="1"/>
            <a:r>
              <a:rPr lang="en-US" altLang="en-US" sz="2400" b="1"/>
              <a:t>at the moment	right now</a:t>
            </a:r>
          </a:p>
          <a:p>
            <a:pPr algn="ctr" eaLnBrk="1" hangingPunct="1"/>
            <a:r>
              <a:rPr lang="en-US" altLang="en-US" sz="2400" b="1"/>
              <a:t>at this moment	now</a:t>
            </a:r>
            <a:endParaRPr lang="sr-Latn-CS" altLang="en-US" sz="2400" b="1"/>
          </a:p>
          <a:p>
            <a:pPr algn="ctr" eaLnBrk="1" hangingPunct="1"/>
            <a:endParaRPr lang="sr-Latn-CS" altLang="en-US" sz="2400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596312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z="2800" b="1" smtClean="0"/>
              <a:t>2. </a:t>
            </a:r>
            <a:r>
              <a:rPr lang="en-US" altLang="en-US" sz="2800" smtClean="0"/>
              <a:t>when we talk about something which is happening </a:t>
            </a:r>
            <a:r>
              <a:rPr lang="en-US" altLang="en-US" sz="2800" b="1" smtClean="0">
                <a:solidFill>
                  <a:schemeClr val="accent1"/>
                </a:solidFill>
              </a:rPr>
              <a:t>around the time of speaking</a:t>
            </a:r>
            <a:r>
              <a:rPr lang="en-US" altLang="en-US" sz="2800" smtClean="0"/>
              <a:t>, but </a:t>
            </a:r>
            <a:r>
              <a:rPr lang="en-US" altLang="en-US" sz="2800" b="1" smtClean="0">
                <a:solidFill>
                  <a:schemeClr val="accent1"/>
                </a:solidFill>
              </a:rPr>
              <a:t>not necessarily exactly at the time of speaking</a:t>
            </a:r>
            <a:r>
              <a:rPr lang="en-US" altLang="en-US" sz="2800" smtClean="0"/>
              <a:t>: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/>
            <a:r>
              <a:rPr lang="en-US" altLang="en-US" sz="2400" smtClean="0"/>
              <a:t>I</a:t>
            </a:r>
            <a:r>
              <a:rPr lang="en-US" altLang="en-US" sz="2400" i="1" smtClean="0"/>
              <a:t>'</a:t>
            </a:r>
            <a:r>
              <a:rPr lang="en-US" altLang="en-US" sz="2400" smtClean="0">
                <a:solidFill>
                  <a:schemeClr val="accent1"/>
                </a:solidFill>
              </a:rPr>
              <a:t>m working </a:t>
            </a:r>
            <a:r>
              <a:rPr lang="en-US" altLang="en-US" sz="2400" smtClean="0"/>
              <a:t>on an interesting archeological project at the moment.</a:t>
            </a:r>
          </a:p>
          <a:p>
            <a:pPr eaLnBrk="1" hangingPunct="1"/>
            <a:r>
              <a:rPr lang="en-US" altLang="en-US" sz="2400" smtClean="0"/>
              <a:t>I’</a:t>
            </a:r>
            <a:r>
              <a:rPr lang="en-US" altLang="en-US" sz="2400" smtClean="0">
                <a:solidFill>
                  <a:schemeClr val="accent1"/>
                </a:solidFill>
              </a:rPr>
              <a:t>m </a:t>
            </a:r>
            <a:r>
              <a:rPr lang="en-US" altLang="en-US" sz="2400" smtClean="0"/>
              <a:t>now</a:t>
            </a:r>
            <a:r>
              <a:rPr lang="en-US" altLang="en-US" sz="2400" smtClean="0">
                <a:solidFill>
                  <a:schemeClr val="accent1"/>
                </a:solidFill>
              </a:rPr>
              <a:t> reading </a:t>
            </a:r>
            <a:r>
              <a:rPr lang="en-US" altLang="en-US" sz="2400" smtClean="0"/>
              <a:t>a really interesting historical memoir.</a:t>
            </a:r>
            <a:r>
              <a:rPr lang="en-US" altLang="en-US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time expressions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331913" y="5516563"/>
            <a:ext cx="6481762" cy="10810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at the moment	currently</a:t>
            </a:r>
          </a:p>
          <a:p>
            <a:pPr algn="ctr" eaLnBrk="1" hangingPunct="1"/>
            <a:r>
              <a:rPr lang="en-US" altLang="en-US" sz="2400" b="1"/>
              <a:t>presently	 these days		now</a:t>
            </a:r>
            <a:endParaRPr lang="sr-Latn-C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3. </a:t>
            </a:r>
            <a:r>
              <a:rPr lang="en-US" altLang="en-US" smtClean="0"/>
              <a:t>when we talk about a </a:t>
            </a:r>
            <a:r>
              <a:rPr lang="en-US" altLang="en-US" b="1" smtClean="0">
                <a:solidFill>
                  <a:schemeClr val="accent1"/>
                </a:solidFill>
              </a:rPr>
              <a:t>temporary situation</a:t>
            </a:r>
            <a:r>
              <a:rPr lang="en-US" altLang="en-US" smtClean="0"/>
              <a:t>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This  photocopier </a:t>
            </a:r>
            <a:r>
              <a:rPr lang="en-US" altLang="en-US" smtClean="0">
                <a:solidFill>
                  <a:schemeClr val="accent1"/>
                </a:solidFill>
              </a:rPr>
              <a:t>isn't working</a:t>
            </a:r>
            <a:r>
              <a:rPr lang="en-US" altLang="en-US" smtClean="0"/>
              <a:t>. It broke down this morning.</a:t>
            </a:r>
          </a:p>
          <a:p>
            <a:pPr eaLnBrk="1" hangingPunct="1"/>
            <a:r>
              <a:rPr lang="en-US" altLang="en-US" smtClean="0"/>
              <a:t>He </a:t>
            </a:r>
            <a:r>
              <a:rPr lang="en-US" altLang="en-US" smtClean="0">
                <a:solidFill>
                  <a:schemeClr val="accent1"/>
                </a:solidFill>
              </a:rPr>
              <a:t>is working </a:t>
            </a:r>
            <a:r>
              <a:rPr lang="en-US" altLang="en-US" smtClean="0"/>
              <a:t>in a bar until he finds a job in his field of expertise.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596312" cy="4997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smtClean="0"/>
              <a:t>	4.</a:t>
            </a:r>
            <a:r>
              <a:rPr lang="en-US" altLang="en-US" smtClean="0"/>
              <a:t> when we talk about </a:t>
            </a:r>
            <a:r>
              <a:rPr lang="en-US" altLang="en-US" b="1" smtClean="0">
                <a:solidFill>
                  <a:schemeClr val="accent1"/>
                </a:solidFill>
              </a:rPr>
              <a:t>changing situations (current trends)</a:t>
            </a:r>
            <a:r>
              <a:rPr lang="en-US" altLang="en-US" smtClean="0"/>
              <a:t>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This new archeological site </a:t>
            </a:r>
            <a:r>
              <a:rPr lang="en-US" altLang="en-US" smtClean="0">
                <a:solidFill>
                  <a:schemeClr val="accent1"/>
                </a:solidFill>
              </a:rPr>
              <a:t>is becoming </a:t>
            </a:r>
            <a:r>
              <a:rPr lang="en-US" altLang="en-US" smtClean="0"/>
              <a:t>more and more popular .</a:t>
            </a:r>
          </a:p>
          <a:p>
            <a:pPr eaLnBrk="1" hangingPunct="1"/>
            <a:r>
              <a:rPr lang="en-US" altLang="en-US" smtClean="0"/>
              <a:t>Our planet </a:t>
            </a:r>
            <a:r>
              <a:rPr lang="en-US" altLang="en-US" smtClean="0">
                <a:solidFill>
                  <a:schemeClr val="accent1"/>
                </a:solidFill>
              </a:rPr>
              <a:t>is getting </a:t>
            </a:r>
            <a:r>
              <a:rPr lang="en-US" altLang="en-US" smtClean="0"/>
              <a:t>warmer and warmer all the time.	</a:t>
            </a:r>
            <a:r>
              <a:rPr lang="sr-Latn-CS" altLang="en-US" smtClean="0"/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use the Present Continuous</a:t>
            </a:r>
            <a:endParaRPr lang="sr-Latn-CS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	5.</a:t>
            </a:r>
            <a:r>
              <a:rPr lang="en-US" altLang="en-US" smtClean="0"/>
              <a:t> when we talk about a </a:t>
            </a:r>
            <a:r>
              <a:rPr lang="en-US" altLang="en-US" smtClean="0">
                <a:solidFill>
                  <a:schemeClr val="accent1"/>
                </a:solidFill>
              </a:rPr>
              <a:t>new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accent1"/>
                </a:solidFill>
              </a:rPr>
              <a:t>or temporary habits</a:t>
            </a:r>
            <a:r>
              <a:rPr lang="en-US" altLang="en-US" smtClean="0"/>
              <a:t>: </a:t>
            </a:r>
          </a:p>
          <a:p>
            <a:pPr eaLnBrk="1" hangingPunct="1"/>
            <a:r>
              <a:rPr lang="en-US" altLang="en-US" smtClean="0"/>
              <a:t>He </a:t>
            </a:r>
            <a:r>
              <a:rPr lang="en-US" altLang="en-US" smtClean="0">
                <a:solidFill>
                  <a:schemeClr val="accent1"/>
                </a:solidFill>
              </a:rPr>
              <a:t>is reading </a:t>
            </a:r>
            <a:r>
              <a:rPr lang="en-US" altLang="en-US" smtClean="0"/>
              <a:t>a lot these days.  </a:t>
            </a:r>
          </a:p>
          <a:p>
            <a:pPr eaLnBrk="1" hangingPunct="1"/>
            <a:r>
              <a:rPr lang="en-US" altLang="en-US" smtClean="0"/>
              <a:t>They </a:t>
            </a:r>
            <a:r>
              <a:rPr lang="en-US" altLang="en-US" smtClean="0">
                <a:solidFill>
                  <a:schemeClr val="accent1"/>
                </a:solidFill>
              </a:rPr>
              <a:t>are working </a:t>
            </a:r>
            <a:r>
              <a:rPr lang="en-US" altLang="en-US" smtClean="0"/>
              <a:t>late this week.</a:t>
            </a:r>
          </a:p>
          <a:p>
            <a:pPr eaLnBrk="1" hangingPunct="1"/>
            <a:r>
              <a:rPr lang="en-US" altLang="en-US" smtClean="0"/>
              <a:t>He </a:t>
            </a:r>
            <a:r>
              <a:rPr lang="en-US" altLang="en-US" smtClean="0">
                <a:solidFill>
                  <a:schemeClr val="accent1"/>
                </a:solidFill>
              </a:rPr>
              <a:t>is travelling </a:t>
            </a:r>
            <a:r>
              <a:rPr lang="en-US" altLang="en-US" smtClean="0"/>
              <a:t>a lot this year.</a:t>
            </a:r>
          </a:p>
          <a:p>
            <a:pPr eaLnBrk="1" hangingPunct="1"/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b="1" smtClean="0">
                <a:solidFill>
                  <a:schemeClr val="accent1"/>
                </a:solidFill>
              </a:rPr>
              <a:t>time expressions here:</a:t>
            </a:r>
            <a:r>
              <a:rPr lang="en-US" altLang="en-US" smtClean="0"/>
              <a:t> </a:t>
            </a:r>
            <a:endParaRPr lang="en-US" altLang="en-US" i="1" smtClean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31913" y="5589588"/>
            <a:ext cx="6481762" cy="108108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/>
              <a:t>these days     this month</a:t>
            </a:r>
          </a:p>
          <a:p>
            <a:pPr algn="ctr" eaLnBrk="1" hangingPunct="1"/>
            <a:r>
              <a:rPr lang="en-US" altLang="en-US" sz="2800" i="1"/>
              <a:t>this week		this year...</a:t>
            </a:r>
            <a:endParaRPr lang="sr-Latn-CS" altLang="en-US" sz="2800" b="1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  <p:bldP spid="32772" grpId="0" animBg="1"/>
    </p:bldLst>
  </p:timing>
</p:sld>
</file>

<file path=ppt/theme/theme1.xml><?xml version="1.0" encoding="utf-8"?>
<a:theme xmlns:a="http://schemas.openxmlformats.org/drawingml/2006/main" name="slant bevel">
  <a:themeElements>
    <a:clrScheme name="slant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ant bevel">
  <a:themeElements>
    <a:clrScheme name="1_slant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slant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ant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nt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nt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092</Template>
  <TotalTime>366</TotalTime>
  <Words>367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slant bevel</vt:lpstr>
      <vt:lpstr>1_slant bevel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The Present Continuous Tense</vt:lpstr>
      <vt:lpstr>The Present Continuous is formed:</vt:lpstr>
      <vt:lpstr>The Present Continuous of  the verb TO BE:</vt:lpstr>
      <vt:lpstr>changes in verb-ing</vt:lpstr>
      <vt:lpstr>We use the Present Continuous</vt:lpstr>
      <vt:lpstr>We use the Present Continuous</vt:lpstr>
      <vt:lpstr>We use the Present Continuous</vt:lpstr>
      <vt:lpstr>We use the Present Continuous</vt:lpstr>
      <vt:lpstr>We use the Present Continuous</vt:lpstr>
      <vt:lpstr>We use the Present Continuous</vt:lpstr>
      <vt:lpstr>We use the Present Continuous</vt:lpstr>
      <vt:lpstr>PowerPoint Presentation</vt:lpstr>
      <vt:lpstr>PowerPoint Presentation</vt:lpstr>
      <vt:lpstr>PowerPoint Presentation</vt:lpstr>
      <vt:lpstr>PowerPoint Presentation</vt:lpstr>
      <vt:lpstr>Some of these verbs can have a “state” meaning and an “action” meaning: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 Continuous Tense</dc:title>
  <dc:creator>Nada</dc:creator>
  <cp:lastModifiedBy>RePack by Diakov</cp:lastModifiedBy>
  <cp:revision>41</cp:revision>
  <dcterms:created xsi:type="dcterms:W3CDTF">2006-10-11T08:24:01Z</dcterms:created>
  <dcterms:modified xsi:type="dcterms:W3CDTF">2020-10-19T22:31:42Z</dcterms:modified>
</cp:coreProperties>
</file>