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66" r:id="rId3"/>
    <p:sldId id="257" r:id="rId4"/>
    <p:sldId id="267" r:id="rId5"/>
    <p:sldId id="262" r:id="rId6"/>
    <p:sldId id="268" r:id="rId7"/>
    <p:sldId id="265" r:id="rId8"/>
    <p:sldId id="269" r:id="rId9"/>
    <p:sldId id="261" r:id="rId10"/>
    <p:sldId id="260" r:id="rId11"/>
    <p:sldId id="263" r:id="rId12"/>
    <p:sldId id="270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384" y="-14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B6824CB-61E4-47EC-941F-56CAC21F6E86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36A8029-247F-4DB3-B266-C07352DCF4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24CB-61E4-47EC-941F-56CAC21F6E86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8029-247F-4DB3-B266-C07352DCF4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24CB-61E4-47EC-941F-56CAC21F6E86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8029-247F-4DB3-B266-C07352DCF4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24CB-61E4-47EC-941F-56CAC21F6E86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8029-247F-4DB3-B266-C07352DCF4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24CB-61E4-47EC-941F-56CAC21F6E86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8029-247F-4DB3-B266-C07352DCF4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24CB-61E4-47EC-941F-56CAC21F6E86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8029-247F-4DB3-B266-C07352DCF4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24CB-61E4-47EC-941F-56CAC21F6E86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8029-247F-4DB3-B266-C07352DCF4F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24CB-61E4-47EC-941F-56CAC21F6E86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8029-247F-4DB3-B266-C07352DCF4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24CB-61E4-47EC-941F-56CAC21F6E86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8029-247F-4DB3-B266-C07352DCF4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B6824CB-61E4-47EC-941F-56CAC21F6E86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36A8029-247F-4DB3-B266-C07352DCF4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B6824CB-61E4-47EC-941F-56CAC21F6E86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36A8029-247F-4DB3-B266-C07352DCF4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B6824CB-61E4-47EC-941F-56CAC21F6E86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36A8029-247F-4DB3-B266-C07352DCF4F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Izvori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agensi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socijalizacije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38400"/>
            <a:ext cx="3663378" cy="3091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35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Agensi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socijalizacije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različitim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razvojnim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periodima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Image result for life stages of huma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2514600"/>
            <a:ext cx="3489687" cy="3182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25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Agensi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socijalizacije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različitim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istorijskim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periodima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RS" dirty="0" smtClean="0">
                <a:latin typeface="+mj-lt"/>
              </a:rPr>
              <a:t>Istorijska uslovljenost sadržaja socijalizacije</a:t>
            </a:r>
          </a:p>
          <a:p>
            <a:endParaRPr lang="sr-Latn-RS" dirty="0">
              <a:latin typeface="+mj-lt"/>
            </a:endParaRPr>
          </a:p>
          <a:p>
            <a:r>
              <a:rPr lang="sr-Latn-RS" dirty="0" smtClean="0">
                <a:latin typeface="+mj-lt"/>
              </a:rPr>
              <a:t>Isti agensi kroz vreme koji se menjaju? Pojavljivanje novih agensa u nekom istorijskom trenutku? Primer?</a:t>
            </a:r>
          </a:p>
          <a:p>
            <a:endParaRPr lang="sr-Latn-RS" dirty="0">
              <a:latin typeface="+mj-lt"/>
            </a:endParaRPr>
          </a:p>
          <a:p>
            <a:r>
              <a:rPr lang="sr-Latn-RS" dirty="0" smtClean="0">
                <a:latin typeface="+mj-lt"/>
              </a:rPr>
              <a:t>U opštijem smislu:</a:t>
            </a:r>
          </a:p>
          <a:p>
            <a:pPr lvl="1"/>
            <a:r>
              <a:rPr lang="sr-Latn-RS" dirty="0" smtClean="0">
                <a:latin typeface="+mj-lt"/>
              </a:rPr>
              <a:t>Klasičan model, </a:t>
            </a:r>
            <a:r>
              <a:rPr lang="sr-Latn-RS" i="1" dirty="0" smtClean="0">
                <a:latin typeface="+mj-lt"/>
              </a:rPr>
              <a:t>stage-specific</a:t>
            </a:r>
            <a:r>
              <a:rPr lang="sr-Latn-RS" dirty="0" smtClean="0">
                <a:latin typeface="+mj-lt"/>
              </a:rPr>
              <a:t> – od jedne faze do druge </a:t>
            </a:r>
          </a:p>
          <a:p>
            <a:pPr lvl="1"/>
            <a:r>
              <a:rPr lang="sr-Latn-RS" dirty="0" smtClean="0">
                <a:latin typeface="+mj-lt"/>
              </a:rPr>
              <a:t>Danas – poindividualizovan, detsnadardizovan i deinstitutcionalizovan proces socijalizacije (prelazak u odraslo doba odložen, otežano dostizanje „markera odraslosti“, preklapanje „faza“, obrtanje redosleda, npr. Posao pa škola, deca, pa brak itd.)</a:t>
            </a:r>
          </a:p>
        </p:txBody>
      </p:sp>
    </p:spTree>
    <p:extLst>
      <p:ext uri="{BB962C8B-B14F-4D97-AF65-F5344CB8AC3E}">
        <p14:creationId xmlns:p14="http://schemas.microsoft.com/office/powerpoint/2010/main" val="283884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Agensi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socijalizacije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različitim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kulturama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subkulturama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4773543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400" y="2133599"/>
            <a:ext cx="4607037" cy="2671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20236"/>
            <a:ext cx="4572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86100"/>
            <a:ext cx="4160906" cy="316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63" y="3664860"/>
            <a:ext cx="4763038" cy="3174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670" y="3206981"/>
            <a:ext cx="5835030" cy="3280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350" y="2133598"/>
            <a:ext cx="7012272" cy="381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041" y="1635275"/>
            <a:ext cx="6538261" cy="405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36" y="1751970"/>
            <a:ext cx="6233866" cy="467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17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Agensi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socijalizacije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različitim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kulturama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subkulturama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537960" cy="3603812"/>
          </a:xfrm>
        </p:spPr>
        <p:txBody>
          <a:bodyPr>
            <a:normAutofit fontScale="92500"/>
          </a:bodyPr>
          <a:lstStyle/>
          <a:p>
            <a:r>
              <a:rPr lang="sr-Latn-RS" dirty="0">
                <a:latin typeface="+mj-lt"/>
              </a:rPr>
              <a:t>Šta je isto i zajedničko (tj. </a:t>
            </a:r>
            <a:r>
              <a:rPr lang="sr-Latn-RS" dirty="0" smtClean="0">
                <a:latin typeface="+mj-lt"/>
              </a:rPr>
              <a:t>socijalizacij</a:t>
            </a:r>
            <a:r>
              <a:rPr lang="en-US" dirty="0" smtClean="0">
                <a:latin typeface="+mj-lt"/>
              </a:rPr>
              <a:t>a</a:t>
            </a:r>
            <a:r>
              <a:rPr lang="sr-Latn-RS" dirty="0" smtClean="0">
                <a:latin typeface="+mj-lt"/>
              </a:rPr>
              <a:t>), a šta je </a:t>
            </a:r>
            <a:r>
              <a:rPr lang="en-US" dirty="0" err="1" smtClean="0">
                <a:latin typeface="+mj-lt"/>
              </a:rPr>
              <a:t>razli</a:t>
            </a:r>
            <a:r>
              <a:rPr lang="sr-Latn-RS" dirty="0" smtClean="0">
                <a:latin typeface="+mj-lt"/>
              </a:rPr>
              <a:t>č</a:t>
            </a:r>
            <a:r>
              <a:rPr lang="en-US" dirty="0" err="1" smtClean="0">
                <a:latin typeface="+mj-lt"/>
              </a:rPr>
              <a:t>ito</a:t>
            </a:r>
            <a:r>
              <a:rPr lang="en-US" dirty="0" smtClean="0">
                <a:latin typeface="+mj-lt"/>
              </a:rPr>
              <a:t> </a:t>
            </a:r>
            <a:r>
              <a:rPr lang="sr-Latn-RS" dirty="0" smtClean="0">
                <a:latin typeface="+mj-lt"/>
              </a:rPr>
              <a:t>(</a:t>
            </a:r>
            <a:r>
              <a:rPr lang="sr-Latn-RS" dirty="0">
                <a:latin typeface="+mj-lt"/>
              </a:rPr>
              <a:t>tj. </a:t>
            </a:r>
            <a:r>
              <a:rPr lang="en-US" dirty="0" err="1" smtClean="0">
                <a:latin typeface="+mj-lt"/>
              </a:rPr>
              <a:t>ak</a:t>
            </a:r>
            <a:r>
              <a:rPr lang="sr-Latn-RS" dirty="0" smtClean="0">
                <a:latin typeface="+mj-lt"/>
              </a:rPr>
              <a:t>ulturacij</a:t>
            </a:r>
            <a:r>
              <a:rPr lang="en-US" dirty="0" smtClean="0">
                <a:latin typeface="+mj-lt"/>
              </a:rPr>
              <a:t>a</a:t>
            </a:r>
            <a:r>
              <a:rPr lang="sr-Latn-RS" dirty="0" smtClean="0">
                <a:latin typeface="+mj-lt"/>
              </a:rPr>
              <a:t>)?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sr-Latn-RS" dirty="0" smtClean="0">
                <a:latin typeface="+mj-lt"/>
              </a:rPr>
              <a:t>Globalizacija</a:t>
            </a:r>
            <a:r>
              <a:rPr lang="en-US" dirty="0" smtClean="0">
                <a:latin typeface="+mj-lt"/>
              </a:rPr>
              <a:t> (</a:t>
            </a:r>
            <a:r>
              <a:rPr lang="en-US" dirty="0" err="1" smtClean="0">
                <a:latin typeface="+mj-lt"/>
              </a:rPr>
              <a:t>tj</a:t>
            </a:r>
            <a:r>
              <a:rPr lang="en-US" dirty="0" smtClean="0">
                <a:latin typeface="+mj-lt"/>
              </a:rPr>
              <a:t>. </a:t>
            </a:r>
            <a:r>
              <a:rPr lang="sr-Latn-RS" dirty="0" smtClean="0">
                <a:latin typeface="+mj-lt"/>
              </a:rPr>
              <a:t>v</a:t>
            </a:r>
            <a:r>
              <a:rPr lang="en-US" dirty="0" err="1" smtClean="0">
                <a:latin typeface="+mj-lt"/>
              </a:rPr>
              <a:t>esternizacija</a:t>
            </a:r>
            <a:r>
              <a:rPr lang="en-US" dirty="0" smtClean="0">
                <a:latin typeface="+mj-lt"/>
              </a:rPr>
              <a:t>/</a:t>
            </a:r>
            <a:r>
              <a:rPr lang="sr-Latn-R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amerikanizacija</a:t>
            </a:r>
            <a:r>
              <a:rPr lang="en-US" dirty="0" smtClean="0">
                <a:latin typeface="+mj-lt"/>
              </a:rPr>
              <a:t>)</a:t>
            </a:r>
            <a:r>
              <a:rPr lang="sr-Latn-RS" dirty="0" smtClean="0">
                <a:latin typeface="+mj-lt"/>
              </a:rPr>
              <a:t> ili </a:t>
            </a:r>
            <a:r>
              <a:rPr lang="sr-Latn-RS" dirty="0" smtClean="0">
                <a:latin typeface="+mj-lt"/>
              </a:rPr>
              <a:t>glo</a:t>
            </a:r>
            <a:r>
              <a:rPr lang="en-US" dirty="0" smtClean="0">
                <a:latin typeface="+mj-lt"/>
              </a:rPr>
              <a:t>K</a:t>
            </a:r>
            <a:r>
              <a:rPr lang="sr-Latn-RS" dirty="0" smtClean="0">
                <a:latin typeface="+mj-lt"/>
              </a:rPr>
              <a:t>alizacija</a:t>
            </a:r>
            <a:r>
              <a:rPr lang="en-US" dirty="0" smtClean="0">
                <a:latin typeface="+mj-lt"/>
              </a:rPr>
              <a:t>/</a:t>
            </a:r>
            <a:r>
              <a:rPr lang="en-US" dirty="0" err="1" smtClean="0">
                <a:latin typeface="+mj-lt"/>
              </a:rPr>
              <a:t>izolacionizam</a:t>
            </a:r>
            <a:r>
              <a:rPr lang="sr-Latn-RS" dirty="0" smtClean="0">
                <a:latin typeface="+mj-lt"/>
              </a:rPr>
              <a:t>?</a:t>
            </a:r>
            <a:endParaRPr lang="sr-Latn-RS" dirty="0" smtClean="0">
              <a:latin typeface="+mj-lt"/>
            </a:endParaRPr>
          </a:p>
          <a:p>
            <a:endParaRPr lang="sr-Latn-RS" dirty="0">
              <a:latin typeface="+mj-lt"/>
            </a:endParaRPr>
          </a:p>
          <a:p>
            <a:r>
              <a:rPr lang="sr-Latn-RS" dirty="0" smtClean="0">
                <a:latin typeface="+mj-lt"/>
              </a:rPr>
              <a:t>Da li se socijalizacijom obnavlja ili menja kultura ili privatna (tj. užegrupna) verzija kulture</a:t>
            </a:r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282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Porodica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200"/>
            <a:ext cx="4190595" cy="4019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65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98938"/>
            <a:ext cx="2198558" cy="1846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Porodica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1" y="2119257"/>
            <a:ext cx="4556760" cy="3603812"/>
          </a:xfrm>
        </p:spPr>
        <p:txBody>
          <a:bodyPr>
            <a:noAutofit/>
          </a:bodyPr>
          <a:lstStyle/>
          <a:p>
            <a:r>
              <a:rPr lang="en-US" sz="1400" dirty="0" err="1" smtClean="0">
                <a:latin typeface="+mj-lt"/>
              </a:rPr>
              <a:t>Dete</a:t>
            </a:r>
            <a:r>
              <a:rPr lang="en-US" sz="1400" dirty="0" smtClean="0">
                <a:latin typeface="+mj-lt"/>
              </a:rPr>
              <a:t> je </a:t>
            </a:r>
            <a:r>
              <a:rPr lang="en-US" sz="1400" dirty="0" err="1" smtClean="0">
                <a:latin typeface="+mj-lt"/>
              </a:rPr>
              <a:t>otac</a:t>
            </a:r>
            <a:r>
              <a:rPr lang="en-US" sz="1400" dirty="0" smtClean="0">
                <a:latin typeface="+mj-lt"/>
              </a:rPr>
              <a:t> </a:t>
            </a:r>
            <a:r>
              <a:rPr lang="sr-Latn-RS" sz="1400" dirty="0" smtClean="0">
                <a:latin typeface="+mj-lt"/>
              </a:rPr>
              <a:t>čoveka?</a:t>
            </a:r>
            <a:endParaRPr lang="en-US" sz="1400" dirty="0" smtClean="0">
              <a:latin typeface="+mj-lt"/>
            </a:endParaRPr>
          </a:p>
          <a:p>
            <a:endParaRPr lang="en-US" sz="1400" dirty="0">
              <a:latin typeface="+mj-lt"/>
            </a:endParaRPr>
          </a:p>
          <a:p>
            <a:r>
              <a:rPr lang="en-US" sz="1400" dirty="0" err="1" smtClean="0">
                <a:latin typeface="+mj-lt"/>
              </a:rPr>
              <a:t>Kakva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sve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porodica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mo</a:t>
            </a:r>
            <a:r>
              <a:rPr lang="sr-Latn-RS" sz="1400" dirty="0" smtClean="0">
                <a:latin typeface="+mj-lt"/>
              </a:rPr>
              <a:t>ž</a:t>
            </a:r>
            <a:r>
              <a:rPr lang="en-US" sz="1400" dirty="0" smtClean="0">
                <a:latin typeface="+mj-lt"/>
              </a:rPr>
              <a:t>e </a:t>
            </a:r>
            <a:r>
              <a:rPr lang="en-US" sz="1400" dirty="0" err="1" smtClean="0">
                <a:latin typeface="+mj-lt"/>
              </a:rPr>
              <a:t>biti</a:t>
            </a:r>
            <a:r>
              <a:rPr lang="en-US" sz="1400" dirty="0" smtClean="0">
                <a:latin typeface="+mj-lt"/>
              </a:rPr>
              <a:t>?</a:t>
            </a:r>
          </a:p>
          <a:p>
            <a:pPr lvl="1"/>
            <a:r>
              <a:rPr lang="en-US" sz="1400" dirty="0" err="1" smtClean="0">
                <a:latin typeface="+mj-lt"/>
              </a:rPr>
              <a:t>nuklearne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porodice</a:t>
            </a:r>
            <a:r>
              <a:rPr lang="en-US" sz="1400" dirty="0">
                <a:latin typeface="+mj-lt"/>
              </a:rPr>
              <a:t>, </a:t>
            </a:r>
            <a:endParaRPr lang="en-US" sz="1400" dirty="0" smtClean="0">
              <a:latin typeface="+mj-lt"/>
            </a:endParaRPr>
          </a:p>
          <a:p>
            <a:pPr lvl="1"/>
            <a:r>
              <a:rPr lang="en-US" sz="1400" dirty="0" err="1" smtClean="0">
                <a:latin typeface="+mj-lt"/>
              </a:rPr>
              <a:t>proširene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porodice</a:t>
            </a:r>
            <a:r>
              <a:rPr lang="en-US" sz="1400" dirty="0">
                <a:latin typeface="+mj-lt"/>
              </a:rPr>
              <a:t>, </a:t>
            </a:r>
            <a:endParaRPr lang="en-US" sz="1400" dirty="0" smtClean="0">
              <a:latin typeface="+mj-lt"/>
            </a:endParaRPr>
          </a:p>
          <a:p>
            <a:pPr lvl="1"/>
            <a:r>
              <a:rPr lang="en-US" sz="1400" dirty="0" err="1" smtClean="0">
                <a:latin typeface="+mj-lt"/>
              </a:rPr>
              <a:t>Jedan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roditelj</a:t>
            </a:r>
            <a:endParaRPr lang="en-US" sz="1400" dirty="0" smtClean="0">
              <a:latin typeface="+mj-lt"/>
            </a:endParaRPr>
          </a:p>
          <a:p>
            <a:pPr lvl="1"/>
            <a:r>
              <a:rPr lang="en-US" sz="1400" dirty="0" err="1" smtClean="0">
                <a:latin typeface="+mj-lt"/>
              </a:rPr>
              <a:t>istopolni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brakovi</a:t>
            </a:r>
            <a:r>
              <a:rPr lang="en-US" sz="1400" dirty="0">
                <a:latin typeface="+mj-lt"/>
              </a:rPr>
              <a:t> </a:t>
            </a:r>
            <a:endParaRPr lang="sr-Latn-RS" sz="1400" dirty="0" smtClean="0">
              <a:latin typeface="+mj-lt"/>
            </a:endParaRPr>
          </a:p>
          <a:p>
            <a:pPr lvl="1"/>
            <a:r>
              <a:rPr lang="sr-Latn-RS" sz="1400" i="1" dirty="0" smtClean="0">
                <a:latin typeface="+mj-lt"/>
              </a:rPr>
              <a:t>Living together but apart </a:t>
            </a:r>
            <a:r>
              <a:rPr lang="en-US" sz="1400" dirty="0" err="1" smtClean="0">
                <a:latin typeface="+mj-lt"/>
              </a:rPr>
              <a:t>itd</a:t>
            </a:r>
            <a:endParaRPr lang="en-US" sz="1400" dirty="0" smtClean="0">
              <a:latin typeface="+mj-lt"/>
            </a:endParaRPr>
          </a:p>
          <a:p>
            <a:endParaRPr lang="en-US" sz="1400" dirty="0" smtClean="0">
              <a:latin typeface="+mj-lt"/>
            </a:endParaRPr>
          </a:p>
          <a:p>
            <a:r>
              <a:rPr lang="en-US" sz="1400" dirty="0" err="1" smtClean="0">
                <a:latin typeface="+mj-lt"/>
              </a:rPr>
              <a:t>Menja</a:t>
            </a:r>
            <a:r>
              <a:rPr lang="en-US" sz="1400" dirty="0" smtClean="0">
                <a:latin typeface="+mj-lt"/>
              </a:rPr>
              <a:t> li </a:t>
            </a:r>
            <a:r>
              <a:rPr lang="en-US" sz="1400" dirty="0" err="1" smtClean="0">
                <a:latin typeface="+mj-lt"/>
              </a:rPr>
              <a:t>razlit</a:t>
            </a:r>
            <a:r>
              <a:rPr lang="sr-Latn-RS" sz="1400" dirty="0" smtClean="0">
                <a:latin typeface="+mj-lt"/>
              </a:rPr>
              <a:t>č</a:t>
            </a:r>
            <a:r>
              <a:rPr lang="en-US" sz="1400" dirty="0" err="1" smtClean="0">
                <a:latin typeface="+mj-lt"/>
              </a:rPr>
              <a:t>ita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struktura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porodice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njenu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socijalizacijsku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funkciju</a:t>
            </a:r>
            <a:r>
              <a:rPr lang="en-US" sz="1400" dirty="0" smtClean="0">
                <a:latin typeface="+mj-lt"/>
              </a:rPr>
              <a:t>?</a:t>
            </a:r>
            <a:endParaRPr lang="sr-Latn-RS" sz="1400" dirty="0" smtClean="0">
              <a:latin typeface="+mj-lt"/>
            </a:endParaRPr>
          </a:p>
          <a:p>
            <a:endParaRPr lang="sr-Latn-RS" sz="1400" dirty="0">
              <a:latin typeface="+mj-lt"/>
            </a:endParaRPr>
          </a:p>
          <a:p>
            <a:r>
              <a:rPr lang="sr-Latn-RS" sz="1400" dirty="0" smtClean="0">
                <a:latin typeface="+mj-lt"/>
              </a:rPr>
              <a:t>Nizak fertilitet, slabljenje institucije braka, „slom“ porodice, „post-porodična porodica“, norma jednog deteta ...?</a:t>
            </a:r>
            <a:endParaRPr lang="sr-Latn-RS" sz="1400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09139"/>
            <a:ext cx="2382982" cy="188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352800"/>
            <a:ext cx="2557463" cy="1696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17343"/>
            <a:ext cx="2094515" cy="2786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87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Vršnjaci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Image result for baby animals pictu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67000"/>
            <a:ext cx="4527331" cy="2830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6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Vršnjaci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5960204" cy="4129144"/>
          </a:xfrm>
        </p:spPr>
        <p:txBody>
          <a:bodyPr>
            <a:normAutofit fontScale="92500" lnSpcReduction="10000"/>
          </a:bodyPr>
          <a:lstStyle/>
          <a:p>
            <a:r>
              <a:rPr lang="sr-Latn-RS" sz="1600" dirty="0" smtClean="0">
                <a:latin typeface="+mj-lt"/>
              </a:rPr>
              <a:t>Šta znači „vršnjaci“?</a:t>
            </a:r>
          </a:p>
          <a:p>
            <a:endParaRPr lang="sr-Latn-RS" sz="1600" dirty="0">
              <a:latin typeface="+mj-lt"/>
            </a:endParaRPr>
          </a:p>
          <a:p>
            <a:r>
              <a:rPr lang="en-US" sz="1600" dirty="0" err="1" smtClean="0">
                <a:latin typeface="+mj-lt"/>
              </a:rPr>
              <a:t>Kad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su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posebno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bitni</a:t>
            </a:r>
            <a:r>
              <a:rPr lang="en-US" sz="1600" dirty="0" smtClean="0">
                <a:latin typeface="+mj-lt"/>
              </a:rPr>
              <a:t>?</a:t>
            </a:r>
            <a:r>
              <a:rPr lang="sr-Latn-RS" sz="1600" dirty="0" smtClean="0">
                <a:latin typeface="+mj-lt"/>
              </a:rPr>
              <a:t> Zašto?</a:t>
            </a:r>
          </a:p>
          <a:p>
            <a:endParaRPr lang="sr-Latn-RS" sz="1600" dirty="0">
              <a:latin typeface="+mj-lt"/>
            </a:endParaRPr>
          </a:p>
          <a:p>
            <a:r>
              <a:rPr lang="sr-Latn-RS" sz="1600" dirty="0" smtClean="0">
                <a:latin typeface="+mj-lt"/>
              </a:rPr>
              <a:t>Efekti: rodne uloge/norme i vrednosti/nezavisnost/identitet vs vršnjački pritisak/rizično ponašanje</a:t>
            </a:r>
            <a:endParaRPr lang="en-US" sz="1600" dirty="0" smtClean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r>
              <a:rPr lang="en-US" sz="1600" dirty="0" err="1" smtClean="0">
                <a:latin typeface="+mj-lt"/>
              </a:rPr>
              <a:t>Generacijska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pripadnost</a:t>
            </a:r>
            <a:r>
              <a:rPr lang="en-US" sz="1600" dirty="0" smtClean="0">
                <a:latin typeface="+mj-lt"/>
              </a:rPr>
              <a:t>: </a:t>
            </a:r>
          </a:p>
          <a:p>
            <a:pPr lvl="1"/>
            <a:r>
              <a:rPr lang="en-US" sz="1400" i="1" dirty="0" smtClean="0">
                <a:latin typeface="+mj-lt"/>
              </a:rPr>
              <a:t>baby boomers </a:t>
            </a:r>
            <a:r>
              <a:rPr lang="en-US" sz="1400" dirty="0" smtClean="0">
                <a:latin typeface="+mj-lt"/>
              </a:rPr>
              <a:t>(1940-1960), </a:t>
            </a:r>
            <a:r>
              <a:rPr lang="en-US" sz="1400" dirty="0" err="1" smtClean="0">
                <a:latin typeface="+mj-lt"/>
              </a:rPr>
              <a:t>kulturna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revolucija</a:t>
            </a:r>
            <a:r>
              <a:rPr lang="en-US" sz="1400" dirty="0" smtClean="0">
                <a:latin typeface="+mj-lt"/>
              </a:rPr>
              <a:t>, </a:t>
            </a:r>
            <a:r>
              <a:rPr lang="en-US" sz="1400" dirty="0" err="1" smtClean="0">
                <a:latin typeface="+mj-lt"/>
              </a:rPr>
              <a:t>odbacivanje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tradicionalnih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vrednosti</a:t>
            </a:r>
            <a:endParaRPr lang="en-US" sz="1400" dirty="0" smtClean="0">
              <a:latin typeface="+mj-lt"/>
            </a:endParaRPr>
          </a:p>
          <a:p>
            <a:pPr lvl="1"/>
            <a:r>
              <a:rPr lang="en-US" sz="1400" i="1" dirty="0" err="1" smtClean="0">
                <a:latin typeface="+mj-lt"/>
              </a:rPr>
              <a:t>generacija</a:t>
            </a:r>
            <a:r>
              <a:rPr lang="en-US" sz="1400" i="1" dirty="0" smtClean="0">
                <a:latin typeface="+mj-lt"/>
              </a:rPr>
              <a:t> X </a:t>
            </a:r>
            <a:r>
              <a:rPr lang="en-US" sz="1400" dirty="0" smtClean="0">
                <a:latin typeface="+mj-lt"/>
              </a:rPr>
              <a:t>(1960-1980), MTV </a:t>
            </a:r>
            <a:r>
              <a:rPr lang="en-US" sz="1400" dirty="0" err="1" smtClean="0">
                <a:latin typeface="+mj-lt"/>
              </a:rPr>
              <a:t>generacija</a:t>
            </a:r>
            <a:r>
              <a:rPr lang="en-US" sz="1400" dirty="0" smtClean="0">
                <a:latin typeface="+mj-lt"/>
              </a:rPr>
              <a:t>, </a:t>
            </a:r>
            <a:r>
              <a:rPr lang="en-US" sz="1400" dirty="0" err="1" smtClean="0">
                <a:latin typeface="+mj-lt"/>
              </a:rPr>
              <a:t>cinicni</a:t>
            </a:r>
            <a:r>
              <a:rPr lang="en-US" sz="1400" dirty="0" smtClean="0">
                <a:latin typeface="+mj-lt"/>
              </a:rPr>
              <a:t>, </a:t>
            </a:r>
            <a:r>
              <a:rPr lang="en-US" sz="1400" dirty="0" err="1" smtClean="0">
                <a:latin typeface="+mj-lt"/>
              </a:rPr>
              <a:t>nezadovoljni</a:t>
            </a:r>
            <a:endParaRPr lang="en-US" sz="1400" dirty="0" smtClean="0">
              <a:latin typeface="+mj-lt"/>
            </a:endParaRPr>
          </a:p>
          <a:p>
            <a:pPr lvl="1"/>
            <a:r>
              <a:rPr lang="en-US" sz="1400" i="1" dirty="0" err="1" smtClean="0">
                <a:latin typeface="+mj-lt"/>
              </a:rPr>
              <a:t>milenijalci</a:t>
            </a:r>
            <a:r>
              <a:rPr lang="en-US" sz="1400" i="1" dirty="0" smtClean="0">
                <a:latin typeface="+mj-lt"/>
              </a:rPr>
              <a:t>/</a:t>
            </a:r>
            <a:r>
              <a:rPr lang="en-US" sz="1400" i="1" dirty="0" err="1" smtClean="0">
                <a:latin typeface="+mj-lt"/>
              </a:rPr>
              <a:t>generacija</a:t>
            </a:r>
            <a:r>
              <a:rPr lang="en-US" sz="1400" i="1" dirty="0" smtClean="0">
                <a:latin typeface="+mj-lt"/>
              </a:rPr>
              <a:t> Y </a:t>
            </a:r>
            <a:r>
              <a:rPr lang="en-US" sz="1400" dirty="0" smtClean="0">
                <a:latin typeface="+mj-lt"/>
              </a:rPr>
              <a:t>(1980-sredina 90-</a:t>
            </a:r>
            <a:r>
              <a:rPr lang="en-US" sz="1400" dirty="0" err="1" smtClean="0">
                <a:latin typeface="+mj-lt"/>
              </a:rPr>
              <a:t>ih</a:t>
            </a:r>
            <a:r>
              <a:rPr lang="en-US" sz="1400" dirty="0" smtClean="0">
                <a:latin typeface="+mj-lt"/>
              </a:rPr>
              <a:t>), </a:t>
            </a:r>
            <a:r>
              <a:rPr lang="en-US" sz="1400" dirty="0" err="1" smtClean="0">
                <a:latin typeface="+mj-lt"/>
              </a:rPr>
              <a:t>nove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tehnologije</a:t>
            </a:r>
            <a:r>
              <a:rPr lang="en-US" sz="1400" dirty="0" smtClean="0">
                <a:latin typeface="+mj-lt"/>
              </a:rPr>
              <a:t>, </a:t>
            </a:r>
            <a:r>
              <a:rPr lang="en-US" sz="1400" dirty="0" err="1" smtClean="0">
                <a:latin typeface="+mj-lt"/>
              </a:rPr>
              <a:t>liberalizam</a:t>
            </a:r>
            <a:r>
              <a:rPr lang="en-US" sz="1400" dirty="0" smtClean="0">
                <a:latin typeface="+mj-lt"/>
              </a:rPr>
              <a:t> u </a:t>
            </a:r>
            <a:r>
              <a:rPr lang="en-US" sz="1400" dirty="0" err="1" smtClean="0">
                <a:latin typeface="+mj-lt"/>
              </a:rPr>
              <a:t>politici</a:t>
            </a:r>
            <a:r>
              <a:rPr lang="en-US" sz="1400" dirty="0" smtClean="0">
                <a:latin typeface="+mj-lt"/>
              </a:rPr>
              <a:t> i </a:t>
            </a:r>
            <a:r>
              <a:rPr lang="en-US" sz="1400" dirty="0" err="1" smtClean="0">
                <a:latin typeface="+mj-lt"/>
              </a:rPr>
              <a:t>ekonomiji</a:t>
            </a:r>
            <a:endParaRPr lang="en-US" sz="1400" dirty="0" smtClean="0">
              <a:latin typeface="+mj-lt"/>
            </a:endParaRPr>
          </a:p>
          <a:p>
            <a:pPr lvl="1"/>
            <a:r>
              <a:rPr lang="en-US" sz="1400" i="1" dirty="0" err="1" smtClean="0">
                <a:latin typeface="+mj-lt"/>
              </a:rPr>
              <a:t>generacija</a:t>
            </a:r>
            <a:r>
              <a:rPr lang="en-US" sz="1400" i="1" dirty="0" smtClean="0">
                <a:latin typeface="+mj-lt"/>
              </a:rPr>
              <a:t> Z</a:t>
            </a:r>
            <a:r>
              <a:rPr lang="en-US" sz="1400" dirty="0" smtClean="0">
                <a:latin typeface="+mj-lt"/>
              </a:rPr>
              <a:t> (</a:t>
            </a:r>
            <a:r>
              <a:rPr lang="en-US" sz="1400" dirty="0" err="1" smtClean="0">
                <a:latin typeface="+mj-lt"/>
              </a:rPr>
              <a:t>sredina</a:t>
            </a:r>
            <a:r>
              <a:rPr lang="en-US" sz="1400" dirty="0" smtClean="0">
                <a:latin typeface="+mj-lt"/>
              </a:rPr>
              <a:t> 90-ih …), internet i </a:t>
            </a:r>
            <a:r>
              <a:rPr lang="en-US" sz="1400" dirty="0" err="1" smtClean="0">
                <a:latin typeface="+mj-lt"/>
              </a:rPr>
              <a:t>drustvene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mreze</a:t>
            </a:r>
            <a:endParaRPr lang="en-US" sz="1400" dirty="0" smtClean="0">
              <a:latin typeface="+mj-lt"/>
            </a:endParaRPr>
          </a:p>
          <a:p>
            <a:endParaRPr lang="sr-Latn-RS" sz="1600" dirty="0" smtClean="0">
              <a:latin typeface="+mj-lt"/>
            </a:endParaRPr>
          </a:p>
          <a:p>
            <a:r>
              <a:rPr lang="en-US" sz="1600" dirty="0" err="1" smtClean="0">
                <a:latin typeface="+mj-lt"/>
              </a:rPr>
              <a:t>Smisao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generacijskog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rezonovanja</a:t>
            </a:r>
            <a:r>
              <a:rPr lang="en-US" sz="1600" dirty="0" smtClean="0">
                <a:latin typeface="+mj-lt"/>
              </a:rPr>
              <a:t>? </a:t>
            </a:r>
            <a:r>
              <a:rPr lang="en-US" sz="1600" dirty="0" err="1" smtClean="0">
                <a:latin typeface="+mj-lt"/>
              </a:rPr>
              <a:t>Zna</a:t>
            </a:r>
            <a:r>
              <a:rPr lang="sr-Latn-RS" sz="1600" dirty="0" smtClean="0">
                <a:latin typeface="+mj-lt"/>
              </a:rPr>
              <a:t>čaj širih društvenih faktora? Formativni period razvoja?</a:t>
            </a:r>
          </a:p>
          <a:p>
            <a:pPr marL="0" indent="0">
              <a:buNone/>
            </a:pPr>
            <a:endParaRPr lang="en-US" sz="16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034" y="914400"/>
            <a:ext cx="3322421" cy="221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1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05000"/>
            <a:ext cx="4127500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46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kola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905" y="871984"/>
            <a:ext cx="2423701" cy="135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63040" y="2119257"/>
            <a:ext cx="5775959" cy="3603812"/>
          </a:xfrm>
        </p:spPr>
        <p:txBody>
          <a:bodyPr>
            <a:normAutofit lnSpcReduction="10000"/>
          </a:bodyPr>
          <a:lstStyle/>
          <a:p>
            <a:endParaRPr lang="sr-Latn-RS" sz="1800" dirty="0" smtClean="0">
              <a:latin typeface="+mj-lt"/>
            </a:endParaRPr>
          </a:p>
          <a:p>
            <a:r>
              <a:rPr lang="sr-Latn-RS" sz="1800" dirty="0" smtClean="0">
                <a:latin typeface="+mj-lt"/>
              </a:rPr>
              <a:t>Glavni efekti? Na koji način?</a:t>
            </a:r>
          </a:p>
          <a:p>
            <a:endParaRPr lang="sr-Latn-RS" sz="1800" dirty="0" smtClean="0">
              <a:latin typeface="+mj-lt"/>
            </a:endParaRPr>
          </a:p>
          <a:p>
            <a:r>
              <a:rPr lang="sr-Latn-RS" sz="1800" dirty="0" smtClean="0">
                <a:latin typeface="+mj-lt"/>
              </a:rPr>
              <a:t>Pro-sistemski efekti socijalizacije?</a:t>
            </a:r>
            <a:endParaRPr lang="sr-Latn-RS" sz="1800" dirty="0">
              <a:latin typeface="+mj-lt"/>
            </a:endParaRPr>
          </a:p>
          <a:p>
            <a:endParaRPr lang="sr-Latn-RS" sz="1800" dirty="0" smtClean="0">
              <a:latin typeface="+mj-lt"/>
            </a:endParaRPr>
          </a:p>
          <a:p>
            <a:r>
              <a:rPr lang="sr-Latn-RS" sz="1800" dirty="0" smtClean="0">
                <a:latin typeface="+mj-lt"/>
              </a:rPr>
              <a:t>Uloga ugleda obrazovanja u društvu? </a:t>
            </a:r>
          </a:p>
          <a:p>
            <a:endParaRPr lang="sr-Latn-RS" sz="1800" dirty="0">
              <a:latin typeface="+mj-lt"/>
            </a:endParaRPr>
          </a:p>
          <a:p>
            <a:r>
              <a:rPr lang="sr-Latn-RS" sz="1800" dirty="0" smtClean="0">
                <a:latin typeface="+mj-lt"/>
              </a:rPr>
              <a:t>Značaj promena u obrazovanju: studiranje na daljinu? Home schooling? Kontinuirano školovanje? </a:t>
            </a:r>
          </a:p>
          <a:p>
            <a:endParaRPr lang="en-US" sz="1800" dirty="0" smtClean="0">
              <a:latin typeface="+mj-lt"/>
            </a:endParaRPr>
          </a:p>
          <a:p>
            <a:r>
              <a:rPr lang="en-US" sz="1800" dirty="0" err="1" smtClean="0">
                <a:latin typeface="+mj-lt"/>
              </a:rPr>
              <a:t>Profesionalna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socijalizacija</a:t>
            </a:r>
            <a:r>
              <a:rPr lang="sr-Latn-RS" sz="1800" dirty="0" smtClean="0">
                <a:latin typeface="+mj-lt"/>
              </a:rPr>
              <a:t>/anticipatorna socijalizacija</a:t>
            </a:r>
            <a:endParaRPr lang="en-US" sz="1800" dirty="0">
              <a:latin typeface="+mj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95640"/>
            <a:ext cx="2179637" cy="1527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76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Mediji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4600"/>
            <a:ext cx="5292594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74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(Novi) </a:t>
            </a:r>
            <a:r>
              <a:rPr lang="sr-Latn-R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ediji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5928359" cy="3603812"/>
          </a:xfrm>
        </p:spPr>
        <p:txBody>
          <a:bodyPr>
            <a:normAutofit fontScale="92500"/>
          </a:bodyPr>
          <a:lstStyle/>
          <a:p>
            <a:r>
              <a:rPr lang="sr-Latn-RS" dirty="0" smtClean="0">
                <a:latin typeface="+mj-lt"/>
              </a:rPr>
              <a:t>Informatičko </a:t>
            </a:r>
            <a:r>
              <a:rPr lang="sr-Latn-RS" dirty="0">
                <a:latin typeface="+mj-lt"/>
              </a:rPr>
              <a:t>doba (a zašto ne i doba znanja)?</a:t>
            </a:r>
            <a:endParaRPr lang="en-US" dirty="0">
              <a:latin typeface="+mj-lt"/>
            </a:endParaRPr>
          </a:p>
          <a:p>
            <a:endParaRPr lang="sr-Latn-RS" dirty="0" smtClean="0">
              <a:latin typeface="+mj-lt"/>
            </a:endParaRPr>
          </a:p>
          <a:p>
            <a:r>
              <a:rPr lang="sr-Latn-RS" i="1" dirty="0" smtClean="0">
                <a:latin typeface="+mj-lt"/>
              </a:rPr>
              <a:t>App</a:t>
            </a:r>
            <a:r>
              <a:rPr lang="sr-Latn-RS" dirty="0" smtClean="0">
                <a:latin typeface="+mj-lt"/>
              </a:rPr>
              <a:t> generation? Multitasking generation? Generacija „JA“? „Selfi kultura“? Kultura narcizma?</a:t>
            </a:r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Novi </a:t>
            </a:r>
            <a:r>
              <a:rPr lang="en-US" dirty="0" err="1" smtClean="0">
                <a:latin typeface="+mj-lt"/>
              </a:rPr>
              <a:t>mediji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“</a:t>
            </a:r>
            <a:r>
              <a:rPr lang="en-US" dirty="0" err="1" smtClean="0">
                <a:latin typeface="+mj-lt"/>
              </a:rPr>
              <a:t>stari</a:t>
            </a:r>
            <a:r>
              <a:rPr lang="en-US" dirty="0" smtClean="0">
                <a:latin typeface="+mj-lt"/>
              </a:rPr>
              <a:t>” </a:t>
            </a:r>
            <a:r>
              <a:rPr lang="en-US" dirty="0" err="1" smtClean="0">
                <a:latin typeface="+mj-lt"/>
              </a:rPr>
              <a:t>agensi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socijalizacije</a:t>
            </a:r>
            <a:endParaRPr lang="sr-Latn-RS" dirty="0">
              <a:latin typeface="+mj-lt"/>
            </a:endParaRPr>
          </a:p>
          <a:p>
            <a:endParaRPr lang="sr-Latn-RS" dirty="0">
              <a:latin typeface="+mj-lt"/>
            </a:endParaRPr>
          </a:p>
          <a:p>
            <a:r>
              <a:rPr lang="sr-Latn-RS" dirty="0" smtClean="0">
                <a:latin typeface="+mj-lt"/>
              </a:rPr>
              <a:t>Medijska pismenost?</a:t>
            </a:r>
          </a:p>
          <a:p>
            <a:endParaRPr lang="sr-Latn-RS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14400"/>
            <a:ext cx="2590800" cy="1030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11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258</TotalTime>
  <Words>395</Words>
  <Application>Microsoft Office PowerPoint</Application>
  <PresentationFormat>On-screen Show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Pushpin</vt:lpstr>
      <vt:lpstr>Izvori i agensi socijalizacije</vt:lpstr>
      <vt:lpstr>Porodica</vt:lpstr>
      <vt:lpstr>Porodica</vt:lpstr>
      <vt:lpstr>Vršnjaci</vt:lpstr>
      <vt:lpstr>Vršnjaci</vt:lpstr>
      <vt:lpstr>Škola</vt:lpstr>
      <vt:lpstr>Škola</vt:lpstr>
      <vt:lpstr>Mediji</vt:lpstr>
      <vt:lpstr>(Novi) mediji</vt:lpstr>
      <vt:lpstr>Agensi socijalizacije u različitim razvojnim periodima</vt:lpstr>
      <vt:lpstr>Agensi socijalizacije u različitim istorijskim periodima</vt:lpstr>
      <vt:lpstr>Agensi socijalizacije u različitim kulturama i subkulturama </vt:lpstr>
      <vt:lpstr>Agensi socijalizacije u različitim kulturama i subkulturama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Tijana</dc:creator>
  <cp:lastModifiedBy>Tijana</cp:lastModifiedBy>
  <cp:revision>33</cp:revision>
  <dcterms:created xsi:type="dcterms:W3CDTF">2018-03-02T21:16:01Z</dcterms:created>
  <dcterms:modified xsi:type="dcterms:W3CDTF">2018-03-04T12:21:15Z</dcterms:modified>
</cp:coreProperties>
</file>