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7" r:id="rId2"/>
    <p:sldId id="258" r:id="rId3"/>
    <p:sldId id="259" r:id="rId4"/>
    <p:sldId id="260" r:id="rId5"/>
    <p:sldId id="262" r:id="rId6"/>
    <p:sldId id="261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4705"/>
  </p:normalViewPr>
  <p:slideViewPr>
    <p:cSldViewPr snapToGrid="0" snapToObjects="1">
      <p:cViewPr varScale="1">
        <p:scale>
          <a:sx n="115" d="100"/>
          <a:sy n="115" d="100"/>
        </p:scale>
        <p:origin x="47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FE09CF-FDC4-C749-BEBA-56E55607F017}" type="datetimeFigureOut">
              <a:rPr lang="en-US" smtClean="0"/>
              <a:t>5/3/18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4C164D-1146-8048-B08A-CBB0F0F7A5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2954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D23CB-9859-A043-8F1C-93099147DC0C}" type="datetimeFigureOut">
              <a:rPr lang="en-US" smtClean="0"/>
              <a:t>5/3/18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03B0E-A769-7047-B099-F6D4F87F32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479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D23CB-9859-A043-8F1C-93099147DC0C}" type="datetimeFigureOut">
              <a:rPr lang="en-US" smtClean="0"/>
              <a:t>5/3/18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03B0E-A769-7047-B099-F6D4F87F32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15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D23CB-9859-A043-8F1C-93099147DC0C}" type="datetimeFigureOut">
              <a:rPr lang="en-US" smtClean="0"/>
              <a:t>5/3/18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03B0E-A769-7047-B099-F6D4F87F32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41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D23CB-9859-A043-8F1C-93099147DC0C}" type="datetimeFigureOut">
              <a:rPr lang="en-US" smtClean="0"/>
              <a:t>5/3/18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03B0E-A769-7047-B099-F6D4F87F32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32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D23CB-9859-A043-8F1C-93099147DC0C}" type="datetimeFigureOut">
              <a:rPr lang="en-US" smtClean="0"/>
              <a:t>5/3/18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03B0E-A769-7047-B099-F6D4F87F32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807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D23CB-9859-A043-8F1C-93099147DC0C}" type="datetimeFigureOut">
              <a:rPr lang="en-US" smtClean="0"/>
              <a:t>5/3/18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03B0E-A769-7047-B099-F6D4F87F32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4779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D23CB-9859-A043-8F1C-93099147DC0C}" type="datetimeFigureOut">
              <a:rPr lang="en-US" smtClean="0"/>
              <a:t>5/3/18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03B0E-A769-7047-B099-F6D4F87F32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510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D23CB-9859-A043-8F1C-93099147DC0C}" type="datetimeFigureOut">
              <a:rPr lang="en-US" smtClean="0"/>
              <a:t>5/3/18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03B0E-A769-7047-B099-F6D4F87F32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313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D23CB-9859-A043-8F1C-93099147DC0C}" type="datetimeFigureOut">
              <a:rPr lang="en-US" smtClean="0"/>
              <a:t>5/3/18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03B0E-A769-7047-B099-F6D4F87F32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667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D23CB-9859-A043-8F1C-93099147DC0C}" type="datetimeFigureOut">
              <a:rPr lang="en-US" smtClean="0"/>
              <a:t>5/3/18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03B0E-A769-7047-B099-F6D4F87F32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158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D23CB-9859-A043-8F1C-93099147DC0C}" type="datetimeFigureOut">
              <a:rPr lang="en-US" smtClean="0"/>
              <a:t>5/3/18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03B0E-A769-7047-B099-F6D4F87F32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753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9D23CB-9859-A043-8F1C-93099147DC0C}" type="datetimeFigureOut">
              <a:rPr lang="en-US" smtClean="0"/>
              <a:t>5/3/18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D03B0E-A769-7047-B099-F6D4F87F32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988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Zadatak</a:t>
            </a:r>
            <a:r>
              <a:rPr lang="en-US" dirty="0" smtClean="0"/>
              <a:t>: </a:t>
            </a:r>
            <a:r>
              <a:rPr lang="en-US" dirty="0" err="1" smtClean="0"/>
              <a:t>Moderacija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medijacija</a:t>
            </a:r>
            <a:r>
              <a:rPr lang="en-US" dirty="0" smtClean="0"/>
              <a:t>? </a:t>
            </a:r>
            <a:r>
              <a:rPr lang="en-US" dirty="0" err="1" smtClean="0"/>
              <a:t>Formuliši</a:t>
            </a:r>
            <a:r>
              <a:rPr lang="en-US" dirty="0" smtClean="0"/>
              <a:t> </a:t>
            </a:r>
            <a:r>
              <a:rPr lang="en-US" dirty="0" err="1" smtClean="0"/>
              <a:t>hipoteze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1142" y="2235508"/>
            <a:ext cx="9990566" cy="3774998"/>
          </a:xfrm>
        </p:spPr>
        <p:txBody>
          <a:bodyPr>
            <a:normAutofit fontScale="55000" lnSpcReduction="20000"/>
          </a:bodyPr>
          <a:lstStyle/>
          <a:p>
            <a:r>
              <a:rPr lang="en-US" sz="3300" dirty="0" smtClean="0"/>
              <a:t>Da li </a:t>
            </a:r>
            <a:r>
              <a:rPr lang="en-US" sz="3300" dirty="0" err="1" smtClean="0"/>
              <a:t>dopunska</a:t>
            </a:r>
            <a:r>
              <a:rPr lang="en-US" sz="3300" dirty="0" smtClean="0"/>
              <a:t> </a:t>
            </a:r>
            <a:r>
              <a:rPr lang="en-US" sz="3300" dirty="0" err="1" smtClean="0"/>
              <a:t>nastava</a:t>
            </a:r>
            <a:r>
              <a:rPr lang="en-US" sz="3300" dirty="0" smtClean="0"/>
              <a:t> </a:t>
            </a:r>
            <a:r>
              <a:rPr lang="en-US" sz="3300" dirty="0" err="1" smtClean="0"/>
              <a:t>iz</a:t>
            </a:r>
            <a:r>
              <a:rPr lang="en-US" sz="3300" dirty="0" smtClean="0"/>
              <a:t> </a:t>
            </a:r>
            <a:r>
              <a:rPr lang="en-US" sz="3300" dirty="0" err="1" smtClean="0"/>
              <a:t>matematike</a:t>
            </a:r>
            <a:r>
              <a:rPr lang="en-US" sz="3300" dirty="0" smtClean="0"/>
              <a:t> </a:t>
            </a:r>
            <a:r>
              <a:rPr lang="en-US" sz="3300" dirty="0" err="1" smtClean="0"/>
              <a:t>ima</a:t>
            </a:r>
            <a:r>
              <a:rPr lang="en-US" sz="3300" dirty="0" smtClean="0"/>
              <a:t> </a:t>
            </a:r>
            <a:r>
              <a:rPr lang="en-US" sz="3300" dirty="0" err="1" smtClean="0"/>
              <a:t>više</a:t>
            </a:r>
            <a:r>
              <a:rPr lang="en-US" sz="3300" dirty="0" smtClean="0"/>
              <a:t> </a:t>
            </a:r>
            <a:r>
              <a:rPr lang="en-US" sz="3300" dirty="0" err="1" smtClean="0"/>
              <a:t>efekta</a:t>
            </a:r>
            <a:r>
              <a:rPr lang="en-US" sz="3300" dirty="0" smtClean="0"/>
              <a:t> </a:t>
            </a:r>
            <a:r>
              <a:rPr lang="en-US" sz="3300" dirty="0" err="1" smtClean="0"/>
              <a:t>na</a:t>
            </a:r>
            <a:r>
              <a:rPr lang="en-US" sz="3300" dirty="0" smtClean="0"/>
              <a:t> </a:t>
            </a:r>
            <a:r>
              <a:rPr lang="en-US" sz="3300" dirty="0" err="1" smtClean="0"/>
              <a:t>postignuće</a:t>
            </a:r>
            <a:r>
              <a:rPr lang="en-US" sz="3300" dirty="0" smtClean="0"/>
              <a:t> </a:t>
            </a:r>
            <a:r>
              <a:rPr lang="en-US" sz="3300" dirty="0" err="1" smtClean="0"/>
              <a:t>devojčica</a:t>
            </a:r>
            <a:r>
              <a:rPr lang="en-US" sz="3300" dirty="0" smtClean="0"/>
              <a:t> </a:t>
            </a:r>
            <a:r>
              <a:rPr lang="en-US" sz="3300" dirty="0" err="1" smtClean="0"/>
              <a:t>ili</a:t>
            </a:r>
            <a:r>
              <a:rPr lang="en-US" sz="3300" dirty="0" smtClean="0"/>
              <a:t> </a:t>
            </a:r>
            <a:r>
              <a:rPr lang="en-US" sz="3300" dirty="0" err="1" smtClean="0"/>
              <a:t>dečaka</a:t>
            </a:r>
            <a:r>
              <a:rPr lang="en-US" sz="3300" dirty="0" smtClean="0"/>
              <a:t>?</a:t>
            </a:r>
          </a:p>
          <a:p>
            <a:r>
              <a:rPr lang="en-US" sz="3300" dirty="0" smtClean="0"/>
              <a:t>Da li program </a:t>
            </a:r>
            <a:r>
              <a:rPr lang="en-US" sz="3300" dirty="0" err="1" smtClean="0"/>
              <a:t>medijskog</a:t>
            </a:r>
            <a:r>
              <a:rPr lang="en-US" sz="3300" dirty="0" smtClean="0"/>
              <a:t> </a:t>
            </a:r>
            <a:r>
              <a:rPr lang="en-US" sz="3300" dirty="0" err="1" smtClean="0"/>
              <a:t>opismenjavanja</a:t>
            </a:r>
            <a:r>
              <a:rPr lang="en-US" sz="3300" dirty="0" smtClean="0"/>
              <a:t> </a:t>
            </a:r>
            <a:r>
              <a:rPr lang="en-US" sz="3300" dirty="0" err="1" smtClean="0"/>
              <a:t>dovodi</a:t>
            </a:r>
            <a:r>
              <a:rPr lang="en-US" sz="3300" dirty="0" smtClean="0"/>
              <a:t> do </a:t>
            </a:r>
            <a:r>
              <a:rPr lang="en-US" sz="3300" dirty="0" err="1" smtClean="0"/>
              <a:t>veće</a:t>
            </a:r>
            <a:r>
              <a:rPr lang="en-US" sz="3300" dirty="0" smtClean="0"/>
              <a:t> </a:t>
            </a:r>
            <a:r>
              <a:rPr lang="en-US" sz="3300" dirty="0" err="1" smtClean="0"/>
              <a:t>konzumacije</a:t>
            </a:r>
            <a:r>
              <a:rPr lang="en-US" sz="3300" dirty="0" smtClean="0"/>
              <a:t> </a:t>
            </a:r>
            <a:r>
              <a:rPr lang="en-US" sz="3300" dirty="0" err="1" smtClean="0"/>
              <a:t>medija</a:t>
            </a:r>
            <a:r>
              <a:rPr lang="en-US" sz="3300" dirty="0" smtClean="0"/>
              <a:t> pa time </a:t>
            </a:r>
            <a:r>
              <a:rPr lang="en-US" sz="3300" dirty="0" err="1" smtClean="0"/>
              <a:t>i</a:t>
            </a:r>
            <a:r>
              <a:rPr lang="en-US" sz="3300" dirty="0" smtClean="0"/>
              <a:t> do </a:t>
            </a:r>
            <a:r>
              <a:rPr lang="en-US" sz="3300" dirty="0" err="1" smtClean="0"/>
              <a:t>kritičnije</a:t>
            </a:r>
            <a:r>
              <a:rPr lang="en-US" sz="3300" dirty="0" smtClean="0"/>
              <a:t> </a:t>
            </a:r>
            <a:r>
              <a:rPr lang="en-US" sz="3300" dirty="0" err="1" smtClean="0"/>
              <a:t>publike</a:t>
            </a:r>
            <a:r>
              <a:rPr lang="en-US" sz="3300" dirty="0" smtClean="0"/>
              <a:t>? </a:t>
            </a:r>
          </a:p>
          <a:p>
            <a:r>
              <a:rPr lang="en-US" sz="3300" dirty="0" smtClean="0"/>
              <a:t>Da li </a:t>
            </a:r>
            <a:r>
              <a:rPr lang="en-US" sz="3300" dirty="0" err="1" smtClean="0"/>
              <a:t>su</a:t>
            </a:r>
            <a:r>
              <a:rPr lang="en-US" sz="3300" dirty="0" smtClean="0"/>
              <a:t> </a:t>
            </a:r>
            <a:r>
              <a:rPr lang="en-US" sz="3300" dirty="0" err="1" smtClean="0"/>
              <a:t>efekti</a:t>
            </a:r>
            <a:r>
              <a:rPr lang="en-US" sz="3300" dirty="0" smtClean="0"/>
              <a:t> </a:t>
            </a:r>
            <a:r>
              <a:rPr lang="en-US" sz="3300" dirty="0" err="1" smtClean="0"/>
              <a:t>programa</a:t>
            </a:r>
            <a:r>
              <a:rPr lang="en-US" sz="3300" dirty="0" smtClean="0"/>
              <a:t> “</a:t>
            </a:r>
            <a:r>
              <a:rPr lang="en-US" sz="3300" dirty="0" err="1" smtClean="0"/>
              <a:t>Nauka</a:t>
            </a:r>
            <a:r>
              <a:rPr lang="en-US" sz="3300" dirty="0" smtClean="0"/>
              <a:t> je </a:t>
            </a:r>
            <a:r>
              <a:rPr lang="en-US" sz="3300" dirty="0" err="1" smtClean="0"/>
              <a:t>za</a:t>
            </a:r>
            <a:r>
              <a:rPr lang="en-US" sz="3300" dirty="0" smtClean="0"/>
              <a:t> </a:t>
            </a:r>
            <a:r>
              <a:rPr lang="en-US" sz="3300" dirty="0" err="1" smtClean="0"/>
              <a:t>svakoga</a:t>
            </a:r>
            <a:r>
              <a:rPr lang="en-US" sz="3300" dirty="0" smtClean="0"/>
              <a:t>” </a:t>
            </a:r>
            <a:r>
              <a:rPr lang="en-US" sz="3300" dirty="0" err="1" smtClean="0"/>
              <a:t>na</a:t>
            </a:r>
            <a:r>
              <a:rPr lang="en-US" sz="3300" dirty="0" smtClean="0"/>
              <a:t> </a:t>
            </a:r>
            <a:r>
              <a:rPr lang="en-US" sz="3300" dirty="0" err="1" smtClean="0"/>
              <a:t>ocene</a:t>
            </a:r>
            <a:r>
              <a:rPr lang="en-US" sz="3300" dirty="0" smtClean="0"/>
              <a:t> </a:t>
            </a:r>
            <a:r>
              <a:rPr lang="en-US" sz="3300" dirty="0" err="1" smtClean="0"/>
              <a:t>iz</a:t>
            </a:r>
            <a:r>
              <a:rPr lang="en-US" sz="3300" dirty="0" smtClean="0"/>
              <a:t> </a:t>
            </a:r>
            <a:r>
              <a:rPr lang="en-US" sz="3300" dirty="0" err="1" smtClean="0"/>
              <a:t>prirodne</a:t>
            </a:r>
            <a:r>
              <a:rPr lang="en-US" sz="3300" dirty="0" smtClean="0"/>
              <a:t> </a:t>
            </a:r>
            <a:r>
              <a:rPr lang="en-US" sz="3300" dirty="0" err="1" smtClean="0"/>
              <a:t>grupe</a:t>
            </a:r>
            <a:r>
              <a:rPr lang="en-US" sz="3300" dirty="0" smtClean="0"/>
              <a:t> </a:t>
            </a:r>
            <a:r>
              <a:rPr lang="en-US" sz="3300" dirty="0" err="1" smtClean="0"/>
              <a:t>predmeta</a:t>
            </a:r>
            <a:r>
              <a:rPr lang="en-US" sz="3300" dirty="0" smtClean="0"/>
              <a:t> </a:t>
            </a:r>
            <a:r>
              <a:rPr lang="en-US" sz="3300" dirty="0" err="1" smtClean="0"/>
              <a:t>bili</a:t>
            </a:r>
            <a:r>
              <a:rPr lang="en-US" sz="3300" dirty="0" smtClean="0"/>
              <a:t> </a:t>
            </a:r>
            <a:r>
              <a:rPr lang="en-US" sz="3300" dirty="0" err="1" smtClean="0"/>
              <a:t>posredovani</a:t>
            </a:r>
            <a:r>
              <a:rPr lang="en-US" sz="3300" dirty="0" smtClean="0"/>
              <a:t> </a:t>
            </a:r>
            <a:r>
              <a:rPr lang="en-US" sz="3300" dirty="0" err="1" smtClean="0"/>
              <a:t>promenom</a:t>
            </a:r>
            <a:r>
              <a:rPr lang="en-US" sz="3300" dirty="0" smtClean="0"/>
              <a:t> </a:t>
            </a:r>
            <a:r>
              <a:rPr lang="en-US" sz="3300" dirty="0" err="1" smtClean="0"/>
              <a:t>kriterijuma</a:t>
            </a:r>
            <a:r>
              <a:rPr lang="en-US" sz="3300" dirty="0" smtClean="0"/>
              <a:t> </a:t>
            </a:r>
            <a:r>
              <a:rPr lang="en-US" sz="3300" dirty="0" err="1" smtClean="0"/>
              <a:t>nastavnika</a:t>
            </a:r>
            <a:r>
              <a:rPr lang="en-US" sz="3300" dirty="0" smtClean="0"/>
              <a:t> </a:t>
            </a:r>
            <a:r>
              <a:rPr lang="en-US" sz="3300" dirty="0" err="1" smtClean="0"/>
              <a:t>za</a:t>
            </a:r>
            <a:r>
              <a:rPr lang="en-US" sz="3300" dirty="0" smtClean="0"/>
              <a:t> </a:t>
            </a:r>
            <a:r>
              <a:rPr lang="en-US" sz="3300" dirty="0" err="1" smtClean="0"/>
              <a:t>ocenjivanje</a:t>
            </a:r>
            <a:r>
              <a:rPr lang="en-US" sz="3300" dirty="0" smtClean="0"/>
              <a:t>?</a:t>
            </a:r>
          </a:p>
          <a:p>
            <a:r>
              <a:rPr lang="en-US" sz="3300" dirty="0" smtClean="0"/>
              <a:t>Da li je program </a:t>
            </a:r>
            <a:r>
              <a:rPr lang="en-US" sz="3300" dirty="0" err="1" smtClean="0"/>
              <a:t>medijskog</a:t>
            </a:r>
            <a:r>
              <a:rPr lang="en-US" sz="3300" dirty="0" smtClean="0"/>
              <a:t> </a:t>
            </a:r>
            <a:r>
              <a:rPr lang="en-US" sz="3300" dirty="0" err="1" smtClean="0"/>
              <a:t>opismenjavanja</a:t>
            </a:r>
            <a:r>
              <a:rPr lang="en-US" sz="3300" dirty="0" smtClean="0"/>
              <a:t> </a:t>
            </a:r>
            <a:r>
              <a:rPr lang="en-US" sz="3300" dirty="0" err="1" smtClean="0"/>
              <a:t>efikasniji</a:t>
            </a:r>
            <a:r>
              <a:rPr lang="en-US" sz="3300" dirty="0" smtClean="0"/>
              <a:t> u </a:t>
            </a:r>
            <a:r>
              <a:rPr lang="en-US" sz="3300" dirty="0" err="1" smtClean="0"/>
              <a:t>ruralnim</a:t>
            </a:r>
            <a:r>
              <a:rPr lang="en-US" sz="3300" dirty="0" smtClean="0"/>
              <a:t> </a:t>
            </a:r>
            <a:r>
              <a:rPr lang="en-US" sz="3300" dirty="0" err="1" smtClean="0"/>
              <a:t>ili</a:t>
            </a:r>
            <a:r>
              <a:rPr lang="en-US" sz="3300" dirty="0" smtClean="0"/>
              <a:t> </a:t>
            </a:r>
            <a:r>
              <a:rPr lang="en-US" sz="3300" dirty="0" err="1" smtClean="0"/>
              <a:t>urbanim</a:t>
            </a:r>
            <a:r>
              <a:rPr lang="en-US" sz="3300" dirty="0" smtClean="0"/>
              <a:t> </a:t>
            </a:r>
            <a:r>
              <a:rPr lang="en-US" sz="3300" dirty="0" err="1" smtClean="0"/>
              <a:t>sredinama</a:t>
            </a:r>
            <a:r>
              <a:rPr lang="en-US" sz="3300" dirty="0" smtClean="0"/>
              <a:t>?</a:t>
            </a:r>
          </a:p>
          <a:p>
            <a:r>
              <a:rPr lang="en-US" sz="3300" dirty="0" smtClean="0"/>
              <a:t>Da li </a:t>
            </a:r>
            <a:r>
              <a:rPr lang="en-US" sz="3300" dirty="0" err="1" smtClean="0"/>
              <a:t>su</a:t>
            </a:r>
            <a:r>
              <a:rPr lang="en-US" sz="3300" dirty="0" smtClean="0"/>
              <a:t> </a:t>
            </a:r>
            <a:r>
              <a:rPr lang="en-US" sz="3300" dirty="0" err="1" smtClean="0"/>
              <a:t>efekti</a:t>
            </a:r>
            <a:r>
              <a:rPr lang="en-US" sz="3300" dirty="0" smtClean="0"/>
              <a:t> </a:t>
            </a:r>
            <a:r>
              <a:rPr lang="en-US" sz="3300" dirty="0" err="1" smtClean="0"/>
              <a:t>programa</a:t>
            </a:r>
            <a:r>
              <a:rPr lang="en-US" sz="3300" dirty="0"/>
              <a:t> </a:t>
            </a:r>
            <a:r>
              <a:rPr lang="en-US" sz="3300" dirty="0" smtClean="0"/>
              <a:t>“</a:t>
            </a:r>
            <a:r>
              <a:rPr lang="en-US" sz="3300" dirty="0" err="1" smtClean="0"/>
              <a:t>Nauka</a:t>
            </a:r>
            <a:r>
              <a:rPr lang="en-US" sz="3300" dirty="0" smtClean="0"/>
              <a:t> je </a:t>
            </a:r>
            <a:r>
              <a:rPr lang="en-US" sz="3300" dirty="0" err="1" smtClean="0"/>
              <a:t>za</a:t>
            </a:r>
            <a:r>
              <a:rPr lang="en-US" sz="3300" dirty="0" smtClean="0"/>
              <a:t> </a:t>
            </a:r>
            <a:r>
              <a:rPr lang="en-US" sz="3300" dirty="0" err="1" smtClean="0"/>
              <a:t>svakoga</a:t>
            </a:r>
            <a:r>
              <a:rPr lang="en-US" sz="3300" dirty="0" smtClean="0"/>
              <a:t>”</a:t>
            </a:r>
            <a:r>
              <a:rPr lang="en-US" sz="3300" dirty="0" smtClean="0"/>
              <a:t> </a:t>
            </a:r>
            <a:r>
              <a:rPr lang="en-US" sz="3300" dirty="0" err="1" smtClean="0"/>
              <a:t>bili</a:t>
            </a:r>
            <a:r>
              <a:rPr lang="en-US" sz="3300" dirty="0" smtClean="0"/>
              <a:t> </a:t>
            </a:r>
            <a:r>
              <a:rPr lang="en-US" sz="3300" dirty="0" err="1" smtClean="0"/>
              <a:t>bolji</a:t>
            </a:r>
            <a:r>
              <a:rPr lang="en-US" sz="3300" dirty="0" smtClean="0"/>
              <a:t> u </a:t>
            </a:r>
            <a:r>
              <a:rPr lang="en-US" sz="3300" dirty="0" err="1" smtClean="0"/>
              <a:t>sredinama</a:t>
            </a:r>
            <a:r>
              <a:rPr lang="en-US" sz="3300" dirty="0" smtClean="0"/>
              <a:t> u </a:t>
            </a:r>
            <a:r>
              <a:rPr lang="en-US" sz="3300" dirty="0" err="1" smtClean="0"/>
              <a:t>kojima</a:t>
            </a:r>
            <a:r>
              <a:rPr lang="en-US" sz="3300" dirty="0" smtClean="0"/>
              <a:t> je </a:t>
            </a:r>
            <a:r>
              <a:rPr lang="en-US" sz="3300" dirty="0" err="1" smtClean="0"/>
              <a:t>doslednije</a:t>
            </a:r>
            <a:r>
              <a:rPr lang="en-US" sz="3300" dirty="0" smtClean="0"/>
              <a:t> </a:t>
            </a:r>
            <a:r>
              <a:rPr lang="en-US" sz="3300" dirty="0" err="1" smtClean="0"/>
              <a:t>implementiran</a:t>
            </a:r>
            <a:r>
              <a:rPr lang="en-US" sz="3300" dirty="0" smtClean="0"/>
              <a:t>?</a:t>
            </a:r>
          </a:p>
          <a:p>
            <a:r>
              <a:rPr lang="en-US" sz="3300" dirty="0" smtClean="0"/>
              <a:t>Da li </a:t>
            </a:r>
            <a:r>
              <a:rPr lang="en-US" sz="3300" dirty="0" err="1" smtClean="0"/>
              <a:t>intervencija</a:t>
            </a:r>
            <a:r>
              <a:rPr lang="en-US" sz="3300" dirty="0" smtClean="0"/>
              <a:t> </a:t>
            </a:r>
            <a:r>
              <a:rPr lang="en-US" sz="3300" dirty="0" err="1" smtClean="0"/>
              <a:t>sa</a:t>
            </a:r>
            <a:r>
              <a:rPr lang="en-US" sz="3300" dirty="0" smtClean="0"/>
              <a:t> </a:t>
            </a:r>
            <a:r>
              <a:rPr lang="en-US" sz="3300" dirty="0" err="1" smtClean="0"/>
              <a:t>ciljem</a:t>
            </a:r>
            <a:r>
              <a:rPr lang="en-US" sz="3300" dirty="0" smtClean="0"/>
              <a:t> </a:t>
            </a:r>
            <a:r>
              <a:rPr lang="en-US" sz="3300" dirty="0" err="1" smtClean="0"/>
              <a:t>razbijanja</a:t>
            </a:r>
            <a:r>
              <a:rPr lang="en-US" sz="3300" dirty="0" smtClean="0"/>
              <a:t> </a:t>
            </a:r>
            <a:r>
              <a:rPr lang="en-US" sz="3300" dirty="0" err="1" smtClean="0"/>
              <a:t>mitova</a:t>
            </a:r>
            <a:r>
              <a:rPr lang="en-US" sz="3300" dirty="0" smtClean="0"/>
              <a:t> o </a:t>
            </a:r>
            <a:r>
              <a:rPr lang="en-US" sz="3300" dirty="0" err="1" smtClean="0"/>
              <a:t>vakcinaciji</a:t>
            </a:r>
            <a:r>
              <a:rPr lang="en-US" sz="3300" dirty="0" smtClean="0"/>
              <a:t> </a:t>
            </a:r>
            <a:r>
              <a:rPr lang="en-US" sz="3300" dirty="0" err="1" smtClean="0"/>
              <a:t>ima</a:t>
            </a:r>
            <a:r>
              <a:rPr lang="en-US" sz="3300" dirty="0" smtClean="0"/>
              <a:t> </a:t>
            </a:r>
            <a:r>
              <a:rPr lang="en-US" sz="3300" dirty="0" err="1" smtClean="0"/>
              <a:t>više</a:t>
            </a:r>
            <a:r>
              <a:rPr lang="en-US" sz="3300" dirty="0" smtClean="0"/>
              <a:t> </a:t>
            </a:r>
            <a:r>
              <a:rPr lang="en-US" sz="3300" dirty="0" err="1" smtClean="0"/>
              <a:t>efekta</a:t>
            </a:r>
            <a:r>
              <a:rPr lang="en-US" sz="3300" dirty="0" smtClean="0"/>
              <a:t> u </a:t>
            </a:r>
            <a:r>
              <a:rPr lang="en-US" sz="3300" dirty="0" err="1" smtClean="0"/>
              <a:t>sredinama</a:t>
            </a:r>
            <a:r>
              <a:rPr lang="en-US" sz="3300" dirty="0" smtClean="0"/>
              <a:t> u </a:t>
            </a:r>
            <a:r>
              <a:rPr lang="en-US" sz="3300" dirty="0" err="1" smtClean="0"/>
              <a:t>kojima</a:t>
            </a:r>
            <a:r>
              <a:rPr lang="en-US" sz="3300" dirty="0" smtClean="0"/>
              <a:t> </a:t>
            </a:r>
            <a:r>
              <a:rPr lang="en-US" sz="3300" dirty="0" err="1" smtClean="0"/>
              <a:t>postoji</a:t>
            </a:r>
            <a:r>
              <a:rPr lang="en-US" sz="3300" dirty="0" smtClean="0"/>
              <a:t> </a:t>
            </a:r>
            <a:r>
              <a:rPr lang="en-US" sz="3300" dirty="0" err="1" smtClean="0"/>
              <a:t>lokalni</a:t>
            </a:r>
            <a:r>
              <a:rPr lang="en-US" sz="3300" dirty="0" smtClean="0"/>
              <a:t> </a:t>
            </a:r>
            <a:r>
              <a:rPr lang="en-US" sz="3300" dirty="0" err="1" smtClean="0"/>
              <a:t>dom</a:t>
            </a:r>
            <a:r>
              <a:rPr lang="en-US" sz="3300" dirty="0" smtClean="0"/>
              <a:t> </a:t>
            </a:r>
            <a:r>
              <a:rPr lang="en-US" sz="3300" dirty="0" err="1" smtClean="0"/>
              <a:t>zdravlja</a:t>
            </a:r>
            <a:r>
              <a:rPr lang="en-US" sz="3300" dirty="0" smtClean="0"/>
              <a:t>?</a:t>
            </a:r>
          </a:p>
          <a:p>
            <a:r>
              <a:rPr lang="en-US" sz="3300" dirty="0" smtClean="0"/>
              <a:t>Da li je </a:t>
            </a:r>
            <a:r>
              <a:rPr lang="en-US" sz="3300" dirty="0" err="1" smtClean="0"/>
              <a:t>efekat</a:t>
            </a:r>
            <a:r>
              <a:rPr lang="en-US" sz="3300" dirty="0" smtClean="0"/>
              <a:t> </a:t>
            </a:r>
            <a:r>
              <a:rPr lang="en-US" sz="3300" dirty="0" err="1" smtClean="0"/>
              <a:t>dopunske</a:t>
            </a:r>
            <a:r>
              <a:rPr lang="en-US" sz="3300" dirty="0" smtClean="0"/>
              <a:t> </a:t>
            </a:r>
            <a:r>
              <a:rPr lang="en-US" sz="3300" dirty="0" err="1" smtClean="0"/>
              <a:t>nastave</a:t>
            </a:r>
            <a:r>
              <a:rPr lang="en-US" sz="3300" dirty="0" smtClean="0"/>
              <a:t> </a:t>
            </a:r>
            <a:r>
              <a:rPr lang="en-US" sz="3300" dirty="0" err="1" smtClean="0"/>
              <a:t>iz</a:t>
            </a:r>
            <a:r>
              <a:rPr lang="en-US" sz="3300" dirty="0" smtClean="0"/>
              <a:t> </a:t>
            </a:r>
            <a:r>
              <a:rPr lang="en-US" sz="3300" dirty="0" err="1" smtClean="0"/>
              <a:t>matematike</a:t>
            </a:r>
            <a:r>
              <a:rPr lang="en-US" sz="3300" dirty="0" smtClean="0"/>
              <a:t> </a:t>
            </a:r>
            <a:r>
              <a:rPr lang="en-US" sz="3300" dirty="0" err="1" smtClean="0"/>
              <a:t>na</a:t>
            </a:r>
            <a:r>
              <a:rPr lang="en-US" sz="3300" dirty="0" smtClean="0"/>
              <a:t> </a:t>
            </a:r>
            <a:r>
              <a:rPr lang="en-US" sz="3300" dirty="0" err="1" smtClean="0"/>
              <a:t>postignuće</a:t>
            </a:r>
            <a:r>
              <a:rPr lang="en-US" sz="3300" dirty="0" smtClean="0"/>
              <a:t>  </a:t>
            </a:r>
            <a:r>
              <a:rPr lang="en-US" sz="3300" dirty="0" err="1" smtClean="0"/>
              <a:t>delimično</a:t>
            </a:r>
            <a:r>
              <a:rPr lang="en-US" sz="3300" dirty="0" smtClean="0"/>
              <a:t> </a:t>
            </a:r>
            <a:r>
              <a:rPr lang="en-US" sz="3300" dirty="0" err="1" smtClean="0"/>
              <a:t>ili</a:t>
            </a:r>
            <a:r>
              <a:rPr lang="en-US" sz="3300" dirty="0" smtClean="0"/>
              <a:t> </a:t>
            </a:r>
            <a:r>
              <a:rPr lang="en-US" sz="3300" dirty="0" err="1" smtClean="0"/>
              <a:t>potpuno</a:t>
            </a:r>
            <a:r>
              <a:rPr lang="en-US" sz="3300" dirty="0" smtClean="0"/>
              <a:t> </a:t>
            </a:r>
            <a:r>
              <a:rPr lang="en-US" sz="3300" dirty="0" err="1" smtClean="0"/>
              <a:t>posledica</a:t>
            </a:r>
            <a:r>
              <a:rPr lang="en-US" sz="3300" dirty="0" smtClean="0"/>
              <a:t> </a:t>
            </a:r>
            <a:r>
              <a:rPr lang="en-US" sz="3300" dirty="0" err="1" smtClean="0"/>
              <a:t>smanjenja</a:t>
            </a:r>
            <a:r>
              <a:rPr lang="en-US" sz="3300" dirty="0" smtClean="0"/>
              <a:t> </a:t>
            </a:r>
            <a:r>
              <a:rPr lang="en-US" sz="3300" dirty="0" err="1" smtClean="0"/>
              <a:t>matematičke</a:t>
            </a:r>
            <a:r>
              <a:rPr lang="en-US" sz="3300" dirty="0" smtClean="0"/>
              <a:t> </a:t>
            </a:r>
            <a:r>
              <a:rPr lang="en-US" sz="3300" dirty="0" err="1" smtClean="0"/>
              <a:t>anksioznosti</a:t>
            </a:r>
            <a:r>
              <a:rPr lang="en-US" sz="3300" dirty="0" smtClean="0"/>
              <a:t>? </a:t>
            </a:r>
          </a:p>
          <a:p>
            <a:r>
              <a:rPr lang="en-US" sz="3300" dirty="0" smtClean="0"/>
              <a:t>Da li </a:t>
            </a:r>
            <a:r>
              <a:rPr lang="en-US" sz="3300" dirty="0" err="1" smtClean="0"/>
              <a:t>programi</a:t>
            </a:r>
            <a:r>
              <a:rPr lang="en-US" sz="3300" dirty="0" smtClean="0"/>
              <a:t> </a:t>
            </a:r>
            <a:r>
              <a:rPr lang="en-US" sz="3300" dirty="0" err="1" smtClean="0"/>
              <a:t>za</a:t>
            </a:r>
            <a:r>
              <a:rPr lang="en-US" sz="3300" dirty="0" smtClean="0"/>
              <a:t> </a:t>
            </a:r>
            <a:r>
              <a:rPr lang="en-US" sz="3300" dirty="0" err="1" smtClean="0"/>
              <a:t>razbijanje</a:t>
            </a:r>
            <a:r>
              <a:rPr lang="en-US" sz="3300" dirty="0" smtClean="0"/>
              <a:t> </a:t>
            </a:r>
            <a:r>
              <a:rPr lang="en-US" sz="3300" dirty="0" err="1" smtClean="0"/>
              <a:t>mitova</a:t>
            </a:r>
            <a:r>
              <a:rPr lang="en-US" sz="3300" dirty="0" smtClean="0"/>
              <a:t> o </a:t>
            </a:r>
            <a:r>
              <a:rPr lang="en-US" sz="3300" dirty="0" err="1" smtClean="0"/>
              <a:t>vakcinaciji</a:t>
            </a:r>
            <a:r>
              <a:rPr lang="en-US" sz="3300" dirty="0" smtClean="0"/>
              <a:t> </a:t>
            </a:r>
            <a:r>
              <a:rPr lang="en-US" sz="3300" dirty="0" err="1" smtClean="0"/>
              <a:t>vode</a:t>
            </a:r>
            <a:r>
              <a:rPr lang="en-US" sz="3300" dirty="0" smtClean="0"/>
              <a:t> </a:t>
            </a:r>
            <a:r>
              <a:rPr lang="en-US" sz="3300" dirty="0" err="1" smtClean="0"/>
              <a:t>većem</a:t>
            </a:r>
            <a:r>
              <a:rPr lang="en-US" sz="3300" dirty="0" smtClean="0"/>
              <a:t> </a:t>
            </a:r>
            <a:r>
              <a:rPr lang="en-US" sz="3300" dirty="0" err="1" smtClean="0"/>
              <a:t>obuhvatu</a:t>
            </a:r>
            <a:r>
              <a:rPr lang="en-US" sz="3300" dirty="0" smtClean="0"/>
              <a:t> </a:t>
            </a:r>
            <a:r>
              <a:rPr lang="en-US" sz="3300" dirty="0" err="1" smtClean="0"/>
              <a:t>vakcinama</a:t>
            </a:r>
            <a:r>
              <a:rPr lang="en-US" sz="3300" dirty="0" smtClean="0"/>
              <a:t> </a:t>
            </a:r>
            <a:r>
              <a:rPr lang="en-US" sz="3300" dirty="0" err="1" smtClean="0"/>
              <a:t>tako</a:t>
            </a:r>
            <a:r>
              <a:rPr lang="en-US" sz="3300" dirty="0" smtClean="0"/>
              <a:t> </a:t>
            </a:r>
            <a:r>
              <a:rPr lang="en-US" sz="3300" dirty="0" err="1" smtClean="0"/>
              <a:t>što</a:t>
            </a:r>
            <a:r>
              <a:rPr lang="en-US" sz="3300" dirty="0" smtClean="0"/>
              <a:t> </a:t>
            </a:r>
            <a:r>
              <a:rPr lang="en-US" sz="3300" dirty="0" err="1" smtClean="0"/>
              <a:t>povećavaju</a:t>
            </a:r>
            <a:r>
              <a:rPr lang="en-US" sz="3300" dirty="0" smtClean="0"/>
              <a:t> </a:t>
            </a:r>
            <a:r>
              <a:rPr lang="en-US" sz="3300" dirty="0" err="1" smtClean="0"/>
              <a:t>poverenje</a:t>
            </a:r>
            <a:r>
              <a:rPr lang="en-US" sz="3300" dirty="0" smtClean="0"/>
              <a:t> u </a:t>
            </a:r>
            <a:r>
              <a:rPr lang="en-US" sz="3300" dirty="0" err="1" smtClean="0"/>
              <a:t>zdravstveni</a:t>
            </a:r>
            <a:r>
              <a:rPr lang="en-US" sz="3300" dirty="0" smtClean="0"/>
              <a:t> </a:t>
            </a:r>
            <a:r>
              <a:rPr lang="en-US" sz="3300" dirty="0" err="1" smtClean="0"/>
              <a:t>sistem</a:t>
            </a:r>
            <a:r>
              <a:rPr lang="en-US" sz="3300" dirty="0" smtClean="0"/>
              <a:t>? 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91002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Zadatak</a:t>
            </a:r>
            <a:r>
              <a:rPr lang="en-US" dirty="0" smtClean="0"/>
              <a:t>: </a:t>
            </a:r>
            <a:r>
              <a:rPr lang="en-US" dirty="0" err="1" smtClean="0"/>
              <a:t>Značaj</a:t>
            </a:r>
            <a:r>
              <a:rPr lang="en-US" dirty="0" smtClean="0"/>
              <a:t> </a:t>
            </a:r>
            <a:r>
              <a:rPr lang="en-US" dirty="0" err="1" smtClean="0"/>
              <a:t>kontrolne</a:t>
            </a:r>
            <a:r>
              <a:rPr lang="en-US" dirty="0" smtClean="0"/>
              <a:t> </a:t>
            </a:r>
            <a:r>
              <a:rPr lang="en-US" dirty="0" err="1" smtClean="0"/>
              <a:t>grupe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Zašto je važno </a:t>
            </a:r>
            <a:r>
              <a:rPr lang="hr-HR" dirty="0" smtClean="0"/>
              <a:t>u eksperimentalnom dizajnu uključiti </a:t>
            </a:r>
            <a:r>
              <a:rPr lang="hr-HR" dirty="0"/>
              <a:t>kontrolnu </a:t>
            </a:r>
            <a:r>
              <a:rPr lang="hr-HR" dirty="0" smtClean="0"/>
              <a:t>grupu?</a:t>
            </a:r>
            <a:endParaRPr lang="en-US" dirty="0" smtClean="0"/>
          </a:p>
          <a:p>
            <a:endParaRPr lang="en-US" dirty="0"/>
          </a:p>
          <a:p>
            <a:r>
              <a:rPr lang="hr-HR" dirty="0" err="1" smtClean="0"/>
              <a:t>Primeri</a:t>
            </a:r>
            <a:r>
              <a:rPr lang="hr-HR" dirty="0" smtClean="0"/>
              <a:t> </a:t>
            </a:r>
            <a:r>
              <a:rPr lang="hr-HR" dirty="0"/>
              <a:t>eksperimenata čiji su zaključci problematični zbog izostanka kontrolne grupe (kao ogledi sa regulatornim fokusom</a:t>
            </a:r>
            <a:r>
              <a:rPr lang="hr-HR" dirty="0" smtClean="0"/>
              <a:t>)</a:t>
            </a:r>
            <a:endParaRPr lang="en-US" dirty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46545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Zadatak</a:t>
            </a:r>
            <a:r>
              <a:rPr lang="en-US" dirty="0" smtClean="0"/>
              <a:t>: </a:t>
            </a:r>
            <a:r>
              <a:rPr lang="en-US" dirty="0" err="1" smtClean="0"/>
              <a:t>kategorizacija</a:t>
            </a:r>
            <a:r>
              <a:rPr lang="en-US" dirty="0" smtClean="0"/>
              <a:t> </a:t>
            </a:r>
            <a:r>
              <a:rPr lang="en-US" dirty="0" err="1" smtClean="0"/>
              <a:t>eksperimentalnih</a:t>
            </a:r>
            <a:r>
              <a:rPr lang="en-US" dirty="0" smtClean="0"/>
              <a:t> </a:t>
            </a:r>
            <a:r>
              <a:rPr lang="en-US" dirty="0" err="1" smtClean="0"/>
              <a:t>manipulacija</a:t>
            </a:r>
            <a:r>
              <a:rPr lang="en-US" dirty="0" smtClean="0"/>
              <a:t> (</a:t>
            </a:r>
            <a:r>
              <a:rPr lang="en-US" dirty="0" err="1" smtClean="0"/>
              <a:t>Crano</a:t>
            </a:r>
            <a:r>
              <a:rPr lang="en-US" dirty="0" smtClean="0"/>
              <a:t>, Brewer &amp; Lac, 2014), </a:t>
            </a:r>
            <a:r>
              <a:rPr lang="en-US" dirty="0" err="1" smtClean="0"/>
              <a:t>kritički</a:t>
            </a:r>
            <a:r>
              <a:rPr lang="en-US" dirty="0" smtClean="0"/>
              <a:t> </a:t>
            </a:r>
            <a:r>
              <a:rPr lang="en-US" dirty="0" err="1" smtClean="0"/>
              <a:t>pogled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9990566" cy="34163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r-Latn-CS" b="1" dirty="0" err="1"/>
              <a:t>Sredinska</a:t>
            </a:r>
            <a:r>
              <a:rPr lang="sr-Latn-CS" b="1" dirty="0"/>
              <a:t> manipulacija </a:t>
            </a:r>
            <a:r>
              <a:rPr lang="sr-Latn-CS" dirty="0"/>
              <a:t>podrazumeva manipulaciju nekim aspektima fizičkog okruženja; </a:t>
            </a:r>
            <a:endParaRPr lang="sr-Latn-CS" dirty="0" smtClean="0"/>
          </a:p>
          <a:p>
            <a:pPr marL="0" indent="0">
              <a:buNone/>
            </a:pPr>
            <a:r>
              <a:rPr lang="sr-Latn-CS" b="1" dirty="0" smtClean="0"/>
              <a:t>Socijalna manipulacija </a:t>
            </a:r>
            <a:r>
              <a:rPr lang="sr-Latn-CS" dirty="0"/>
              <a:t>podrazumeva ponašanje drugih ljudi, najčešće saradnika eksperimentatora; </a:t>
            </a:r>
            <a:endParaRPr lang="sr-Latn-CS" dirty="0" smtClean="0"/>
          </a:p>
          <a:p>
            <a:pPr marL="0" indent="0">
              <a:buNone/>
            </a:pPr>
            <a:r>
              <a:rPr lang="sr-Latn-CS" b="1" dirty="0" err="1"/>
              <a:t>S</a:t>
            </a:r>
            <a:r>
              <a:rPr lang="sr-Latn-CS" b="1" dirty="0" err="1" smtClean="0"/>
              <a:t>timulusna</a:t>
            </a:r>
            <a:r>
              <a:rPr lang="sr-Latn-CS" b="1" dirty="0" smtClean="0"/>
              <a:t> </a:t>
            </a:r>
            <a:r>
              <a:rPr lang="sr-Latn-CS" b="1" dirty="0"/>
              <a:t>manipulacija </a:t>
            </a:r>
            <a:r>
              <a:rPr lang="sr-Latn-CS" dirty="0"/>
              <a:t>odnosi se na vizuelni ili verbalni materijal koji u eksperimentu ima ulogu draži na koje ispitanici reaguju; </a:t>
            </a:r>
            <a:endParaRPr lang="sr-Latn-CS" dirty="0" smtClean="0"/>
          </a:p>
          <a:p>
            <a:pPr marL="0" indent="0">
              <a:buNone/>
            </a:pPr>
            <a:r>
              <a:rPr lang="sr-Latn-CS" b="1" dirty="0"/>
              <a:t>M</a:t>
            </a:r>
            <a:r>
              <a:rPr lang="sr-Latn-CS" b="1" dirty="0" smtClean="0"/>
              <a:t>anipulacija </a:t>
            </a:r>
            <a:r>
              <a:rPr lang="sr-Latn-CS" b="1" dirty="0"/>
              <a:t>uputstvom </a:t>
            </a:r>
            <a:r>
              <a:rPr lang="sr-Latn-CS" dirty="0"/>
              <a:t>je modifikacija opisa svrhe ogleda ili opisa procedure kroz koju ispitanici prolaze; </a:t>
            </a:r>
            <a:endParaRPr lang="sr-Latn-CS" dirty="0" smtClean="0"/>
          </a:p>
          <a:p>
            <a:pPr marL="0" indent="0">
              <a:buNone/>
            </a:pPr>
            <a:r>
              <a:rPr lang="sr-Latn-CS" b="1" dirty="0" err="1"/>
              <a:t>P</a:t>
            </a:r>
            <a:r>
              <a:rPr lang="sr-Latn-CS" b="1" dirty="0" err="1" smtClean="0"/>
              <a:t>rimovanje</a:t>
            </a:r>
            <a:r>
              <a:rPr lang="sr-Latn-CS" dirty="0" smtClean="0"/>
              <a:t> </a:t>
            </a:r>
            <a:r>
              <a:rPr lang="sr-Latn-CS" dirty="0"/>
              <a:t>podrazumeva da se kod ispitanika izazove određeni mentalni kontekst ili direkcija.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38588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Problemi</a:t>
            </a:r>
            <a:r>
              <a:rPr lang="en-US" dirty="0" smtClean="0"/>
              <a:t> WEIRD </a:t>
            </a:r>
            <a:r>
              <a:rPr lang="en-US" dirty="0" err="1" smtClean="0"/>
              <a:t>uzorkovanja</a:t>
            </a:r>
            <a:r>
              <a:rPr lang="en-US" dirty="0" smtClean="0"/>
              <a:t> u </a:t>
            </a:r>
            <a:r>
              <a:rPr lang="en-US" dirty="0" err="1" smtClean="0"/>
              <a:t>eksperimentalnom</a:t>
            </a:r>
            <a:r>
              <a:rPr lang="en-US" dirty="0" smtClean="0"/>
              <a:t> </a:t>
            </a:r>
            <a:r>
              <a:rPr lang="en-US" dirty="0" err="1" smtClean="0"/>
              <a:t>dizajnu</a:t>
            </a:r>
            <a:r>
              <a:rPr lang="en-US" dirty="0" smtClean="0"/>
              <a:t> (Henry, 2009). Koji je </a:t>
            </a:r>
            <a:r>
              <a:rPr lang="en-US" dirty="0" err="1" smtClean="0"/>
              <a:t>najozbiljniji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zašto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err="1"/>
              <a:t>I</a:t>
            </a:r>
            <a:r>
              <a:rPr lang="en-US" dirty="0" err="1" smtClean="0"/>
              <a:t>zmeđu</a:t>
            </a:r>
            <a:r>
              <a:rPr lang="en-US" dirty="0" smtClean="0"/>
              <a:t> </a:t>
            </a:r>
            <a:r>
              <a:rPr lang="en-US" dirty="0"/>
              <a:t>80 </a:t>
            </a:r>
            <a:r>
              <a:rPr lang="en-US" dirty="0" err="1"/>
              <a:t>i</a:t>
            </a:r>
            <a:r>
              <a:rPr lang="en-US" dirty="0"/>
              <a:t> 90% </a:t>
            </a:r>
            <a:r>
              <a:rPr lang="en-US" dirty="0" err="1"/>
              <a:t>članaka</a:t>
            </a:r>
            <a:r>
              <a:rPr lang="en-US" dirty="0"/>
              <a:t> </a:t>
            </a:r>
            <a:r>
              <a:rPr lang="en-US" dirty="0" err="1"/>
              <a:t>objavljenih</a:t>
            </a:r>
            <a:r>
              <a:rPr lang="en-US" dirty="0"/>
              <a:t> u </a:t>
            </a:r>
            <a:r>
              <a:rPr lang="en-US" dirty="0" err="1"/>
              <a:t>najuticajnijim</a:t>
            </a:r>
            <a:r>
              <a:rPr lang="en-US" dirty="0"/>
              <a:t> </a:t>
            </a:r>
            <a:r>
              <a:rPr lang="en-US" dirty="0" err="1"/>
              <a:t>psihološkim</a:t>
            </a:r>
            <a:r>
              <a:rPr lang="en-US" dirty="0"/>
              <a:t> </a:t>
            </a:r>
            <a:r>
              <a:rPr lang="en-US" dirty="0" err="1"/>
              <a:t>časopisima</a:t>
            </a:r>
            <a:r>
              <a:rPr lang="en-US" dirty="0"/>
              <a:t> </a:t>
            </a:r>
            <a:r>
              <a:rPr lang="en-US" dirty="0" err="1"/>
              <a:t>oslanja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studentske</a:t>
            </a:r>
            <a:r>
              <a:rPr lang="en-US" dirty="0"/>
              <a:t> </a:t>
            </a:r>
            <a:r>
              <a:rPr lang="en-US" dirty="0" err="1" smtClean="0"/>
              <a:t>uzorke</a:t>
            </a:r>
            <a:r>
              <a:rPr lang="en-US" dirty="0" smtClean="0"/>
              <a:t>!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a. </a:t>
            </a:r>
            <a:r>
              <a:rPr lang="en-US" dirty="0" err="1" smtClean="0"/>
              <a:t>studentska</a:t>
            </a:r>
            <a:r>
              <a:rPr lang="en-US" dirty="0" smtClean="0"/>
              <a:t> </a:t>
            </a:r>
            <a:r>
              <a:rPr lang="en-US" dirty="0" err="1" smtClean="0"/>
              <a:t>populacija</a:t>
            </a:r>
            <a:r>
              <a:rPr lang="en-US" dirty="0" smtClean="0"/>
              <a:t> se </a:t>
            </a:r>
            <a:r>
              <a:rPr lang="en-US" b="1" dirty="0" err="1" smtClean="0"/>
              <a:t>sistematski</a:t>
            </a:r>
            <a:r>
              <a:rPr lang="en-US" b="1" dirty="0" smtClean="0"/>
              <a:t> </a:t>
            </a:r>
            <a:r>
              <a:rPr lang="en-US" b="1" dirty="0" err="1" smtClean="0"/>
              <a:t>razlikuje</a:t>
            </a:r>
            <a:r>
              <a:rPr lang="en-US" b="1" dirty="0" smtClean="0"/>
              <a:t> u </a:t>
            </a:r>
            <a:r>
              <a:rPr lang="en-US" b="1" dirty="0" err="1" smtClean="0"/>
              <a:t>izraženosti</a:t>
            </a:r>
            <a:r>
              <a:rPr lang="en-US" b="1" dirty="0" smtClean="0"/>
              <a:t> </a:t>
            </a:r>
            <a:r>
              <a:rPr lang="en-US" b="1" dirty="0" err="1" smtClean="0"/>
              <a:t>određenih</a:t>
            </a:r>
            <a:r>
              <a:rPr lang="en-US" b="1" dirty="0" smtClean="0"/>
              <a:t> </a:t>
            </a:r>
            <a:r>
              <a:rPr lang="en-US" b="1" dirty="0" err="1" smtClean="0"/>
              <a:t>mera</a:t>
            </a:r>
            <a:r>
              <a:rPr lang="en-US" b="1" dirty="0" smtClean="0"/>
              <a:t>: </a:t>
            </a:r>
            <a:r>
              <a:rPr lang="en-US" dirty="0"/>
              <a:t>u </a:t>
            </a:r>
            <a:r>
              <a:rPr lang="en-US" dirty="0" err="1"/>
              <a:t>poređenju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opštom</a:t>
            </a:r>
            <a:r>
              <a:rPr lang="en-US" dirty="0"/>
              <a:t> </a:t>
            </a:r>
            <a:r>
              <a:rPr lang="en-US" dirty="0" err="1"/>
              <a:t>populacijom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prihvata</a:t>
            </a:r>
            <a:r>
              <a:rPr lang="en-US" dirty="0"/>
              <a:t> </a:t>
            </a:r>
            <a:r>
              <a:rPr lang="en-US" dirty="0" err="1"/>
              <a:t>jednakost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multikulturalizam</a:t>
            </a:r>
            <a:r>
              <a:rPr lang="en-US" dirty="0"/>
              <a:t>, </a:t>
            </a:r>
            <a:r>
              <a:rPr lang="en-US" dirty="0" err="1"/>
              <a:t>pokazuje</a:t>
            </a:r>
            <a:r>
              <a:rPr lang="en-US" dirty="0"/>
              <a:t> </a:t>
            </a:r>
            <a:r>
              <a:rPr lang="en-US" dirty="0" err="1"/>
              <a:t>manju</a:t>
            </a:r>
            <a:r>
              <a:rPr lang="en-US" dirty="0"/>
              <a:t> </a:t>
            </a:r>
            <a:r>
              <a:rPr lang="en-US" dirty="0" err="1"/>
              <a:t>sklonost</a:t>
            </a:r>
            <a:r>
              <a:rPr lang="en-US" dirty="0"/>
              <a:t> </a:t>
            </a:r>
            <a:r>
              <a:rPr lang="en-US" dirty="0" err="1"/>
              <a:t>ka</a:t>
            </a:r>
            <a:r>
              <a:rPr lang="en-US" dirty="0"/>
              <a:t> </a:t>
            </a:r>
            <a:r>
              <a:rPr lang="en-US" dirty="0" err="1"/>
              <a:t>simboličkom</a:t>
            </a:r>
            <a:r>
              <a:rPr lang="en-US" dirty="0"/>
              <a:t> </a:t>
            </a:r>
            <a:r>
              <a:rPr lang="en-US" dirty="0" err="1"/>
              <a:t>rasizmu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manje</a:t>
            </a:r>
            <a:r>
              <a:rPr lang="en-US" dirty="0"/>
              <a:t> </a:t>
            </a:r>
            <a:r>
              <a:rPr lang="en-US" dirty="0" err="1"/>
              <a:t>predrasuda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/>
              <a:t>manjinskim</a:t>
            </a:r>
            <a:r>
              <a:rPr lang="en-US" dirty="0"/>
              <a:t> </a:t>
            </a:r>
            <a:r>
              <a:rPr lang="en-US" dirty="0" err="1"/>
              <a:t>grupama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b. </a:t>
            </a:r>
            <a:r>
              <a:rPr lang="en-US" dirty="0" err="1"/>
              <a:t>studentska</a:t>
            </a:r>
            <a:r>
              <a:rPr lang="en-US" dirty="0"/>
              <a:t> </a:t>
            </a:r>
            <a:r>
              <a:rPr lang="en-US" dirty="0" err="1"/>
              <a:t>populacija</a:t>
            </a:r>
            <a:r>
              <a:rPr lang="en-US" dirty="0"/>
              <a:t> u </a:t>
            </a:r>
            <a:r>
              <a:rPr lang="en-US" dirty="0" err="1"/>
              <a:t>poređenju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opštom</a:t>
            </a:r>
            <a:r>
              <a:rPr lang="en-US" dirty="0"/>
              <a:t>, </a:t>
            </a:r>
            <a:r>
              <a:rPr lang="en-US" dirty="0" err="1"/>
              <a:t>pokazuje</a:t>
            </a:r>
            <a:r>
              <a:rPr lang="en-US" dirty="0"/>
              <a:t> </a:t>
            </a:r>
            <a:r>
              <a:rPr lang="en-US" b="1" dirty="0" err="1"/>
              <a:t>značajno</a:t>
            </a:r>
            <a:r>
              <a:rPr lang="en-US" b="1" dirty="0"/>
              <a:t> </a:t>
            </a:r>
            <a:r>
              <a:rPr lang="en-US" b="1" dirty="0" err="1"/>
              <a:t>manju</a:t>
            </a:r>
            <a:r>
              <a:rPr lang="en-US" b="1" dirty="0"/>
              <a:t> </a:t>
            </a:r>
            <a:r>
              <a:rPr lang="en-US" b="1" dirty="0" err="1"/>
              <a:t>varijabilnost</a:t>
            </a:r>
            <a:r>
              <a:rPr lang="en-US" b="1" dirty="0"/>
              <a:t> </a:t>
            </a:r>
            <a:r>
              <a:rPr lang="en-US" b="1" dirty="0" err="1"/>
              <a:t>na</a:t>
            </a:r>
            <a:r>
              <a:rPr lang="en-US" b="1" dirty="0"/>
              <a:t> </a:t>
            </a:r>
            <a:r>
              <a:rPr lang="en-US" b="1" dirty="0" err="1"/>
              <a:t>svim</a:t>
            </a:r>
            <a:r>
              <a:rPr lang="en-US" b="1" dirty="0"/>
              <a:t> </a:t>
            </a:r>
            <a:r>
              <a:rPr lang="en-US" b="1" dirty="0" err="1"/>
              <a:t>ovim</a:t>
            </a:r>
            <a:r>
              <a:rPr lang="en-US" b="1" dirty="0"/>
              <a:t> </a:t>
            </a:r>
            <a:r>
              <a:rPr lang="en-US" b="1" dirty="0" err="1"/>
              <a:t>merama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c. </a:t>
            </a:r>
            <a:r>
              <a:rPr lang="en-US" b="1" dirty="0" err="1"/>
              <a:t>veze</a:t>
            </a:r>
            <a:r>
              <a:rPr lang="en-US" b="1" dirty="0"/>
              <a:t> </a:t>
            </a:r>
            <a:r>
              <a:rPr lang="en-US" b="1" dirty="0" err="1"/>
              <a:t>između</a:t>
            </a:r>
            <a:r>
              <a:rPr lang="en-US" b="1" dirty="0"/>
              <a:t> </a:t>
            </a:r>
            <a:r>
              <a:rPr lang="en-US" b="1" dirty="0" err="1"/>
              <a:t>mera</a:t>
            </a:r>
            <a:r>
              <a:rPr lang="en-US" b="1" dirty="0"/>
              <a:t> </a:t>
            </a:r>
            <a:r>
              <a:rPr lang="en-US" b="1" dirty="0" err="1"/>
              <a:t>utvrđene</a:t>
            </a:r>
            <a:r>
              <a:rPr lang="en-US" b="1" dirty="0"/>
              <a:t> </a:t>
            </a:r>
            <a:r>
              <a:rPr lang="en-US" b="1" dirty="0" err="1"/>
              <a:t>na</a:t>
            </a:r>
            <a:r>
              <a:rPr lang="en-US" b="1" dirty="0"/>
              <a:t> </a:t>
            </a:r>
            <a:r>
              <a:rPr lang="en-US" b="1" dirty="0" err="1"/>
              <a:t>studentskoj</a:t>
            </a:r>
            <a:r>
              <a:rPr lang="en-US" b="1" dirty="0"/>
              <a:t> </a:t>
            </a:r>
            <a:r>
              <a:rPr lang="en-US" b="1" dirty="0" err="1"/>
              <a:t>populaciji</a:t>
            </a:r>
            <a:r>
              <a:rPr lang="en-US" b="1" dirty="0"/>
              <a:t> ne </a:t>
            </a:r>
            <a:r>
              <a:rPr lang="en-US" b="1" dirty="0" err="1"/>
              <a:t>repliciraju</a:t>
            </a:r>
            <a:r>
              <a:rPr lang="en-US" b="1" dirty="0"/>
              <a:t> se u </a:t>
            </a:r>
            <a:r>
              <a:rPr lang="en-US" b="1" dirty="0" err="1"/>
              <a:t>potpunosti</a:t>
            </a:r>
            <a:r>
              <a:rPr lang="en-US" b="1" dirty="0"/>
              <a:t> </a:t>
            </a:r>
            <a:r>
              <a:rPr lang="en-US" b="1" dirty="0" err="1"/>
              <a:t>na</a:t>
            </a:r>
            <a:r>
              <a:rPr lang="en-US" b="1" dirty="0"/>
              <a:t> </a:t>
            </a:r>
            <a:r>
              <a:rPr lang="en-US" b="1" dirty="0" err="1"/>
              <a:t>opštoj</a:t>
            </a:r>
            <a:r>
              <a:rPr lang="en-US" b="1" dirty="0"/>
              <a:t> </a:t>
            </a:r>
            <a:r>
              <a:rPr lang="en-US" dirty="0"/>
              <a:t>(</a:t>
            </a:r>
            <a:r>
              <a:rPr lang="en-US" dirty="0" err="1"/>
              <a:t>npr</a:t>
            </a:r>
            <a:r>
              <a:rPr lang="en-US" dirty="0"/>
              <a:t>. </a:t>
            </a:r>
            <a:r>
              <a:rPr lang="en-US" dirty="0" err="1"/>
              <a:t>veza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sklonosti</a:t>
            </a:r>
            <a:r>
              <a:rPr lang="en-US" dirty="0"/>
              <a:t> </a:t>
            </a:r>
            <a:r>
              <a:rPr lang="en-US" dirty="0" err="1"/>
              <a:t>ka</a:t>
            </a:r>
            <a:r>
              <a:rPr lang="en-US" dirty="0"/>
              <a:t> </a:t>
            </a:r>
            <a:r>
              <a:rPr lang="en-US" dirty="0" err="1"/>
              <a:t>socijalnoj</a:t>
            </a:r>
            <a:r>
              <a:rPr lang="en-US" dirty="0"/>
              <a:t> </a:t>
            </a:r>
            <a:r>
              <a:rPr lang="en-US" dirty="0" err="1"/>
              <a:t>dominaciji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podrške</a:t>
            </a:r>
            <a:r>
              <a:rPr lang="en-US" dirty="0"/>
              <a:t> </a:t>
            </a:r>
            <a:r>
              <a:rPr lang="en-US" dirty="0" err="1"/>
              <a:t>afirmativnim</a:t>
            </a:r>
            <a:r>
              <a:rPr lang="en-US" dirty="0"/>
              <a:t> </a:t>
            </a:r>
            <a:r>
              <a:rPr lang="en-US" dirty="0" err="1"/>
              <a:t>merama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studentskoj</a:t>
            </a:r>
            <a:r>
              <a:rPr lang="en-US" dirty="0"/>
              <a:t> </a:t>
            </a:r>
            <a:r>
              <a:rPr lang="en-US" dirty="0" err="1"/>
              <a:t>populaciji</a:t>
            </a:r>
            <a:r>
              <a:rPr lang="en-US" dirty="0"/>
              <a:t> </a:t>
            </a:r>
            <a:r>
              <a:rPr lang="en-US" dirty="0" err="1"/>
              <a:t>posredovana</a:t>
            </a:r>
            <a:r>
              <a:rPr lang="en-US" dirty="0"/>
              <a:t> je </a:t>
            </a:r>
            <a:r>
              <a:rPr lang="en-US" dirty="0" err="1"/>
              <a:t>ideološkom</a:t>
            </a:r>
            <a:r>
              <a:rPr lang="en-US" dirty="0"/>
              <a:t> </a:t>
            </a:r>
            <a:r>
              <a:rPr lang="en-US" dirty="0" err="1"/>
              <a:t>orijentacijom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opštoj</a:t>
            </a:r>
            <a:r>
              <a:rPr lang="en-US" dirty="0"/>
              <a:t> </a:t>
            </a:r>
            <a:r>
              <a:rPr lang="en-US" dirty="0" err="1"/>
              <a:t>populaciji</a:t>
            </a:r>
            <a:r>
              <a:rPr lang="en-US" dirty="0"/>
              <a:t> </a:t>
            </a:r>
            <a:r>
              <a:rPr lang="en-US" dirty="0" err="1"/>
              <a:t>nema</a:t>
            </a:r>
            <a:r>
              <a:rPr lang="en-US" dirty="0"/>
              <a:t>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medijacije</a:t>
            </a:r>
            <a:r>
              <a:rPr lang="en-US" dirty="0"/>
              <a:t>).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80570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Efekat</a:t>
            </a:r>
            <a:r>
              <a:rPr lang="en-US" dirty="0" smtClean="0"/>
              <a:t> ”</a:t>
            </a:r>
            <a:r>
              <a:rPr lang="en-US" dirty="0" err="1" smtClean="0"/>
              <a:t>dobrog</a:t>
            </a:r>
            <a:r>
              <a:rPr lang="en-US" dirty="0" smtClean="0"/>
              <a:t> </a:t>
            </a:r>
            <a:r>
              <a:rPr lang="en-US" dirty="0" err="1" smtClean="0"/>
              <a:t>ispitanika</a:t>
            </a:r>
            <a:r>
              <a:rPr lang="en-US" dirty="0" smtClean="0"/>
              <a:t>” </a:t>
            </a:r>
            <a:r>
              <a:rPr lang="en-US" dirty="0" err="1" smtClean="0"/>
              <a:t>i</a:t>
            </a:r>
            <a:r>
              <a:rPr lang="en-US" dirty="0" smtClean="0"/>
              <a:t> “</a:t>
            </a:r>
            <a:r>
              <a:rPr lang="en-US" dirty="0" err="1" smtClean="0"/>
              <a:t>efekat</a:t>
            </a:r>
            <a:r>
              <a:rPr lang="en-US" dirty="0" smtClean="0"/>
              <a:t> </a:t>
            </a:r>
            <a:r>
              <a:rPr lang="en-US" dirty="0" err="1" smtClean="0"/>
              <a:t>eksperimentatora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/>
              <a:t>Uočiti</a:t>
            </a:r>
            <a:r>
              <a:rPr lang="en-US" dirty="0" smtClean="0"/>
              <a:t> </a:t>
            </a:r>
            <a:r>
              <a:rPr lang="en-US" dirty="0" err="1" smtClean="0"/>
              <a:t>razlike</a:t>
            </a:r>
            <a:r>
              <a:rPr lang="en-US" dirty="0" smtClean="0"/>
              <a:t>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/>
              <a:t>Navesti</a:t>
            </a:r>
            <a:r>
              <a:rPr lang="en-US" dirty="0" smtClean="0"/>
              <a:t> </a:t>
            </a:r>
            <a:r>
              <a:rPr lang="en-US" dirty="0" err="1" smtClean="0"/>
              <a:t>primere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624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Procedure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ublažavanje</a:t>
            </a:r>
            <a:r>
              <a:rPr lang="en-US" dirty="0" smtClean="0"/>
              <a:t> </a:t>
            </a:r>
            <a:r>
              <a:rPr lang="en-US" dirty="0" err="1" smtClean="0"/>
              <a:t>efekta</a:t>
            </a:r>
            <a:r>
              <a:rPr lang="en-US" dirty="0" smtClean="0"/>
              <a:t> </a:t>
            </a:r>
            <a:r>
              <a:rPr lang="en-US" dirty="0" err="1" smtClean="0"/>
              <a:t>eksperimentatora</a:t>
            </a:r>
            <a:r>
              <a:rPr lang="en-US" dirty="0" smtClean="0"/>
              <a:t>. </a:t>
            </a:r>
            <a:r>
              <a:rPr lang="en-US" dirty="0" err="1" smtClean="0"/>
              <a:t>Smisliti</a:t>
            </a:r>
            <a:r>
              <a:rPr lang="en-US" dirty="0" smtClean="0"/>
              <a:t> </a:t>
            </a:r>
            <a:r>
              <a:rPr lang="en-US" dirty="0" err="1" smtClean="0"/>
              <a:t>prigodne</a:t>
            </a:r>
            <a:r>
              <a:rPr lang="en-US" dirty="0" smtClean="0"/>
              <a:t> </a:t>
            </a:r>
            <a:r>
              <a:rPr lang="en-US" dirty="0" err="1" smtClean="0"/>
              <a:t>primere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 </a:t>
            </a:r>
          </a:p>
          <a:p>
            <a:pPr marL="0" lvl="0" indent="0">
              <a:buNone/>
            </a:pPr>
            <a:r>
              <a:rPr lang="sr-Latn-CS" b="1" dirty="0" smtClean="0"/>
              <a:t>Razvijanje </a:t>
            </a:r>
            <a:r>
              <a:rPr lang="sr-Latn-CS" b="1" dirty="0"/>
              <a:t>preciznog protokola</a:t>
            </a:r>
            <a:r>
              <a:rPr lang="sr-Latn-CS" dirty="0"/>
              <a:t> i nadgledanje/snimanje ponašanja eksperimentatora,</a:t>
            </a:r>
            <a:endParaRPr lang="en-US" dirty="0"/>
          </a:p>
          <a:p>
            <a:pPr marL="0" lvl="0" indent="0">
              <a:buNone/>
            </a:pPr>
            <a:r>
              <a:rPr lang="sr-Latn-CS" b="1" dirty="0" smtClean="0"/>
              <a:t>Primena </a:t>
            </a:r>
            <a:r>
              <a:rPr lang="sr-Latn-CS" b="1" dirty="0"/>
              <a:t>“duplo slepih” procedura </a:t>
            </a:r>
            <a:r>
              <a:rPr lang="sr-Latn-CS" dirty="0"/>
              <a:t>u kojima ni eksperimentatori ni ispitanici ne znaju kojoj eksperimentalnoj grupi pripadaju. Nekada je, međutim, procedura takva da je nemoguće da eksperimentator ne bude svestan eksperimentalnog tretmana.</a:t>
            </a:r>
            <a:endParaRPr lang="en-US" dirty="0"/>
          </a:p>
          <a:p>
            <a:pPr marL="0" lvl="0" indent="0">
              <a:buNone/>
            </a:pPr>
            <a:r>
              <a:rPr lang="sr-Latn-CS" b="1" dirty="0" smtClean="0"/>
              <a:t>Automatizacija </a:t>
            </a:r>
            <a:r>
              <a:rPr lang="sr-Latn-CS" b="1" dirty="0"/>
              <a:t>zadavanja instrukcija ili davanja tretmana</a:t>
            </a:r>
            <a:r>
              <a:rPr lang="sr-Latn-CS" dirty="0"/>
              <a:t>. Instrukcije ili tretman mogu biti unapred snimljene, ili se čitav protokol može zadavati preko računara. Na ovaj način izbegava se efekat eksperimentatora, ali se mogu izgubiti dragocene povratne informacije o ponašanju ispitanika i njihovoj reakciji na procedure.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6904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err="1" smtClean="0"/>
              <a:t>Ekološki</a:t>
            </a:r>
            <a:r>
              <a:rPr lang="en-US" dirty="0" smtClean="0"/>
              <a:t> </a:t>
            </a:r>
            <a:r>
              <a:rPr lang="en-US" dirty="0" err="1" smtClean="0"/>
              <a:t>realizam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psihološki</a:t>
            </a:r>
            <a:r>
              <a:rPr lang="en-US" dirty="0" smtClean="0"/>
              <a:t> </a:t>
            </a:r>
            <a:r>
              <a:rPr lang="en-US" dirty="0" err="1" smtClean="0"/>
              <a:t>realizam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err="1" smtClean="0"/>
              <a:t>Ekološki</a:t>
            </a:r>
            <a:r>
              <a:rPr lang="en-US" b="1" dirty="0" smtClean="0"/>
              <a:t> </a:t>
            </a:r>
            <a:r>
              <a:rPr lang="en-US" b="1" dirty="0" err="1"/>
              <a:t>realizam</a:t>
            </a:r>
            <a:r>
              <a:rPr lang="en-US" dirty="0"/>
              <a:t> (da li </a:t>
            </a:r>
            <a:r>
              <a:rPr lang="en-US" dirty="0" err="1"/>
              <a:t>fenomen</a:t>
            </a:r>
            <a:r>
              <a:rPr lang="en-US" dirty="0"/>
              <a:t> </a:t>
            </a:r>
            <a:r>
              <a:rPr lang="en-US" dirty="0" err="1"/>
              <a:t>generisan</a:t>
            </a:r>
            <a:r>
              <a:rPr lang="en-US" dirty="0"/>
              <a:t> u </a:t>
            </a:r>
            <a:r>
              <a:rPr lang="en-US" dirty="0" err="1"/>
              <a:t>laboratoriji</a:t>
            </a:r>
            <a:r>
              <a:rPr lang="en-US" dirty="0"/>
              <a:t> </a:t>
            </a:r>
            <a:r>
              <a:rPr lang="en-US" dirty="0" err="1"/>
              <a:t>odgovara</a:t>
            </a:r>
            <a:r>
              <a:rPr lang="en-US" dirty="0"/>
              <a:t> </a:t>
            </a:r>
            <a:r>
              <a:rPr lang="en-US" dirty="0" err="1"/>
              <a:t>fenomenu</a:t>
            </a:r>
            <a:r>
              <a:rPr lang="en-US" dirty="0"/>
              <a:t> u </a:t>
            </a:r>
            <a:r>
              <a:rPr lang="en-US" dirty="0" err="1"/>
              <a:t>stvarnom</a:t>
            </a:r>
            <a:r>
              <a:rPr lang="en-US" dirty="0"/>
              <a:t> </a:t>
            </a:r>
            <a:r>
              <a:rPr lang="en-US" dirty="0" err="1"/>
              <a:t>životu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b="1" dirty="0" err="1" smtClean="0"/>
              <a:t>Psihološki</a:t>
            </a:r>
            <a:r>
              <a:rPr lang="en-US" b="1" dirty="0" smtClean="0"/>
              <a:t> </a:t>
            </a:r>
            <a:r>
              <a:rPr lang="en-US" b="1" dirty="0" err="1"/>
              <a:t>realizam</a:t>
            </a:r>
            <a:r>
              <a:rPr lang="en-US" dirty="0"/>
              <a:t> (da li </a:t>
            </a:r>
            <a:r>
              <a:rPr lang="en-US" dirty="0" err="1"/>
              <a:t>eksperimentalna</a:t>
            </a:r>
            <a:r>
              <a:rPr lang="en-US" dirty="0"/>
              <a:t> </a:t>
            </a:r>
            <a:r>
              <a:rPr lang="en-US" dirty="0" err="1"/>
              <a:t>manipulacija</a:t>
            </a:r>
            <a:r>
              <a:rPr lang="en-US" dirty="0"/>
              <a:t> </a:t>
            </a:r>
            <a:r>
              <a:rPr lang="en-US" dirty="0" err="1"/>
              <a:t>izaziva</a:t>
            </a:r>
            <a:r>
              <a:rPr lang="en-US" dirty="0"/>
              <a:t> </a:t>
            </a:r>
            <a:r>
              <a:rPr lang="en-US" dirty="0" err="1"/>
              <a:t>psihičko</a:t>
            </a:r>
            <a:r>
              <a:rPr lang="en-US" dirty="0"/>
              <a:t> </a:t>
            </a:r>
            <a:r>
              <a:rPr lang="en-US" dirty="0" err="1"/>
              <a:t>stanje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procese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odgovaraju</a:t>
            </a:r>
            <a:r>
              <a:rPr lang="en-US" dirty="0"/>
              <a:t> </a:t>
            </a:r>
            <a:r>
              <a:rPr lang="en-US" dirty="0" err="1"/>
              <a:t>psihičkim</a:t>
            </a:r>
            <a:r>
              <a:rPr lang="en-US" dirty="0"/>
              <a:t> </a:t>
            </a:r>
            <a:r>
              <a:rPr lang="en-US" dirty="0" err="1"/>
              <a:t>stanjima</a:t>
            </a:r>
            <a:r>
              <a:rPr lang="en-US" dirty="0"/>
              <a:t>/</a:t>
            </a:r>
            <a:r>
              <a:rPr lang="en-US" dirty="0" err="1"/>
              <a:t>procesima</a:t>
            </a:r>
            <a:r>
              <a:rPr lang="en-US" dirty="0"/>
              <a:t> u </a:t>
            </a:r>
            <a:r>
              <a:rPr lang="en-US" dirty="0" err="1"/>
              <a:t>svakodnevnom</a:t>
            </a:r>
            <a:r>
              <a:rPr lang="en-US" dirty="0"/>
              <a:t> </a:t>
            </a:r>
            <a:r>
              <a:rPr lang="en-US" dirty="0" err="1"/>
              <a:t>životu</a:t>
            </a:r>
            <a:r>
              <a:rPr lang="en-US" dirty="0"/>
              <a:t>)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Primeri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kojima</a:t>
            </a:r>
            <a:r>
              <a:rPr lang="en-US" dirty="0"/>
              <a:t> se ova </a:t>
            </a:r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razlikuju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08937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Podela</a:t>
            </a:r>
            <a:r>
              <a:rPr lang="en-US" dirty="0" smtClean="0"/>
              <a:t> </a:t>
            </a:r>
            <a:r>
              <a:rPr lang="en-US" dirty="0" err="1" smtClean="0"/>
              <a:t>eksperimenata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Laboratorijski</a:t>
            </a:r>
            <a:r>
              <a:rPr lang="en-US" dirty="0"/>
              <a:t> </a:t>
            </a:r>
            <a:r>
              <a:rPr lang="en-US" dirty="0" err="1"/>
              <a:t>eksperimenti</a:t>
            </a:r>
            <a:endParaRPr lang="en-US" dirty="0"/>
          </a:p>
          <a:p>
            <a:r>
              <a:rPr lang="en-US" dirty="0" err="1"/>
              <a:t>Eksperimenti</a:t>
            </a:r>
            <a:r>
              <a:rPr lang="en-US" dirty="0"/>
              <a:t> u </a:t>
            </a:r>
            <a:r>
              <a:rPr lang="en-US" dirty="0" err="1"/>
              <a:t>prirodnim</a:t>
            </a:r>
            <a:r>
              <a:rPr lang="en-US" dirty="0"/>
              <a:t> </a:t>
            </a:r>
            <a:r>
              <a:rPr lang="en-US" dirty="0" err="1"/>
              <a:t>uslovima</a:t>
            </a:r>
            <a:endParaRPr lang="en-US" dirty="0"/>
          </a:p>
          <a:p>
            <a:r>
              <a:rPr lang="en-US" dirty="0" err="1" smtClean="0"/>
              <a:t>Kvazieksperimenti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Po </a:t>
            </a:r>
            <a:r>
              <a:rPr lang="en-US" dirty="0" err="1" smtClean="0"/>
              <a:t>kojim</a:t>
            </a:r>
            <a:r>
              <a:rPr lang="en-US" dirty="0" smtClean="0"/>
              <a:t> </a:t>
            </a:r>
            <a:r>
              <a:rPr lang="en-US" dirty="0" err="1" smtClean="0"/>
              <a:t>kriterijumima</a:t>
            </a:r>
            <a:r>
              <a:rPr lang="en-US" dirty="0" smtClean="0"/>
              <a:t>?</a:t>
            </a:r>
            <a:endParaRPr lang="en-US" dirty="0"/>
          </a:p>
          <a:p>
            <a:r>
              <a:rPr lang="en-US" dirty="0" err="1"/>
              <a:t>Sličnosti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razlike</a:t>
            </a:r>
            <a:r>
              <a:rPr lang="en-US" dirty="0" smtClean="0"/>
              <a:t>?</a:t>
            </a:r>
            <a:endParaRPr lang="en-US" dirty="0"/>
          </a:p>
          <a:p>
            <a:r>
              <a:rPr lang="en-US" dirty="0" err="1"/>
              <a:t>Primeri</a:t>
            </a:r>
            <a:endParaRPr lang="en-US" dirty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11360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Ček</a:t>
            </a:r>
            <a:r>
              <a:rPr lang="en-US" dirty="0" smtClean="0"/>
              <a:t> </a:t>
            </a:r>
            <a:r>
              <a:rPr lang="en-US" dirty="0" err="1" smtClean="0"/>
              <a:t>lista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dizajniranje</a:t>
            </a:r>
            <a:r>
              <a:rPr lang="en-US" dirty="0" smtClean="0"/>
              <a:t> </a:t>
            </a:r>
            <a:r>
              <a:rPr lang="en-US" dirty="0" err="1" smtClean="0"/>
              <a:t>eksperimenata</a:t>
            </a:r>
            <a:r>
              <a:rPr lang="en-US" dirty="0" smtClean="0"/>
              <a:t>. </a:t>
            </a:r>
            <a:r>
              <a:rPr lang="en-US" dirty="0" err="1" smtClean="0"/>
              <a:t>Zašto</a:t>
            </a:r>
            <a:r>
              <a:rPr lang="en-US" dirty="0" smtClean="0"/>
              <a:t> je </a:t>
            </a:r>
            <a:r>
              <a:rPr lang="en-US" dirty="0" err="1" smtClean="0"/>
              <a:t>svaki</a:t>
            </a:r>
            <a:r>
              <a:rPr lang="en-US" dirty="0" smtClean="0"/>
              <a:t> </a:t>
            </a:r>
            <a:r>
              <a:rPr lang="en-US" dirty="0" err="1" smtClean="0"/>
              <a:t>korak</a:t>
            </a:r>
            <a:r>
              <a:rPr lang="en-US" dirty="0" smtClean="0"/>
              <a:t> </a:t>
            </a:r>
            <a:r>
              <a:rPr lang="en-US" dirty="0" err="1" smtClean="0"/>
              <a:t>važan</a:t>
            </a:r>
            <a:r>
              <a:rPr lang="en-US" dirty="0" smtClean="0"/>
              <a:t>?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900421"/>
            <a:ext cx="11095534" cy="4433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8237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507</Words>
  <Application>Microsoft Macintosh PowerPoint</Application>
  <PresentationFormat>Widescreen</PresentationFormat>
  <Paragraphs>48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Calibri</vt:lpstr>
      <vt:lpstr>Calibri Light</vt:lpstr>
      <vt:lpstr>Arial</vt:lpstr>
      <vt:lpstr>Office Theme</vt:lpstr>
      <vt:lpstr>Zadatak: Moderacija ili medijacija? Formuliši hipoteze</vt:lpstr>
      <vt:lpstr>Zadatak: Značaj kontrolne grupe</vt:lpstr>
      <vt:lpstr>Zadatak: kategorizacija eksperimentalnih manipulacija (Crano, Brewer &amp; Lac, 2014), kritički pogled</vt:lpstr>
      <vt:lpstr>Problemi WEIRD uzorkovanja u eksperimentalnom dizajnu (Henry, 2009). Koji je najozbiljniji i zašto?</vt:lpstr>
      <vt:lpstr>Efekat ”dobrog ispitanika” i “efekat eksperimentatora”</vt:lpstr>
      <vt:lpstr>Procedure za ublažavanje efekta eksperimentatora. Smisliti prigodne primere</vt:lpstr>
      <vt:lpstr>  Ekološki realizam i psihološki realizam   </vt:lpstr>
      <vt:lpstr>Podela eksperimenata </vt:lpstr>
      <vt:lpstr>Ček lista za dizajniranje eksperimenata. Zašto je svaki korak važan?</vt:lpstr>
    </vt:vector>
  </TitlesOfParts>
  <Company/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Moderation</dc:title>
  <dc:creator>Iris Zezelj</dc:creator>
  <cp:lastModifiedBy>Iris Zezelj</cp:lastModifiedBy>
  <cp:revision>5</cp:revision>
  <dcterms:created xsi:type="dcterms:W3CDTF">2018-05-03T08:02:35Z</dcterms:created>
  <dcterms:modified xsi:type="dcterms:W3CDTF">2018-05-03T09:08:30Z</dcterms:modified>
</cp:coreProperties>
</file>