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60" r:id="rId5"/>
    <p:sldId id="263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EFDEF7A-D32A-4577-B35C-A2F6AC022B5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15D2E59-564E-4BBD-89A5-C211AD5BC173}" type="datetimeFigureOut">
              <a:rPr lang="en-US" smtClean="0"/>
              <a:t>11/21/2021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sz="5400" b="1" dirty="0" smtClean="0"/>
              <a:t>PROFESIONALNI RAZVOJ NASTAVNIKA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i="1" dirty="0" err="1" smtClean="0"/>
              <a:t>Modeli</a:t>
            </a:r>
            <a:r>
              <a:rPr lang="en-US" sz="3600" i="1" dirty="0" smtClean="0"/>
              <a:t> </a:t>
            </a:r>
            <a:r>
              <a:rPr lang="sr-Latn-RS" sz="3600" i="1" dirty="0" smtClean="0"/>
              <a:t>i </a:t>
            </a:r>
            <a:r>
              <a:rPr lang="en-US" sz="3600" i="1" dirty="0" err="1" smtClean="0"/>
              <a:t>pristupi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74442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Pristupi razvoju nastavnika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1295400"/>
            <a:ext cx="70104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</a:p>
          <a:p>
            <a:pPr lvl="0" algn="just"/>
            <a:r>
              <a:rPr lang="en-US" sz="2800" b="1" dirty="0" err="1"/>
              <a:t>Teorijsko</a:t>
            </a:r>
            <a:r>
              <a:rPr lang="en-US" sz="2800" b="1" dirty="0"/>
              <a:t> / </a:t>
            </a:r>
            <a:r>
              <a:rPr lang="en-US" sz="2800" b="1" dirty="0" err="1"/>
              <a:t>nau</a:t>
            </a:r>
            <a:r>
              <a:rPr lang="sr-Latn-RS" sz="2800" b="1" dirty="0"/>
              <a:t>čno obrazovanje nastavnika </a:t>
            </a:r>
            <a:r>
              <a:rPr lang="sr-Latn-RS" sz="2800" dirty="0"/>
              <a:t>– za predmet a ne obavezno pedagoško – </a:t>
            </a:r>
            <a:r>
              <a:rPr lang="sr-Latn-RS" sz="2800" dirty="0" smtClean="0"/>
              <a:t>psihološko,metodičko </a:t>
            </a:r>
            <a:r>
              <a:rPr lang="sr-Latn-RS" sz="2800" dirty="0"/>
              <a:t>obrazovanje- </a:t>
            </a:r>
            <a:r>
              <a:rPr lang="sr-Latn-RS" sz="2800" i="1" dirty="0"/>
              <a:t>akademski pristup </a:t>
            </a:r>
            <a:endParaRPr lang="en-US" sz="2800" i="1" dirty="0"/>
          </a:p>
          <a:p>
            <a:pPr lvl="0" algn="just"/>
            <a:r>
              <a:rPr lang="sr-Latn-RS" sz="2800" b="1" dirty="0"/>
              <a:t>Sticanje pedagoško – didaktičkih veština-praktične </a:t>
            </a:r>
            <a:r>
              <a:rPr lang="sr-Latn-RS" sz="2800" dirty="0" smtClean="0"/>
              <a:t>veštine, gotova </a:t>
            </a:r>
            <a:r>
              <a:rPr lang="sr-Latn-RS" sz="2800" dirty="0"/>
              <a:t>rešenja bez obaveznog razumevanja šta je iza njih </a:t>
            </a:r>
            <a:endParaRPr lang="en-US" sz="2800" dirty="0"/>
          </a:p>
          <a:p>
            <a:pPr lvl="0" algn="just"/>
            <a:r>
              <a:rPr lang="sr-Latn-RS" sz="2800" b="1" dirty="0"/>
              <a:t>Refleksivna praksa </a:t>
            </a:r>
            <a:r>
              <a:rPr lang="sr-Latn-RS" sz="2800" dirty="0"/>
              <a:t>– ka promeni načina razmišljanja nastavnika i podsticanju njegove autonomije u </a:t>
            </a:r>
            <a:r>
              <a:rPr lang="sr-Latn-RS" sz="2800" dirty="0" smtClean="0"/>
              <a:t>radu (Radulović,L.,2011)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067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3600" b="1" dirty="0" smtClean="0"/>
              <a:t>Modeli profesionalnog razvoja nastavnika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Model </a:t>
            </a:r>
            <a:r>
              <a:rPr lang="sr-Latn-RS" b="1" dirty="0" smtClean="0"/>
              <a:t>deficita i razvojni </a:t>
            </a:r>
            <a:r>
              <a:rPr lang="sr-Latn-RS" dirty="0" smtClean="0"/>
              <a:t>model: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Deficit: nastavnik kao „neadekvatan“, neophodno mu „dopuniti“ kompetencije; dekontekstualizovano i neindividualizovano; odluke se donose odozgo i znanja proizvode i unose sa strane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Razvoj: oslanjanje na kapacitet i prethodna iskustva nastavnika kao i uvažavanje konteksta; transformativni proces promene; uvažavanje subjektivnog doživljaja nastavnika; ravnoteža između ličnog i profesionalnog razvoja</a:t>
            </a:r>
          </a:p>
          <a:p>
            <a:pPr>
              <a:buFont typeface="Wingdings" pitchFamily="2" charset="2"/>
              <a:buChar char="Ø"/>
            </a:pPr>
            <a:endParaRPr lang="sr-Latn-RS" dirty="0"/>
          </a:p>
          <a:p>
            <a:r>
              <a:rPr lang="sr-Latn-RS" b="1" dirty="0" smtClean="0"/>
              <a:t>Individualni i organizacioni razvoj</a:t>
            </a:r>
            <a:r>
              <a:rPr lang="sr-Latn-RS" dirty="0" smtClean="0"/>
              <a:t> (organizacija ili zajednica učenja, kooperativni pristup, kultura saradnje)</a:t>
            </a:r>
          </a:p>
          <a:p>
            <a:pPr marL="114300" indent="0">
              <a:buNone/>
            </a:pPr>
            <a:r>
              <a:rPr lang="sr-Latn-RS" dirty="0" smtClean="0"/>
              <a:t>(Stanković, Pavlović,2010)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2718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Organizaciona rešenja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924800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40" dirty="0" smtClean="0"/>
              <a:t>Tri komponente obrazovanja nastavnika: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r-Latn-RS" sz="2640" dirty="0" smtClean="0"/>
              <a:t>Inicijalno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r-Latn-RS" sz="2640" dirty="0" smtClean="0"/>
              <a:t>Pripravnički staž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r-Latn-RS" sz="2640" dirty="0" smtClean="0"/>
              <a:t>Profesionalno usavršavanje</a:t>
            </a:r>
          </a:p>
          <a:p>
            <a:endParaRPr lang="sr-Latn-RS" sz="2640" dirty="0"/>
          </a:p>
          <a:p>
            <a:r>
              <a:rPr lang="sr-Latn-RS" sz="2640" dirty="0" smtClean="0"/>
              <a:t>Simultano: predmetno i pedagoško psihološko </a:t>
            </a:r>
          </a:p>
          <a:p>
            <a:r>
              <a:rPr lang="sr-Latn-RS" sz="2640" dirty="0" smtClean="0"/>
              <a:t>i didaktičko obrazovanje</a:t>
            </a:r>
          </a:p>
          <a:p>
            <a:endParaRPr lang="sr-Latn-RS" sz="2640" dirty="0"/>
          </a:p>
          <a:p>
            <a:r>
              <a:rPr lang="sr-Latn-RS" sz="2640" dirty="0" smtClean="0"/>
              <a:t>Sukcesivno – najpre stručni sadržaji a zatim </a:t>
            </a:r>
          </a:p>
          <a:p>
            <a:r>
              <a:rPr lang="sr-Latn-RS" sz="2640" dirty="0" smtClean="0"/>
              <a:t>pedagoško – psihološko didaktički</a:t>
            </a:r>
          </a:p>
          <a:p>
            <a:endParaRPr lang="sr-Latn-RS" sz="2640" dirty="0"/>
          </a:p>
          <a:p>
            <a:r>
              <a:rPr lang="sr-Latn-RS" sz="2640" dirty="0" smtClean="0"/>
              <a:t>OECD,2010; Spasenović,V.,2013.</a:t>
            </a:r>
            <a:endParaRPr lang="en-US" sz="2640" dirty="0"/>
          </a:p>
        </p:txBody>
      </p:sp>
    </p:spTree>
    <p:extLst>
      <p:ext uri="{BB962C8B-B14F-4D97-AF65-F5344CB8AC3E}">
        <p14:creationId xmlns:p14="http://schemas.microsoft.com/office/powerpoint/2010/main" val="49440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latin typeface="+mn-lt"/>
              </a:rPr>
              <a:t>Forme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profesionalnog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usavr</a:t>
            </a:r>
            <a:r>
              <a:rPr lang="sr-Latn-RS" b="1" dirty="0">
                <a:latin typeface="+mn-lt"/>
              </a:rPr>
              <a:t>š</a:t>
            </a:r>
            <a:r>
              <a:rPr lang="en-US" b="1" dirty="0" err="1" smtClean="0">
                <a:latin typeface="+mn-lt"/>
              </a:rPr>
              <a:t>avanja</a:t>
            </a:r>
            <a:r>
              <a:rPr lang="sr-Latn-RS" b="1" dirty="0" smtClean="0">
                <a:latin typeface="+mn-lt"/>
              </a:rPr>
              <a:t> nastavnika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sr-Latn-RS" dirty="0" smtClean="0"/>
          </a:p>
          <a:p>
            <a:r>
              <a:rPr lang="sr-Latn-RS" sz="2400" dirty="0" smtClean="0"/>
              <a:t>Neformalni oblici – „in servis“, INSET, sistem kontinuiranog usavršavanja nastavnika, samousavršavanje i programi institucija, asocijacija, organizacija...</a:t>
            </a:r>
          </a:p>
          <a:p>
            <a:endParaRPr lang="sr-Latn-RS" sz="2400" dirty="0"/>
          </a:p>
          <a:p>
            <a:pPr indent="-342900"/>
            <a:r>
              <a:rPr lang="sr-Latn-RS" sz="2400" dirty="0" smtClean="0"/>
              <a:t>Formalni: postdiplomske specijalizacije, master studije, dalje obrazovanje (npr. </a:t>
            </a:r>
            <a:r>
              <a:rPr lang="sr-Latn-RS" sz="2400" dirty="0"/>
              <a:t>Master program za nastavnike na Filozofskom fakultetu – Tempus </a:t>
            </a:r>
            <a:r>
              <a:rPr lang="sr-Latn-RS" sz="2400" dirty="0" smtClean="0"/>
              <a:t>projekat)</a:t>
            </a:r>
            <a:endParaRPr lang="sr-Latn-RS" sz="2400" dirty="0"/>
          </a:p>
          <a:p>
            <a:pPr marL="114300" indent="0">
              <a:buNone/>
            </a:pPr>
            <a:endParaRPr lang="sr-Latn-RS" sz="2400" dirty="0"/>
          </a:p>
          <a:p>
            <a:r>
              <a:rPr lang="sr-Latn-RS" sz="2400" dirty="0" smtClean="0"/>
              <a:t>Nastavničko iskustvo </a:t>
            </a:r>
          </a:p>
          <a:p>
            <a:endParaRPr lang="sr-Latn-RS" sz="2400" dirty="0"/>
          </a:p>
          <a:p>
            <a:pPr marL="114300" indent="0">
              <a:buNone/>
            </a:pPr>
            <a:r>
              <a:rPr lang="sr-Latn-RS" sz="2400" dirty="0" smtClean="0"/>
              <a:t>(Alibabić,Ovesni,2005)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993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Rešenja obrazovne politike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sr-Latn-RS" sz="2800" dirty="0" smtClean="0"/>
              <a:t>Od 2009, Zakon o osnovama sistema obrazovanja i vaspitanja: obaveza sticanja znanja za rad u nastavi u okviru inicijalnog obrazovanja: </a:t>
            </a:r>
          </a:p>
          <a:p>
            <a:pPr marL="0" indent="0">
              <a:buNone/>
            </a:pPr>
            <a:r>
              <a:rPr lang="sr-Latn-RS" sz="2800" dirty="0" smtClean="0"/>
              <a:t>30 ESTP iz pedagogije, psihologije i didaktike i </a:t>
            </a:r>
          </a:p>
          <a:p>
            <a:pPr marL="0" indent="0">
              <a:buNone/>
            </a:pPr>
            <a:r>
              <a:rPr lang="sr-Latn-RS" sz="2800" dirty="0" smtClean="0"/>
              <a:t>6 ESTP iz školske prakse</a:t>
            </a:r>
          </a:p>
          <a:p>
            <a:pPr marL="0" indent="0">
              <a:buNone/>
            </a:pPr>
            <a:endParaRPr lang="sr-Latn-RS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7023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3200" b="1" dirty="0" smtClean="0">
                <a:latin typeface="+mn-lt"/>
              </a:rPr>
              <a:t>Odredbe Pravilnika o stalnom stručnom usavršavanju nastavnika, vaspitača i stručnih saradnika</a:t>
            </a:r>
            <a:endParaRPr lang="en-US" sz="3200" b="1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sz="2800" dirty="0" smtClean="0"/>
              <a:t>U okviru </a:t>
            </a:r>
            <a:r>
              <a:rPr lang="sr-Latn-RS" sz="2800" i="1" dirty="0" smtClean="0"/>
              <a:t>aktivnosti:</a:t>
            </a:r>
            <a:r>
              <a:rPr lang="sr-Latn-RS" sz="2800" dirty="0" smtClean="0"/>
              <a:t> koje sprovodi škola (ugledni časovi, projekti, istraživanja, prikazi i sl) ili odobrenih programa van škole (skupovi, posete, programi)</a:t>
            </a:r>
            <a:endParaRPr lang="sr-Latn-RS" sz="2800" dirty="0" smtClean="0"/>
          </a:p>
          <a:p>
            <a:r>
              <a:rPr lang="sr-Latn-RS" sz="2800" i="1" dirty="0" smtClean="0"/>
              <a:t>Oblici</a:t>
            </a:r>
            <a:r>
              <a:rPr lang="sr-Latn-RS" sz="2800" dirty="0" smtClean="0"/>
              <a:t> usavršavanja:obuke; skupovi; studijske posete; zimske i letnje škole; studijska putovanja</a:t>
            </a:r>
          </a:p>
          <a:p>
            <a:r>
              <a:rPr lang="sr-Latn-RS" sz="2800" dirty="0" smtClean="0"/>
              <a:t>Stručne obuke: Centar </a:t>
            </a:r>
            <a:r>
              <a:rPr lang="sr-Latn-RS" sz="2800" dirty="0" smtClean="0"/>
              <a:t>za profesionalni razvoj zaposlenih u obrazovanju ZUOV – koordinacija, akreditacija programa</a:t>
            </a:r>
          </a:p>
          <a:p>
            <a:r>
              <a:rPr lang="en-US" sz="2800" dirty="0" err="1" smtClean="0"/>
              <a:t>Nastavnik</a:t>
            </a:r>
            <a:r>
              <a:rPr lang="en-US" sz="2800" dirty="0"/>
              <a:t>,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stručni</a:t>
            </a:r>
            <a:r>
              <a:rPr lang="en-US" sz="2800" dirty="0"/>
              <a:t> </a:t>
            </a:r>
            <a:r>
              <a:rPr lang="en-US" sz="2800" dirty="0" err="1"/>
              <a:t>saradnik</a:t>
            </a:r>
            <a:r>
              <a:rPr lang="en-US" sz="2800" dirty="0"/>
              <a:t> </a:t>
            </a:r>
            <a:r>
              <a:rPr lang="en-US" sz="2800" dirty="0" err="1"/>
              <a:t>dužan</a:t>
            </a:r>
            <a:r>
              <a:rPr lang="en-US" sz="2800" dirty="0"/>
              <a:t> je da u </a:t>
            </a:r>
            <a:r>
              <a:rPr lang="en-US" sz="2800" dirty="0" err="1"/>
              <a:t>toku</a:t>
            </a:r>
            <a:r>
              <a:rPr lang="en-US" sz="2800" dirty="0"/>
              <a:t> pet </a:t>
            </a:r>
            <a:r>
              <a:rPr lang="en-US" sz="2800" dirty="0" err="1"/>
              <a:t>godina</a:t>
            </a:r>
            <a:r>
              <a:rPr lang="en-US" sz="2800" dirty="0"/>
              <a:t> </a:t>
            </a:r>
            <a:r>
              <a:rPr lang="en-US" sz="2800" dirty="0" err="1"/>
              <a:t>ostvari</a:t>
            </a:r>
            <a:r>
              <a:rPr lang="en-US" sz="2800" dirty="0"/>
              <a:t> </a:t>
            </a:r>
            <a:r>
              <a:rPr lang="en-US" sz="2800" dirty="0" err="1"/>
              <a:t>najmanje</a:t>
            </a:r>
            <a:r>
              <a:rPr lang="en-US" sz="2800" dirty="0"/>
              <a:t> 100 </a:t>
            </a:r>
            <a:r>
              <a:rPr lang="en-US" sz="2800" dirty="0" err="1"/>
              <a:t>bodova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različitih</a:t>
            </a:r>
            <a:r>
              <a:rPr lang="en-US" sz="2800" dirty="0"/>
              <a:t> </a:t>
            </a:r>
            <a:r>
              <a:rPr lang="en-US" sz="2800" dirty="0" err="1" smtClean="0"/>
              <a:t>oblika</a:t>
            </a:r>
            <a:r>
              <a:rPr lang="sr-Latn-RS" sz="2800" dirty="0"/>
              <a:t> </a:t>
            </a:r>
            <a:r>
              <a:rPr lang="en-US" sz="2800" dirty="0" err="1" smtClean="0"/>
              <a:t>stručnog</a:t>
            </a:r>
            <a:r>
              <a:rPr lang="en-US" sz="2800" dirty="0" smtClean="0"/>
              <a:t> </a:t>
            </a:r>
            <a:r>
              <a:rPr lang="en-US" sz="2800" dirty="0" err="1"/>
              <a:t>usavršavanja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</a:t>
            </a:r>
            <a:r>
              <a:rPr lang="sr-Latn-RS" sz="2800" dirty="0" smtClean="0"/>
              <a:t>(</a:t>
            </a:r>
            <a:r>
              <a:rPr lang="en-US" sz="2400" dirty="0"/>
              <a:t>„Sl. </a:t>
            </a:r>
            <a:r>
              <a:rPr lang="en-US" sz="2400" dirty="0" err="1" smtClean="0"/>
              <a:t>glasnik</a:t>
            </a:r>
            <a:r>
              <a:rPr lang="en-US" sz="2400" dirty="0" smtClean="0"/>
              <a:t> </a:t>
            </a:r>
            <a:r>
              <a:rPr lang="en-US" sz="2400" dirty="0"/>
              <a:t>RS</a:t>
            </a:r>
            <a:r>
              <a:rPr lang="en-US" sz="2400" dirty="0" smtClean="0"/>
              <a:t>“ </a:t>
            </a:r>
            <a:r>
              <a:rPr lang="en-US" sz="2400" dirty="0"/>
              <a:t>br. 81/2017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smtClean="0"/>
              <a:t>48/2018</a:t>
            </a:r>
            <a:r>
              <a:rPr lang="sr-Latn-RS" sz="2400" dirty="0"/>
              <a:t>)</a:t>
            </a:r>
            <a:endParaRPr lang="sr-Latn-RS" sz="2800" dirty="0" smtClean="0"/>
          </a:p>
          <a:p>
            <a:r>
              <a:rPr lang="sr-Latn-RS" sz="2800" dirty="0" smtClean="0"/>
              <a:t>Katalog </a:t>
            </a:r>
            <a:r>
              <a:rPr lang="sr-Latn-RS" sz="2800" dirty="0" smtClean="0"/>
              <a:t>programa usavršavanja – seminari, kratkoročne forme (zuov.gov.rs)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86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sz="4000" b="1" dirty="0" smtClean="0"/>
              <a:t>Efektivnost razvojnih rešenja – neka pitanja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Vertikalno i horizontalno usavršavanje</a:t>
            </a:r>
          </a:p>
          <a:p>
            <a:endParaRPr lang="sr-Latn-RS" dirty="0"/>
          </a:p>
          <a:p>
            <a:r>
              <a:rPr lang="sr-Latn-RS" dirty="0" smtClean="0"/>
              <a:t>Mreže nastavnika i stručnjaka i podrška kvalitetu nastave</a:t>
            </a:r>
          </a:p>
          <a:p>
            <a:pPr marL="114300" indent="0">
              <a:buNone/>
            </a:pPr>
            <a:endParaRPr lang="sr-Latn-RS" dirty="0"/>
          </a:p>
          <a:p>
            <a:r>
              <a:rPr lang="sr-Latn-RS" dirty="0" smtClean="0"/>
              <a:t>Sticanje iskustva i formalno i neformalno obrazovanje</a:t>
            </a:r>
          </a:p>
          <a:p>
            <a:endParaRPr lang="sr-Latn-RS" dirty="0"/>
          </a:p>
          <a:p>
            <a:r>
              <a:rPr lang="sr-Latn-RS" dirty="0" smtClean="0"/>
              <a:t>Način utvrđivanja potreba, samoevaluacije i evaluacije</a:t>
            </a:r>
          </a:p>
          <a:p>
            <a:pPr marL="114300" indent="0">
              <a:buNone/>
            </a:pPr>
            <a:endParaRPr lang="sr-Latn-RS" dirty="0" smtClean="0"/>
          </a:p>
          <a:p>
            <a:r>
              <a:rPr lang="sr-Latn-RS" dirty="0" smtClean="0"/>
              <a:t>Odnos INSETA i Pre-SET-a u obrazovanju odraslih?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581</TotalTime>
  <Words>370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PROFESIONALNI RAZVOJ NASTAVNIKA</vt:lpstr>
      <vt:lpstr>Pristupi razvoju nastavnika</vt:lpstr>
      <vt:lpstr>Modeli profesionalnog razvoja nastavnika</vt:lpstr>
      <vt:lpstr>Organizaciona rešenja</vt:lpstr>
      <vt:lpstr>Forme profesionalnog usavršavanja nastavnika</vt:lpstr>
      <vt:lpstr>Rešenja obrazovne politike</vt:lpstr>
      <vt:lpstr>Odredbe Pravilnika o stalnom stručnom usavršavanju nastavnika, vaspitača i stručnih saradnika</vt:lpstr>
      <vt:lpstr>Efektivnost razvojnih rešenja – neka pitanja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PROFESIONALNI RAZVOJ NASTAVNIKA</dc:title>
  <dc:creator>Violeta Orlovic</dc:creator>
  <cp:lastModifiedBy>Violeta</cp:lastModifiedBy>
  <cp:revision>21</cp:revision>
  <dcterms:created xsi:type="dcterms:W3CDTF">2013-10-14T19:41:34Z</dcterms:created>
  <dcterms:modified xsi:type="dcterms:W3CDTF">2021-11-21T19:08:17Z</dcterms:modified>
</cp:coreProperties>
</file>