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0"/>
  </p:notesMasterIdLst>
  <p:sldIdLst>
    <p:sldId id="256" r:id="rId3"/>
    <p:sldId id="280" r:id="rId4"/>
    <p:sldId id="257" r:id="rId5"/>
    <p:sldId id="282" r:id="rId6"/>
    <p:sldId id="258" r:id="rId7"/>
    <p:sldId id="265" r:id="rId8"/>
    <p:sldId id="275" r:id="rId9"/>
    <p:sldId id="283" r:id="rId10"/>
    <p:sldId id="303" r:id="rId11"/>
    <p:sldId id="284" r:id="rId12"/>
    <p:sldId id="285" r:id="rId13"/>
    <p:sldId id="286" r:id="rId14"/>
    <p:sldId id="288" r:id="rId15"/>
    <p:sldId id="289" r:id="rId16"/>
    <p:sldId id="290" r:id="rId17"/>
    <p:sldId id="291" r:id="rId18"/>
    <p:sldId id="292" r:id="rId19"/>
    <p:sldId id="293" r:id="rId20"/>
    <p:sldId id="305" r:id="rId21"/>
    <p:sldId id="294" r:id="rId22"/>
    <p:sldId id="295" r:id="rId23"/>
    <p:sldId id="296" r:id="rId24"/>
    <p:sldId id="302" r:id="rId25"/>
    <p:sldId id="298" r:id="rId26"/>
    <p:sldId id="304" r:id="rId27"/>
    <p:sldId id="299" r:id="rId28"/>
    <p:sldId id="30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660"/>
  </p:normalViewPr>
  <p:slideViewPr>
    <p:cSldViewPr>
      <p:cViewPr varScale="1">
        <p:scale>
          <a:sx n="81" d="100"/>
          <a:sy n="81" d="100"/>
        </p:scale>
        <p:origin x="1410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68174-8E0C-4D3A-9E7E-C1B4F597C777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54711-1075-4FB3-8F52-82A0A93B74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73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p3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5" name="Google Shape;2075;p3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1" name="Google Shape;2111;p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2" name="Google Shape;2112;p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0" name="Google Shape;2180;p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1" name="Google Shape;2181;p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D0793F3-53B9-4D0B-B2B4-848D4C6E0AF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Psihološka procena i psihoterapija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3800"/>
            <a:ext cx="4800600" cy="1066800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Latn-RS" dirty="0"/>
              <a:t>U cilju budućeg ili tekućeg tretmana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Latn-RS" dirty="0"/>
              <a:t>U cilju evaluacije efekata završenog tretmana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Latn-RS" dirty="0"/>
              <a:t>Terapijska procena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79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2. </a:t>
            </a:r>
            <a:r>
              <a:rPr lang="sr-Latn-RS" dirty="0">
                <a:solidFill>
                  <a:schemeClr val="accent2"/>
                </a:solidFill>
              </a:rPr>
              <a:t>Evaluacija tretmana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sr-Latn-RS" dirty="0"/>
              <a:t>Evaluacija više zavisi </a:t>
            </a:r>
            <a:r>
              <a:rPr lang="sr-Latn-RS" u="sng" dirty="0"/>
              <a:t>od ličnosti klijenta</a:t>
            </a:r>
            <a:r>
              <a:rPr lang="sr-Latn-RS" dirty="0"/>
              <a:t>, nego od tretmana, </a:t>
            </a:r>
            <a:br>
              <a:rPr lang="sr-Latn-RS" dirty="0"/>
            </a:br>
            <a:r>
              <a:rPr lang="sr-Latn-RS" dirty="0"/>
              <a:t>ali i </a:t>
            </a:r>
            <a:r>
              <a:rPr lang="sr-Latn-RS" u="sng" dirty="0"/>
              <a:t>od ličnosti terapeuta</a:t>
            </a:r>
            <a:r>
              <a:rPr lang="sr-Latn-RS" dirty="0"/>
              <a:t>, bez obzira na terapijski pravac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u="sng" dirty="0" err="1"/>
              <a:t>kvaliteta</a:t>
            </a:r>
            <a:r>
              <a:rPr lang="en-US" u="sng" dirty="0"/>
              <a:t> </a:t>
            </a:r>
            <a:r>
              <a:rPr lang="en-US" u="sng" dirty="0" err="1"/>
              <a:t>njihovog</a:t>
            </a:r>
            <a:r>
              <a:rPr lang="en-US" u="sng" dirty="0"/>
              <a:t> </a:t>
            </a:r>
            <a:r>
              <a:rPr lang="en-US" u="sng" dirty="0" err="1"/>
              <a:t>odnosa</a:t>
            </a:r>
            <a:r>
              <a:rPr lang="en-US" dirty="0"/>
              <a:t>- </a:t>
            </a:r>
            <a:r>
              <a:rPr lang="en-US" u="sng" dirty="0" err="1"/>
              <a:t>odnos</a:t>
            </a:r>
            <a:r>
              <a:rPr lang="en-US" u="sng" dirty="0"/>
              <a:t> je “</a:t>
            </a:r>
            <a:r>
              <a:rPr lang="en-US" u="sng" dirty="0" err="1"/>
              <a:t>lekovit</a:t>
            </a:r>
            <a:r>
              <a:rPr lang="en-US" u="sng" dirty="0"/>
              <a:t>”, </a:t>
            </a:r>
            <a:r>
              <a:rPr lang="en-US" u="sng" dirty="0" err="1"/>
              <a:t>ali</a:t>
            </a:r>
            <a:r>
              <a:rPr lang="en-US" u="sng" dirty="0"/>
              <a:t> ne </a:t>
            </a:r>
            <a:r>
              <a:rPr lang="en-US" u="sng" dirty="0" err="1"/>
              <a:t>dovoljan</a:t>
            </a:r>
            <a:r>
              <a:rPr lang="en-US" dirty="0"/>
              <a:t>, a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hr-HR" dirty="0"/>
              <a:t>i</a:t>
            </a:r>
            <a:r>
              <a:rPr lang="en-US" dirty="0"/>
              <a:t> </a:t>
            </a:r>
            <a:r>
              <a:rPr lang="en-US" dirty="0" err="1"/>
              <a:t>opasan</a:t>
            </a:r>
            <a:endParaRPr lang="sr-Latn-RS" dirty="0"/>
          </a:p>
          <a:p>
            <a:r>
              <a:rPr lang="sr-Latn-RS" dirty="0"/>
              <a:t>Objektivna i precizna procena- standardna baterija TTS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specifi</a:t>
            </a:r>
            <a:r>
              <a:rPr lang="sr-Latn-RS" dirty="0"/>
              <a:t>čn</a:t>
            </a:r>
            <a:r>
              <a:rPr lang="en-US" dirty="0"/>
              <a:t>a</a:t>
            </a:r>
            <a:r>
              <a:rPr lang="en-US" u="sng" dirty="0"/>
              <a:t> </a:t>
            </a:r>
            <a:r>
              <a:rPr lang="en-US" dirty="0" err="1"/>
              <a:t>tehnika</a:t>
            </a:r>
            <a:r>
              <a:rPr lang="sr-Latn-RS" dirty="0"/>
              <a:t> </a:t>
            </a:r>
          </a:p>
          <a:p>
            <a:pPr marL="0" indent="0">
              <a:buNone/>
            </a:pPr>
            <a:endParaRPr lang="sr-Latn-RS" b="1" dirty="0"/>
          </a:p>
          <a:p>
            <a:pPr marL="0" indent="0">
              <a:buNone/>
            </a:pPr>
            <a:r>
              <a:rPr lang="sr-Latn-RS" b="1" dirty="0"/>
              <a:t>Problemi</a:t>
            </a:r>
          </a:p>
          <a:p>
            <a:r>
              <a:rPr lang="sr-Latn-RS" dirty="0"/>
              <a:t>Problem </a:t>
            </a:r>
            <a:r>
              <a:rPr lang="sr-Latn-RS" u="sng" dirty="0"/>
              <a:t>pouzdanih testova </a:t>
            </a:r>
            <a:r>
              <a:rPr lang="sr-Latn-RS" dirty="0"/>
              <a:t>koji su neosetljivi na promene (state-trate upitnici) </a:t>
            </a:r>
          </a:p>
          <a:p>
            <a:r>
              <a:rPr lang="sr-Latn-RS" dirty="0"/>
              <a:t>Promene na nekoj skali- dovoljno kao </a:t>
            </a:r>
            <a:r>
              <a:rPr lang="sr-Latn-RS" u="sng" dirty="0"/>
              <a:t>statistički značajno </a:t>
            </a:r>
            <a:r>
              <a:rPr lang="sr-Latn-RS" dirty="0"/>
              <a:t>nije isto što i značaj  promene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RS" dirty="0"/>
              <a:t>pojedinca (manje depresi</a:t>
            </a:r>
            <a:r>
              <a:rPr lang="en-US" dirty="0"/>
              <a:t>v</a:t>
            </a:r>
            <a:r>
              <a:rPr lang="sr-Latn-RS" dirty="0"/>
              <a:t>an i dalje depresivan)</a:t>
            </a:r>
          </a:p>
          <a:p>
            <a:r>
              <a:rPr lang="sr-Latn-RS" dirty="0"/>
              <a:t>Kontrola </a:t>
            </a:r>
            <a:r>
              <a:rPr lang="sr-Latn-RS" u="sng" dirty="0"/>
              <a:t>uticaja drugih varijabli- </a:t>
            </a:r>
            <a:r>
              <a:rPr lang="sr-Latn-RS" dirty="0"/>
              <a:t>životni događaji, razvojne promene,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80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3. Terapijska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dirty="0" err="1">
                <a:solidFill>
                  <a:schemeClr val="accent2"/>
                </a:solidFill>
              </a:rPr>
              <a:t>kolaborativna</a:t>
            </a:r>
            <a:r>
              <a:rPr lang="sr-Latn-RS" dirty="0">
                <a:solidFill>
                  <a:schemeClr val="accent2"/>
                </a:solidFill>
              </a:rPr>
              <a:t> procena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sr-Latn-RS" b="1" dirty="0"/>
              <a:t>Terapijski efekat same procene</a:t>
            </a:r>
            <a:r>
              <a:rPr lang="sr-Latn-RS" dirty="0"/>
              <a:t>- procena ne ZA terapiju, nego </a:t>
            </a:r>
            <a:r>
              <a:rPr lang="sr-Latn-RS" u="sng" dirty="0"/>
              <a:t>terapija po sebi</a:t>
            </a:r>
          </a:p>
          <a:p>
            <a:pPr>
              <a:spcAft>
                <a:spcPts val="600"/>
              </a:spcAft>
            </a:pPr>
            <a:r>
              <a:rPr lang="sr-Latn-RS" dirty="0"/>
              <a:t>K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sr-Latn-RS" dirty="0"/>
              <a:t>procene </a:t>
            </a:r>
            <a:r>
              <a:rPr lang="en-US" dirty="0" err="1"/>
              <a:t>koriste</a:t>
            </a:r>
            <a:r>
              <a:rPr lang="en-US" dirty="0"/>
              <a:t>,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?</a:t>
            </a:r>
            <a:br>
              <a:rPr lang="sr-Latn-RS" dirty="0"/>
            </a:br>
            <a:r>
              <a:rPr lang="en-US" dirty="0" err="1"/>
              <a:t>Terapijska</a:t>
            </a:r>
            <a:r>
              <a:rPr lang="en-US" dirty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nastala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logičan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p</a:t>
            </a:r>
            <a:r>
              <a:rPr lang="sr-Latn-RS" dirty="0"/>
              <a:t>itanje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 err="1"/>
              <a:t>Kritika</a:t>
            </a:r>
            <a:r>
              <a:rPr lang="en-US" b="1" dirty="0"/>
              <a:t> </a:t>
            </a:r>
            <a:r>
              <a:rPr lang="en-US" b="1" dirty="0" err="1"/>
              <a:t>sadašnjeg</a:t>
            </a:r>
            <a:r>
              <a:rPr lang="en-US" b="1" dirty="0"/>
              <a:t> </a:t>
            </a:r>
            <a:r>
              <a:rPr lang="en-US" b="1" dirty="0" err="1"/>
              <a:t>stanja</a:t>
            </a:r>
            <a:r>
              <a:rPr lang="en-US" b="1" dirty="0"/>
              <a:t> </a:t>
            </a:r>
            <a:r>
              <a:rPr lang="sr-Latn-RS" dirty="0"/>
              <a:t>– </a:t>
            </a:r>
            <a:r>
              <a:rPr lang="en-US" dirty="0" err="1"/>
              <a:t>opada</a:t>
            </a:r>
            <a:r>
              <a:rPr lang="sr-Latn-RS" dirty="0"/>
              <a:t> z</a:t>
            </a:r>
            <a:r>
              <a:rPr lang="en-US" dirty="0" err="1"/>
              <a:t>načaj</a:t>
            </a:r>
            <a:r>
              <a:rPr lang="en-US" dirty="0"/>
              <a:t> </a:t>
            </a:r>
            <a:r>
              <a:rPr lang="en-US" dirty="0" err="1"/>
              <a:t>psihološke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sr-Latn-RS" dirty="0"/>
              <a:t>zbog: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kliničkih</a:t>
            </a:r>
            <a:r>
              <a:rPr lang="en-US" dirty="0"/>
              <a:t> psihologa da je to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izazov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psihoterapija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satisfakcije</a:t>
            </a:r>
            <a:r>
              <a:rPr lang="en-US" dirty="0"/>
              <a:t> i "</a:t>
            </a:r>
            <a:r>
              <a:rPr lang="en-US" dirty="0" err="1"/>
              <a:t>prestižniji</a:t>
            </a:r>
            <a:r>
              <a:rPr lang="en-US" dirty="0"/>
              <a:t>" status;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činjenice</a:t>
            </a:r>
            <a:r>
              <a:rPr lang="en-US" dirty="0"/>
              <a:t> da je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dehumanizovana</a:t>
            </a:r>
            <a:r>
              <a:rPr lang="en-US" dirty="0"/>
              <a:t> i </a:t>
            </a:r>
            <a:r>
              <a:rPr lang="en-US" dirty="0" err="1"/>
              <a:t>otuđena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validnosti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sa </a:t>
            </a:r>
            <a:r>
              <a:rPr lang="en-US" dirty="0" err="1"/>
              <a:t>projektivnih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; 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isplativosti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(</a:t>
            </a:r>
            <a:r>
              <a:rPr lang="en-US" dirty="0" err="1"/>
              <a:t>cene</a:t>
            </a:r>
            <a:r>
              <a:rPr lang="en-US" dirty="0"/>
              <a:t>, </a:t>
            </a:r>
            <a:r>
              <a:rPr lang="en-US" dirty="0" err="1"/>
              <a:t>utrošenog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)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standardne</a:t>
            </a:r>
            <a:r>
              <a:rPr lang="en-US" dirty="0"/>
              <a:t> </a:t>
            </a:r>
            <a:r>
              <a:rPr lang="en-US" dirty="0" err="1"/>
              <a:t>baterije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poda</a:t>
            </a:r>
            <a:r>
              <a:rPr lang="sr-Latn-RS" dirty="0"/>
              <a:t>ci</a:t>
            </a:r>
            <a:r>
              <a:rPr lang="en-US" dirty="0"/>
              <a:t> </a:t>
            </a:r>
            <a:r>
              <a:rPr lang="sr-Latn-R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, </a:t>
            </a:r>
            <a:r>
              <a:rPr lang="en-US" dirty="0" err="1"/>
              <a:t>jeftiniji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; 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rutinske</a:t>
            </a:r>
            <a:r>
              <a:rPr lang="en-US" dirty="0"/>
              <a:t> </a:t>
            </a:r>
            <a:r>
              <a:rPr lang="en-US" dirty="0" err="1"/>
              <a:t>laboratorijske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,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jasnog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 i </a:t>
            </a:r>
            <a:r>
              <a:rPr lang="en-US" dirty="0" err="1"/>
              <a:t>svrhe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8751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3. Terapijska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9134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sz="2200" dirty="0"/>
              <a:t>Kritika upotrebe s</a:t>
            </a:r>
            <a:r>
              <a:rPr lang="en-US" sz="2200" dirty="0" err="1"/>
              <a:t>tandardn</a:t>
            </a:r>
            <a:r>
              <a:rPr lang="sr-Latn-RS" sz="2200" dirty="0"/>
              <a:t>e</a:t>
            </a:r>
            <a:r>
              <a:rPr lang="en-US" sz="2200" dirty="0"/>
              <a:t> </a:t>
            </a:r>
            <a:r>
              <a:rPr lang="en-US" sz="2200" dirty="0" err="1"/>
              <a:t>baterij</a:t>
            </a:r>
            <a:r>
              <a:rPr lang="sr-Latn-RS" sz="2200" dirty="0"/>
              <a:t>e</a:t>
            </a:r>
            <a:r>
              <a:rPr lang="en-US" sz="2200" dirty="0"/>
              <a:t> </a:t>
            </a:r>
            <a:r>
              <a:rPr lang="en-US" sz="2200" dirty="0" err="1"/>
              <a:t>testova</a:t>
            </a:r>
            <a:r>
              <a:rPr lang="sr-Latn-RS" sz="2200" dirty="0"/>
              <a:t>:</a:t>
            </a:r>
          </a:p>
          <a:p>
            <a:pPr>
              <a:spcBef>
                <a:spcPts val="600"/>
              </a:spcBef>
            </a:pPr>
            <a:r>
              <a:rPr lang="en-US" sz="2200" dirty="0" err="1"/>
              <a:t>bez</a:t>
            </a:r>
            <a:r>
              <a:rPr lang="en-US" sz="2200" dirty="0"/>
              <a:t> </a:t>
            </a:r>
            <a:r>
              <a:rPr lang="en-US" sz="2200" dirty="0" err="1"/>
              <a:t>ciljane</a:t>
            </a:r>
            <a:r>
              <a:rPr lang="en-US" sz="2200" dirty="0"/>
              <a:t> </a:t>
            </a:r>
            <a:r>
              <a:rPr lang="en-US" sz="2200" dirty="0" err="1"/>
              <a:t>selekcije</a:t>
            </a:r>
            <a:r>
              <a:rPr lang="en-US" sz="2200" dirty="0"/>
              <a:t> </a:t>
            </a:r>
            <a:r>
              <a:rPr lang="en-US" sz="2200" dirty="0" err="1"/>
              <a:t>specifičnih</a:t>
            </a:r>
            <a:r>
              <a:rPr lang="en-US" sz="2200" dirty="0"/>
              <a:t> </a:t>
            </a:r>
            <a:r>
              <a:rPr lang="en-US" sz="2200" dirty="0" err="1"/>
              <a:t>instrumenata</a:t>
            </a:r>
            <a:r>
              <a:rPr lang="en-US" sz="2200" dirty="0"/>
              <a:t> </a:t>
            </a:r>
            <a:r>
              <a:rPr lang="en-US" sz="2200" dirty="0" err="1"/>
              <a:t>procene</a:t>
            </a:r>
            <a:r>
              <a:rPr lang="sr-Latn-RS" sz="2200" dirty="0"/>
              <a:t>,</a:t>
            </a:r>
            <a:r>
              <a:rPr lang="en-US" sz="2200" dirty="0"/>
              <a:t> </a:t>
            </a:r>
            <a:endParaRPr lang="sr-Latn-RS" sz="2200" dirty="0"/>
          </a:p>
          <a:p>
            <a:pPr>
              <a:spcBef>
                <a:spcPts val="600"/>
              </a:spcBef>
            </a:pPr>
            <a:r>
              <a:rPr lang="en-US" sz="2200" dirty="0" err="1"/>
              <a:t>pisanje</a:t>
            </a:r>
            <a:r>
              <a:rPr lang="en-US" sz="2200" dirty="0"/>
              <a:t> </a:t>
            </a:r>
            <a:r>
              <a:rPr lang="en-US" sz="2200" dirty="0" err="1"/>
              <a:t>stereotipnih</a:t>
            </a:r>
            <a:r>
              <a:rPr lang="en-US" sz="2200" dirty="0"/>
              <a:t> </a:t>
            </a:r>
            <a:r>
              <a:rPr lang="en-US" sz="2200" dirty="0" err="1"/>
              <a:t>protokola</a:t>
            </a:r>
            <a:r>
              <a:rPr lang="en-US" sz="2200" dirty="0"/>
              <a:t> </a:t>
            </a:r>
            <a:r>
              <a:rPr lang="sr-Latn-RS" sz="2200" dirty="0"/>
              <a:t>gde</a:t>
            </a:r>
            <a:r>
              <a:rPr lang="en-US" sz="2200" dirty="0"/>
              <a:t> se </a:t>
            </a:r>
            <a:r>
              <a:rPr lang="en-US" sz="2200" dirty="0" err="1"/>
              <a:t>kumuliraju</a:t>
            </a:r>
            <a:r>
              <a:rPr lang="en-US" sz="2200" dirty="0"/>
              <a:t> </a:t>
            </a:r>
            <a:r>
              <a:rPr lang="en-US" sz="2200" dirty="0" err="1"/>
              <a:t>neinformativni</a:t>
            </a:r>
            <a:r>
              <a:rPr lang="en-US" sz="2200" dirty="0"/>
              <a:t> </a:t>
            </a:r>
            <a:r>
              <a:rPr lang="en-US" sz="2200" dirty="0" err="1"/>
              <a:t>podaci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pseudonaučne</a:t>
            </a:r>
            <a:r>
              <a:rPr lang="en-US" sz="2200" dirty="0"/>
              <a:t> </a:t>
            </a:r>
            <a:r>
              <a:rPr lang="en-US" sz="2200" dirty="0" err="1"/>
              <a:t>interpretacije</a:t>
            </a:r>
            <a:r>
              <a:rPr lang="en-US" sz="2200" dirty="0"/>
              <a:t>. </a:t>
            </a:r>
            <a:endParaRPr lang="sr-Latn-RS" sz="2200" dirty="0"/>
          </a:p>
          <a:p>
            <a:pPr>
              <a:spcBef>
                <a:spcPts val="600"/>
              </a:spcBef>
            </a:pPr>
            <a:r>
              <a:rPr lang="en-US" sz="2200" dirty="0" err="1"/>
              <a:t>pisan</a:t>
            </a:r>
            <a:r>
              <a:rPr lang="sr-Latn-RS" sz="2200" dirty="0"/>
              <a:t>i</a:t>
            </a:r>
            <a:r>
              <a:rPr lang="en-US" sz="2200" dirty="0"/>
              <a:t> </a:t>
            </a:r>
            <a:r>
              <a:rPr lang="en-US" sz="2200" dirty="0" err="1"/>
              <a:t>izveštaj</a:t>
            </a:r>
            <a:r>
              <a:rPr lang="en-US" sz="2200" dirty="0"/>
              <a:t> sa </a:t>
            </a:r>
            <a:r>
              <a:rPr lang="en-US" sz="2200" dirty="0" err="1"/>
              <a:t>osećanjem</a:t>
            </a:r>
            <a:r>
              <a:rPr lang="en-US" sz="2200" dirty="0"/>
              <a:t> da to </a:t>
            </a:r>
            <a:r>
              <a:rPr lang="en-US" sz="2200" dirty="0" err="1"/>
              <a:t>ima</a:t>
            </a:r>
            <a:r>
              <a:rPr lang="en-US" sz="2200" dirty="0"/>
              <a:t> slab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nikakav</a:t>
            </a:r>
            <a:r>
              <a:rPr lang="en-US" sz="2200" dirty="0"/>
              <a:t> </a:t>
            </a:r>
            <a:r>
              <a:rPr lang="en-US" sz="2200" dirty="0" err="1"/>
              <a:t>uticaj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K </a:t>
            </a:r>
          </a:p>
          <a:p>
            <a:pPr>
              <a:spcBef>
                <a:spcPts val="600"/>
              </a:spcBef>
            </a:pPr>
            <a:r>
              <a:rPr lang="en-US" sz="2200" dirty="0" err="1"/>
              <a:t>delatnost</a:t>
            </a:r>
            <a:r>
              <a:rPr lang="en-US" sz="2200" dirty="0"/>
              <a:t>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intelektualno</a:t>
            </a:r>
            <a:r>
              <a:rPr lang="en-US" sz="2200" dirty="0"/>
              <a:t>,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motivaciono</a:t>
            </a:r>
            <a:r>
              <a:rPr lang="en-US" sz="2200" dirty="0"/>
              <a:t>,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emocionalno</a:t>
            </a:r>
            <a:r>
              <a:rPr lang="en-US" sz="2200" dirty="0"/>
              <a:t> ne </a:t>
            </a:r>
            <a:r>
              <a:rPr lang="en-US" sz="2200" dirty="0" err="1"/>
              <a:t>angažuje</a:t>
            </a:r>
            <a:r>
              <a:rPr lang="en-US" sz="2200" dirty="0"/>
              <a:t> P</a:t>
            </a:r>
            <a:endParaRPr lang="sr-Latn-RS" sz="2200" dirty="0"/>
          </a:p>
          <a:p>
            <a:pPr>
              <a:spcBef>
                <a:spcPts val="600"/>
              </a:spcBef>
            </a:pPr>
            <a:r>
              <a:rPr lang="sr-Latn-RS" sz="2200" dirty="0"/>
              <a:t>i</a:t>
            </a:r>
            <a:r>
              <a:rPr lang="en-US" sz="2200" dirty="0"/>
              <a:t>z </a:t>
            </a:r>
            <a:r>
              <a:rPr lang="en-US" sz="2200" dirty="0" err="1"/>
              <a:t>psihološke</a:t>
            </a:r>
            <a:r>
              <a:rPr lang="en-US" sz="2200" dirty="0"/>
              <a:t> </a:t>
            </a:r>
            <a:r>
              <a:rPr lang="en-US" sz="2200" dirty="0" err="1"/>
              <a:t>procene</a:t>
            </a:r>
            <a:r>
              <a:rPr lang="en-US" sz="2200" dirty="0"/>
              <a:t> </a:t>
            </a:r>
            <a:r>
              <a:rPr lang="en-US" sz="2200" dirty="0" err="1"/>
              <a:t>isključena</a:t>
            </a:r>
            <a:r>
              <a:rPr lang="en-US" sz="2200" dirty="0"/>
              <a:t> je </a:t>
            </a:r>
            <a:r>
              <a:rPr lang="en-US" sz="2200" dirty="0" err="1"/>
              <a:t>suštinska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sa </a:t>
            </a:r>
            <a:r>
              <a:rPr lang="en-US" sz="2200" dirty="0" err="1"/>
              <a:t>klijentom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ne </a:t>
            </a:r>
            <a:r>
              <a:rPr lang="en-US" sz="2200" dirty="0" err="1"/>
              <a:t>prevazilazi</a:t>
            </a:r>
            <a:r>
              <a:rPr lang="en-US" sz="2200" dirty="0"/>
              <a:t> </a:t>
            </a:r>
            <a:r>
              <a:rPr lang="en-US" sz="2200" dirty="0" err="1"/>
              <a:t>okvir</a:t>
            </a:r>
            <a:r>
              <a:rPr lang="en-US" sz="2200" dirty="0"/>
              <a:t> </a:t>
            </a:r>
            <a:r>
              <a:rPr lang="en-US" sz="2200" dirty="0" err="1"/>
              <a:t>dobre</a:t>
            </a:r>
            <a:r>
              <a:rPr lang="en-US" sz="2200" dirty="0"/>
              <a:t> </a:t>
            </a:r>
            <a:r>
              <a:rPr lang="en-US" sz="2200" dirty="0" err="1"/>
              <a:t>saradnje</a:t>
            </a:r>
            <a:r>
              <a:rPr lang="en-US" sz="2200" dirty="0"/>
              <a:t> u </a:t>
            </a:r>
            <a:r>
              <a:rPr lang="en-US" sz="2200" dirty="0" err="1"/>
              <a:t>laboratorijske</a:t>
            </a:r>
            <a:r>
              <a:rPr lang="en-US" sz="2200" dirty="0"/>
              <a:t> </a:t>
            </a:r>
            <a:r>
              <a:rPr lang="en-US" sz="2200" dirty="0" err="1"/>
              <a:t>svrhe</a:t>
            </a:r>
            <a:r>
              <a:rPr lang="en-US" sz="2200" dirty="0"/>
              <a:t>.</a:t>
            </a:r>
            <a:endParaRPr lang="sr-Latn-RS" sz="2200" dirty="0"/>
          </a:p>
          <a:p>
            <a:pPr>
              <a:spcBef>
                <a:spcPts val="600"/>
              </a:spcBef>
            </a:pPr>
            <a:r>
              <a:rPr lang="en-US" sz="2200" dirty="0" err="1"/>
              <a:t>dehumanizovana</a:t>
            </a:r>
            <a:r>
              <a:rPr lang="en-US" sz="2200" dirty="0"/>
              <a:t> </a:t>
            </a:r>
            <a:r>
              <a:rPr lang="en-US" sz="2200" dirty="0" err="1"/>
              <a:t>praksa</a:t>
            </a:r>
            <a:r>
              <a:rPr lang="en-US" sz="2200" dirty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stanovišta</a:t>
            </a:r>
            <a:r>
              <a:rPr lang="en-US" sz="2200" dirty="0"/>
              <a:t> </a:t>
            </a:r>
            <a:r>
              <a:rPr lang="en-US" sz="2200" dirty="0" err="1"/>
              <a:t>klijenta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se </a:t>
            </a:r>
            <a:r>
              <a:rPr lang="en-US" sz="2200" dirty="0" err="1"/>
              <a:t>etiketira</a:t>
            </a:r>
            <a:r>
              <a:rPr lang="en-US" sz="2200" dirty="0"/>
              <a:t>, a </a:t>
            </a:r>
            <a:r>
              <a:rPr lang="en-US" sz="2200" dirty="0" err="1"/>
              <a:t>izveštaj</a:t>
            </a:r>
            <a:r>
              <a:rPr lang="en-US" sz="2200" dirty="0"/>
              <a:t> je </a:t>
            </a:r>
            <a:r>
              <a:rPr lang="en-US" sz="2200" dirty="0" err="1"/>
              <a:t>nerazumljiv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češće</a:t>
            </a:r>
            <a:r>
              <a:rPr lang="en-US" sz="2200" dirty="0"/>
              <a:t>, </a:t>
            </a:r>
            <a:r>
              <a:rPr lang="en-US" sz="2200" dirty="0" err="1"/>
              <a:t>nedostupan</a:t>
            </a:r>
            <a:r>
              <a:rPr lang="en-US" sz="2200" dirty="0"/>
              <a:t> za </a:t>
            </a:r>
            <a:r>
              <a:rPr lang="en-US" sz="2200" dirty="0" err="1"/>
              <a:t>klijenta</a:t>
            </a:r>
            <a:r>
              <a:rPr lang="en-US" sz="2200" dirty="0"/>
              <a:t>. </a:t>
            </a:r>
            <a:endParaRPr lang="sr-Latn-RS" sz="2200" dirty="0"/>
          </a:p>
          <a:p>
            <a:pPr>
              <a:spcBef>
                <a:spcPts val="600"/>
              </a:spcBef>
            </a:pPr>
            <a:r>
              <a:rPr lang="sr-Latn-RS" sz="2200" dirty="0" err="1"/>
              <a:t>k</a:t>
            </a:r>
            <a:r>
              <a:rPr lang="en-US" sz="2200" dirty="0" err="1"/>
              <a:t>lijent</a:t>
            </a:r>
            <a:r>
              <a:rPr lang="en-US" sz="2200" dirty="0"/>
              <a:t> ne </a:t>
            </a:r>
            <a:r>
              <a:rPr lang="en-US" sz="2200" dirty="0" err="1"/>
              <a:t>dobija</a:t>
            </a:r>
            <a:r>
              <a:rPr lang="en-US" sz="2200" dirty="0"/>
              <a:t> </a:t>
            </a:r>
            <a:r>
              <a:rPr lang="en-US" sz="2200" dirty="0" err="1"/>
              <a:t>nikakvu</a:t>
            </a:r>
            <a:r>
              <a:rPr lang="en-US" sz="2200" dirty="0"/>
              <a:t> </a:t>
            </a:r>
            <a:r>
              <a:rPr lang="en-US" sz="2200" dirty="0" err="1"/>
              <a:t>povratnu</a:t>
            </a:r>
            <a:r>
              <a:rPr lang="en-US" sz="2200" dirty="0"/>
              <a:t> </a:t>
            </a:r>
            <a:r>
              <a:rPr lang="en-US" sz="2200" dirty="0" err="1"/>
              <a:t>informaciju</a:t>
            </a:r>
            <a:r>
              <a:rPr lang="en-US" sz="2200" dirty="0"/>
              <a:t> </a:t>
            </a:r>
            <a:r>
              <a:rPr lang="sr-Latn-RS" sz="2200" dirty="0"/>
              <a:t>o </a:t>
            </a:r>
            <a:r>
              <a:rPr lang="en-US" sz="2200" dirty="0" err="1"/>
              <a:t>rezultat</a:t>
            </a:r>
            <a:r>
              <a:rPr lang="sr-Latn-RS" sz="2200" dirty="0"/>
              <a:t>ima</a:t>
            </a:r>
            <a:r>
              <a:rPr lang="en-US" sz="2200" dirty="0"/>
              <a:t> </a:t>
            </a:r>
            <a:r>
              <a:rPr lang="en-US" sz="2200" dirty="0" err="1"/>
              <a:t>ispitivanja</a:t>
            </a:r>
            <a:r>
              <a:rPr lang="en-US" sz="2200" dirty="0"/>
              <a:t> </a:t>
            </a:r>
            <a:r>
              <a:rPr lang="sr-Latn-RS" sz="2200" dirty="0"/>
              <a:t>- </a:t>
            </a:r>
            <a:r>
              <a:rPr lang="en-US" sz="2200" dirty="0" err="1"/>
              <a:t>oseća</a:t>
            </a:r>
            <a:r>
              <a:rPr lang="sr-Latn-RS" sz="2200" dirty="0"/>
              <a:t>j</a:t>
            </a:r>
            <a:r>
              <a:rPr lang="en-US" sz="2200" dirty="0"/>
              <a:t> </a:t>
            </a:r>
            <a:r>
              <a:rPr lang="en-US" sz="2200" dirty="0" err="1"/>
              <a:t>manipulisan</a:t>
            </a:r>
            <a:r>
              <a:rPr lang="sr-Latn-RS" sz="2200" dirty="0"/>
              <a:t>osti</a:t>
            </a:r>
            <a:r>
              <a:rPr lang="en-US" sz="2200" dirty="0"/>
              <a:t>, </a:t>
            </a:r>
            <a:r>
              <a:rPr lang="en-US" sz="2200" dirty="0" err="1"/>
              <a:t>neuvaž</a:t>
            </a:r>
            <a:r>
              <a:rPr lang="sr-Latn-RS" sz="2200" dirty="0"/>
              <a:t>avanja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/>
              <a:t>A</a:t>
            </a:r>
            <a:r>
              <a:rPr lang="sr-Latn-RS" sz="2200" dirty="0"/>
              <a:t>PA</a:t>
            </a:r>
            <a:r>
              <a:rPr lang="en-US" sz="2200" dirty="0"/>
              <a:t>1992. </a:t>
            </a:r>
            <a:r>
              <a:rPr lang="en-US" sz="2200" dirty="0" err="1"/>
              <a:t>usvojila</a:t>
            </a:r>
            <a:r>
              <a:rPr lang="en-US" sz="2200" dirty="0"/>
              <a:t>  </a:t>
            </a:r>
            <a:r>
              <a:rPr lang="en-US" sz="2200" dirty="0" err="1"/>
              <a:t>stav</a:t>
            </a:r>
            <a:r>
              <a:rPr lang="en-US" sz="2200" dirty="0"/>
              <a:t> da </a:t>
            </a:r>
            <a:r>
              <a:rPr lang="en-US" sz="2200" dirty="0" err="1"/>
              <a:t>klijent</a:t>
            </a:r>
            <a:r>
              <a:rPr lang="en-US" sz="2200" dirty="0"/>
              <a:t> </a:t>
            </a:r>
            <a:r>
              <a:rPr lang="en-US" sz="2200" dirty="0" err="1"/>
              <a:t>ima</a:t>
            </a:r>
            <a:r>
              <a:rPr lang="en-US" sz="2200" dirty="0"/>
              <a:t> </a:t>
            </a:r>
            <a:r>
              <a:rPr lang="en-US" sz="2200" dirty="0" err="1"/>
              <a:t>pravo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informaciju</a:t>
            </a:r>
            <a:r>
              <a:rPr lang="en-US" sz="2200" dirty="0"/>
              <a:t> o </a:t>
            </a:r>
            <a:r>
              <a:rPr lang="en-US" sz="2200" dirty="0" err="1"/>
              <a:t>svojim</a:t>
            </a:r>
            <a:r>
              <a:rPr lang="en-US" sz="2200" dirty="0"/>
              <a:t> </a:t>
            </a:r>
            <a:r>
              <a:rPr lang="en-US" sz="2200" dirty="0" err="1"/>
              <a:t>rezultatima</a:t>
            </a:r>
            <a:r>
              <a:rPr lang="en-US" sz="2200" dirty="0"/>
              <a:t> sa </a:t>
            </a:r>
            <a:r>
              <a:rPr lang="en-US" sz="2200" dirty="0" err="1"/>
              <a:t>psihološkog</a:t>
            </a:r>
            <a:r>
              <a:rPr lang="en-US" sz="2200" dirty="0"/>
              <a:t> </a:t>
            </a:r>
            <a:r>
              <a:rPr lang="en-US" sz="2200" dirty="0" err="1"/>
              <a:t>ispitivanja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način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mu je </a:t>
            </a:r>
            <a:r>
              <a:rPr lang="en-US" sz="2200" dirty="0" err="1"/>
              <a:t>razumljiv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91661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3. Terapijska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/>
              <a:t>nastala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i </a:t>
            </a:r>
            <a:r>
              <a:rPr lang="en-US" dirty="0" err="1"/>
              <a:t>probleme</a:t>
            </a:r>
            <a:r>
              <a:rPr lang="en-US" dirty="0"/>
              <a:t>, a </a:t>
            </a:r>
            <a:endParaRPr lang="sr-Latn-RS" dirty="0"/>
          </a:p>
          <a:p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humanističke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, </a:t>
            </a:r>
            <a:r>
              <a:rPr lang="en-US" dirty="0" err="1"/>
              <a:t>interpersonalne</a:t>
            </a:r>
            <a:r>
              <a:rPr lang="en-US" dirty="0"/>
              <a:t> </a:t>
            </a:r>
            <a:r>
              <a:rPr lang="en-US" dirty="0" err="1"/>
              <a:t>psihologije</a:t>
            </a:r>
            <a:r>
              <a:rPr lang="en-US" dirty="0"/>
              <a:t> i </a:t>
            </a:r>
            <a:r>
              <a:rPr lang="en-US" dirty="0" err="1"/>
              <a:t>socijalnog</a:t>
            </a:r>
            <a:r>
              <a:rPr lang="en-US" dirty="0"/>
              <a:t> </a:t>
            </a:r>
            <a:r>
              <a:rPr lang="en-US" dirty="0" err="1"/>
              <a:t>konstruktivizma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psihoterapiju</a:t>
            </a:r>
            <a:r>
              <a:rPr lang="en-US" dirty="0"/>
              <a:t>, a sa </a:t>
            </a:r>
            <a:r>
              <a:rPr lang="en-US" dirty="0" err="1"/>
              <a:t>zakašnjenjem</a:t>
            </a:r>
            <a:r>
              <a:rPr lang="en-US" dirty="0"/>
              <a:t> 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psihodijagnostiku</a:t>
            </a:r>
            <a:r>
              <a:rPr lang="en-US" dirty="0"/>
              <a:t>. </a:t>
            </a:r>
            <a:endParaRPr lang="sr-Latn-RS" dirty="0"/>
          </a:p>
          <a:p>
            <a:pPr marL="0" indent="0">
              <a:buNone/>
            </a:pPr>
            <a:r>
              <a:rPr lang="en-US" dirty="0"/>
              <a:t>Procena se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kolaborativna</a:t>
            </a:r>
            <a:r>
              <a:rPr lang="en-US" dirty="0"/>
              <a:t>,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interpersonalna</a:t>
            </a:r>
            <a:r>
              <a:rPr lang="en-US" dirty="0"/>
              <a:t>,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fokusirana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fleksibilna</a:t>
            </a:r>
            <a:r>
              <a:rPr lang="hr-HR" dirty="0"/>
              <a:t>,</a:t>
            </a:r>
            <a:r>
              <a:rPr lang="en-US" dirty="0"/>
              <a:t>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usmerena</a:t>
            </a:r>
            <a:r>
              <a:rPr lang="en-US" dirty="0"/>
              <a:t>,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stručno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Kao </a:t>
            </a:r>
            <a:r>
              <a:rPr lang="en-US" dirty="0" err="1"/>
              <a:t>takva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izazov</a:t>
            </a:r>
            <a:r>
              <a:rPr lang="en-US" dirty="0"/>
              <a:t> za </a:t>
            </a:r>
            <a:r>
              <a:rPr lang="en-US" dirty="0" err="1"/>
              <a:t>procenjivača</a:t>
            </a:r>
            <a:r>
              <a:rPr lang="en-US" dirty="0"/>
              <a:t> </a:t>
            </a:r>
            <a:r>
              <a:rPr lang="en-US" dirty="0" err="1"/>
              <a:t>pružajući</a:t>
            </a:r>
            <a:r>
              <a:rPr lang="en-US" dirty="0"/>
              <a:t> mu </a:t>
            </a:r>
            <a:r>
              <a:rPr lang="en-US" dirty="0" err="1"/>
              <a:t>istovremeno</a:t>
            </a:r>
            <a:r>
              <a:rPr lang="en-US" dirty="0"/>
              <a:t> i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gratifikacije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84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Metateorijske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osnove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br>
              <a:rPr lang="en-US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5165724"/>
          </a:xfrm>
        </p:spPr>
        <p:txBody>
          <a:bodyPr>
            <a:normAutofit/>
          </a:bodyPr>
          <a:lstStyle/>
          <a:p>
            <a:r>
              <a:rPr lang="sr-Latn-RS" dirty="0"/>
              <a:t>P</a:t>
            </a:r>
            <a:r>
              <a:rPr lang="en-US" dirty="0" err="1"/>
              <a:t>očiva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humanističkoj</a:t>
            </a:r>
            <a:r>
              <a:rPr lang="en-US" dirty="0"/>
              <a:t>, </a:t>
            </a:r>
            <a:r>
              <a:rPr lang="en-US" dirty="0" err="1"/>
              <a:t>fenomenološkoj</a:t>
            </a:r>
            <a:r>
              <a:rPr lang="en-US" dirty="0"/>
              <a:t>, </a:t>
            </a:r>
            <a:r>
              <a:rPr lang="en-US" dirty="0" err="1"/>
              <a:t>interpersonalnoj</a:t>
            </a:r>
            <a:r>
              <a:rPr lang="en-US" dirty="0"/>
              <a:t> </a:t>
            </a:r>
            <a:r>
              <a:rPr lang="en-US" dirty="0" err="1"/>
              <a:t>psihologiji</a:t>
            </a:r>
            <a:r>
              <a:rPr lang="en-US" dirty="0"/>
              <a:t> i </a:t>
            </a:r>
            <a:r>
              <a:rPr lang="en-US" dirty="0" err="1"/>
              <a:t>postmodernoj</a:t>
            </a:r>
            <a:r>
              <a:rPr lang="en-US" dirty="0"/>
              <a:t> </a:t>
            </a:r>
            <a:r>
              <a:rPr lang="en-US" dirty="0" err="1"/>
              <a:t>perspektivi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Promena</a:t>
            </a:r>
            <a:r>
              <a:rPr lang="en-US" dirty="0"/>
              <a:t> u </a:t>
            </a:r>
            <a:r>
              <a:rPr lang="en-US" dirty="0" err="1"/>
              <a:t>epistemološkim</a:t>
            </a:r>
            <a:r>
              <a:rPr lang="en-US" dirty="0"/>
              <a:t> </a:t>
            </a:r>
            <a:r>
              <a:rPr lang="en-US" dirty="0" err="1"/>
              <a:t>pretpostavkama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kolaborativnu</a:t>
            </a:r>
            <a:r>
              <a:rPr lang="en-US" dirty="0"/>
              <a:t>, </a:t>
            </a:r>
            <a:r>
              <a:rPr lang="en-US" dirty="0" err="1"/>
              <a:t>intervenišuću</a:t>
            </a:r>
            <a:r>
              <a:rPr lang="en-US" dirty="0"/>
              <a:t>, </a:t>
            </a:r>
            <a:r>
              <a:rPr lang="en-US" dirty="0" err="1"/>
              <a:t>transformativnu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Ne </a:t>
            </a:r>
            <a:r>
              <a:rPr lang="en-US" dirty="0" err="1"/>
              <a:t>pretpostavlja</a:t>
            </a:r>
            <a:r>
              <a:rPr lang="en-US" dirty="0"/>
              <a:t> da je </a:t>
            </a:r>
            <a:r>
              <a:rPr lang="en-US" dirty="0" err="1"/>
              <a:t>realnost</a:t>
            </a:r>
            <a:r>
              <a:rPr lang="en-US" dirty="0"/>
              <a:t> </a:t>
            </a:r>
            <a:r>
              <a:rPr lang="en-US" dirty="0" err="1"/>
              <a:t>jednoznačna</a:t>
            </a:r>
            <a:r>
              <a:rPr lang="en-US" dirty="0"/>
              <a:t>,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/>
              <a:t>spoznata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i mere </a:t>
            </a:r>
            <a:r>
              <a:rPr lang="en-US" dirty="0" err="1"/>
              <a:t>nauke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sr-Latn-RS" dirty="0"/>
              <a:t>se </a:t>
            </a:r>
            <a:r>
              <a:rPr lang="en-US" dirty="0" err="1"/>
              <a:t>standardni</a:t>
            </a:r>
            <a:r>
              <a:rPr lang="en-US" dirty="0"/>
              <a:t> </a:t>
            </a:r>
            <a:r>
              <a:rPr lang="en-US" dirty="0" err="1"/>
              <a:t>psihološki</a:t>
            </a:r>
            <a:r>
              <a:rPr lang="en-US" dirty="0"/>
              <a:t> </a:t>
            </a:r>
            <a:r>
              <a:rPr lang="en-US" dirty="0" err="1"/>
              <a:t>testovi</a:t>
            </a:r>
            <a:r>
              <a:rPr lang="en-US" dirty="0"/>
              <a:t> i </a:t>
            </a:r>
            <a:r>
              <a:rPr lang="en-US" dirty="0" err="1"/>
              <a:t>statističke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za </a:t>
            </a:r>
            <a:r>
              <a:rPr lang="en-US" dirty="0" err="1"/>
              <a:t>individualnu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. </a:t>
            </a:r>
            <a:endParaRPr lang="sr-Latn-RS" dirty="0"/>
          </a:p>
          <a:p>
            <a:r>
              <a:rPr lang="en-US" u="sng" dirty="0" err="1"/>
              <a:t>Pozitivizam</a:t>
            </a:r>
            <a:r>
              <a:rPr lang="en-US" u="sng" dirty="0"/>
              <a:t> se pre </a:t>
            </a:r>
            <a:r>
              <a:rPr lang="en-US" u="sng" dirty="0" err="1"/>
              <a:t>transcendira</a:t>
            </a:r>
            <a:r>
              <a:rPr lang="en-US" u="sng" dirty="0"/>
              <a:t> </a:t>
            </a:r>
            <a:r>
              <a:rPr lang="en-US" u="sng" dirty="0" err="1"/>
              <a:t>nego</a:t>
            </a:r>
            <a:r>
              <a:rPr lang="en-US" u="sng" dirty="0"/>
              <a:t> </a:t>
            </a:r>
            <a:r>
              <a:rPr lang="en-US" u="sng" dirty="0" err="1"/>
              <a:t>što</a:t>
            </a:r>
            <a:r>
              <a:rPr lang="en-US" u="sng" dirty="0"/>
              <a:t> se </a:t>
            </a:r>
            <a:r>
              <a:rPr lang="en-US" u="sng" dirty="0" err="1"/>
              <a:t>negira</a:t>
            </a:r>
            <a:r>
              <a:rPr lang="hr-HR" u="sng" dirty="0"/>
              <a:t>.</a:t>
            </a:r>
            <a:endParaRPr lang="sr-Latn-RS" dirty="0"/>
          </a:p>
          <a:p>
            <a:r>
              <a:rPr lang="en-US" u="sng" dirty="0" err="1"/>
              <a:t>Zaključci</a:t>
            </a:r>
            <a:r>
              <a:rPr lang="en-US" u="sng" dirty="0"/>
              <a:t> i </a:t>
            </a:r>
            <a:r>
              <a:rPr lang="en-US" u="sng" dirty="0" err="1"/>
              <a:t>razumevanje</a:t>
            </a:r>
            <a:r>
              <a:rPr lang="en-US" u="sng" dirty="0"/>
              <a:t> </a:t>
            </a:r>
            <a:r>
              <a:rPr lang="en-US" u="sng" dirty="0" err="1"/>
              <a:t>su</a:t>
            </a:r>
            <a:r>
              <a:rPr lang="en-US" u="sng" dirty="0"/>
              <a:t> </a:t>
            </a:r>
            <a:r>
              <a:rPr lang="en-US" u="sng" dirty="0" err="1"/>
              <a:t>konsenzualni</a:t>
            </a:r>
            <a:r>
              <a:rPr lang="en-US" dirty="0"/>
              <a:t>,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usaglašavanje</a:t>
            </a:r>
            <a:r>
              <a:rPr lang="en-US" dirty="0"/>
              <a:t> i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narativnih</a:t>
            </a:r>
            <a:r>
              <a:rPr lang="en-US" dirty="0"/>
              <a:t> </a:t>
            </a:r>
            <a:r>
              <a:rPr lang="en-US" dirty="0" err="1"/>
              <a:t>objašnjenja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Zaključci</a:t>
            </a:r>
            <a:r>
              <a:rPr lang="en-US" dirty="0"/>
              <a:t> i </a:t>
            </a:r>
            <a:r>
              <a:rPr lang="en-US" dirty="0" err="1"/>
              <a:t>interpretacije</a:t>
            </a:r>
            <a:r>
              <a:rPr lang="en-US" dirty="0"/>
              <a:t> </a:t>
            </a:r>
            <a:r>
              <a:rPr lang="sr-Latn-RS" dirty="0"/>
              <a:t>-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hipoteza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mogućnosti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52477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Definicija</a:t>
            </a:r>
            <a:r>
              <a:rPr lang="sr-Latn-RS" dirty="0">
                <a:solidFill>
                  <a:schemeClr val="accent2"/>
                </a:solidFill>
              </a:rPr>
              <a:t> i karakteristike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4102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razvili</a:t>
            </a:r>
            <a:r>
              <a:rPr lang="en-US" dirty="0"/>
              <a:t> Stefan Fin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Koni</a:t>
            </a:r>
            <a:r>
              <a:rPr lang="en-US" dirty="0"/>
              <a:t> </a:t>
            </a:r>
            <a:r>
              <a:rPr lang="en-US" dirty="0" err="1"/>
              <a:t>Fišer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Centra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Terapijsku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u </a:t>
            </a:r>
            <a:r>
              <a:rPr lang="en-US" dirty="0" err="1"/>
              <a:t>Ostinu</a:t>
            </a:r>
            <a:r>
              <a:rPr lang="en-US" dirty="0"/>
              <a:t> (</a:t>
            </a:r>
            <a:r>
              <a:rPr lang="en-US" dirty="0" err="1"/>
              <a:t>Teksas</a:t>
            </a:r>
            <a:r>
              <a:rPr lang="en-US" dirty="0"/>
              <a:t>), </a:t>
            </a:r>
            <a:r>
              <a:rPr lang="en-US" dirty="0" err="1"/>
              <a:t>oslanjajući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radove</a:t>
            </a:r>
            <a:r>
              <a:rPr lang="en-US" dirty="0"/>
              <a:t> </a:t>
            </a:r>
            <a:r>
              <a:rPr lang="en-US" dirty="0" err="1"/>
              <a:t>Mery</a:t>
            </a:r>
            <a:r>
              <a:rPr lang="en-US" dirty="0"/>
              <a:t> </a:t>
            </a:r>
            <a:r>
              <a:rPr lang="en-US" dirty="0" err="1"/>
              <a:t>Tonsanger</a:t>
            </a:r>
            <a:r>
              <a:rPr lang="en-US" dirty="0"/>
              <a:t>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sr-Latn-RS" dirty="0"/>
              <a:t>S</a:t>
            </a:r>
            <a:r>
              <a:rPr lang="en-US" dirty="0" err="1"/>
              <a:t>pecifična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, set </a:t>
            </a:r>
            <a:r>
              <a:rPr lang="en-US" dirty="0" err="1"/>
              <a:t>tehnika</a:t>
            </a:r>
            <a:r>
              <a:rPr lang="en-US" dirty="0"/>
              <a:t> i </a:t>
            </a:r>
            <a:r>
              <a:rPr lang="en-US" dirty="0" err="1"/>
              <a:t>kolaborativni</a:t>
            </a:r>
            <a:r>
              <a:rPr lang="en-US" dirty="0"/>
              <a:t> </a:t>
            </a:r>
            <a:r>
              <a:rPr lang="en-US" dirty="0" err="1"/>
              <a:t>pritup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K.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en-US" dirty="0"/>
              <a:t>Procena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b="1" dirty="0" err="1"/>
              <a:t>informativnu</a:t>
            </a:r>
            <a:r>
              <a:rPr lang="en-US" b="1" dirty="0"/>
              <a:t> </a:t>
            </a:r>
            <a:r>
              <a:rPr lang="en-US" b="1" dirty="0" err="1"/>
              <a:t>ali</a:t>
            </a:r>
            <a:r>
              <a:rPr lang="en-US" b="1" dirty="0"/>
              <a:t> i </a:t>
            </a:r>
            <a:r>
              <a:rPr lang="en-US" b="1" dirty="0" err="1"/>
              <a:t>terapijsku</a:t>
            </a:r>
            <a:r>
              <a:rPr lang="en-US" b="1" dirty="0"/>
              <a:t> </a:t>
            </a:r>
            <a:r>
              <a:rPr lang="en-US" dirty="0" err="1"/>
              <a:t>ulogu</a:t>
            </a:r>
            <a:r>
              <a:rPr lang="en-US" dirty="0"/>
              <a:t>.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modifikovan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/>
              <a:t>standardnih</a:t>
            </a:r>
            <a:r>
              <a:rPr lang="en-US" dirty="0"/>
              <a:t> </a:t>
            </a:r>
            <a:r>
              <a:rPr lang="en-US" dirty="0" err="1"/>
              <a:t>dijagnostičkih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.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en-US" dirty="0" err="1"/>
              <a:t>Suština</a:t>
            </a:r>
            <a:r>
              <a:rPr lang="en-US" dirty="0"/>
              <a:t> je u </a:t>
            </a:r>
            <a:r>
              <a:rPr lang="en-US" dirty="0" err="1"/>
              <a:t>promeni</a:t>
            </a:r>
            <a:r>
              <a:rPr lang="en-US" dirty="0"/>
              <a:t> </a:t>
            </a:r>
            <a:r>
              <a:rPr lang="en-US" dirty="0" err="1"/>
              <a:t>orijentacije</a:t>
            </a:r>
            <a:r>
              <a:rPr lang="en-US" dirty="0"/>
              <a:t> sa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usmerenu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terapijsku</a:t>
            </a:r>
            <a:r>
              <a:rPr lang="en-US" dirty="0"/>
              <a:t> </a:t>
            </a:r>
            <a:r>
              <a:rPr lang="en-US" dirty="0" err="1"/>
              <a:t>promenu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dijagnostičkog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sr-Latn-RS" dirty="0"/>
              <a:t> tokom</a:t>
            </a:r>
            <a:r>
              <a:rPr lang="en-US" dirty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/>
              <a:t>fidbeka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i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nusprodukt</a:t>
            </a:r>
            <a:r>
              <a:rPr lang="en-US" dirty="0"/>
              <a:t>, a 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postavljen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.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en-US" dirty="0" err="1"/>
              <a:t>Terapijska</a:t>
            </a:r>
            <a:r>
              <a:rPr lang="en-US" dirty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srž</a:t>
            </a:r>
            <a:r>
              <a:rPr lang="en-US" dirty="0"/>
              <a:t> </a:t>
            </a:r>
            <a:r>
              <a:rPr lang="en-US" dirty="0" err="1"/>
              <a:t>terapijske</a:t>
            </a:r>
            <a:r>
              <a:rPr lang="en-US" dirty="0"/>
              <a:t> </a:t>
            </a:r>
            <a:r>
              <a:rPr lang="en-US" dirty="0" err="1"/>
              <a:t>intervencije</a:t>
            </a:r>
            <a:r>
              <a:rPr lang="en-US" dirty="0"/>
              <a:t> sa </a:t>
            </a:r>
            <a:r>
              <a:rPr lang="en-US" dirty="0" err="1"/>
              <a:t>klijentom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3649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Ciljevi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procene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sr-Latn-RS" dirty="0" err="1"/>
              <a:t>U</a:t>
            </a:r>
            <a:r>
              <a:rPr lang="en-US" dirty="0" err="1"/>
              <a:t>smeren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, 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modifikaciju</a:t>
            </a:r>
            <a:r>
              <a:rPr lang="en-US" dirty="0"/>
              <a:t> procedure </a:t>
            </a:r>
            <a:r>
              <a:rPr lang="en-US" dirty="0" err="1"/>
              <a:t>psihološkog</a:t>
            </a:r>
            <a:r>
              <a:rPr lang="en-US" dirty="0"/>
              <a:t> </a:t>
            </a:r>
            <a:r>
              <a:rPr lang="en-US" dirty="0" err="1"/>
              <a:t>ispitivanja</a:t>
            </a:r>
            <a:r>
              <a:rPr lang="en-US" dirty="0"/>
              <a:t>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od </a:t>
            </a:r>
            <a:r>
              <a:rPr lang="en-US" dirty="0" err="1"/>
              <a:t>procene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Procena </a:t>
            </a:r>
            <a:r>
              <a:rPr lang="en-US" dirty="0" err="1"/>
              <a:t>pokre</a:t>
            </a:r>
            <a:r>
              <a:rPr lang="hr-HR" dirty="0"/>
              <a:t>ć</a:t>
            </a:r>
            <a:r>
              <a:rPr lang="en-US" dirty="0"/>
              <a:t>e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psihološkog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sr-Latn-RS" dirty="0"/>
          </a:p>
          <a:p>
            <a:pPr marL="0" indent="0">
              <a:buNone/>
            </a:pPr>
            <a:r>
              <a:rPr lang="en-US" dirty="0" err="1"/>
              <a:t>Cilj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transformišuće</a:t>
            </a:r>
            <a:r>
              <a:rPr lang="en-US" b="1" dirty="0"/>
              <a:t> </a:t>
            </a:r>
            <a:r>
              <a:rPr lang="en-US" b="1" dirty="0" err="1"/>
              <a:t>iskustvo</a:t>
            </a:r>
            <a:r>
              <a:rPr lang="en-US" b="1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: </a:t>
            </a:r>
            <a:endParaRPr lang="sr-Latn-RS" dirty="0"/>
          </a:p>
          <a:p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karakterističnog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življenja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sa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suočava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idiografski</a:t>
            </a:r>
            <a:r>
              <a:rPr lang="en-US" dirty="0"/>
              <a:t>, </a:t>
            </a:r>
            <a:r>
              <a:rPr lang="en-US" dirty="0" err="1"/>
              <a:t>smisaoni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endParaRPr lang="sr-Latn-RS" dirty="0"/>
          </a:p>
          <a:p>
            <a:r>
              <a:rPr lang="en-US" u="sng" dirty="0" err="1"/>
              <a:t>omogućavanje</a:t>
            </a:r>
            <a:r>
              <a:rPr lang="en-US" u="sng" dirty="0"/>
              <a:t> </a:t>
            </a:r>
            <a:r>
              <a:rPr lang="en-US" u="sng" dirty="0" err="1"/>
              <a:t>bezbednih</a:t>
            </a:r>
            <a:r>
              <a:rPr lang="en-US" u="sng" dirty="0"/>
              <a:t> </a:t>
            </a:r>
            <a:r>
              <a:rPr lang="en-US" u="sng" dirty="0" err="1"/>
              <a:t>uslova</a:t>
            </a:r>
            <a:r>
              <a:rPr lang="en-US" u="sng" dirty="0"/>
              <a:t> da </a:t>
            </a:r>
            <a:r>
              <a:rPr lang="en-US" u="sng" dirty="0" err="1"/>
              <a:t>klijent</a:t>
            </a:r>
            <a:r>
              <a:rPr lang="en-US" u="sng" dirty="0"/>
              <a:t> </a:t>
            </a:r>
            <a:r>
              <a:rPr lang="en-US" u="sng" dirty="0" err="1"/>
              <a:t>istraži</a:t>
            </a:r>
            <a:r>
              <a:rPr lang="en-US" u="sng" dirty="0"/>
              <a:t> </a:t>
            </a:r>
            <a:r>
              <a:rPr lang="en-US" u="sng" dirty="0" err="1"/>
              <a:t>promenu</a:t>
            </a:r>
            <a:r>
              <a:rPr lang="en-US" dirty="0"/>
              <a:t>,</a:t>
            </a:r>
            <a:endParaRPr lang="sr-Latn-RS" dirty="0"/>
          </a:p>
          <a:p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doživi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i </a:t>
            </a:r>
            <a:r>
              <a:rPr lang="en-US" dirty="0" err="1"/>
              <a:t>iskustva</a:t>
            </a:r>
            <a:r>
              <a:rPr lang="en-US" dirty="0"/>
              <a:t> u </a:t>
            </a:r>
            <a:r>
              <a:rPr lang="en-US" dirty="0" err="1"/>
              <a:t>suportativnim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78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Način</a:t>
            </a:r>
            <a:r>
              <a:rPr lang="en-US" dirty="0">
                <a:solidFill>
                  <a:schemeClr val="accent2"/>
                </a:solidFill>
              </a:rPr>
              <a:t> rada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dirty="0"/>
              <a:t>K</a:t>
            </a:r>
            <a:r>
              <a:rPr lang="en-US" b="1" dirty="0" err="1"/>
              <a:t>olaborativan</a:t>
            </a:r>
            <a:r>
              <a:rPr lang="en-US" b="1" dirty="0"/>
              <a:t> </a:t>
            </a:r>
            <a:r>
              <a:rPr lang="en-US" b="1" dirty="0" err="1"/>
              <a:t>način</a:t>
            </a:r>
            <a:r>
              <a:rPr lang="en-US" b="1" dirty="0"/>
              <a:t> </a:t>
            </a:r>
            <a:r>
              <a:rPr lang="sr-Latn-RS" dirty="0"/>
              <a:t>–</a:t>
            </a:r>
            <a:r>
              <a:rPr lang="en-US" dirty="0" err="1"/>
              <a:t>fo</a:t>
            </a:r>
            <a:r>
              <a:rPr lang="hr-HR" dirty="0"/>
              <a:t>k</a:t>
            </a:r>
            <a:r>
              <a:rPr lang="en-US" dirty="0"/>
              <a:t>us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klijentovo</a:t>
            </a:r>
            <a:r>
              <a:rPr lang="hr-HR" dirty="0"/>
              <a:t>m</a:t>
            </a:r>
            <a:r>
              <a:rPr lang="en-US" dirty="0"/>
              <a:t> </a:t>
            </a:r>
            <a:r>
              <a:rPr lang="en-US" dirty="0" err="1"/>
              <a:t>razume</a:t>
            </a:r>
            <a:r>
              <a:rPr lang="sr-Latn-RS" dirty="0"/>
              <a:t>vanju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rezultat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hr-HR" dirty="0"/>
              <a:t>koji će </a:t>
            </a:r>
            <a:r>
              <a:rPr lang="en-US" dirty="0" err="1"/>
              <a:t>omogući</a:t>
            </a:r>
            <a:r>
              <a:rPr lang="hr-HR" dirty="0"/>
              <a:t>t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pozitivan</a:t>
            </a:r>
            <a:r>
              <a:rPr lang="en-US" dirty="0"/>
              <a:t> </a:t>
            </a:r>
            <a:r>
              <a:rPr lang="en-US" dirty="0" err="1"/>
              <a:t>preokret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N</a:t>
            </a:r>
            <a:r>
              <a:rPr lang="en-US" dirty="0" err="1"/>
              <a:t>ičija</a:t>
            </a:r>
            <a:r>
              <a:rPr lang="en-US" dirty="0"/>
              <a:t> "</a:t>
            </a:r>
            <a:r>
              <a:rPr lang="en-US" dirty="0" err="1"/>
              <a:t>istina</a:t>
            </a:r>
            <a:r>
              <a:rPr lang="en-US" dirty="0"/>
              <a:t>"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nadređena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tradicionalna</a:t>
            </a:r>
            <a:r>
              <a:rPr lang="en-US" dirty="0"/>
              <a:t> </a:t>
            </a:r>
            <a:r>
              <a:rPr lang="en-US" dirty="0" err="1"/>
              <a:t>neravnoteža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procenjivača</a:t>
            </a:r>
            <a:r>
              <a:rPr lang="en-US" dirty="0"/>
              <a:t> i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redukuje</a:t>
            </a:r>
            <a:r>
              <a:rPr lang="en-US" dirty="0"/>
              <a:t>. </a:t>
            </a:r>
            <a:endParaRPr lang="sr-Latn-R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/>
              <a:t>K</a:t>
            </a:r>
            <a:r>
              <a:rPr lang="en-US" dirty="0" err="1"/>
              <a:t>lijent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i </a:t>
            </a:r>
            <a:r>
              <a:rPr lang="en-US" dirty="0" err="1"/>
              <a:t>zaključci</a:t>
            </a:r>
            <a:r>
              <a:rPr lang="en-US" dirty="0"/>
              <a:t> </a:t>
            </a:r>
            <a:r>
              <a:rPr lang="en-US" dirty="0" err="1"/>
              <a:t>procen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upotrebljeni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angažovan</a:t>
            </a:r>
            <a:r>
              <a:rPr lang="en-US" dirty="0"/>
              <a:t> i </a:t>
            </a:r>
            <a:r>
              <a:rPr lang="en-US" dirty="0" err="1"/>
              <a:t>motivisan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,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validnije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i </a:t>
            </a: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i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mu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sagleda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reši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kompetent</a:t>
            </a:r>
            <a:r>
              <a:rPr lang="sr-Latn-RS" dirty="0"/>
              <a:t>a</a:t>
            </a:r>
            <a:r>
              <a:rPr lang="en-US" dirty="0"/>
              <a:t>n </a:t>
            </a:r>
            <a:r>
              <a:rPr lang="en-US" dirty="0" err="1"/>
              <a:t>saradnik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i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/>
              <a:t>esencijalni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,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62365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A</a:t>
            </a:r>
            <a:r>
              <a:rPr lang="en-US" dirty="0" err="1">
                <a:solidFill>
                  <a:schemeClr val="accent2"/>
                </a:solidFill>
              </a:rPr>
              <a:t>naliz</a:t>
            </a:r>
            <a:r>
              <a:rPr lang="hr-HR" dirty="0">
                <a:solidFill>
                  <a:schemeClr val="accent2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motiva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potreba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ispitanika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za procenu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/>
              <a:t>F</a:t>
            </a:r>
            <a:r>
              <a:rPr lang="en-US" dirty="0" err="1"/>
              <a:t>idbek</a:t>
            </a:r>
            <a:endParaRPr lang="sr-Latn-R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/>
              <a:t>O</a:t>
            </a:r>
            <a:r>
              <a:rPr lang="en-US" dirty="0" err="1"/>
              <a:t>dgovori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lična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. </a:t>
            </a:r>
            <a:r>
              <a:rPr lang="sr-Latn-RS" dirty="0"/>
              <a:t>R</a:t>
            </a:r>
            <a:r>
              <a:rPr lang="en-US" dirty="0" err="1"/>
              <a:t>ezultati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sr-Latn-RS" dirty="0"/>
              <a:t>dati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suportativan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sr-Latn-RS" dirty="0"/>
              <a:t>što </a:t>
            </a:r>
            <a:r>
              <a:rPr lang="en-US" dirty="0" err="1"/>
              <a:t>pomaže</a:t>
            </a:r>
            <a:r>
              <a:rPr lang="en-US" dirty="0"/>
              <a:t> K da se </a:t>
            </a:r>
            <a:r>
              <a:rPr lang="en-US" dirty="0" err="1"/>
              <a:t>oseti</a:t>
            </a:r>
            <a:r>
              <a:rPr lang="en-US" dirty="0"/>
              <a:t> </a:t>
            </a:r>
            <a:r>
              <a:rPr lang="en-US" dirty="0" err="1"/>
              <a:t>potvrđen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anksiozan</a:t>
            </a:r>
            <a:r>
              <a:rPr lang="en-US" dirty="0"/>
              <a:t>,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sr-Latn-RS" dirty="0"/>
              <a:t>, </a:t>
            </a:r>
            <a:r>
              <a:rPr lang="en-US" dirty="0" err="1"/>
              <a:t>duboko</a:t>
            </a:r>
            <a:r>
              <a:rPr lang="en-US" dirty="0"/>
              <a:t> </a:t>
            </a:r>
            <a:r>
              <a:rPr lang="en-US" dirty="0" err="1"/>
              <a:t>dotaknut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saznajem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koji bi </a:t>
            </a:r>
            <a:r>
              <a:rPr lang="en-US" dirty="0" err="1"/>
              <a:t>podstakao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sr-Latn-RS" dirty="0"/>
              <a:t>i </a:t>
            </a:r>
            <a:r>
              <a:rPr lang="en-US" dirty="0"/>
              <a:t>da bi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vredna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truda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sr-Latn-RS" b="1" dirty="0"/>
              <a:t>Motivacija</a:t>
            </a:r>
            <a:r>
              <a:rPr lang="en-US" b="1" dirty="0"/>
              <a:t>- </a:t>
            </a:r>
            <a:r>
              <a:rPr lang="en-US" b="1" dirty="0" err="1"/>
              <a:t>ambivalencija</a:t>
            </a:r>
            <a:endParaRPr lang="sr-Latn-RS" b="1" dirty="0"/>
          </a:p>
          <a:p>
            <a:r>
              <a:rPr lang="en-US" dirty="0" err="1"/>
              <a:t>autentičn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motivacij</a:t>
            </a:r>
            <a:r>
              <a:rPr lang="sr-Latn-RS" dirty="0"/>
              <a:t>a </a:t>
            </a:r>
            <a:r>
              <a:rPr lang="en-US" dirty="0"/>
              <a:t>za </a:t>
            </a:r>
            <a:r>
              <a:rPr lang="en-US" dirty="0" err="1"/>
              <a:t>dobijanjem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za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ali i </a:t>
            </a:r>
            <a:r>
              <a:rPr lang="en-US" dirty="0" err="1"/>
              <a:t>doživljaj</a:t>
            </a:r>
            <a:r>
              <a:rPr lang="en-US" dirty="0"/>
              <a:t> da </a:t>
            </a:r>
            <a:r>
              <a:rPr lang="en-US" dirty="0" err="1"/>
              <a:t>nije</a:t>
            </a:r>
            <a:r>
              <a:rPr lang="en-US" dirty="0"/>
              <a:t> "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" u </a:t>
            </a:r>
            <a:r>
              <a:rPr lang="en-US" dirty="0" err="1"/>
              <a:t>nečemu</a:t>
            </a:r>
            <a:r>
              <a:rPr lang="en-US" dirty="0"/>
              <a:t> i </a:t>
            </a:r>
            <a:r>
              <a:rPr lang="en-US" dirty="0" err="1"/>
              <a:t>strepnj</a:t>
            </a:r>
            <a:r>
              <a:rPr lang="sr-Latn-RS" dirty="0"/>
              <a:t>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potvrditi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nesposobnost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neadekvatnost</a:t>
            </a:r>
            <a:r>
              <a:rPr lang="en-US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22426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B46DC-7D73-98CE-AF44-0B7FD718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944562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2"/>
                </a:solidFill>
              </a:rPr>
              <a:t>A</a:t>
            </a:r>
            <a:r>
              <a:rPr lang="en-US" dirty="0" err="1">
                <a:solidFill>
                  <a:schemeClr val="accent2"/>
                </a:solidFill>
              </a:rPr>
              <a:t>naliz</a:t>
            </a:r>
            <a:r>
              <a:rPr lang="hr-HR" dirty="0">
                <a:solidFill>
                  <a:schemeClr val="accent2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motiva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potreba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ispitanika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za procenu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D4D55-9488-B7EE-4FB6-899C8BB0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/>
              <a:t>P</a:t>
            </a:r>
            <a:r>
              <a:rPr lang="en-US" dirty="0" err="1"/>
              <a:t>roces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dotiče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ljudskih</a:t>
            </a:r>
            <a:r>
              <a:rPr lang="en-US" dirty="0"/>
              <a:t> </a:t>
            </a:r>
            <a:r>
              <a:rPr lang="en-US" dirty="0" err="1"/>
              <a:t>motiva</a:t>
            </a:r>
            <a:r>
              <a:rPr lang="en-US" dirty="0"/>
              <a:t>:</a:t>
            </a:r>
            <a:endParaRPr lang="sr-Latn-RS" dirty="0"/>
          </a:p>
          <a:p>
            <a:r>
              <a:rPr lang="en-US" b="1" dirty="0">
                <a:solidFill>
                  <a:schemeClr val="accent2"/>
                </a:solidFill>
              </a:rPr>
              <a:t> a. za </a:t>
            </a:r>
            <a:r>
              <a:rPr lang="en-US" b="1" dirty="0" err="1">
                <a:solidFill>
                  <a:schemeClr val="accent2"/>
                </a:solidFill>
              </a:rPr>
              <a:t>samopotvrđivanjem</a:t>
            </a:r>
            <a:r>
              <a:rPr lang="en-US" dirty="0"/>
              <a:t>, self-</a:t>
            </a:r>
            <a:r>
              <a:rPr lang="en-US" dirty="0" err="1"/>
              <a:t>verifikacijom</a:t>
            </a:r>
            <a:r>
              <a:rPr lang="en-US" dirty="0"/>
              <a:t> –da </a:t>
            </a:r>
            <a:r>
              <a:rPr lang="en-US" dirty="0" err="1"/>
              <a:t>potvrdi</a:t>
            </a:r>
            <a:r>
              <a:rPr lang="en-US" dirty="0"/>
              <a:t> "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", 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doživljaj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klijentovo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/>
              <a:t>doživljavanje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hr-HR" dirty="0"/>
              <a:t> 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anksioznost</a:t>
            </a:r>
            <a:r>
              <a:rPr lang="en-US" dirty="0"/>
              <a:t>. </a:t>
            </a:r>
            <a:r>
              <a:rPr lang="sr-Latn-RS" dirty="0"/>
              <a:t>Procenjivač n</a:t>
            </a:r>
            <a:r>
              <a:rPr lang="en-US" dirty="0" err="1"/>
              <a:t>astoji</a:t>
            </a:r>
            <a:r>
              <a:rPr lang="en-US" dirty="0"/>
              <a:t> da se nova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uklopi</a:t>
            </a:r>
            <a:r>
              <a:rPr lang="en-US" dirty="0"/>
              <a:t> u </a:t>
            </a:r>
            <a:r>
              <a:rPr lang="en-US" dirty="0" err="1"/>
              <a:t>postojeću</a:t>
            </a:r>
            <a:r>
              <a:rPr lang="en-US" dirty="0"/>
              <a:t> self-</a:t>
            </a:r>
            <a:r>
              <a:rPr lang="en-US" dirty="0" err="1"/>
              <a:t>shemu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održanje</a:t>
            </a:r>
            <a:r>
              <a:rPr lang="en-US" dirty="0"/>
              <a:t> </a:t>
            </a:r>
            <a:r>
              <a:rPr lang="en-US" dirty="0" err="1"/>
              <a:t>koherentnog</a:t>
            </a:r>
            <a:r>
              <a:rPr lang="en-US" dirty="0"/>
              <a:t> </a:t>
            </a:r>
            <a:r>
              <a:rPr lang="en-US" dirty="0" err="1"/>
              <a:t>selfa</a:t>
            </a:r>
            <a:r>
              <a:rPr lang="en-US" dirty="0"/>
              <a:t>. </a:t>
            </a:r>
            <a:endParaRPr lang="sr-Latn-RS" dirty="0"/>
          </a:p>
          <a:p>
            <a:r>
              <a:rPr lang="en-US" b="1" dirty="0">
                <a:solidFill>
                  <a:schemeClr val="accent2"/>
                </a:solidFill>
              </a:rPr>
              <a:t>b. za </a:t>
            </a:r>
            <a:r>
              <a:rPr lang="en-US" b="1" dirty="0" err="1">
                <a:solidFill>
                  <a:schemeClr val="accent2"/>
                </a:solidFill>
              </a:rPr>
              <a:t>samovrednovanjem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hr-HR" dirty="0"/>
              <a:t>self-</a:t>
            </a:r>
            <a:r>
              <a:rPr lang="en-US" dirty="0" err="1"/>
              <a:t>validacijom</a:t>
            </a:r>
            <a:r>
              <a:rPr lang="en-US" dirty="0"/>
              <a:t> –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patnju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sr-Latn-RS" dirty="0"/>
              <a:t>i </a:t>
            </a:r>
            <a:r>
              <a:rPr lang="en-US" dirty="0" err="1"/>
              <a:t>očekuj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razumevanje</a:t>
            </a:r>
            <a:r>
              <a:rPr lang="sr-Latn-RS" dirty="0"/>
              <a:t>, 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prihvaćen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priznat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zadrži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. </a:t>
            </a:r>
            <a:r>
              <a:rPr lang="sr-Latn-RS" dirty="0"/>
              <a:t>Procenjivač</a:t>
            </a:r>
            <a:r>
              <a:rPr lang="en-US" dirty="0"/>
              <a:t> </a:t>
            </a:r>
            <a:r>
              <a:rPr lang="sr-Latn-RS" dirty="0"/>
              <a:t>uključuje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 da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proceni</a:t>
            </a:r>
            <a:r>
              <a:rPr lang="en-US" dirty="0"/>
              <a:t>, </a:t>
            </a:r>
            <a:r>
              <a:rPr lang="hr-HR" dirty="0"/>
              <a:t>uz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aktivnog</a:t>
            </a:r>
            <a:r>
              <a:rPr lang="en-US" dirty="0"/>
              <a:t> </a:t>
            </a:r>
            <a:r>
              <a:rPr lang="en-US" dirty="0" err="1"/>
              <a:t>saradnika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ohrabruje</a:t>
            </a:r>
            <a:r>
              <a:rPr lang="en-US" dirty="0"/>
              <a:t> </a:t>
            </a:r>
            <a:r>
              <a:rPr lang="en-US" dirty="0" err="1"/>
              <a:t>doživljaj</a:t>
            </a:r>
            <a:r>
              <a:rPr lang="en-US" dirty="0"/>
              <a:t> da je </a:t>
            </a:r>
            <a:r>
              <a:rPr lang="en-US" dirty="0" err="1"/>
              <a:t>vredna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sposobna</a:t>
            </a:r>
            <a:r>
              <a:rPr lang="en-US" dirty="0"/>
              <a:t> individua. </a:t>
            </a:r>
            <a:endParaRPr lang="sr-Latn-RS" dirty="0"/>
          </a:p>
          <a:p>
            <a:r>
              <a:rPr lang="en-US" b="1" dirty="0">
                <a:solidFill>
                  <a:schemeClr val="accent2"/>
                </a:solidFill>
              </a:rPr>
              <a:t>c. za </a:t>
            </a:r>
            <a:r>
              <a:rPr lang="en-US" b="1" dirty="0" err="1">
                <a:solidFill>
                  <a:schemeClr val="accent2"/>
                </a:solidFill>
              </a:rPr>
              <a:t>samootkrivanjem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potreb</a:t>
            </a:r>
            <a:r>
              <a:rPr lang="sr-Latn-RS" dirty="0"/>
              <a:t>a</a:t>
            </a:r>
            <a:r>
              <a:rPr lang="en-US" dirty="0"/>
              <a:t> da </a:t>
            </a:r>
            <a:r>
              <a:rPr lang="en-US" dirty="0" err="1"/>
              <a:t>sazna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 o </a:t>
            </a:r>
            <a:r>
              <a:rPr lang="en-US" dirty="0" err="1"/>
              <a:t>sebi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sr-Latn-RS" dirty="0"/>
              <a:t>da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saznanja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mu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upozna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sr-Latn-RS" dirty="0"/>
              <a:t>, što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mu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rešavanju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sr-Latn-RS" dirty="0"/>
              <a:t>, 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RS" dirty="0"/>
              <a:t>; da</a:t>
            </a:r>
            <a:r>
              <a:rPr lang="en-US" dirty="0"/>
              <a:t> se </a:t>
            </a:r>
            <a:r>
              <a:rPr lang="en-US" dirty="0" err="1"/>
              <a:t>uspešnije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sagledava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ugla</a:t>
            </a:r>
            <a:r>
              <a:rPr lang="en-US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2981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Ciljevi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2673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/>
              <a:t>Dijagnostička  klasifikacija/diferencijalno dijagnostički zadatak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/>
              <a:t>Procena ličnosti (dinamička dijagnoza)- </a:t>
            </a:r>
            <a:r>
              <a:rPr lang="sr-Latn-RS" dirty="0"/>
              <a:t>opis, razumevanje, tumačenje- struktura, dinamika, razvoj, etiološka hipoteza poremećaja i problema- veza sa teorijama ličnosti i razvoja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 cilju psihoterapijskog tretmana- </a:t>
            </a:r>
            <a:r>
              <a:rPr lang="sr-Latn-R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indikacije, vrsta tretmana, ciljevi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Evaluacija efekata tretmana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/>
              <a:t>Predikcija i postdikcija </a:t>
            </a:r>
            <a:r>
              <a:rPr lang="sr-Latn-RS" dirty="0"/>
              <a:t>ponašanja (suicidalni rizik, recidiv,...)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/>
              <a:t>Prema posebnim zahtevima- </a:t>
            </a:r>
            <a:r>
              <a:rPr lang="sr-Latn-RS" dirty="0"/>
              <a:t>neuropsihološka, forenzička procena, procena radnih sposobnosti, specifičnih sposobnosti (oružje, vožnja), intelektualne ometenosti, zrelosti za školu, </a:t>
            </a:r>
          </a:p>
        </p:txBody>
      </p:sp>
    </p:spTree>
    <p:extLst>
      <p:ext uri="{BB962C8B-B14F-4D97-AF65-F5344CB8AC3E}">
        <p14:creationId xmlns:p14="http://schemas.microsoft.com/office/powerpoint/2010/main" val="3740211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Motivi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potrebe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klijenta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48191"/>
              </p:ext>
            </p:extLst>
          </p:nvPr>
        </p:nvGraphicFramePr>
        <p:xfrm>
          <a:off x="381000" y="1524000"/>
          <a:ext cx="8229600" cy="4724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2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1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0027">
                <a:tc>
                  <a:txBody>
                    <a:bodyPr/>
                    <a:lstStyle/>
                    <a:p>
                      <a:r>
                        <a:rPr lang="en-US" sz="1600" dirty="0"/>
                        <a:t>MOTIV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ISPOLJAVANJE TEŽNJE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RELEVANTNA KLINIČKA TEORIJA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6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SAMOPOTVRĐIVANJE Self-verification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1. </a:t>
                      </a:r>
                      <a:r>
                        <a:rPr lang="en-US" sz="1600" dirty="0" err="1"/>
                        <a:t>Potvrđivanje</a:t>
                      </a:r>
                      <a:r>
                        <a:rPr lang="en-US" sz="1600" dirty="0"/>
                        <a:t> self-</a:t>
                      </a:r>
                      <a:r>
                        <a:rPr lang="en-US" sz="1600" dirty="0" err="1"/>
                        <a:t>koncepta</a:t>
                      </a:r>
                      <a:r>
                        <a:rPr lang="en-US" sz="1600" dirty="0"/>
                        <a:t> i </a:t>
                      </a:r>
                      <a:r>
                        <a:rPr lang="en-US" sz="1600" dirty="0" err="1"/>
                        <a:t>sopstvene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slike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sveta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kroz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relaciju</a:t>
                      </a:r>
                      <a:r>
                        <a:rPr lang="en-US" sz="16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2. </a:t>
                      </a:r>
                      <a:r>
                        <a:rPr lang="en-US" sz="1600" dirty="0" err="1"/>
                        <a:t>Održavanje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stabilnog</a:t>
                      </a:r>
                      <a:r>
                        <a:rPr lang="en-US" sz="1600" dirty="0"/>
                        <a:t> i </a:t>
                      </a:r>
                      <a:r>
                        <a:rPr lang="en-US" sz="1600" dirty="0" err="1"/>
                        <a:t>koherentnog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doživljaja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selfa</a:t>
                      </a:r>
                      <a:r>
                        <a:rPr lang="en-US" sz="16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SELF-PSIHOLOGIJA </a:t>
                      </a:r>
                      <a:br>
                        <a:rPr lang="sr-Latn-RS" sz="1600" dirty="0"/>
                      </a:br>
                      <a:r>
                        <a:rPr lang="en-US" sz="1600" dirty="0"/>
                        <a:t>(i </a:t>
                      </a:r>
                      <a:r>
                        <a:rPr lang="en-US" sz="1600" dirty="0" err="1"/>
                        <a:t>intersubjektivnost</a:t>
                      </a:r>
                      <a:r>
                        <a:rPr lang="sr-Latn-RS" sz="1600" dirty="0"/>
                        <a:t>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6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SAMOVREDNOVANJE Self-enhancement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1. </a:t>
                      </a:r>
                      <a:r>
                        <a:rPr lang="en-US" sz="1600" dirty="0" err="1"/>
                        <a:t>Biti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voljen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prihvaćen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priznat</a:t>
                      </a:r>
                      <a:r>
                        <a:rPr lang="en-US" sz="1600" dirty="0"/>
                        <a:t> od </a:t>
                      </a:r>
                      <a:r>
                        <a:rPr lang="en-US" sz="1600" dirty="0" err="1"/>
                        <a:t>značajnih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osoba</a:t>
                      </a:r>
                      <a:r>
                        <a:rPr lang="en-US" sz="16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2. </a:t>
                      </a:r>
                      <a:r>
                        <a:rPr lang="en-US" sz="1600" dirty="0" err="1"/>
                        <a:t>Misliti</a:t>
                      </a:r>
                      <a:r>
                        <a:rPr lang="en-US" sz="1600" dirty="0"/>
                        <a:t> o </a:t>
                      </a:r>
                      <a:r>
                        <a:rPr lang="en-US" sz="1600" dirty="0" err="1"/>
                        <a:t>sebi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pozitivno</a:t>
                      </a:r>
                      <a:r>
                        <a:rPr lang="en-US" sz="16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TEORIJA OBJEKTNIH ODNOSA </a:t>
                      </a:r>
                      <a:br>
                        <a:rPr lang="sr-Latn-RS" sz="1600" dirty="0"/>
                      </a:br>
                      <a:r>
                        <a:rPr lang="en-US" sz="1600" dirty="0"/>
                        <a:t>SAMOSPOZNAJA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900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EFIKASNOST </a:t>
                      </a:r>
                      <a:endParaRPr lang="sr-Latn-RS" sz="1600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Self-efficacy/ </a:t>
                      </a:r>
                      <a:br>
                        <a:rPr lang="sr-Latn-RS" sz="1600" dirty="0"/>
                      </a:br>
                      <a:r>
                        <a:rPr lang="en-US" sz="1600" dirty="0"/>
                        <a:t>Self-discovery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sr-Latn-RS" sz="1600" dirty="0"/>
                        <a:t>1. </a:t>
                      </a:r>
                      <a:r>
                        <a:rPr lang="en-US" sz="1600" dirty="0" err="1"/>
                        <a:t>Kreativno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rasti</a:t>
                      </a:r>
                      <a:r>
                        <a:rPr lang="en-US" sz="1600" dirty="0"/>
                        <a:t> i </a:t>
                      </a:r>
                      <a:r>
                        <a:rPr lang="en-US" sz="1600" dirty="0" err="1"/>
                        <a:t>težiti</a:t>
                      </a:r>
                      <a:r>
                        <a:rPr lang="en-US" sz="16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2. </a:t>
                      </a:r>
                      <a:r>
                        <a:rPr lang="en-US" sz="1600" dirty="0" err="1"/>
                        <a:t>Naučiti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više</a:t>
                      </a:r>
                      <a:r>
                        <a:rPr lang="en-US" sz="1600" dirty="0"/>
                        <a:t> o </a:t>
                      </a:r>
                      <a:r>
                        <a:rPr lang="en-US" sz="1600" dirty="0" err="1"/>
                        <a:t>sebi</a:t>
                      </a:r>
                      <a:r>
                        <a:rPr lang="en-US" sz="16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3. </a:t>
                      </a:r>
                      <a:r>
                        <a:rPr lang="en-US" sz="1600" dirty="0" err="1"/>
                        <a:t>Razviti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svoje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moći</a:t>
                      </a:r>
                      <a:r>
                        <a:rPr lang="en-US" sz="1600" dirty="0"/>
                        <a:t> u </a:t>
                      </a:r>
                      <a:r>
                        <a:rPr lang="en-US" sz="1600" dirty="0" err="1"/>
                        <a:t>ovladavanju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realnosti</a:t>
                      </a:r>
                      <a:r>
                        <a:rPr lang="en-US" sz="1600" dirty="0"/>
                        <a:t>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/>
                        <a:t>EGO-PSIHOLOGIJA </a:t>
                      </a:r>
                      <a:br>
                        <a:rPr lang="sr-Latn-RS" sz="1600" dirty="0"/>
                      </a:br>
                      <a:r>
                        <a:rPr lang="en-US" sz="1600" dirty="0"/>
                        <a:t>(</a:t>
                      </a:r>
                      <a:r>
                        <a:rPr lang="en-US" sz="1600" dirty="0" err="1"/>
                        <a:t>Teorija</a:t>
                      </a:r>
                      <a:r>
                        <a:rPr lang="en-US" sz="1600" dirty="0"/>
                        <a:t> self-</a:t>
                      </a:r>
                      <a:r>
                        <a:rPr lang="en-US" sz="1600" dirty="0" err="1"/>
                        <a:t>efikasnosti</a:t>
                      </a:r>
                      <a:r>
                        <a:rPr lang="sr-Latn-RS" sz="1600" dirty="0"/>
                        <a:t>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886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O</a:t>
            </a:r>
            <a:r>
              <a:rPr lang="en-US" dirty="0" err="1">
                <a:solidFill>
                  <a:schemeClr val="accent2"/>
                </a:solidFill>
              </a:rPr>
              <a:t>pšte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osnovne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funkcije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procene</a:t>
            </a:r>
            <a:r>
              <a:rPr lang="sr-Latn-RS" dirty="0">
                <a:solidFill>
                  <a:schemeClr val="accent2"/>
                </a:solidFill>
              </a:rPr>
              <a:t> i fidbeka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sr-Latn-RS" dirty="0"/>
              <a:t>B</a:t>
            </a:r>
            <a:r>
              <a:rPr lang="en-US" dirty="0" err="1"/>
              <a:t>ez</a:t>
            </a:r>
            <a:r>
              <a:rPr lang="en-US" dirty="0"/>
              <a:t>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specifikaciju</a:t>
            </a:r>
            <a:r>
              <a:rPr lang="en-US" dirty="0"/>
              <a:t> </a:t>
            </a:r>
            <a:r>
              <a:rPr lang="en-US" dirty="0" err="1"/>
              <a:t>konkretnih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sr-Latn-RS" dirty="0"/>
              <a:t>, </a:t>
            </a:r>
            <a:r>
              <a:rPr lang="en-US" dirty="0" err="1"/>
              <a:t>fidbek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: . </a:t>
            </a:r>
            <a:endParaRPr lang="sr-Latn-RS" dirty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potvrdu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da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/>
              <a:t>verifikuje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da </a:t>
            </a:r>
            <a:r>
              <a:rPr lang="en-US" dirty="0" err="1"/>
              <a:t>modeluje</a:t>
            </a:r>
            <a:r>
              <a:rPr lang="en-US" dirty="0"/>
              <a:t> i </a:t>
            </a:r>
            <a:r>
              <a:rPr lang="en-US" dirty="0" err="1"/>
              <a:t>stavi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mu je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ugrožava</a:t>
            </a:r>
            <a:r>
              <a:rPr lang="en-US" dirty="0"/>
              <a:t> </a:t>
            </a:r>
            <a:r>
              <a:rPr lang="en-US" dirty="0" err="1"/>
              <a:t>samopoštovanje</a:t>
            </a:r>
            <a:r>
              <a:rPr lang="en-US" dirty="0"/>
              <a:t>, </a:t>
            </a:r>
            <a:endParaRPr lang="sr-Latn-RS" dirty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, </a:t>
            </a:r>
            <a:r>
              <a:rPr lang="en-US" dirty="0" err="1"/>
              <a:t>prihvatanje</a:t>
            </a:r>
            <a:r>
              <a:rPr lang="en-US" dirty="0"/>
              <a:t> i </a:t>
            </a:r>
            <a:r>
              <a:rPr lang="en-US" dirty="0" err="1"/>
              <a:t>poštovanje</a:t>
            </a:r>
            <a:r>
              <a:rPr lang="en-US" dirty="0"/>
              <a:t>, </a:t>
            </a:r>
            <a:endParaRPr lang="sr-Latn-RS" dirty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i </a:t>
            </a:r>
            <a:r>
              <a:rPr lang="en-US" dirty="0" err="1"/>
              <a:t>šansu</a:t>
            </a:r>
            <a:r>
              <a:rPr lang="en-US" dirty="0"/>
              <a:t> da </a:t>
            </a:r>
            <a:r>
              <a:rPr lang="en-US" dirty="0" err="1"/>
              <a:t>nauči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 o </a:t>
            </a:r>
            <a:r>
              <a:rPr lang="en-US" dirty="0" err="1"/>
              <a:t>sebi</a:t>
            </a:r>
            <a:r>
              <a:rPr lang="en-US" dirty="0"/>
              <a:t>. </a:t>
            </a:r>
            <a:endParaRPr lang="sr-Latn-R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5831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sr-Latn-RS" dirty="0" err="1">
                <a:solidFill>
                  <a:schemeClr val="accent2"/>
                </a:solidFill>
              </a:rPr>
              <a:t>T</a:t>
            </a:r>
            <a:r>
              <a:rPr lang="en-US" dirty="0" err="1">
                <a:solidFill>
                  <a:schemeClr val="accent2"/>
                </a:solidFill>
              </a:rPr>
              <a:t>radicionaln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kolaborativn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pristup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209045"/>
              </p:ext>
            </p:extLst>
          </p:nvPr>
        </p:nvGraphicFramePr>
        <p:xfrm>
          <a:off x="457200" y="1143000"/>
          <a:ext cx="8229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1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8579">
                <a:tc>
                  <a:txBody>
                    <a:bodyPr/>
                    <a:lstStyle/>
                    <a:p>
                      <a:r>
                        <a:rPr lang="en-US" dirty="0"/>
                        <a:t>ASPEKTI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"INFORMATION GATHERING"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TERAPIJSKI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573">
                <a:tc>
                  <a:txBody>
                    <a:bodyPr/>
                    <a:lstStyle/>
                    <a:p>
                      <a:r>
                        <a:rPr lang="en-US" sz="1600" dirty="0"/>
                        <a:t>CILJEVI PROCENE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Opis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klijenta</a:t>
                      </a:r>
                      <a:r>
                        <a:rPr lang="en-US" sz="1400" dirty="0"/>
                        <a:t> u </a:t>
                      </a:r>
                      <a:r>
                        <a:rPr lang="en-US" sz="1400" dirty="0" err="1"/>
                        <a:t>terminima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postojećih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kategorija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dimenzija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Pomoć</a:t>
                      </a:r>
                      <a:r>
                        <a:rPr lang="en-US" sz="1400" dirty="0"/>
                        <a:t> u </a:t>
                      </a:r>
                      <a:r>
                        <a:rPr lang="en-US" sz="1400" dirty="0" err="1"/>
                        <a:t>donošenj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odluka</a:t>
                      </a:r>
                      <a:r>
                        <a:rPr lang="en-US" sz="1400" dirty="0"/>
                        <a:t> o </a:t>
                      </a:r>
                      <a:r>
                        <a:rPr lang="en-US" sz="1400" dirty="0" err="1"/>
                        <a:t>klijentu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3. </a:t>
                      </a:r>
                      <a:r>
                        <a:rPr lang="en-US" sz="1400" dirty="0" err="1"/>
                        <a:t>Olakšavanje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komunikacije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između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profesionalaca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/>
                        <a:t>1.</a:t>
                      </a:r>
                      <a:r>
                        <a:rPr lang="en-US" sz="1400" dirty="0" err="1"/>
                        <a:t>Klijent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uči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nov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način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mišljenja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osećanja</a:t>
                      </a:r>
                      <a:r>
                        <a:rPr lang="en-US" sz="1400" dirty="0"/>
                        <a:t> o </a:t>
                      </a:r>
                      <a:r>
                        <a:rPr lang="en-US" sz="1400" dirty="0" err="1"/>
                        <a:t>sebi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drugima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Klijentu</a:t>
                      </a:r>
                      <a:r>
                        <a:rPr lang="en-US" sz="1400" dirty="0"/>
                        <a:t> se </a:t>
                      </a:r>
                      <a:r>
                        <a:rPr lang="en-US" sz="1400" dirty="0" err="1"/>
                        <a:t>pomaže</a:t>
                      </a:r>
                      <a:r>
                        <a:rPr lang="en-US" sz="1400" dirty="0"/>
                        <a:t> da </a:t>
                      </a:r>
                      <a:r>
                        <a:rPr lang="en-US" sz="1400" dirty="0" err="1"/>
                        <a:t>istraži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nove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mogućnosti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razumevanja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primeni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ga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svoje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probleme</a:t>
                      </a:r>
                      <a:r>
                        <a:rPr lang="en-US" sz="1400" dirty="0"/>
                        <a:t> u </a:t>
                      </a:r>
                      <a:r>
                        <a:rPr lang="en-US" sz="1400" dirty="0" err="1"/>
                        <a:t>životu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8520">
                <a:tc>
                  <a:txBody>
                    <a:bodyPr/>
                    <a:lstStyle/>
                    <a:p>
                      <a:r>
                        <a:rPr lang="en-US" sz="1600" dirty="0"/>
                        <a:t>PROCES PROCENE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/>
                        <a:t>1. </a:t>
                      </a:r>
                      <a:r>
                        <a:rPr lang="en-US" sz="1400" dirty="0" err="1"/>
                        <a:t>Prikupljanje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podataka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Deduktivna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unilateralna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interpretacija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testovnih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podataka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3. </a:t>
                      </a:r>
                      <a:r>
                        <a:rPr lang="en-US" sz="1400" dirty="0" err="1"/>
                        <a:t>Preporuke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/>
                        <a:t>1. </a:t>
                      </a:r>
                      <a:r>
                        <a:rPr lang="en-US" sz="1400" dirty="0" err="1"/>
                        <a:t>Razvijanje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empatičkog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odnosa</a:t>
                      </a:r>
                      <a:r>
                        <a:rPr lang="en-US" sz="1400" dirty="0"/>
                        <a:t> sa </a:t>
                      </a:r>
                      <a:r>
                        <a:rPr lang="en-US" sz="1400" dirty="0" err="1"/>
                        <a:t>klijentom</a:t>
                      </a:r>
                      <a:r>
                        <a:rPr lang="en-US" sz="1400" dirty="0"/>
                        <a:t>. 2. </a:t>
                      </a:r>
                      <a:r>
                        <a:rPr lang="en-US" sz="1400" dirty="0" err="1"/>
                        <a:t>Definisanje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individualnih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ciljeva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kroz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kolaborativni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pristup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3. </a:t>
                      </a:r>
                      <a:r>
                        <a:rPr lang="en-US" sz="1400" dirty="0" err="1"/>
                        <a:t>Razmena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eksploracija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informacija</a:t>
                      </a:r>
                      <a:r>
                        <a:rPr lang="en-US" sz="1400" dirty="0"/>
                        <a:t> sa </a:t>
                      </a:r>
                      <a:r>
                        <a:rPr lang="en-US" sz="1400" dirty="0" err="1"/>
                        <a:t>klijentom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tokom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celokupnog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procesa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procene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0768">
                <a:tc>
                  <a:txBody>
                    <a:bodyPr/>
                    <a:lstStyle/>
                    <a:p>
                      <a:r>
                        <a:rPr lang="en-US" sz="1600" dirty="0"/>
                        <a:t>PRIMENA TESTOVA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Standardizovano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prikupljanje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uzoraka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ponašanja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omogućava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nomotetsku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komparaciju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predikciju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klijentovog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ponašanja</a:t>
                      </a:r>
                      <a:r>
                        <a:rPr lang="en-US" sz="1400" dirty="0"/>
                        <a:t> u </a:t>
                      </a:r>
                      <a:r>
                        <a:rPr lang="en-US" sz="1400" dirty="0" err="1"/>
                        <a:t>spoljnim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okolnostima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/>
                        <a:t>1.</a:t>
                      </a:r>
                      <a:r>
                        <a:rPr lang="en-US" sz="1400" dirty="0" err="1"/>
                        <a:t>Mogućnost</a:t>
                      </a:r>
                      <a:r>
                        <a:rPr lang="en-US" sz="1400" dirty="0"/>
                        <a:t> za </a:t>
                      </a:r>
                      <a:r>
                        <a:rPr lang="en-US" sz="1400" dirty="0" err="1"/>
                        <a:t>dijalog</a:t>
                      </a:r>
                      <a:r>
                        <a:rPr lang="en-US" sz="1400" dirty="0"/>
                        <a:t> sa </a:t>
                      </a:r>
                      <a:r>
                        <a:rPr lang="en-US" sz="1400" dirty="0" err="1"/>
                        <a:t>klijentom</a:t>
                      </a:r>
                      <a:r>
                        <a:rPr lang="en-US" sz="1400" dirty="0"/>
                        <a:t> o </a:t>
                      </a:r>
                      <a:r>
                        <a:rPr lang="en-US" sz="1400" dirty="0" err="1"/>
                        <a:t>karakterističnim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načinima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reagovanja</a:t>
                      </a:r>
                      <a:r>
                        <a:rPr lang="en-US" sz="1400" dirty="0"/>
                        <a:t> u </a:t>
                      </a:r>
                      <a:r>
                        <a:rPr lang="en-US" sz="1400" dirty="0" err="1"/>
                        <a:t>problemskim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situacijama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Testovi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sredstva</a:t>
                      </a:r>
                      <a:r>
                        <a:rPr lang="en-US" sz="1400" dirty="0"/>
                        <a:t> za </a:t>
                      </a:r>
                      <a:r>
                        <a:rPr lang="en-US" sz="1400" dirty="0" err="1"/>
                        <a:t>uspostavljanje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razumevanja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empatije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omogućavaju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klijentovog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subjektivnog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iskustva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238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sr-Latn-RS" dirty="0" err="1">
                <a:solidFill>
                  <a:schemeClr val="accent2"/>
                </a:solidFill>
              </a:rPr>
              <a:t>T</a:t>
            </a:r>
            <a:r>
              <a:rPr lang="en-US" dirty="0" err="1">
                <a:solidFill>
                  <a:schemeClr val="accent2"/>
                </a:solidFill>
              </a:rPr>
              <a:t>radicionaln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kolaborativn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pristup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37740"/>
              </p:ext>
            </p:extLst>
          </p:nvPr>
        </p:nvGraphicFramePr>
        <p:xfrm>
          <a:off x="457200" y="1295400"/>
          <a:ext cx="8077200" cy="498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400" dirty="0"/>
                        <a:t>ASPEKTI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"INFORMATION GATHERING"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TERAPIJSKI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89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FOKUS PAŽNJE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/>
                        <a:t>1.</a:t>
                      </a:r>
                      <a:r>
                        <a:rPr lang="en-US" sz="1400" dirty="0" err="1"/>
                        <a:t>Testovni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skorovi</a:t>
                      </a:r>
                      <a:r>
                        <a:rPr lang="en-US" sz="1400" dirty="0"/>
                        <a:t>. </a:t>
                      </a:r>
                      <a:endParaRPr lang="sr-Latn-RS" sz="1400" dirty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Odluke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koje</a:t>
                      </a:r>
                      <a:r>
                        <a:rPr lang="en-US" sz="1400" dirty="0"/>
                        <a:t> se </a:t>
                      </a:r>
                      <a:r>
                        <a:rPr lang="en-US" sz="1400" dirty="0" err="1"/>
                        <a:t>donose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posle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završene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procene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Proces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koji</a:t>
                      </a:r>
                      <a:r>
                        <a:rPr lang="en-US" sz="1400" dirty="0"/>
                        <a:t> se </a:t>
                      </a:r>
                      <a:r>
                        <a:rPr lang="en-US" sz="1400" dirty="0" err="1"/>
                        <a:t>odvija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između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klijenta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procenjivača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Klijentovo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subjektivno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iskustvo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3. </a:t>
                      </a:r>
                      <a:r>
                        <a:rPr lang="en-US" sz="1400" dirty="0" err="1"/>
                        <a:t>Ispitivačevo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subjektivno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iskustvo</a:t>
                      </a:r>
                      <a:r>
                        <a:rPr lang="en-US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2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ULOGA PROCENJIVAČA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Objektivni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opservator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Srednje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obučeni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tehničar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koji</a:t>
                      </a:r>
                      <a:r>
                        <a:rPr lang="en-US" sz="1400" dirty="0"/>
                        <a:t> se "</a:t>
                      </a:r>
                      <a:r>
                        <a:rPr lang="en-US" sz="1400" dirty="0" err="1"/>
                        <a:t>bolje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razume</a:t>
                      </a:r>
                      <a:r>
                        <a:rPr lang="en-US" sz="1400" dirty="0"/>
                        <a:t> sa </a:t>
                      </a:r>
                      <a:r>
                        <a:rPr lang="en-US" sz="1400" dirty="0" err="1"/>
                        <a:t>brojevima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nego</a:t>
                      </a:r>
                      <a:r>
                        <a:rPr lang="en-US" sz="1400" dirty="0"/>
                        <a:t> sa </a:t>
                      </a:r>
                      <a:r>
                        <a:rPr lang="en-US" sz="1400" dirty="0" err="1"/>
                        <a:t>ljudima</a:t>
                      </a:r>
                      <a:r>
                        <a:rPr lang="en-US" sz="1400" dirty="0"/>
                        <a:t>".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Učesnik</a:t>
                      </a:r>
                      <a:r>
                        <a:rPr lang="en-US" sz="1400" dirty="0"/>
                        <a:t> – </a:t>
                      </a:r>
                      <a:r>
                        <a:rPr lang="en-US" sz="1400" dirty="0" err="1"/>
                        <a:t>posmatrač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Visoko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edukovani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profesionalac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koji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poznaje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testove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ličnost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psihopatologiju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poseduje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visoke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interpersonalne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sposobosti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535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/>
                        <a:t>NEUSPEH PROCENE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Predrasude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ili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netačno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prikupljene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informacije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Pogrešno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donesene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odluke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osnovu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prethodne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procene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3. Procena se ne </a:t>
                      </a:r>
                      <a:r>
                        <a:rPr lang="en-US" sz="1400" dirty="0" err="1"/>
                        <a:t>koristi</a:t>
                      </a:r>
                      <a:r>
                        <a:rPr lang="en-US" sz="1400" dirty="0"/>
                        <a:t> za </a:t>
                      </a:r>
                      <a:r>
                        <a:rPr lang="en-US" sz="1400" dirty="0" err="1"/>
                        <a:t>pomoć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klijentu</a:t>
                      </a:r>
                      <a:r>
                        <a:rPr lang="en-US" sz="1400" dirty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1. </a:t>
                      </a:r>
                      <a:r>
                        <a:rPr lang="en-US" sz="1400" dirty="0" err="1"/>
                        <a:t>Klijent</a:t>
                      </a:r>
                      <a:r>
                        <a:rPr lang="en-US" sz="1400" dirty="0"/>
                        <a:t> se </a:t>
                      </a:r>
                      <a:r>
                        <a:rPr lang="hr-HR" sz="1400" dirty="0"/>
                        <a:t>ne </a:t>
                      </a:r>
                      <a:r>
                        <a:rPr lang="en-US" sz="1400" dirty="0" err="1"/>
                        <a:t>oseća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poštovanim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shvaćenim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saslušanim</a:t>
                      </a:r>
                      <a:r>
                        <a:rPr lang="en-US" sz="1400" dirty="0"/>
                        <a:t> od </a:t>
                      </a:r>
                      <a:r>
                        <a:rPr lang="en-US" sz="1400" dirty="0" err="1"/>
                        <a:t>strane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ispitivača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2. </a:t>
                      </a:r>
                      <a:r>
                        <a:rPr lang="en-US" sz="1400" dirty="0" err="1"/>
                        <a:t>Klijent</a:t>
                      </a:r>
                      <a:r>
                        <a:rPr lang="en-US" sz="1400" dirty="0"/>
                        <a:t> ne </a:t>
                      </a:r>
                      <a:r>
                        <a:rPr lang="en-US" sz="1400" dirty="0" err="1"/>
                        <a:t>stiče</a:t>
                      </a:r>
                      <a:r>
                        <a:rPr lang="en-US" sz="1400" dirty="0"/>
                        <a:t> novo </a:t>
                      </a:r>
                      <a:r>
                        <a:rPr lang="en-US" sz="1400" dirty="0" err="1"/>
                        <a:t>razumevanje</a:t>
                      </a:r>
                      <a:r>
                        <a:rPr lang="en-US" sz="1400" dirty="0"/>
                        <a:t> i ne </a:t>
                      </a:r>
                      <a:r>
                        <a:rPr lang="en-US" sz="1400" dirty="0" err="1"/>
                        <a:t>menja</a:t>
                      </a:r>
                      <a:r>
                        <a:rPr lang="en-US" sz="1400" dirty="0"/>
                        <a:t> se </a:t>
                      </a:r>
                      <a:r>
                        <a:rPr lang="en-US" sz="1400" dirty="0" err="1"/>
                        <a:t>kroz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procenu</a:t>
                      </a:r>
                      <a:r>
                        <a:rPr lang="en-US" sz="1400" dirty="0"/>
                        <a:t>. </a:t>
                      </a:r>
                      <a:br>
                        <a:rPr lang="sr-Latn-RS" sz="1400" dirty="0"/>
                      </a:br>
                      <a:r>
                        <a:rPr lang="en-US" sz="1400" dirty="0"/>
                        <a:t>3. </a:t>
                      </a:r>
                      <a:r>
                        <a:rPr lang="en-US" sz="1400" dirty="0" err="1"/>
                        <a:t>Klijent</a:t>
                      </a:r>
                      <a:r>
                        <a:rPr lang="en-US" sz="1400" dirty="0"/>
                        <a:t> se </a:t>
                      </a:r>
                      <a:r>
                        <a:rPr lang="en-US" sz="1400" dirty="0" err="1"/>
                        <a:t>oseća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zloupotrebljenim</a:t>
                      </a:r>
                      <a:r>
                        <a:rPr lang="en-US" sz="1400" dirty="0"/>
                        <a:t> i </a:t>
                      </a:r>
                      <a:r>
                        <a:rPr lang="en-US" sz="1400" dirty="0" err="1"/>
                        <a:t>manje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sposobnim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posle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procene</a:t>
                      </a:r>
                      <a:r>
                        <a:rPr lang="en-US" sz="1400" dirty="0"/>
                        <a:t>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320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-</a:t>
            </a:r>
            <a:r>
              <a:rPr lang="en-US" dirty="0" err="1">
                <a:solidFill>
                  <a:schemeClr val="accent2"/>
                </a:solidFill>
              </a:rPr>
              <a:t>jasno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definisan</a:t>
            </a:r>
            <a:r>
              <a:rPr lang="sr-Latn-RS" dirty="0">
                <a:solidFill>
                  <a:schemeClr val="accent2"/>
                </a:solidFill>
              </a:rPr>
              <a:t>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faz</a:t>
            </a:r>
            <a:r>
              <a:rPr lang="sr-Latn-RS" dirty="0">
                <a:solidFill>
                  <a:schemeClr val="accent2"/>
                </a:solidFill>
              </a:rPr>
              <a:t>e 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utvrđenim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redosledom</a:t>
            </a:r>
            <a:r>
              <a:rPr lang="en-US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Inicijalni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telefonski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kontakt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sr-Latn-RS" dirty="0"/>
              <a:t>se </a:t>
            </a:r>
            <a:r>
              <a:rPr lang="en-US" dirty="0" err="1"/>
              <a:t>lično</a:t>
            </a:r>
            <a:r>
              <a:rPr lang="sr-Latn-RS" dirty="0"/>
              <a:t>;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je da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usmeri</a:t>
            </a:r>
            <a:r>
              <a:rPr lang="en-US" dirty="0"/>
              <a:t> da </a:t>
            </a:r>
            <a:r>
              <a:rPr lang="en-US" dirty="0" err="1"/>
              <a:t>razmisli</a:t>
            </a:r>
            <a:r>
              <a:rPr lang="en-US" dirty="0"/>
              <a:t> o tome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sazna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da to </a:t>
            </a:r>
            <a:r>
              <a:rPr lang="en-US" dirty="0" err="1"/>
              <a:t>napiše</a:t>
            </a:r>
            <a:r>
              <a:rPr lang="en-US" dirty="0"/>
              <a:t> i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sastanak</a:t>
            </a:r>
            <a:r>
              <a:rPr lang="en-US" dirty="0"/>
              <a:t>. </a:t>
            </a:r>
            <a:endParaRPr lang="sr-Latn-RS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Anonimna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opservacija</a:t>
            </a:r>
            <a:r>
              <a:rPr lang="en-US" dirty="0"/>
              <a:t> –</a:t>
            </a:r>
            <a:r>
              <a:rPr lang="en-US" dirty="0" err="1"/>
              <a:t>neobavezn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sr-Latn-RS" dirty="0"/>
              <a:t>;</a:t>
            </a:r>
            <a:r>
              <a:rPr lang="en-US" dirty="0"/>
              <a:t> </a:t>
            </a:r>
            <a:r>
              <a:rPr lang="en-US" dirty="0" err="1"/>
              <a:t>opservacija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u </a:t>
            </a:r>
            <a:r>
              <a:rPr lang="en-US" dirty="0" err="1"/>
              <a:t>prirodnoj</a:t>
            </a:r>
            <a:r>
              <a:rPr lang="en-US" dirty="0"/>
              <a:t>, </a:t>
            </a:r>
            <a:r>
              <a:rPr lang="en-US" dirty="0" err="1"/>
              <a:t>životnoj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sr-Latn-RS" dirty="0"/>
              <a:t>; </a:t>
            </a:r>
            <a:r>
              <a:rPr lang="en-US" dirty="0" err="1"/>
              <a:t>korisn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dopun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veštačkoj</a:t>
            </a:r>
            <a:r>
              <a:rPr lang="en-US" dirty="0"/>
              <a:t> </a:t>
            </a:r>
            <a:r>
              <a:rPr lang="en-US" dirty="0" err="1"/>
              <a:t>testovnoj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. </a:t>
            </a:r>
            <a:endParaRPr lang="sr-Latn-RS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Inicijalni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sastanak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/>
              <a:t>klijentu</a:t>
            </a:r>
            <a:r>
              <a:rPr lang="en-US" dirty="0"/>
              <a:t>,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formulisanje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znate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;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toga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postignete</a:t>
            </a:r>
            <a:r>
              <a:rPr lang="en-US" dirty="0"/>
              <a:t>)</a:t>
            </a:r>
            <a:r>
              <a:rPr lang="sr-Latn-R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tragati</a:t>
            </a:r>
            <a:r>
              <a:rPr lang="en-US" dirty="0"/>
              <a:t>. </a:t>
            </a:r>
            <a:r>
              <a:rPr lang="sr-Latn-RS" dirty="0"/>
              <a:t>D</a:t>
            </a:r>
            <a:r>
              <a:rPr lang="en-US" dirty="0"/>
              <a:t>a </a:t>
            </a:r>
            <a:r>
              <a:rPr lang="sr-Latn-RS" dirty="0"/>
              <a:t>K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sr-Latn-RS" dirty="0"/>
              <a:t> i 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od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i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upotrebiti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sr-Latn-R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RS" dirty="0"/>
              <a:t>to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sr-Latn-RS" dirty="0"/>
              <a:t>. P</a:t>
            </a:r>
            <a:r>
              <a:rPr lang="en-US" dirty="0" err="1"/>
              <a:t>itanja</a:t>
            </a:r>
            <a:r>
              <a:rPr lang="en-US" dirty="0"/>
              <a:t>  </a:t>
            </a:r>
            <a:r>
              <a:rPr lang="en-US" dirty="0" err="1"/>
              <a:t>organizuju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911725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-</a:t>
            </a:r>
            <a:r>
              <a:rPr lang="en-US" dirty="0" err="1">
                <a:solidFill>
                  <a:schemeClr val="accent2"/>
                </a:solidFill>
              </a:rPr>
              <a:t>jasno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definisan</a:t>
            </a:r>
            <a:r>
              <a:rPr lang="sr-Latn-RS" dirty="0">
                <a:solidFill>
                  <a:schemeClr val="accent2"/>
                </a:solidFill>
              </a:rPr>
              <a:t>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faz</a:t>
            </a:r>
            <a:r>
              <a:rPr lang="sr-Latn-RS" dirty="0">
                <a:solidFill>
                  <a:schemeClr val="accent2"/>
                </a:solidFill>
              </a:rPr>
              <a:t>e 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utvrđenim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redosledom</a:t>
            </a:r>
            <a:r>
              <a:rPr lang="en-US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2"/>
                </a:solidFill>
              </a:rPr>
              <a:t>Rana </a:t>
            </a:r>
            <a:r>
              <a:rPr lang="en-US" b="1" dirty="0" err="1">
                <a:solidFill>
                  <a:schemeClr val="accent2"/>
                </a:solidFill>
              </a:rPr>
              <a:t>faza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testiranja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standardn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primen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testova</a:t>
            </a:r>
            <a:r>
              <a:rPr lang="en-US" dirty="0"/>
              <a:t>. </a:t>
            </a:r>
            <a:r>
              <a:rPr lang="en-US" dirty="0" err="1"/>
              <a:t>Rezultati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nomotetske</a:t>
            </a:r>
            <a:r>
              <a:rPr lang="en-US" dirty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procenjivač</a:t>
            </a:r>
            <a:r>
              <a:rPr lang="en-US" dirty="0"/>
              <a:t> </a:t>
            </a:r>
            <a:r>
              <a:rPr lang="en-US" dirty="0" err="1"/>
              <a:t>derivira</a:t>
            </a:r>
            <a:r>
              <a:rPr lang="en-US" dirty="0"/>
              <a:t> </a:t>
            </a:r>
            <a:r>
              <a:rPr lang="en-US" dirty="0" err="1"/>
              <a:t>hipoteze</a:t>
            </a:r>
            <a:r>
              <a:rPr lang="sr-Latn-RS" dirty="0"/>
              <a:t>;</a:t>
            </a:r>
            <a:r>
              <a:rPr lang="en-US" dirty="0"/>
              <a:t>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/>
              <a:t>snagama</a:t>
            </a:r>
            <a:r>
              <a:rPr lang="en-US" dirty="0"/>
              <a:t>, </a:t>
            </a:r>
            <a:r>
              <a:rPr lang="en-US" dirty="0" err="1"/>
              <a:t>slabostima</a:t>
            </a:r>
            <a:r>
              <a:rPr lang="en-US" dirty="0"/>
              <a:t> i </a:t>
            </a:r>
            <a:r>
              <a:rPr lang="en-US" dirty="0" err="1"/>
              <a:t>problemima</a:t>
            </a:r>
            <a:r>
              <a:rPr lang="en-US" dirty="0"/>
              <a:t> </a:t>
            </a:r>
            <a:r>
              <a:rPr lang="en-US" dirty="0" err="1"/>
              <a:t>življenja</a:t>
            </a:r>
            <a:r>
              <a:rPr lang="en-US" dirty="0"/>
              <a:t>,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hipotetičke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sledećoj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sa </a:t>
            </a:r>
            <a:r>
              <a:rPr lang="en-US" dirty="0" err="1"/>
              <a:t>ispitanikom</a:t>
            </a:r>
            <a:r>
              <a:rPr lang="en-US" dirty="0"/>
              <a:t> </a:t>
            </a:r>
            <a:r>
              <a:rPr lang="en-US" dirty="0" err="1"/>
              <a:t>proverava</a:t>
            </a:r>
            <a:r>
              <a:rPr lang="en-US" dirty="0"/>
              <a:t>. </a:t>
            </a:r>
            <a:r>
              <a:rPr lang="en-US" u="sng" dirty="0" err="1"/>
              <a:t>Normativi</a:t>
            </a:r>
            <a:r>
              <a:rPr lang="en-US" u="sng" dirty="0"/>
              <a:t> </a:t>
            </a:r>
            <a:r>
              <a:rPr lang="en-US" u="sng" dirty="0" err="1"/>
              <a:t>standardi</a:t>
            </a:r>
            <a:r>
              <a:rPr lang="en-US" u="sng" dirty="0"/>
              <a:t> se ne </a:t>
            </a:r>
            <a:r>
              <a:rPr lang="en-US" u="sng" dirty="0" err="1"/>
              <a:t>odbacuju</a:t>
            </a:r>
            <a:r>
              <a:rPr lang="en-US" dirty="0"/>
              <a:t>, </a:t>
            </a:r>
            <a:r>
              <a:rPr lang="en-US" u="sng" dirty="0" err="1"/>
              <a:t>već</a:t>
            </a:r>
            <a:r>
              <a:rPr lang="en-US" u="sng" dirty="0"/>
              <a:t> se </a:t>
            </a:r>
            <a:r>
              <a:rPr lang="en-US" u="sng" dirty="0" err="1"/>
              <a:t>koriste</a:t>
            </a:r>
            <a:r>
              <a:rPr lang="en-US" u="sng" dirty="0"/>
              <a:t> </a:t>
            </a:r>
            <a:r>
              <a:rPr lang="en-US" u="sng" dirty="0" err="1"/>
              <a:t>kao</a:t>
            </a:r>
            <a:r>
              <a:rPr lang="en-US" u="sng" dirty="0"/>
              <a:t> </a:t>
            </a:r>
            <a:r>
              <a:rPr lang="en-US" u="sng" dirty="0" err="1"/>
              <a:t>pouzdani</a:t>
            </a:r>
            <a:r>
              <a:rPr lang="en-US" u="sng" dirty="0"/>
              <a:t> i </a:t>
            </a:r>
            <a:r>
              <a:rPr lang="en-US" u="sng" dirty="0" err="1"/>
              <a:t>validni</a:t>
            </a:r>
            <a:r>
              <a:rPr lang="en-US" u="sng" dirty="0"/>
              <a:t> </a:t>
            </a:r>
            <a:r>
              <a:rPr lang="en-US" u="sng" dirty="0" err="1"/>
              <a:t>orjentir</a:t>
            </a:r>
            <a:r>
              <a:rPr lang="en-US" u="sng" dirty="0"/>
              <a:t> za </a:t>
            </a:r>
            <a:r>
              <a:rPr lang="en-US" u="sng" dirty="0" err="1"/>
              <a:t>ispitivača</a:t>
            </a:r>
            <a:r>
              <a:rPr lang="sr-Latn-RS" u="sng" dirty="0"/>
              <a:t>. </a:t>
            </a:r>
            <a:r>
              <a:rPr lang="sr-Latn-RS" dirty="0"/>
              <a:t>O</a:t>
            </a:r>
            <a:r>
              <a:rPr lang="en-US" dirty="0" err="1"/>
              <a:t>mogućava</a:t>
            </a:r>
            <a:r>
              <a:rPr lang="en-US" dirty="0"/>
              <a:t> </a:t>
            </a:r>
            <a:r>
              <a:rPr lang="en-US" dirty="0" err="1"/>
              <a:t>alternacije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i </a:t>
            </a:r>
            <a:r>
              <a:rPr lang="en-US" dirty="0" err="1"/>
              <a:t>nomotetski</a:t>
            </a:r>
            <a:r>
              <a:rPr lang="en-US" dirty="0"/>
              <a:t> </a:t>
            </a:r>
            <a:r>
              <a:rPr lang="en-US" dirty="0" err="1"/>
              <a:t>zasnovane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klijentovih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Intervenišuća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procena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uvode</a:t>
            </a:r>
            <a:r>
              <a:rPr lang="en-US" dirty="0"/>
              <a:t> se </a:t>
            </a:r>
            <a:r>
              <a:rPr lang="en-US" dirty="0" err="1"/>
              <a:t>novine</a:t>
            </a:r>
            <a:r>
              <a:rPr lang="sr-Latn-RS" dirty="0"/>
              <a:t>,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nestandardan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bi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angažovao</a:t>
            </a:r>
            <a:r>
              <a:rPr lang="en-US" dirty="0"/>
              <a:t> u </a:t>
            </a:r>
            <a:r>
              <a:rPr lang="en-US" dirty="0" err="1"/>
              <a:t>eksplorisanju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. </a:t>
            </a:r>
            <a:r>
              <a:rPr lang="en-US" dirty="0" err="1"/>
              <a:t>Stimuliše</a:t>
            </a:r>
            <a:r>
              <a:rPr lang="en-US" dirty="0"/>
              <a:t> se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en-US" dirty="0" err="1"/>
              <a:t>zasnovano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dijalog</a:t>
            </a:r>
            <a:r>
              <a:rPr lang="en-US" dirty="0"/>
              <a:t> o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se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priče</a:t>
            </a:r>
            <a:r>
              <a:rPr lang="en-US" dirty="0"/>
              <a:t> o </a:t>
            </a:r>
            <a:r>
              <a:rPr lang="en-US" dirty="0" err="1"/>
              <a:t>klijentovim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/>
              <a:t>životu</a:t>
            </a:r>
            <a:r>
              <a:rPr lang="en-US" dirty="0"/>
              <a:t>. </a:t>
            </a:r>
            <a:r>
              <a:rPr lang="sr-Latn-RS" dirty="0"/>
              <a:t>Po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sr-Latn-RS" dirty="0"/>
              <a:t> se </a:t>
            </a:r>
            <a:r>
              <a:rPr lang="en-US" dirty="0" err="1"/>
              <a:t>testovno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situacijom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uvi</a:t>
            </a:r>
            <a:r>
              <a:rPr lang="sr-Latn-RS" dirty="0"/>
              <a:t>đa</a:t>
            </a:r>
            <a:r>
              <a:rPr lang="en-US" dirty="0"/>
              <a:t> </a:t>
            </a:r>
            <a:r>
              <a:rPr lang="en-US" dirty="0" err="1"/>
              <a:t>vezu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metafora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Roršaha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TAT-a</a:t>
            </a:r>
            <a:r>
              <a:rPr lang="sr-Latn-RS" dirty="0"/>
              <a:t>; primer-</a:t>
            </a:r>
            <a:r>
              <a:rPr lang="en-US" dirty="0"/>
              <a:t> Bender – </a:t>
            </a:r>
            <a:r>
              <a:rPr lang="en-US" dirty="0" err="1"/>
              <a:t>geštalt</a:t>
            </a:r>
            <a:r>
              <a:rPr lang="en-US" dirty="0"/>
              <a:t> test (</a:t>
            </a:r>
            <a:r>
              <a:rPr lang="sr-Latn-RS" dirty="0"/>
              <a:t>PAG); Test pažnje (</a:t>
            </a:r>
            <a:r>
              <a:rPr lang="en-US" dirty="0"/>
              <a:t>ADD </a:t>
            </a:r>
            <a:r>
              <a:rPr lang="en-US" dirty="0" err="1"/>
              <a:t>sindrom</a:t>
            </a:r>
            <a:r>
              <a:rPr lang="sr-Latn-RS" dirty="0"/>
              <a:t>)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08088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6096000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Fidbek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sesija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diskutuju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 i </a:t>
            </a:r>
            <a:r>
              <a:rPr lang="en-US" dirty="0" err="1"/>
              <a:t>klijentovo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za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. </a:t>
            </a:r>
            <a:r>
              <a:rPr lang="en-US" dirty="0" err="1"/>
              <a:t>Procenjivač</a:t>
            </a:r>
            <a:r>
              <a:rPr lang="en-US" dirty="0"/>
              <a:t> </a:t>
            </a:r>
            <a:r>
              <a:rPr lang="en-US" dirty="0" err="1"/>
              <a:t>sumira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i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hipotetske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postavljena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a </a:t>
            </a:r>
            <a:r>
              <a:rPr lang="en-US" dirty="0" err="1"/>
              <a:t>ispitanik</a:t>
            </a:r>
            <a:r>
              <a:rPr lang="en-US" dirty="0"/>
              <a:t> i </a:t>
            </a:r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pozvani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potvrde</a:t>
            </a:r>
            <a:r>
              <a:rPr lang="en-US" dirty="0"/>
              <a:t>, </a:t>
            </a:r>
            <a:r>
              <a:rPr lang="en-US" dirty="0" err="1"/>
              <a:t>modifikuju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odbace</a:t>
            </a:r>
            <a:r>
              <a:rPr lang="en-US" dirty="0"/>
              <a:t> </a:t>
            </a:r>
            <a:r>
              <a:rPr lang="en-US" dirty="0" err="1"/>
              <a:t>procenjivačevu</a:t>
            </a:r>
            <a:r>
              <a:rPr lang="en-US" dirty="0"/>
              <a:t> </a:t>
            </a:r>
            <a:r>
              <a:rPr lang="en-US" dirty="0" err="1"/>
              <a:t>hipotezu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i </a:t>
            </a:r>
            <a:r>
              <a:rPr lang="en-US" dirty="0" err="1"/>
              <a:t>iskustva</a:t>
            </a:r>
            <a:r>
              <a:rPr lang="en-US" dirty="0"/>
              <a:t>. </a:t>
            </a:r>
            <a:r>
              <a:rPr lang="en-US" u="sng" dirty="0" err="1"/>
              <a:t>Traži</a:t>
            </a:r>
            <a:r>
              <a:rPr lang="en-US" u="sng" dirty="0"/>
              <a:t> se </a:t>
            </a:r>
            <a:r>
              <a:rPr lang="en-US" u="sng" dirty="0" err="1"/>
              <a:t>fidbek</a:t>
            </a:r>
            <a:r>
              <a:rPr lang="en-US" u="sng" dirty="0"/>
              <a:t> </a:t>
            </a:r>
            <a:r>
              <a:rPr lang="en-US" u="sng" dirty="0" err="1"/>
              <a:t>klijenta</a:t>
            </a:r>
            <a:r>
              <a:rPr lang="en-US" u="sng" dirty="0"/>
              <a:t> </a:t>
            </a:r>
            <a:r>
              <a:rPr lang="en-US" u="sng" dirty="0" err="1"/>
              <a:t>na</a:t>
            </a:r>
            <a:r>
              <a:rPr lang="en-US" u="sng" dirty="0"/>
              <a:t> </a:t>
            </a:r>
            <a:r>
              <a:rPr lang="en-US" u="sng" dirty="0" err="1"/>
              <a:t>fidbek</a:t>
            </a:r>
            <a:r>
              <a:rPr lang="en-US" u="sng" dirty="0"/>
              <a:t> </a:t>
            </a:r>
            <a:r>
              <a:rPr lang="en-US" u="sng" dirty="0" err="1"/>
              <a:t>ispitivača</a:t>
            </a:r>
            <a:r>
              <a:rPr lang="en-US" u="sng" dirty="0"/>
              <a:t> </a:t>
            </a:r>
            <a:r>
              <a:rPr lang="en-US" u="sng" dirty="0" err="1"/>
              <a:t>koji</a:t>
            </a:r>
            <a:r>
              <a:rPr lang="en-US" u="sng" dirty="0"/>
              <a:t> se </a:t>
            </a:r>
            <a:r>
              <a:rPr lang="en-US" u="sng" dirty="0" err="1"/>
              <a:t>međusobno</a:t>
            </a:r>
            <a:r>
              <a:rPr lang="en-US" u="sng" dirty="0"/>
              <a:t> </a:t>
            </a:r>
            <a:r>
              <a:rPr lang="en-US" u="sng" dirty="0" err="1"/>
              <a:t>modifikuju</a:t>
            </a:r>
            <a:r>
              <a:rPr lang="en-US" u="sng" dirty="0"/>
              <a:t>. </a:t>
            </a:r>
            <a:r>
              <a:rPr lang="sr-Latn-RS" u="sng" dirty="0"/>
              <a:t> </a:t>
            </a:r>
            <a:r>
              <a:rPr lang="sr-Latn-RS" b="1" i="1" u="sng" dirty="0"/>
              <a:t>P</a:t>
            </a:r>
            <a:r>
              <a:rPr lang="en-US" b="1" i="1" u="sng" dirty="0" err="1"/>
              <a:t>rocenjivač</a:t>
            </a:r>
            <a:r>
              <a:rPr lang="en-US" b="1" i="1" u="sng" dirty="0"/>
              <a:t> </a:t>
            </a:r>
            <a:r>
              <a:rPr lang="sr-Latn-RS" b="1" i="1" u="sng" dirty="0"/>
              <a:t>je </a:t>
            </a:r>
            <a:r>
              <a:rPr lang="en-US" b="1" i="1" u="sng" dirty="0" err="1"/>
              <a:t>ekspert</a:t>
            </a:r>
            <a:r>
              <a:rPr lang="en-US" b="1" i="1" u="sng" dirty="0"/>
              <a:t> za </a:t>
            </a:r>
            <a:r>
              <a:rPr lang="en-US" b="1" i="1" u="sng" dirty="0" err="1"/>
              <a:t>testove</a:t>
            </a:r>
            <a:r>
              <a:rPr lang="en-US" b="1" i="1" u="sng" dirty="0"/>
              <a:t>, </a:t>
            </a:r>
            <a:r>
              <a:rPr lang="sr-Latn-RS" b="1" i="1" u="sng" dirty="0"/>
              <a:t>a </a:t>
            </a:r>
            <a:r>
              <a:rPr lang="en-US" b="1" i="1" u="sng" dirty="0" err="1"/>
              <a:t>klijent</a:t>
            </a:r>
            <a:r>
              <a:rPr lang="en-US" b="1" i="1" u="sng" dirty="0"/>
              <a:t> </a:t>
            </a:r>
            <a:r>
              <a:rPr lang="sr-Latn-RS" b="1" i="1" u="sng" dirty="0"/>
              <a:t>je </a:t>
            </a:r>
            <a:r>
              <a:rPr lang="en-US" b="1" i="1" u="sng" dirty="0" err="1"/>
              <a:t>ekspert</a:t>
            </a:r>
            <a:r>
              <a:rPr lang="en-US" b="1" i="1" u="sng" dirty="0"/>
              <a:t> za </a:t>
            </a:r>
            <a:r>
              <a:rPr lang="en-US" b="1" i="1" u="sng" dirty="0" err="1"/>
              <a:t>svoj</a:t>
            </a:r>
            <a:r>
              <a:rPr lang="en-US" b="1" i="1" u="sng" dirty="0"/>
              <a:t> </a:t>
            </a:r>
            <a:r>
              <a:rPr lang="en-US" b="1" i="1" u="sng" dirty="0" err="1"/>
              <a:t>život</a:t>
            </a:r>
            <a:r>
              <a:rPr lang="en-US" dirty="0"/>
              <a:t>. </a:t>
            </a:r>
            <a:r>
              <a:rPr lang="sr-Latn-RS" dirty="0"/>
              <a:t>D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ravnopravna</a:t>
            </a:r>
            <a:r>
              <a:rPr lang="en-US" dirty="0"/>
              <a:t> </a:t>
            </a:r>
            <a:r>
              <a:rPr lang="en-US" dirty="0" err="1"/>
              <a:t>eksperta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boljem</a:t>
            </a:r>
            <a:r>
              <a:rPr lang="en-US" dirty="0"/>
              <a:t> </a:t>
            </a:r>
            <a:r>
              <a:rPr lang="en-US" dirty="0" err="1"/>
              <a:t>razumevanju</a:t>
            </a:r>
            <a:r>
              <a:rPr lang="en-US" dirty="0"/>
              <a:t> i </a:t>
            </a:r>
            <a:r>
              <a:rPr lang="en-US" dirty="0" err="1"/>
              <a:t>objašnjenju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i </a:t>
            </a:r>
            <a:r>
              <a:rPr lang="en-US" dirty="0" err="1"/>
              <a:t>zajedno</a:t>
            </a:r>
            <a:r>
              <a:rPr lang="en-US" dirty="0"/>
              <a:t> grade "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" 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se </a:t>
            </a:r>
            <a:r>
              <a:rPr lang="en-US" dirty="0" err="1"/>
              <a:t>oseća</a:t>
            </a:r>
            <a:r>
              <a:rPr lang="en-US" dirty="0"/>
              <a:t> </a:t>
            </a:r>
            <a:r>
              <a:rPr lang="en-US" dirty="0" err="1"/>
              <a:t>uvaženim</a:t>
            </a:r>
            <a:r>
              <a:rPr lang="en-US" dirty="0"/>
              <a:t>, </a:t>
            </a:r>
            <a:r>
              <a:rPr lang="en-US" dirty="0" err="1"/>
              <a:t>potvrđenim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spremnijim</a:t>
            </a:r>
            <a:r>
              <a:rPr lang="en-US" dirty="0"/>
              <a:t>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novo.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Pisani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izveštaj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Klijentu</a:t>
            </a:r>
            <a:r>
              <a:rPr lang="en-US" dirty="0"/>
              <a:t> se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pismeni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sa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podsetnik</a:t>
            </a:r>
            <a:r>
              <a:rPr lang="en-US" dirty="0"/>
              <a:t> i </a:t>
            </a:r>
            <a:r>
              <a:rPr lang="en-US" dirty="0" err="1"/>
              <a:t>rezime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.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/>
              <a:t>dete</a:t>
            </a:r>
            <a:r>
              <a:rPr lang="en-US" dirty="0"/>
              <a:t>, S. Finn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piše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 </a:t>
            </a:r>
            <a:r>
              <a:rPr lang="en-US" dirty="0" err="1"/>
              <a:t>namenjenu</a:t>
            </a:r>
            <a:r>
              <a:rPr lang="en-US" dirty="0"/>
              <a:t> </a:t>
            </a:r>
            <a:r>
              <a:rPr lang="en-US" dirty="0" err="1"/>
              <a:t>detetu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bajke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metaforu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problemu</a:t>
            </a:r>
            <a:r>
              <a:rPr lang="en-US" dirty="0"/>
              <a:t> i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junak</a:t>
            </a:r>
            <a:r>
              <a:rPr lang="en-US" dirty="0"/>
              <a:t> </a:t>
            </a:r>
            <a:r>
              <a:rPr lang="en-US" dirty="0" err="1"/>
              <a:t>priče</a:t>
            </a:r>
            <a:r>
              <a:rPr lang="en-US" dirty="0"/>
              <a:t> </a:t>
            </a:r>
            <a:r>
              <a:rPr lang="en-US" dirty="0" err="1"/>
              <a:t>izborio</a:t>
            </a:r>
            <a:r>
              <a:rPr lang="en-US" dirty="0"/>
              <a:t> sa </a:t>
            </a:r>
            <a:r>
              <a:rPr lang="en-US" dirty="0" err="1"/>
              <a:t>njim</a:t>
            </a:r>
            <a:r>
              <a:rPr lang="en-US" dirty="0"/>
              <a:t>. Od </a:t>
            </a:r>
            <a:r>
              <a:rPr lang="en-US" dirty="0" err="1"/>
              <a:t>ispitanika</a:t>
            </a:r>
            <a:r>
              <a:rPr lang="en-US" dirty="0"/>
              <a:t> se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da </a:t>
            </a:r>
            <a:r>
              <a:rPr lang="en-US" dirty="0" err="1"/>
              <a:t>popuni</a:t>
            </a:r>
            <a:r>
              <a:rPr lang="en-US" dirty="0"/>
              <a:t> i </a:t>
            </a:r>
            <a:r>
              <a:rPr lang="en-US" dirty="0" err="1"/>
              <a:t>pošalje</a:t>
            </a:r>
            <a:r>
              <a:rPr lang="en-US" dirty="0"/>
              <a:t> </a:t>
            </a:r>
            <a:r>
              <a:rPr lang="en-US" dirty="0" err="1"/>
              <a:t>upitnik</a:t>
            </a:r>
            <a:r>
              <a:rPr lang="en-US" dirty="0"/>
              <a:t> o tome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osećao</a:t>
            </a:r>
            <a:r>
              <a:rPr lang="en-US" dirty="0"/>
              <a:t>,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naučio</a:t>
            </a:r>
            <a:r>
              <a:rPr lang="en-US" dirty="0"/>
              <a:t> i </a:t>
            </a:r>
            <a:r>
              <a:rPr lang="en-US" dirty="0" err="1"/>
              <a:t>doživeo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6261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Zaključak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Logičan</a:t>
            </a:r>
            <a:r>
              <a:rPr lang="en-US" dirty="0"/>
              <a:t> i </a:t>
            </a:r>
            <a:r>
              <a:rPr lang="en-US" dirty="0" err="1"/>
              <a:t>praktičan</a:t>
            </a:r>
            <a:r>
              <a:rPr lang="en-US" dirty="0"/>
              <a:t> </a:t>
            </a:r>
            <a:r>
              <a:rPr lang="en-US" dirty="0" err="1"/>
              <a:t>korak</a:t>
            </a:r>
            <a:r>
              <a:rPr lang="en-US" dirty="0"/>
              <a:t> </a:t>
            </a:r>
            <a:r>
              <a:rPr lang="en-US" dirty="0" err="1"/>
              <a:t>napred</a:t>
            </a:r>
            <a:r>
              <a:rPr lang="en-US" dirty="0"/>
              <a:t> u </a:t>
            </a:r>
            <a:r>
              <a:rPr lang="en-US" dirty="0" err="1"/>
              <a:t>psihodijagnostici</a:t>
            </a:r>
            <a:r>
              <a:rPr lang="en-US" dirty="0"/>
              <a:t> </a:t>
            </a:r>
            <a:r>
              <a:rPr lang="en-US" dirty="0" err="1"/>
              <a:t>oslanjajući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celokupnu</a:t>
            </a:r>
            <a:r>
              <a:rPr lang="en-US" dirty="0"/>
              <a:t> </a:t>
            </a:r>
            <a:r>
              <a:rPr lang="en-US" dirty="0" err="1"/>
              <a:t>tradiciju</a:t>
            </a:r>
            <a:r>
              <a:rPr lang="en-US" dirty="0"/>
              <a:t> </a:t>
            </a:r>
            <a:endParaRPr lang="sr-Latn-RS" dirty="0"/>
          </a:p>
          <a:p>
            <a:r>
              <a:rPr lang="en-US" dirty="0" err="1"/>
              <a:t>dodaje</a:t>
            </a:r>
            <a:r>
              <a:rPr lang="en-US" dirty="0"/>
              <a:t> ono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kliničara</a:t>
            </a:r>
            <a:r>
              <a:rPr lang="en-US" dirty="0"/>
              <a:t> </a:t>
            </a:r>
            <a:r>
              <a:rPr lang="en-US" dirty="0" err="1"/>
              <a:t>teži</a:t>
            </a:r>
            <a:r>
              <a:rPr lang="en-US" dirty="0"/>
              <a:t> – da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primenljiva</a:t>
            </a:r>
            <a:r>
              <a:rPr lang="en-US" dirty="0"/>
              <a:t> i </a:t>
            </a:r>
            <a:r>
              <a:rPr lang="en-US" dirty="0" err="1"/>
              <a:t>svrsishodna</a:t>
            </a:r>
            <a:r>
              <a:rPr lang="en-US" dirty="0"/>
              <a:t>, </a:t>
            </a:r>
            <a:r>
              <a:rPr lang="en-US" dirty="0" err="1"/>
              <a:t>kompatibilna</a:t>
            </a:r>
            <a:r>
              <a:rPr lang="en-US" dirty="0"/>
              <a:t> i </a:t>
            </a:r>
            <a:r>
              <a:rPr lang="en-US" dirty="0" err="1"/>
              <a:t>integrisana</a:t>
            </a:r>
            <a:r>
              <a:rPr lang="en-US" dirty="0"/>
              <a:t> sa </a:t>
            </a:r>
            <a:r>
              <a:rPr lang="en-US" dirty="0" err="1"/>
              <a:t>terapijskom</a:t>
            </a:r>
            <a:r>
              <a:rPr lang="en-US" dirty="0"/>
              <a:t> </a:t>
            </a:r>
            <a:r>
              <a:rPr lang="en-US" dirty="0" err="1"/>
              <a:t>intervencijom</a:t>
            </a:r>
            <a:r>
              <a:rPr lang="en-US" dirty="0"/>
              <a:t>, </a:t>
            </a:r>
            <a:r>
              <a:rPr lang="en-US" dirty="0" err="1"/>
              <a:t>naravno</a:t>
            </a:r>
            <a:r>
              <a:rPr lang="en-US" dirty="0"/>
              <a:t> bez </a:t>
            </a:r>
            <a:r>
              <a:rPr lang="en-US" u="sng" dirty="0" err="1"/>
              <a:t>grandioznog</a:t>
            </a:r>
            <a:r>
              <a:rPr lang="en-US" u="sng" dirty="0"/>
              <a:t> </a:t>
            </a:r>
            <a:r>
              <a:rPr lang="en-US" u="sng" dirty="0" err="1"/>
              <a:t>precenjivanja</a:t>
            </a:r>
            <a:r>
              <a:rPr lang="en-US" u="sng" dirty="0"/>
              <a:t> da se </a:t>
            </a:r>
            <a:r>
              <a:rPr lang="en-US" u="sng" dirty="0" err="1"/>
              <a:t>nudi</a:t>
            </a:r>
            <a:r>
              <a:rPr lang="en-US" u="sng" dirty="0"/>
              <a:t> </a:t>
            </a:r>
            <a:r>
              <a:rPr lang="en-US" u="sng" dirty="0" err="1"/>
              <a:t>kao</a:t>
            </a:r>
            <a:r>
              <a:rPr lang="en-US" u="sng" dirty="0"/>
              <a:t> </a:t>
            </a:r>
            <a:r>
              <a:rPr lang="en-US" u="sng" dirty="0" err="1"/>
              <a:t>zamena</a:t>
            </a:r>
            <a:r>
              <a:rPr lang="en-US" u="sng" dirty="0"/>
              <a:t> za </a:t>
            </a:r>
            <a:r>
              <a:rPr lang="en-US" u="sng" dirty="0" err="1"/>
              <a:t>terapiju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naglaska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i </a:t>
            </a:r>
            <a:r>
              <a:rPr lang="en-US" dirty="0" err="1"/>
              <a:t>rezultat</a:t>
            </a:r>
            <a:r>
              <a:rPr lang="en-US" dirty="0"/>
              <a:t>, </a:t>
            </a:r>
            <a:r>
              <a:rPr lang="en-US" dirty="0" err="1"/>
              <a:t>naglasak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fidbeku</a:t>
            </a:r>
            <a:r>
              <a:rPr lang="en-US" dirty="0"/>
              <a:t> i </a:t>
            </a:r>
            <a:r>
              <a:rPr lang="en-US" dirty="0" err="1"/>
              <a:t>promeni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proceni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vraća</a:t>
            </a:r>
            <a:r>
              <a:rPr lang="en-US" dirty="0"/>
              <a:t> i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bazičnu</a:t>
            </a:r>
            <a:r>
              <a:rPr lang="en-US" dirty="0"/>
              <a:t> </a:t>
            </a:r>
            <a:r>
              <a:rPr lang="en-US" dirty="0" err="1"/>
              <a:t>humanističku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integraciju</a:t>
            </a:r>
            <a:r>
              <a:rPr lang="en-US" dirty="0"/>
              <a:t> </a:t>
            </a:r>
            <a:r>
              <a:rPr lang="en-US" dirty="0" err="1"/>
              <a:t>dijagnostičkog</a:t>
            </a:r>
            <a:r>
              <a:rPr lang="en-US" dirty="0"/>
              <a:t> i </a:t>
            </a:r>
            <a:r>
              <a:rPr lang="en-US" dirty="0" err="1"/>
              <a:t>terapijskog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,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celovita</a:t>
            </a:r>
            <a:r>
              <a:rPr lang="en-US" dirty="0"/>
              <a:t>, </a:t>
            </a:r>
            <a:r>
              <a:rPr lang="en-US" dirty="0" err="1"/>
              <a:t>zaokružena</a:t>
            </a:r>
            <a:r>
              <a:rPr lang="en-US" dirty="0"/>
              <a:t> </a:t>
            </a:r>
            <a:r>
              <a:rPr lang="en-US" dirty="0" err="1"/>
              <a:t>delatnost</a:t>
            </a:r>
            <a:r>
              <a:rPr lang="en-US" dirty="0"/>
              <a:t> i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utire</a:t>
            </a:r>
            <a:r>
              <a:rPr lang="en-US" dirty="0"/>
              <a:t> put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samostalnosti</a:t>
            </a:r>
            <a:r>
              <a:rPr lang="en-US" dirty="0"/>
              <a:t> i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nezavisnosti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D</a:t>
            </a:r>
            <a:r>
              <a:rPr lang="hr-HR" dirty="0"/>
              <a:t>ž</a:t>
            </a:r>
            <a:r>
              <a:rPr lang="en-US" dirty="0" err="1"/>
              <a:t>amonja</a:t>
            </a:r>
            <a:r>
              <a:rPr lang="en-US" dirty="0"/>
              <a:t> T., </a:t>
            </a:r>
            <a:r>
              <a:rPr lang="hr-HR" dirty="0"/>
              <a:t>Đ</a:t>
            </a:r>
            <a:r>
              <a:rPr lang="en-US" dirty="0" err="1"/>
              <a:t>uri</a:t>
            </a:r>
            <a:r>
              <a:rPr lang="hr-HR" dirty="0"/>
              <a:t>ć</a:t>
            </a:r>
            <a:r>
              <a:rPr lang="en-US" dirty="0"/>
              <a:t> D., Finn S. (2001) </a:t>
            </a:r>
            <a:r>
              <a:rPr lang="en-US" dirty="0" err="1"/>
              <a:t>Terapijska</a:t>
            </a:r>
            <a:r>
              <a:rPr lang="en-US" dirty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ličnosti-kolaborativni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, </a:t>
            </a:r>
            <a:r>
              <a:rPr lang="en-US" i="1" dirty="0" err="1"/>
              <a:t>Psihologija</a:t>
            </a:r>
            <a:r>
              <a:rPr lang="en-US" dirty="0"/>
              <a:t>, 1-2, p.155-168.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4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sr-Latn-R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Psihoterapijski tretman i procena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Up</a:t>
            </a:r>
            <a:r>
              <a:rPr lang="ru-RU" dirty="0"/>
              <a:t>utna pitanja</a:t>
            </a:r>
            <a:r>
              <a:rPr lang="sr-Latn-RS" dirty="0"/>
              <a:t> p</a:t>
            </a:r>
            <a:r>
              <a:rPr lang="ru-RU" dirty="0"/>
              <a:t>sihoterapeut</a:t>
            </a:r>
            <a:r>
              <a:rPr lang="sr-Latn-RS" dirty="0"/>
              <a:t>a </a:t>
            </a:r>
            <a:r>
              <a:rPr lang="ru-RU" dirty="0"/>
              <a:t>:</a:t>
            </a:r>
            <a:endParaRPr lang="en-US" dirty="0"/>
          </a:p>
          <a:p>
            <a:pPr lvl="0"/>
            <a:r>
              <a:rPr lang="ru-RU" dirty="0"/>
              <a:t>evaluacija potencijala za psihoterapiju,</a:t>
            </a:r>
            <a:endParaRPr lang="en-US" dirty="0"/>
          </a:p>
          <a:p>
            <a:pPr lvl="0"/>
            <a:r>
              <a:rPr lang="ru-RU" dirty="0"/>
              <a:t>izbor najoptimalnije psihoterapije,</a:t>
            </a:r>
            <a:endParaRPr lang="en-US" dirty="0"/>
          </a:p>
          <a:p>
            <a:pPr lvl="0"/>
            <a:r>
              <a:rPr lang="ru-RU" dirty="0"/>
              <a:t>procena najefikasnijih terapijskih strategija,</a:t>
            </a:r>
            <a:endParaRPr lang="en-US" dirty="0"/>
          </a:p>
          <a:p>
            <a:pPr lvl="0"/>
            <a:r>
              <a:rPr lang="ru-RU" dirty="0"/>
              <a:t>procena mogućeg terapijskog ishoda,</a:t>
            </a:r>
            <a:endParaRPr lang="en-US" dirty="0"/>
          </a:p>
          <a:p>
            <a:pPr lvl="0"/>
            <a:r>
              <a:rPr lang="ru-RU" dirty="0"/>
              <a:t>koji se problemi mogu javiti tokom terapije,</a:t>
            </a:r>
            <a:endParaRPr lang="en-US" dirty="0"/>
          </a:p>
          <a:p>
            <a:pPr lvl="0"/>
            <a:r>
              <a:rPr lang="ru-RU" dirty="0"/>
              <a:t>procena dominantnih mehanizama odbrane i otpora,</a:t>
            </a:r>
            <a:endParaRPr lang="en-US" dirty="0"/>
          </a:p>
          <a:p>
            <a:pPr lvl="0"/>
            <a:r>
              <a:rPr lang="ru-RU" dirty="0"/>
              <a:t>kapacitet za refleksiju i uvid,</a:t>
            </a:r>
            <a:endParaRPr lang="en-US" dirty="0"/>
          </a:p>
          <a:p>
            <a:pPr lvl="0"/>
            <a:r>
              <a:rPr lang="ru-RU" dirty="0"/>
              <a:t>afektivni nivo, kognitivni stil,</a:t>
            </a:r>
            <a:endParaRPr lang="en-US" dirty="0"/>
          </a:p>
          <a:p>
            <a:pPr lvl="0"/>
            <a:r>
              <a:rPr lang="ru-RU" dirty="0"/>
              <a:t>dijagnoza.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64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Specifičnost procene </a:t>
            </a:r>
            <a:r>
              <a:rPr lang="en-US" dirty="0">
                <a:solidFill>
                  <a:schemeClr val="accent2"/>
                </a:solidFill>
              </a:rPr>
              <a:t>u </a:t>
            </a:r>
            <a:r>
              <a:rPr lang="en-US" dirty="0" err="1">
                <a:solidFill>
                  <a:schemeClr val="accent2"/>
                </a:solidFill>
              </a:rPr>
              <a:t>sklopu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psihoterapijsk</a:t>
            </a:r>
            <a:r>
              <a:rPr lang="en-US" dirty="0" err="1">
                <a:solidFill>
                  <a:schemeClr val="accent2"/>
                </a:solidFill>
              </a:rPr>
              <a:t>ih</a:t>
            </a:r>
            <a:r>
              <a:rPr lang="sr-Latn-RS" dirty="0">
                <a:solidFill>
                  <a:schemeClr val="accent2"/>
                </a:solidFill>
              </a:rPr>
              <a:t> tretman</a:t>
            </a:r>
            <a:r>
              <a:rPr lang="en-US" dirty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Šta je važno- zavisi od vrste i cilja tretmana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Diferencijalna dijagnostika- farmakoterapija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Dinamička dijagnoza- dinamski orijentisana terapija (TTS baterija)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Funkcionalna analiza ponašanja- bihevioralna 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Disfunkcionalna uverenja</a:t>
            </a:r>
            <a:r>
              <a:rPr lang="en-US" dirty="0"/>
              <a:t>, </a:t>
            </a:r>
            <a:r>
              <a:rPr lang="en-US" dirty="0" err="1"/>
              <a:t>kognicije</a:t>
            </a:r>
            <a:r>
              <a:rPr lang="sr-Latn-RS" dirty="0"/>
              <a:t>- </a:t>
            </a:r>
            <a:r>
              <a:rPr lang="en-US" dirty="0"/>
              <a:t>KBT, </a:t>
            </a:r>
            <a:r>
              <a:rPr lang="sr-Latn-RS" dirty="0"/>
              <a:t>ABCDE šema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Genogram, FACES- Porodična 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Procena Ego stanja, drajvera, zabrana- Transakciona analiza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/>
              <a:t>itd...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13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Google Shape;2077;p3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Calibri"/>
              <a:buNone/>
            </a:pPr>
            <a:r>
              <a:rPr lang="en-US" dirty="0" err="1">
                <a:solidFill>
                  <a:schemeClr val="accent2"/>
                </a:solidFill>
              </a:rPr>
              <a:t>Bihevioralna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078" name="Google Shape;2078;p370"/>
          <p:cNvSpPr txBox="1">
            <a:spLocks noGrp="1"/>
          </p:cNvSpPr>
          <p:nvPr>
            <p:ph idx="1"/>
          </p:nvPr>
        </p:nvSpPr>
        <p:spPr>
          <a:xfrm>
            <a:off x="762000" y="1295400"/>
            <a:ext cx="8001000" cy="4830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None/>
            </a:pPr>
            <a:r>
              <a:rPr lang="sr-Cyrl-CS" sz="2000" dirty="0"/>
              <a:t> </a:t>
            </a:r>
            <a:endParaRPr dirty="0"/>
          </a:p>
          <a:p>
            <a:pPr marL="0" lvl="0" indent="0">
              <a:buNone/>
            </a:pPr>
            <a:r>
              <a:rPr lang="ru-RU" sz="2200" dirty="0"/>
              <a:t>Bihevioralna procena se odlikuje po tome što:</a:t>
            </a:r>
            <a:endParaRPr lang="en-US" sz="2200" dirty="0"/>
          </a:p>
          <a:p>
            <a:pPr lvl="0"/>
            <a:r>
              <a:rPr lang="ru-RU" sz="2200" dirty="0"/>
              <a:t>nudi osoben način razmišljanja o poremećajima ponašanja</a:t>
            </a:r>
            <a:endParaRPr lang="en-US" sz="2200" dirty="0"/>
          </a:p>
          <a:p>
            <a:pPr lvl="0"/>
            <a:r>
              <a:rPr lang="ru-RU" sz="2200" dirty="0"/>
              <a:t>o tome kako se ti poremećaji ponašanja mogu menjati, i</a:t>
            </a:r>
            <a:endParaRPr lang="en-US" sz="2200" dirty="0"/>
          </a:p>
          <a:p>
            <a:pPr lvl="0"/>
            <a:r>
              <a:rPr lang="ru-RU" sz="2200" dirty="0"/>
              <a:t>specifične tehnike procene ponašanja i njegovog menjanja. </a:t>
            </a:r>
            <a:br>
              <a:rPr lang="en-US" sz="2200" dirty="0"/>
            </a:br>
            <a:r>
              <a:rPr lang="en-US" sz="2200" dirty="0"/>
              <a:t>                                                            </a:t>
            </a:r>
            <a:r>
              <a:rPr lang="ru-RU" sz="2200" dirty="0"/>
              <a:t>(Groth-Marnat, 2003) </a:t>
            </a:r>
            <a:endParaRPr lang="en-US" sz="2200" dirty="0"/>
          </a:p>
          <a:p>
            <a:pPr lvl="0"/>
            <a:endParaRPr lang="en-US" sz="2200" dirty="0"/>
          </a:p>
          <a:p>
            <a:pPr lvl="0"/>
            <a:r>
              <a:rPr lang="ru-RU" sz="2200" dirty="0"/>
              <a:t>sržna odlika - isticanje </a:t>
            </a:r>
            <a:r>
              <a:rPr lang="ru-RU" sz="2200" i="1" dirty="0"/>
              <a:t>situacionih determinanti ponašanja. </a:t>
            </a:r>
            <a:endParaRPr lang="en-US" sz="2200" dirty="0"/>
          </a:p>
          <a:p>
            <a:pPr lvl="0"/>
            <a:r>
              <a:rPr lang="en-US" sz="2200" dirty="0" err="1"/>
              <a:t>fokus</a:t>
            </a:r>
            <a:r>
              <a:rPr lang="ru-RU" sz="2200" dirty="0"/>
              <a:t> na celovito razumevanje relevantnih </a:t>
            </a:r>
            <a:r>
              <a:rPr lang="ru-RU" sz="2200" u="sng" dirty="0"/>
              <a:t>uslova koji prethode (antecedenata</a:t>
            </a:r>
            <a:r>
              <a:rPr lang="ru-RU" sz="2200" dirty="0"/>
              <a:t>) i </a:t>
            </a:r>
            <a:r>
              <a:rPr lang="ru-RU" sz="2200" u="sng" dirty="0"/>
              <a:t>ishoda (konsekvenci) ponašanja</a:t>
            </a:r>
            <a:r>
              <a:rPr lang="ru-RU" sz="2200" i="1" dirty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4351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Bihevioralna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procena</a:t>
            </a:r>
            <a:endParaRPr lang="en-US" dirty="0"/>
          </a:p>
        </p:txBody>
      </p:sp>
      <p:sp>
        <p:nvSpPr>
          <p:cNvPr id="2114" name="Google Shape;2114;p37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N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aglasak je na opisivanju: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i="1" dirty="0">
                <a:latin typeface="Calibri" pitchFamily="34" charset="0"/>
                <a:cs typeface="Calibri" pitchFamily="34" charset="0"/>
              </a:rPr>
              <a:t>atributa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(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šta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) i </a:t>
            </a:r>
            <a:r>
              <a:rPr lang="sr-Cyrl-CS" i="1" dirty="0">
                <a:latin typeface="Calibri" pitchFamily="34" charset="0"/>
                <a:cs typeface="Calibri" pitchFamily="34" charset="0"/>
              </a:rPr>
              <a:t>dimenzija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ponašanja</a:t>
            </a:r>
            <a:r>
              <a:rPr lang="sr-Cyrl-CS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(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kako-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učestalost, intenzitet, trajanj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e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, kada se prvi put javilo),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>
                <a:latin typeface="Calibri" pitchFamily="34" charset="0"/>
                <a:cs typeface="Calibri" pitchFamily="34" charset="0"/>
              </a:rPr>
              <a:t>objašnj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enje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  koje varijable doprinose </a:t>
            </a:r>
            <a:r>
              <a:rPr lang="sr-Cyrl-CS" i="1" dirty="0">
                <a:latin typeface="Calibri" pitchFamily="34" charset="0"/>
                <a:cs typeface="Calibri" pitchFamily="34" charset="0"/>
              </a:rPr>
              <a:t>odstupanjima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pona</a:t>
            </a:r>
            <a:r>
              <a:rPr lang="sr-Cyrl-CS" dirty="0">
                <a:cs typeface="Calibri" pitchFamily="34" charset="0"/>
              </a:rPr>
              <a:t>š</a:t>
            </a:r>
            <a:r>
              <a:rPr lang="en-US" dirty="0" err="1">
                <a:cs typeface="Calibri" pitchFamily="34" charset="0"/>
              </a:rPr>
              <a:t>anja</a:t>
            </a:r>
            <a:r>
              <a:rPr lang="sr-Cyrl-CS" dirty="0">
                <a:cs typeface="Calibri" pitchFamily="34" charset="0"/>
              </a:rPr>
              <a:t> (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promenama tokom vremena ili s obzirom na kontekste u kojima se ispoljava),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>
                <a:latin typeface="Calibri" pitchFamily="34" charset="0"/>
                <a:cs typeface="Calibri" pitchFamily="34" charset="0"/>
              </a:rPr>
              <a:t>kako i zašto se javlja (uzroci)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>
                <a:latin typeface="Calibri" pitchFamily="34" charset="0"/>
                <a:cs typeface="Calibri" pitchFamily="34" charset="0"/>
              </a:rPr>
              <a:t>šta utiče na njegov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a ispoljavanja (dimenzije)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34290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endParaRPr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6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3" name="Google Shape;2183;p3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 algn="ctr">
              <a:spcBef>
                <a:spcPts val="0"/>
              </a:spcBef>
              <a:buClr>
                <a:srgbClr val="FFFF00"/>
              </a:buClr>
              <a:buSzPts val="2800"/>
            </a:pPr>
            <a:r>
              <a:rPr lang="en-US" dirty="0" err="1">
                <a:solidFill>
                  <a:schemeClr val="accent2"/>
                </a:solidFill>
              </a:rPr>
              <a:t>Metode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bihevioralne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procene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184" name="Google Shape;2184;p387"/>
          <p:cNvSpPr txBox="1"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bihejvioralno intervjuisanje,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bihejvioralno po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Cyrl-CS" dirty="0"/>
              <a:t>matranje,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kognitvno-bihejvioralna</a:t>
            </a:r>
            <a:r>
              <a:rPr lang="en-US" dirty="0"/>
              <a:t> </a:t>
            </a:r>
            <a:r>
              <a:rPr lang="sr-Cyrl-CS" dirty="0"/>
              <a:t>procena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inventar</a:t>
            </a:r>
            <a:r>
              <a:rPr lang="en-US" dirty="0" err="1"/>
              <a:t>i</a:t>
            </a:r>
            <a:r>
              <a:rPr lang="sr-Cyrl-CS" dirty="0"/>
              <a:t> samoprocene, i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psihofiziološka procena.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ru-RU" dirty="0"/>
              <a:t>ilj 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/>
              <a:t>opisivanje i razumevanje odnosa između antecedenta, ponašanja i konsekvenci (A</a:t>
            </a:r>
            <a:r>
              <a:rPr lang="en-US" dirty="0"/>
              <a:t>BC</a:t>
            </a:r>
            <a:r>
              <a:rPr lang="ru-RU" dirty="0"/>
              <a:t>). 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/>
              <a:t>doći do podataka o učestalosti, trajanju, intenzitetu problematičnog ponašanja. 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/>
              <a:t>da se na objektivan i pouzdan način neko ponašanje izmeri i testira, kao i da se sam klijent sa time saglasi. </a:t>
            </a:r>
            <a:endParaRPr lang="en-US" dirty="0"/>
          </a:p>
          <a:p>
            <a:r>
              <a:rPr lang="sr-Latn-C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2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2. Evaluacija tretmana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/>
              <a:t>Promena pristupa</a:t>
            </a:r>
          </a:p>
          <a:p>
            <a:r>
              <a:rPr lang="sr-Latn-RS" dirty="0"/>
              <a:t>Psihološk</a:t>
            </a:r>
            <a:r>
              <a:rPr lang="en-US" dirty="0"/>
              <a:t>a</a:t>
            </a:r>
            <a:r>
              <a:rPr lang="sr-Latn-RS" dirty="0"/>
              <a:t> procen</a:t>
            </a:r>
            <a:r>
              <a:rPr lang="en-US" dirty="0"/>
              <a:t>a-</a:t>
            </a:r>
            <a:r>
              <a:rPr lang="sr-Latn-RS" dirty="0"/>
              <a:t> ka svrsishodnim, p</a:t>
            </a:r>
            <a:r>
              <a:rPr lang="hr-HR" dirty="0"/>
              <a:t>r</a:t>
            </a:r>
            <a:r>
              <a:rPr lang="sr-Latn-RS" dirty="0"/>
              <a:t>agmatičnim ciljevima</a:t>
            </a:r>
          </a:p>
          <a:p>
            <a:r>
              <a:rPr lang="sr-Latn-RS" dirty="0"/>
              <a:t>Psihoterapij</a:t>
            </a:r>
            <a:r>
              <a:rPr lang="en-US" dirty="0"/>
              <a:t>a</a:t>
            </a:r>
            <a:r>
              <a:rPr lang="sr-Latn-RS" dirty="0"/>
              <a:t>- ka zahtevu za dokazivanjem efekata</a:t>
            </a:r>
            <a:br>
              <a:rPr lang="en-US" dirty="0"/>
            </a:br>
            <a:r>
              <a:rPr lang="sr-Latn-RS" dirty="0"/>
              <a:t>Kritike- </a:t>
            </a:r>
            <a:r>
              <a:rPr lang="sr-Latn-RS" i="1" dirty="0"/>
              <a:t>nedefinisana tehnika koja se primenjuje na nespecifične probleme sa nepredvidivim ishodom (</a:t>
            </a:r>
            <a:r>
              <a:rPr lang="sr-Latn-RS" dirty="0"/>
              <a:t>Lehner, 1962)</a:t>
            </a:r>
            <a:r>
              <a:rPr lang="en-US" dirty="0"/>
              <a:t>;</a:t>
            </a:r>
            <a:br>
              <a:rPr lang="en-US" dirty="0"/>
            </a:br>
            <a:r>
              <a:rPr lang="sr-Latn-RS" dirty="0"/>
              <a:t>Specifičan susret dve osobe, holistički, idiografski pristup,  vođen klijentovim potrebama u cilju rasta i razvoja...</a:t>
            </a:r>
          </a:p>
          <a:p>
            <a:pPr marL="0" indent="0">
              <a:buNone/>
            </a:pPr>
            <a:r>
              <a:rPr lang="en-US" b="1" dirty="0" err="1"/>
              <a:t>Odre</a:t>
            </a:r>
            <a:r>
              <a:rPr lang="hr-HR" b="1" dirty="0"/>
              <a:t>đ</a:t>
            </a:r>
            <a:r>
              <a:rPr lang="en-US" b="1" dirty="0" err="1"/>
              <a:t>enje</a:t>
            </a:r>
            <a:r>
              <a:rPr lang="sr-Latn-RS" b="1" dirty="0"/>
              <a:t> kriterijuma- </a:t>
            </a:r>
            <a:r>
              <a:rPr lang="sr-Latn-RS" dirty="0"/>
              <a:t>„izlečenje“? </a:t>
            </a:r>
            <a:endParaRPr lang="en-US" dirty="0"/>
          </a:p>
          <a:p>
            <a:pPr marL="0" indent="0">
              <a:buFont typeface="Wingdings" pitchFamily="2" charset="2"/>
              <a:buChar char="Ø"/>
            </a:pPr>
            <a:r>
              <a:rPr lang="sr-Latn-RS" dirty="0"/>
              <a:t>odsustvo simptoma (kada ih ima); </a:t>
            </a:r>
            <a:endParaRPr lang="en-US" dirty="0"/>
          </a:p>
          <a:p>
            <a:pPr marL="0" indent="0">
              <a:buFont typeface="Wingdings" pitchFamily="2" charset="2"/>
              <a:buChar char="Ø"/>
            </a:pPr>
            <a:r>
              <a:rPr lang="sr-Latn-RS" dirty="0"/>
              <a:t>životna promena (završetak studija, zaposlenje, povratak u školu, na posao, nova partnerska veza, unapređenje kvaliteta braka...)</a:t>
            </a:r>
          </a:p>
          <a:p>
            <a:pPr marL="0" indent="0">
              <a:buFont typeface="Wingdings" pitchFamily="2" charset="2"/>
              <a:buChar char="Ø"/>
            </a:pPr>
            <a:r>
              <a:rPr lang="sr-Latn-RS" dirty="0"/>
              <a:t>Subjektivno zadovoljstvo?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0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2. Evaluacija 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Problemi</a:t>
            </a:r>
            <a:endParaRPr lang="sr-Latn-RS" b="1" dirty="0"/>
          </a:p>
          <a:p>
            <a:r>
              <a:rPr lang="sr-Latn-RS" dirty="0"/>
              <a:t>subjektivnost,</a:t>
            </a:r>
            <a:endParaRPr lang="en-US" dirty="0"/>
          </a:p>
          <a:p>
            <a:r>
              <a:rPr lang="sr-Latn-RS" dirty="0"/>
              <a:t>nemogućnost komparacije sa drugim tretmanima, </a:t>
            </a:r>
          </a:p>
          <a:p>
            <a:r>
              <a:rPr lang="sr-Latn-RS" dirty="0"/>
              <a:t>šta je „prava“ i „dovoljna“ promena- pre i posle terapije (test-retest)</a:t>
            </a:r>
            <a:endParaRPr lang="en-US" dirty="0"/>
          </a:p>
          <a:p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- </a:t>
            </a:r>
            <a:r>
              <a:rPr lang="en-US" dirty="0" err="1"/>
              <a:t>dogadjaji</a:t>
            </a:r>
            <a:r>
              <a:rPr lang="en-US" dirty="0"/>
              <a:t>, </a:t>
            </a:r>
            <a:r>
              <a:rPr lang="en-US" dirty="0" err="1"/>
              <a:t>razvojne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,…</a:t>
            </a:r>
            <a:endParaRPr lang="sr-Latn-R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sr-Latn-RS" b="1" dirty="0"/>
              <a:t>Kriterijumi</a:t>
            </a:r>
          </a:p>
          <a:p>
            <a:r>
              <a:rPr lang="sr-Latn-RS" dirty="0"/>
              <a:t>Promena koja je terapijom </a:t>
            </a:r>
            <a:r>
              <a:rPr lang="sr-Latn-RS" b="1" dirty="0"/>
              <a:t>predviđena</a:t>
            </a:r>
          </a:p>
          <a:p>
            <a:r>
              <a:rPr lang="sr-Latn-RS" b="1" dirty="0"/>
              <a:t>Unapređenje mentalnog zdravlja </a:t>
            </a:r>
            <a:r>
              <a:rPr lang="en-US" b="1" dirty="0"/>
              <a:t>- </a:t>
            </a:r>
            <a:r>
              <a:rPr lang="sr-Latn-RS" b="1" dirty="0"/>
              <a:t>veće i trajnije</a:t>
            </a:r>
            <a:r>
              <a:rPr lang="sr-Latn-RS" dirty="0"/>
              <a:t> nego drugim postupcima koji mogu biti jednostavniji, jeftiniji i brži</a:t>
            </a:r>
            <a:r>
              <a:rPr lang="en-US" dirty="0"/>
              <a:t> (</a:t>
            </a:r>
            <a:r>
              <a:rPr lang="sr-Latn-RS" dirty="0"/>
              <a:t>farmakoterapija ili drug</a:t>
            </a:r>
            <a:r>
              <a:rPr lang="en-US" dirty="0" err="1"/>
              <a:t>i</a:t>
            </a:r>
            <a:r>
              <a:rPr lang="sr-Latn-RS" dirty="0"/>
              <a:t> p</a:t>
            </a:r>
            <a:r>
              <a:rPr lang="en-US" dirty="0" err="1"/>
              <a:t>ristupi</a:t>
            </a:r>
            <a:r>
              <a:rPr lang="sr-Latn-RS" dirty="0"/>
              <a:t> ili prirodni životni tok i promene)</a:t>
            </a:r>
          </a:p>
          <a:p>
            <a:r>
              <a:rPr lang="sr-Latn-RS" b="1" dirty="0"/>
              <a:t>Ne dovodi do pogoršanja</a:t>
            </a:r>
            <a:r>
              <a:rPr lang="sr-Latn-RS" dirty="0"/>
              <a:t>- za neke nije izvesno</a:t>
            </a:r>
          </a:p>
          <a:p>
            <a:r>
              <a:rPr lang="sr-Latn-RS" b="1" dirty="0"/>
              <a:t>Hello-good bye efekat </a:t>
            </a:r>
            <a:r>
              <a:rPr lang="sr-Latn-RS" dirty="0"/>
              <a:t>(Hathaway, 1948)- ako se K ne izjasni pozitivno, ispada da je protraćio vreme i novac, i još nezahvalan prema trudu terapeuta sa kojim je razvio poseban odnos</a:t>
            </a:r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31147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3032</Words>
  <Application>Microsoft Office PowerPoint</Application>
  <PresentationFormat>On-screen Show (4:3)</PresentationFormat>
  <Paragraphs>252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Tw Cen MT</vt:lpstr>
      <vt:lpstr>Wingdings</vt:lpstr>
      <vt:lpstr>Thatch</vt:lpstr>
      <vt:lpstr>1_Thatch</vt:lpstr>
      <vt:lpstr>Psihološka procena i psihoterapija</vt:lpstr>
      <vt:lpstr>Ciljevi kliničke procene</vt:lpstr>
      <vt:lpstr>Psihoterapijski tretman i procena</vt:lpstr>
      <vt:lpstr>Specifičnost procene u sklopu psihoterapijskih tretmana</vt:lpstr>
      <vt:lpstr>Bihevioralna procena</vt:lpstr>
      <vt:lpstr>Bihevioralna procena</vt:lpstr>
      <vt:lpstr>Metode bihevioralne procene</vt:lpstr>
      <vt:lpstr>2. Evaluacija tretmana</vt:lpstr>
      <vt:lpstr>2. Evaluacija tretmana</vt:lpstr>
      <vt:lpstr>2. Evaluacija tretmana</vt:lpstr>
      <vt:lpstr>3. Terapijska/kolaborativna procena</vt:lpstr>
      <vt:lpstr>3. Terapijska procena</vt:lpstr>
      <vt:lpstr>3. Terapijska procena</vt:lpstr>
      <vt:lpstr>Metateorijske osnove  </vt:lpstr>
      <vt:lpstr>Definicija i karakteristike</vt:lpstr>
      <vt:lpstr>Ciljevi procene </vt:lpstr>
      <vt:lpstr>Način rada </vt:lpstr>
      <vt:lpstr>Analiza motiva i potreba ispitanika za procenu</vt:lpstr>
      <vt:lpstr>Analiza motiva i potreba ispitanika za procenu</vt:lpstr>
      <vt:lpstr>Motivi i potrebe klijenta</vt:lpstr>
      <vt:lpstr>Opšte i osnovne funkcije procene i fidbeka</vt:lpstr>
      <vt:lpstr>Tradicionalni i kolaborativni pristup </vt:lpstr>
      <vt:lpstr>Tradicionalni i kolaborativni pristup </vt:lpstr>
      <vt:lpstr>Procedura -jasno definisane faze sa utvrđenim redosledom:</vt:lpstr>
      <vt:lpstr>Procedura -jasno definisane faze sa utvrđenim redosledom:</vt:lpstr>
      <vt:lpstr>Procedura </vt:lpstr>
      <vt:lpstr>Zaključak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Psihološka procena i psihoterapija</dc:title>
  <dc:creator>Windows User</dc:creator>
  <cp:lastModifiedBy>Tamara Dzamonja Ignjatovic</cp:lastModifiedBy>
  <cp:revision>55</cp:revision>
  <dcterms:created xsi:type="dcterms:W3CDTF">2021-11-30T08:42:36Z</dcterms:created>
  <dcterms:modified xsi:type="dcterms:W3CDTF">2026-01-21T10:10:02Z</dcterms:modified>
</cp:coreProperties>
</file>