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4"/>
  </p:notesMasterIdLst>
  <p:handoutMasterIdLst>
    <p:handoutMasterId r:id="rId55"/>
  </p:handoutMasterIdLst>
  <p:sldIdLst>
    <p:sldId id="326" r:id="rId2"/>
    <p:sldId id="362" r:id="rId3"/>
    <p:sldId id="363" r:id="rId4"/>
    <p:sldId id="364" r:id="rId5"/>
    <p:sldId id="368" r:id="rId6"/>
    <p:sldId id="370" r:id="rId7"/>
    <p:sldId id="476" r:id="rId8"/>
    <p:sldId id="375" r:id="rId9"/>
    <p:sldId id="384" r:id="rId10"/>
    <p:sldId id="400" r:id="rId11"/>
    <p:sldId id="404" r:id="rId12"/>
    <p:sldId id="405" r:id="rId13"/>
    <p:sldId id="406" r:id="rId14"/>
    <p:sldId id="407" r:id="rId15"/>
    <p:sldId id="408" r:id="rId16"/>
    <p:sldId id="361" r:id="rId17"/>
    <p:sldId id="409" r:id="rId18"/>
    <p:sldId id="463" r:id="rId19"/>
    <p:sldId id="464" r:id="rId20"/>
    <p:sldId id="465" r:id="rId21"/>
    <p:sldId id="466" r:id="rId22"/>
    <p:sldId id="467" r:id="rId23"/>
    <p:sldId id="468" r:id="rId24"/>
    <p:sldId id="469" r:id="rId25"/>
    <p:sldId id="470" r:id="rId26"/>
    <p:sldId id="471" r:id="rId27"/>
    <p:sldId id="472" r:id="rId28"/>
    <p:sldId id="473" r:id="rId29"/>
    <p:sldId id="474" r:id="rId30"/>
    <p:sldId id="415" r:id="rId31"/>
    <p:sldId id="477" r:id="rId32"/>
    <p:sldId id="423" r:id="rId33"/>
    <p:sldId id="426" r:id="rId34"/>
    <p:sldId id="428" r:id="rId35"/>
    <p:sldId id="431" r:id="rId36"/>
    <p:sldId id="433" r:id="rId37"/>
    <p:sldId id="436" r:id="rId38"/>
    <p:sldId id="437" r:id="rId39"/>
    <p:sldId id="478" r:id="rId40"/>
    <p:sldId id="439" r:id="rId41"/>
    <p:sldId id="442" r:id="rId42"/>
    <p:sldId id="445" r:id="rId43"/>
    <p:sldId id="446" r:id="rId44"/>
    <p:sldId id="448" r:id="rId45"/>
    <p:sldId id="449" r:id="rId46"/>
    <p:sldId id="452" r:id="rId47"/>
    <p:sldId id="453" r:id="rId48"/>
    <p:sldId id="455" r:id="rId49"/>
    <p:sldId id="456" r:id="rId50"/>
    <p:sldId id="458" r:id="rId51"/>
    <p:sldId id="461" r:id="rId52"/>
    <p:sldId id="359" r:id="rId53"/>
  </p:sldIdLst>
  <p:sldSz cx="9144000" cy="6858000" type="screen4x3"/>
  <p:notesSz cx="6858000" cy="9144000"/>
  <p:defaultTextStyle>
    <a:defPPr>
      <a:defRPr lang="en-US"/>
    </a:defPPr>
    <a:lvl1pPr algn="l" rtl="0" fontAlgn="base">
      <a:spcBef>
        <a:spcPct val="0"/>
      </a:spcBef>
      <a:spcAft>
        <a:spcPct val="0"/>
      </a:spcAft>
      <a:defRPr sz="2000" kern="1200">
        <a:solidFill>
          <a:schemeClr val="tx1"/>
        </a:solidFill>
        <a:latin typeface="Arial" charset="0"/>
        <a:ea typeface="+mn-ea"/>
        <a:cs typeface="+mn-cs"/>
      </a:defRPr>
    </a:lvl1pPr>
    <a:lvl2pPr marL="457200" algn="l" rtl="0" fontAlgn="base">
      <a:spcBef>
        <a:spcPct val="0"/>
      </a:spcBef>
      <a:spcAft>
        <a:spcPct val="0"/>
      </a:spcAft>
      <a:defRPr sz="2000" kern="1200">
        <a:solidFill>
          <a:schemeClr val="tx1"/>
        </a:solidFill>
        <a:latin typeface="Arial" charset="0"/>
        <a:ea typeface="+mn-ea"/>
        <a:cs typeface="+mn-cs"/>
      </a:defRPr>
    </a:lvl2pPr>
    <a:lvl3pPr marL="914400" algn="l" rtl="0" fontAlgn="base">
      <a:spcBef>
        <a:spcPct val="0"/>
      </a:spcBef>
      <a:spcAft>
        <a:spcPct val="0"/>
      </a:spcAft>
      <a:defRPr sz="2000" kern="1200">
        <a:solidFill>
          <a:schemeClr val="tx1"/>
        </a:solidFill>
        <a:latin typeface="Arial" charset="0"/>
        <a:ea typeface="+mn-ea"/>
        <a:cs typeface="+mn-cs"/>
      </a:defRPr>
    </a:lvl3pPr>
    <a:lvl4pPr marL="1371600" algn="l" rtl="0" fontAlgn="base">
      <a:spcBef>
        <a:spcPct val="0"/>
      </a:spcBef>
      <a:spcAft>
        <a:spcPct val="0"/>
      </a:spcAft>
      <a:defRPr sz="2000" kern="1200">
        <a:solidFill>
          <a:schemeClr val="tx1"/>
        </a:solidFill>
        <a:latin typeface="Arial" charset="0"/>
        <a:ea typeface="+mn-ea"/>
        <a:cs typeface="+mn-cs"/>
      </a:defRPr>
    </a:lvl4pPr>
    <a:lvl5pPr marL="1828800" algn="l" rtl="0" fontAlgn="base">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44" autoAdjust="0"/>
    <p:restoredTop sz="94660"/>
  </p:normalViewPr>
  <p:slideViewPr>
    <p:cSldViewPr>
      <p:cViewPr varScale="1">
        <p:scale>
          <a:sx n="62" d="100"/>
          <a:sy n="62" d="100"/>
        </p:scale>
        <p:origin x="-72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C499BAB-A497-45C2-AD11-F5067C89DA68}" type="datetimeFigureOut">
              <a:rPr lang="en-US" smtClean="0"/>
              <a:pPr/>
              <a:t>11/10/2021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204186-4FD2-4E81-9AAA-3B2C00960957}" type="slidenum">
              <a:rPr lang="en-US" smtClean="0"/>
              <a:pPr/>
              <a:t>‹#›</a:t>
            </a:fld>
            <a:endParaRPr lang="en-US"/>
          </a:p>
        </p:txBody>
      </p:sp>
    </p:spTree>
    <p:extLst>
      <p:ext uri="{BB962C8B-B14F-4D97-AF65-F5344CB8AC3E}">
        <p14:creationId xmlns:p14="http://schemas.microsoft.com/office/powerpoint/2010/main" xmlns="" val="2928656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700D1E2-5414-4CE7-8D76-4CF4EA629488}" type="slidenum">
              <a:rPr lang="en-US"/>
              <a:pPr/>
              <a:t>‹#›</a:t>
            </a:fld>
            <a:endParaRPr lang="en-US"/>
          </a:p>
        </p:txBody>
      </p:sp>
    </p:spTree>
    <p:extLst>
      <p:ext uri="{BB962C8B-B14F-4D97-AF65-F5344CB8AC3E}">
        <p14:creationId xmlns:p14="http://schemas.microsoft.com/office/powerpoint/2010/main" xmlns="" val="26958480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0"/>
        <p:cNvGrpSpPr/>
        <p:nvPr/>
      </p:nvGrpSpPr>
      <p:grpSpPr>
        <a:xfrm>
          <a:off x="0" y="0"/>
          <a:ext cx="0" cy="0"/>
          <a:chOff x="0" y="0"/>
          <a:chExt cx="0" cy="0"/>
        </a:xfrm>
      </p:grpSpPr>
      <p:sp>
        <p:nvSpPr>
          <p:cNvPr id="621" name="Google Shape;621;p10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2" name="Google Shape;622;p10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2"/>
        <p:cNvGrpSpPr/>
        <p:nvPr/>
      </p:nvGrpSpPr>
      <p:grpSpPr>
        <a:xfrm>
          <a:off x="0" y="0"/>
          <a:ext cx="0" cy="0"/>
          <a:chOff x="0" y="0"/>
          <a:chExt cx="0" cy="0"/>
        </a:xfrm>
      </p:grpSpPr>
      <p:sp>
        <p:nvSpPr>
          <p:cNvPr id="933" name="Google Shape;933;p1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4" name="Google Shape;934;p1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7"/>
        <p:cNvGrpSpPr/>
        <p:nvPr/>
      </p:nvGrpSpPr>
      <p:grpSpPr>
        <a:xfrm>
          <a:off x="0" y="0"/>
          <a:ext cx="0" cy="0"/>
          <a:chOff x="0" y="0"/>
          <a:chExt cx="0" cy="0"/>
        </a:xfrm>
      </p:grpSpPr>
      <p:sp>
        <p:nvSpPr>
          <p:cNvPr id="938" name="Google Shape;938;p1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9" name="Google Shape;939;p1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5"/>
        <p:cNvGrpSpPr/>
        <p:nvPr/>
      </p:nvGrpSpPr>
      <p:grpSpPr>
        <a:xfrm>
          <a:off x="0" y="0"/>
          <a:ext cx="0" cy="0"/>
          <a:chOff x="0" y="0"/>
          <a:chExt cx="0" cy="0"/>
        </a:xfrm>
      </p:grpSpPr>
      <p:sp>
        <p:nvSpPr>
          <p:cNvPr id="1656" name="Google Shape;1656;p29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7" name="Google Shape;1657;p29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smtClean="0"/>
              <a:t>Plante</a:t>
            </a:r>
            <a:endParaRPr lang="en-US"/>
          </a:p>
        </p:txBody>
      </p:sp>
      <p:sp>
        <p:nvSpPr>
          <p:cNvPr id="4" name="Slide Number Placeholder 3"/>
          <p:cNvSpPr>
            <a:spLocks noGrp="1"/>
          </p:cNvSpPr>
          <p:nvPr>
            <p:ph type="sldNum" sz="quarter" idx="10"/>
          </p:nvPr>
        </p:nvSpPr>
        <p:spPr/>
        <p:txBody>
          <a:bodyPr/>
          <a:lstStyle/>
          <a:p>
            <a:fld id="{3700D1E2-5414-4CE7-8D76-4CF4EA629488}" type="slidenum">
              <a:rPr lang="en-US" smtClean="0"/>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700D1E2-5414-4CE7-8D76-4CF4EA629488}" type="slidenum">
              <a:rPr lang="en-US" smtClean="0"/>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3583F9-ED44-48DB-AFEE-36BA03C2A739}" type="slidenum">
              <a:rPr lang="en-US"/>
              <a:pPr/>
              <a:t>21</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b="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44CC8A-0AC1-4FFE-84EF-1FF1A91DED12}" type="slidenum">
              <a:rPr lang="en-US"/>
              <a:pPr/>
              <a:t>25</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b="1"/>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3C900B-8370-4909-A9EF-6593F07631AF}" type="slidenum">
              <a:rPr lang="en-US"/>
              <a:pPr/>
              <a:t>26</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b="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C981FF-6544-41B8-B1CA-D93A5C6A890E}" type="slidenum">
              <a:rPr lang="en-US"/>
              <a:pPr/>
              <a:t>27</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b="1"/>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0"/>
        <p:cNvGrpSpPr/>
        <p:nvPr/>
      </p:nvGrpSpPr>
      <p:grpSpPr>
        <a:xfrm>
          <a:off x="0" y="0"/>
          <a:ext cx="0" cy="0"/>
          <a:chOff x="0" y="0"/>
          <a:chExt cx="0" cy="0"/>
        </a:xfrm>
      </p:grpSpPr>
      <p:sp>
        <p:nvSpPr>
          <p:cNvPr id="1691" name="Google Shape;1691;p30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2" name="Google Shape;1692;p30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3"/>
        <p:cNvGrpSpPr/>
        <p:nvPr/>
      </p:nvGrpSpPr>
      <p:grpSpPr>
        <a:xfrm>
          <a:off x="0" y="0"/>
          <a:ext cx="0" cy="0"/>
          <a:chOff x="0" y="0"/>
          <a:chExt cx="0" cy="0"/>
        </a:xfrm>
      </p:grpSpPr>
      <p:sp>
        <p:nvSpPr>
          <p:cNvPr id="714" name="Google Shape;714;p12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5" name="Google Shape;715;p1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5"/>
        <p:cNvGrpSpPr/>
        <p:nvPr/>
      </p:nvGrpSpPr>
      <p:grpSpPr>
        <a:xfrm>
          <a:off x="0" y="0"/>
          <a:ext cx="0" cy="0"/>
          <a:chOff x="0" y="0"/>
          <a:chExt cx="0" cy="0"/>
        </a:xfrm>
      </p:grpSpPr>
      <p:sp>
        <p:nvSpPr>
          <p:cNvPr id="1696" name="Google Shape;1696;p30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7" name="Google Shape;1697;p3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5"/>
        <p:cNvGrpSpPr/>
        <p:nvPr/>
      </p:nvGrpSpPr>
      <p:grpSpPr>
        <a:xfrm>
          <a:off x="0" y="0"/>
          <a:ext cx="0" cy="0"/>
          <a:chOff x="0" y="0"/>
          <a:chExt cx="0" cy="0"/>
        </a:xfrm>
      </p:grpSpPr>
      <p:sp>
        <p:nvSpPr>
          <p:cNvPr id="1756" name="Google Shape;1756;p3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7" name="Google Shape;1757;p3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0"/>
        <p:cNvGrpSpPr/>
        <p:nvPr/>
      </p:nvGrpSpPr>
      <p:grpSpPr>
        <a:xfrm>
          <a:off x="0" y="0"/>
          <a:ext cx="0" cy="0"/>
          <a:chOff x="0" y="0"/>
          <a:chExt cx="0" cy="0"/>
        </a:xfrm>
      </p:grpSpPr>
      <p:sp>
        <p:nvSpPr>
          <p:cNvPr id="1771" name="Google Shape;1771;p31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2" name="Google Shape;1772;p3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0"/>
        <p:cNvGrpSpPr/>
        <p:nvPr/>
      </p:nvGrpSpPr>
      <p:grpSpPr>
        <a:xfrm>
          <a:off x="0" y="0"/>
          <a:ext cx="0" cy="0"/>
          <a:chOff x="0" y="0"/>
          <a:chExt cx="0" cy="0"/>
        </a:xfrm>
      </p:grpSpPr>
      <p:sp>
        <p:nvSpPr>
          <p:cNvPr id="1781" name="Google Shape;1781;p32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2" name="Google Shape;1782;p3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6"/>
        <p:cNvGrpSpPr/>
        <p:nvPr/>
      </p:nvGrpSpPr>
      <p:grpSpPr>
        <a:xfrm>
          <a:off x="0" y="0"/>
          <a:ext cx="0" cy="0"/>
          <a:chOff x="0" y="0"/>
          <a:chExt cx="0" cy="0"/>
        </a:xfrm>
      </p:grpSpPr>
      <p:sp>
        <p:nvSpPr>
          <p:cNvPr id="1797" name="Google Shape;1797;p3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8" name="Google Shape;1798;p3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6"/>
        <p:cNvGrpSpPr/>
        <p:nvPr/>
      </p:nvGrpSpPr>
      <p:grpSpPr>
        <a:xfrm>
          <a:off x="0" y="0"/>
          <a:ext cx="0" cy="0"/>
          <a:chOff x="0" y="0"/>
          <a:chExt cx="0" cy="0"/>
        </a:xfrm>
      </p:grpSpPr>
      <p:sp>
        <p:nvSpPr>
          <p:cNvPr id="1807" name="Google Shape;1807;p3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8" name="Google Shape;1808;p3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1"/>
        <p:cNvGrpSpPr/>
        <p:nvPr/>
      </p:nvGrpSpPr>
      <p:grpSpPr>
        <a:xfrm>
          <a:off x="0" y="0"/>
          <a:ext cx="0" cy="0"/>
          <a:chOff x="0" y="0"/>
          <a:chExt cx="0" cy="0"/>
        </a:xfrm>
      </p:grpSpPr>
      <p:sp>
        <p:nvSpPr>
          <p:cNvPr id="1842" name="Google Shape;1842;p32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43" name="Google Shape;1843;p3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6"/>
        <p:cNvGrpSpPr/>
        <p:nvPr/>
      </p:nvGrpSpPr>
      <p:grpSpPr>
        <a:xfrm>
          <a:off x="0" y="0"/>
          <a:ext cx="0" cy="0"/>
          <a:chOff x="0" y="0"/>
          <a:chExt cx="0" cy="0"/>
        </a:xfrm>
      </p:grpSpPr>
      <p:sp>
        <p:nvSpPr>
          <p:cNvPr id="1867" name="Google Shape;1867;p33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8" name="Google Shape;1868;p3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6"/>
        <p:cNvGrpSpPr/>
        <p:nvPr/>
      </p:nvGrpSpPr>
      <p:grpSpPr>
        <a:xfrm>
          <a:off x="0" y="0"/>
          <a:ext cx="0" cy="0"/>
          <a:chOff x="0" y="0"/>
          <a:chExt cx="0" cy="0"/>
        </a:xfrm>
      </p:grpSpPr>
      <p:sp>
        <p:nvSpPr>
          <p:cNvPr id="1877" name="Google Shape;1877;p33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8" name="Google Shape;1878;p3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2"/>
        <p:cNvGrpSpPr/>
        <p:nvPr/>
      </p:nvGrpSpPr>
      <p:grpSpPr>
        <a:xfrm>
          <a:off x="0" y="0"/>
          <a:ext cx="0" cy="0"/>
          <a:chOff x="0" y="0"/>
          <a:chExt cx="0" cy="0"/>
        </a:xfrm>
      </p:grpSpPr>
      <p:sp>
        <p:nvSpPr>
          <p:cNvPr id="1893" name="Google Shape;1893;p3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94" name="Google Shape;1894;p3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3"/>
        <p:cNvGrpSpPr/>
        <p:nvPr/>
      </p:nvGrpSpPr>
      <p:grpSpPr>
        <a:xfrm>
          <a:off x="0" y="0"/>
          <a:ext cx="0" cy="0"/>
          <a:chOff x="0" y="0"/>
          <a:chExt cx="0" cy="0"/>
        </a:xfrm>
      </p:grpSpPr>
      <p:sp>
        <p:nvSpPr>
          <p:cNvPr id="734" name="Google Shape;734;p1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5" name="Google Shape;735;p1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7"/>
        <p:cNvGrpSpPr/>
        <p:nvPr/>
      </p:nvGrpSpPr>
      <p:grpSpPr>
        <a:xfrm>
          <a:off x="0" y="0"/>
          <a:ext cx="0" cy="0"/>
          <a:chOff x="0" y="0"/>
          <a:chExt cx="0" cy="0"/>
        </a:xfrm>
      </p:grpSpPr>
      <p:sp>
        <p:nvSpPr>
          <p:cNvPr id="1908" name="Google Shape;1908;p3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09" name="Google Shape;1909;p3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2"/>
        <p:cNvGrpSpPr/>
        <p:nvPr/>
      </p:nvGrpSpPr>
      <p:grpSpPr>
        <a:xfrm>
          <a:off x="0" y="0"/>
          <a:ext cx="0" cy="0"/>
          <a:chOff x="0" y="0"/>
          <a:chExt cx="0" cy="0"/>
        </a:xfrm>
      </p:grpSpPr>
      <p:sp>
        <p:nvSpPr>
          <p:cNvPr id="1913" name="Google Shape;1913;p3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14" name="Google Shape;1914;p3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2"/>
        <p:cNvGrpSpPr/>
        <p:nvPr/>
      </p:nvGrpSpPr>
      <p:grpSpPr>
        <a:xfrm>
          <a:off x="0" y="0"/>
          <a:ext cx="0" cy="0"/>
          <a:chOff x="0" y="0"/>
          <a:chExt cx="0" cy="0"/>
        </a:xfrm>
      </p:grpSpPr>
      <p:sp>
        <p:nvSpPr>
          <p:cNvPr id="1923" name="Google Shape;1923;p3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24" name="Google Shape;1924;p3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7"/>
        <p:cNvGrpSpPr/>
        <p:nvPr/>
      </p:nvGrpSpPr>
      <p:grpSpPr>
        <a:xfrm>
          <a:off x="0" y="0"/>
          <a:ext cx="0" cy="0"/>
          <a:chOff x="0" y="0"/>
          <a:chExt cx="0" cy="0"/>
        </a:xfrm>
      </p:grpSpPr>
      <p:sp>
        <p:nvSpPr>
          <p:cNvPr id="1928" name="Google Shape;1928;p3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29" name="Google Shape;1929;p3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2"/>
        <p:cNvGrpSpPr/>
        <p:nvPr/>
      </p:nvGrpSpPr>
      <p:grpSpPr>
        <a:xfrm>
          <a:off x="0" y="0"/>
          <a:ext cx="0" cy="0"/>
          <a:chOff x="0" y="0"/>
          <a:chExt cx="0" cy="0"/>
        </a:xfrm>
      </p:grpSpPr>
      <p:sp>
        <p:nvSpPr>
          <p:cNvPr id="1943" name="Google Shape;1943;p3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4" name="Google Shape;1944;p3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7"/>
        <p:cNvGrpSpPr/>
        <p:nvPr/>
      </p:nvGrpSpPr>
      <p:grpSpPr>
        <a:xfrm>
          <a:off x="0" y="0"/>
          <a:ext cx="0" cy="0"/>
          <a:chOff x="0" y="0"/>
          <a:chExt cx="0" cy="0"/>
        </a:xfrm>
      </p:grpSpPr>
      <p:sp>
        <p:nvSpPr>
          <p:cNvPr id="1948" name="Google Shape;1948;p3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9" name="Google Shape;1949;p3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7"/>
        <p:cNvGrpSpPr/>
        <p:nvPr/>
      </p:nvGrpSpPr>
      <p:grpSpPr>
        <a:xfrm>
          <a:off x="0" y="0"/>
          <a:ext cx="0" cy="0"/>
          <a:chOff x="0" y="0"/>
          <a:chExt cx="0" cy="0"/>
        </a:xfrm>
      </p:grpSpPr>
      <p:sp>
        <p:nvSpPr>
          <p:cNvPr id="1958" name="Google Shape;1958;p3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59" name="Google Shape;1959;p3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2"/>
        <p:cNvGrpSpPr/>
        <p:nvPr/>
      </p:nvGrpSpPr>
      <p:grpSpPr>
        <a:xfrm>
          <a:off x="0" y="0"/>
          <a:ext cx="0" cy="0"/>
          <a:chOff x="0" y="0"/>
          <a:chExt cx="0" cy="0"/>
        </a:xfrm>
      </p:grpSpPr>
      <p:sp>
        <p:nvSpPr>
          <p:cNvPr id="1963" name="Google Shape;1963;p3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64" name="Google Shape;1964;p3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2"/>
        <p:cNvGrpSpPr/>
        <p:nvPr/>
      </p:nvGrpSpPr>
      <p:grpSpPr>
        <a:xfrm>
          <a:off x="0" y="0"/>
          <a:ext cx="0" cy="0"/>
          <a:chOff x="0" y="0"/>
          <a:chExt cx="0" cy="0"/>
        </a:xfrm>
      </p:grpSpPr>
      <p:sp>
        <p:nvSpPr>
          <p:cNvPr id="1973" name="Google Shape;1973;p3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4" name="Google Shape;1974;p3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7"/>
        <p:cNvGrpSpPr/>
        <p:nvPr/>
      </p:nvGrpSpPr>
      <p:grpSpPr>
        <a:xfrm>
          <a:off x="0" y="0"/>
          <a:ext cx="0" cy="0"/>
          <a:chOff x="0" y="0"/>
          <a:chExt cx="0" cy="0"/>
        </a:xfrm>
      </p:grpSpPr>
      <p:sp>
        <p:nvSpPr>
          <p:cNvPr id="1988" name="Google Shape;1988;p3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89" name="Google Shape;1989;p3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3"/>
        <p:cNvGrpSpPr/>
        <p:nvPr/>
      </p:nvGrpSpPr>
      <p:grpSpPr>
        <a:xfrm>
          <a:off x="0" y="0"/>
          <a:ext cx="0" cy="0"/>
          <a:chOff x="0" y="0"/>
          <a:chExt cx="0" cy="0"/>
        </a:xfrm>
      </p:grpSpPr>
      <p:sp>
        <p:nvSpPr>
          <p:cNvPr id="744" name="Google Shape;744;p1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5" name="Google Shape;745;p1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9"/>
        <p:cNvGrpSpPr/>
        <p:nvPr/>
      </p:nvGrpSpPr>
      <p:grpSpPr>
        <a:xfrm>
          <a:off x="0" y="0"/>
          <a:ext cx="0" cy="0"/>
          <a:chOff x="0" y="0"/>
          <a:chExt cx="0" cy="0"/>
        </a:xfrm>
      </p:grpSpPr>
      <p:sp>
        <p:nvSpPr>
          <p:cNvPr id="770" name="Google Shape;770;p1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1" name="Google Shape;771;p1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9"/>
        <p:cNvGrpSpPr/>
        <p:nvPr/>
      </p:nvGrpSpPr>
      <p:grpSpPr>
        <a:xfrm>
          <a:off x="0" y="0"/>
          <a:ext cx="0" cy="0"/>
          <a:chOff x="0" y="0"/>
          <a:chExt cx="0" cy="0"/>
        </a:xfrm>
      </p:grpSpPr>
      <p:sp>
        <p:nvSpPr>
          <p:cNvPr id="820" name="Google Shape;820;p1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1" name="Google Shape;821;p1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1"/>
        <p:cNvGrpSpPr/>
        <p:nvPr/>
      </p:nvGrpSpPr>
      <p:grpSpPr>
        <a:xfrm>
          <a:off x="0" y="0"/>
          <a:ext cx="0" cy="0"/>
          <a:chOff x="0" y="0"/>
          <a:chExt cx="0" cy="0"/>
        </a:xfrm>
      </p:grpSpPr>
      <p:sp>
        <p:nvSpPr>
          <p:cNvPr id="902" name="Google Shape;902;p1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3" name="Google Shape;903;p1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2"/>
        <p:cNvGrpSpPr/>
        <p:nvPr/>
      </p:nvGrpSpPr>
      <p:grpSpPr>
        <a:xfrm>
          <a:off x="0" y="0"/>
          <a:ext cx="0" cy="0"/>
          <a:chOff x="0" y="0"/>
          <a:chExt cx="0" cy="0"/>
        </a:xfrm>
      </p:grpSpPr>
      <p:sp>
        <p:nvSpPr>
          <p:cNvPr id="923" name="Google Shape;923;p1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4" name="Google Shape;924;p1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7"/>
        <p:cNvGrpSpPr/>
        <p:nvPr/>
      </p:nvGrpSpPr>
      <p:grpSpPr>
        <a:xfrm>
          <a:off x="0" y="0"/>
          <a:ext cx="0" cy="0"/>
          <a:chOff x="0" y="0"/>
          <a:chExt cx="0" cy="0"/>
        </a:xfrm>
      </p:grpSpPr>
      <p:sp>
        <p:nvSpPr>
          <p:cNvPr id="928" name="Google Shape;928;p1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9" name="Google Shape;929;p1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1D22AC3E-E307-44B4-994A-57AC42448A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9AA8405-AFE5-45AF-B335-11BA1ED0AF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08567C5-1E54-471E-AA21-F9C5F18EF5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04302F7-A1E2-448C-8972-AA1C80AC2F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043D8DC-160A-4E58-95E3-19CD0C2CA46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F33BA22-C9E8-4197-A8D9-9D21B1E55E6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716631F-4C22-42FD-81E9-DC629EF1CD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DEF5D51-A5A1-4984-916D-296D770382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AE21BE9-4552-4161-B599-6E481F702C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F05526B-B802-4D15-8F94-91175933DF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9F349E2-70AD-4FD0-B085-727FDEF3E1A8}"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7C8F058-1DEA-4021-8CEB-60169F7D73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752601"/>
            <a:ext cx="7704856" cy="1604391"/>
          </a:xfrm>
        </p:spPr>
        <p:txBody>
          <a:bodyPr>
            <a:normAutofit/>
          </a:bodyPr>
          <a:lstStyle/>
          <a:p>
            <a:r>
              <a:rPr lang="en-US" sz="4400" dirty="0" smtClean="0">
                <a:effectLst>
                  <a:outerShdw blurRad="38100" dist="38100" dir="2700000" algn="tl">
                    <a:srgbClr val="000000">
                      <a:alpha val="43137"/>
                    </a:srgbClr>
                  </a:outerShdw>
                </a:effectLst>
                <a:latin typeface="Calibri" pitchFamily="34" charset="0"/>
              </a:rPr>
              <a:t>FA</a:t>
            </a:r>
            <a:r>
              <a:rPr lang="sr-Latn-RS" sz="4400" dirty="0" smtClean="0">
                <a:effectLst>
                  <a:outerShdw blurRad="38100" dist="38100" dir="2700000" algn="tl">
                    <a:srgbClr val="000000">
                      <a:alpha val="43137"/>
                    </a:srgbClr>
                  </a:outerShdw>
                </a:effectLst>
                <a:latin typeface="Calibri" pitchFamily="34" charset="0"/>
              </a:rPr>
              <a:t>Z</a:t>
            </a:r>
            <a:r>
              <a:rPr lang="en-US" sz="4400" dirty="0" smtClean="0">
                <a:effectLst>
                  <a:outerShdw blurRad="38100" dist="38100" dir="2700000" algn="tl">
                    <a:srgbClr val="000000">
                      <a:alpha val="43137"/>
                    </a:srgbClr>
                  </a:outerShdw>
                </a:effectLst>
                <a:latin typeface="Calibri" pitchFamily="34" charset="0"/>
              </a:rPr>
              <a:t>E</a:t>
            </a:r>
            <a:r>
              <a:rPr lang="sr-Latn-RS" sz="4400" dirty="0" smtClean="0">
                <a:effectLst>
                  <a:outerShdw blurRad="38100" dist="38100" dir="2700000" algn="tl">
                    <a:srgbClr val="000000">
                      <a:alpha val="43137"/>
                    </a:srgbClr>
                  </a:outerShdw>
                </a:effectLst>
                <a:latin typeface="Calibri" pitchFamily="34" charset="0"/>
              </a:rPr>
              <a:t> POSTUPKA PROCENE</a:t>
            </a:r>
            <a:endParaRPr lang="en-US" sz="4400" dirty="0">
              <a:effectLst>
                <a:outerShdw blurRad="38100" dist="38100" dir="2700000" algn="tl">
                  <a:srgbClr val="000000">
                    <a:alpha val="43137"/>
                  </a:srgbClr>
                </a:outerShdw>
              </a:effectLst>
              <a:latin typeface="Calibri" pitchFamily="34" charset="0"/>
            </a:endParaRPr>
          </a:p>
        </p:txBody>
      </p:sp>
      <p:sp>
        <p:nvSpPr>
          <p:cNvPr id="3" name="Subtitle 2"/>
          <p:cNvSpPr>
            <a:spLocks noGrp="1"/>
          </p:cNvSpPr>
          <p:nvPr>
            <p:ph type="subTitle" idx="1"/>
          </p:nvPr>
        </p:nvSpPr>
        <p:spPr>
          <a:xfrm>
            <a:off x="685800" y="4500570"/>
            <a:ext cx="7772400" cy="1285884"/>
          </a:xfrm>
        </p:spPr>
        <p:txBody>
          <a:bodyPr>
            <a:normAutofit/>
          </a:bodyPr>
          <a:lstStyle/>
          <a:p>
            <a:endParaRPr lang="sr-Latn-C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4"/>
        <p:cNvGrpSpPr/>
        <p:nvPr/>
      </p:nvGrpSpPr>
      <p:grpSpPr>
        <a:xfrm>
          <a:off x="0" y="0"/>
          <a:ext cx="0" cy="0"/>
          <a:chOff x="0" y="0"/>
          <a:chExt cx="0" cy="0"/>
        </a:xfrm>
      </p:grpSpPr>
      <p:sp>
        <p:nvSpPr>
          <p:cNvPr id="905" name="Google Shape;905;p156"/>
          <p:cNvSpPr txBox="1">
            <a:spLocks noGrp="1"/>
          </p:cNvSpPr>
          <p:nvPr>
            <p:ph type="title"/>
          </p:nvPr>
        </p:nvSpPr>
        <p:spPr>
          <a:xfrm>
            <a:off x="971600" y="548680"/>
            <a:ext cx="7920880" cy="792088"/>
          </a:xfrm>
          <a:prstGeom prst="rect">
            <a:avLst/>
          </a:prstGeom>
          <a:noFill/>
          <a:ln>
            <a:noFill/>
          </a:ln>
        </p:spPr>
        <p:txBody>
          <a:bodyPr spcFirstLastPara="1" wrap="square" lIns="91425" tIns="45700" rIns="91425" bIns="45700" anchor="ctr" anchorCtr="0">
            <a:normAutofit/>
          </a:bodyPr>
          <a:lstStyle/>
          <a:p>
            <a:pPr>
              <a:spcBef>
                <a:spcPts val="0"/>
              </a:spcBef>
              <a:buClr>
                <a:srgbClr val="FFFF00"/>
              </a:buClr>
              <a:buSzPts val="4400"/>
            </a:pPr>
            <a:r>
              <a:rPr lang="sr-Latn-RS" b="0" dirty="0">
                <a:effectLst>
                  <a:outerShdw blurRad="38100" dist="38100" dir="2700000" algn="tl">
                    <a:srgbClr val="000000">
                      <a:alpha val="43137"/>
                    </a:srgbClr>
                  </a:outerShdw>
                </a:effectLst>
              </a:rPr>
              <a:t>K</a:t>
            </a:r>
            <a:r>
              <a:rPr lang="ru-RU" b="0" dirty="0">
                <a:effectLst>
                  <a:outerShdw blurRad="38100" dist="38100" dir="2700000" algn="tl">
                    <a:srgbClr val="000000">
                      <a:alpha val="43137"/>
                    </a:srgbClr>
                  </a:outerShdw>
                </a:effectLst>
              </a:rPr>
              <a:t>ontekst </a:t>
            </a:r>
            <a:r>
              <a:rPr lang="ru-RU" b="0" dirty="0" smtClean="0">
                <a:effectLst>
                  <a:outerShdw blurRad="38100" dist="38100" dir="2700000" algn="tl">
                    <a:srgbClr val="000000">
                      <a:alpha val="43137"/>
                    </a:srgbClr>
                  </a:outerShdw>
                </a:effectLst>
              </a:rPr>
              <a:t>procen</a:t>
            </a:r>
            <a:r>
              <a:rPr lang="sr-Latn-RS" b="0" dirty="0" smtClean="0">
                <a:effectLst>
                  <a:outerShdw blurRad="38100" dist="38100" dir="2700000" algn="tl">
                    <a:srgbClr val="000000">
                      <a:alpha val="43137"/>
                    </a:srgbClr>
                  </a:outerShdw>
                </a:effectLst>
              </a:rPr>
              <a:t>e</a:t>
            </a:r>
            <a:endParaRPr lang="ru-RU" b="0" cap="none" dirty="0">
              <a:solidFill>
                <a:schemeClr val="tx1"/>
              </a:solidFill>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539552" y="1412776"/>
            <a:ext cx="8183880" cy="4547992"/>
          </a:xfrm>
        </p:spPr>
        <p:txBody>
          <a:bodyPr>
            <a:normAutofit lnSpcReduction="10000"/>
          </a:bodyPr>
          <a:lstStyle/>
          <a:p>
            <a:pPr lvl="0">
              <a:spcBef>
                <a:spcPts val="600"/>
              </a:spcBef>
              <a:spcAft>
                <a:spcPts val="600"/>
              </a:spcAft>
            </a:pPr>
            <a:r>
              <a:rPr lang="ru-RU" sz="2400" dirty="0">
                <a:latin typeface="Calibri" pitchFamily="34" charset="0"/>
                <a:cs typeface="Calibri" pitchFamily="34" charset="0"/>
              </a:rPr>
              <a:t>Da bi psiholog bio u stanju da ponudi adekvatan odgovor u vidu psihološkog </a:t>
            </a:r>
            <a:r>
              <a:rPr lang="ru-RU" sz="2400" dirty="0" smtClean="0">
                <a:latin typeface="Calibri" pitchFamily="34" charset="0"/>
                <a:cs typeface="Calibri" pitchFamily="34" charset="0"/>
              </a:rPr>
              <a:t>izveštaja, </a:t>
            </a:r>
            <a:r>
              <a:rPr lang="ru-RU" sz="2400" dirty="0">
                <a:latin typeface="Calibri" pitchFamily="34" charset="0"/>
                <a:cs typeface="Calibri" pitchFamily="34" charset="0"/>
              </a:rPr>
              <a:t>mora da uzme u obzir </a:t>
            </a:r>
            <a:r>
              <a:rPr lang="ru-RU" sz="2400" i="1" dirty="0">
                <a:latin typeface="Calibri" pitchFamily="34" charset="0"/>
                <a:cs typeface="Calibri" pitchFamily="34" charset="0"/>
              </a:rPr>
              <a:t>kontekst</a:t>
            </a:r>
            <a:r>
              <a:rPr lang="ru-RU" sz="2400" dirty="0">
                <a:latin typeface="Calibri" pitchFamily="34" charset="0"/>
                <a:cs typeface="Calibri" pitchFamily="34" charset="0"/>
              </a:rPr>
              <a:t> u kome </a:t>
            </a:r>
            <a:r>
              <a:rPr lang="sr-Latn-RS" sz="2400" dirty="0">
                <a:latin typeface="Calibri" pitchFamily="34" charset="0"/>
                <a:cs typeface="Calibri" pitchFamily="34" charset="0"/>
              </a:rPr>
              <a:t>se </a:t>
            </a:r>
            <a:r>
              <a:rPr lang="ru-RU" sz="2400" dirty="0">
                <a:latin typeface="Calibri" pitchFamily="34" charset="0"/>
                <a:cs typeface="Calibri" pitchFamily="34" charset="0"/>
              </a:rPr>
              <a:t>postavlja </a:t>
            </a:r>
            <a:r>
              <a:rPr lang="ru-RU" sz="2400" dirty="0" smtClean="0">
                <a:latin typeface="Calibri" pitchFamily="34" charset="0"/>
                <a:cs typeface="Calibri" pitchFamily="34" charset="0"/>
              </a:rPr>
              <a:t>pitanj</a:t>
            </a:r>
            <a:r>
              <a:rPr lang="en-US" sz="2400" dirty="0" smtClean="0">
                <a:latin typeface="Calibri" pitchFamily="34" charset="0"/>
                <a:cs typeface="Calibri" pitchFamily="34" charset="0"/>
              </a:rPr>
              <a:t>e</a:t>
            </a:r>
            <a:r>
              <a:rPr lang="ru-RU" sz="2400" dirty="0" smtClean="0">
                <a:latin typeface="Calibri" pitchFamily="34" charset="0"/>
                <a:cs typeface="Calibri" pitchFamily="34" charset="0"/>
              </a:rPr>
              <a:t> </a:t>
            </a:r>
            <a:endParaRPr lang="en-US" sz="2400" dirty="0" smtClean="0">
              <a:latin typeface="Calibri" pitchFamily="34" charset="0"/>
              <a:cs typeface="Calibri" pitchFamily="34" charset="0"/>
            </a:endParaRPr>
          </a:p>
          <a:p>
            <a:pPr lvl="0">
              <a:spcBef>
                <a:spcPts val="600"/>
              </a:spcBef>
              <a:spcAft>
                <a:spcPts val="600"/>
              </a:spcAft>
            </a:pPr>
            <a:r>
              <a:rPr lang="ru-RU" sz="2400" dirty="0" smtClean="0">
                <a:latin typeface="Calibri" pitchFamily="34" charset="0"/>
                <a:cs typeface="Calibri" pitchFamily="34" charset="0"/>
              </a:rPr>
              <a:t>Svaki </a:t>
            </a:r>
            <a:r>
              <a:rPr lang="ru-RU" sz="2400" dirty="0">
                <a:latin typeface="Calibri" pitchFamily="34" charset="0"/>
                <a:cs typeface="Calibri" pitchFamily="34" charset="0"/>
              </a:rPr>
              <a:t>kontekst implicitno podrazumeva drugačiji pristup </a:t>
            </a:r>
            <a:r>
              <a:rPr lang="ru-RU" sz="2400" dirty="0" smtClean="0">
                <a:latin typeface="Calibri" pitchFamily="34" charset="0"/>
                <a:cs typeface="Calibri" pitchFamily="34" charset="0"/>
              </a:rPr>
              <a:t>ispitaniku </a:t>
            </a:r>
            <a:endParaRPr lang="en-US" sz="2400" dirty="0">
              <a:latin typeface="Calibri" pitchFamily="34" charset="0"/>
              <a:cs typeface="Calibri" pitchFamily="34" charset="0"/>
            </a:endParaRPr>
          </a:p>
          <a:p>
            <a:pPr marL="0" lvl="0" indent="0">
              <a:spcBef>
                <a:spcPts val="600"/>
              </a:spcBef>
              <a:spcAft>
                <a:spcPts val="600"/>
              </a:spcAft>
              <a:buNone/>
            </a:pPr>
            <a:r>
              <a:rPr lang="sr-Cyrl-CS" sz="2400" b="1" dirty="0">
                <a:latin typeface="Calibri" pitchFamily="34" charset="0"/>
                <a:cs typeface="Calibri" pitchFamily="34" charset="0"/>
              </a:rPr>
              <a:t>Odlike konteksta</a:t>
            </a:r>
            <a:endParaRPr lang="en-US" sz="2400" b="1"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jezik,</a:t>
            </a:r>
            <a:endParaRPr lang="en-US" sz="2400"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šta se očekuje od psihologa koji radi unutar datog konteksta,</a:t>
            </a:r>
            <a:endParaRPr lang="en-US" sz="2400"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pitanja na koja treba odgovoriti u proceni datog ispitanika,</a:t>
            </a:r>
            <a:endParaRPr lang="en-US" sz="2400"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teorijska </a:t>
            </a:r>
            <a:r>
              <a:rPr lang="ru-RU" sz="2400" dirty="0" smtClean="0">
                <a:latin typeface="Calibri" pitchFamily="34" charset="0"/>
                <a:cs typeface="Calibri" pitchFamily="34" charset="0"/>
              </a:rPr>
              <a:t>uverenja</a:t>
            </a:r>
            <a:endParaRPr lang="en-US" dirty="0">
              <a:latin typeface="Calibri" pitchFamily="34" charset="0"/>
              <a:cs typeface="Calibri" pitchFamily="34" charset="0"/>
            </a:endParaRPr>
          </a:p>
          <a:p>
            <a:pPr marL="0" lvl="0" indent="0">
              <a:buNone/>
            </a:pPr>
            <a:endParaRPr lang="en-US" dirty="0"/>
          </a:p>
        </p:txBody>
      </p:sp>
    </p:spTree>
    <p:extLst>
      <p:ext uri="{BB962C8B-B14F-4D97-AF65-F5344CB8AC3E}">
        <p14:creationId xmlns:p14="http://schemas.microsoft.com/office/powerpoint/2010/main" xmlns="" val="1543290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25"/>
        <p:cNvGrpSpPr/>
        <p:nvPr/>
      </p:nvGrpSpPr>
      <p:grpSpPr>
        <a:xfrm>
          <a:off x="0" y="0"/>
          <a:ext cx="0" cy="0"/>
          <a:chOff x="0" y="0"/>
          <a:chExt cx="0" cy="0"/>
        </a:xfrm>
      </p:grpSpPr>
      <p:sp>
        <p:nvSpPr>
          <p:cNvPr id="2" name="Title 1"/>
          <p:cNvSpPr>
            <a:spLocks noGrp="1"/>
          </p:cNvSpPr>
          <p:nvPr>
            <p:ph type="title"/>
          </p:nvPr>
        </p:nvSpPr>
        <p:spPr>
          <a:xfrm>
            <a:off x="899592" y="548680"/>
            <a:ext cx="7751832" cy="864096"/>
          </a:xfrm>
        </p:spPr>
        <p:txBody>
          <a:bodyPr>
            <a:normAutofit/>
          </a:bodyPr>
          <a:lstStyle/>
          <a:p>
            <a:pPr lvl="0"/>
            <a:r>
              <a:rPr lang="sr-Latn-RS" b="0" dirty="0">
                <a:effectLst>
                  <a:outerShdw blurRad="38100" dist="38100" dir="2700000" algn="tl">
                    <a:srgbClr val="000000">
                      <a:alpha val="43137"/>
                    </a:srgbClr>
                  </a:outerShdw>
                </a:effectLst>
              </a:rPr>
              <a:t>K</a:t>
            </a:r>
            <a:r>
              <a:rPr lang="ru-RU" b="0" dirty="0" smtClean="0">
                <a:effectLst>
                  <a:outerShdw blurRad="38100" dist="38100" dir="2700000" algn="tl">
                    <a:srgbClr val="000000">
                      <a:alpha val="43137"/>
                    </a:srgbClr>
                  </a:outerShdw>
                </a:effectLst>
              </a:rPr>
              <a:t>ontekst</a:t>
            </a:r>
            <a:r>
              <a:rPr lang="sr-Latn-RS" b="0" dirty="0" smtClean="0">
                <a:effectLst>
                  <a:outerShdw blurRad="38100" dist="38100" dir="2700000" algn="tl">
                    <a:srgbClr val="000000">
                      <a:alpha val="43137"/>
                    </a:srgbClr>
                  </a:outerShdw>
                </a:effectLst>
              </a:rPr>
              <a:t>i</a:t>
            </a:r>
            <a:r>
              <a:rPr lang="ru-RU" b="0" dirty="0" smtClean="0">
                <a:effectLst>
                  <a:outerShdw blurRad="38100" dist="38100" dir="2700000" algn="tl">
                    <a:srgbClr val="000000">
                      <a:alpha val="43137"/>
                    </a:srgbClr>
                  </a:outerShdw>
                </a:effectLst>
              </a:rPr>
              <a:t> </a:t>
            </a:r>
            <a:r>
              <a:rPr lang="ru-RU" b="0" dirty="0">
                <a:effectLst>
                  <a:outerShdw blurRad="38100" dist="38100" dir="2700000" algn="tl">
                    <a:srgbClr val="000000">
                      <a:alpha val="43137"/>
                    </a:srgbClr>
                  </a:outerShdw>
                </a:effectLst>
              </a:rPr>
              <a:t>procen</a:t>
            </a:r>
            <a:r>
              <a:rPr lang="sr-Latn-RS" b="0" dirty="0" smtClean="0">
                <a:effectLst>
                  <a:outerShdw blurRad="38100" dist="38100" dir="2700000" algn="tl">
                    <a:srgbClr val="000000">
                      <a:alpha val="43137"/>
                    </a:srgbClr>
                  </a:outerShdw>
                </a:effectLst>
              </a:rPr>
              <a:t>e</a:t>
            </a:r>
            <a:endParaRPr lang="en-US" b="0" dirty="0">
              <a:solidFill>
                <a:schemeClr val="tx1"/>
              </a:solidFill>
            </a:endParaRPr>
          </a:p>
        </p:txBody>
      </p:sp>
      <p:sp>
        <p:nvSpPr>
          <p:cNvPr id="926" name="Google Shape;926;p160"/>
          <p:cNvSpPr txBox="1">
            <a:spLocks noGrp="1"/>
          </p:cNvSpPr>
          <p:nvPr>
            <p:ph idx="1"/>
          </p:nvPr>
        </p:nvSpPr>
        <p:spPr>
          <a:xfrm>
            <a:off x="611560" y="1772816"/>
            <a:ext cx="8111872" cy="4187952"/>
          </a:xfrm>
          <a:prstGeom prst="rect">
            <a:avLst/>
          </a:prstGeom>
          <a:noFill/>
          <a:ln>
            <a:noFill/>
          </a:ln>
        </p:spPr>
        <p:txBody>
          <a:bodyPr spcFirstLastPara="1" wrap="square" lIns="91425" tIns="45700" rIns="91425" bIns="45700" anchor="t" anchorCtr="0">
            <a:normAutofit fontScale="77500" lnSpcReduction="20000"/>
          </a:bodyPr>
          <a:lstStyle/>
          <a:p>
            <a:pPr marL="342900" lvl="0" indent="-342900" algn="ctr" rtl="0">
              <a:lnSpc>
                <a:spcPct val="90000"/>
              </a:lnSpc>
              <a:spcBef>
                <a:spcPts val="0"/>
              </a:spcBef>
              <a:spcAft>
                <a:spcPts val="0"/>
              </a:spcAft>
              <a:buClr>
                <a:srgbClr val="FFFF00"/>
              </a:buClr>
              <a:buSzPts val="1800"/>
              <a:buNone/>
            </a:pPr>
            <a:r>
              <a:rPr lang="sr-Cyrl-CS" sz="1800" dirty="0">
                <a:solidFill>
                  <a:srgbClr val="FFFF00"/>
                </a:solidFill>
                <a:latin typeface="Times New Roman"/>
                <a:ea typeface="Times New Roman"/>
                <a:cs typeface="Times New Roman"/>
                <a:sym typeface="Times New Roman"/>
              </a:rPr>
              <a:t> </a:t>
            </a:r>
            <a:endParaRPr dirty="0">
              <a:solidFill>
                <a:srgbClr val="FFFF00"/>
              </a:solidFill>
              <a:latin typeface="Times New Roman"/>
              <a:ea typeface="Times New Roman"/>
              <a:cs typeface="Times New Roman"/>
              <a:sym typeface="Times New Roman"/>
            </a:endParaRPr>
          </a:p>
          <a:p>
            <a:pPr lvl="0">
              <a:spcBef>
                <a:spcPts val="600"/>
              </a:spcBef>
              <a:spcAft>
                <a:spcPts val="600"/>
              </a:spcAft>
            </a:pPr>
            <a:r>
              <a:rPr lang="sr-Cyrl-CS" dirty="0"/>
              <a:t>Psihijatrijske </a:t>
            </a:r>
            <a:r>
              <a:rPr lang="sr-Cyrl-CS" dirty="0" smtClean="0"/>
              <a:t>ustanove</a:t>
            </a:r>
            <a:r>
              <a:rPr lang="en-US" dirty="0" smtClean="0"/>
              <a:t>,</a:t>
            </a:r>
            <a:endParaRPr lang="en-US" dirty="0"/>
          </a:p>
          <a:p>
            <a:pPr lvl="0">
              <a:spcBef>
                <a:spcPts val="600"/>
              </a:spcBef>
              <a:spcAft>
                <a:spcPts val="600"/>
              </a:spcAft>
            </a:pPr>
            <a:r>
              <a:rPr lang="sr-Cyrl-CS" dirty="0"/>
              <a:t>Opšto-medicinske </a:t>
            </a:r>
            <a:r>
              <a:rPr lang="sr-Cyrl-CS" dirty="0" smtClean="0"/>
              <a:t>ustanove</a:t>
            </a:r>
            <a:r>
              <a:rPr lang="en-US" dirty="0" smtClean="0"/>
              <a:t>,</a:t>
            </a:r>
            <a:endParaRPr lang="en-US" dirty="0"/>
          </a:p>
          <a:p>
            <a:pPr lvl="0">
              <a:spcBef>
                <a:spcPts val="600"/>
              </a:spcBef>
              <a:spcAft>
                <a:spcPts val="600"/>
              </a:spcAft>
            </a:pPr>
            <a:r>
              <a:rPr lang="sr-Cyrl-CS" dirty="0"/>
              <a:t>Pravno-sudske </a:t>
            </a:r>
            <a:r>
              <a:rPr lang="sr-Cyrl-CS" dirty="0" smtClean="0"/>
              <a:t>ustanove</a:t>
            </a:r>
            <a:r>
              <a:rPr lang="en-US" dirty="0" smtClean="0"/>
              <a:t>,</a:t>
            </a:r>
            <a:endParaRPr lang="en-US" dirty="0"/>
          </a:p>
          <a:p>
            <a:pPr lvl="0">
              <a:spcBef>
                <a:spcPts val="600"/>
              </a:spcBef>
              <a:spcAft>
                <a:spcPts val="600"/>
              </a:spcAft>
            </a:pPr>
            <a:r>
              <a:rPr lang="sr-Cyrl-CS" dirty="0"/>
              <a:t>Psihološke </a:t>
            </a:r>
            <a:r>
              <a:rPr lang="sr-Cyrl-CS" dirty="0" smtClean="0"/>
              <a:t>klinike</a:t>
            </a:r>
            <a:r>
              <a:rPr lang="en-US" dirty="0" smtClean="0"/>
              <a:t>,</a:t>
            </a:r>
            <a:endParaRPr lang="en-US" dirty="0"/>
          </a:p>
          <a:p>
            <a:pPr lvl="0">
              <a:spcBef>
                <a:spcPts val="600"/>
              </a:spcBef>
              <a:spcAft>
                <a:spcPts val="600"/>
              </a:spcAft>
            </a:pPr>
            <a:r>
              <a:rPr lang="sr-Cyrl-CS" dirty="0"/>
              <a:t>Privatna psihoterapijska </a:t>
            </a:r>
            <a:r>
              <a:rPr lang="sr-Cyrl-CS" dirty="0" smtClean="0"/>
              <a:t>praksa</a:t>
            </a:r>
            <a:r>
              <a:rPr lang="sr-Latn-RS" dirty="0" smtClean="0"/>
              <a:t>-</a:t>
            </a:r>
            <a:r>
              <a:rPr lang="sr-Cyrl-CS" dirty="0" smtClean="0"/>
              <a:t> </a:t>
            </a:r>
            <a:r>
              <a:rPr lang="sr-Cyrl-CS" dirty="0"/>
              <a:t>klinike i ordinacije,</a:t>
            </a:r>
            <a:endParaRPr lang="en-US" dirty="0"/>
          </a:p>
          <a:p>
            <a:pPr lvl="0">
              <a:spcBef>
                <a:spcPts val="600"/>
              </a:spcBef>
              <a:spcAft>
                <a:spcPts val="600"/>
              </a:spcAft>
            </a:pPr>
            <a:r>
              <a:rPr lang="sr-Latn-RS" dirty="0" smtClean="0"/>
              <a:t>Centri za socijalni rad</a:t>
            </a:r>
            <a:r>
              <a:rPr lang="en-US" dirty="0" smtClean="0"/>
              <a:t>,</a:t>
            </a:r>
            <a:endParaRPr lang="sr-Latn-RS" dirty="0" smtClean="0"/>
          </a:p>
          <a:p>
            <a:pPr lvl="0">
              <a:spcBef>
                <a:spcPts val="600"/>
              </a:spcBef>
              <a:spcAft>
                <a:spcPts val="600"/>
              </a:spcAft>
            </a:pPr>
            <a:r>
              <a:rPr lang="sr-Cyrl-CS" dirty="0" smtClean="0"/>
              <a:t>Škole</a:t>
            </a:r>
            <a:r>
              <a:rPr lang="en-US" dirty="0"/>
              <a:t>,</a:t>
            </a:r>
          </a:p>
          <a:p>
            <a:pPr>
              <a:spcBef>
                <a:spcPts val="600"/>
              </a:spcBef>
              <a:spcAft>
                <a:spcPts val="600"/>
              </a:spcAft>
            </a:pPr>
            <a:r>
              <a:rPr lang="sr-Cyrl-CS" dirty="0" smtClean="0"/>
              <a:t>Radne organizacije</a:t>
            </a:r>
            <a:r>
              <a:rPr lang="en-US" dirty="0" smtClean="0"/>
              <a:t>,</a:t>
            </a:r>
            <a:endParaRPr lang="en-US" dirty="0"/>
          </a:p>
          <a:p>
            <a:pPr marL="342900" lvl="0" indent="-342900" algn="l" rtl="0">
              <a:lnSpc>
                <a:spcPct val="90000"/>
              </a:lnSpc>
              <a:spcBef>
                <a:spcPts val="640"/>
              </a:spcBef>
              <a:spcAft>
                <a:spcPts val="0"/>
              </a:spcAft>
              <a:buClr>
                <a:srgbClr val="FFFF00"/>
              </a:buClr>
              <a:buSzPts val="3200"/>
              <a:buChar char="•"/>
            </a:pPr>
            <a:r>
              <a:rPr lang="sr-Cyrl-CS" dirty="0" smtClean="0">
                <a:solidFill>
                  <a:srgbClr val="FFFF00"/>
                </a:solidFill>
                <a:latin typeface="Times New Roman"/>
                <a:ea typeface="Times New Roman"/>
                <a:cs typeface="Times New Roman"/>
                <a:sym typeface="Times New Roman"/>
              </a:rPr>
              <a:t>.</a:t>
            </a:r>
            <a:endParaRPr dirty="0">
              <a:solidFill>
                <a:srgbClr val="FFFF00"/>
              </a:solidFill>
              <a:latin typeface="Times New Roman"/>
              <a:ea typeface="Times New Roman"/>
              <a:cs typeface="Times New Roman"/>
              <a:sym typeface="Times New Roman"/>
            </a:endParaRPr>
          </a:p>
          <a:p>
            <a:pPr marL="342900" lvl="0" indent="-342900" algn="l" rtl="0">
              <a:lnSpc>
                <a:spcPct val="90000"/>
              </a:lnSpc>
              <a:spcBef>
                <a:spcPts val="640"/>
              </a:spcBef>
              <a:spcAft>
                <a:spcPts val="0"/>
              </a:spcAft>
              <a:buClr>
                <a:schemeClr val="lt1"/>
              </a:buClr>
              <a:buSzPts val="3200"/>
              <a:buNone/>
            </a:pPr>
            <a:endParaRPr dirty="0"/>
          </a:p>
        </p:txBody>
      </p:sp>
    </p:spTree>
    <p:extLst>
      <p:ext uri="{BB962C8B-B14F-4D97-AF65-F5344CB8AC3E}">
        <p14:creationId xmlns:p14="http://schemas.microsoft.com/office/powerpoint/2010/main" xmlns="" val="2074619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30"/>
        <p:cNvGrpSpPr/>
        <p:nvPr/>
      </p:nvGrpSpPr>
      <p:grpSpPr>
        <a:xfrm>
          <a:off x="0" y="0"/>
          <a:ext cx="0" cy="0"/>
          <a:chOff x="0" y="0"/>
          <a:chExt cx="0" cy="0"/>
        </a:xfrm>
      </p:grpSpPr>
      <p:graphicFrame>
        <p:nvGraphicFramePr>
          <p:cNvPr id="931" name="Google Shape;931;p161"/>
          <p:cNvGraphicFramePr/>
          <p:nvPr>
            <p:extLst>
              <p:ext uri="{D42A27DB-BD31-4B8C-83A1-F6EECF244321}">
                <p14:modId xmlns:p14="http://schemas.microsoft.com/office/powerpoint/2010/main" xmlns="" val="1245770803"/>
              </p:ext>
            </p:extLst>
          </p:nvPr>
        </p:nvGraphicFramePr>
        <p:xfrm>
          <a:off x="467544" y="764704"/>
          <a:ext cx="8229600" cy="4907014"/>
        </p:xfrm>
        <a:graphic>
          <a:graphicData uri="http://schemas.openxmlformats.org/drawingml/2006/table">
            <a:tbl>
              <a:tblPr firstRow="1" bandRow="1">
                <a:noFill/>
              </a:tblPr>
              <a:tblGrid>
                <a:gridCol w="1676400"/>
                <a:gridCol w="6553200"/>
              </a:tblGrid>
              <a:tr h="494891">
                <a:tc>
                  <a:txBody>
                    <a:bodyPr/>
                    <a:lstStyle/>
                    <a:p>
                      <a:pPr marL="0" marR="0" algn="ctr">
                        <a:spcBef>
                          <a:spcPts val="0"/>
                        </a:spcBef>
                        <a:spcAft>
                          <a:spcPts val="0"/>
                        </a:spcAft>
                      </a:pPr>
                      <a:r>
                        <a:rPr lang="sr-Cyrl-CS" sz="2200" kern="1200" dirty="0">
                          <a:solidFill>
                            <a:srgbClr val="000000"/>
                          </a:solidFill>
                          <a:effectLst/>
                          <a:latin typeface="Times New Roman"/>
                          <a:ea typeface="Times New Roman"/>
                          <a:cs typeface="Times New Roman"/>
                        </a:rPr>
                        <a:t>Kontekst</a:t>
                      </a:r>
                      <a:endParaRPr lang="en-US" sz="1000" dirty="0">
                        <a:effectLst/>
                        <a:latin typeface="Tahoma"/>
                        <a:ea typeface="Times New Roman"/>
                        <a:cs typeface="Times New Roman"/>
                      </a:endParaRPr>
                    </a:p>
                  </a:txBody>
                  <a:tcPr>
                    <a:solidFill>
                      <a:schemeClr val="accent1"/>
                    </a:solidFill>
                  </a:tcPr>
                </a:tc>
                <a:tc>
                  <a:txBody>
                    <a:bodyPr/>
                    <a:lstStyle/>
                    <a:p>
                      <a:pPr marL="0" marR="0" algn="ctr">
                        <a:spcBef>
                          <a:spcPts val="0"/>
                        </a:spcBef>
                        <a:spcAft>
                          <a:spcPts val="0"/>
                        </a:spcAft>
                      </a:pPr>
                      <a:r>
                        <a:rPr lang="sr-Cyrl-CS" sz="2200" kern="1200" dirty="0">
                          <a:solidFill>
                            <a:srgbClr val="000000"/>
                          </a:solidFill>
                          <a:effectLst/>
                          <a:latin typeface="Times New Roman"/>
                          <a:ea typeface="Times New Roman"/>
                          <a:cs typeface="Times New Roman"/>
                        </a:rPr>
                        <a:t>Tipična uputna pitanja</a:t>
                      </a:r>
                      <a:endParaRPr lang="en-US" sz="1000" dirty="0">
                        <a:effectLst/>
                        <a:latin typeface="Tahoma"/>
                        <a:ea typeface="Times New Roman"/>
                        <a:cs typeface="Times New Roman"/>
                      </a:endParaRPr>
                    </a:p>
                  </a:txBody>
                  <a:tcPr>
                    <a:solidFill>
                      <a:schemeClr val="accent1"/>
                    </a:solidFill>
                  </a:tcPr>
                </a:tc>
              </a:tr>
              <a:tr h="1378622">
                <a:tc>
                  <a:txBody>
                    <a:bodyPr/>
                    <a:lstStyle/>
                    <a:p>
                      <a:pPr marL="0" marR="0" algn="l">
                        <a:spcBef>
                          <a:spcPts val="0"/>
                        </a:spcBef>
                        <a:spcAft>
                          <a:spcPts val="0"/>
                        </a:spcAft>
                      </a:pPr>
                      <a:r>
                        <a:rPr lang="sr-Cyrl-CS" sz="1600" kern="1200" dirty="0">
                          <a:solidFill>
                            <a:srgbClr val="000000"/>
                          </a:solidFill>
                          <a:effectLst/>
                          <a:latin typeface="Times New Roman"/>
                          <a:ea typeface="Times New Roman"/>
                          <a:cs typeface="Times New Roman"/>
                        </a:rPr>
                        <a:t>Psihijatrijske ustanove</a:t>
                      </a:r>
                      <a:endParaRPr lang="en-US" sz="1000" dirty="0">
                        <a:effectLst/>
                        <a:latin typeface="Tahoma"/>
                        <a:ea typeface="Times New Roman"/>
                        <a:cs typeface="Times New Roman"/>
                      </a:endParaRPr>
                    </a:p>
                  </a:txBody>
                  <a:tcPr>
                    <a:solidFill>
                      <a:schemeClr val="accent1"/>
                    </a:solidFill>
                  </a:tcPr>
                </a:tc>
                <a:tc>
                  <a:txBody>
                    <a:bodyPr/>
                    <a:lstStyle/>
                    <a:p>
                      <a:pPr marL="342900" marR="0" lvl="0" indent="-342900" algn="l">
                        <a:spcBef>
                          <a:spcPts val="0"/>
                        </a:spcBef>
                        <a:spcAft>
                          <a:spcPts val="0"/>
                        </a:spcAft>
                        <a:buFont typeface="Arial"/>
                        <a:buChar char="•"/>
                        <a:tabLst>
                          <a:tab pos="457200" algn="l"/>
                        </a:tabLst>
                      </a:pPr>
                      <a:r>
                        <a:rPr lang="en-US" sz="1800" kern="1200" dirty="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Da li ovaj pacijent predstavlja pretnju po sebe i druge?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en-US" sz="1800" kern="1200" dirty="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Do koga stepena pacijent pati od cerebralnog oštećenja?</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en-US" sz="1800" kern="1200" dirty="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Kakvi se izazovi mogu javiti tokom psihoterapije?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en-US" sz="1800" kern="1200" dirty="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Kakva je prognoza u slučaju ovog pacijenta?</a:t>
                      </a:r>
                      <a:endParaRPr lang="en-US" sz="1000" dirty="0">
                        <a:effectLst/>
                        <a:latin typeface="Times New Roman"/>
                        <a:cs typeface="Times New Roman"/>
                      </a:endParaRPr>
                    </a:p>
                  </a:txBody>
                  <a:tcPr/>
                </a:tc>
              </a:tr>
              <a:tr h="1654879">
                <a:tc>
                  <a:txBody>
                    <a:bodyPr/>
                    <a:lstStyle/>
                    <a:p>
                      <a:pPr marL="0" marR="0" algn="l">
                        <a:spcBef>
                          <a:spcPts val="0"/>
                        </a:spcBef>
                        <a:spcAft>
                          <a:spcPts val="0"/>
                        </a:spcAft>
                      </a:pPr>
                      <a:r>
                        <a:rPr lang="sr-Cyrl-CS" sz="1600" kern="1200" dirty="0">
                          <a:solidFill>
                            <a:srgbClr val="000000"/>
                          </a:solidFill>
                          <a:effectLst/>
                          <a:latin typeface="Times New Roman"/>
                          <a:ea typeface="Times New Roman"/>
                          <a:cs typeface="Times New Roman"/>
                        </a:rPr>
                        <a:t>Opšte medicinske ustanove</a:t>
                      </a:r>
                      <a:endParaRPr lang="en-US" sz="1000" dirty="0">
                        <a:effectLst/>
                        <a:latin typeface="Tahoma"/>
                        <a:ea typeface="Times New Roman"/>
                        <a:cs typeface="Times New Roman"/>
                      </a:endParaRPr>
                    </a:p>
                  </a:txBody>
                  <a:tcPr>
                    <a:solidFill>
                      <a:schemeClr val="accent1"/>
                    </a:solidFill>
                  </a:tcPr>
                </a:tc>
                <a:tc>
                  <a:txBody>
                    <a:bodyPr/>
                    <a:lstStyle/>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Da </a:t>
                      </a:r>
                      <a:r>
                        <a:rPr lang="sr-Cyrl-CS" sz="1800" kern="1200" dirty="0">
                          <a:solidFill>
                            <a:srgbClr val="000000"/>
                          </a:solidFill>
                          <a:effectLst/>
                          <a:latin typeface="Times New Roman"/>
                          <a:cs typeface="Times New Roman"/>
                        </a:rPr>
                        <a:t>li pacijent ima </a:t>
                      </a:r>
                      <a:r>
                        <a:rPr lang="sr-Cyrl-CS" sz="1800" kern="1200" dirty="0" smtClean="0">
                          <a:solidFill>
                            <a:srgbClr val="000000"/>
                          </a:solidFill>
                          <a:effectLst/>
                          <a:latin typeface="Times New Roman"/>
                          <a:cs typeface="Times New Roman"/>
                        </a:rPr>
                        <a:t>nek</a:t>
                      </a:r>
                      <a:r>
                        <a:rPr lang="en-US" sz="1800" kern="1200" dirty="0" smtClean="0">
                          <a:solidFill>
                            <a:srgbClr val="000000"/>
                          </a:solidFill>
                          <a:effectLst/>
                          <a:latin typeface="Times New Roman"/>
                          <a:cs typeface="Times New Roman"/>
                        </a:rPr>
                        <a:t>i</a:t>
                      </a:r>
                      <a:r>
                        <a:rPr lang="sr-Cyrl-CS" sz="1800" kern="1200" dirty="0" smtClean="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nedijagnostikovan psihički poremećaj?</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Koji </a:t>
                      </a:r>
                      <a:r>
                        <a:rPr lang="sr-Cyrl-CS" sz="1800" kern="1200" dirty="0">
                          <a:solidFill>
                            <a:srgbClr val="000000"/>
                          </a:solidFill>
                          <a:effectLst/>
                          <a:latin typeface="Times New Roman"/>
                          <a:cs typeface="Times New Roman"/>
                        </a:rPr>
                        <a:t>bi bili adekvatni oblici psihosocijalne pomoći ovom pacijentu, čije nam je medicinsko (somatsko) stanje poznato?</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Obzirom </a:t>
                      </a:r>
                      <a:r>
                        <a:rPr lang="sr-Cyrl-CS" sz="1800" kern="1200" dirty="0">
                          <a:solidFill>
                            <a:srgbClr val="000000"/>
                          </a:solidFill>
                          <a:effectLst/>
                          <a:latin typeface="Times New Roman"/>
                          <a:cs typeface="Times New Roman"/>
                        </a:rPr>
                        <a:t>na pacijentovo duševno stanje, da li će ispoljiti određene probleme ukoliko ga podvrgnemo operaciji? </a:t>
                      </a:r>
                      <a:endParaRPr lang="en-US" sz="1000" dirty="0">
                        <a:effectLst/>
                        <a:latin typeface="Times New Roman"/>
                        <a:cs typeface="Times New Roman"/>
                      </a:endParaRPr>
                    </a:p>
                  </a:txBody>
                  <a:tcPr/>
                </a:tc>
              </a:tr>
              <a:tr h="1378622">
                <a:tc>
                  <a:txBody>
                    <a:bodyPr/>
                    <a:lstStyle/>
                    <a:p>
                      <a:pPr marL="0" marR="0" algn="l">
                        <a:spcBef>
                          <a:spcPts val="0"/>
                        </a:spcBef>
                        <a:spcAft>
                          <a:spcPts val="0"/>
                        </a:spcAft>
                      </a:pPr>
                      <a:r>
                        <a:rPr lang="sr-Cyrl-CS" sz="1600" kern="1200" dirty="0">
                          <a:solidFill>
                            <a:srgbClr val="000000"/>
                          </a:solidFill>
                          <a:effectLst/>
                          <a:latin typeface="Times New Roman"/>
                          <a:ea typeface="Times New Roman"/>
                          <a:cs typeface="Times New Roman"/>
                        </a:rPr>
                        <a:t>Neurološke klinike</a:t>
                      </a:r>
                      <a:endParaRPr lang="en-US" sz="1000" dirty="0">
                        <a:effectLst/>
                        <a:latin typeface="Tahoma"/>
                        <a:ea typeface="Times New Roman"/>
                        <a:cs typeface="Times New Roman"/>
                      </a:endParaRPr>
                    </a:p>
                  </a:txBody>
                  <a:tcPr>
                    <a:solidFill>
                      <a:schemeClr val="accent1"/>
                    </a:solidFill>
                  </a:tcPr>
                </a:tc>
                <a:tc>
                  <a:txBody>
                    <a:bodyPr/>
                    <a:lstStyle/>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Procena </a:t>
                      </a:r>
                      <a:r>
                        <a:rPr lang="sr-Cyrl-CS" sz="1800" kern="1200" dirty="0">
                          <a:solidFill>
                            <a:srgbClr val="000000"/>
                          </a:solidFill>
                          <a:effectLst/>
                          <a:latin typeface="Times New Roman"/>
                          <a:cs typeface="Times New Roman"/>
                        </a:rPr>
                        <a:t>moguće intelektualne deterioracije.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Da </a:t>
                      </a:r>
                      <a:r>
                        <a:rPr lang="sr-Cyrl-CS" sz="1800" kern="1200" dirty="0">
                          <a:solidFill>
                            <a:srgbClr val="000000"/>
                          </a:solidFill>
                          <a:effectLst/>
                          <a:latin typeface="Times New Roman"/>
                          <a:cs typeface="Times New Roman"/>
                        </a:rPr>
                        <a:t>li neuropsihološki deficit vodi ili uzrokuje bilo kakve probleme u ponašanju?</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Koja </a:t>
                      </a:r>
                      <a:r>
                        <a:rPr lang="sr-Cyrl-CS" sz="1800" kern="1200" dirty="0">
                          <a:solidFill>
                            <a:srgbClr val="000000"/>
                          </a:solidFill>
                          <a:effectLst/>
                          <a:latin typeface="Times New Roman"/>
                          <a:cs typeface="Times New Roman"/>
                        </a:rPr>
                        <a:t>su priroda i stepen moždane lezije? </a:t>
                      </a:r>
                      <a:endParaRPr lang="en-US" sz="1000" dirty="0">
                        <a:effectLst/>
                        <a:latin typeface="Times New Roman"/>
                        <a:cs typeface="Times New Roman"/>
                      </a:endParaRPr>
                    </a:p>
                  </a:txBody>
                  <a:tcPr/>
                </a:tc>
              </a:tr>
            </a:tbl>
          </a:graphicData>
        </a:graphic>
      </p:graphicFrame>
    </p:spTree>
    <p:extLst>
      <p:ext uri="{BB962C8B-B14F-4D97-AF65-F5344CB8AC3E}">
        <p14:creationId xmlns:p14="http://schemas.microsoft.com/office/powerpoint/2010/main" xmlns="" val="3650972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35"/>
        <p:cNvGrpSpPr/>
        <p:nvPr/>
      </p:nvGrpSpPr>
      <p:grpSpPr>
        <a:xfrm>
          <a:off x="0" y="0"/>
          <a:ext cx="0" cy="0"/>
          <a:chOff x="0" y="0"/>
          <a:chExt cx="0" cy="0"/>
        </a:xfrm>
      </p:grpSpPr>
      <p:graphicFrame>
        <p:nvGraphicFramePr>
          <p:cNvPr id="936" name="Google Shape;936;p162"/>
          <p:cNvGraphicFramePr/>
          <p:nvPr>
            <p:extLst>
              <p:ext uri="{D42A27DB-BD31-4B8C-83A1-F6EECF244321}">
                <p14:modId xmlns:p14="http://schemas.microsoft.com/office/powerpoint/2010/main" xmlns="" val="2874555887"/>
              </p:ext>
            </p:extLst>
          </p:nvPr>
        </p:nvGraphicFramePr>
        <p:xfrm>
          <a:off x="457200" y="304800"/>
          <a:ext cx="8229600" cy="5638800"/>
        </p:xfrm>
        <a:graphic>
          <a:graphicData uri="http://schemas.openxmlformats.org/drawingml/2006/table">
            <a:tbl>
              <a:tblPr firstRow="1" bandRow="1">
                <a:noFill/>
              </a:tblPr>
              <a:tblGrid>
                <a:gridCol w="1676400"/>
                <a:gridCol w="6553200"/>
              </a:tblGrid>
              <a:tr h="370850">
                <a:tc>
                  <a:txBody>
                    <a:bodyPr/>
                    <a:lstStyle/>
                    <a:p>
                      <a:pPr marL="0" marR="0" algn="ctr">
                        <a:spcBef>
                          <a:spcPts val="0"/>
                        </a:spcBef>
                        <a:spcAft>
                          <a:spcPts val="0"/>
                        </a:spcAft>
                      </a:pPr>
                      <a:r>
                        <a:rPr lang="sr-Cyrl-CS" sz="2200" kern="1200" dirty="0">
                          <a:solidFill>
                            <a:srgbClr val="000000"/>
                          </a:solidFill>
                          <a:effectLst/>
                          <a:latin typeface="Times New Roman"/>
                          <a:ea typeface="Times New Roman"/>
                        </a:rPr>
                        <a:t>Kontekst</a:t>
                      </a:r>
                      <a:endParaRPr lang="en-US" sz="1000" dirty="0">
                        <a:effectLst/>
                        <a:latin typeface="Times New Roman"/>
                        <a:ea typeface="Times New Roman"/>
                      </a:endParaRPr>
                    </a:p>
                  </a:txBody>
                  <a:tcPr>
                    <a:solidFill>
                      <a:schemeClr val="accent1"/>
                    </a:solidFill>
                  </a:tcPr>
                </a:tc>
                <a:tc>
                  <a:txBody>
                    <a:bodyPr/>
                    <a:lstStyle/>
                    <a:p>
                      <a:pPr marL="0" marR="0" algn="ctr">
                        <a:spcBef>
                          <a:spcPts val="0"/>
                        </a:spcBef>
                        <a:spcAft>
                          <a:spcPts val="0"/>
                        </a:spcAft>
                      </a:pPr>
                      <a:r>
                        <a:rPr lang="sr-Cyrl-CS" sz="2200" kern="1200" dirty="0">
                          <a:solidFill>
                            <a:srgbClr val="000000"/>
                          </a:solidFill>
                          <a:effectLst/>
                          <a:latin typeface="Times New Roman"/>
                          <a:ea typeface="Times New Roman"/>
                        </a:rPr>
                        <a:t>Tipična uputna pitanja</a:t>
                      </a:r>
                      <a:endParaRPr lang="en-US" sz="1000" dirty="0">
                        <a:effectLst/>
                        <a:latin typeface="Times New Roman"/>
                        <a:ea typeface="Times New Roman"/>
                      </a:endParaRPr>
                    </a:p>
                  </a:txBody>
                  <a:tcPr>
                    <a:solidFill>
                      <a:schemeClr val="accent1"/>
                    </a:solidFill>
                  </a:tcPr>
                </a:tc>
              </a:tr>
              <a:tr h="370850">
                <a:tc>
                  <a:txBody>
                    <a:bodyPr/>
                    <a:lstStyle/>
                    <a:p>
                      <a:pPr marL="0" marR="0">
                        <a:spcBef>
                          <a:spcPts val="0"/>
                        </a:spcBef>
                        <a:spcAft>
                          <a:spcPts val="0"/>
                        </a:spcAft>
                      </a:pPr>
                      <a:r>
                        <a:rPr lang="sr-Cyrl-CS" sz="1800" kern="1200" dirty="0">
                          <a:solidFill>
                            <a:srgbClr val="000000"/>
                          </a:solidFill>
                          <a:effectLst/>
                          <a:latin typeface="Times New Roman"/>
                          <a:ea typeface="Times New Roman"/>
                        </a:rPr>
                        <a:t>Pravno-sudski</a:t>
                      </a:r>
                      <a:endParaRPr lang="en-US" sz="1000" dirty="0">
                        <a:effectLst/>
                        <a:latin typeface="Times New Roman"/>
                        <a:ea typeface="Times New Roman"/>
                      </a:endParaRPr>
                    </a:p>
                  </a:txBody>
                  <a:tcPr>
                    <a:solidFill>
                      <a:schemeClr val="accent1"/>
                    </a:solidFill>
                  </a:tcPr>
                </a:tc>
                <a:tc>
                  <a:txBody>
                    <a:bodyPr/>
                    <a:lstStyle/>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je svedočenje ovoga svedoka kredibilno?</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je klijent u stanju da se podvrgne suđenju?</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Kakvog su stepena i prirode klijentove povrede?</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Kome od roditelja je bolje poveriti ovo dete na staranje?</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će </a:t>
                      </a:r>
                      <a:r>
                        <a:rPr lang="en-US" sz="1800" kern="1200" dirty="0" smtClean="0">
                          <a:solidFill>
                            <a:srgbClr val="000000"/>
                          </a:solidFill>
                          <a:effectLst/>
                          <a:latin typeface="Times New Roman"/>
                          <a:ea typeface="Times New Roman"/>
                          <a:cs typeface="Times New Roman"/>
                        </a:rPr>
                        <a:t>za</a:t>
                      </a:r>
                      <a:r>
                        <a:rPr lang="en-US" sz="1800" kern="1200" baseline="0" dirty="0" smtClean="0">
                          <a:solidFill>
                            <a:srgbClr val="000000"/>
                          </a:solidFill>
                          <a:effectLst/>
                          <a:latin typeface="Times New Roman"/>
                          <a:ea typeface="Times New Roman"/>
                          <a:cs typeface="Times New Roman"/>
                        </a:rPr>
                        <a:t> </a:t>
                      </a:r>
                      <a:r>
                        <a:rPr lang="sr-Cyrl-CS" sz="1800" kern="1200" dirty="0" smtClean="0">
                          <a:solidFill>
                            <a:srgbClr val="000000"/>
                          </a:solidFill>
                          <a:effectLst/>
                          <a:latin typeface="Times New Roman"/>
                          <a:ea typeface="Times New Roman"/>
                          <a:cs typeface="Times New Roman"/>
                        </a:rPr>
                        <a:t>klijent</a:t>
                      </a:r>
                      <a:r>
                        <a:rPr lang="en-US" sz="1800" kern="1200" dirty="0" smtClean="0">
                          <a:solidFill>
                            <a:srgbClr val="000000"/>
                          </a:solidFill>
                          <a:effectLst/>
                          <a:latin typeface="Times New Roman"/>
                          <a:ea typeface="Times New Roman"/>
                          <a:cs typeface="Times New Roman"/>
                        </a:rPr>
                        <a:t>a</a:t>
                      </a:r>
                      <a:r>
                        <a:rPr lang="sr-Cyrl-CS" sz="1800" kern="1200" dirty="0" smtClean="0">
                          <a:solidFill>
                            <a:srgbClr val="000000"/>
                          </a:solidFill>
                          <a:effectLst/>
                          <a:latin typeface="Times New Roman"/>
                          <a:ea typeface="Times New Roman"/>
                          <a:cs typeface="Times New Roman"/>
                        </a:rPr>
                        <a:t> </a:t>
                      </a:r>
                      <a:r>
                        <a:rPr lang="en-US" sz="1800" kern="1200" dirty="0" err="1" smtClean="0">
                          <a:solidFill>
                            <a:srgbClr val="000000"/>
                          </a:solidFill>
                          <a:effectLst/>
                          <a:latin typeface="Times New Roman"/>
                          <a:ea typeface="Times New Roman"/>
                          <a:cs typeface="Times New Roman"/>
                        </a:rPr>
                        <a:t>biti</a:t>
                      </a:r>
                      <a:r>
                        <a:rPr lang="en-US" sz="1800" kern="1200" dirty="0" smtClean="0">
                          <a:solidFill>
                            <a:srgbClr val="000000"/>
                          </a:solidFill>
                          <a:effectLst/>
                          <a:latin typeface="Times New Roman"/>
                          <a:ea typeface="Times New Roman"/>
                          <a:cs typeface="Times New Roman"/>
                        </a:rPr>
                        <a:t> od </a:t>
                      </a:r>
                      <a:r>
                        <a:rPr lang="sr-Cyrl-CS" sz="1800" kern="1200" dirty="0" smtClean="0">
                          <a:solidFill>
                            <a:srgbClr val="000000"/>
                          </a:solidFill>
                          <a:effectLst/>
                          <a:latin typeface="Times New Roman"/>
                          <a:ea typeface="Times New Roman"/>
                          <a:cs typeface="Times New Roman"/>
                        </a:rPr>
                        <a:t>koristi predloženi tretman?</a:t>
                      </a:r>
                      <a:endParaRPr lang="en-US" sz="1200" dirty="0">
                        <a:effectLst/>
                        <a:latin typeface="Times New Roman"/>
                        <a:ea typeface="Times New Roman"/>
                        <a:cs typeface="Times New Roman"/>
                      </a:endParaRPr>
                    </a:p>
                  </a:txBody>
                  <a:tcPr/>
                </a:tc>
              </a:tr>
              <a:tr h="370850">
                <a:tc>
                  <a:txBody>
                    <a:bodyPr/>
                    <a:lstStyle/>
                    <a:p>
                      <a:pPr marL="0" marR="0">
                        <a:spcBef>
                          <a:spcPts val="0"/>
                        </a:spcBef>
                        <a:spcAft>
                          <a:spcPts val="0"/>
                        </a:spcAft>
                      </a:pPr>
                      <a:r>
                        <a:rPr lang="sr-Cyrl-CS" sz="1800" kern="1200" dirty="0">
                          <a:solidFill>
                            <a:srgbClr val="000000"/>
                          </a:solidFill>
                          <a:effectLst/>
                          <a:latin typeface="Times New Roman"/>
                          <a:ea typeface="Times New Roman"/>
                        </a:rPr>
                        <a:t>Škola</a:t>
                      </a:r>
                      <a:endParaRPr lang="en-US" sz="1000" dirty="0">
                        <a:effectLst/>
                        <a:latin typeface="Times New Roman"/>
                        <a:ea typeface="Times New Roman"/>
                      </a:endParaRPr>
                    </a:p>
                  </a:txBody>
                  <a:tcPr>
                    <a:solidFill>
                      <a:schemeClr val="accent1"/>
                    </a:solidFill>
                  </a:tcPr>
                </a:tc>
                <a:tc>
                  <a:txBody>
                    <a:bodyPr/>
                    <a:lstStyle/>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Koje su prirode i stepena </a:t>
                      </a:r>
                      <a:r>
                        <a:rPr lang="sr-Cyrl-CS" sz="1800" kern="1200" dirty="0" smtClean="0">
                          <a:solidFill>
                            <a:srgbClr val="000000"/>
                          </a:solidFill>
                          <a:effectLst/>
                          <a:latin typeface="Times New Roman"/>
                          <a:ea typeface="Times New Roman"/>
                          <a:cs typeface="Times New Roman"/>
                        </a:rPr>
                        <a:t>problemi </a:t>
                      </a:r>
                      <a:r>
                        <a:rPr lang="sr-Cyrl-CS" sz="1800" kern="1200" dirty="0">
                          <a:solidFill>
                            <a:srgbClr val="000000"/>
                          </a:solidFill>
                          <a:effectLst/>
                          <a:latin typeface="Times New Roman"/>
                          <a:ea typeface="Times New Roman"/>
                          <a:cs typeface="Times New Roman"/>
                        </a:rPr>
                        <a:t>u </a:t>
                      </a:r>
                      <a:r>
                        <a:rPr lang="sr-Cyrl-CS" sz="1800" kern="1200" dirty="0" smtClean="0">
                          <a:solidFill>
                            <a:srgbClr val="000000"/>
                          </a:solidFill>
                          <a:effectLst/>
                          <a:latin typeface="Times New Roman"/>
                          <a:ea typeface="Times New Roman"/>
                          <a:cs typeface="Times New Roman"/>
                        </a:rPr>
                        <a:t>učenju</a:t>
                      </a:r>
                      <a:r>
                        <a:rPr lang="en-US" sz="1800" kern="1200" dirty="0" smtClean="0">
                          <a:solidFill>
                            <a:srgbClr val="000000"/>
                          </a:solidFill>
                          <a:effectLst/>
                          <a:latin typeface="Times New Roman"/>
                          <a:ea typeface="Times New Roman"/>
                          <a:cs typeface="Times New Roman"/>
                        </a:rPr>
                        <a:t> </a:t>
                      </a:r>
                      <a:r>
                        <a:rPr lang="en-US" sz="1800" kern="1200" dirty="0" err="1" smtClean="0">
                          <a:solidFill>
                            <a:srgbClr val="000000"/>
                          </a:solidFill>
                          <a:effectLst/>
                          <a:latin typeface="Times New Roman"/>
                          <a:ea typeface="Times New Roman"/>
                          <a:cs typeface="Times New Roman"/>
                        </a:rPr>
                        <a:t>deteta</a:t>
                      </a:r>
                      <a:r>
                        <a:rPr lang="sr-Cyrl-CS" sz="1800" kern="1200" dirty="0" smtClean="0">
                          <a:solidFill>
                            <a:srgbClr val="000000"/>
                          </a:solidFill>
                          <a:effectLst/>
                          <a:latin typeface="Times New Roman"/>
                          <a:ea typeface="Times New Roman"/>
                          <a:cs typeface="Times New Roman"/>
                        </a:rPr>
                        <a:t>?</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Koje su njegove/njene intelektualne snaga i slabosti?</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O kojem se problemu ponašanja radi?  Kolikog je intenziteta </a:t>
                      </a:r>
                      <a:r>
                        <a:rPr lang="en-US" sz="1800" kern="1200" dirty="0" smtClean="0">
                          <a:solidFill>
                            <a:srgbClr val="000000"/>
                          </a:solidFill>
                          <a:effectLst/>
                          <a:latin typeface="Times New Roman"/>
                          <a:ea typeface="Times New Roman"/>
                          <a:cs typeface="Times New Roman"/>
                        </a:rPr>
                        <a:t> </a:t>
                      </a:r>
                      <a:br>
                        <a:rPr lang="en-US" sz="1800" kern="1200" dirty="0" smtClean="0">
                          <a:solidFill>
                            <a:srgbClr val="000000"/>
                          </a:solidFill>
                          <a:effectLst/>
                          <a:latin typeface="Times New Roman"/>
                          <a:ea typeface="Times New Roman"/>
                          <a:cs typeface="Times New Roman"/>
                        </a:rPr>
                      </a:br>
                      <a:r>
                        <a:rPr lang="en-US" sz="1800" kern="1200" dirty="0" smtClean="0">
                          <a:solidFill>
                            <a:srgbClr val="000000"/>
                          </a:solidFill>
                          <a:effectLst/>
                          <a:latin typeface="Times New Roman"/>
                          <a:ea typeface="Times New Roman"/>
                          <a:cs typeface="Times New Roman"/>
                        </a:rPr>
                        <a:t> </a:t>
                      </a:r>
                      <a:r>
                        <a:rPr lang="sr-Cyrl-CS" sz="1800" kern="1200" dirty="0" smtClean="0">
                          <a:solidFill>
                            <a:srgbClr val="000000"/>
                          </a:solidFill>
                          <a:effectLst/>
                          <a:latin typeface="Times New Roman"/>
                          <a:ea typeface="Times New Roman"/>
                          <a:cs typeface="Times New Roman"/>
                        </a:rPr>
                        <a:t>problem </a:t>
                      </a:r>
                      <a:r>
                        <a:rPr lang="sr-Cyrl-CS" sz="1800" kern="1200" dirty="0">
                          <a:solidFill>
                            <a:srgbClr val="000000"/>
                          </a:solidFill>
                          <a:effectLst/>
                          <a:latin typeface="Times New Roman"/>
                          <a:ea typeface="Times New Roman"/>
                          <a:cs typeface="Times New Roman"/>
                        </a:rPr>
                        <a:t>u ponašanju?</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Kako da oblikujemo obrazovni program za ovo dete?</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Kako će ovo dete reagovati na intervenciju?</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je uputno da se promeni program za dato dete? </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je uputno da ovo dete bude prebačeno u drugu ustanovu? </a:t>
                      </a:r>
                      <a:endParaRPr lang="en-US" sz="1200" dirty="0">
                        <a:effectLst/>
                        <a:latin typeface="Times New Roman"/>
                        <a:ea typeface="Times New Roman"/>
                        <a:cs typeface="Times New Roman"/>
                      </a:endParaRPr>
                    </a:p>
                  </a:txBody>
                  <a:tcPr/>
                </a:tc>
              </a:tr>
              <a:tr h="370850">
                <a:tc>
                  <a:txBody>
                    <a:bodyPr/>
                    <a:lstStyle/>
                    <a:p>
                      <a:pPr marL="0" marR="0">
                        <a:spcBef>
                          <a:spcPts val="0"/>
                        </a:spcBef>
                        <a:spcAft>
                          <a:spcPts val="0"/>
                        </a:spcAft>
                      </a:pPr>
                      <a:r>
                        <a:rPr lang="sr-Cyrl-CS" sz="1700" kern="1200" dirty="0">
                          <a:solidFill>
                            <a:srgbClr val="000000"/>
                          </a:solidFill>
                          <a:effectLst/>
                          <a:latin typeface="Times New Roman"/>
                          <a:ea typeface="Times New Roman"/>
                        </a:rPr>
                        <a:t>Radna </a:t>
                      </a:r>
                      <a:r>
                        <a:rPr lang="sr-Cyrl-CS" sz="1700" kern="1200" dirty="0" smtClean="0">
                          <a:solidFill>
                            <a:srgbClr val="000000"/>
                          </a:solidFill>
                          <a:effectLst/>
                          <a:latin typeface="Times New Roman"/>
                          <a:ea typeface="Times New Roman"/>
                        </a:rPr>
                        <a:t>organizacija</a:t>
                      </a:r>
                      <a:endParaRPr lang="en-US" sz="1000" dirty="0">
                        <a:effectLst/>
                        <a:latin typeface="Times New Roman"/>
                        <a:ea typeface="Times New Roman"/>
                      </a:endParaRPr>
                    </a:p>
                  </a:txBody>
                  <a:tcPr>
                    <a:solidFill>
                      <a:schemeClr val="accent1"/>
                    </a:solidFill>
                  </a:tcPr>
                </a:tc>
                <a:tc>
                  <a:txBody>
                    <a:bodyPr/>
                    <a:lstStyle/>
                    <a:p>
                      <a:pPr marL="342900" marR="0" lvl="0" indent="-342900">
                        <a:spcBef>
                          <a:spcPts val="0"/>
                        </a:spcBef>
                        <a:spcAft>
                          <a:spcPts val="0"/>
                        </a:spcAft>
                        <a:buFont typeface="Arial"/>
                        <a:buChar char="•"/>
                        <a:tabLst>
                          <a:tab pos="457200" algn="l"/>
                        </a:tabLst>
                      </a:pPr>
                      <a:r>
                        <a:rPr lang="sr-Cyrl-CS" sz="1800" kern="1200" dirty="0" smtClean="0">
                          <a:solidFill>
                            <a:srgbClr val="000000"/>
                          </a:solidFill>
                          <a:effectLst/>
                          <a:latin typeface="Times New Roman"/>
                          <a:ea typeface="Times New Roman"/>
                          <a:cs typeface="Times New Roman"/>
                        </a:rPr>
                        <a:t>U </a:t>
                      </a:r>
                      <a:r>
                        <a:rPr lang="sr-Cyrl-CS" sz="1800" kern="1200" dirty="0">
                          <a:solidFill>
                            <a:srgbClr val="000000"/>
                          </a:solidFill>
                          <a:effectLst/>
                          <a:latin typeface="Times New Roman"/>
                          <a:ea typeface="Times New Roman"/>
                          <a:cs typeface="Times New Roman"/>
                        </a:rPr>
                        <a:t>kojoj se meri </a:t>
                      </a:r>
                      <a:r>
                        <a:rPr lang="sr-Cyrl-CS" sz="1800" kern="1200" dirty="0" smtClean="0">
                          <a:solidFill>
                            <a:srgbClr val="000000"/>
                          </a:solidFill>
                          <a:effectLst/>
                          <a:latin typeface="Times New Roman"/>
                          <a:ea typeface="Times New Roman"/>
                          <a:cs typeface="Times New Roman"/>
                        </a:rPr>
                        <a:t>klijentov</a:t>
                      </a:r>
                      <a:r>
                        <a:rPr lang="en-US" sz="1800" kern="1200" dirty="0" smtClean="0">
                          <a:solidFill>
                            <a:srgbClr val="000000"/>
                          </a:solidFill>
                          <a:effectLst/>
                          <a:latin typeface="Times New Roman"/>
                          <a:ea typeface="Times New Roman"/>
                          <a:cs typeface="Times New Roman"/>
                        </a:rPr>
                        <a:t>e </a:t>
                      </a:r>
                      <a:r>
                        <a:rPr lang="en-US" sz="1800" kern="1200" dirty="0" err="1" smtClean="0">
                          <a:solidFill>
                            <a:srgbClr val="000000"/>
                          </a:solidFill>
                          <a:effectLst/>
                          <a:latin typeface="Times New Roman"/>
                          <a:ea typeface="Times New Roman"/>
                          <a:cs typeface="Times New Roman"/>
                        </a:rPr>
                        <a:t>karakteristike</a:t>
                      </a:r>
                      <a:r>
                        <a:rPr lang="en-US" sz="1800" kern="1200" dirty="0" smtClean="0">
                          <a:solidFill>
                            <a:srgbClr val="000000"/>
                          </a:solidFill>
                          <a:effectLst/>
                          <a:latin typeface="Times New Roman"/>
                          <a:ea typeface="Times New Roman"/>
                          <a:cs typeface="Times New Roman"/>
                        </a:rPr>
                        <a:t> </a:t>
                      </a:r>
                      <a:r>
                        <a:rPr lang="en-US" sz="1800" kern="1200" dirty="0" err="1" smtClean="0">
                          <a:solidFill>
                            <a:srgbClr val="000000"/>
                          </a:solidFill>
                          <a:effectLst/>
                          <a:latin typeface="Times New Roman"/>
                          <a:ea typeface="Times New Roman"/>
                          <a:cs typeface="Times New Roman"/>
                        </a:rPr>
                        <a:t>odgovaraju</a:t>
                      </a:r>
                      <a:r>
                        <a:rPr lang="en-US" sz="1800" kern="1200" dirty="0" smtClean="0">
                          <a:solidFill>
                            <a:srgbClr val="000000"/>
                          </a:solidFill>
                          <a:effectLst/>
                          <a:latin typeface="Times New Roman"/>
                          <a:ea typeface="Times New Roman"/>
                          <a:cs typeface="Times New Roman"/>
                        </a:rPr>
                        <a:t> </a:t>
                      </a:r>
                      <a:r>
                        <a:rPr lang="en-US" sz="1800" kern="1200" dirty="0" err="1" smtClean="0">
                          <a:solidFill>
                            <a:srgbClr val="000000"/>
                          </a:solidFill>
                          <a:effectLst/>
                          <a:latin typeface="Times New Roman"/>
                          <a:ea typeface="Times New Roman"/>
                          <a:cs typeface="Times New Roman"/>
                        </a:rPr>
                        <a:t>poslu</a:t>
                      </a:r>
                      <a:r>
                        <a:rPr lang="sr-Cyrl-CS" sz="1800" kern="1200" dirty="0" smtClean="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za koja je on zainteresovan?</a:t>
                      </a:r>
                      <a:endParaRPr lang="en-US" sz="1200" dirty="0">
                        <a:effectLst/>
                        <a:latin typeface="Times New Roman"/>
                        <a:ea typeface="Times New Roman"/>
                        <a:cs typeface="Times New Roman"/>
                      </a:endParaRPr>
                    </a:p>
                    <a:p>
                      <a:pPr marL="342900" marR="0" lvl="0" indent="-342900" algn="l" defTabSz="914400" rtl="0" eaLnBrk="1" fontAlgn="auto" latinLnBrk="0" hangingPunct="1">
                        <a:lnSpc>
                          <a:spcPct val="100000"/>
                        </a:lnSpc>
                        <a:spcBef>
                          <a:spcPts val="0"/>
                        </a:spcBef>
                        <a:spcAft>
                          <a:spcPts val="0"/>
                        </a:spcAft>
                        <a:buClrTx/>
                        <a:buSzTx/>
                        <a:buFont typeface="Arial"/>
                        <a:buChar char="•"/>
                        <a:tabLst>
                          <a:tab pos="457200" algn="l"/>
                        </a:tabLst>
                        <a:defRPr/>
                      </a:pPr>
                      <a:r>
                        <a:rPr lang="sr-Cyrl-CS" sz="1800" kern="1200" dirty="0" smtClean="0">
                          <a:solidFill>
                            <a:srgbClr val="000000"/>
                          </a:solidFill>
                          <a:effectLst/>
                          <a:latin typeface="Times New Roman"/>
                          <a:ea typeface="Times New Roman"/>
                          <a:cs typeface="Times New Roman"/>
                        </a:rPr>
                        <a:t>Koji od ovih kandidata najviše odgovara datom položaju?</a:t>
                      </a:r>
                      <a:endParaRPr lang="en-US" sz="1200" dirty="0" smtClean="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sr-Cyrl-CS" sz="1800" kern="1200" dirty="0" smtClean="0">
                          <a:solidFill>
                            <a:srgbClr val="000000"/>
                          </a:solidFill>
                          <a:effectLst/>
                          <a:latin typeface="Times New Roman"/>
                          <a:ea typeface="Times New Roman"/>
                          <a:cs typeface="Times New Roman"/>
                        </a:rPr>
                        <a:t>Da </a:t>
                      </a:r>
                      <a:r>
                        <a:rPr lang="sr-Cyrl-CS" sz="1800" kern="1200" dirty="0">
                          <a:solidFill>
                            <a:srgbClr val="000000"/>
                          </a:solidFill>
                          <a:effectLst/>
                          <a:latin typeface="Times New Roman"/>
                          <a:ea typeface="Times New Roman"/>
                          <a:cs typeface="Times New Roman"/>
                        </a:rPr>
                        <a:t>li se ova osoba sa </a:t>
                      </a:r>
                      <a:r>
                        <a:rPr lang="sr-Cyrl-CS" sz="1800" kern="1200" dirty="0" smtClean="0">
                          <a:solidFill>
                            <a:srgbClr val="000000"/>
                          </a:solidFill>
                          <a:effectLst/>
                          <a:latin typeface="Times New Roman"/>
                          <a:ea typeface="Times New Roman"/>
                          <a:cs typeface="Times New Roman"/>
                        </a:rPr>
                        <a:t>disfuncionalnošću </a:t>
                      </a:r>
                      <a:r>
                        <a:rPr lang="sr-Cyrl-CS" sz="1800" kern="1200" dirty="0">
                          <a:solidFill>
                            <a:srgbClr val="000000"/>
                          </a:solidFill>
                          <a:effectLst/>
                          <a:latin typeface="Times New Roman"/>
                          <a:ea typeface="Times New Roman"/>
                          <a:cs typeface="Times New Roman"/>
                        </a:rPr>
                        <a:t>može vratiti na posao? Ukoliko može, koji bi joj posao najviše odgovarao</a:t>
                      </a:r>
                      <a:r>
                        <a:rPr lang="sr-Cyrl-CS" sz="1800" kern="1200" dirty="0" smtClean="0">
                          <a:solidFill>
                            <a:srgbClr val="000000"/>
                          </a:solidFill>
                          <a:effectLst/>
                          <a:latin typeface="Times New Roman"/>
                          <a:ea typeface="Times New Roman"/>
                          <a:cs typeface="Times New Roman"/>
                        </a:rPr>
                        <a:t>?</a:t>
                      </a:r>
                      <a:endParaRPr lang="en-US" sz="1200" dirty="0">
                        <a:effectLst/>
                        <a:latin typeface="Times New Roman"/>
                        <a:ea typeface="Times New Roman"/>
                        <a:cs typeface="Times New Roman"/>
                      </a:endParaRPr>
                    </a:p>
                  </a:txBody>
                  <a:tcPr/>
                </a:tc>
              </a:tr>
            </a:tbl>
          </a:graphicData>
        </a:graphic>
      </p:graphicFrame>
    </p:spTree>
    <p:extLst>
      <p:ext uri="{BB962C8B-B14F-4D97-AF65-F5344CB8AC3E}">
        <p14:creationId xmlns:p14="http://schemas.microsoft.com/office/powerpoint/2010/main" xmlns="" val="3898531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40"/>
        <p:cNvGrpSpPr/>
        <p:nvPr/>
      </p:nvGrpSpPr>
      <p:grpSpPr>
        <a:xfrm>
          <a:off x="0" y="0"/>
          <a:ext cx="0" cy="0"/>
          <a:chOff x="0" y="0"/>
          <a:chExt cx="0" cy="0"/>
        </a:xfrm>
      </p:grpSpPr>
      <p:graphicFrame>
        <p:nvGraphicFramePr>
          <p:cNvPr id="941" name="Google Shape;941;p163"/>
          <p:cNvGraphicFramePr/>
          <p:nvPr>
            <p:extLst>
              <p:ext uri="{D42A27DB-BD31-4B8C-83A1-F6EECF244321}">
                <p14:modId xmlns:p14="http://schemas.microsoft.com/office/powerpoint/2010/main" xmlns="" val="127977113"/>
              </p:ext>
            </p:extLst>
          </p:nvPr>
        </p:nvGraphicFramePr>
        <p:xfrm>
          <a:off x="457200" y="1600200"/>
          <a:ext cx="8229600" cy="2987040"/>
        </p:xfrm>
        <a:graphic>
          <a:graphicData uri="http://schemas.openxmlformats.org/drawingml/2006/table">
            <a:tbl>
              <a:tblPr firstRow="1" bandRow="1">
                <a:noFill/>
              </a:tblPr>
              <a:tblGrid>
                <a:gridCol w="2133600"/>
                <a:gridCol w="6096000"/>
              </a:tblGrid>
              <a:tr h="370850">
                <a:tc>
                  <a:txBody>
                    <a:bodyPr/>
                    <a:lstStyle/>
                    <a:p>
                      <a:pPr marL="0" marR="0" algn="ctr">
                        <a:spcBef>
                          <a:spcPts val="0"/>
                        </a:spcBef>
                        <a:spcAft>
                          <a:spcPts val="0"/>
                        </a:spcAft>
                      </a:pPr>
                      <a:r>
                        <a:rPr lang="sr-Cyrl-CS" sz="2200" kern="1200" dirty="0">
                          <a:solidFill>
                            <a:schemeClr val="tx1"/>
                          </a:solidFill>
                          <a:effectLst/>
                          <a:latin typeface="Times New Roman"/>
                          <a:ea typeface="Times New Roman"/>
                          <a:cs typeface="Times New Roman"/>
                        </a:rPr>
                        <a:t>Kontekst</a:t>
                      </a:r>
                      <a:endParaRPr lang="en-US" sz="1000" dirty="0">
                        <a:solidFill>
                          <a:schemeClr val="tx1"/>
                        </a:solidFill>
                        <a:effectLst/>
                        <a:latin typeface="Tahoma"/>
                        <a:ea typeface="Times New Roman"/>
                        <a:cs typeface="Times New Roman"/>
                      </a:endParaRPr>
                    </a:p>
                  </a:txBody>
                  <a:tcPr>
                    <a:solidFill>
                      <a:schemeClr val="accent1"/>
                    </a:solidFill>
                  </a:tcPr>
                </a:tc>
                <a:tc>
                  <a:txBody>
                    <a:bodyPr/>
                    <a:lstStyle/>
                    <a:p>
                      <a:pPr marL="0" marR="0" algn="ctr">
                        <a:spcBef>
                          <a:spcPts val="0"/>
                        </a:spcBef>
                        <a:spcAft>
                          <a:spcPts val="0"/>
                        </a:spcAft>
                      </a:pPr>
                      <a:r>
                        <a:rPr lang="sr-Cyrl-CS" sz="2200" kern="1200" dirty="0">
                          <a:solidFill>
                            <a:schemeClr val="tx1"/>
                          </a:solidFill>
                          <a:effectLst/>
                          <a:latin typeface="Times New Roman"/>
                          <a:ea typeface="Times New Roman"/>
                          <a:cs typeface="Times New Roman"/>
                        </a:rPr>
                        <a:t>Tipična uputna pitanja</a:t>
                      </a:r>
                      <a:endParaRPr lang="en-US" sz="1000" dirty="0">
                        <a:solidFill>
                          <a:schemeClr val="tx1"/>
                        </a:solidFill>
                        <a:effectLst/>
                        <a:latin typeface="Tahoma"/>
                        <a:ea typeface="Times New Roman"/>
                        <a:cs typeface="Times New Roman"/>
                      </a:endParaRPr>
                    </a:p>
                  </a:txBody>
                  <a:tcPr>
                    <a:solidFill>
                      <a:schemeClr val="accent1"/>
                    </a:solidFill>
                  </a:tcPr>
                </a:tc>
              </a:tr>
              <a:tr h="370850">
                <a:tc>
                  <a:txBody>
                    <a:bodyPr/>
                    <a:lstStyle/>
                    <a:p>
                      <a:pPr marL="0" marR="0" algn="l">
                        <a:spcBef>
                          <a:spcPts val="0"/>
                        </a:spcBef>
                        <a:spcAft>
                          <a:spcPts val="0"/>
                        </a:spcAft>
                      </a:pPr>
                      <a:r>
                        <a:rPr lang="sr-Cyrl-CS" sz="1800" kern="1200" dirty="0">
                          <a:solidFill>
                            <a:srgbClr val="000000"/>
                          </a:solidFill>
                          <a:effectLst/>
                          <a:latin typeface="Times New Roman"/>
                          <a:ea typeface="Times New Roman"/>
                          <a:cs typeface="Times New Roman"/>
                        </a:rPr>
                        <a:t>Psihološka</a:t>
                      </a:r>
                      <a:endParaRPr lang="en-US" sz="1000" dirty="0">
                        <a:effectLst/>
                        <a:latin typeface="Tahoma"/>
                        <a:ea typeface="Times New Roman"/>
                        <a:cs typeface="Times New Roman"/>
                      </a:endParaRPr>
                    </a:p>
                    <a:p>
                      <a:pPr marL="0" marR="0" algn="l">
                        <a:spcBef>
                          <a:spcPts val="0"/>
                        </a:spcBef>
                        <a:spcAft>
                          <a:spcPts val="0"/>
                        </a:spcAft>
                      </a:pPr>
                      <a:r>
                        <a:rPr lang="sr-Cyrl-CS" sz="1800" kern="1200" dirty="0">
                          <a:solidFill>
                            <a:srgbClr val="000000"/>
                          </a:solidFill>
                          <a:effectLst/>
                          <a:latin typeface="Times New Roman"/>
                          <a:ea typeface="Times New Roman"/>
                          <a:cs typeface="Times New Roman"/>
                        </a:rPr>
                        <a:t>klinika – privatna</a:t>
                      </a:r>
                      <a:endParaRPr lang="en-US" sz="1000" dirty="0">
                        <a:effectLst/>
                        <a:latin typeface="Tahoma"/>
                        <a:ea typeface="Times New Roman"/>
                        <a:cs typeface="Times New Roman"/>
                      </a:endParaRPr>
                    </a:p>
                    <a:p>
                      <a:pPr marL="0" marR="0" algn="l">
                        <a:spcBef>
                          <a:spcPts val="0"/>
                        </a:spcBef>
                        <a:spcAft>
                          <a:spcPts val="0"/>
                        </a:spcAft>
                      </a:pPr>
                      <a:r>
                        <a:rPr lang="sr-Cyrl-CS" sz="1800" kern="1200" dirty="0">
                          <a:solidFill>
                            <a:srgbClr val="000000"/>
                          </a:solidFill>
                          <a:effectLst/>
                          <a:latin typeface="Times New Roman"/>
                          <a:ea typeface="Times New Roman"/>
                          <a:cs typeface="Times New Roman"/>
                        </a:rPr>
                        <a:t>psihoterapijska</a:t>
                      </a:r>
                      <a:endParaRPr lang="en-US" sz="1000" dirty="0">
                        <a:effectLst/>
                        <a:latin typeface="Tahoma"/>
                        <a:ea typeface="Times New Roman"/>
                        <a:cs typeface="Times New Roman"/>
                      </a:endParaRPr>
                    </a:p>
                    <a:p>
                      <a:pPr marL="0" marR="0" algn="l">
                        <a:spcBef>
                          <a:spcPts val="0"/>
                        </a:spcBef>
                        <a:spcAft>
                          <a:spcPts val="0"/>
                        </a:spcAft>
                      </a:pPr>
                      <a:r>
                        <a:rPr lang="sr-Cyrl-CS" sz="1800" kern="1200" dirty="0">
                          <a:solidFill>
                            <a:srgbClr val="000000"/>
                          </a:solidFill>
                          <a:effectLst/>
                          <a:latin typeface="Times New Roman"/>
                          <a:ea typeface="Times New Roman"/>
                          <a:cs typeface="Times New Roman"/>
                        </a:rPr>
                        <a:t>praksa </a:t>
                      </a:r>
                      <a:endParaRPr lang="en-US" sz="1000" dirty="0">
                        <a:effectLst/>
                        <a:latin typeface="Tahoma"/>
                        <a:ea typeface="Times New Roman"/>
                        <a:cs typeface="Times New Roman"/>
                      </a:endParaRPr>
                    </a:p>
                  </a:txBody>
                  <a:tcPr>
                    <a:solidFill>
                      <a:schemeClr val="accent1"/>
                    </a:solidFill>
                  </a:tcPr>
                </a:tc>
                <a:tc>
                  <a:txBody>
                    <a:bodyPr/>
                    <a:lstStyle/>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Postoji </a:t>
                      </a:r>
                      <a:r>
                        <a:rPr lang="sr-Cyrl-CS" sz="1800" kern="1200" dirty="0">
                          <a:solidFill>
                            <a:srgbClr val="000000"/>
                          </a:solidFill>
                          <a:effectLst/>
                          <a:latin typeface="Times New Roman"/>
                          <a:cs typeface="Times New Roman"/>
                        </a:rPr>
                        <a:t>li neka klinički značajna informacija koju sam ja, kao psihoterapeut koji radi sa ovom osobom, prevideo?</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Na </a:t>
                      </a:r>
                      <a:r>
                        <a:rPr lang="sr-Cyrl-CS" sz="1800" kern="1200" dirty="0">
                          <a:solidFill>
                            <a:srgbClr val="000000"/>
                          </a:solidFill>
                          <a:effectLst/>
                          <a:latin typeface="Times New Roman"/>
                          <a:cs typeface="Times New Roman"/>
                        </a:rPr>
                        <a:t>koji bi vid tretmana dati klijent najbolje reagovao?</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en-US" sz="1800" kern="1200" dirty="0" smtClean="0">
                          <a:solidFill>
                            <a:srgbClr val="000000"/>
                          </a:solidFill>
                          <a:effectLst/>
                          <a:latin typeface="Times New Roman"/>
                          <a:cs typeface="Times New Roman"/>
                        </a:rPr>
                        <a:t>Da li i u</a:t>
                      </a:r>
                      <a:r>
                        <a:rPr lang="sr-Cyrl-CS" sz="1800" kern="1200" dirty="0" smtClean="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kojoj meri klijent </a:t>
                      </a:r>
                      <a:r>
                        <a:rPr lang="sr-Cyrl-CS" sz="1800" kern="1200" dirty="0" smtClean="0">
                          <a:solidFill>
                            <a:srgbClr val="000000"/>
                          </a:solidFill>
                          <a:effectLst/>
                          <a:latin typeface="Times New Roman"/>
                          <a:cs typeface="Times New Roman"/>
                        </a:rPr>
                        <a:t>napreduje?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Koji </a:t>
                      </a:r>
                      <a:r>
                        <a:rPr lang="sr-Cyrl-CS" sz="1800" kern="1200" dirty="0">
                          <a:solidFill>
                            <a:srgbClr val="000000"/>
                          </a:solidFill>
                          <a:effectLst/>
                          <a:latin typeface="Times New Roman"/>
                          <a:cs typeface="Times New Roman"/>
                        </a:rPr>
                        <a:t>su medicinski i pravni aspekti ovoga slučaja, zbog kojih ću možda morati da potražim konsultaciju?</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Da </a:t>
                      </a:r>
                      <a:r>
                        <a:rPr lang="sr-Cyrl-CS" sz="1800" kern="1200" dirty="0">
                          <a:solidFill>
                            <a:srgbClr val="000000"/>
                          </a:solidFill>
                          <a:effectLst/>
                          <a:latin typeface="Times New Roman"/>
                          <a:cs typeface="Times New Roman"/>
                        </a:rPr>
                        <a:t>li je bolje ovu osobu uputiti na kliničko lečenje?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smtClean="0">
                          <a:solidFill>
                            <a:srgbClr val="000000"/>
                          </a:solidFill>
                          <a:effectLst/>
                          <a:latin typeface="Times New Roman"/>
                          <a:cs typeface="Times New Roman"/>
                        </a:rPr>
                        <a:t>U </a:t>
                      </a:r>
                      <a:r>
                        <a:rPr lang="sr-Cyrl-CS" sz="1800" kern="1200" dirty="0">
                          <a:solidFill>
                            <a:srgbClr val="000000"/>
                          </a:solidFill>
                          <a:effectLst/>
                          <a:latin typeface="Times New Roman"/>
                          <a:cs typeface="Times New Roman"/>
                        </a:rPr>
                        <a:t>kojoj meri medicinski (somatski) problemi utiču na osobino ponašanje? </a:t>
                      </a:r>
                      <a:r>
                        <a:rPr lang="sr-Cyrl-CS" sz="1800" kern="1200" dirty="0">
                          <a:solidFill>
                            <a:srgbClr val="000000"/>
                          </a:solidFill>
                          <a:effectLst/>
                          <a:latin typeface="Verdana"/>
                          <a:cs typeface="Arial"/>
                        </a:rPr>
                        <a:t> </a:t>
                      </a:r>
                      <a:endParaRPr lang="en-US" sz="1000" dirty="0">
                        <a:effectLst/>
                        <a:latin typeface="Times New Roman"/>
                        <a:cs typeface="Times New Roman"/>
                      </a:endParaRPr>
                    </a:p>
                  </a:txBody>
                  <a:tcPr/>
                </a:tc>
              </a:tr>
            </a:tbl>
          </a:graphicData>
        </a:graphic>
      </p:graphicFrame>
    </p:spTree>
    <p:extLst>
      <p:ext uri="{BB962C8B-B14F-4D97-AF65-F5344CB8AC3E}">
        <p14:creationId xmlns:p14="http://schemas.microsoft.com/office/powerpoint/2010/main" xmlns="" val="2969214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76672"/>
            <a:ext cx="7823840" cy="864096"/>
          </a:xfrm>
        </p:spPr>
        <p:txBody>
          <a:bodyPr>
            <a:normAutofit/>
          </a:bodyPr>
          <a:lstStyle/>
          <a:p>
            <a:r>
              <a:rPr lang="sr-Latn-RS" dirty="0" smtClean="0"/>
              <a:t>2. Faza </a:t>
            </a:r>
            <a:r>
              <a:rPr lang="en-US" dirty="0" smtClean="0"/>
              <a:t>p</a:t>
            </a:r>
            <a:r>
              <a:rPr lang="sr-Latn-RS" dirty="0" smtClean="0"/>
              <a:t>rikupl</a:t>
            </a:r>
            <a:r>
              <a:rPr lang="en-US" dirty="0" smtClean="0"/>
              <a:t>j</a:t>
            </a:r>
            <a:r>
              <a:rPr lang="sr-Latn-RS" dirty="0" smtClean="0"/>
              <a:t>anj</a:t>
            </a:r>
            <a:r>
              <a:rPr lang="en-US" dirty="0" smtClean="0"/>
              <a:t>a</a:t>
            </a:r>
            <a:r>
              <a:rPr lang="sr-Latn-RS" dirty="0" smtClean="0"/>
              <a:t> podataka</a:t>
            </a:r>
            <a:endParaRPr lang="en-US" dirty="0"/>
          </a:p>
        </p:txBody>
      </p:sp>
      <p:sp>
        <p:nvSpPr>
          <p:cNvPr id="3" name="Content Placeholder 2"/>
          <p:cNvSpPr>
            <a:spLocks noGrp="1"/>
          </p:cNvSpPr>
          <p:nvPr>
            <p:ph idx="1"/>
          </p:nvPr>
        </p:nvSpPr>
        <p:spPr>
          <a:xfrm>
            <a:off x="611560" y="1628800"/>
            <a:ext cx="8183880" cy="4248472"/>
          </a:xfrm>
        </p:spPr>
        <p:txBody>
          <a:bodyPr>
            <a:normAutofit fontScale="85000" lnSpcReduction="20000"/>
          </a:bodyPr>
          <a:lstStyle/>
          <a:p>
            <a:pPr marL="0" lvl="0" indent="0">
              <a:spcBef>
                <a:spcPts val="600"/>
              </a:spcBef>
              <a:buNone/>
            </a:pPr>
            <a:r>
              <a:rPr lang="en-US" b="1" dirty="0" err="1" smtClean="0">
                <a:latin typeface="Calibri" pitchFamily="34" charset="0"/>
                <a:cs typeface="Calibri" pitchFamily="34" charset="0"/>
              </a:rPr>
              <a:t>Izvori</a:t>
            </a:r>
            <a:r>
              <a:rPr lang="en-US" b="1" dirty="0" smtClean="0">
                <a:latin typeface="Calibri" pitchFamily="34" charset="0"/>
                <a:cs typeface="Calibri" pitchFamily="34" charset="0"/>
              </a:rPr>
              <a:t> </a:t>
            </a:r>
            <a:r>
              <a:rPr lang="en-US" b="1" dirty="0" err="1" smtClean="0">
                <a:latin typeface="Calibri" pitchFamily="34" charset="0"/>
                <a:cs typeface="Calibri" pitchFamily="34" charset="0"/>
              </a:rPr>
              <a:t>podataka</a:t>
            </a:r>
            <a:r>
              <a:rPr lang="sr-Latn-RS" dirty="0" smtClean="0">
                <a:latin typeface="Calibri" pitchFamily="34" charset="0"/>
                <a:cs typeface="Calibri" pitchFamily="34" charset="0"/>
              </a:rPr>
              <a:t>:</a:t>
            </a:r>
            <a:r>
              <a:rPr lang="ru-RU" dirty="0" smtClean="0">
                <a:latin typeface="Calibri" pitchFamily="34" charset="0"/>
                <a:cs typeface="Calibri" pitchFamily="34" charset="0"/>
              </a:rPr>
              <a:t> </a:t>
            </a:r>
            <a:endParaRPr lang="sr-Latn-RS" dirty="0" smtClean="0">
              <a:latin typeface="Calibri" pitchFamily="34" charset="0"/>
              <a:cs typeface="Calibri" pitchFamily="34" charset="0"/>
            </a:endParaRPr>
          </a:p>
          <a:p>
            <a:pPr lvl="0">
              <a:spcBef>
                <a:spcPts val="600"/>
              </a:spcBef>
            </a:pPr>
            <a:r>
              <a:rPr lang="sr-Latn-RS" dirty="0" smtClean="0">
                <a:latin typeface="Calibri" pitchFamily="34" charset="0"/>
                <a:cs typeface="Calibri" pitchFamily="34" charset="0"/>
              </a:rPr>
              <a:t>I</a:t>
            </a:r>
            <a:r>
              <a:rPr lang="ru-RU" dirty="0" smtClean="0">
                <a:latin typeface="Calibri" pitchFamily="34" charset="0"/>
                <a:cs typeface="Calibri" pitchFamily="34" charset="0"/>
              </a:rPr>
              <a:t>storij</a:t>
            </a:r>
            <a:r>
              <a:rPr lang="sr-Latn-RS" dirty="0">
                <a:latin typeface="Calibri" pitchFamily="34" charset="0"/>
                <a:cs typeface="Calibri" pitchFamily="34" charset="0"/>
              </a:rPr>
              <a:t>a</a:t>
            </a:r>
            <a:r>
              <a:rPr lang="ru-RU" dirty="0" smtClean="0">
                <a:latin typeface="Calibri" pitchFamily="34" charset="0"/>
                <a:cs typeface="Calibri" pitchFamily="34" charset="0"/>
              </a:rPr>
              <a:t> slučaja</a:t>
            </a:r>
            <a:r>
              <a:rPr lang="en-US" dirty="0">
                <a:latin typeface="Calibri" pitchFamily="34" charset="0"/>
                <a:cs typeface="Calibri" pitchFamily="34" charset="0"/>
              </a:rPr>
              <a:t>-</a:t>
            </a:r>
            <a:r>
              <a:rPr lang="en-US" dirty="0" smtClean="0">
                <a:latin typeface="Calibri" pitchFamily="34" charset="0"/>
                <a:cs typeface="Calibri" pitchFamily="34" charset="0"/>
              </a:rPr>
              <a:t> </a:t>
            </a:r>
            <a:r>
              <a:rPr lang="en-US" dirty="0" err="1" smtClean="0">
                <a:latin typeface="Calibri" pitchFamily="34" charset="0"/>
                <a:cs typeface="Calibri" pitchFamily="34" charset="0"/>
              </a:rPr>
              <a:t>anamneza</a:t>
            </a:r>
            <a:r>
              <a:rPr lang="en-US" dirty="0" smtClean="0">
                <a:latin typeface="Calibri" pitchFamily="34" charset="0"/>
                <a:cs typeface="Calibri" pitchFamily="34" charset="0"/>
              </a:rPr>
              <a:t>, </a:t>
            </a:r>
            <a:r>
              <a:rPr lang="en-US" dirty="0" err="1" smtClean="0">
                <a:latin typeface="Calibri" pitchFamily="34" charset="0"/>
                <a:cs typeface="Calibri" pitchFamily="34" charset="0"/>
              </a:rPr>
              <a:t>heteroanamneza</a:t>
            </a:r>
            <a:r>
              <a:rPr lang="ru-RU" dirty="0" smtClean="0">
                <a:latin typeface="Calibri" pitchFamily="34" charset="0"/>
                <a:cs typeface="Calibri" pitchFamily="34" charset="0"/>
              </a:rPr>
              <a:t> </a:t>
            </a:r>
            <a:endParaRPr lang="en-US" dirty="0">
              <a:latin typeface="Calibri" pitchFamily="34" charset="0"/>
              <a:cs typeface="Calibri" pitchFamily="34" charset="0"/>
            </a:endParaRPr>
          </a:p>
          <a:p>
            <a:pPr lvl="0">
              <a:spcBef>
                <a:spcPts val="600"/>
              </a:spcBef>
            </a:pPr>
            <a:r>
              <a:rPr lang="sr-Latn-RS" dirty="0" smtClean="0">
                <a:latin typeface="Calibri" pitchFamily="34" charset="0"/>
                <a:cs typeface="Calibri" pitchFamily="34" charset="0"/>
              </a:rPr>
              <a:t>Prateća dokumentacija-</a:t>
            </a:r>
            <a:r>
              <a:rPr lang="ru-RU" dirty="0" smtClean="0">
                <a:latin typeface="Calibri" pitchFamily="34" charset="0"/>
                <a:cs typeface="Calibri" pitchFamily="34" charset="0"/>
              </a:rPr>
              <a:t>medicinsk</a:t>
            </a:r>
            <a:r>
              <a:rPr lang="sr-Latn-RS" dirty="0" smtClean="0">
                <a:latin typeface="Calibri" pitchFamily="34" charset="0"/>
                <a:cs typeface="Calibri" pitchFamily="34" charset="0"/>
              </a:rPr>
              <a:t>i nalazi, sudski spisi</a:t>
            </a:r>
            <a:r>
              <a:rPr lang="ru-RU" dirty="0" smtClean="0">
                <a:latin typeface="Calibri" pitchFamily="34" charset="0"/>
                <a:cs typeface="Calibri" pitchFamily="34" charset="0"/>
              </a:rPr>
              <a:t> </a:t>
            </a:r>
            <a:endParaRPr lang="en-US" dirty="0">
              <a:latin typeface="Calibri" pitchFamily="34" charset="0"/>
              <a:cs typeface="Calibri" pitchFamily="34" charset="0"/>
            </a:endParaRPr>
          </a:p>
          <a:p>
            <a:pPr>
              <a:spcBef>
                <a:spcPts val="600"/>
              </a:spcBef>
            </a:pPr>
            <a:r>
              <a:rPr lang="sr-Latn-RS" dirty="0" smtClean="0">
                <a:latin typeface="Calibri" pitchFamily="34" charset="0"/>
                <a:cs typeface="Calibri" pitchFamily="34" charset="0"/>
              </a:rPr>
              <a:t>Direkni podaci- samoizveštavanje kroz intervju</a:t>
            </a:r>
          </a:p>
          <a:p>
            <a:pPr>
              <a:spcBef>
                <a:spcPts val="600"/>
              </a:spcBef>
            </a:pPr>
            <a:r>
              <a:rPr lang="sr-Latn-RS" dirty="0" smtClean="0">
                <a:latin typeface="Calibri" pitchFamily="34" charset="0"/>
                <a:cs typeface="Calibri" pitchFamily="34" charset="0"/>
              </a:rPr>
              <a:t>V</a:t>
            </a:r>
            <a:r>
              <a:rPr lang="ru-RU" dirty="0" smtClean="0">
                <a:latin typeface="Calibri" pitchFamily="34" charset="0"/>
                <a:cs typeface="Calibri" pitchFamily="34" charset="0"/>
              </a:rPr>
              <a:t>erbaln</a:t>
            </a:r>
            <a:r>
              <a:rPr lang="sr-Latn-RS" dirty="0" smtClean="0">
                <a:latin typeface="Calibri" pitchFamily="34" charset="0"/>
                <a:cs typeface="Calibri" pitchFamily="34" charset="0"/>
              </a:rPr>
              <a:t>a</a:t>
            </a:r>
            <a:r>
              <a:rPr lang="ru-RU" dirty="0" smtClean="0">
                <a:latin typeface="Calibri" pitchFamily="34" charset="0"/>
                <a:cs typeface="Calibri" pitchFamily="34" charset="0"/>
              </a:rPr>
              <a:t> </a:t>
            </a:r>
            <a:r>
              <a:rPr lang="ru-RU" dirty="0">
                <a:latin typeface="Calibri" pitchFamily="34" charset="0"/>
                <a:cs typeface="Calibri" pitchFamily="34" charset="0"/>
              </a:rPr>
              <a:t>i/ili neverbalne opservacije </a:t>
            </a:r>
            <a:r>
              <a:rPr lang="ru-RU" dirty="0" smtClean="0">
                <a:latin typeface="Calibri" pitchFamily="34" charset="0"/>
                <a:cs typeface="Calibri" pitchFamily="34" charset="0"/>
              </a:rPr>
              <a:t>ponašanja</a:t>
            </a:r>
            <a:endParaRPr lang="sr-Latn-RS" dirty="0" smtClean="0">
              <a:latin typeface="Calibri" pitchFamily="34" charset="0"/>
              <a:cs typeface="Calibri" pitchFamily="34" charset="0"/>
            </a:endParaRPr>
          </a:p>
          <a:p>
            <a:pPr>
              <a:spcBef>
                <a:spcPts val="600"/>
              </a:spcBef>
            </a:pPr>
            <a:r>
              <a:rPr lang="sr-Latn-RS" dirty="0" smtClean="0">
                <a:latin typeface="Calibri" pitchFamily="34" charset="0"/>
                <a:cs typeface="Calibri" pitchFamily="34" charset="0"/>
              </a:rPr>
              <a:t>T</a:t>
            </a:r>
            <a:r>
              <a:rPr lang="ru-RU" dirty="0" smtClean="0">
                <a:latin typeface="Calibri" pitchFamily="34" charset="0"/>
                <a:cs typeface="Calibri" pitchFamily="34" charset="0"/>
              </a:rPr>
              <a:t>estov</a:t>
            </a:r>
            <a:r>
              <a:rPr lang="sr-Latn-RS" dirty="0" smtClean="0">
                <a:latin typeface="Calibri" pitchFamily="34" charset="0"/>
                <a:cs typeface="Calibri" pitchFamily="34" charset="0"/>
              </a:rPr>
              <a:t>ni podaci</a:t>
            </a:r>
            <a:r>
              <a:rPr lang="en-US" dirty="0" smtClean="0">
                <a:latin typeface="Calibri" pitchFamily="34" charset="0"/>
                <a:cs typeface="Calibri" pitchFamily="34" charset="0"/>
              </a:rPr>
              <a:t>- TTS</a:t>
            </a:r>
            <a:r>
              <a:rPr lang="ru-RU" dirty="0" smtClean="0">
                <a:latin typeface="Calibri" pitchFamily="34" charset="0"/>
                <a:cs typeface="Calibri" pitchFamily="34" charset="0"/>
              </a:rPr>
              <a:t> </a:t>
            </a:r>
            <a:endParaRPr lang="en-US" dirty="0">
              <a:latin typeface="Calibri" pitchFamily="34" charset="0"/>
              <a:cs typeface="Calibri" pitchFamily="34" charset="0"/>
            </a:endParaRPr>
          </a:p>
          <a:p>
            <a:pPr lvl="0">
              <a:spcBef>
                <a:spcPts val="600"/>
              </a:spcBef>
            </a:pPr>
            <a:r>
              <a:rPr lang="sr-Latn-RS" dirty="0">
                <a:latin typeface="Calibri" pitchFamily="34" charset="0"/>
                <a:cs typeface="Calibri" pitchFamily="34" charset="0"/>
              </a:rPr>
              <a:t>L</a:t>
            </a:r>
            <a:r>
              <a:rPr lang="ru-RU" dirty="0" smtClean="0">
                <a:latin typeface="Calibri" pitchFamily="34" charset="0"/>
                <a:cs typeface="Calibri" pitchFamily="34" charset="0"/>
              </a:rPr>
              <a:t>ičn</a:t>
            </a:r>
            <a:r>
              <a:rPr lang="sr-Latn-RS" dirty="0" smtClean="0">
                <a:latin typeface="Calibri" pitchFamily="34" charset="0"/>
                <a:cs typeface="Calibri" pitchFamily="34" charset="0"/>
              </a:rPr>
              <a:t>e</a:t>
            </a:r>
            <a:r>
              <a:rPr lang="ru-RU" dirty="0" smtClean="0">
                <a:latin typeface="Calibri" pitchFamily="34" charset="0"/>
                <a:cs typeface="Calibri" pitchFamily="34" charset="0"/>
              </a:rPr>
              <a:t> bele</a:t>
            </a:r>
            <a:r>
              <a:rPr lang="sr-Latn-RS" dirty="0" smtClean="0">
                <a:latin typeface="Calibri" pitchFamily="34" charset="0"/>
                <a:cs typeface="Calibri" pitchFamily="34" charset="0"/>
              </a:rPr>
              <a:t>ške</a:t>
            </a:r>
            <a:r>
              <a:rPr lang="ru-RU" dirty="0" smtClean="0">
                <a:latin typeface="Calibri" pitchFamily="34" charset="0"/>
                <a:cs typeface="Calibri" pitchFamily="34" charset="0"/>
              </a:rPr>
              <a:t> </a:t>
            </a:r>
            <a:r>
              <a:rPr lang="ru-RU" dirty="0">
                <a:latin typeface="Calibri" pitchFamily="34" charset="0"/>
                <a:cs typeface="Calibri" pitchFamily="34" charset="0"/>
              </a:rPr>
              <a:t>osobe, </a:t>
            </a:r>
            <a:r>
              <a:rPr lang="sr-Latn-RS" dirty="0" smtClean="0">
                <a:latin typeface="Calibri" pitchFamily="34" charset="0"/>
                <a:cs typeface="Calibri" pitchFamily="34" charset="0"/>
              </a:rPr>
              <a:t>drugi artefakti</a:t>
            </a:r>
            <a:endParaRPr lang="en-US" dirty="0">
              <a:latin typeface="Calibri" pitchFamily="34" charset="0"/>
              <a:cs typeface="Calibri" pitchFamily="34" charset="0"/>
            </a:endParaRPr>
          </a:p>
          <a:p>
            <a:pPr marL="0" lvl="0" indent="0">
              <a:spcBef>
                <a:spcPts val="600"/>
              </a:spcBef>
              <a:buNone/>
            </a:pPr>
            <a:r>
              <a:rPr lang="ru-RU" dirty="0" smtClean="0">
                <a:latin typeface="Calibri" pitchFamily="34" charset="0"/>
                <a:cs typeface="Calibri" pitchFamily="34" charset="0"/>
              </a:rPr>
              <a:t> </a:t>
            </a:r>
            <a:endParaRPr lang="en-US" dirty="0">
              <a:latin typeface="Calibri" pitchFamily="34" charset="0"/>
              <a:cs typeface="Calibri" pitchFamily="34" charset="0"/>
            </a:endParaRPr>
          </a:p>
          <a:p>
            <a:pPr lvl="0">
              <a:spcBef>
                <a:spcPts val="600"/>
              </a:spcBef>
            </a:pPr>
            <a:r>
              <a:rPr lang="sr-Latn-RS" b="1" dirty="0" smtClean="0">
                <a:latin typeface="Calibri" pitchFamily="34" charset="0"/>
                <a:cs typeface="Calibri" pitchFamily="34" charset="0"/>
              </a:rPr>
              <a:t>Selekcija</a:t>
            </a:r>
            <a:r>
              <a:rPr lang="sr-Latn-RS" dirty="0" smtClean="0">
                <a:latin typeface="Calibri" pitchFamily="34" charset="0"/>
                <a:cs typeface="Calibri" pitchFamily="34" charset="0"/>
              </a:rPr>
              <a:t> </a:t>
            </a:r>
            <a:r>
              <a:rPr lang="sr-Latn-RS" dirty="0">
                <a:latin typeface="Calibri" pitchFamily="34" charset="0"/>
                <a:cs typeface="Calibri" pitchFamily="34" charset="0"/>
              </a:rPr>
              <a:t>metoda </a:t>
            </a:r>
            <a:r>
              <a:rPr lang="sr-Latn-RS" dirty="0" smtClean="0">
                <a:latin typeface="Calibri" pitchFamily="34" charset="0"/>
                <a:cs typeface="Calibri" pitchFamily="34" charset="0"/>
              </a:rPr>
              <a:t>procene- na osnovu cilja</a:t>
            </a:r>
            <a:endParaRPr lang="en-US" dirty="0">
              <a:latin typeface="Calibri" pitchFamily="34" charset="0"/>
              <a:cs typeface="Calibri" pitchFamily="34" charset="0"/>
            </a:endParaRPr>
          </a:p>
          <a:p>
            <a:pPr lvl="0">
              <a:spcBef>
                <a:spcPts val="600"/>
              </a:spcBef>
            </a:pPr>
            <a:r>
              <a:rPr lang="sr-Latn-RS" dirty="0">
                <a:latin typeface="Calibri" pitchFamily="34" charset="0"/>
                <a:cs typeface="Calibri" pitchFamily="34" charset="0"/>
              </a:rPr>
              <a:t>Primena naturalističkih i psihotehničkih </a:t>
            </a:r>
            <a:r>
              <a:rPr lang="sr-Latn-RS" dirty="0" smtClean="0">
                <a:latin typeface="Calibri" pitchFamily="34" charset="0"/>
                <a:cs typeface="Calibri" pitchFamily="34" charset="0"/>
              </a:rPr>
              <a:t>metoda</a:t>
            </a:r>
            <a:r>
              <a:rPr lang="en-US" dirty="0" smtClean="0">
                <a:latin typeface="Calibri" pitchFamily="34" charset="0"/>
                <a:cs typeface="Calibri" pitchFamily="34" charset="0"/>
              </a:rPr>
              <a:t>-</a:t>
            </a:r>
            <a:br>
              <a:rPr lang="en-US" dirty="0" smtClean="0">
                <a:latin typeface="Calibri" pitchFamily="34" charset="0"/>
                <a:cs typeface="Calibri" pitchFamily="34" charset="0"/>
              </a:rPr>
            </a:br>
            <a:r>
              <a:rPr lang="en-US" dirty="0" err="1" smtClean="0">
                <a:latin typeface="Calibri" pitchFamily="34" charset="0"/>
                <a:cs typeface="Calibri" pitchFamily="34" charset="0"/>
              </a:rPr>
              <a:t>primena</a:t>
            </a:r>
            <a:r>
              <a:rPr lang="en-US" dirty="0" smtClean="0">
                <a:latin typeface="Calibri" pitchFamily="34" charset="0"/>
                <a:cs typeface="Calibri" pitchFamily="34" charset="0"/>
              </a:rPr>
              <a:t> </a:t>
            </a:r>
            <a:r>
              <a:rPr lang="en-US" dirty="0" err="1" smtClean="0">
                <a:latin typeface="Calibri" pitchFamily="34" charset="0"/>
                <a:cs typeface="Calibri" pitchFamily="34" charset="0"/>
              </a:rPr>
              <a:t>standardnih</a:t>
            </a:r>
            <a:r>
              <a:rPr lang="en-US" dirty="0" smtClean="0">
                <a:latin typeface="Calibri" pitchFamily="34" charset="0"/>
                <a:cs typeface="Calibri" pitchFamily="34" charset="0"/>
              </a:rPr>
              <a:t> </a:t>
            </a:r>
            <a:r>
              <a:rPr lang="en-US" dirty="0" err="1" smtClean="0">
                <a:latin typeface="Calibri" pitchFamily="34" charset="0"/>
                <a:cs typeface="Calibri" pitchFamily="34" charset="0"/>
              </a:rPr>
              <a:t>procedura</a:t>
            </a:r>
            <a:r>
              <a:rPr lang="en-US" dirty="0" smtClean="0">
                <a:latin typeface="Calibri" pitchFamily="34" charset="0"/>
                <a:cs typeface="Calibri" pitchFamily="34" charset="0"/>
              </a:rPr>
              <a:t> </a:t>
            </a:r>
            <a:r>
              <a:rPr lang="en-US" dirty="0" err="1" smtClean="0">
                <a:latin typeface="Calibri" pitchFamily="34" charset="0"/>
                <a:cs typeface="Calibri" pitchFamily="34" charset="0"/>
              </a:rPr>
              <a:t>zadavanja</a:t>
            </a:r>
            <a:r>
              <a:rPr lang="en-US" dirty="0" smtClean="0">
                <a:latin typeface="Calibri" pitchFamily="34" charset="0"/>
                <a:cs typeface="Calibri" pitchFamily="34" charset="0"/>
              </a:rPr>
              <a:t> </a:t>
            </a:r>
            <a:r>
              <a:rPr lang="en-US" dirty="0" err="1" smtClean="0">
                <a:latin typeface="Calibri" pitchFamily="34" charset="0"/>
                <a:cs typeface="Calibri" pitchFamily="34" charset="0"/>
              </a:rPr>
              <a:t>instrumenata</a:t>
            </a:r>
            <a:endParaRPr lang="en-US" dirty="0">
              <a:latin typeface="Calibri" pitchFamily="34" charset="0"/>
              <a:cs typeface="Calibri" pitchFamily="34" charset="0"/>
            </a:endParaRPr>
          </a:p>
        </p:txBody>
      </p:sp>
    </p:spTree>
    <p:extLst>
      <p:ext uri="{BB962C8B-B14F-4D97-AF65-F5344CB8AC3E}">
        <p14:creationId xmlns:p14="http://schemas.microsoft.com/office/powerpoint/2010/main" xmlns="" val="651907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7967856" cy="792088"/>
          </a:xfrm>
        </p:spPr>
        <p:txBody>
          <a:bodyPr>
            <a:normAutofit fontScale="90000"/>
          </a:bodyPr>
          <a:lstStyle/>
          <a:p>
            <a:r>
              <a:rPr lang="sr-Latn-RS" sz="4400" dirty="0" smtClean="0">
                <a:effectLst>
                  <a:outerShdw blurRad="38100" dist="38100" dir="2700000" algn="tl">
                    <a:srgbClr val="000000">
                      <a:alpha val="43137"/>
                    </a:srgbClr>
                  </a:outerShdw>
                </a:effectLst>
                <a:latin typeface="Calibri" pitchFamily="34" charset="0"/>
              </a:rPr>
              <a:t>3. Faza obrade i i</a:t>
            </a:r>
            <a:r>
              <a:rPr lang="en-US" sz="4400" dirty="0" err="1" smtClean="0">
                <a:effectLst>
                  <a:outerShdw blurRad="38100" dist="38100" dir="2700000" algn="tl">
                    <a:srgbClr val="000000">
                      <a:alpha val="43137"/>
                    </a:srgbClr>
                  </a:outerShdw>
                </a:effectLst>
                <a:latin typeface="Calibri" pitchFamily="34" charset="0"/>
              </a:rPr>
              <a:t>ntegracij</a:t>
            </a:r>
            <a:r>
              <a:rPr lang="sr-Latn-RS" sz="4400" dirty="0" smtClean="0">
                <a:effectLst>
                  <a:outerShdw blurRad="38100" dist="38100" dir="2700000" algn="tl">
                    <a:srgbClr val="000000">
                      <a:alpha val="43137"/>
                    </a:srgbClr>
                  </a:outerShdw>
                </a:effectLst>
                <a:latin typeface="Calibri" pitchFamily="34" charset="0"/>
              </a:rPr>
              <a:t>e</a:t>
            </a:r>
            <a:r>
              <a:rPr lang="en-US" sz="4400" dirty="0" smtClean="0">
                <a:effectLst>
                  <a:outerShdw blurRad="38100" dist="38100" dir="2700000" algn="tl">
                    <a:srgbClr val="000000">
                      <a:alpha val="43137"/>
                    </a:srgbClr>
                  </a:outerShdw>
                </a:effectLst>
                <a:latin typeface="Calibri" pitchFamily="34" charset="0"/>
              </a:rPr>
              <a:t> </a:t>
            </a:r>
            <a:r>
              <a:rPr lang="en-US" sz="4400" dirty="0" err="1" smtClean="0">
                <a:effectLst>
                  <a:outerShdw blurRad="38100" dist="38100" dir="2700000" algn="tl">
                    <a:srgbClr val="000000">
                      <a:alpha val="43137"/>
                    </a:srgbClr>
                  </a:outerShdw>
                </a:effectLst>
                <a:latin typeface="Calibri" pitchFamily="34" charset="0"/>
              </a:rPr>
              <a:t>podataka</a:t>
            </a:r>
            <a:endParaRPr lang="en-US" sz="4400" dirty="0">
              <a:effectLst>
                <a:outerShdw blurRad="38100" dist="38100" dir="2700000" algn="tl">
                  <a:srgbClr val="000000">
                    <a:alpha val="43137"/>
                  </a:srgbClr>
                </a:outerShdw>
              </a:effectLst>
              <a:latin typeface="Calibri" pitchFamily="34" charset="0"/>
            </a:endParaRPr>
          </a:p>
        </p:txBody>
      </p:sp>
      <p:sp>
        <p:nvSpPr>
          <p:cNvPr id="4" name="Content Placeholder 3"/>
          <p:cNvSpPr>
            <a:spLocks noGrp="1"/>
          </p:cNvSpPr>
          <p:nvPr>
            <p:ph idx="1"/>
          </p:nvPr>
        </p:nvSpPr>
        <p:spPr>
          <a:xfrm>
            <a:off x="611560" y="1340768"/>
            <a:ext cx="8136904" cy="5040560"/>
          </a:xfrm>
        </p:spPr>
        <p:txBody>
          <a:bodyPr>
            <a:normAutofit fontScale="85000" lnSpcReduction="20000"/>
          </a:bodyPr>
          <a:lstStyle/>
          <a:p>
            <a:pPr marL="109728" indent="0">
              <a:buNone/>
            </a:pPr>
            <a:r>
              <a:rPr lang="sr-Latn-CS" dirty="0">
                <a:latin typeface="Calibri" pitchFamily="34" charset="0"/>
              </a:rPr>
              <a:t>Šta radimo posle testiranja</a:t>
            </a:r>
            <a:r>
              <a:rPr lang="sr-Latn-CS" dirty="0" smtClean="0">
                <a:latin typeface="Calibri" pitchFamily="34" charset="0"/>
              </a:rPr>
              <a:t>?</a:t>
            </a:r>
          </a:p>
          <a:p>
            <a:pPr marL="624078" indent="-514350"/>
            <a:r>
              <a:rPr lang="en-US" b="1" i="1" dirty="0" smtClean="0">
                <a:latin typeface="Calibri" pitchFamily="34" charset="0"/>
              </a:rPr>
              <a:t>O</a:t>
            </a:r>
            <a:r>
              <a:rPr lang="sr-Latn-CS" b="1" i="1" dirty="0" smtClean="0">
                <a:latin typeface="Calibri" pitchFamily="34" charset="0"/>
              </a:rPr>
              <a:t>cenjujemo</a:t>
            </a:r>
            <a:r>
              <a:rPr lang="sr-Latn-CS" b="1" dirty="0" smtClean="0">
                <a:latin typeface="Calibri" pitchFamily="34" charset="0"/>
              </a:rPr>
              <a:t> </a:t>
            </a:r>
            <a:r>
              <a:rPr lang="sr-Latn-CS" b="1" i="1" dirty="0" smtClean="0">
                <a:latin typeface="Calibri" pitchFamily="34" charset="0"/>
              </a:rPr>
              <a:t>i</a:t>
            </a:r>
            <a:r>
              <a:rPr lang="en-US" b="1" i="1" dirty="0" smtClean="0">
                <a:latin typeface="Calibri" pitchFamily="34" charset="0"/>
              </a:rPr>
              <a:t> a</a:t>
            </a:r>
            <a:r>
              <a:rPr lang="sr-Latn-CS" b="1" i="1" dirty="0" smtClean="0">
                <a:latin typeface="Calibri" pitchFamily="34" charset="0"/>
              </a:rPr>
              <a:t>naliziramo </a:t>
            </a:r>
            <a:r>
              <a:rPr lang="sr-Latn-CS" dirty="0" smtClean="0">
                <a:latin typeface="Calibri" pitchFamily="34" charset="0"/>
              </a:rPr>
              <a:t>rezultate </a:t>
            </a:r>
            <a:r>
              <a:rPr lang="sr-Latn-CS" dirty="0">
                <a:latin typeface="Calibri" pitchFamily="34" charset="0"/>
              </a:rPr>
              <a:t>za svaki </a:t>
            </a:r>
            <a:r>
              <a:rPr lang="sr-Latn-CS" dirty="0" smtClean="0">
                <a:latin typeface="Calibri" pitchFamily="34" charset="0"/>
              </a:rPr>
              <a:t>test</a:t>
            </a:r>
          </a:p>
          <a:p>
            <a:pPr marL="624078" indent="-514350"/>
            <a:r>
              <a:rPr lang="sr-Latn-CS" b="1" i="1" dirty="0" smtClean="0">
                <a:latin typeface="Calibri" pitchFamily="34" charset="0"/>
              </a:rPr>
              <a:t>Selektujemo</a:t>
            </a:r>
            <a:r>
              <a:rPr lang="sr-Latn-CS" dirty="0" smtClean="0">
                <a:latin typeface="Calibri" pitchFamily="34" charset="0"/>
              </a:rPr>
              <a:t> relevantne podatke</a:t>
            </a:r>
            <a:endParaRPr lang="sr-Latn-CS" dirty="0">
              <a:latin typeface="Calibri" pitchFamily="34" charset="0"/>
            </a:endParaRPr>
          </a:p>
          <a:p>
            <a:pPr marL="624078" indent="-514350"/>
            <a:r>
              <a:rPr lang="sr-Latn-CS" b="1" i="1" dirty="0">
                <a:latin typeface="Calibri" pitchFamily="34" charset="0"/>
              </a:rPr>
              <a:t>Interpretiramo  </a:t>
            </a:r>
            <a:r>
              <a:rPr lang="sr-Latn-CS" dirty="0" smtClean="0">
                <a:latin typeface="Calibri" pitchFamily="34" charset="0"/>
              </a:rPr>
              <a:t>rezultate  </a:t>
            </a:r>
            <a:r>
              <a:rPr lang="sr-Latn-CS" dirty="0">
                <a:latin typeface="Calibri" pitchFamily="34" charset="0"/>
              </a:rPr>
              <a:t>pojedinih testova</a:t>
            </a:r>
          </a:p>
          <a:p>
            <a:pPr marL="624078" indent="-514350"/>
            <a:r>
              <a:rPr lang="sr-Latn-CS" b="1" i="1" dirty="0">
                <a:latin typeface="Calibri" pitchFamily="34" charset="0"/>
              </a:rPr>
              <a:t>Upoređujemo</a:t>
            </a:r>
            <a:r>
              <a:rPr lang="sr-Latn-CS" b="1" dirty="0">
                <a:latin typeface="Calibri" pitchFamily="34" charset="0"/>
              </a:rPr>
              <a:t>  </a:t>
            </a:r>
            <a:r>
              <a:rPr lang="sr-Latn-CS" dirty="0">
                <a:latin typeface="Calibri" pitchFamily="34" charset="0"/>
              </a:rPr>
              <a:t>podatke</a:t>
            </a:r>
            <a:r>
              <a:rPr lang="sr-Latn-CS" b="1" dirty="0">
                <a:latin typeface="Calibri" pitchFamily="34" charset="0"/>
              </a:rPr>
              <a:t> </a:t>
            </a:r>
            <a:r>
              <a:rPr lang="sr-Latn-CS" dirty="0">
                <a:latin typeface="Calibri" pitchFamily="34" charset="0"/>
              </a:rPr>
              <a:t>dobijene iz različitih izvora</a:t>
            </a:r>
          </a:p>
          <a:p>
            <a:pPr marL="624078" indent="-514350"/>
            <a:r>
              <a:rPr lang="sr-Latn-CS" b="1" i="1" dirty="0">
                <a:latin typeface="Calibri" pitchFamily="34" charset="0"/>
              </a:rPr>
              <a:t>Integrišemo</a:t>
            </a:r>
            <a:r>
              <a:rPr lang="sr-Latn-CS" i="1" dirty="0">
                <a:latin typeface="Calibri" pitchFamily="34" charset="0"/>
              </a:rPr>
              <a:t>  </a:t>
            </a:r>
            <a:r>
              <a:rPr lang="sr-Latn-CS" dirty="0">
                <a:latin typeface="Calibri" pitchFamily="34" charset="0"/>
              </a:rPr>
              <a:t>podatke</a:t>
            </a:r>
            <a:r>
              <a:rPr lang="sr-Latn-CS" i="1" dirty="0">
                <a:latin typeface="Calibri" pitchFamily="34" charset="0"/>
              </a:rPr>
              <a:t> </a:t>
            </a:r>
            <a:r>
              <a:rPr lang="sr-Latn-CS" dirty="0">
                <a:latin typeface="Calibri" pitchFamily="34" charset="0"/>
              </a:rPr>
              <a:t>u koherentnu i smisaonu priču o pacijentu</a:t>
            </a:r>
          </a:p>
          <a:p>
            <a:pPr marL="624078" indent="-514350"/>
            <a:r>
              <a:rPr lang="sr-Latn-CS" dirty="0">
                <a:latin typeface="Calibri" pitchFamily="34" charset="0"/>
              </a:rPr>
              <a:t>Postavjamo  </a:t>
            </a:r>
            <a:r>
              <a:rPr lang="sr-Latn-CS" b="1" i="1" dirty="0">
                <a:latin typeface="Calibri" pitchFamily="34" charset="0"/>
              </a:rPr>
              <a:t>hipotezu o strukturi i nivou funkcionisanja </a:t>
            </a:r>
            <a:r>
              <a:rPr lang="sr-Latn-CS" dirty="0">
                <a:latin typeface="Calibri" pitchFamily="34" charset="0"/>
              </a:rPr>
              <a:t> </a:t>
            </a:r>
            <a:r>
              <a:rPr lang="sr-Latn-CS" dirty="0" smtClean="0">
                <a:latin typeface="Calibri" pitchFamily="34" charset="0"/>
              </a:rPr>
              <a:t>ličnosti</a:t>
            </a:r>
            <a:r>
              <a:rPr lang="en-US" dirty="0">
                <a:latin typeface="Calibri" pitchFamily="34" charset="0"/>
              </a:rPr>
              <a:t> </a:t>
            </a:r>
            <a:r>
              <a:rPr lang="en-US" dirty="0" smtClean="0">
                <a:latin typeface="Calibri" pitchFamily="34" charset="0"/>
              </a:rPr>
              <a:t>(</a:t>
            </a:r>
            <a:r>
              <a:rPr lang="en-US" dirty="0" err="1" smtClean="0">
                <a:latin typeface="Calibri" pitchFamily="34" charset="0"/>
              </a:rPr>
              <a:t>diferencijalnoj</a:t>
            </a:r>
            <a:r>
              <a:rPr lang="en-US" dirty="0" smtClean="0">
                <a:latin typeface="Calibri" pitchFamily="34" charset="0"/>
              </a:rPr>
              <a:t> </a:t>
            </a:r>
            <a:r>
              <a:rPr lang="en-US" dirty="0" err="1" smtClean="0">
                <a:latin typeface="Calibri" pitchFamily="34" charset="0"/>
              </a:rPr>
              <a:t>dijagnozi</a:t>
            </a:r>
            <a:r>
              <a:rPr lang="en-US" dirty="0" smtClean="0">
                <a:latin typeface="Calibri" pitchFamily="34" charset="0"/>
              </a:rPr>
              <a:t>)</a:t>
            </a:r>
            <a:endParaRPr lang="sr-Latn-CS" i="1" dirty="0">
              <a:latin typeface="Calibri" pitchFamily="34" charset="0"/>
            </a:endParaRPr>
          </a:p>
          <a:p>
            <a:pPr marL="624078" indent="-514350"/>
            <a:r>
              <a:rPr lang="sr-Latn-CS" i="1" dirty="0">
                <a:latin typeface="Calibri" pitchFamily="34" charset="0"/>
              </a:rPr>
              <a:t>Postavljamo </a:t>
            </a:r>
            <a:r>
              <a:rPr lang="sr-Latn-CS" b="1" i="1" dirty="0">
                <a:latin typeface="Calibri" pitchFamily="34" charset="0"/>
              </a:rPr>
              <a:t>hipotezu o dinamici ličnosti i poremećaja  </a:t>
            </a:r>
            <a:r>
              <a:rPr lang="sr-Latn-CS" i="1" dirty="0">
                <a:latin typeface="Calibri" pitchFamily="34" charset="0"/>
              </a:rPr>
              <a:t>(objasniti razvoj ličnosti i poremećaja </a:t>
            </a:r>
            <a:r>
              <a:rPr lang="sr-Latn-CS" dirty="0">
                <a:latin typeface="Calibri" pitchFamily="34" charset="0"/>
              </a:rPr>
              <a:t>pozivanjem na neku od teorija ličnosti ili teorija psihopatologije) </a:t>
            </a:r>
          </a:p>
          <a:p>
            <a:pPr marL="624078" indent="-514350"/>
            <a:r>
              <a:rPr lang="sr-Latn-CS" b="1" i="1" dirty="0">
                <a:latin typeface="Calibri" pitchFamily="34" charset="0"/>
              </a:rPr>
              <a:t>Predlažemo  plan </a:t>
            </a:r>
            <a:r>
              <a:rPr lang="sr-Latn-CS" dirty="0">
                <a:latin typeface="Calibri" pitchFamily="34" charset="0"/>
              </a:rPr>
              <a:t>terapije </a:t>
            </a:r>
            <a:r>
              <a:rPr lang="sr-Latn-CS" dirty="0" smtClean="0">
                <a:latin typeface="Calibri" pitchFamily="34" charset="0"/>
              </a:rPr>
              <a:t>(pravac </a:t>
            </a:r>
            <a:r>
              <a:rPr lang="sr-Latn-CS" dirty="0">
                <a:latin typeface="Calibri" pitchFamily="34" charset="0"/>
              </a:rPr>
              <a:t>promene, a ne terapijski modalitet!)</a:t>
            </a:r>
          </a:p>
        </p:txBody>
      </p:sp>
    </p:spTree>
    <p:extLst>
      <p:ext uri="{BB962C8B-B14F-4D97-AF65-F5344CB8AC3E}">
        <p14:creationId xmlns:p14="http://schemas.microsoft.com/office/powerpoint/2010/main" xmlns="" val="4255633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58"/>
        <p:cNvGrpSpPr/>
        <p:nvPr/>
      </p:nvGrpSpPr>
      <p:grpSpPr>
        <a:xfrm>
          <a:off x="0" y="0"/>
          <a:ext cx="0" cy="0"/>
          <a:chOff x="0" y="0"/>
          <a:chExt cx="0" cy="0"/>
        </a:xfrm>
      </p:grpSpPr>
      <p:sp>
        <p:nvSpPr>
          <p:cNvPr id="2" name="Title 1"/>
          <p:cNvSpPr>
            <a:spLocks noGrp="1"/>
          </p:cNvSpPr>
          <p:nvPr>
            <p:ph type="title"/>
          </p:nvPr>
        </p:nvSpPr>
        <p:spPr>
          <a:xfrm>
            <a:off x="539552" y="548680"/>
            <a:ext cx="8183880" cy="792088"/>
          </a:xfrm>
        </p:spPr>
        <p:txBody>
          <a:bodyPr>
            <a:normAutofit/>
          </a:bodyPr>
          <a:lstStyle/>
          <a:p>
            <a:r>
              <a:rPr lang="sr-Latn-RS" sz="4000" dirty="0">
                <a:effectLst>
                  <a:outerShdw blurRad="38100" dist="38100" dir="2700000" algn="tl">
                    <a:srgbClr val="000000">
                      <a:alpha val="43137"/>
                    </a:srgbClr>
                  </a:outerShdw>
                </a:effectLst>
                <a:latin typeface="Calibri" pitchFamily="34" charset="0"/>
              </a:rPr>
              <a:t>3. Faza obrade i i</a:t>
            </a:r>
            <a:r>
              <a:rPr lang="en-US" sz="4000" dirty="0" err="1">
                <a:effectLst>
                  <a:outerShdw blurRad="38100" dist="38100" dir="2700000" algn="tl">
                    <a:srgbClr val="000000">
                      <a:alpha val="43137"/>
                    </a:srgbClr>
                  </a:outerShdw>
                </a:effectLst>
                <a:latin typeface="Calibri" pitchFamily="34" charset="0"/>
              </a:rPr>
              <a:t>ntegracij</a:t>
            </a:r>
            <a:r>
              <a:rPr lang="sr-Latn-RS" sz="4000" dirty="0">
                <a:effectLst>
                  <a:outerShdw blurRad="38100" dist="38100" dir="2700000" algn="tl">
                    <a:srgbClr val="000000">
                      <a:alpha val="43137"/>
                    </a:srgbClr>
                  </a:outerShdw>
                </a:effectLst>
                <a:latin typeface="Calibri" pitchFamily="34" charset="0"/>
              </a:rPr>
              <a:t>e</a:t>
            </a:r>
            <a:r>
              <a:rPr lang="en-US" sz="4000" dirty="0">
                <a:effectLst>
                  <a:outerShdw blurRad="38100" dist="38100" dir="2700000" algn="tl">
                    <a:srgbClr val="000000">
                      <a:alpha val="43137"/>
                    </a:srgbClr>
                  </a:outerShdw>
                </a:effectLst>
                <a:latin typeface="Calibri" pitchFamily="34" charset="0"/>
              </a:rPr>
              <a:t> </a:t>
            </a:r>
            <a:r>
              <a:rPr lang="en-US" sz="4000" dirty="0" err="1">
                <a:effectLst>
                  <a:outerShdw blurRad="38100" dist="38100" dir="2700000" algn="tl">
                    <a:srgbClr val="000000">
                      <a:alpha val="43137"/>
                    </a:srgbClr>
                  </a:outerShdw>
                </a:effectLst>
                <a:latin typeface="Calibri" pitchFamily="34" charset="0"/>
              </a:rPr>
              <a:t>podataka</a:t>
            </a:r>
            <a:endParaRPr lang="en-US" sz="4000" dirty="0">
              <a:effectLst>
                <a:outerShdw blurRad="38100" dist="38100" dir="2700000" algn="tl">
                  <a:srgbClr val="000000">
                    <a:alpha val="43137"/>
                  </a:srgbClr>
                </a:outerShdw>
              </a:effectLst>
            </a:endParaRPr>
          </a:p>
        </p:txBody>
      </p:sp>
      <p:sp>
        <p:nvSpPr>
          <p:cNvPr id="1659" name="Google Shape;1659;p296"/>
          <p:cNvSpPr txBox="1">
            <a:spLocks noGrp="1"/>
          </p:cNvSpPr>
          <p:nvPr>
            <p:ph idx="1"/>
          </p:nvPr>
        </p:nvSpPr>
        <p:spPr>
          <a:xfrm>
            <a:off x="683568" y="1772816"/>
            <a:ext cx="7704856" cy="4187952"/>
          </a:xfrm>
          <a:prstGeom prst="rect">
            <a:avLst/>
          </a:prstGeom>
          <a:noFill/>
          <a:ln>
            <a:noFill/>
          </a:ln>
        </p:spPr>
        <p:txBody>
          <a:bodyPr spcFirstLastPara="1" wrap="square" lIns="91425" tIns="45700" rIns="91425" bIns="45700" anchor="t" anchorCtr="0">
            <a:normAutofit/>
          </a:bodyPr>
          <a:lstStyle/>
          <a:p>
            <a:pPr lvl="0">
              <a:spcBef>
                <a:spcPts val="600"/>
              </a:spcBef>
              <a:spcAft>
                <a:spcPts val="600"/>
              </a:spcAft>
            </a:pPr>
            <a:r>
              <a:rPr lang="sr-Cyrl-CS" dirty="0" smtClean="0">
                <a:latin typeface="Calibri" pitchFamily="34" charset="0"/>
                <a:cs typeface="Calibri" pitchFamily="34" charset="0"/>
              </a:rPr>
              <a:t>Pošto </a:t>
            </a:r>
            <a:r>
              <a:rPr lang="sr-Cyrl-CS" dirty="0">
                <a:latin typeface="Calibri" pitchFamily="34" charset="0"/>
                <a:cs typeface="Calibri" pitchFamily="34" charset="0"/>
              </a:rPr>
              <a:t>su prikupljeni podaci, kliničar mora odrediti šta ti psihološki podaci </a:t>
            </a:r>
            <a:r>
              <a:rPr lang="sr-Cyrl-CS" b="1" i="1" dirty="0">
                <a:latin typeface="Calibri" pitchFamily="34" charset="0"/>
                <a:cs typeface="Calibri" pitchFamily="34" charset="0"/>
              </a:rPr>
              <a:t>znače</a:t>
            </a:r>
            <a:r>
              <a:rPr lang="sr-Cyrl-CS" dirty="0">
                <a:latin typeface="Calibri" pitchFamily="34" charset="0"/>
                <a:cs typeface="Calibri" pitchFamily="34" charset="0"/>
              </a:rPr>
              <a:t>.</a:t>
            </a:r>
            <a:endParaRPr lang="en-US" dirty="0">
              <a:latin typeface="Calibri" pitchFamily="34" charset="0"/>
              <a:cs typeface="Calibri" pitchFamily="34" charset="0"/>
            </a:endParaRPr>
          </a:p>
          <a:p>
            <a:pPr lvl="0">
              <a:spcBef>
                <a:spcPts val="600"/>
              </a:spcBef>
              <a:spcAft>
                <a:spcPts val="600"/>
              </a:spcAft>
            </a:pPr>
            <a:r>
              <a:rPr lang="ru-RU" dirty="0">
                <a:latin typeface="Calibri" pitchFamily="34" charset="0"/>
                <a:cs typeface="Calibri" pitchFamily="34" charset="0"/>
              </a:rPr>
              <a:t>Da bi </a:t>
            </a:r>
            <a:r>
              <a:rPr lang="sr-Latn-RS" dirty="0" smtClean="0">
                <a:latin typeface="Calibri" pitchFamily="34" charset="0"/>
                <a:cs typeface="Calibri" pitchFamily="34" charset="0"/>
              </a:rPr>
              <a:t>odgovorio na </a:t>
            </a:r>
            <a:r>
              <a:rPr lang="ru-RU" dirty="0" smtClean="0">
                <a:latin typeface="Calibri" pitchFamily="34" charset="0"/>
                <a:cs typeface="Calibri" pitchFamily="34" charset="0"/>
              </a:rPr>
              <a:t> </a:t>
            </a:r>
            <a:r>
              <a:rPr lang="ru-RU" b="1" i="1" dirty="0" smtClean="0">
                <a:latin typeface="Calibri" pitchFamily="34" charset="0"/>
                <a:cs typeface="Calibri" pitchFamily="34" charset="0"/>
              </a:rPr>
              <a:t>cilj</a:t>
            </a:r>
            <a:r>
              <a:rPr lang="ru-RU" b="1" dirty="0" smtClean="0">
                <a:latin typeface="Calibri" pitchFamily="34" charset="0"/>
                <a:cs typeface="Calibri" pitchFamily="34" charset="0"/>
              </a:rPr>
              <a:t> </a:t>
            </a:r>
            <a:r>
              <a:rPr lang="ru-RU" dirty="0">
                <a:latin typeface="Calibri" pitchFamily="34" charset="0"/>
                <a:cs typeface="Calibri" pitchFamily="34" charset="0"/>
              </a:rPr>
              <a:t>kliničke procene i da bi informacije koje će saopštiti u svom psihološkom izvetaju bile od koristi, kliničar prvo mora da preoblikuje sirove podatke u </a:t>
            </a:r>
            <a:r>
              <a:rPr lang="ru-RU" b="1" i="1" dirty="0">
                <a:latin typeface="Calibri" pitchFamily="34" charset="0"/>
                <a:cs typeface="Calibri" pitchFamily="34" charset="0"/>
              </a:rPr>
              <a:t>tumačenja </a:t>
            </a:r>
            <a:r>
              <a:rPr lang="ru-RU" dirty="0">
                <a:latin typeface="Calibri" pitchFamily="34" charset="0"/>
                <a:cs typeface="Calibri" pitchFamily="34" charset="0"/>
              </a:rPr>
              <a:t>i u</a:t>
            </a:r>
            <a:r>
              <a:rPr lang="ru-RU" b="1" i="1" dirty="0">
                <a:latin typeface="Calibri" pitchFamily="34" charset="0"/>
                <a:cs typeface="Calibri" pitchFamily="34" charset="0"/>
              </a:rPr>
              <a:t> zaključke</a:t>
            </a:r>
            <a:r>
              <a:rPr lang="ru-RU" dirty="0">
                <a:latin typeface="Calibri" pitchFamily="34" charset="0"/>
                <a:cs typeface="Calibri" pitchFamily="34" charset="0"/>
              </a:rPr>
              <a:t>.</a:t>
            </a:r>
            <a:endParaRPr lang="en-US" dirty="0">
              <a:latin typeface="Calibri" pitchFamily="34" charset="0"/>
              <a:cs typeface="Calibri" pitchFamily="34" charset="0"/>
            </a:endParaRPr>
          </a:p>
          <a:p>
            <a:pPr marL="0" lvl="0" indent="0">
              <a:buNone/>
            </a:pPr>
            <a:endParaRPr lang="en-US" dirty="0" smtClean="0">
              <a:latin typeface="Calibri" pitchFamily="34" charset="0"/>
              <a:cs typeface="Calibri" pitchFamily="34" charset="0"/>
            </a:endParaRPr>
          </a:p>
          <a:p>
            <a:pPr marL="342900" lvl="0" indent="-342900" algn="just" rtl="0">
              <a:spcBef>
                <a:spcPts val="0"/>
              </a:spcBef>
              <a:spcAft>
                <a:spcPts val="0"/>
              </a:spcAft>
              <a:buClr>
                <a:srgbClr val="FFFF00"/>
              </a:buClr>
              <a:buSzPts val="3200"/>
              <a:buNone/>
            </a:pPr>
            <a:endParaRPr dirty="0"/>
          </a:p>
        </p:txBody>
      </p:sp>
    </p:spTree>
    <p:extLst>
      <p:ext uri="{BB962C8B-B14F-4D97-AF65-F5344CB8AC3E}">
        <p14:creationId xmlns:p14="http://schemas.microsoft.com/office/powerpoint/2010/main" xmlns="" val="3982318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99592" y="274638"/>
            <a:ext cx="7787208" cy="922114"/>
          </a:xfrm>
        </p:spPr>
        <p:txBody>
          <a:bodyPr>
            <a:normAutofit/>
          </a:bodyPr>
          <a:lstStyle/>
          <a:p>
            <a:r>
              <a:rPr lang="sr-Latn-CS" sz="4000" dirty="0" smtClean="0">
                <a:effectLst>
                  <a:outerShdw blurRad="38100" dist="38100" dir="2700000" algn="tl">
                    <a:srgbClr val="000000">
                      <a:alpha val="43137"/>
                    </a:srgbClr>
                  </a:outerShdw>
                </a:effectLst>
                <a:latin typeface="Calibri" pitchFamily="34" charset="0"/>
              </a:rPr>
              <a:t>Važna pitanja</a:t>
            </a:r>
            <a:endParaRPr lang="en-US" sz="40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611560" y="1340768"/>
            <a:ext cx="7992888" cy="5184576"/>
          </a:xfrm>
        </p:spPr>
        <p:txBody>
          <a:bodyPr>
            <a:normAutofit/>
          </a:bodyPr>
          <a:lstStyle/>
          <a:p>
            <a:r>
              <a:rPr lang="sr-Latn-CS" sz="2800" dirty="0" smtClean="0">
                <a:latin typeface="Calibri" pitchFamily="34" charset="0"/>
              </a:rPr>
              <a:t>Kako </a:t>
            </a:r>
            <a:r>
              <a:rPr lang="sr-Latn-CS" sz="2800" b="1" dirty="0" smtClean="0">
                <a:latin typeface="Calibri" pitchFamily="34" charset="0"/>
              </a:rPr>
              <a:t>interpretirati (objasniti) </a:t>
            </a:r>
            <a:r>
              <a:rPr lang="sr-Latn-CS" sz="2800" dirty="0" smtClean="0">
                <a:latin typeface="Calibri" pitchFamily="34" charset="0"/>
              </a:rPr>
              <a:t>dobijene rezultate?</a:t>
            </a:r>
          </a:p>
          <a:p>
            <a:endParaRPr lang="sr-Latn-CS" sz="2800" dirty="0" smtClean="0">
              <a:latin typeface="Calibri" pitchFamily="34" charset="0"/>
            </a:endParaRPr>
          </a:p>
          <a:p>
            <a:r>
              <a:rPr lang="sr-Latn-CS" sz="2800" dirty="0" smtClean="0">
                <a:latin typeface="Calibri" pitchFamily="34" charset="0"/>
              </a:rPr>
              <a:t>Kako </a:t>
            </a:r>
            <a:r>
              <a:rPr lang="sr-Latn-CS" sz="2800" b="1" dirty="0" smtClean="0">
                <a:latin typeface="Calibri" pitchFamily="34" charset="0"/>
              </a:rPr>
              <a:t>integrisati </a:t>
            </a:r>
            <a:r>
              <a:rPr lang="en-US" sz="2800" b="1" dirty="0" smtClean="0">
                <a:latin typeface="Calibri" pitchFamily="34" charset="0"/>
              </a:rPr>
              <a:t> </a:t>
            </a:r>
            <a:r>
              <a:rPr lang="sr-Latn-CS" sz="2800" b="1" dirty="0" smtClean="0">
                <a:latin typeface="Calibri" pitchFamily="34" charset="0"/>
              </a:rPr>
              <a:t>heterogene</a:t>
            </a:r>
            <a:r>
              <a:rPr lang="sr-Latn-CS" sz="2800" dirty="0" smtClean="0">
                <a:latin typeface="Calibri" pitchFamily="34" charset="0"/>
              </a:rPr>
              <a:t> (ponekad  kontradiktorne)  rezulate različitih testova?</a:t>
            </a:r>
          </a:p>
          <a:p>
            <a:pPr>
              <a:buNone/>
            </a:pPr>
            <a:endParaRPr lang="sr-Latn-CS" sz="2800" dirty="0" smtClean="0">
              <a:latin typeface="Calibri" pitchFamily="34" charset="0"/>
            </a:endParaRPr>
          </a:p>
          <a:p>
            <a:r>
              <a:rPr lang="sr-Latn-CS" sz="2800" dirty="0" smtClean="0">
                <a:latin typeface="Calibri" pitchFamily="34" charset="0"/>
              </a:rPr>
              <a:t>Kako odabrati </a:t>
            </a:r>
            <a:r>
              <a:rPr lang="sr-Latn-CS" sz="2800" b="1" dirty="0" smtClean="0">
                <a:latin typeface="Calibri" pitchFamily="34" charset="0"/>
              </a:rPr>
              <a:t>informacije koje su najbitinije</a:t>
            </a:r>
            <a:r>
              <a:rPr lang="sr-Latn-CS" sz="2800" dirty="0" smtClean="0">
                <a:latin typeface="Calibri" pitchFamily="34" charset="0"/>
              </a:rPr>
              <a:t> za razumevanje  problema ispitanika?</a:t>
            </a:r>
          </a:p>
          <a:p>
            <a:pPr>
              <a:buNone/>
            </a:pPr>
            <a:endParaRPr lang="sr-Latn-CS" sz="2800" dirty="0" smtClean="0">
              <a:latin typeface="Calibri" pitchFamily="34" charset="0"/>
            </a:endParaRPr>
          </a:p>
          <a:p>
            <a:r>
              <a:rPr lang="sr-Latn-CS" sz="2800" dirty="0" smtClean="0">
                <a:latin typeface="Calibri" pitchFamily="34" charset="0"/>
              </a:rPr>
              <a:t>Kako napisati izveštaj </a:t>
            </a:r>
            <a:r>
              <a:rPr lang="sr-Latn-CS" sz="2800" b="1" dirty="0" smtClean="0">
                <a:latin typeface="Calibri" pitchFamily="34" charset="0"/>
              </a:rPr>
              <a:t>u razumljivoj formi </a:t>
            </a:r>
            <a:r>
              <a:rPr lang="sr-Latn-CS" sz="2800" dirty="0" smtClean="0">
                <a:latin typeface="Calibri" pitchFamily="34" charset="0"/>
              </a:rPr>
              <a:t>za poručioca i pacijenta ?</a:t>
            </a:r>
            <a:endParaRPr lang="en-US" sz="2800" dirty="0"/>
          </a:p>
        </p:txBody>
      </p:sp>
    </p:spTree>
    <p:extLst>
      <p:ext uri="{BB962C8B-B14F-4D97-AF65-F5344CB8AC3E}">
        <p14:creationId xmlns:p14="http://schemas.microsoft.com/office/powerpoint/2010/main" xmlns="" val="2797690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99592" y="332656"/>
            <a:ext cx="7797552" cy="1008112"/>
          </a:xfrm>
        </p:spPr>
        <p:txBody>
          <a:bodyPr>
            <a:normAutofit/>
          </a:bodyPr>
          <a:lstStyle/>
          <a:p>
            <a:r>
              <a:rPr lang="sr-Latn-CS" sz="4000" dirty="0" smtClean="0">
                <a:effectLst>
                  <a:outerShdw blurRad="38100" dist="38100" dir="2700000" algn="tl">
                    <a:srgbClr val="000000">
                      <a:alpha val="43137"/>
                    </a:srgbClr>
                  </a:outerShdw>
                </a:effectLst>
                <a:latin typeface="Calibri" pitchFamily="34" charset="0"/>
              </a:rPr>
              <a:t>Kliničko suđenje</a:t>
            </a:r>
            <a:endParaRPr lang="en-US" sz="40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395536" y="1484784"/>
            <a:ext cx="8496944" cy="4968552"/>
          </a:xfrm>
        </p:spPr>
        <p:txBody>
          <a:bodyPr>
            <a:normAutofit/>
          </a:bodyPr>
          <a:lstStyle/>
          <a:p>
            <a:r>
              <a:rPr lang="en-US" sz="2800" dirty="0" smtClean="0">
                <a:latin typeface="Calibri" pitchFamily="34" charset="0"/>
              </a:rPr>
              <a:t>K</a:t>
            </a:r>
            <a:r>
              <a:rPr lang="sr-Latn-CS" sz="2800" dirty="0" smtClean="0">
                <a:latin typeface="Calibri" pitchFamily="34" charset="0"/>
              </a:rPr>
              <a:t>liničko suđenje</a:t>
            </a:r>
            <a:r>
              <a:rPr lang="en-US" sz="2800" dirty="0" smtClean="0">
                <a:latin typeface="Calibri" pitchFamily="34" charset="0"/>
              </a:rPr>
              <a:t> </a:t>
            </a:r>
            <a:r>
              <a:rPr lang="sr-Latn-CS" sz="2800" dirty="0" smtClean="0">
                <a:latin typeface="Calibri" pitchFamily="34" charset="0"/>
              </a:rPr>
              <a:t>uključuje mnogo više nego što je primena testova i računanje skorova </a:t>
            </a:r>
            <a:endParaRPr lang="en-US" sz="2800" b="1" dirty="0" smtClean="0">
              <a:latin typeface="Calibri" pitchFamily="34" charset="0"/>
            </a:endParaRPr>
          </a:p>
          <a:p>
            <a:r>
              <a:rPr lang="sr-Latn-CS" sz="2800" dirty="0" smtClean="0">
                <a:latin typeface="Calibri" pitchFamily="34" charset="0"/>
              </a:rPr>
              <a:t>Zahteva </a:t>
            </a:r>
            <a:r>
              <a:rPr lang="sr-Latn-CS" sz="2800" b="1" i="1" dirty="0" smtClean="0">
                <a:latin typeface="Calibri" pitchFamily="34" charset="0"/>
              </a:rPr>
              <a:t>integraciju</a:t>
            </a:r>
            <a:r>
              <a:rPr lang="sr-Latn-CS" sz="2800" i="1" dirty="0" smtClean="0">
                <a:latin typeface="Calibri" pitchFamily="34" charset="0"/>
              </a:rPr>
              <a:t> </a:t>
            </a:r>
            <a:r>
              <a:rPr lang="sr-Latn-CS" sz="2800" b="1" i="1" dirty="0" smtClean="0">
                <a:latin typeface="Calibri" pitchFamily="34" charset="0"/>
              </a:rPr>
              <a:t>konvergentnih ili divergentnih informacija iz različitih izvora</a:t>
            </a:r>
          </a:p>
          <a:p>
            <a:r>
              <a:rPr lang="sr-Latn-CS" sz="2800" dirty="0" smtClean="0">
                <a:latin typeface="Calibri" pitchFamily="34" charset="0"/>
              </a:rPr>
              <a:t>Sve prikupljene informacije mogu, ali ne moraju da se slažu međusobno</a:t>
            </a:r>
          </a:p>
          <a:p>
            <a:r>
              <a:rPr lang="sr-Latn-CS" sz="2800" dirty="0" smtClean="0">
                <a:latin typeface="Calibri" pitchFamily="34" charset="0"/>
              </a:rPr>
              <a:t>Kvalitet kliničkog suđenja se povećava </a:t>
            </a:r>
            <a:r>
              <a:rPr lang="sr-Latn-CS" sz="2800" b="1" i="1" dirty="0" smtClean="0">
                <a:latin typeface="Calibri" pitchFamily="34" charset="0"/>
              </a:rPr>
              <a:t>proširenjem izvora </a:t>
            </a:r>
            <a:r>
              <a:rPr lang="sr-Latn-CS" sz="2800" b="1" dirty="0" smtClean="0">
                <a:latin typeface="Calibri" pitchFamily="34" charset="0"/>
              </a:rPr>
              <a:t>procene </a:t>
            </a:r>
            <a:r>
              <a:rPr lang="sr-Latn-CS" sz="2800" dirty="0" smtClean="0">
                <a:latin typeface="Calibri" pitchFamily="34" charset="0"/>
              </a:rPr>
              <a:t>(intervju, istorija, testovi, opservacija)</a:t>
            </a:r>
          </a:p>
          <a:p>
            <a:r>
              <a:rPr lang="en-US" dirty="0">
                <a:latin typeface="Calibri" pitchFamily="34" charset="0"/>
              </a:rPr>
              <a:t>P</a:t>
            </a:r>
            <a:r>
              <a:rPr lang="sr-Latn-CS" sz="2800" dirty="0" smtClean="0">
                <a:latin typeface="Calibri" pitchFamily="34" charset="0"/>
              </a:rPr>
              <a:t>roces i ishod suđenja </a:t>
            </a:r>
            <a:r>
              <a:rPr lang="sr-Latn-CS" sz="2800" b="1" i="1" dirty="0" smtClean="0">
                <a:latin typeface="Calibri" pitchFamily="34" charset="0"/>
              </a:rPr>
              <a:t>subjektivno obojeni</a:t>
            </a:r>
            <a:r>
              <a:rPr lang="en-US" sz="2800" b="1" i="1" dirty="0" smtClean="0">
                <a:latin typeface="Calibri" pitchFamily="34" charset="0"/>
              </a:rPr>
              <a:t>- </a:t>
            </a:r>
            <a:r>
              <a:rPr lang="sr-Latn-CS" dirty="0">
                <a:latin typeface="Calibri" pitchFamily="34" charset="0"/>
              </a:rPr>
              <a:t>znanje</a:t>
            </a:r>
            <a:r>
              <a:rPr lang="sr-Latn-CS" dirty="0" smtClean="0">
                <a:latin typeface="Calibri" pitchFamily="34" charset="0"/>
              </a:rPr>
              <a:t>,</a:t>
            </a:r>
            <a:r>
              <a:rPr lang="en-US" dirty="0" smtClean="0">
                <a:latin typeface="Calibri" pitchFamily="34" charset="0"/>
              </a:rPr>
              <a:t> </a:t>
            </a:r>
            <a:r>
              <a:rPr lang="sr-Latn-CS" dirty="0" smtClean="0">
                <a:latin typeface="Calibri" pitchFamily="34" charset="0"/>
              </a:rPr>
              <a:t>analitičke </a:t>
            </a:r>
            <a:r>
              <a:rPr lang="sr-Latn-CS" dirty="0">
                <a:latin typeface="Calibri" pitchFamily="34" charset="0"/>
              </a:rPr>
              <a:t>sposobnosti</a:t>
            </a:r>
            <a:r>
              <a:rPr lang="sr-Latn-CS" dirty="0" smtClean="0">
                <a:latin typeface="Calibri" pitchFamily="34" charset="0"/>
              </a:rPr>
              <a:t>, utisak</a:t>
            </a:r>
            <a:r>
              <a:rPr lang="en-US" dirty="0" smtClean="0">
                <a:latin typeface="Calibri" pitchFamily="34" charset="0"/>
              </a:rPr>
              <a:t>, li</a:t>
            </a:r>
            <a:r>
              <a:rPr lang="sr-Latn-RS" dirty="0" smtClean="0">
                <a:latin typeface="Calibri" pitchFamily="34" charset="0"/>
              </a:rPr>
              <a:t>č</a:t>
            </a:r>
            <a:r>
              <a:rPr lang="en-US" dirty="0" err="1" smtClean="0">
                <a:latin typeface="Calibri" pitchFamily="34" charset="0"/>
              </a:rPr>
              <a:t>nost</a:t>
            </a:r>
            <a:r>
              <a:rPr lang="sr-Latn-RS" dirty="0" smtClean="0">
                <a:latin typeface="Calibri" pitchFamily="34" charset="0"/>
              </a:rPr>
              <a:t>,</a:t>
            </a:r>
            <a:r>
              <a:rPr lang="sr-Latn-CS" dirty="0" smtClean="0">
                <a:latin typeface="Calibri" pitchFamily="34" charset="0"/>
              </a:rPr>
              <a:t> iskustvo,.. </a:t>
            </a:r>
            <a:endParaRPr lang="sr-Latn-CS" sz="2800" b="1" i="1" dirty="0" smtClean="0">
              <a:latin typeface="Calibri" pitchFamily="34" charset="0"/>
            </a:endParaRPr>
          </a:p>
          <a:p>
            <a:pPr>
              <a:buNone/>
            </a:pPr>
            <a:endParaRPr lang="en-US" sz="2800" dirty="0">
              <a:latin typeface="Calibri" pitchFamily="34" charset="0"/>
            </a:endParaRPr>
          </a:p>
        </p:txBody>
      </p:sp>
    </p:spTree>
    <p:extLst>
      <p:ext uri="{BB962C8B-B14F-4D97-AF65-F5344CB8AC3E}">
        <p14:creationId xmlns:p14="http://schemas.microsoft.com/office/powerpoint/2010/main" xmlns="" val="1525476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3"/>
        <p:cNvGrpSpPr/>
        <p:nvPr/>
      </p:nvGrpSpPr>
      <p:grpSpPr>
        <a:xfrm>
          <a:off x="0" y="0"/>
          <a:ext cx="0" cy="0"/>
          <a:chOff x="0" y="0"/>
          <a:chExt cx="0" cy="0"/>
        </a:xfrm>
      </p:grpSpPr>
      <p:sp>
        <p:nvSpPr>
          <p:cNvPr id="624" name="Google Shape;624;p105"/>
          <p:cNvSpPr/>
          <p:nvPr/>
        </p:nvSpPr>
        <p:spPr>
          <a:xfrm>
            <a:off x="304800" y="2348881"/>
            <a:ext cx="1746920" cy="1656184"/>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spcFirstLastPara="1" wrap="square" lIns="91425" tIns="45700" rIns="91425" bIns="45700" anchor="ctr" anchorCtr="0">
            <a:noAutofit/>
          </a:bodyPr>
          <a:lstStyle/>
          <a:p>
            <a:pPr lvl="0" algn="ctr"/>
            <a:r>
              <a:rPr lang="sr-Latn-RS" sz="1600" dirty="0" smtClean="0"/>
              <a:t>1. </a:t>
            </a:r>
            <a:r>
              <a:rPr lang="sr-Cyrl-CS" sz="1600" dirty="0" smtClean="0"/>
              <a:t>PLANIRANjE </a:t>
            </a:r>
            <a:r>
              <a:rPr lang="sr-Cyrl-CS" sz="1600" dirty="0"/>
              <a:t>POSTUPKA </a:t>
            </a:r>
            <a:r>
              <a:rPr lang="sr-Cyrl-CS" sz="1600" dirty="0" smtClean="0"/>
              <a:t>PROCENE</a:t>
            </a:r>
            <a:endParaRPr lang="en-US" sz="1600" dirty="0"/>
          </a:p>
          <a:p>
            <a:r>
              <a:rPr lang="sr-Latn-CS" sz="1600" dirty="0"/>
              <a:t> </a:t>
            </a:r>
            <a:endParaRPr lang="en-US" sz="1600" dirty="0"/>
          </a:p>
        </p:txBody>
      </p:sp>
      <p:sp>
        <p:nvSpPr>
          <p:cNvPr id="625" name="Google Shape;625;p105"/>
          <p:cNvSpPr/>
          <p:nvPr/>
        </p:nvSpPr>
        <p:spPr>
          <a:xfrm>
            <a:off x="2123728" y="2928475"/>
            <a:ext cx="533903" cy="269467"/>
          </a:xfrm>
          <a:prstGeom prst="rightArrow">
            <a:avLst>
              <a:gd name="adj1" fmla="val 50000"/>
              <a:gd name="adj2" fmla="val 50000"/>
            </a:avLst>
          </a:prstGeom>
          <a:ln/>
        </p:spPr>
        <p:style>
          <a:lnRef idx="2">
            <a:schemeClr val="accent3">
              <a:shade val="50000"/>
            </a:schemeClr>
          </a:lnRef>
          <a:fillRef idx="1">
            <a:schemeClr val="accent3"/>
          </a:fillRef>
          <a:effectRef idx="0">
            <a:schemeClr val="accent3"/>
          </a:effectRef>
          <a:fontRef idx="minor">
            <a:schemeClr val="lt1"/>
          </a:fontRef>
        </p:style>
        <p:txBody>
          <a:bodyPr spcFirstLastPara="1" wrap="square" lIns="91425" tIns="45700" rIns="91425" bIns="45700" anchor="ctr" anchorCtr="0">
            <a:noAutofit/>
          </a:bodyPr>
          <a:lstStyle/>
          <a:p>
            <a:pPr marL="0" marR="0" lvl="0" indent="0" algn="ctr" rtl="0">
              <a:lnSpc>
                <a:spcPct val="85000"/>
              </a:lnSpc>
              <a:spcBef>
                <a:spcPts val="0"/>
              </a:spcBef>
              <a:spcAft>
                <a:spcPts val="0"/>
              </a:spcAft>
              <a:buNone/>
            </a:pPr>
            <a:endParaRPr sz="1800" b="0" i="0" u="none" strike="noStrike" cap="none">
              <a:solidFill>
                <a:srgbClr val="FFFF00"/>
              </a:solidFill>
              <a:latin typeface="Calibri"/>
              <a:ea typeface="Calibri"/>
              <a:cs typeface="Calibri"/>
              <a:sym typeface="Calibri"/>
            </a:endParaRPr>
          </a:p>
        </p:txBody>
      </p:sp>
      <p:sp>
        <p:nvSpPr>
          <p:cNvPr id="626" name="Google Shape;626;p105"/>
          <p:cNvSpPr/>
          <p:nvPr/>
        </p:nvSpPr>
        <p:spPr>
          <a:xfrm>
            <a:off x="2657631" y="2325649"/>
            <a:ext cx="1869785" cy="1656184"/>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spcFirstLastPara="1" wrap="square" lIns="91425" tIns="45700" rIns="91425" bIns="45700" anchor="ctr" anchorCtr="0">
            <a:noAutofit/>
          </a:bodyPr>
          <a:lstStyle/>
          <a:p>
            <a:pPr lvl="0" algn="ctr"/>
            <a:r>
              <a:rPr lang="sr-Latn-RS" sz="1600" dirty="0" smtClean="0"/>
              <a:t>2. </a:t>
            </a:r>
            <a:r>
              <a:rPr lang="sr-Cyrl-CS" sz="1600" dirty="0" smtClean="0"/>
              <a:t>PRIKUPLjANj</a:t>
            </a:r>
            <a:r>
              <a:rPr lang="sr-Latn-RS" sz="1600" dirty="0" smtClean="0"/>
              <a:t>E</a:t>
            </a:r>
            <a:r>
              <a:rPr lang="sr-Cyrl-CS" sz="1600" dirty="0" smtClean="0"/>
              <a:t> PODATAKA</a:t>
            </a:r>
            <a:endParaRPr lang="en-US" sz="1600" dirty="0"/>
          </a:p>
        </p:txBody>
      </p:sp>
      <p:sp>
        <p:nvSpPr>
          <p:cNvPr id="627" name="Google Shape;627;p105"/>
          <p:cNvSpPr/>
          <p:nvPr/>
        </p:nvSpPr>
        <p:spPr>
          <a:xfrm>
            <a:off x="4572000" y="2923831"/>
            <a:ext cx="504056" cy="269467"/>
          </a:xfrm>
          <a:prstGeom prst="rightArrow">
            <a:avLst>
              <a:gd name="adj1" fmla="val 50000"/>
              <a:gd name="adj2" fmla="val 50000"/>
            </a:avLst>
          </a:prstGeom>
          <a:ln/>
        </p:spPr>
        <p:style>
          <a:lnRef idx="2">
            <a:schemeClr val="accent3">
              <a:shade val="50000"/>
            </a:schemeClr>
          </a:lnRef>
          <a:fillRef idx="1">
            <a:schemeClr val="accent3"/>
          </a:fillRef>
          <a:effectRef idx="0">
            <a:schemeClr val="accent3"/>
          </a:effectRef>
          <a:fontRef idx="minor">
            <a:schemeClr val="lt1"/>
          </a:fontRef>
        </p:style>
        <p:txBody>
          <a:bodyPr spcFirstLastPara="1" wrap="square" lIns="91425" tIns="45700" rIns="91425" bIns="45700" anchor="ctr" anchorCtr="0">
            <a:noAutofit/>
          </a:bodyPr>
          <a:lstStyle/>
          <a:p>
            <a:pPr marL="0" marR="0" lvl="0" indent="0" algn="ctr" rtl="0">
              <a:lnSpc>
                <a:spcPct val="85000"/>
              </a:lnSpc>
              <a:spcBef>
                <a:spcPts val="0"/>
              </a:spcBef>
              <a:spcAft>
                <a:spcPts val="0"/>
              </a:spcAft>
              <a:buNone/>
            </a:pPr>
            <a:endParaRPr sz="1800" b="0" i="0" u="none" strike="noStrike" cap="none">
              <a:solidFill>
                <a:srgbClr val="FFFF00"/>
              </a:solidFill>
              <a:latin typeface="Calibri"/>
              <a:ea typeface="Calibri"/>
              <a:cs typeface="Calibri"/>
              <a:sym typeface="Calibri"/>
            </a:endParaRPr>
          </a:p>
        </p:txBody>
      </p:sp>
      <p:sp>
        <p:nvSpPr>
          <p:cNvPr id="628" name="Google Shape;628;p105"/>
          <p:cNvSpPr/>
          <p:nvPr/>
        </p:nvSpPr>
        <p:spPr>
          <a:xfrm>
            <a:off x="5076056" y="2325649"/>
            <a:ext cx="1944216" cy="1679416"/>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spcFirstLastPara="1" wrap="square" lIns="91425" tIns="45700" rIns="91425" bIns="45700" anchor="ctr" anchorCtr="0">
            <a:noAutofit/>
          </a:bodyPr>
          <a:lstStyle/>
          <a:p>
            <a:pPr algn="ctr">
              <a:lnSpc>
                <a:spcPct val="85000"/>
              </a:lnSpc>
              <a:spcBef>
                <a:spcPts val="0"/>
              </a:spcBef>
              <a:spcAft>
                <a:spcPts val="0"/>
              </a:spcAft>
            </a:pPr>
            <a:r>
              <a:rPr lang="sr-Latn-RS" sz="1600" dirty="0" smtClean="0"/>
              <a:t>3. </a:t>
            </a:r>
          </a:p>
          <a:p>
            <a:pPr algn="ctr">
              <a:lnSpc>
                <a:spcPct val="85000"/>
              </a:lnSpc>
              <a:spcBef>
                <a:spcPts val="0"/>
              </a:spcBef>
              <a:spcAft>
                <a:spcPts val="0"/>
              </a:spcAft>
            </a:pPr>
            <a:r>
              <a:rPr lang="sr-Latn-RS" sz="1600" dirty="0" smtClean="0"/>
              <a:t>O</a:t>
            </a:r>
            <a:r>
              <a:rPr lang="sr-Cyrl-CS" sz="1600" dirty="0" smtClean="0"/>
              <a:t>BRADA </a:t>
            </a:r>
            <a:r>
              <a:rPr lang="sr-Cyrl-CS" sz="1600" dirty="0"/>
              <a:t>PODATAKA I OBRAZOVANjE </a:t>
            </a:r>
            <a:r>
              <a:rPr lang="sr-Cyrl-CS" sz="1600" dirty="0" smtClean="0"/>
              <a:t>HIPOTEZA</a:t>
            </a:r>
            <a:endParaRPr lang="en-US" sz="1600" dirty="0"/>
          </a:p>
        </p:txBody>
      </p:sp>
      <p:sp>
        <p:nvSpPr>
          <p:cNvPr id="629" name="Google Shape;629;p105"/>
          <p:cNvSpPr/>
          <p:nvPr/>
        </p:nvSpPr>
        <p:spPr>
          <a:xfrm>
            <a:off x="7020273" y="2932470"/>
            <a:ext cx="504056" cy="269467"/>
          </a:xfrm>
          <a:prstGeom prst="rightArrow">
            <a:avLst>
              <a:gd name="adj1" fmla="val 50000"/>
              <a:gd name="adj2" fmla="val 50000"/>
            </a:avLst>
          </a:prstGeom>
          <a:ln/>
        </p:spPr>
        <p:style>
          <a:lnRef idx="2">
            <a:schemeClr val="accent3">
              <a:shade val="50000"/>
            </a:schemeClr>
          </a:lnRef>
          <a:fillRef idx="1">
            <a:schemeClr val="accent3"/>
          </a:fillRef>
          <a:effectRef idx="0">
            <a:schemeClr val="accent3"/>
          </a:effectRef>
          <a:fontRef idx="minor">
            <a:schemeClr val="lt1"/>
          </a:fontRef>
        </p:style>
        <p:txBody>
          <a:bodyPr spcFirstLastPara="1" wrap="square" lIns="91425" tIns="45700" rIns="91425" bIns="45700" anchor="ctr" anchorCtr="0">
            <a:noAutofit/>
          </a:bodyPr>
          <a:lstStyle/>
          <a:p>
            <a:pPr marL="0" marR="0" lvl="0" indent="0" algn="ctr" rtl="0">
              <a:lnSpc>
                <a:spcPct val="85000"/>
              </a:lnSpc>
              <a:spcBef>
                <a:spcPts val="0"/>
              </a:spcBef>
              <a:spcAft>
                <a:spcPts val="0"/>
              </a:spcAft>
              <a:buNone/>
            </a:pPr>
            <a:endParaRPr sz="1800" b="0" i="0" u="none" strike="noStrike" cap="none">
              <a:solidFill>
                <a:srgbClr val="FFFF00"/>
              </a:solidFill>
              <a:latin typeface="Calibri"/>
              <a:ea typeface="Calibri"/>
              <a:cs typeface="Calibri"/>
              <a:sym typeface="Calibri"/>
            </a:endParaRPr>
          </a:p>
        </p:txBody>
      </p:sp>
      <p:sp>
        <p:nvSpPr>
          <p:cNvPr id="630" name="Google Shape;630;p105"/>
          <p:cNvSpPr/>
          <p:nvPr/>
        </p:nvSpPr>
        <p:spPr>
          <a:xfrm>
            <a:off x="7524329" y="2348881"/>
            <a:ext cx="1467260" cy="1632952"/>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spcFirstLastPara="1" wrap="square" lIns="91425" tIns="45700" rIns="91425" bIns="45700" anchor="ctr" anchorCtr="0">
            <a:noAutofit/>
          </a:bodyPr>
          <a:lstStyle/>
          <a:p>
            <a:pPr algn="ctr">
              <a:lnSpc>
                <a:spcPct val="85000"/>
              </a:lnSpc>
              <a:spcBef>
                <a:spcPts val="0"/>
              </a:spcBef>
              <a:spcAft>
                <a:spcPts val="0"/>
              </a:spcAft>
            </a:pPr>
            <a:r>
              <a:rPr lang="sr-Latn-RS" sz="1600" dirty="0" smtClean="0"/>
              <a:t>4. </a:t>
            </a:r>
            <a:r>
              <a:rPr lang="sr-Cyrl-CS" sz="1600" dirty="0" smtClean="0"/>
              <a:t>SAOPŠTA</a:t>
            </a:r>
            <a:r>
              <a:rPr lang="sr-Latn-RS" sz="1600" dirty="0" smtClean="0"/>
              <a:t>-</a:t>
            </a:r>
            <a:r>
              <a:rPr lang="sr-Cyrl-CS" sz="1600" dirty="0" smtClean="0"/>
              <a:t>VANjE </a:t>
            </a:r>
            <a:r>
              <a:rPr lang="sr-Cyrl-CS" sz="1600" dirty="0"/>
              <a:t>PODATAKA </a:t>
            </a:r>
            <a:r>
              <a:rPr lang="sr-Cyrl-CS" sz="1600" dirty="0" smtClean="0"/>
              <a:t>PROCENE</a:t>
            </a:r>
            <a:endParaRPr lang="en-US" sz="1600" dirty="0"/>
          </a:p>
        </p:txBody>
      </p:sp>
    </p:spTree>
    <p:extLst>
      <p:ext uri="{BB962C8B-B14F-4D97-AF65-F5344CB8AC3E}">
        <p14:creationId xmlns:p14="http://schemas.microsoft.com/office/powerpoint/2010/main" xmlns="" val="1365410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3568" y="332656"/>
            <a:ext cx="7272808" cy="1008112"/>
          </a:xfrm>
        </p:spPr>
        <p:txBody>
          <a:bodyPr>
            <a:noAutofit/>
          </a:bodyPr>
          <a:lstStyle/>
          <a:p>
            <a:r>
              <a:rPr lang="sr-Latn-CS" sz="3600" dirty="0" smtClean="0">
                <a:effectLst/>
                <a:latin typeface="Calibri" pitchFamily="34" charset="0"/>
              </a:rPr>
              <a:t>     </a:t>
            </a:r>
            <a:r>
              <a:rPr lang="en-US" sz="4000" dirty="0" err="1" smtClean="0">
                <a:effectLst>
                  <a:outerShdw blurRad="38100" dist="38100" dir="2700000" algn="tl">
                    <a:srgbClr val="000000">
                      <a:alpha val="43137"/>
                    </a:srgbClr>
                  </a:outerShdw>
                </a:effectLst>
                <a:latin typeface="Calibri" pitchFamily="34" charset="0"/>
              </a:rPr>
              <a:t>Kontrover</a:t>
            </a:r>
            <a:r>
              <a:rPr lang="sr-Latn-CS" sz="4000" dirty="0" smtClean="0">
                <a:effectLst>
                  <a:outerShdw blurRad="38100" dist="38100" dir="2700000" algn="tl">
                    <a:srgbClr val="000000">
                      <a:alpha val="43137"/>
                    </a:srgbClr>
                  </a:outerShdw>
                </a:effectLst>
                <a:latin typeface="Calibri" pitchFamily="34" charset="0"/>
              </a:rPr>
              <a:t>ze kliničkog suđenja</a:t>
            </a:r>
            <a:endParaRPr lang="en-US" sz="40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539552" y="1412776"/>
            <a:ext cx="7992888" cy="4896544"/>
          </a:xfrm>
        </p:spPr>
        <p:txBody>
          <a:bodyPr>
            <a:normAutofit fontScale="92500" lnSpcReduction="20000"/>
          </a:bodyPr>
          <a:lstStyle/>
          <a:p>
            <a:r>
              <a:rPr lang="sr-Latn-CS" sz="2800" b="1" dirty="0" smtClean="0">
                <a:latin typeface="Calibri" pitchFamily="34" charset="0"/>
              </a:rPr>
              <a:t>Da li su rezultati dobijenti testiranjem ličnosti stabilni</a:t>
            </a:r>
            <a:r>
              <a:rPr lang="sr-Latn-CS" sz="2800" dirty="0" smtClean="0">
                <a:latin typeface="Calibri" pitchFamily="34" charset="0"/>
              </a:rPr>
              <a:t>?</a:t>
            </a:r>
            <a:r>
              <a:rPr lang="en-US" sz="2800" dirty="0" smtClean="0">
                <a:latin typeface="Calibri" pitchFamily="34" charset="0"/>
              </a:rPr>
              <a:t>  </a:t>
            </a:r>
            <a:r>
              <a:rPr lang="sr-Latn-RS" sz="2800" dirty="0" smtClean="0">
                <a:latin typeface="Calibri" pitchFamily="34" charset="0"/>
              </a:rPr>
              <a:t>Relativno, da. </a:t>
            </a:r>
            <a:r>
              <a:rPr lang="en-US" sz="2800" dirty="0" err="1" smtClean="0">
                <a:latin typeface="Calibri" pitchFamily="34" charset="0"/>
              </a:rPr>
              <a:t>Interakcion</a:t>
            </a:r>
            <a:r>
              <a:rPr lang="sr-Latn-RS" sz="2800" dirty="0" smtClean="0">
                <a:latin typeface="Calibri" pitchFamily="34" charset="0"/>
              </a:rPr>
              <a:t>istička</a:t>
            </a:r>
            <a:r>
              <a:rPr lang="sr-Latn-CS" sz="2800" dirty="0" smtClean="0">
                <a:latin typeface="Calibri" pitchFamily="34" charset="0"/>
              </a:rPr>
              <a:t> teorija “osoba-okolina”: rezultate treba evaluirati u svetlu situacionih faktora i konteksta!</a:t>
            </a:r>
          </a:p>
          <a:p>
            <a:pPr>
              <a:buNone/>
            </a:pPr>
            <a:endParaRPr lang="sr-Latn-CS" sz="2800" dirty="0" smtClean="0">
              <a:latin typeface="Calibri" pitchFamily="34" charset="0"/>
            </a:endParaRPr>
          </a:p>
          <a:p>
            <a:r>
              <a:rPr lang="sr-Latn-CS" sz="2800" b="1" dirty="0" smtClean="0">
                <a:latin typeface="Calibri" pitchFamily="34" charset="0"/>
              </a:rPr>
              <a:t>Da li su testovi i tehnike pouzdani i validni</a:t>
            </a:r>
            <a:r>
              <a:rPr lang="sr-Latn-CS" sz="2800" dirty="0" smtClean="0">
                <a:latin typeface="Calibri" pitchFamily="34" charset="0"/>
              </a:rPr>
              <a:t>? </a:t>
            </a:r>
            <a:br>
              <a:rPr lang="sr-Latn-CS" sz="2800" dirty="0" smtClean="0">
                <a:latin typeface="Calibri" pitchFamily="34" charset="0"/>
              </a:rPr>
            </a:br>
            <a:r>
              <a:rPr lang="sr-Latn-CS" sz="2800" dirty="0" smtClean="0">
                <a:latin typeface="Calibri" pitchFamily="34" charset="0"/>
              </a:rPr>
              <a:t>Dovoljno da se dobiju korisne informacije za razumevanje slučaja. Dodatna validnost svakog testa pojedinačno.</a:t>
            </a:r>
          </a:p>
          <a:p>
            <a:pPr>
              <a:buNone/>
            </a:pPr>
            <a:endParaRPr lang="sr-Latn-CS" sz="2800" dirty="0" smtClean="0">
              <a:latin typeface="Calibri" pitchFamily="34" charset="0"/>
            </a:endParaRPr>
          </a:p>
          <a:p>
            <a:r>
              <a:rPr lang="sr-Latn-CS" sz="2800" b="1" dirty="0" smtClean="0">
                <a:latin typeface="Calibri" pitchFamily="34" charset="0"/>
              </a:rPr>
              <a:t>Da li se psihološki testovi mogu koristiti u manjinskim populacijama </a:t>
            </a:r>
            <a:r>
              <a:rPr lang="sr-Latn-CS" sz="2800" dirty="0" smtClean="0">
                <a:latin typeface="Calibri" pitchFamily="34" charset="0"/>
              </a:rPr>
              <a:t>(bez standardizacije</a:t>
            </a:r>
            <a:r>
              <a:rPr lang="en-US" sz="2800" dirty="0" smtClean="0">
                <a:latin typeface="Calibri" pitchFamily="34" charset="0"/>
              </a:rPr>
              <a:t> </a:t>
            </a:r>
            <a:r>
              <a:rPr lang="en-US" sz="2800" dirty="0" err="1" smtClean="0">
                <a:latin typeface="Calibri" pitchFamily="34" charset="0"/>
              </a:rPr>
              <a:t>po</a:t>
            </a:r>
            <a:r>
              <a:rPr lang="en-US" sz="2800" dirty="0" smtClean="0">
                <a:latin typeface="Calibri" pitchFamily="34" charset="0"/>
              </a:rPr>
              <a:t> </a:t>
            </a:r>
            <a:r>
              <a:rPr lang="en-US" sz="2800" dirty="0" err="1" smtClean="0">
                <a:latin typeface="Calibri" pitchFamily="34" charset="0"/>
              </a:rPr>
              <a:t>podgrupama</a:t>
            </a:r>
            <a:r>
              <a:rPr lang="sr-Latn-CS" sz="2800" dirty="0" smtClean="0">
                <a:latin typeface="Calibri" pitchFamily="34" charset="0"/>
              </a:rPr>
              <a:t>)</a:t>
            </a:r>
            <a:r>
              <a:rPr lang="en-US" sz="2800" dirty="0" smtClean="0">
                <a:latin typeface="Calibri" pitchFamily="34" charset="0"/>
              </a:rPr>
              <a:t>?  </a:t>
            </a:r>
            <a:r>
              <a:rPr lang="sr-Latn-CS" sz="2800" dirty="0" smtClean="0">
                <a:latin typeface="Calibri" pitchFamily="34" charset="0"/>
              </a:rPr>
              <a:t>Mogu, ali treba b</a:t>
            </a:r>
            <a:r>
              <a:rPr lang="en-US" sz="2800" dirty="0" err="1" smtClean="0">
                <a:latin typeface="Calibri" pitchFamily="34" charset="0"/>
              </a:rPr>
              <a:t>iti</a:t>
            </a:r>
            <a:r>
              <a:rPr lang="en-US" sz="2800" dirty="0" smtClean="0">
                <a:latin typeface="Calibri" pitchFamily="34" charset="0"/>
              </a:rPr>
              <a:t> </a:t>
            </a:r>
            <a:r>
              <a:rPr lang="en-US" sz="2800" dirty="0" err="1" smtClean="0">
                <a:latin typeface="Calibri" pitchFamily="34" charset="0"/>
              </a:rPr>
              <a:t>svestan</a:t>
            </a:r>
            <a:r>
              <a:rPr lang="en-US" sz="2800" dirty="0" smtClean="0">
                <a:latin typeface="Calibri" pitchFamily="34" charset="0"/>
              </a:rPr>
              <a:t> </a:t>
            </a:r>
            <a:r>
              <a:rPr lang="en-US" sz="2800" dirty="0" err="1" smtClean="0">
                <a:latin typeface="Calibri" pitchFamily="34" charset="0"/>
              </a:rPr>
              <a:t>ograni</a:t>
            </a:r>
            <a:r>
              <a:rPr lang="sr-Latn-CS" sz="2800" dirty="0" smtClean="0">
                <a:latin typeface="Calibri" pitchFamily="34" charset="0"/>
              </a:rPr>
              <a:t>č</a:t>
            </a:r>
            <a:r>
              <a:rPr lang="en-US" sz="2800" dirty="0" err="1" smtClean="0">
                <a:latin typeface="Calibri" pitchFamily="34" charset="0"/>
              </a:rPr>
              <a:t>enja</a:t>
            </a:r>
            <a:r>
              <a:rPr lang="sr-Latn-CS" sz="2800" dirty="0" smtClean="0">
                <a:latin typeface="Calibri" pitchFamily="34" charset="0"/>
              </a:rPr>
              <a:t>!</a:t>
            </a:r>
          </a:p>
        </p:txBody>
      </p:sp>
    </p:spTree>
    <p:extLst>
      <p:ext uri="{BB962C8B-B14F-4D97-AF65-F5344CB8AC3E}">
        <p14:creationId xmlns:p14="http://schemas.microsoft.com/office/powerpoint/2010/main" xmlns="" val="3298626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7544" y="116632"/>
            <a:ext cx="8496944" cy="1080120"/>
          </a:xfrm>
        </p:spPr>
        <p:txBody>
          <a:bodyPr>
            <a:normAutofit/>
          </a:bodyPr>
          <a:lstStyle/>
          <a:p>
            <a:r>
              <a:rPr lang="sr-Latn-CS" sz="3600" dirty="0" smtClean="0">
                <a:effectLst/>
                <a:latin typeface="Calibri" pitchFamily="34" charset="0"/>
              </a:rPr>
              <a:t>       </a:t>
            </a:r>
            <a:r>
              <a:rPr lang="sr-Latn-CS" sz="3600" dirty="0" smtClean="0">
                <a:effectLst>
                  <a:outerShdw blurRad="38100" dist="38100" dir="2700000" algn="tl">
                    <a:srgbClr val="000000">
                      <a:alpha val="43137"/>
                    </a:srgbClr>
                  </a:outerShdw>
                </a:effectLst>
                <a:latin typeface="Calibri" pitchFamily="34" charset="0"/>
              </a:rPr>
              <a:t>Forme </a:t>
            </a:r>
            <a:r>
              <a:rPr lang="sr-Latn-CS" sz="3600" dirty="0">
                <a:effectLst>
                  <a:outerShdw blurRad="38100" dist="38100" dir="2700000" algn="tl">
                    <a:srgbClr val="000000">
                      <a:alpha val="43137"/>
                    </a:srgbClr>
                  </a:outerShdw>
                </a:effectLst>
                <a:latin typeface="Calibri" pitchFamily="34" charset="0"/>
              </a:rPr>
              <a:t>kliničkog </a:t>
            </a:r>
            <a:r>
              <a:rPr lang="sr-Latn-CS" sz="3600" dirty="0" smtClean="0">
                <a:effectLst>
                  <a:outerShdw blurRad="38100" dist="38100" dir="2700000" algn="tl">
                    <a:srgbClr val="000000">
                      <a:alpha val="43137"/>
                    </a:srgbClr>
                  </a:outerShdw>
                </a:effectLst>
                <a:latin typeface="Calibri" pitchFamily="34" charset="0"/>
              </a:rPr>
              <a:t>suđenja u praksi</a:t>
            </a:r>
            <a:endParaRPr lang="en-US" sz="3600" dirty="0">
              <a:effectLst>
                <a:outerShdw blurRad="38100" dist="38100" dir="2700000" algn="tl">
                  <a:srgbClr val="000000">
                    <a:alpha val="43137"/>
                  </a:srgbClr>
                </a:outerShdw>
              </a:effectLst>
              <a:latin typeface="Calibri" pitchFamily="34" charset="0"/>
            </a:endParaRPr>
          </a:p>
        </p:txBody>
      </p:sp>
      <p:sp>
        <p:nvSpPr>
          <p:cNvPr id="10243" name="Rectangle 3"/>
          <p:cNvSpPr>
            <a:spLocks noGrp="1" noChangeArrowheads="1"/>
          </p:cNvSpPr>
          <p:nvPr>
            <p:ph idx="1"/>
          </p:nvPr>
        </p:nvSpPr>
        <p:spPr>
          <a:xfrm>
            <a:off x="539552" y="1340769"/>
            <a:ext cx="8280921" cy="4896543"/>
          </a:xfrm>
        </p:spPr>
        <p:txBody>
          <a:bodyPr>
            <a:normAutofit fontScale="92500"/>
          </a:bodyPr>
          <a:lstStyle/>
          <a:p>
            <a:r>
              <a:rPr lang="sr-Latn-CS" sz="2800" dirty="0" smtClean="0">
                <a:latin typeface="Calibri" pitchFamily="34" charset="0"/>
              </a:rPr>
              <a:t>Načelo </a:t>
            </a:r>
            <a:r>
              <a:rPr lang="sr-Latn-CS" sz="2800" b="1" dirty="0">
                <a:latin typeface="Calibri" pitchFamily="34" charset="0"/>
              </a:rPr>
              <a:t>“dva lica”</a:t>
            </a:r>
            <a:r>
              <a:rPr lang="sr-Latn-CS" sz="2800" dirty="0">
                <a:latin typeface="Calibri" pitchFamily="34" charset="0"/>
              </a:rPr>
              <a:t> </a:t>
            </a:r>
            <a:r>
              <a:rPr lang="sr-Latn-CS" sz="2400" i="1" dirty="0">
                <a:latin typeface="Calibri" pitchFamily="34" charset="0"/>
              </a:rPr>
              <a:t>(naturalistički </a:t>
            </a:r>
            <a:r>
              <a:rPr lang="sr-Latn-CS" sz="2400" i="1" dirty="0" smtClean="0">
                <a:latin typeface="Calibri" pitchFamily="34" charset="0"/>
              </a:rPr>
              <a:t>pristup definiše fasadu, </a:t>
            </a:r>
            <a:r>
              <a:rPr lang="sr-Latn-CS" sz="2400" i="1" dirty="0">
                <a:latin typeface="Calibri" pitchFamily="34" charset="0"/>
              </a:rPr>
              <a:t>TTS – </a:t>
            </a:r>
            <a:r>
              <a:rPr lang="sr-Latn-CS" sz="2400" i="1" dirty="0" smtClean="0">
                <a:latin typeface="Calibri" pitchFamily="34" charset="0"/>
              </a:rPr>
              <a:t>bazičnu ličnost; manifestno vs. latentno </a:t>
            </a:r>
            <a:r>
              <a:rPr lang="sr-Latn-CS" sz="2400" i="1" dirty="0">
                <a:latin typeface="Calibri" pitchFamily="34" charset="0"/>
              </a:rPr>
              <a:t>)</a:t>
            </a:r>
          </a:p>
          <a:p>
            <a:r>
              <a:rPr lang="sr-Latn-CS" sz="2800" dirty="0">
                <a:latin typeface="Calibri" pitchFamily="34" charset="0"/>
              </a:rPr>
              <a:t>Načelo </a:t>
            </a:r>
            <a:r>
              <a:rPr lang="sr-Latn-CS" sz="2800" b="1" dirty="0">
                <a:latin typeface="Calibri" pitchFamily="34" charset="0"/>
              </a:rPr>
              <a:t>“krunskog svedoka”</a:t>
            </a:r>
            <a:r>
              <a:rPr lang="sr-Latn-CS" sz="2800" dirty="0">
                <a:latin typeface="Calibri" pitchFamily="34" charset="0"/>
              </a:rPr>
              <a:t> </a:t>
            </a:r>
            <a:r>
              <a:rPr lang="sr-Latn-CS" sz="2400" i="1" dirty="0">
                <a:latin typeface="Calibri" pitchFamily="34" charset="0"/>
              </a:rPr>
              <a:t>( jedna </a:t>
            </a:r>
            <a:r>
              <a:rPr lang="sr-Latn-CS" sz="2400" i="1" dirty="0" smtClean="0">
                <a:latin typeface="Calibri" pitchFamily="34" charset="0"/>
              </a:rPr>
              <a:t>tehnika je ključna, npr.  Rorschach…)</a:t>
            </a:r>
            <a:endParaRPr lang="sr-Latn-CS" sz="2400" i="1" dirty="0">
              <a:latin typeface="Calibri" pitchFamily="34" charset="0"/>
            </a:endParaRPr>
          </a:p>
          <a:p>
            <a:r>
              <a:rPr lang="sr-Latn-CS" sz="2800" dirty="0">
                <a:latin typeface="Calibri" pitchFamily="34" charset="0"/>
              </a:rPr>
              <a:t>Načelo </a:t>
            </a:r>
            <a:r>
              <a:rPr lang="sr-Latn-CS" sz="2800" b="1" dirty="0">
                <a:latin typeface="Calibri" pitchFamily="34" charset="0"/>
              </a:rPr>
              <a:t>“što je </a:t>
            </a:r>
            <a:r>
              <a:rPr lang="sr-Latn-CS" sz="2800" b="1" dirty="0" smtClean="0">
                <a:latin typeface="Calibri" pitchFamily="34" charset="0"/>
              </a:rPr>
              <a:t>gore</a:t>
            </a:r>
            <a:r>
              <a:rPr lang="sr-Latn-CS" sz="2800" b="1" dirty="0">
                <a:latin typeface="Calibri" pitchFamily="34" charset="0"/>
              </a:rPr>
              <a:t>, to je </a:t>
            </a:r>
            <a:r>
              <a:rPr lang="sr-Latn-CS" sz="2800" b="1" dirty="0" smtClean="0">
                <a:latin typeface="Calibri" pitchFamily="34" charset="0"/>
              </a:rPr>
              <a:t>važnije</a:t>
            </a:r>
            <a:r>
              <a:rPr lang="sr-Latn-CS" sz="2800" b="1" dirty="0">
                <a:latin typeface="Calibri" pitchFamily="34" charset="0"/>
              </a:rPr>
              <a:t>”</a:t>
            </a:r>
            <a:r>
              <a:rPr lang="sr-Latn-CS" sz="2800" dirty="0">
                <a:latin typeface="Calibri" pitchFamily="34" charset="0"/>
              </a:rPr>
              <a:t> </a:t>
            </a:r>
            <a:r>
              <a:rPr lang="sr-Latn-CS" sz="2800" dirty="0" smtClean="0">
                <a:latin typeface="Calibri" pitchFamily="34" charset="0"/>
              </a:rPr>
              <a:t> </a:t>
            </a:r>
            <a:r>
              <a:rPr lang="sr-Latn-CS" sz="2400" dirty="0" smtClean="0">
                <a:latin typeface="Calibri" pitchFamily="34" charset="0"/>
              </a:rPr>
              <a:t>(teške, patognomonične informacije imaju veći značaj)</a:t>
            </a:r>
            <a:endParaRPr lang="sr-Latn-CS" sz="2400" dirty="0">
              <a:latin typeface="Calibri" pitchFamily="34" charset="0"/>
            </a:endParaRPr>
          </a:p>
          <a:p>
            <a:r>
              <a:rPr lang="sr-Latn-CS" sz="2800" dirty="0">
                <a:latin typeface="Calibri" pitchFamily="34" charset="0"/>
              </a:rPr>
              <a:t>Načelo </a:t>
            </a:r>
            <a:r>
              <a:rPr lang="sr-Latn-CS" sz="2800" dirty="0" smtClean="0">
                <a:latin typeface="Calibri" pitchFamily="34" charset="0"/>
              </a:rPr>
              <a:t>“</a:t>
            </a:r>
            <a:r>
              <a:rPr lang="sr-Latn-CS" sz="2800" b="1" dirty="0" smtClean="0">
                <a:latin typeface="Calibri" pitchFamily="34" charset="0"/>
              </a:rPr>
              <a:t>terminološkog rešenja”</a:t>
            </a:r>
            <a:r>
              <a:rPr lang="sr-Latn-CS" sz="2800" dirty="0" smtClean="0">
                <a:latin typeface="Calibri" pitchFamily="34" charset="0"/>
              </a:rPr>
              <a:t> </a:t>
            </a:r>
            <a:r>
              <a:rPr lang="sr-Latn-CS" sz="2400" i="1" dirty="0" smtClean="0">
                <a:latin typeface="Calibri" pitchFamily="34" charset="0"/>
              </a:rPr>
              <a:t>(prevođenje dobijenih podataka </a:t>
            </a:r>
            <a:r>
              <a:rPr lang="sr-Latn-CS" sz="2400" i="1" dirty="0">
                <a:latin typeface="Calibri" pitchFamily="34" charset="0"/>
              </a:rPr>
              <a:t>u termine izabrane teorije)</a:t>
            </a:r>
          </a:p>
          <a:p>
            <a:r>
              <a:rPr lang="sr-Latn-CS" sz="2800" dirty="0">
                <a:latin typeface="Calibri" pitchFamily="34" charset="0"/>
              </a:rPr>
              <a:t>Načelo </a:t>
            </a:r>
            <a:r>
              <a:rPr lang="sr-Latn-CS" sz="2800" b="1" dirty="0">
                <a:latin typeface="Calibri" pitchFamily="34" charset="0"/>
              </a:rPr>
              <a:t>“život je merilo”</a:t>
            </a:r>
            <a:r>
              <a:rPr lang="sr-Latn-CS" sz="2800" dirty="0">
                <a:latin typeface="Calibri" pitchFamily="34" charset="0"/>
              </a:rPr>
              <a:t> </a:t>
            </a:r>
            <a:r>
              <a:rPr lang="sr-Latn-CS" sz="2800" dirty="0" smtClean="0">
                <a:latin typeface="Calibri" pitchFamily="34" charset="0"/>
              </a:rPr>
              <a:t>(</a:t>
            </a:r>
            <a:r>
              <a:rPr lang="sr-Latn-CS" sz="2400" i="1" dirty="0" smtClean="0">
                <a:latin typeface="Calibri" pitchFamily="34" charset="0"/>
              </a:rPr>
              <a:t>TTS podređeni </a:t>
            </a:r>
            <a:r>
              <a:rPr lang="sr-Latn-CS" sz="2400" i="1" dirty="0">
                <a:latin typeface="Calibri" pitchFamily="34" charset="0"/>
              </a:rPr>
              <a:t>“biografskoj istini”)</a:t>
            </a:r>
          </a:p>
          <a:p>
            <a:r>
              <a:rPr lang="sr-Latn-CS" sz="2800" dirty="0">
                <a:latin typeface="Calibri" pitchFamily="34" charset="0"/>
              </a:rPr>
              <a:t>Načelo </a:t>
            </a:r>
            <a:r>
              <a:rPr lang="sr-Latn-CS" sz="2800" dirty="0" smtClean="0">
                <a:latin typeface="Calibri" pitchFamily="34" charset="0"/>
              </a:rPr>
              <a:t>“</a:t>
            </a:r>
            <a:r>
              <a:rPr lang="sr-Latn-CS" sz="2800" b="1" dirty="0" smtClean="0">
                <a:latin typeface="Calibri" pitchFamily="34" charset="0"/>
              </a:rPr>
              <a:t>suda stručnjaka”</a:t>
            </a:r>
            <a:r>
              <a:rPr lang="sr-Latn-CS" sz="2800" dirty="0" smtClean="0">
                <a:latin typeface="Calibri" pitchFamily="34" charset="0"/>
              </a:rPr>
              <a:t> </a:t>
            </a:r>
            <a:r>
              <a:rPr lang="sr-Latn-CS" sz="2400" dirty="0" smtClean="0">
                <a:latin typeface="Calibri" pitchFamily="34" charset="0"/>
              </a:rPr>
              <a:t>(istina je ono što kažu iskusne kolege)</a:t>
            </a:r>
            <a:endParaRPr lang="en-US" sz="2400" dirty="0" smtClean="0">
              <a:latin typeface="Calibri" pitchFamily="34" charset="0"/>
            </a:endParaRPr>
          </a:p>
          <a:p>
            <a:pPr>
              <a:buNone/>
            </a:pPr>
            <a:r>
              <a:rPr lang="sr-Latn-CS" sz="2400" i="1" dirty="0" smtClean="0">
                <a:latin typeface="Calibri" pitchFamily="34" charset="0"/>
              </a:rPr>
              <a:t>     </a:t>
            </a:r>
            <a:r>
              <a:rPr lang="sr-Latn-CS" sz="2400" dirty="0" smtClean="0">
                <a:latin typeface="Calibri" pitchFamily="34" charset="0"/>
              </a:rPr>
              <a:t>Načela se ne isključuju međusobno, primenjuju se zajedno, čak i u istom izveštaju u formi hipoteza.</a:t>
            </a:r>
            <a:endParaRPr lang="en-US" sz="2400" dirty="0" smtClean="0">
              <a:latin typeface="Calibri" pitchFamily="34" charset="0"/>
            </a:endParaRPr>
          </a:p>
          <a:p>
            <a:endParaRPr lang="en-US" sz="2800" dirty="0" smtClean="0">
              <a:latin typeface="Calibri" pitchFamily="34" charset="0"/>
            </a:endParaRPr>
          </a:p>
          <a:p>
            <a:endParaRPr lang="en-US" sz="2800" dirty="0">
              <a:latin typeface="Calibri" pitchFamily="34" charset="0"/>
            </a:endParaRPr>
          </a:p>
        </p:txBody>
      </p:sp>
    </p:spTree>
    <p:extLst>
      <p:ext uri="{BB962C8B-B14F-4D97-AF65-F5344CB8AC3E}">
        <p14:creationId xmlns:p14="http://schemas.microsoft.com/office/powerpoint/2010/main" xmlns="" val="4215428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3568" y="404664"/>
            <a:ext cx="8003232" cy="648072"/>
          </a:xfrm>
        </p:spPr>
        <p:txBody>
          <a:bodyPr>
            <a:normAutofit/>
          </a:bodyPr>
          <a:lstStyle/>
          <a:p>
            <a:r>
              <a:rPr lang="sr-Latn-CS" sz="3600" dirty="0" smtClean="0">
                <a:effectLst>
                  <a:outerShdw blurRad="38100" dist="38100" dir="2700000" algn="tl">
                    <a:srgbClr val="000000">
                      <a:alpha val="43137"/>
                    </a:srgbClr>
                  </a:outerShdw>
                </a:effectLst>
                <a:latin typeface="Calibri" pitchFamily="34" charset="0"/>
              </a:rPr>
              <a:t>Int</a:t>
            </a:r>
            <a:r>
              <a:rPr lang="en-US" sz="3600" dirty="0" smtClean="0">
                <a:effectLst>
                  <a:outerShdw blurRad="38100" dist="38100" dir="2700000" algn="tl">
                    <a:srgbClr val="000000">
                      <a:alpha val="43137"/>
                    </a:srgbClr>
                  </a:outerShdw>
                </a:effectLst>
                <a:latin typeface="Calibri" pitchFamily="34" charset="0"/>
              </a:rPr>
              <a:t>e</a:t>
            </a:r>
            <a:r>
              <a:rPr lang="sr-Latn-CS" sz="3600" dirty="0" smtClean="0">
                <a:effectLst>
                  <a:outerShdw blurRad="38100" dist="38100" dir="2700000" algn="tl">
                    <a:srgbClr val="000000">
                      <a:alpha val="43137"/>
                    </a:srgbClr>
                  </a:outerShdw>
                </a:effectLst>
                <a:latin typeface="Calibri" pitchFamily="34" charset="0"/>
              </a:rPr>
              <a:t>gracija podataka: dva metoda</a:t>
            </a:r>
            <a:endParaRPr lang="en-US" sz="3600" dirty="0">
              <a:effectLst>
                <a:outerShdw blurRad="38100" dist="38100" dir="2700000" algn="tl">
                  <a:srgbClr val="000000">
                    <a:alpha val="43137"/>
                  </a:srgbClr>
                </a:outerShdw>
              </a:effectLst>
              <a:latin typeface="Calibri" pitchFamily="34" charset="0"/>
            </a:endParaRPr>
          </a:p>
        </p:txBody>
      </p:sp>
      <p:sp>
        <p:nvSpPr>
          <p:cNvPr id="5123" name="Rectangle 3"/>
          <p:cNvSpPr>
            <a:spLocks noGrp="1" noChangeArrowheads="1"/>
          </p:cNvSpPr>
          <p:nvPr>
            <p:ph idx="1"/>
          </p:nvPr>
        </p:nvSpPr>
        <p:spPr>
          <a:xfrm>
            <a:off x="467544" y="1340768"/>
            <a:ext cx="8208912" cy="5040559"/>
          </a:xfrm>
        </p:spPr>
        <p:txBody>
          <a:bodyPr>
            <a:noAutofit/>
          </a:bodyPr>
          <a:lstStyle/>
          <a:p>
            <a:pPr>
              <a:spcBef>
                <a:spcPts val="600"/>
              </a:spcBef>
              <a:spcAft>
                <a:spcPts val="600"/>
              </a:spcAft>
            </a:pPr>
            <a:r>
              <a:rPr lang="sr-Latn-CS" sz="2400" b="1" dirty="0" smtClean="0">
                <a:latin typeface="Calibri" pitchFamily="34" charset="0"/>
              </a:rPr>
              <a:t>Statistički </a:t>
            </a:r>
            <a:r>
              <a:rPr lang="sr-Latn-CS" sz="2400" b="1" dirty="0">
                <a:latin typeface="Calibri" pitchFamily="34" charset="0"/>
              </a:rPr>
              <a:t>metod</a:t>
            </a:r>
            <a:r>
              <a:rPr lang="sr-Latn-CS" sz="2400" dirty="0">
                <a:latin typeface="Calibri" pitchFamily="34" charset="0"/>
              </a:rPr>
              <a:t>: baziran na malom broju klasa, sa velikom frekvencijom; podesan za </a:t>
            </a:r>
            <a:r>
              <a:rPr lang="sr-Latn-CS" sz="2400" dirty="0" smtClean="0">
                <a:latin typeface="Calibri" pitchFamily="34" charset="0"/>
              </a:rPr>
              <a:t>predviđanje </a:t>
            </a:r>
            <a:r>
              <a:rPr lang="sr-Latn-CS" sz="2400" dirty="0">
                <a:latin typeface="Calibri" pitchFamily="34" charset="0"/>
              </a:rPr>
              <a:t>opštih kategorija ponašanja i  </a:t>
            </a:r>
            <a:r>
              <a:rPr lang="sr-Latn-CS" sz="2400" dirty="0" smtClean="0">
                <a:latin typeface="Calibri" pitchFamily="34" charset="0"/>
              </a:rPr>
              <a:t>trajne </a:t>
            </a:r>
            <a:r>
              <a:rPr lang="sr-Latn-CS" sz="2400" dirty="0">
                <a:latin typeface="Calibri" pitchFamily="34" charset="0"/>
              </a:rPr>
              <a:t>strukture ličnosti; </a:t>
            </a:r>
            <a:r>
              <a:rPr lang="sr-Latn-CS" sz="2400" dirty="0" smtClean="0">
                <a:latin typeface="Calibri" pitchFamily="34" charset="0"/>
              </a:rPr>
              <a:t>zaključci su relativno dugoročni (daju “instant” profile ličnosti koji su relativno stabilni, ali je pitanje da li su to najvažnije informacije o ličnosti!)</a:t>
            </a:r>
            <a:endParaRPr lang="sr-Latn-CS" sz="2400" i="1" dirty="0" smtClean="0">
              <a:latin typeface="Calibri" pitchFamily="34" charset="0"/>
            </a:endParaRPr>
          </a:p>
          <a:p>
            <a:pPr>
              <a:spcBef>
                <a:spcPts val="600"/>
              </a:spcBef>
              <a:spcAft>
                <a:spcPts val="600"/>
              </a:spcAft>
            </a:pPr>
            <a:r>
              <a:rPr lang="sr-Latn-CS" sz="2400" b="1" dirty="0" smtClean="0">
                <a:latin typeface="Calibri" pitchFamily="34" charset="0"/>
              </a:rPr>
              <a:t>Klinički metod</a:t>
            </a:r>
            <a:r>
              <a:rPr lang="sr-Latn-CS" sz="2400" dirty="0" smtClean="0">
                <a:latin typeface="Calibri" pitchFamily="34" charset="0"/>
              </a:rPr>
              <a:t>: veliki broj klasa, sa malom frekvencijom uključenih pojava; pogodan za procenu individualnih reakcija; zaključci su (dinamskog karaktera), kratkotrajniji, ali relevantniji za razumevanje ličnosti i pružanje pomoći!</a:t>
            </a:r>
            <a:r>
              <a:rPr lang="sr-Latn-CS" sz="2400" i="1" dirty="0" smtClean="0">
                <a:latin typeface="Calibri" pitchFamily="34" charset="0"/>
              </a:rPr>
              <a:t>                      </a:t>
            </a:r>
          </a:p>
          <a:p>
            <a:pPr>
              <a:spcBef>
                <a:spcPts val="600"/>
              </a:spcBef>
              <a:spcAft>
                <a:spcPts val="600"/>
              </a:spcAft>
              <a:buNone/>
            </a:pPr>
            <a:r>
              <a:rPr lang="sr-Latn-CS" sz="2400" i="1" dirty="0" smtClean="0">
                <a:latin typeface="Calibri" pitchFamily="34" charset="0"/>
              </a:rPr>
              <a:t>                  </a:t>
            </a:r>
            <a:r>
              <a:rPr lang="sr-Latn-CS" sz="2400" b="1" i="1" dirty="0" smtClean="0">
                <a:latin typeface="Calibri" pitchFamily="34" charset="0"/>
              </a:rPr>
              <a:t>Ne ili-ili, nego oba metoda!</a:t>
            </a:r>
            <a:endParaRPr lang="en-US" sz="2400" b="1" i="1" dirty="0" smtClean="0">
              <a:latin typeface="Calibri" pitchFamily="34" charset="0"/>
            </a:endParaRPr>
          </a:p>
          <a:p>
            <a:endParaRPr lang="sr-Latn-CS" sz="2800" dirty="0" smtClean="0">
              <a:latin typeface="Calibri" pitchFamily="34" charset="0"/>
            </a:endParaRPr>
          </a:p>
          <a:p>
            <a:pPr>
              <a:buNone/>
            </a:pPr>
            <a:endParaRPr lang="sr-Latn-CS" sz="2400" dirty="0" smtClean="0">
              <a:latin typeface="Calibri" pitchFamily="34" charset="0"/>
            </a:endParaRPr>
          </a:p>
          <a:p>
            <a:pPr>
              <a:buNone/>
            </a:pPr>
            <a:r>
              <a:rPr lang="sr-Latn-CS" sz="2400" dirty="0" smtClean="0">
                <a:latin typeface="Calibri" pitchFamily="34" charset="0"/>
              </a:rPr>
              <a:t>                             </a:t>
            </a:r>
            <a:endParaRPr lang="en-US" sz="2400" i="1" dirty="0">
              <a:latin typeface="Calibri" pitchFamily="34" charset="0"/>
            </a:endParaRPr>
          </a:p>
        </p:txBody>
      </p:sp>
    </p:spTree>
    <p:extLst>
      <p:ext uri="{BB962C8B-B14F-4D97-AF65-F5344CB8AC3E}">
        <p14:creationId xmlns:p14="http://schemas.microsoft.com/office/powerpoint/2010/main" xmlns="" val="3156352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99592" y="548680"/>
            <a:ext cx="7787208" cy="792088"/>
          </a:xfrm>
        </p:spPr>
        <p:txBody>
          <a:bodyPr>
            <a:normAutofit/>
          </a:bodyPr>
          <a:lstStyle/>
          <a:p>
            <a:r>
              <a:rPr lang="sr-Latn-CS" sz="4000" dirty="0" smtClean="0">
                <a:effectLst>
                  <a:outerShdw blurRad="38100" dist="38100" dir="2700000" algn="tl">
                    <a:srgbClr val="000000">
                      <a:alpha val="43137"/>
                    </a:srgbClr>
                  </a:outerShdw>
                </a:effectLst>
                <a:latin typeface="Calibri" pitchFamily="34" charset="0"/>
              </a:rPr>
              <a:t>Klinički način integracije</a:t>
            </a:r>
            <a:endParaRPr lang="en-US" sz="4000" dirty="0">
              <a:effectLst>
                <a:outerShdw blurRad="38100" dist="38100" dir="2700000" algn="tl">
                  <a:srgbClr val="000000">
                    <a:alpha val="43137"/>
                  </a:srgbClr>
                </a:outerShdw>
              </a:effectLst>
              <a:latin typeface="Calibri" pitchFamily="34" charset="0"/>
            </a:endParaRPr>
          </a:p>
        </p:txBody>
      </p:sp>
      <p:sp>
        <p:nvSpPr>
          <p:cNvPr id="3075" name="Rectangle 3"/>
          <p:cNvSpPr>
            <a:spLocks noGrp="1" noChangeArrowheads="1"/>
          </p:cNvSpPr>
          <p:nvPr>
            <p:ph idx="1"/>
          </p:nvPr>
        </p:nvSpPr>
        <p:spPr>
          <a:xfrm>
            <a:off x="755576" y="1268761"/>
            <a:ext cx="7848674" cy="4536503"/>
          </a:xfrm>
        </p:spPr>
        <p:txBody>
          <a:bodyPr>
            <a:normAutofit/>
          </a:bodyPr>
          <a:lstStyle/>
          <a:p>
            <a:endParaRPr lang="sr-Latn-CS" sz="2800" dirty="0" smtClean="0">
              <a:latin typeface="Calibri" pitchFamily="34" charset="0"/>
            </a:endParaRPr>
          </a:p>
          <a:p>
            <a:r>
              <a:rPr lang="sr-Latn-CS" sz="2800" dirty="0" smtClean="0">
                <a:latin typeface="Calibri" pitchFamily="34" charset="0"/>
              </a:rPr>
              <a:t>Nije podložan striktno naučnom objašanjenju</a:t>
            </a:r>
          </a:p>
          <a:p>
            <a:r>
              <a:rPr lang="sr-Latn-CS" sz="2800" dirty="0" smtClean="0">
                <a:latin typeface="Calibri" pitchFamily="34" charset="0"/>
              </a:rPr>
              <a:t>Baziran </a:t>
            </a:r>
            <a:r>
              <a:rPr lang="sr-Latn-CS" sz="2800" dirty="0">
                <a:latin typeface="Calibri" pitchFamily="34" charset="0"/>
              </a:rPr>
              <a:t>na </a:t>
            </a:r>
            <a:r>
              <a:rPr lang="sr-Latn-CS" sz="2800" dirty="0" smtClean="0">
                <a:latin typeface="Calibri" pitchFamily="34" charset="0"/>
              </a:rPr>
              <a:t>iskustvu</a:t>
            </a:r>
          </a:p>
          <a:p>
            <a:r>
              <a:rPr lang="en-US" sz="2800" dirty="0" err="1" smtClean="0">
                <a:latin typeface="Calibri" pitchFamily="34" charset="0"/>
              </a:rPr>
              <a:t>Podlo</a:t>
            </a:r>
            <a:r>
              <a:rPr lang="sr-Latn-CS" sz="2800" dirty="0" smtClean="0">
                <a:latin typeface="Calibri" pitchFamily="34" charset="0"/>
              </a:rPr>
              <a:t>žan subjektivizmu</a:t>
            </a:r>
          </a:p>
          <a:p>
            <a:r>
              <a:rPr lang="sr-Latn-CS" sz="2800" dirty="0" smtClean="0">
                <a:latin typeface="Calibri" pitchFamily="34" charset="0"/>
              </a:rPr>
              <a:t>Zavisan od sposobnosti i “kreativnosti” kliničara</a:t>
            </a:r>
          </a:p>
          <a:p>
            <a:r>
              <a:rPr lang="sr-Latn-CS" sz="2800" dirty="0" smtClean="0">
                <a:latin typeface="Calibri" pitchFamily="34" charset="0"/>
              </a:rPr>
              <a:t>Individualan</a:t>
            </a:r>
          </a:p>
          <a:p>
            <a:r>
              <a:rPr lang="sr-Latn-CS" sz="2800" dirty="0" smtClean="0">
                <a:latin typeface="Calibri" pitchFamily="34" charset="0"/>
              </a:rPr>
              <a:t>Kvalitativan</a:t>
            </a:r>
          </a:p>
          <a:p>
            <a:r>
              <a:rPr lang="sr-Latn-CS" sz="2800" dirty="0" smtClean="0">
                <a:latin typeface="Calibri" pitchFamily="34" charset="0"/>
              </a:rPr>
              <a:t>Dubinski</a:t>
            </a:r>
          </a:p>
          <a:p>
            <a:r>
              <a:rPr lang="sr-Latn-CS" sz="2800" dirty="0" smtClean="0">
                <a:latin typeface="Calibri" pitchFamily="34" charset="0"/>
              </a:rPr>
              <a:t>Holistički</a:t>
            </a:r>
            <a:endParaRPr lang="sr-Latn-CS" sz="2800" dirty="0">
              <a:latin typeface="Calibri" pitchFamily="34" charset="0"/>
            </a:endParaRPr>
          </a:p>
          <a:p>
            <a:endParaRPr lang="en-US" sz="3200" b="1" dirty="0">
              <a:latin typeface="Calibri" pitchFamily="34" charset="0"/>
            </a:endParaRPr>
          </a:p>
        </p:txBody>
      </p:sp>
    </p:spTree>
    <p:extLst>
      <p:ext uri="{BB962C8B-B14F-4D97-AF65-F5344CB8AC3E}">
        <p14:creationId xmlns:p14="http://schemas.microsoft.com/office/powerpoint/2010/main" xmlns="" val="14024599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1560" y="476672"/>
            <a:ext cx="8075240" cy="720080"/>
          </a:xfrm>
        </p:spPr>
        <p:txBody>
          <a:bodyPr>
            <a:normAutofit/>
          </a:bodyPr>
          <a:lstStyle/>
          <a:p>
            <a:r>
              <a:rPr lang="sr-Latn-CS" dirty="0" smtClean="0">
                <a:effectLst>
                  <a:outerShdw blurRad="38100" dist="38100" dir="2700000" algn="tl">
                    <a:srgbClr val="000000">
                      <a:alpha val="43137"/>
                    </a:srgbClr>
                  </a:outerShdw>
                </a:effectLst>
                <a:latin typeface="Calibri" pitchFamily="34" charset="0"/>
              </a:rPr>
              <a:t>Konceptualizacija</a:t>
            </a:r>
            <a:r>
              <a:rPr lang="en-US" dirty="0" smtClean="0">
                <a:effectLst>
                  <a:outerShdw blurRad="38100" dist="38100" dir="2700000" algn="tl">
                    <a:srgbClr val="000000">
                      <a:alpha val="43137"/>
                    </a:srgbClr>
                  </a:outerShdw>
                </a:effectLst>
                <a:latin typeface="Calibri" pitchFamily="34" charset="0"/>
              </a:rPr>
              <a:t> i </a:t>
            </a:r>
            <a:r>
              <a:rPr lang="en-US" dirty="0" err="1" smtClean="0">
                <a:effectLst>
                  <a:outerShdw blurRad="38100" dist="38100" dir="2700000" algn="tl">
                    <a:srgbClr val="000000">
                      <a:alpha val="43137"/>
                    </a:srgbClr>
                  </a:outerShdw>
                </a:effectLst>
                <a:latin typeface="Calibri" pitchFamily="34" charset="0"/>
              </a:rPr>
              <a:t>formulacija</a:t>
            </a:r>
            <a:r>
              <a:rPr lang="en-US" dirty="0" smtClean="0">
                <a:effectLst>
                  <a:outerShdw blurRad="38100" dist="38100" dir="2700000" algn="tl">
                    <a:srgbClr val="000000">
                      <a:alpha val="43137"/>
                    </a:srgbClr>
                  </a:outerShdw>
                </a:effectLst>
                <a:latin typeface="Calibri" pitchFamily="34" charset="0"/>
              </a:rPr>
              <a:t> </a:t>
            </a:r>
            <a:r>
              <a:rPr lang="sr-Latn-CS" dirty="0" smtClean="0">
                <a:effectLst>
                  <a:outerShdw blurRad="38100" dist="38100" dir="2700000" algn="tl">
                    <a:srgbClr val="000000">
                      <a:alpha val="43137"/>
                    </a:srgbClr>
                  </a:outerShdw>
                </a:effectLst>
                <a:latin typeface="Calibri" pitchFamily="34" charset="0"/>
              </a:rPr>
              <a:t>slučaja</a:t>
            </a:r>
            <a:endParaRPr lang="en-US"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539552" y="1700808"/>
            <a:ext cx="7992888" cy="4320480"/>
          </a:xfrm>
        </p:spPr>
        <p:txBody>
          <a:bodyPr>
            <a:normAutofit/>
          </a:bodyPr>
          <a:lstStyle/>
          <a:p>
            <a:pPr>
              <a:spcBef>
                <a:spcPts val="600"/>
              </a:spcBef>
              <a:spcAft>
                <a:spcPts val="600"/>
              </a:spcAft>
            </a:pPr>
            <a:r>
              <a:rPr lang="sr-Latn-CS" sz="2400" b="1" dirty="0" smtClean="0">
                <a:latin typeface="Calibri" pitchFamily="34" charset="0"/>
              </a:rPr>
              <a:t>Sistematski i sveobuhvatni proces </a:t>
            </a:r>
            <a:r>
              <a:rPr lang="sr-Latn-CS" sz="2400" dirty="0" smtClean="0">
                <a:latin typeface="Calibri" pitchFamily="34" charset="0"/>
              </a:rPr>
              <a:t>organizovanja i objašnjenja informacija dobijenih kroz ispitivanje određenog pacijenta</a:t>
            </a:r>
            <a:endParaRPr lang="en-US" sz="2400" dirty="0" smtClean="0">
              <a:latin typeface="Calibri" pitchFamily="34" charset="0"/>
            </a:endParaRPr>
          </a:p>
          <a:p>
            <a:pPr>
              <a:spcBef>
                <a:spcPts val="600"/>
              </a:spcBef>
              <a:spcAft>
                <a:spcPts val="600"/>
              </a:spcAft>
            </a:pPr>
            <a:r>
              <a:rPr lang="sr-Latn-CS" sz="2400" b="1" dirty="0" smtClean="0">
                <a:latin typeface="Calibri" pitchFamily="34" charset="0"/>
              </a:rPr>
              <a:t>Interpretacija</a:t>
            </a:r>
            <a:r>
              <a:rPr lang="en-US" sz="2400" dirty="0" smtClean="0">
                <a:latin typeface="Calibri" pitchFamily="34" charset="0"/>
              </a:rPr>
              <a:t>: </a:t>
            </a:r>
            <a:r>
              <a:rPr lang="en-US" sz="2400" dirty="0" err="1" smtClean="0">
                <a:latin typeface="Calibri" pitchFamily="34" charset="0"/>
              </a:rPr>
              <a:t>napravili</a:t>
            </a:r>
            <a:r>
              <a:rPr lang="en-US" sz="2400" dirty="0" smtClean="0">
                <a:latin typeface="Calibri" pitchFamily="34" charset="0"/>
              </a:rPr>
              <a:t> </a:t>
            </a:r>
            <a:r>
              <a:rPr lang="en-US" sz="2400" dirty="0" err="1" smtClean="0">
                <a:latin typeface="Calibri" pitchFamily="34" charset="0"/>
              </a:rPr>
              <a:t>koncept</a:t>
            </a:r>
            <a:r>
              <a:rPr lang="en-US" sz="2400" dirty="0" smtClean="0">
                <a:latin typeface="Calibri" pitchFamily="34" charset="0"/>
              </a:rPr>
              <a:t> li</a:t>
            </a:r>
            <a:r>
              <a:rPr lang="sr-Latn-CS" sz="2400" dirty="0" smtClean="0">
                <a:latin typeface="Calibri" pitchFamily="34" charset="0"/>
              </a:rPr>
              <a:t>čnosti i hipoteze o uzrocima poremećaja (p</a:t>
            </a:r>
            <a:r>
              <a:rPr lang="en-US" sz="2400" dirty="0" err="1" smtClean="0">
                <a:latin typeface="Calibri" pitchFamily="34" charset="0"/>
              </a:rPr>
              <a:t>olaz</a:t>
            </a:r>
            <a:r>
              <a:rPr lang="sr-Latn-RS" sz="2400" dirty="0" smtClean="0">
                <a:latin typeface="Calibri" pitchFamily="34" charset="0"/>
              </a:rPr>
              <a:t>na</a:t>
            </a:r>
            <a:r>
              <a:rPr lang="sr-Latn-CS" sz="2400" dirty="0" smtClean="0">
                <a:latin typeface="Calibri" pitchFamily="34" charset="0"/>
              </a:rPr>
              <a:t> premisa da ponašanja imaju svoje </a:t>
            </a:r>
            <a:r>
              <a:rPr lang="sr-Latn-CS" sz="2400" b="1" dirty="0" smtClean="0">
                <a:latin typeface="Calibri" pitchFamily="34" charset="0"/>
              </a:rPr>
              <a:t>uzroke, značenja i svrhu, </a:t>
            </a:r>
            <a:r>
              <a:rPr lang="sr-Latn-CS" sz="2400" dirty="0" smtClean="0">
                <a:latin typeface="Calibri" pitchFamily="34" charset="0"/>
              </a:rPr>
              <a:t>koje nastojimo da otkrijemo) </a:t>
            </a:r>
          </a:p>
          <a:p>
            <a:pPr>
              <a:spcBef>
                <a:spcPts val="600"/>
              </a:spcBef>
              <a:spcAft>
                <a:spcPts val="600"/>
              </a:spcAft>
            </a:pPr>
            <a:r>
              <a:rPr lang="sr-Latn-CS" sz="2400" dirty="0" smtClean="0">
                <a:latin typeface="Calibri" pitchFamily="34" charset="0"/>
              </a:rPr>
              <a:t>Kliničar operiše sakupljenim  informacijama da bi formirao </a:t>
            </a:r>
            <a:r>
              <a:rPr lang="sr-Latn-CS" sz="2400" b="1" dirty="0" smtClean="0">
                <a:latin typeface="Calibri" pitchFamily="34" charset="0"/>
              </a:rPr>
              <a:t>model razumevanje i objašnjenja </a:t>
            </a:r>
            <a:r>
              <a:rPr lang="sr-Latn-CS" sz="2400" dirty="0" smtClean="0">
                <a:latin typeface="Calibri" pitchFamily="34" charset="0"/>
              </a:rPr>
              <a:t>pacijentovih teškoća i predložio </a:t>
            </a:r>
            <a:r>
              <a:rPr lang="sr-Latn-CS" sz="2400" b="1" dirty="0" smtClean="0">
                <a:latin typeface="Calibri" pitchFamily="34" charset="0"/>
              </a:rPr>
              <a:t>relevantne strategije pružanja pomoći</a:t>
            </a:r>
            <a:r>
              <a:rPr lang="sr-Latn-CS" sz="2400" dirty="0" smtClean="0">
                <a:latin typeface="Calibri" pitchFamily="34" charset="0"/>
              </a:rPr>
              <a:t>.</a:t>
            </a:r>
          </a:p>
          <a:p>
            <a:pPr>
              <a:buNone/>
            </a:pPr>
            <a:endParaRPr lang="sr-Latn-CS" sz="2800" dirty="0" smtClean="0">
              <a:latin typeface="Calibri" pitchFamily="34" charset="0"/>
            </a:endParaRPr>
          </a:p>
          <a:p>
            <a:endParaRPr lang="sr-Latn-CS" sz="3200" dirty="0" smtClean="0">
              <a:latin typeface="Calibri" pitchFamily="34" charset="0"/>
            </a:endParaRPr>
          </a:p>
          <a:p>
            <a:endParaRPr lang="sr-Latn-CS" sz="3200" dirty="0" smtClean="0">
              <a:latin typeface="Calibri" pitchFamily="34" charset="0"/>
            </a:endParaRPr>
          </a:p>
        </p:txBody>
      </p:sp>
    </p:spTree>
    <p:extLst>
      <p:ext uri="{BB962C8B-B14F-4D97-AF65-F5344CB8AC3E}">
        <p14:creationId xmlns:p14="http://schemas.microsoft.com/office/powerpoint/2010/main" xmlns="" val="3809086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274638"/>
            <a:ext cx="8003232" cy="850106"/>
          </a:xfrm>
        </p:spPr>
        <p:txBody>
          <a:bodyPr>
            <a:normAutofit fontScale="90000"/>
          </a:bodyPr>
          <a:lstStyle/>
          <a:p>
            <a:r>
              <a:rPr lang="sr-Latn-CS" sz="4000" dirty="0" smtClean="0">
                <a:effectLst>
                  <a:outerShdw blurRad="38100" dist="38100" dir="2700000" algn="tl">
                    <a:srgbClr val="000000">
                      <a:alpha val="43137"/>
                    </a:srgbClr>
                  </a:outerShdw>
                </a:effectLst>
                <a:latin typeface="Calibri" pitchFamily="34" charset="0"/>
              </a:rPr>
              <a:t>Karakteristike kliničke konceptualizacije </a:t>
            </a:r>
            <a:endParaRPr lang="en-US" sz="4000" dirty="0">
              <a:effectLst>
                <a:outerShdw blurRad="38100" dist="38100" dir="2700000" algn="tl">
                  <a:srgbClr val="000000">
                    <a:alpha val="43137"/>
                  </a:srgbClr>
                </a:outerShdw>
              </a:effectLst>
              <a:latin typeface="Calibri" pitchFamily="34" charset="0"/>
            </a:endParaRPr>
          </a:p>
        </p:txBody>
      </p:sp>
      <p:sp>
        <p:nvSpPr>
          <p:cNvPr id="11267" name="Rectangle 3"/>
          <p:cNvSpPr>
            <a:spLocks noGrp="1" noChangeArrowheads="1"/>
          </p:cNvSpPr>
          <p:nvPr>
            <p:ph idx="1"/>
          </p:nvPr>
        </p:nvSpPr>
        <p:spPr>
          <a:xfrm>
            <a:off x="899592" y="1484784"/>
            <a:ext cx="7704856" cy="4536504"/>
          </a:xfrm>
        </p:spPr>
        <p:txBody>
          <a:bodyPr>
            <a:normAutofit lnSpcReduction="10000"/>
          </a:bodyPr>
          <a:lstStyle/>
          <a:p>
            <a:r>
              <a:rPr lang="sr-Latn-CS" sz="2800" dirty="0" smtClean="0">
                <a:latin typeface="Calibri" pitchFamily="34" charset="0"/>
              </a:rPr>
              <a:t>specifična (a ne uopštena)</a:t>
            </a:r>
          </a:p>
          <a:p>
            <a:pPr>
              <a:buNone/>
            </a:pPr>
            <a:endParaRPr lang="sr-Latn-CS" sz="2800" dirty="0" smtClean="0">
              <a:latin typeface="Calibri" pitchFamily="34" charset="0"/>
            </a:endParaRPr>
          </a:p>
          <a:p>
            <a:r>
              <a:rPr lang="sr-Latn-CS" sz="2800" dirty="0" smtClean="0">
                <a:latin typeface="Calibri" pitchFamily="34" charset="0"/>
              </a:rPr>
              <a:t>konkretna  (odnosi se na postavljeni zadatak)</a:t>
            </a:r>
          </a:p>
          <a:p>
            <a:pPr>
              <a:buNone/>
            </a:pPr>
            <a:endParaRPr lang="sr-Latn-CS" sz="2800" dirty="0" smtClean="0">
              <a:latin typeface="Calibri" pitchFamily="34" charset="0"/>
            </a:endParaRPr>
          </a:p>
          <a:p>
            <a:r>
              <a:rPr lang="en-US" sz="2800" dirty="0" smtClean="0">
                <a:latin typeface="Calibri" pitchFamily="34" charset="0"/>
              </a:rPr>
              <a:t>k</a:t>
            </a:r>
            <a:r>
              <a:rPr lang="sr-Latn-CS" sz="2800" dirty="0" smtClean="0">
                <a:latin typeface="Calibri" pitchFamily="34" charset="0"/>
              </a:rPr>
              <a:t>oherentna  (povezanih delova)</a:t>
            </a:r>
          </a:p>
          <a:p>
            <a:endParaRPr lang="sr-Latn-CS" sz="2800" dirty="0" smtClean="0">
              <a:latin typeface="Calibri" pitchFamily="34" charset="0"/>
            </a:endParaRPr>
          </a:p>
          <a:p>
            <a:r>
              <a:rPr lang="sr-Latn-CS" sz="2800" dirty="0" smtClean="0">
                <a:latin typeface="Calibri" pitchFamily="34" charset="0"/>
              </a:rPr>
              <a:t>konzistentna (sa nekom teorijom ličnosti, ponašanja ili psihopatologije)</a:t>
            </a:r>
          </a:p>
          <a:p>
            <a:endParaRPr lang="sr-Latn-CS" sz="2800" dirty="0" smtClean="0">
              <a:latin typeface="Calibri" pitchFamily="34" charset="0"/>
            </a:endParaRPr>
          </a:p>
          <a:p>
            <a:r>
              <a:rPr lang="sr-Latn-CS" sz="2800" dirty="0" smtClean="0">
                <a:latin typeface="Calibri" pitchFamily="34" charset="0"/>
              </a:rPr>
              <a:t> razumna</a:t>
            </a:r>
            <a:r>
              <a:rPr lang="en-US" sz="2800" dirty="0" smtClean="0">
                <a:latin typeface="Calibri" pitchFamily="34" charset="0"/>
              </a:rPr>
              <a:t> (l</a:t>
            </a:r>
            <a:r>
              <a:rPr lang="sr-Latn-CS" sz="2800" dirty="0" smtClean="0">
                <a:latin typeface="Calibri" pitchFamily="34" charset="0"/>
              </a:rPr>
              <a:t>ogična)</a:t>
            </a:r>
          </a:p>
          <a:p>
            <a:endParaRPr lang="sr-Latn-CS" sz="3200" dirty="0">
              <a:latin typeface="Calibri" pitchFamily="34" charset="0"/>
            </a:endParaRPr>
          </a:p>
        </p:txBody>
      </p:sp>
    </p:spTree>
    <p:extLst>
      <p:ext uri="{BB962C8B-B14F-4D97-AF65-F5344CB8AC3E}">
        <p14:creationId xmlns:p14="http://schemas.microsoft.com/office/powerpoint/2010/main" xmlns="" val="8700316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755576" y="476672"/>
            <a:ext cx="7931224" cy="792088"/>
          </a:xfrm>
        </p:spPr>
        <p:txBody>
          <a:bodyPr>
            <a:normAutofit/>
          </a:bodyPr>
          <a:lstStyle/>
          <a:p>
            <a:r>
              <a:rPr lang="sr-Latn-CS" sz="3600" dirty="0">
                <a:effectLst>
                  <a:outerShdw blurRad="38100" dist="38100" dir="2700000" algn="tl">
                    <a:srgbClr val="000000">
                      <a:alpha val="43137"/>
                    </a:srgbClr>
                  </a:outerShdw>
                </a:effectLst>
                <a:latin typeface="Calibri" pitchFamily="34" charset="0"/>
              </a:rPr>
              <a:t>Nivoi</a:t>
            </a:r>
            <a:r>
              <a:rPr lang="en-US" sz="3600" dirty="0">
                <a:effectLst>
                  <a:outerShdw blurRad="38100" dist="38100" dir="2700000" algn="tl">
                    <a:srgbClr val="000000">
                      <a:alpha val="43137"/>
                    </a:srgbClr>
                  </a:outerShdw>
                </a:effectLst>
                <a:latin typeface="Calibri" pitchFamily="34" charset="0"/>
              </a:rPr>
              <a:t> </a:t>
            </a:r>
            <a:r>
              <a:rPr lang="sr-Latn-CS" sz="3600" dirty="0">
                <a:effectLst>
                  <a:outerShdw blurRad="38100" dist="38100" dir="2700000" algn="tl">
                    <a:srgbClr val="000000">
                      <a:alpha val="43137"/>
                    </a:srgbClr>
                  </a:outerShdw>
                </a:effectLst>
                <a:latin typeface="Calibri" pitchFamily="34" charset="0"/>
              </a:rPr>
              <a:t>(</a:t>
            </a:r>
            <a:r>
              <a:rPr lang="en-US" sz="3600" dirty="0" err="1">
                <a:effectLst>
                  <a:outerShdw blurRad="38100" dist="38100" dir="2700000" algn="tl">
                    <a:srgbClr val="000000">
                      <a:alpha val="43137"/>
                    </a:srgbClr>
                  </a:outerShdw>
                </a:effectLst>
                <a:latin typeface="Calibri" pitchFamily="34" charset="0"/>
              </a:rPr>
              <a:t>fa</a:t>
            </a:r>
            <a:r>
              <a:rPr lang="sr-Latn-CS" sz="3600" dirty="0" smtClean="0">
                <a:effectLst>
                  <a:outerShdw blurRad="38100" dist="38100" dir="2700000" algn="tl">
                    <a:srgbClr val="000000">
                      <a:alpha val="43137"/>
                    </a:srgbClr>
                  </a:outerShdw>
                </a:effectLst>
                <a:latin typeface="Calibri" pitchFamily="34" charset="0"/>
              </a:rPr>
              <a:t>ze) konceptualizacije slučaja</a:t>
            </a:r>
            <a:endParaRPr lang="en-US" sz="3600" dirty="0">
              <a:effectLst>
                <a:outerShdw blurRad="38100" dist="38100" dir="2700000" algn="tl">
                  <a:srgbClr val="000000">
                    <a:alpha val="43137"/>
                  </a:srgbClr>
                </a:outerShdw>
              </a:effectLst>
              <a:latin typeface="Calibri" pitchFamily="34" charset="0"/>
            </a:endParaRPr>
          </a:p>
        </p:txBody>
      </p:sp>
      <p:sp>
        <p:nvSpPr>
          <p:cNvPr id="39939" name="Rectangle 3"/>
          <p:cNvSpPr>
            <a:spLocks noGrp="1" noChangeArrowheads="1"/>
          </p:cNvSpPr>
          <p:nvPr>
            <p:ph idx="1"/>
          </p:nvPr>
        </p:nvSpPr>
        <p:spPr>
          <a:xfrm>
            <a:off x="467544" y="1556792"/>
            <a:ext cx="7920880" cy="4392488"/>
          </a:xfrm>
        </p:spPr>
        <p:txBody>
          <a:bodyPr>
            <a:noAutofit/>
          </a:bodyPr>
          <a:lstStyle/>
          <a:p>
            <a:pPr>
              <a:spcBef>
                <a:spcPts val="600"/>
              </a:spcBef>
              <a:spcAft>
                <a:spcPts val="600"/>
              </a:spcAft>
            </a:pPr>
            <a:r>
              <a:rPr lang="sr-Latn-CS" sz="2400" b="1" dirty="0" smtClean="0">
                <a:latin typeface="Calibri" pitchFamily="34" charset="0"/>
              </a:rPr>
              <a:t>Statistička obrada</a:t>
            </a:r>
            <a:r>
              <a:rPr lang="en-US" sz="2400" b="1" dirty="0" smtClean="0">
                <a:latin typeface="Calibri" pitchFamily="34" charset="0"/>
              </a:rPr>
              <a:t> </a:t>
            </a:r>
            <a:r>
              <a:rPr lang="en-US" sz="2400" b="1" dirty="0" err="1" smtClean="0">
                <a:latin typeface="Calibri" pitchFamily="34" charset="0"/>
              </a:rPr>
              <a:t>podataka</a:t>
            </a:r>
            <a:r>
              <a:rPr lang="sr-Latn-CS" sz="2400" dirty="0" smtClean="0">
                <a:latin typeface="Calibri" pitchFamily="34" charset="0"/>
              </a:rPr>
              <a:t>: ocena testovnih rezultata, sumiranje </a:t>
            </a:r>
            <a:r>
              <a:rPr lang="sr-Latn-CS" sz="2400" dirty="0">
                <a:latin typeface="Calibri" pitchFamily="34" charset="0"/>
              </a:rPr>
              <a:t>ponderisanih podataka i </a:t>
            </a:r>
            <a:r>
              <a:rPr lang="sr-Latn-CS" sz="2400" dirty="0" smtClean="0">
                <a:latin typeface="Calibri" pitchFamily="34" charset="0"/>
              </a:rPr>
              <a:t>pravljenje profila</a:t>
            </a:r>
            <a:endParaRPr lang="sr-Latn-CS" sz="2400" dirty="0">
              <a:latin typeface="Calibri" pitchFamily="34" charset="0"/>
            </a:endParaRPr>
          </a:p>
          <a:p>
            <a:pPr>
              <a:spcBef>
                <a:spcPts val="600"/>
              </a:spcBef>
              <a:spcAft>
                <a:spcPts val="600"/>
              </a:spcAft>
            </a:pPr>
            <a:r>
              <a:rPr lang="sr-Latn-CS" sz="2400" b="1" dirty="0">
                <a:latin typeface="Calibri" pitchFamily="34" charset="0"/>
              </a:rPr>
              <a:t>Pronalaženje značenja </a:t>
            </a:r>
            <a:r>
              <a:rPr lang="sr-Latn-CS" sz="2400" b="1" dirty="0" smtClean="0">
                <a:latin typeface="Calibri" pitchFamily="34" charset="0"/>
              </a:rPr>
              <a:t>podataka</a:t>
            </a:r>
            <a:r>
              <a:rPr lang="sr-Latn-CS" sz="2400" dirty="0">
                <a:latin typeface="Calibri" pitchFamily="34" charset="0"/>
              </a:rPr>
              <a:t>: </a:t>
            </a:r>
            <a:r>
              <a:rPr lang="sr-Latn-CS" sz="2400" dirty="0" smtClean="0">
                <a:latin typeface="Calibri" pitchFamily="34" charset="0"/>
              </a:rPr>
              <a:t>interpretacija u zavisnosti od testovnog ponašanja i testovnih </a:t>
            </a:r>
            <a:r>
              <a:rPr lang="sr-Latn-CS" sz="2400" dirty="0">
                <a:latin typeface="Calibri" pitchFamily="34" charset="0"/>
              </a:rPr>
              <a:t>pokazatelja, </a:t>
            </a:r>
            <a:r>
              <a:rPr lang="sr-Latn-CS" sz="2400" dirty="0" smtClean="0">
                <a:latin typeface="Calibri" pitchFamily="34" charset="0"/>
              </a:rPr>
              <a:t>povezanosti sa </a:t>
            </a:r>
            <a:r>
              <a:rPr lang="sr-Latn-CS" sz="2400" dirty="0">
                <a:latin typeface="Calibri" pitchFamily="34" charset="0"/>
              </a:rPr>
              <a:t>teorijskim </a:t>
            </a:r>
            <a:r>
              <a:rPr lang="sr-Latn-CS" sz="2400" dirty="0" smtClean="0">
                <a:latin typeface="Calibri" pitchFamily="34" charset="0"/>
              </a:rPr>
              <a:t>pretpostavkama i aktualnom situacijom ispitanika</a:t>
            </a:r>
          </a:p>
          <a:p>
            <a:pPr>
              <a:spcBef>
                <a:spcPts val="600"/>
              </a:spcBef>
              <a:spcAft>
                <a:spcPts val="600"/>
              </a:spcAft>
            </a:pPr>
            <a:r>
              <a:rPr lang="sr-Latn-CS" sz="2400" b="1" dirty="0" smtClean="0">
                <a:latin typeface="Calibri" pitchFamily="34" charset="0"/>
              </a:rPr>
              <a:t>Interpretacija</a:t>
            </a:r>
            <a:r>
              <a:rPr lang="sr-Latn-CS" sz="2400" dirty="0" smtClean="0">
                <a:latin typeface="Calibri" pitchFamily="34" charset="0"/>
              </a:rPr>
              <a:t> pojedinih aspekata ličnosti (inteligencija, ponašanje, crte ličnosti…)</a:t>
            </a:r>
          </a:p>
          <a:p>
            <a:pPr>
              <a:spcBef>
                <a:spcPts val="600"/>
              </a:spcBef>
              <a:spcAft>
                <a:spcPts val="600"/>
              </a:spcAft>
            </a:pPr>
            <a:r>
              <a:rPr lang="sr-Latn-CS" sz="2400" b="1" dirty="0" smtClean="0">
                <a:latin typeface="Calibri" pitchFamily="34" charset="0"/>
              </a:rPr>
              <a:t>Integracija </a:t>
            </a:r>
            <a:r>
              <a:rPr lang="sr-Latn-CS" sz="2400" dirty="0" smtClean="0">
                <a:latin typeface="Calibri" pitchFamily="34" charset="0"/>
              </a:rPr>
              <a:t>hipoteza, zaključaka i objašnjenja u celokupnu sliku o ličnosti i dinamici poremećaja</a:t>
            </a:r>
            <a:endParaRPr lang="en-US" sz="2400" dirty="0">
              <a:latin typeface="Calibri" pitchFamily="34" charset="0"/>
            </a:endParaRPr>
          </a:p>
        </p:txBody>
      </p:sp>
    </p:spTree>
    <p:extLst>
      <p:ext uri="{BB962C8B-B14F-4D97-AF65-F5344CB8AC3E}">
        <p14:creationId xmlns:p14="http://schemas.microsoft.com/office/powerpoint/2010/main" xmlns="" val="4240658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55576" y="476672"/>
            <a:ext cx="8208912" cy="792088"/>
          </a:xfrm>
        </p:spPr>
        <p:txBody>
          <a:bodyPr>
            <a:normAutofit/>
          </a:bodyPr>
          <a:lstStyle/>
          <a:p>
            <a:r>
              <a:rPr lang="sr-Latn-CS" sz="4000" dirty="0" smtClean="0">
                <a:effectLst/>
                <a:latin typeface="Calibri" pitchFamily="34" charset="0"/>
              </a:rPr>
              <a:t> </a:t>
            </a:r>
            <a:r>
              <a:rPr lang="en-US" sz="4000" dirty="0" smtClean="0">
                <a:effectLst/>
                <a:latin typeface="Calibri" pitchFamily="34" charset="0"/>
              </a:rPr>
              <a:t>   </a:t>
            </a:r>
            <a:r>
              <a:rPr lang="sr-Latn-CS" sz="4000" dirty="0" smtClean="0">
                <a:effectLst>
                  <a:outerShdw blurRad="38100" dist="38100" dir="2700000" algn="tl">
                    <a:srgbClr val="000000">
                      <a:alpha val="43137"/>
                    </a:srgbClr>
                  </a:outerShdw>
                </a:effectLst>
                <a:latin typeface="Calibri" pitchFamily="34" charset="0"/>
              </a:rPr>
              <a:t>Proces </a:t>
            </a:r>
            <a:r>
              <a:rPr lang="en-US" sz="4000" dirty="0" err="1" smtClean="0">
                <a:effectLst>
                  <a:outerShdw blurRad="38100" dist="38100" dir="2700000" algn="tl">
                    <a:srgbClr val="000000">
                      <a:alpha val="43137"/>
                    </a:srgbClr>
                  </a:outerShdw>
                </a:effectLst>
                <a:latin typeface="Calibri" pitchFamily="34" charset="0"/>
              </a:rPr>
              <a:t>interpretacije</a:t>
            </a:r>
            <a:endParaRPr lang="en-US" sz="4000" dirty="0">
              <a:effectLst>
                <a:outerShdw blurRad="38100" dist="38100" dir="2700000" algn="tl">
                  <a:srgbClr val="000000">
                    <a:alpha val="43137"/>
                  </a:srgbClr>
                </a:outerShdw>
              </a:effectLst>
              <a:latin typeface="Calibri" pitchFamily="34" charset="0"/>
            </a:endParaRPr>
          </a:p>
        </p:txBody>
      </p:sp>
      <p:sp>
        <p:nvSpPr>
          <p:cNvPr id="36867" name="Rectangle 3"/>
          <p:cNvSpPr>
            <a:spLocks noGrp="1" noChangeArrowheads="1"/>
          </p:cNvSpPr>
          <p:nvPr>
            <p:ph idx="1"/>
          </p:nvPr>
        </p:nvSpPr>
        <p:spPr>
          <a:xfrm>
            <a:off x="611560" y="1412776"/>
            <a:ext cx="8136904" cy="5112567"/>
          </a:xfrm>
        </p:spPr>
        <p:txBody>
          <a:bodyPr>
            <a:normAutofit/>
          </a:bodyPr>
          <a:lstStyle/>
          <a:p>
            <a:pPr>
              <a:spcBef>
                <a:spcPts val="600"/>
              </a:spcBef>
              <a:spcAft>
                <a:spcPts val="600"/>
              </a:spcAft>
            </a:pPr>
            <a:r>
              <a:rPr lang="sr-Latn-CS" sz="2400" dirty="0" smtClean="0">
                <a:latin typeface="Calibri" pitchFamily="34" charset="0"/>
              </a:rPr>
              <a:t>Dobijene rezultate </a:t>
            </a:r>
            <a:r>
              <a:rPr lang="sr-Latn-CS" sz="2400" b="1" i="1" dirty="0" smtClean="0">
                <a:latin typeface="Calibri" pitchFamily="34" charset="0"/>
              </a:rPr>
              <a:t>opisati</a:t>
            </a:r>
          </a:p>
          <a:p>
            <a:pPr>
              <a:spcBef>
                <a:spcPts val="600"/>
              </a:spcBef>
              <a:spcAft>
                <a:spcPts val="600"/>
              </a:spcAft>
            </a:pPr>
            <a:r>
              <a:rPr lang="sr-Latn-CS" sz="2400" dirty="0" smtClean="0">
                <a:latin typeface="Calibri" pitchFamily="34" charset="0"/>
              </a:rPr>
              <a:t>Opise ( podatke) </a:t>
            </a:r>
            <a:r>
              <a:rPr lang="sr-Latn-CS" sz="2400" b="1" i="1" dirty="0" smtClean="0">
                <a:latin typeface="Calibri" pitchFamily="34" charset="0"/>
              </a:rPr>
              <a:t>objasniti</a:t>
            </a:r>
            <a:r>
              <a:rPr lang="sr-Latn-CS" sz="2400" b="1" dirty="0" smtClean="0">
                <a:latin typeface="Calibri" pitchFamily="34" charset="0"/>
              </a:rPr>
              <a:t>  </a:t>
            </a:r>
            <a:r>
              <a:rPr lang="sr-Latn-CS" sz="2400" dirty="0" smtClean="0">
                <a:latin typeface="Calibri" pitchFamily="34" charset="0"/>
              </a:rPr>
              <a:t>(dati značenja)</a:t>
            </a:r>
          </a:p>
          <a:p>
            <a:pPr>
              <a:spcBef>
                <a:spcPts val="600"/>
              </a:spcBef>
              <a:spcAft>
                <a:spcPts val="600"/>
              </a:spcAft>
            </a:pPr>
            <a:r>
              <a:rPr lang="sr-Latn-CS" sz="2400" dirty="0" smtClean="0">
                <a:latin typeface="Calibri" pitchFamily="34" charset="0"/>
              </a:rPr>
              <a:t>Objašnjenja</a:t>
            </a:r>
            <a:r>
              <a:rPr lang="sr-Latn-CS" sz="2400" i="1" dirty="0" smtClean="0">
                <a:latin typeface="Calibri" pitchFamily="34" charset="0"/>
              </a:rPr>
              <a:t> </a:t>
            </a:r>
            <a:r>
              <a:rPr lang="sr-Latn-CS" sz="2400" b="1" i="1" dirty="0" smtClean="0">
                <a:latin typeface="Calibri" pitchFamily="34" charset="0"/>
              </a:rPr>
              <a:t>argumentovati</a:t>
            </a:r>
            <a:r>
              <a:rPr lang="sr-Latn-CS" sz="2400" b="1" dirty="0" smtClean="0">
                <a:latin typeface="Calibri" pitchFamily="34" charset="0"/>
              </a:rPr>
              <a:t> </a:t>
            </a:r>
            <a:r>
              <a:rPr lang="sr-Latn-CS" sz="2400" dirty="0" smtClean="0">
                <a:latin typeface="Calibri" pitchFamily="34" charset="0"/>
              </a:rPr>
              <a:t>(teorijski, fenomenološki</a:t>
            </a:r>
            <a:r>
              <a:rPr lang="en-US" sz="2400" dirty="0" smtClean="0">
                <a:latin typeface="Calibri" pitchFamily="34" charset="0"/>
              </a:rPr>
              <a:t>, </a:t>
            </a:r>
            <a:r>
              <a:rPr lang="en-US" sz="2400" dirty="0" err="1" smtClean="0">
                <a:latin typeface="Calibri" pitchFamily="34" charset="0"/>
              </a:rPr>
              <a:t>kontekstualno</a:t>
            </a:r>
            <a:r>
              <a:rPr lang="en-US" sz="2400" dirty="0" smtClean="0">
                <a:latin typeface="Calibri" pitchFamily="34" charset="0"/>
              </a:rPr>
              <a:t>)</a:t>
            </a:r>
            <a:endParaRPr lang="sr-Latn-CS" sz="2400" b="1" dirty="0">
              <a:latin typeface="Calibri" pitchFamily="34" charset="0"/>
            </a:endParaRPr>
          </a:p>
          <a:p>
            <a:pPr>
              <a:spcBef>
                <a:spcPts val="600"/>
              </a:spcBef>
              <a:spcAft>
                <a:spcPts val="600"/>
              </a:spcAft>
            </a:pPr>
            <a:r>
              <a:rPr lang="sr-Latn-CS" sz="2400" dirty="0">
                <a:latin typeface="Calibri" pitchFamily="34" charset="0"/>
              </a:rPr>
              <a:t>Objašnjenja </a:t>
            </a:r>
            <a:r>
              <a:rPr lang="en-US" sz="2400" b="1" i="1" dirty="0" err="1" smtClean="0">
                <a:latin typeface="Calibri" pitchFamily="34" charset="0"/>
              </a:rPr>
              <a:t>povezati</a:t>
            </a:r>
            <a:r>
              <a:rPr lang="en-US" sz="2400" i="1" dirty="0" smtClean="0">
                <a:latin typeface="Calibri" pitchFamily="34" charset="0"/>
              </a:rPr>
              <a:t> </a:t>
            </a:r>
            <a:r>
              <a:rPr lang="en-US" sz="2400" dirty="0" err="1" smtClean="0">
                <a:latin typeface="Calibri" pitchFamily="34" charset="0"/>
              </a:rPr>
              <a:t>sa</a:t>
            </a:r>
            <a:r>
              <a:rPr lang="en-US" sz="2400" dirty="0" smtClean="0">
                <a:latin typeface="Calibri" pitchFamily="34" charset="0"/>
              </a:rPr>
              <a:t> </a:t>
            </a:r>
            <a:r>
              <a:rPr lang="sr-Latn-CS" sz="2400" dirty="0" smtClean="0">
                <a:latin typeface="Calibri" pitchFamily="34" charset="0"/>
              </a:rPr>
              <a:t>neki</a:t>
            </a:r>
            <a:r>
              <a:rPr lang="en-US" sz="2400" dirty="0" smtClean="0">
                <a:latin typeface="Calibri" pitchFamily="34" charset="0"/>
              </a:rPr>
              <a:t>m</a:t>
            </a:r>
            <a:r>
              <a:rPr lang="sr-Latn-CS" sz="2400" dirty="0" smtClean="0">
                <a:latin typeface="Calibri" pitchFamily="34" charset="0"/>
              </a:rPr>
              <a:t> </a:t>
            </a:r>
            <a:r>
              <a:rPr lang="sr-Latn-CS" sz="2400" b="1" i="1" dirty="0" smtClean="0">
                <a:latin typeface="Calibri" pitchFamily="34" charset="0"/>
              </a:rPr>
              <a:t>teorijski</a:t>
            </a:r>
            <a:r>
              <a:rPr lang="en-US" sz="2400" b="1" i="1" dirty="0" smtClean="0">
                <a:latin typeface="Calibri" pitchFamily="34" charset="0"/>
              </a:rPr>
              <a:t>m</a:t>
            </a:r>
            <a:r>
              <a:rPr lang="sr-Latn-CS" sz="2400" b="1" i="1" dirty="0" smtClean="0">
                <a:latin typeface="Calibri" pitchFamily="34" charset="0"/>
              </a:rPr>
              <a:t> koncept</a:t>
            </a:r>
            <a:r>
              <a:rPr lang="en-US" sz="2400" b="1" i="1" dirty="0" err="1" smtClean="0">
                <a:latin typeface="Calibri" pitchFamily="34" charset="0"/>
              </a:rPr>
              <a:t>om</a:t>
            </a:r>
            <a:endParaRPr lang="sr-Latn-CS" sz="2400" b="1" i="1" dirty="0" smtClean="0">
              <a:latin typeface="Calibri" pitchFamily="34" charset="0"/>
            </a:endParaRPr>
          </a:p>
          <a:p>
            <a:pPr>
              <a:spcBef>
                <a:spcPts val="600"/>
              </a:spcBef>
              <a:spcAft>
                <a:spcPts val="600"/>
              </a:spcAft>
            </a:pPr>
            <a:r>
              <a:rPr lang="sr-Latn-CS" sz="2400" b="1" i="1" dirty="0" smtClean="0">
                <a:latin typeface="Calibri" pitchFamily="34" charset="0"/>
              </a:rPr>
              <a:t>Parcijalne zaključke </a:t>
            </a:r>
            <a:r>
              <a:rPr lang="sr-Latn-CS" sz="2400" dirty="0" smtClean="0">
                <a:latin typeface="Calibri" pitchFamily="34" charset="0"/>
              </a:rPr>
              <a:t>i utiske dovesti u </a:t>
            </a:r>
            <a:r>
              <a:rPr lang="sr-Latn-CS" sz="2400" b="1" i="1" dirty="0" smtClean="0">
                <a:latin typeface="Calibri" pitchFamily="34" charset="0"/>
              </a:rPr>
              <a:t>međusobnu vezu </a:t>
            </a:r>
            <a:r>
              <a:rPr lang="sr-Latn-CS" sz="2400" dirty="0" smtClean="0">
                <a:latin typeface="Calibri" pitchFamily="34" charset="0"/>
              </a:rPr>
              <a:t>(po mogućnosti uzročno-posledičnu)</a:t>
            </a:r>
            <a:r>
              <a:rPr lang="sr-Latn-CS" sz="2400" i="1" dirty="0" smtClean="0">
                <a:latin typeface="Calibri" pitchFamily="34" charset="0"/>
              </a:rPr>
              <a:t> </a:t>
            </a:r>
          </a:p>
          <a:p>
            <a:pPr>
              <a:spcBef>
                <a:spcPts val="600"/>
              </a:spcBef>
              <a:spcAft>
                <a:spcPts val="600"/>
              </a:spcAft>
            </a:pPr>
            <a:r>
              <a:rPr lang="en-US" sz="2400" dirty="0" smtClean="0">
                <a:latin typeface="Calibri" pitchFamily="34" charset="0"/>
              </a:rPr>
              <a:t>Ra</a:t>
            </a:r>
            <a:r>
              <a:rPr lang="sr-Latn-CS" sz="2400" dirty="0" smtClean="0">
                <a:latin typeface="Calibri" pitchFamily="34" charset="0"/>
              </a:rPr>
              <a:t>z</a:t>
            </a:r>
            <a:r>
              <a:rPr lang="en-US" sz="2400" dirty="0" err="1" smtClean="0">
                <a:latin typeface="Calibri" pitchFamily="34" charset="0"/>
              </a:rPr>
              <a:t>motriti</a:t>
            </a:r>
            <a:r>
              <a:rPr lang="en-US" sz="2400" dirty="0" smtClean="0">
                <a:latin typeface="Calibri" pitchFamily="34" charset="0"/>
              </a:rPr>
              <a:t> </a:t>
            </a:r>
            <a:r>
              <a:rPr lang="sr-Latn-CS" sz="2400" b="1" i="1" dirty="0" smtClean="0">
                <a:latin typeface="Calibri" pitchFamily="34" charset="0"/>
              </a:rPr>
              <a:t>alternativ</a:t>
            </a:r>
            <a:r>
              <a:rPr lang="en-US" sz="2400" b="1" i="1" dirty="0" smtClean="0">
                <a:latin typeface="Calibri" pitchFamily="34" charset="0"/>
              </a:rPr>
              <a:t>e</a:t>
            </a:r>
            <a:r>
              <a:rPr lang="sr-Latn-CS" sz="2400" b="1" i="1" dirty="0" smtClean="0">
                <a:latin typeface="Calibri" pitchFamily="34" charset="0"/>
              </a:rPr>
              <a:t> </a:t>
            </a:r>
            <a:r>
              <a:rPr lang="sr-Latn-CS" sz="2400" dirty="0" smtClean="0">
                <a:latin typeface="Calibri" pitchFamily="34" charset="0"/>
              </a:rPr>
              <a:t>(analizirati ono što se “ne uklapa” i dati pretpostavke u vezi toga)</a:t>
            </a:r>
          </a:p>
          <a:p>
            <a:pPr>
              <a:spcBef>
                <a:spcPts val="600"/>
              </a:spcBef>
              <a:spcAft>
                <a:spcPts val="600"/>
              </a:spcAft>
            </a:pPr>
            <a:r>
              <a:rPr lang="sr-Latn-CS" sz="2400" i="1" dirty="0" smtClean="0">
                <a:latin typeface="Calibri" pitchFamily="34" charset="0"/>
              </a:rPr>
              <a:t>Ne žuriti sa zaključivanjem!</a:t>
            </a:r>
          </a:p>
          <a:p>
            <a:endParaRPr lang="sr-Latn-CS" sz="3200" dirty="0">
              <a:latin typeface="Calibri" pitchFamily="34" charset="0"/>
            </a:endParaRPr>
          </a:p>
          <a:p>
            <a:endParaRPr lang="en-US" sz="3200" dirty="0">
              <a:latin typeface="Calibri" pitchFamily="34" charset="0"/>
            </a:endParaRPr>
          </a:p>
        </p:txBody>
      </p:sp>
    </p:spTree>
    <p:extLst>
      <p:ext uri="{BB962C8B-B14F-4D97-AF65-F5344CB8AC3E}">
        <p14:creationId xmlns:p14="http://schemas.microsoft.com/office/powerpoint/2010/main" xmlns="" val="799461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3568" y="476672"/>
            <a:ext cx="8229600" cy="936104"/>
          </a:xfrm>
        </p:spPr>
        <p:txBody>
          <a:bodyPr>
            <a:normAutofit/>
          </a:bodyPr>
          <a:lstStyle/>
          <a:p>
            <a:r>
              <a:rPr lang="sr-Latn-CS" sz="4000" dirty="0" smtClean="0">
                <a:effectLst>
                  <a:outerShdw blurRad="38100" dist="38100" dir="2700000" algn="tl">
                    <a:srgbClr val="000000">
                      <a:alpha val="43137"/>
                    </a:srgbClr>
                  </a:outerShdw>
                </a:effectLst>
                <a:latin typeface="Calibri" pitchFamily="34" charset="0"/>
              </a:rPr>
              <a:t>Vremenski aspekti konceptualizacije</a:t>
            </a:r>
            <a:endParaRPr lang="en-US" sz="40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683568" y="1700808"/>
            <a:ext cx="7848872" cy="4176464"/>
          </a:xfrm>
        </p:spPr>
        <p:txBody>
          <a:bodyPr>
            <a:normAutofit/>
          </a:bodyPr>
          <a:lstStyle/>
          <a:p>
            <a:pPr>
              <a:lnSpc>
                <a:spcPct val="90000"/>
              </a:lnSpc>
            </a:pPr>
            <a:endParaRPr lang="sr-Latn-CS" sz="2800" dirty="0" smtClean="0">
              <a:latin typeface="Calibri" pitchFamily="34" charset="0"/>
            </a:endParaRPr>
          </a:p>
          <a:p>
            <a:pPr>
              <a:lnSpc>
                <a:spcPct val="90000"/>
              </a:lnSpc>
            </a:pPr>
            <a:r>
              <a:rPr lang="sr-Latn-CS" sz="2400" dirty="0" smtClean="0">
                <a:latin typeface="Calibri" pitchFamily="34" charset="0"/>
              </a:rPr>
              <a:t>Tumačenje i objašnjavanje pacijentovog </a:t>
            </a:r>
            <a:r>
              <a:rPr lang="sr-Latn-CS" sz="2400" b="1" dirty="0" smtClean="0">
                <a:latin typeface="Calibri" pitchFamily="34" charset="0"/>
              </a:rPr>
              <a:t>ponašanja u sadašnjem trenutku </a:t>
            </a:r>
            <a:r>
              <a:rPr lang="sr-Latn-CS" sz="2400" dirty="0" smtClean="0">
                <a:latin typeface="Calibri" pitchFamily="34" charset="0"/>
              </a:rPr>
              <a:t>(davanje značenja).</a:t>
            </a:r>
          </a:p>
          <a:p>
            <a:pPr>
              <a:lnSpc>
                <a:spcPct val="90000"/>
              </a:lnSpc>
              <a:buNone/>
            </a:pPr>
            <a:endParaRPr lang="sr-Latn-CS" sz="2400" dirty="0" smtClean="0">
              <a:latin typeface="Calibri" pitchFamily="34" charset="0"/>
            </a:endParaRPr>
          </a:p>
          <a:p>
            <a:pPr>
              <a:lnSpc>
                <a:spcPct val="90000"/>
              </a:lnSpc>
            </a:pPr>
            <a:r>
              <a:rPr lang="sr-Latn-CS" sz="2400" b="1" dirty="0" smtClean="0">
                <a:latin typeface="Calibri" pitchFamily="34" charset="0"/>
              </a:rPr>
              <a:t>Postdiktivno suđenje</a:t>
            </a:r>
            <a:r>
              <a:rPr lang="sr-Latn-CS" sz="2400" dirty="0" smtClean="0">
                <a:latin typeface="Calibri" pitchFamily="34" charset="0"/>
              </a:rPr>
              <a:t>: analiza i objašnjenje </a:t>
            </a:r>
            <a:r>
              <a:rPr lang="sr-Latn-CS" sz="2400" b="1" dirty="0">
                <a:latin typeface="Calibri" pitchFamily="34" charset="0"/>
              </a:rPr>
              <a:t>pacijentovog</a:t>
            </a:r>
            <a:r>
              <a:rPr lang="sr-Latn-CS" sz="2400" dirty="0" smtClean="0">
                <a:latin typeface="Calibri" pitchFamily="34" charset="0"/>
              </a:rPr>
              <a:t> </a:t>
            </a:r>
            <a:r>
              <a:rPr lang="sr-Latn-CS" sz="2400" i="1" dirty="0" smtClean="0">
                <a:latin typeface="Calibri" pitchFamily="34" charset="0"/>
              </a:rPr>
              <a:t>ponašanje u prošlosti </a:t>
            </a:r>
            <a:r>
              <a:rPr lang="sr-Latn-CS" sz="2400" dirty="0" smtClean="0">
                <a:latin typeface="Calibri" pitchFamily="34" charset="0"/>
              </a:rPr>
              <a:t>(otkrivanje nesvesnih ili prikrivenih uzroka i dinamike pacijentovih tegoba ili problema).</a:t>
            </a:r>
          </a:p>
          <a:p>
            <a:pPr>
              <a:buNone/>
            </a:pPr>
            <a:endParaRPr lang="sr-Latn-CS" sz="2400" b="1" dirty="0" smtClean="0">
              <a:latin typeface="Calibri" pitchFamily="34" charset="0"/>
            </a:endParaRPr>
          </a:p>
          <a:p>
            <a:pPr>
              <a:lnSpc>
                <a:spcPct val="90000"/>
              </a:lnSpc>
            </a:pPr>
            <a:r>
              <a:rPr lang="sr-Latn-CS" sz="2400" b="1" dirty="0" smtClean="0">
                <a:latin typeface="Calibri" pitchFamily="34" charset="0"/>
              </a:rPr>
              <a:t>Prediktivno suđenje: </a:t>
            </a:r>
            <a:r>
              <a:rPr lang="sr-Latn-CS" sz="2400" dirty="0" smtClean="0">
                <a:latin typeface="Calibri" pitchFamily="34" charset="0"/>
              </a:rPr>
              <a:t>predviđanje pacijentovog </a:t>
            </a:r>
            <a:r>
              <a:rPr lang="sr-Latn-CS" sz="2400" i="1" dirty="0" smtClean="0">
                <a:latin typeface="Calibri" pitchFamily="34" charset="0"/>
              </a:rPr>
              <a:t>ponašanja u budućnosti.</a:t>
            </a:r>
            <a:endParaRPr lang="sr-Latn-CS" sz="2400" dirty="0">
              <a:latin typeface="Calibri" pitchFamily="34" charset="0"/>
            </a:endParaRPr>
          </a:p>
        </p:txBody>
      </p:sp>
    </p:spTree>
    <p:extLst>
      <p:ext uri="{BB962C8B-B14F-4D97-AF65-F5344CB8AC3E}">
        <p14:creationId xmlns:p14="http://schemas.microsoft.com/office/powerpoint/2010/main" xmlns="" val="2640290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1560" y="404664"/>
            <a:ext cx="8075240" cy="864096"/>
          </a:xfrm>
        </p:spPr>
        <p:txBody>
          <a:bodyPr>
            <a:normAutofit/>
          </a:bodyPr>
          <a:lstStyle/>
          <a:p>
            <a:r>
              <a:rPr lang="sr-Latn-CS" sz="3600" dirty="0" smtClean="0">
                <a:effectLst>
                  <a:outerShdw blurRad="38100" dist="38100" dir="2700000" algn="tl">
                    <a:srgbClr val="000000">
                      <a:alpha val="43137"/>
                    </a:srgbClr>
                  </a:outerShdw>
                </a:effectLst>
                <a:latin typeface="Calibri" pitchFamily="34" charset="0"/>
              </a:rPr>
              <a:t>Kako dolazi do netačnih interpretacija?</a:t>
            </a:r>
            <a:endParaRPr lang="en-US" sz="36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683568" y="1484784"/>
            <a:ext cx="8064896" cy="4680520"/>
          </a:xfrm>
        </p:spPr>
        <p:txBody>
          <a:bodyPr>
            <a:normAutofit/>
          </a:bodyPr>
          <a:lstStyle/>
          <a:p>
            <a:pPr>
              <a:spcBef>
                <a:spcPts val="600"/>
              </a:spcBef>
            </a:pPr>
            <a:r>
              <a:rPr lang="sr-Latn-CS" sz="2400" b="1" i="1" dirty="0" smtClean="0">
                <a:latin typeface="Calibri" pitchFamily="34" charset="0"/>
              </a:rPr>
              <a:t>Neadekvatno naglašavanje </a:t>
            </a:r>
            <a:r>
              <a:rPr lang="sr-Latn-CS" sz="2400" dirty="0" smtClean="0">
                <a:latin typeface="Calibri" pitchFamily="34" charset="0"/>
              </a:rPr>
              <a:t>određene informacije. </a:t>
            </a:r>
          </a:p>
          <a:p>
            <a:pPr>
              <a:spcBef>
                <a:spcPts val="600"/>
              </a:spcBef>
            </a:pPr>
            <a:r>
              <a:rPr lang="sr-Latn-CS" sz="2400" dirty="0" smtClean="0">
                <a:latin typeface="Calibri" pitchFamily="34" charset="0"/>
              </a:rPr>
              <a:t>Lične </a:t>
            </a:r>
            <a:r>
              <a:rPr lang="sr-Latn-CS" sz="2400" b="1" i="1" dirty="0" smtClean="0">
                <a:latin typeface="Calibri" pitchFamily="34" charset="0"/>
              </a:rPr>
              <a:t>predrasude </a:t>
            </a:r>
            <a:r>
              <a:rPr lang="sr-Latn-CS" sz="2400" dirty="0" smtClean="0">
                <a:latin typeface="Calibri" pitchFamily="34" charset="0"/>
              </a:rPr>
              <a:t>procenjivača.</a:t>
            </a:r>
          </a:p>
          <a:p>
            <a:pPr>
              <a:spcBef>
                <a:spcPts val="600"/>
              </a:spcBef>
            </a:pPr>
            <a:r>
              <a:rPr lang="sr-Latn-CS" sz="2400" b="1" i="1" dirty="0" smtClean="0">
                <a:latin typeface="Calibri" pitchFamily="34" charset="0"/>
              </a:rPr>
              <a:t>Selektivna percepcija </a:t>
            </a:r>
            <a:r>
              <a:rPr lang="sr-Latn-CS" sz="2400" dirty="0" smtClean="0">
                <a:latin typeface="Calibri" pitchFamily="34" charset="0"/>
              </a:rPr>
              <a:t>ili uzak fokus.</a:t>
            </a:r>
          </a:p>
          <a:p>
            <a:pPr>
              <a:spcBef>
                <a:spcPts val="600"/>
              </a:spcBef>
            </a:pPr>
            <a:r>
              <a:rPr lang="sr-Latn-CS" sz="2400" b="1" i="1" dirty="0" smtClean="0">
                <a:latin typeface="Calibri" pitchFamily="34" charset="0"/>
              </a:rPr>
              <a:t>Ograničeno</a:t>
            </a:r>
            <a:r>
              <a:rPr lang="sr-Latn-CS" sz="2400" dirty="0" smtClean="0">
                <a:latin typeface="Calibri" pitchFamily="34" charset="0"/>
              </a:rPr>
              <a:t> poznavanje</a:t>
            </a:r>
            <a:r>
              <a:rPr lang="en-US" sz="2400" dirty="0" smtClean="0">
                <a:latin typeface="Calibri" pitchFamily="34" charset="0"/>
              </a:rPr>
              <a:t> </a:t>
            </a:r>
            <a:r>
              <a:rPr lang="en-US" sz="2400" dirty="0" err="1" smtClean="0">
                <a:latin typeface="Calibri" pitchFamily="34" charset="0"/>
              </a:rPr>
              <a:t>teorije</a:t>
            </a:r>
            <a:r>
              <a:rPr lang="en-US" sz="2400" dirty="0" smtClean="0">
                <a:latin typeface="Calibri" pitchFamily="34" charset="0"/>
              </a:rPr>
              <a:t> </a:t>
            </a:r>
            <a:r>
              <a:rPr lang="en-US" sz="2400" dirty="0" err="1" smtClean="0">
                <a:latin typeface="Calibri" pitchFamily="34" charset="0"/>
              </a:rPr>
              <a:t>testova</a:t>
            </a:r>
            <a:r>
              <a:rPr lang="en-US" sz="2400" dirty="0" smtClean="0">
                <a:latin typeface="Calibri" pitchFamily="34" charset="0"/>
              </a:rPr>
              <a:t> </a:t>
            </a:r>
            <a:r>
              <a:rPr lang="en-US" sz="2400" dirty="0" err="1" smtClean="0">
                <a:latin typeface="Calibri" pitchFamily="34" charset="0"/>
              </a:rPr>
              <a:t>i</a:t>
            </a:r>
            <a:r>
              <a:rPr lang="en-US" sz="2400" dirty="0" smtClean="0">
                <a:latin typeface="Calibri" pitchFamily="34" charset="0"/>
              </a:rPr>
              <a:t> </a:t>
            </a:r>
            <a:r>
              <a:rPr lang="en-US" sz="2400" dirty="0" err="1" smtClean="0">
                <a:latin typeface="Calibri" pitchFamily="34" charset="0"/>
              </a:rPr>
              <a:t>teorij</a:t>
            </a:r>
            <a:r>
              <a:rPr lang="sr-Latn-RS" sz="2400" dirty="0" smtClean="0">
                <a:latin typeface="Calibri" pitchFamily="34" charset="0"/>
              </a:rPr>
              <a:t>a</a:t>
            </a:r>
            <a:r>
              <a:rPr lang="en-US" sz="2400" dirty="0" smtClean="0">
                <a:latin typeface="Calibri" pitchFamily="34" charset="0"/>
              </a:rPr>
              <a:t> </a:t>
            </a:r>
            <a:r>
              <a:rPr lang="en-US" sz="2400" dirty="0" err="1" smtClean="0">
                <a:latin typeface="Calibri" pitchFamily="34" charset="0"/>
              </a:rPr>
              <a:t>li</a:t>
            </a:r>
            <a:r>
              <a:rPr lang="sr-Latn-CS" sz="2400" dirty="0" smtClean="0">
                <a:latin typeface="Calibri" pitchFamily="34" charset="0"/>
              </a:rPr>
              <a:t>čnosti.</a:t>
            </a:r>
          </a:p>
          <a:p>
            <a:pPr>
              <a:spcBef>
                <a:spcPts val="600"/>
              </a:spcBef>
            </a:pPr>
            <a:r>
              <a:rPr lang="sr-Latn-CS" sz="2400" b="1" dirty="0" smtClean="0">
                <a:latin typeface="Calibri" pitchFamily="34" charset="0"/>
              </a:rPr>
              <a:t>Pogrešan  </a:t>
            </a:r>
            <a:r>
              <a:rPr lang="sr-Latn-CS" sz="2400" b="1" i="1" dirty="0" smtClean="0">
                <a:latin typeface="Calibri" pitchFamily="34" charset="0"/>
              </a:rPr>
              <a:t>subjektivni </a:t>
            </a:r>
            <a:r>
              <a:rPr lang="sr-Latn-CS" sz="2400" b="1" dirty="0" smtClean="0">
                <a:latin typeface="Calibri" pitchFamily="34" charset="0"/>
              </a:rPr>
              <a:t>utisak </a:t>
            </a:r>
            <a:r>
              <a:rPr lang="sr-Latn-CS" sz="2400" dirty="0" smtClean="0">
                <a:latin typeface="Calibri" pitchFamily="34" charset="0"/>
              </a:rPr>
              <a:t>u vezi pacijenta.</a:t>
            </a:r>
          </a:p>
          <a:p>
            <a:pPr>
              <a:spcBef>
                <a:spcPts val="600"/>
              </a:spcBef>
            </a:pPr>
            <a:r>
              <a:rPr lang="sr-Latn-CS" sz="2400" b="1" i="1" dirty="0" smtClean="0">
                <a:latin typeface="Calibri" pitchFamily="34" charset="0"/>
              </a:rPr>
              <a:t>Prenaglašavanje patološkog </a:t>
            </a:r>
            <a:r>
              <a:rPr lang="en-US" sz="2400" b="1" i="1" dirty="0" smtClean="0">
                <a:latin typeface="Calibri" pitchFamily="34" charset="0"/>
              </a:rPr>
              <a:t> </a:t>
            </a:r>
            <a:r>
              <a:rPr lang="sr-Latn-CS" sz="2400" dirty="0" smtClean="0">
                <a:latin typeface="Calibri" pitchFamily="34" charset="0"/>
              </a:rPr>
              <a:t>(potreba da se potvrdi uputna hipoteza ili zadovolji naručilac). </a:t>
            </a:r>
          </a:p>
          <a:p>
            <a:pPr>
              <a:spcBef>
                <a:spcPts val="600"/>
              </a:spcBef>
            </a:pPr>
            <a:r>
              <a:rPr lang="sr-Latn-CS" sz="2400" b="1" i="1" dirty="0">
                <a:latin typeface="Calibri" pitchFamily="34" charset="0"/>
              </a:rPr>
              <a:t>Previđanje patološkog </a:t>
            </a:r>
            <a:r>
              <a:rPr lang="sr-Latn-CS" sz="2400" dirty="0">
                <a:latin typeface="Calibri" pitchFamily="34" charset="0"/>
              </a:rPr>
              <a:t>usled ličnih “slepih mrlja”.</a:t>
            </a:r>
          </a:p>
          <a:p>
            <a:pPr>
              <a:spcBef>
                <a:spcPts val="600"/>
              </a:spcBef>
            </a:pPr>
            <a:r>
              <a:rPr lang="sr-Latn-CS" sz="2400" dirty="0" smtClean="0">
                <a:latin typeface="Calibri" pitchFamily="34" charset="0"/>
              </a:rPr>
              <a:t>Interpretacija bazirana na </a:t>
            </a:r>
            <a:r>
              <a:rPr lang="sr-Latn-CS" sz="2400" b="1" i="1" dirty="0" smtClean="0">
                <a:latin typeface="Calibri" pitchFamily="34" charset="0"/>
              </a:rPr>
              <a:t>nedovoljnim podacima.</a:t>
            </a:r>
          </a:p>
          <a:p>
            <a:pPr>
              <a:spcBef>
                <a:spcPts val="600"/>
              </a:spcBef>
            </a:pPr>
            <a:r>
              <a:rPr lang="sr-Latn-CS" sz="2400" dirty="0" smtClean="0">
                <a:latin typeface="Calibri" pitchFamily="34" charset="0"/>
              </a:rPr>
              <a:t>Propust da se naglasi </a:t>
            </a:r>
            <a:r>
              <a:rPr lang="sr-Latn-CS" sz="2400" b="1" i="1" dirty="0" smtClean="0">
                <a:latin typeface="Calibri" pitchFamily="34" charset="0"/>
              </a:rPr>
              <a:t>uslovnost interpretacije.</a:t>
            </a:r>
            <a:endParaRPr lang="en-US" sz="2400" b="1" i="1" dirty="0">
              <a:latin typeface="Calibri" pitchFamily="34" charset="0"/>
            </a:endParaRPr>
          </a:p>
        </p:txBody>
      </p:sp>
    </p:spTree>
    <p:extLst>
      <p:ext uri="{BB962C8B-B14F-4D97-AF65-F5344CB8AC3E}">
        <p14:creationId xmlns:p14="http://schemas.microsoft.com/office/powerpoint/2010/main" xmlns="" val="382330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424936" cy="792088"/>
          </a:xfrm>
        </p:spPr>
        <p:txBody>
          <a:bodyPr>
            <a:normAutofit/>
          </a:bodyPr>
          <a:lstStyle/>
          <a:p>
            <a:pPr lvl="0"/>
            <a:r>
              <a:rPr lang="sr-Latn-RS" dirty="0" smtClean="0">
                <a:effectLst>
                  <a:outerShdw blurRad="38100" dist="38100" dir="2700000" algn="tl">
                    <a:srgbClr val="000000">
                      <a:alpha val="43137"/>
                    </a:srgbClr>
                  </a:outerShdw>
                </a:effectLst>
              </a:rPr>
              <a:t>1. </a:t>
            </a:r>
            <a:r>
              <a:rPr lang="sr-Cyrl-CS" sz="3100" dirty="0" smtClean="0">
                <a:effectLst>
                  <a:outerShdw blurRad="38100" dist="38100" dir="2700000" algn="tl">
                    <a:srgbClr val="000000">
                      <a:alpha val="43137"/>
                    </a:srgbClr>
                  </a:outerShdw>
                </a:effectLst>
              </a:rPr>
              <a:t>PLANIRANJE POSTUPKA PROCENE</a:t>
            </a:r>
            <a:endParaRPr lang="en-US" sz="31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3568" y="1484784"/>
            <a:ext cx="7967856" cy="4547992"/>
          </a:xfrm>
        </p:spPr>
        <p:txBody>
          <a:bodyPr>
            <a:normAutofit fontScale="92500" lnSpcReduction="10000"/>
          </a:bodyPr>
          <a:lstStyle/>
          <a:p>
            <a:pPr marL="0" indent="0">
              <a:spcBef>
                <a:spcPts val="600"/>
              </a:spcBef>
              <a:buNone/>
            </a:pPr>
            <a:r>
              <a:rPr lang="sr-Latn-RS" sz="2400" dirty="0" smtClean="0"/>
              <a:t>Zavisi od</a:t>
            </a:r>
            <a:r>
              <a:rPr lang="en-US" sz="2400" dirty="0" smtClean="0"/>
              <a:t>:</a:t>
            </a:r>
            <a:r>
              <a:rPr lang="sr-Latn-RS" sz="2400" dirty="0" smtClean="0"/>
              <a:t> </a:t>
            </a:r>
          </a:p>
          <a:p>
            <a:pPr>
              <a:spcBef>
                <a:spcPts val="600"/>
              </a:spcBef>
            </a:pPr>
            <a:r>
              <a:rPr lang="sr-Latn-RS" sz="2400" dirty="0" smtClean="0"/>
              <a:t>uputnog pitanja –određuje cilj i fokus procene </a:t>
            </a:r>
          </a:p>
          <a:p>
            <a:pPr>
              <a:spcBef>
                <a:spcPts val="600"/>
              </a:spcBef>
            </a:pPr>
            <a:r>
              <a:rPr lang="sr-Latn-RS" sz="2400" dirty="0" smtClean="0"/>
              <a:t>teorijske orijentacije psihologa -određuje način interpretacije</a:t>
            </a:r>
          </a:p>
          <a:p>
            <a:pPr>
              <a:spcBef>
                <a:spcPts val="600"/>
              </a:spcBef>
            </a:pPr>
            <a:r>
              <a:rPr lang="sr-Latn-RS" sz="2400" dirty="0" smtClean="0"/>
              <a:t>oba određuju izbor metoda procene</a:t>
            </a:r>
          </a:p>
          <a:p>
            <a:pPr marL="0" indent="0">
              <a:spcBef>
                <a:spcPts val="600"/>
              </a:spcBef>
              <a:buNone/>
            </a:pPr>
            <a:endParaRPr lang="sr-Latn-RS" sz="2400" dirty="0" smtClean="0"/>
          </a:p>
          <a:p>
            <a:pPr marL="0" indent="0">
              <a:spcBef>
                <a:spcPts val="600"/>
              </a:spcBef>
              <a:buNone/>
            </a:pPr>
            <a:r>
              <a:rPr lang="sr-Latn-RS" sz="2400" dirty="0" smtClean="0"/>
              <a:t>Svrha nije sveobuhvatan, nego </a:t>
            </a:r>
            <a:r>
              <a:rPr lang="sr-Latn-RS" sz="2400" b="1" i="1" dirty="0" smtClean="0"/>
              <a:t>svrsishodan</a:t>
            </a:r>
            <a:r>
              <a:rPr lang="sr-Latn-RS" sz="2400" dirty="0" smtClean="0"/>
              <a:t> opis ličnosti koji pomaže da dođemo do cilja</a:t>
            </a:r>
          </a:p>
          <a:p>
            <a:pPr>
              <a:spcBef>
                <a:spcPts val="600"/>
              </a:spcBef>
            </a:pPr>
            <a:endParaRPr lang="sr-Latn-RS" sz="2400" dirty="0" smtClean="0"/>
          </a:p>
          <a:p>
            <a:pPr marL="0" indent="0">
              <a:spcBef>
                <a:spcPts val="600"/>
              </a:spcBef>
              <a:buNone/>
            </a:pPr>
            <a:r>
              <a:rPr lang="sr-Latn-RS" sz="2400" dirty="0" smtClean="0"/>
              <a:t>Osnovna pitanja</a:t>
            </a:r>
            <a:r>
              <a:rPr lang="en-US" sz="2400" dirty="0" smtClean="0"/>
              <a:t>:</a:t>
            </a:r>
            <a:endParaRPr lang="sr-Latn-RS" sz="2400" dirty="0" smtClean="0"/>
          </a:p>
          <a:p>
            <a:pPr>
              <a:spcBef>
                <a:spcPts val="600"/>
              </a:spcBef>
            </a:pPr>
            <a:r>
              <a:rPr lang="sr-Latn-RS" sz="2400" dirty="0" smtClean="0"/>
              <a:t>Šta želim da saznam</a:t>
            </a:r>
            <a:r>
              <a:rPr lang="en-US" sz="2400" dirty="0" smtClean="0"/>
              <a:t>?</a:t>
            </a:r>
            <a:endParaRPr lang="sr-Latn-RS" sz="2400" dirty="0" smtClean="0"/>
          </a:p>
          <a:p>
            <a:pPr>
              <a:spcBef>
                <a:spcPts val="600"/>
              </a:spcBef>
            </a:pPr>
            <a:r>
              <a:rPr lang="sr-Latn-RS" sz="2400" dirty="0" smtClean="0"/>
              <a:t>Na koji način dolazim do cilja</a:t>
            </a:r>
            <a:r>
              <a:rPr lang="en-US" sz="2400" dirty="0" smtClean="0"/>
              <a:t>?</a:t>
            </a:r>
            <a:endParaRPr lang="en-US" sz="2400" dirty="0"/>
          </a:p>
        </p:txBody>
      </p:sp>
    </p:spTree>
    <p:extLst>
      <p:ext uri="{BB962C8B-B14F-4D97-AF65-F5344CB8AC3E}">
        <p14:creationId xmlns:p14="http://schemas.microsoft.com/office/powerpoint/2010/main" xmlns="" val="5084330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693"/>
        <p:cNvGrpSpPr/>
        <p:nvPr/>
      </p:nvGrpSpPr>
      <p:grpSpPr>
        <a:xfrm>
          <a:off x="0" y="0"/>
          <a:ext cx="0" cy="0"/>
          <a:chOff x="0" y="0"/>
          <a:chExt cx="0" cy="0"/>
        </a:xfrm>
      </p:grpSpPr>
      <p:sp>
        <p:nvSpPr>
          <p:cNvPr id="2" name="Title 1"/>
          <p:cNvSpPr>
            <a:spLocks noGrp="1"/>
          </p:cNvSpPr>
          <p:nvPr>
            <p:ph type="title"/>
          </p:nvPr>
        </p:nvSpPr>
        <p:spPr>
          <a:xfrm>
            <a:off x="899592" y="476672"/>
            <a:ext cx="7823840" cy="821784"/>
          </a:xfrm>
        </p:spPr>
        <p:txBody>
          <a:bodyPr>
            <a:normAutofit/>
          </a:bodyPr>
          <a:lstStyle/>
          <a:p>
            <a:r>
              <a:rPr lang="sr-Latn-RS" dirty="0" smtClean="0">
                <a:latin typeface="Calibri" pitchFamily="34" charset="0"/>
                <a:cs typeface="Calibri" pitchFamily="34" charset="0"/>
              </a:rPr>
              <a:t>Greške u zaključivanju</a:t>
            </a:r>
            <a:endParaRPr lang="en-US" dirty="0">
              <a:latin typeface="Calibri" pitchFamily="34" charset="0"/>
              <a:cs typeface="Calibri" pitchFamily="34" charset="0"/>
            </a:endParaRPr>
          </a:p>
        </p:txBody>
      </p:sp>
      <p:sp>
        <p:nvSpPr>
          <p:cNvPr id="1694" name="Google Shape;1694;p303"/>
          <p:cNvSpPr txBox="1">
            <a:spLocks noGrp="1"/>
          </p:cNvSpPr>
          <p:nvPr>
            <p:ph idx="1"/>
          </p:nvPr>
        </p:nvSpPr>
        <p:spPr>
          <a:xfrm>
            <a:off x="827584" y="1628800"/>
            <a:ext cx="7560840" cy="4320480"/>
          </a:xfrm>
          <a:prstGeom prst="rect">
            <a:avLst/>
          </a:prstGeom>
          <a:noFill/>
          <a:ln>
            <a:noFill/>
          </a:ln>
        </p:spPr>
        <p:txBody>
          <a:bodyPr spcFirstLastPara="1" wrap="square" lIns="91425" tIns="45700" rIns="91425" bIns="45700" anchor="t" anchorCtr="0">
            <a:normAutofit fontScale="47500" lnSpcReduction="20000"/>
          </a:bodyPr>
          <a:lstStyle/>
          <a:p>
            <a:pPr>
              <a:spcBef>
                <a:spcPts val="600"/>
              </a:spcBef>
              <a:spcAft>
                <a:spcPts val="600"/>
              </a:spcAft>
            </a:pPr>
            <a:r>
              <a:rPr lang="sr-Latn-RS" sz="5100" dirty="0" smtClean="0">
                <a:latin typeface="Calibri" pitchFamily="34" charset="0"/>
                <a:cs typeface="Calibri" pitchFamily="34" charset="0"/>
              </a:rPr>
              <a:t>Z</a:t>
            </a:r>
            <a:r>
              <a:rPr lang="sr-Cyrl-CS" sz="5100" dirty="0" smtClean="0">
                <a:latin typeface="Calibri" pitchFamily="34" charset="0"/>
                <a:cs typeface="Calibri" pitchFamily="34" charset="0"/>
              </a:rPr>
              <a:t>aključivanje </a:t>
            </a:r>
            <a:r>
              <a:rPr lang="sr-Cyrl-CS" sz="5100" dirty="0">
                <a:latin typeface="Calibri" pitchFamily="34" charset="0"/>
                <a:cs typeface="Calibri" pitchFamily="34" charset="0"/>
              </a:rPr>
              <a:t>predstavlja </a:t>
            </a:r>
            <a:r>
              <a:rPr lang="sr-Cyrl-CS" sz="5100" i="1" dirty="0">
                <a:latin typeface="Calibri" pitchFamily="34" charset="0"/>
                <a:cs typeface="Calibri" pitchFamily="34" charset="0"/>
              </a:rPr>
              <a:t>mentalni skok </a:t>
            </a:r>
            <a:r>
              <a:rPr lang="sr-Cyrl-CS" sz="5100" dirty="0">
                <a:latin typeface="Calibri" pitchFamily="34" charset="0"/>
                <a:cs typeface="Calibri" pitchFamily="34" charset="0"/>
              </a:rPr>
              <a:t>sa podataka koji su poznati na ono zašta se, na osnovu tih podataka, pretpostavlja da je tačno i istinito. </a:t>
            </a:r>
            <a:endParaRPr lang="sr-Latn-RS" sz="5100" dirty="0" smtClean="0">
              <a:latin typeface="Calibri" pitchFamily="34" charset="0"/>
              <a:cs typeface="Calibri" pitchFamily="34" charset="0"/>
            </a:endParaRPr>
          </a:p>
          <a:p>
            <a:pPr>
              <a:spcBef>
                <a:spcPts val="600"/>
              </a:spcBef>
              <a:spcAft>
                <a:spcPts val="600"/>
              </a:spcAft>
            </a:pPr>
            <a:r>
              <a:rPr lang="sr-Cyrl-CS" sz="5100" dirty="0" smtClean="0">
                <a:latin typeface="Calibri" pitchFamily="34" charset="0"/>
                <a:cs typeface="Calibri" pitchFamily="34" charset="0"/>
              </a:rPr>
              <a:t>Načelno</a:t>
            </a:r>
            <a:r>
              <a:rPr lang="sr-Cyrl-CS" sz="5100" dirty="0">
                <a:latin typeface="Calibri" pitchFamily="34" charset="0"/>
                <a:cs typeface="Calibri" pitchFamily="34" charset="0"/>
              </a:rPr>
              <a:t>, što je duži skok od podataka ka pretpostavkama, to čini da je zaključak koji se postavlja podložniji grešci.</a:t>
            </a:r>
            <a:endParaRPr lang="en-US" sz="5100" dirty="0">
              <a:latin typeface="Calibri" pitchFamily="34" charset="0"/>
              <a:cs typeface="Calibri" pitchFamily="34" charset="0"/>
            </a:endParaRPr>
          </a:p>
          <a:p>
            <a:pPr lvl="0">
              <a:spcBef>
                <a:spcPts val="600"/>
              </a:spcBef>
              <a:spcAft>
                <a:spcPts val="600"/>
              </a:spcAft>
            </a:pPr>
            <a:r>
              <a:rPr lang="ru-RU" sz="5100" dirty="0" smtClean="0">
                <a:latin typeface="Calibri" pitchFamily="34" charset="0"/>
                <a:cs typeface="Calibri" pitchFamily="34" charset="0"/>
              </a:rPr>
              <a:t>Ukoliko </a:t>
            </a:r>
            <a:r>
              <a:rPr lang="ru-RU" sz="5100" dirty="0">
                <a:latin typeface="Calibri" pitchFamily="34" charset="0"/>
                <a:cs typeface="Calibri" pitchFamily="34" charset="0"/>
              </a:rPr>
              <a:t>ne pribegne tumačenju, </a:t>
            </a:r>
            <a:r>
              <a:rPr lang="ru-RU" sz="5100" dirty="0" smtClean="0">
                <a:latin typeface="Calibri" pitchFamily="34" charset="0"/>
                <a:cs typeface="Calibri" pitchFamily="34" charset="0"/>
              </a:rPr>
              <a:t>kliničarevo </a:t>
            </a:r>
            <a:r>
              <a:rPr lang="ru-RU" sz="5100" dirty="0">
                <a:latin typeface="Calibri" pitchFamily="34" charset="0"/>
                <a:cs typeface="Calibri" pitchFamily="34" charset="0"/>
              </a:rPr>
              <a:t>razumevanje ponašanja pacijenta neće prevazići ono koje sam pacijent ima o </a:t>
            </a:r>
            <a:r>
              <a:rPr lang="ru-RU" sz="5100" dirty="0" smtClean="0">
                <a:latin typeface="Calibri" pitchFamily="34" charset="0"/>
                <a:cs typeface="Calibri" pitchFamily="34" charset="0"/>
              </a:rPr>
              <a:t>sebi </a:t>
            </a:r>
            <a:endParaRPr lang="en-US" sz="5100" dirty="0">
              <a:latin typeface="Calibri" pitchFamily="34" charset="0"/>
              <a:cs typeface="Calibri" pitchFamily="34" charset="0"/>
            </a:endParaRPr>
          </a:p>
          <a:p>
            <a:pPr lvl="0">
              <a:spcBef>
                <a:spcPts val="600"/>
              </a:spcBef>
              <a:spcAft>
                <a:spcPts val="600"/>
              </a:spcAft>
            </a:pPr>
            <a:r>
              <a:rPr lang="sr-Latn-RS" sz="5100" dirty="0" smtClean="0">
                <a:latin typeface="Calibri" pitchFamily="34" charset="0"/>
                <a:cs typeface="Calibri" pitchFamily="34" charset="0"/>
              </a:rPr>
              <a:t>K</a:t>
            </a:r>
            <a:r>
              <a:rPr lang="ru-RU" sz="5100" dirty="0" smtClean="0">
                <a:latin typeface="Calibri" pitchFamily="34" charset="0"/>
                <a:cs typeface="Calibri" pitchFamily="34" charset="0"/>
              </a:rPr>
              <a:t>liničar </a:t>
            </a:r>
            <a:r>
              <a:rPr lang="ru-RU" sz="5100" dirty="0">
                <a:latin typeface="Calibri" pitchFamily="34" charset="0"/>
                <a:cs typeface="Calibri" pitchFamily="34" charset="0"/>
              </a:rPr>
              <a:t>će, u najboljem slučaju, biti tehničar koji mora da beleži sve što </a:t>
            </a:r>
            <a:r>
              <a:rPr lang="sr-Latn-RS" sz="5100" dirty="0" smtClean="0">
                <a:latin typeface="Calibri" pitchFamily="34" charset="0"/>
                <a:cs typeface="Calibri" pitchFamily="34" charset="0"/>
              </a:rPr>
              <a:t>dobije</a:t>
            </a:r>
            <a:endParaRPr lang="en-US" sz="5100" dirty="0">
              <a:latin typeface="Calibri" pitchFamily="34" charset="0"/>
              <a:cs typeface="Calibri" pitchFamily="34" charset="0"/>
            </a:endParaRPr>
          </a:p>
          <a:p>
            <a:pPr marL="0" indent="0">
              <a:buNone/>
            </a:pPr>
            <a:endParaRPr lang="en-US" sz="3600" dirty="0"/>
          </a:p>
          <a:p>
            <a:pPr marL="342900" lvl="0" indent="-342900" algn="just" rtl="0">
              <a:lnSpc>
                <a:spcPct val="90000"/>
              </a:lnSpc>
              <a:spcBef>
                <a:spcPts val="0"/>
              </a:spcBef>
              <a:spcAft>
                <a:spcPts val="0"/>
              </a:spcAft>
              <a:buClr>
                <a:schemeClr val="lt1"/>
              </a:buClr>
              <a:buSzPts val="3200"/>
              <a:buNone/>
            </a:pPr>
            <a:r>
              <a:rPr lang="sr-Cyrl-CS" sz="3600" dirty="0" smtClean="0">
                <a:solidFill>
                  <a:srgbClr val="FFFF00"/>
                </a:solidFill>
              </a:rPr>
              <a:t>  </a:t>
            </a:r>
            <a:endParaRPr dirty="0"/>
          </a:p>
          <a:p>
            <a:pPr marL="342900" lvl="0" indent="-342900" algn="just" rtl="0">
              <a:lnSpc>
                <a:spcPct val="90000"/>
              </a:lnSpc>
              <a:spcBef>
                <a:spcPts val="640"/>
              </a:spcBef>
              <a:spcAft>
                <a:spcPts val="0"/>
              </a:spcAft>
              <a:buClr>
                <a:srgbClr val="FFFF00"/>
              </a:buClr>
              <a:buSzPts val="3200"/>
              <a:buNone/>
            </a:pPr>
            <a:r>
              <a:rPr lang="sr-Cyrl-CS" dirty="0">
                <a:solidFill>
                  <a:srgbClr val="FFFF00"/>
                </a:solidFill>
              </a:rPr>
              <a:t>  </a:t>
            </a:r>
            <a:endParaRPr dirty="0"/>
          </a:p>
          <a:p>
            <a:pPr marL="342900" lvl="0" indent="-342900" algn="just" rtl="0">
              <a:lnSpc>
                <a:spcPct val="90000"/>
              </a:lnSpc>
              <a:spcBef>
                <a:spcPts val="640"/>
              </a:spcBef>
              <a:spcAft>
                <a:spcPts val="0"/>
              </a:spcAft>
              <a:buClr>
                <a:schemeClr val="lt1"/>
              </a:buClr>
              <a:buSzPts val="3200"/>
              <a:buNone/>
            </a:pPr>
            <a:endParaRPr i="1" dirty="0"/>
          </a:p>
        </p:txBody>
      </p:sp>
    </p:spTree>
    <p:extLst>
      <p:ext uri="{BB962C8B-B14F-4D97-AF65-F5344CB8AC3E}">
        <p14:creationId xmlns:p14="http://schemas.microsoft.com/office/powerpoint/2010/main" xmlns="" val="1287528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698"/>
        <p:cNvGrpSpPr/>
        <p:nvPr/>
      </p:nvGrpSpPr>
      <p:grpSpPr>
        <a:xfrm>
          <a:off x="0" y="0"/>
          <a:ext cx="0" cy="0"/>
          <a:chOff x="0" y="0"/>
          <a:chExt cx="0" cy="0"/>
        </a:xfrm>
      </p:grpSpPr>
      <p:sp>
        <p:nvSpPr>
          <p:cNvPr id="2" name="Title 1"/>
          <p:cNvSpPr>
            <a:spLocks noGrp="1"/>
          </p:cNvSpPr>
          <p:nvPr>
            <p:ph type="title"/>
          </p:nvPr>
        </p:nvSpPr>
        <p:spPr>
          <a:xfrm>
            <a:off x="1115616" y="548680"/>
            <a:ext cx="7535808" cy="864096"/>
          </a:xfrm>
        </p:spPr>
        <p:txBody>
          <a:bodyPr>
            <a:normAutofit/>
          </a:bodyPr>
          <a:lstStyle/>
          <a:p>
            <a:r>
              <a:rPr lang="sr-Cyrl-CS" dirty="0">
                <a:effectLst>
                  <a:outerShdw blurRad="38100" dist="38100" dir="2700000" algn="tl">
                    <a:srgbClr val="000000">
                      <a:alpha val="43137"/>
                    </a:srgbClr>
                  </a:outerShdw>
                </a:effectLst>
                <a:latin typeface="Calibri" pitchFamily="34" charset="0"/>
                <a:cs typeface="Calibri" pitchFamily="34" charset="0"/>
              </a:rPr>
              <a:t>Nivoi i tipovi kliničkog zaključivanja</a:t>
            </a:r>
            <a:endParaRPr lang="en-US" dirty="0"/>
          </a:p>
        </p:txBody>
      </p:sp>
      <p:sp>
        <p:nvSpPr>
          <p:cNvPr id="1699" name="Google Shape;1699;p304"/>
          <p:cNvSpPr txBox="1">
            <a:spLocks noGrp="1"/>
          </p:cNvSpPr>
          <p:nvPr>
            <p:ph idx="1"/>
          </p:nvPr>
        </p:nvSpPr>
        <p:spPr>
          <a:xfrm>
            <a:off x="827584" y="1700808"/>
            <a:ext cx="7704856" cy="4331968"/>
          </a:xfrm>
          <a:prstGeom prst="rect">
            <a:avLst/>
          </a:prstGeom>
          <a:noFill/>
          <a:ln>
            <a:noFill/>
          </a:ln>
        </p:spPr>
        <p:txBody>
          <a:bodyPr spcFirstLastPara="1" wrap="square" lIns="91425" tIns="45700" rIns="91425" bIns="45700" anchor="t" anchorCtr="0">
            <a:normAutofit/>
          </a:bodyPr>
          <a:lstStyle/>
          <a:p>
            <a:pPr marL="0" lvl="0" indent="0">
              <a:spcBef>
                <a:spcPts val="600"/>
              </a:spcBef>
              <a:spcAft>
                <a:spcPts val="600"/>
              </a:spcAft>
              <a:buNone/>
            </a:pPr>
            <a:r>
              <a:rPr lang="ru-RU" dirty="0" smtClean="0">
                <a:latin typeface="Calibri" pitchFamily="34" charset="0"/>
                <a:cs typeface="Calibri" pitchFamily="34" charset="0"/>
              </a:rPr>
              <a:t>Sržno </a:t>
            </a:r>
            <a:r>
              <a:rPr lang="ru-RU" dirty="0">
                <a:latin typeface="Calibri" pitchFamily="34" charset="0"/>
                <a:cs typeface="Calibri" pitchFamily="34" charset="0"/>
              </a:rPr>
              <a:t>pitanje </a:t>
            </a:r>
            <a:r>
              <a:rPr lang="ru-RU" dirty="0" smtClean="0">
                <a:latin typeface="Calibri" pitchFamily="34" charset="0"/>
                <a:cs typeface="Calibri" pitchFamily="34" charset="0"/>
              </a:rPr>
              <a:t>nije </a:t>
            </a:r>
            <a:r>
              <a:rPr lang="ru-RU" i="1" dirty="0">
                <a:latin typeface="Calibri" pitchFamily="34" charset="0"/>
                <a:cs typeface="Calibri" pitchFamily="34" charset="0"/>
              </a:rPr>
              <a:t>da li treba </a:t>
            </a:r>
            <a:r>
              <a:rPr lang="ru-RU" dirty="0">
                <a:latin typeface="Calibri" pitchFamily="34" charset="0"/>
                <a:cs typeface="Calibri" pitchFamily="34" charset="0"/>
              </a:rPr>
              <a:t>ili ne treba izvoditi zaključke, već:</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sz="2800" i="1" dirty="0">
                <a:latin typeface="Calibri" pitchFamily="34" charset="0"/>
                <a:cs typeface="Calibri" pitchFamily="34" charset="0"/>
              </a:rPr>
              <a:t>kakvu vrstu </a:t>
            </a:r>
            <a:r>
              <a:rPr lang="ru-RU" sz="2800" dirty="0">
                <a:latin typeface="Calibri" pitchFamily="34" charset="0"/>
                <a:cs typeface="Calibri" pitchFamily="34" charset="0"/>
              </a:rPr>
              <a:t>zaključaka treba izvoditi?</a:t>
            </a:r>
            <a:endParaRPr lang="en-US" sz="2800" dirty="0">
              <a:latin typeface="Calibri" pitchFamily="34" charset="0"/>
              <a:cs typeface="Calibri" pitchFamily="34" charset="0"/>
            </a:endParaRPr>
          </a:p>
          <a:p>
            <a:pPr lvl="1">
              <a:spcBef>
                <a:spcPts val="600"/>
              </a:spcBef>
              <a:spcAft>
                <a:spcPts val="600"/>
              </a:spcAft>
              <a:buFont typeface="Wingdings" pitchFamily="2" charset="2"/>
              <a:buChar char="Ø"/>
            </a:pPr>
            <a:r>
              <a:rPr lang="ru-RU" sz="2800" i="1" dirty="0">
                <a:latin typeface="Calibri" pitchFamily="34" charset="0"/>
                <a:cs typeface="Calibri" pitchFamily="34" charset="0"/>
              </a:rPr>
              <a:t>na koji način </a:t>
            </a:r>
            <a:r>
              <a:rPr lang="ru-RU" sz="2800" dirty="0">
                <a:latin typeface="Calibri" pitchFamily="34" charset="0"/>
                <a:cs typeface="Calibri" pitchFamily="34" charset="0"/>
              </a:rPr>
              <a:t>kliničar dolazi do tih zaključaka?</a:t>
            </a:r>
            <a:endParaRPr lang="en-US" sz="2800" dirty="0">
              <a:latin typeface="Calibri" pitchFamily="34" charset="0"/>
              <a:cs typeface="Calibri" pitchFamily="34" charset="0"/>
            </a:endParaRPr>
          </a:p>
          <a:p>
            <a:pPr lvl="1">
              <a:spcBef>
                <a:spcPts val="600"/>
              </a:spcBef>
              <a:spcAft>
                <a:spcPts val="600"/>
              </a:spcAft>
              <a:buFont typeface="Wingdings" pitchFamily="2" charset="2"/>
              <a:buChar char="Ø"/>
            </a:pPr>
            <a:r>
              <a:rPr lang="ru-RU" sz="2800" dirty="0">
                <a:latin typeface="Calibri" pitchFamily="34" charset="0"/>
                <a:cs typeface="Calibri" pitchFamily="34" charset="0"/>
              </a:rPr>
              <a:t>koliko su </a:t>
            </a:r>
            <a:r>
              <a:rPr lang="ru-RU" sz="2800" i="1" dirty="0">
                <a:latin typeface="Calibri" pitchFamily="34" charset="0"/>
                <a:cs typeface="Calibri" pitchFamily="34" charset="0"/>
              </a:rPr>
              <a:t>tačni</a:t>
            </a:r>
            <a:r>
              <a:rPr lang="ru-RU" sz="2800" dirty="0">
                <a:latin typeface="Calibri" pitchFamily="34" charset="0"/>
                <a:cs typeface="Calibri" pitchFamily="34" charset="0"/>
              </a:rPr>
              <a:t> ti zaključci</a:t>
            </a:r>
            <a:r>
              <a:rPr lang="ru-RU" sz="2800" dirty="0" smtClean="0">
                <a:latin typeface="Calibri" pitchFamily="34" charset="0"/>
                <a:cs typeface="Calibri" pitchFamily="34" charset="0"/>
              </a:rPr>
              <a:t>? </a:t>
            </a:r>
            <a:endParaRPr lang="en-US" sz="2800" dirty="0">
              <a:latin typeface="Calibri" pitchFamily="34" charset="0"/>
              <a:cs typeface="Calibri" pitchFamily="34" charset="0"/>
            </a:endParaRPr>
          </a:p>
          <a:p>
            <a:pPr lvl="1">
              <a:spcBef>
                <a:spcPts val="600"/>
              </a:spcBef>
              <a:spcAft>
                <a:spcPts val="600"/>
              </a:spcAft>
              <a:buFont typeface="Wingdings" pitchFamily="2" charset="2"/>
              <a:buChar char="Ø"/>
            </a:pPr>
            <a:r>
              <a:rPr lang="ru-RU" sz="2800" dirty="0">
                <a:latin typeface="Calibri" pitchFamily="34" charset="0"/>
                <a:cs typeface="Calibri" pitchFamily="34" charset="0"/>
              </a:rPr>
              <a:t>na koji način </a:t>
            </a:r>
            <a:r>
              <a:rPr lang="ru-RU" sz="2800" i="1" dirty="0">
                <a:latin typeface="Calibri" pitchFamily="34" charset="0"/>
                <a:cs typeface="Calibri" pitchFamily="34" charset="0"/>
              </a:rPr>
              <a:t>otkloniti greške </a:t>
            </a:r>
            <a:r>
              <a:rPr lang="ru-RU" sz="2800" dirty="0">
                <a:latin typeface="Calibri" pitchFamily="34" charset="0"/>
                <a:cs typeface="Calibri" pitchFamily="34" charset="0"/>
              </a:rPr>
              <a:t>u zaključivanju? </a:t>
            </a:r>
            <a:endParaRPr lang="ru-RU" dirty="0">
              <a:latin typeface="Calibri" pitchFamily="34" charset="0"/>
              <a:cs typeface="Calibri" pitchFamily="34" charset="0"/>
            </a:endParaRPr>
          </a:p>
          <a:p>
            <a:pPr marL="342900" lvl="0" indent="-342900" algn="just" rtl="0">
              <a:spcBef>
                <a:spcPts val="0"/>
              </a:spcBef>
              <a:spcAft>
                <a:spcPts val="0"/>
              </a:spcAft>
              <a:buClr>
                <a:srgbClr val="FFFF00"/>
              </a:buClr>
              <a:buSzPts val="3200"/>
              <a:buNone/>
            </a:pPr>
            <a:endParaRPr sz="3600" dirty="0">
              <a:latin typeface="Times New Roman"/>
              <a:ea typeface="Times New Roman"/>
              <a:cs typeface="Times New Roman"/>
              <a:sym typeface="Times New Roman"/>
            </a:endParaRPr>
          </a:p>
        </p:txBody>
      </p:sp>
    </p:spTree>
    <p:extLst>
      <p:ext uri="{BB962C8B-B14F-4D97-AF65-F5344CB8AC3E}">
        <p14:creationId xmlns:p14="http://schemas.microsoft.com/office/powerpoint/2010/main" xmlns="" val="35854143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758"/>
        <p:cNvGrpSpPr/>
        <p:nvPr/>
      </p:nvGrpSpPr>
      <p:grpSpPr>
        <a:xfrm>
          <a:off x="0" y="0"/>
          <a:ext cx="0" cy="0"/>
          <a:chOff x="0" y="0"/>
          <a:chExt cx="0" cy="0"/>
        </a:xfrm>
      </p:grpSpPr>
      <p:sp>
        <p:nvSpPr>
          <p:cNvPr id="1759" name="Google Shape;1759;p316"/>
          <p:cNvSpPr txBox="1">
            <a:spLocks noGrp="1"/>
          </p:cNvSpPr>
          <p:nvPr>
            <p:ph type="title"/>
          </p:nvPr>
        </p:nvSpPr>
        <p:spPr>
          <a:xfrm>
            <a:off x="611560" y="476672"/>
            <a:ext cx="8208912" cy="1051560"/>
          </a:xfrm>
          <a:prstGeom prst="rect">
            <a:avLst/>
          </a:prstGeom>
          <a:noFill/>
          <a:ln>
            <a:noFill/>
          </a:ln>
        </p:spPr>
        <p:txBody>
          <a:bodyPr spcFirstLastPara="1" wrap="square" lIns="91425" tIns="45700" rIns="91425" bIns="45700" anchor="ctr" anchorCtr="0">
            <a:noAutofit/>
          </a:bodyPr>
          <a:lstStyle/>
          <a:p>
            <a:pPr>
              <a:spcBef>
                <a:spcPts val="0"/>
              </a:spcBef>
              <a:buClr>
                <a:srgbClr val="FFFF00"/>
              </a:buClr>
              <a:buSzPts val="4400"/>
            </a:pPr>
            <a:r>
              <a:rPr lang="sr-Cyrl-CS" dirty="0">
                <a:effectLst>
                  <a:outerShdw blurRad="38100" dist="38100" dir="2700000" algn="tl">
                    <a:srgbClr val="000000">
                      <a:alpha val="43137"/>
                    </a:srgbClr>
                  </a:outerShdw>
                </a:effectLst>
                <a:latin typeface="Calibri" pitchFamily="34" charset="0"/>
                <a:cs typeface="Calibri" pitchFamily="34" charset="0"/>
              </a:rPr>
              <a:t>Nivoi i tipovi kliničkog </a:t>
            </a:r>
            <a:r>
              <a:rPr lang="sr-Cyrl-CS" dirty="0" smtClean="0">
                <a:effectLst>
                  <a:outerShdw blurRad="38100" dist="38100" dir="2700000" algn="tl">
                    <a:srgbClr val="000000">
                      <a:alpha val="43137"/>
                    </a:srgbClr>
                  </a:outerShdw>
                </a:effectLst>
                <a:latin typeface="Calibri" pitchFamily="34" charset="0"/>
                <a:cs typeface="Calibri" pitchFamily="34" charset="0"/>
              </a:rPr>
              <a:t>zaključivanja</a:t>
            </a:r>
            <a:endParaRPr dirty="0">
              <a:effectLst>
                <a:outerShdw blurRad="38100" dist="38100" dir="2700000" algn="tl">
                  <a:srgbClr val="000000">
                    <a:alpha val="43137"/>
                  </a:srgbClr>
                </a:outerShdw>
              </a:effectLst>
              <a:latin typeface="Calibri" pitchFamily="34" charset="0"/>
              <a:ea typeface="Times New Roman"/>
              <a:cs typeface="Calibri" pitchFamily="34" charset="0"/>
              <a:sym typeface="Times New Roman"/>
            </a:endParaRPr>
          </a:p>
        </p:txBody>
      </p:sp>
      <p:sp>
        <p:nvSpPr>
          <p:cNvPr id="2" name="Content Placeholder 1"/>
          <p:cNvSpPr>
            <a:spLocks noGrp="1"/>
          </p:cNvSpPr>
          <p:nvPr>
            <p:ph idx="1"/>
          </p:nvPr>
        </p:nvSpPr>
        <p:spPr>
          <a:xfrm>
            <a:off x="755576" y="1700808"/>
            <a:ext cx="7632848" cy="3971928"/>
          </a:xfrm>
        </p:spPr>
        <p:txBody>
          <a:bodyPr>
            <a:normAutofit/>
          </a:bodyPr>
          <a:lstStyle/>
          <a:p>
            <a:pPr lvl="0">
              <a:spcBef>
                <a:spcPts val="1200"/>
              </a:spcBef>
              <a:spcAft>
                <a:spcPts val="600"/>
              </a:spcAft>
            </a:pPr>
            <a:r>
              <a:rPr lang="ru-RU" dirty="0">
                <a:latin typeface="Calibri" pitchFamily="34" charset="0"/>
                <a:cs typeface="Calibri" pitchFamily="34" charset="0"/>
              </a:rPr>
              <a:t>Kliničko rasuđivanje ili zaključivanje može zavisiti:</a:t>
            </a:r>
            <a:endParaRPr lang="en-US" dirty="0">
              <a:latin typeface="Calibri" pitchFamily="34" charset="0"/>
              <a:cs typeface="Calibri" pitchFamily="34" charset="0"/>
            </a:endParaRPr>
          </a:p>
          <a:p>
            <a:pPr lvl="1">
              <a:spcBef>
                <a:spcPts val="1200"/>
              </a:spcBef>
              <a:spcAft>
                <a:spcPts val="600"/>
              </a:spcAft>
              <a:buFont typeface="Wingdings" pitchFamily="2" charset="2"/>
              <a:buChar char="Ø"/>
            </a:pPr>
            <a:r>
              <a:rPr lang="ru-RU" sz="2800" dirty="0">
                <a:latin typeface="Calibri" pitchFamily="34" charset="0"/>
                <a:cs typeface="Calibri" pitchFamily="34" charset="0"/>
              </a:rPr>
              <a:t>od </a:t>
            </a:r>
            <a:r>
              <a:rPr lang="ru-RU" sz="2800" i="1" dirty="0">
                <a:latin typeface="Calibri" pitchFamily="34" charset="0"/>
                <a:cs typeface="Calibri" pitchFamily="34" charset="0"/>
              </a:rPr>
              <a:t>cilja</a:t>
            </a:r>
            <a:r>
              <a:rPr lang="ru-RU" sz="2800" dirty="0">
                <a:latin typeface="Calibri" pitchFamily="34" charset="0"/>
                <a:cs typeface="Calibri" pitchFamily="34" charset="0"/>
              </a:rPr>
              <a:t> kliničke procene,</a:t>
            </a:r>
            <a:endParaRPr lang="en-US" sz="2800" dirty="0">
              <a:latin typeface="Calibri" pitchFamily="34" charset="0"/>
              <a:cs typeface="Calibri" pitchFamily="34" charset="0"/>
            </a:endParaRPr>
          </a:p>
          <a:p>
            <a:pPr lvl="1">
              <a:spcBef>
                <a:spcPts val="1200"/>
              </a:spcBef>
              <a:spcAft>
                <a:spcPts val="600"/>
              </a:spcAft>
              <a:buFont typeface="Wingdings" pitchFamily="2" charset="2"/>
              <a:buChar char="Ø"/>
            </a:pPr>
            <a:r>
              <a:rPr lang="ru-RU" sz="2800" dirty="0">
                <a:latin typeface="Calibri" pitchFamily="34" charset="0"/>
                <a:cs typeface="Calibri" pitchFamily="34" charset="0"/>
              </a:rPr>
              <a:t>od nivoa </a:t>
            </a:r>
            <a:r>
              <a:rPr lang="ru-RU" sz="2800" i="1" dirty="0">
                <a:latin typeface="Calibri" pitchFamily="34" charset="0"/>
                <a:cs typeface="Calibri" pitchFamily="34" charset="0"/>
              </a:rPr>
              <a:t>apstrakcije</a:t>
            </a:r>
            <a:r>
              <a:rPr lang="ru-RU" sz="2800" dirty="0">
                <a:latin typeface="Calibri" pitchFamily="34" charset="0"/>
                <a:cs typeface="Calibri" pitchFamily="34" charset="0"/>
              </a:rPr>
              <a:t>, </a:t>
            </a:r>
            <a:endParaRPr lang="sr-Latn-RS" sz="2800" dirty="0" smtClean="0">
              <a:latin typeface="Calibri" pitchFamily="34" charset="0"/>
              <a:cs typeface="Calibri" pitchFamily="34" charset="0"/>
            </a:endParaRPr>
          </a:p>
          <a:p>
            <a:pPr lvl="1">
              <a:spcBef>
                <a:spcPts val="1200"/>
              </a:spcBef>
              <a:spcAft>
                <a:spcPts val="600"/>
              </a:spcAft>
              <a:buFont typeface="Wingdings" pitchFamily="2" charset="2"/>
              <a:buChar char="Ø"/>
            </a:pPr>
            <a:r>
              <a:rPr lang="sr-Latn-RS" sz="2800" dirty="0">
                <a:latin typeface="Calibri" pitchFamily="34" charset="0"/>
                <a:cs typeface="Calibri" pitchFamily="34" charset="0"/>
              </a:rPr>
              <a:t>o</a:t>
            </a:r>
            <a:r>
              <a:rPr lang="ru-RU" sz="2800" dirty="0" smtClean="0">
                <a:latin typeface="Calibri" pitchFamily="34" charset="0"/>
                <a:cs typeface="Calibri" pitchFamily="34" charset="0"/>
              </a:rPr>
              <a:t>d</a:t>
            </a:r>
            <a:r>
              <a:rPr lang="sr-Latn-RS" sz="2800" dirty="0" smtClean="0">
                <a:latin typeface="Calibri" pitchFamily="34" charset="0"/>
                <a:cs typeface="Calibri" pitchFamily="34" charset="0"/>
              </a:rPr>
              <a:t> </a:t>
            </a:r>
            <a:r>
              <a:rPr lang="ru-RU" sz="2800" i="1" dirty="0" smtClean="0">
                <a:latin typeface="Calibri" pitchFamily="34" charset="0"/>
                <a:cs typeface="Calibri" pitchFamily="34" charset="0"/>
              </a:rPr>
              <a:t>teorijskog </a:t>
            </a:r>
            <a:r>
              <a:rPr lang="ru-RU" sz="2800" i="1" dirty="0">
                <a:latin typeface="Calibri" pitchFamily="34" charset="0"/>
                <a:cs typeface="Calibri" pitchFamily="34" charset="0"/>
              </a:rPr>
              <a:t>pristupa </a:t>
            </a:r>
            <a:r>
              <a:rPr lang="ru-RU" sz="2800" dirty="0">
                <a:latin typeface="Calibri" pitchFamily="34" charset="0"/>
                <a:cs typeface="Calibri" pitchFamily="34" charset="0"/>
              </a:rPr>
              <a:t>kliničara. </a:t>
            </a:r>
            <a:r>
              <a:rPr lang="ru-RU" sz="2800" dirty="0"/>
              <a:t>    </a:t>
            </a:r>
            <a:endParaRPr lang="ru-RU" dirty="0"/>
          </a:p>
          <a:p>
            <a:pPr lvl="0"/>
            <a:endParaRPr lang="ru-RU" dirty="0"/>
          </a:p>
          <a:p>
            <a:pPr lvl="1"/>
            <a:endParaRPr lang="en-US" dirty="0"/>
          </a:p>
        </p:txBody>
      </p:sp>
    </p:spTree>
    <p:extLst>
      <p:ext uri="{BB962C8B-B14F-4D97-AF65-F5344CB8AC3E}">
        <p14:creationId xmlns:p14="http://schemas.microsoft.com/office/powerpoint/2010/main" xmlns="" val="23935390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773"/>
        <p:cNvGrpSpPr/>
        <p:nvPr/>
      </p:nvGrpSpPr>
      <p:grpSpPr>
        <a:xfrm>
          <a:off x="0" y="0"/>
          <a:ext cx="0" cy="0"/>
          <a:chOff x="0" y="0"/>
          <a:chExt cx="0" cy="0"/>
        </a:xfrm>
      </p:grpSpPr>
      <p:sp>
        <p:nvSpPr>
          <p:cNvPr id="1774" name="Google Shape;1774;p319"/>
          <p:cNvSpPr txBox="1">
            <a:spLocks noGrp="1"/>
          </p:cNvSpPr>
          <p:nvPr>
            <p:ph type="title"/>
          </p:nvPr>
        </p:nvSpPr>
        <p:spPr>
          <a:xfrm>
            <a:off x="467544" y="620688"/>
            <a:ext cx="8183880" cy="1051560"/>
          </a:xfrm>
          <a:prstGeom prst="rect">
            <a:avLst/>
          </a:prstGeom>
          <a:noFill/>
          <a:ln>
            <a:noFill/>
          </a:ln>
        </p:spPr>
        <p:txBody>
          <a:bodyPr spcFirstLastPara="1" wrap="square" lIns="91425" tIns="45700" rIns="91425" bIns="45700" anchor="ctr" anchorCtr="0">
            <a:normAutofit/>
          </a:bodyPr>
          <a:lstStyle/>
          <a:p>
            <a:r>
              <a:rPr lang="sr-Cyrl-CS" dirty="0">
                <a:solidFill>
                  <a:srgbClr val="FFFF00"/>
                </a:solidFill>
                <a:latin typeface="Times New Roman"/>
                <a:ea typeface="Times New Roman"/>
                <a:cs typeface="Times New Roman"/>
                <a:sym typeface="Times New Roman"/>
              </a:rPr>
              <a:t> </a:t>
            </a:r>
            <a:r>
              <a:rPr lang="sr-Latn-RS" b="0" dirty="0" smtClean="0">
                <a:solidFill>
                  <a:schemeClr val="accent1"/>
                </a:solidFill>
                <a:latin typeface="Times New Roman"/>
                <a:ea typeface="Times New Roman"/>
                <a:cs typeface="Times New Roman"/>
                <a:sym typeface="Times New Roman"/>
              </a:rPr>
              <a:t>I.</a:t>
            </a:r>
            <a:r>
              <a:rPr lang="sr-Latn-RS" dirty="0" smtClean="0">
                <a:solidFill>
                  <a:schemeClr val="accent1"/>
                </a:solidFill>
                <a:latin typeface="Times New Roman"/>
                <a:ea typeface="Times New Roman"/>
                <a:cs typeface="Times New Roman"/>
                <a:sym typeface="Times New Roman"/>
              </a:rPr>
              <a:t> </a:t>
            </a:r>
            <a:r>
              <a:rPr lang="sr-Cyrl-CS" b="0" dirty="0" smtClean="0">
                <a:effectLst>
                  <a:outerShdw blurRad="38100" dist="38100" dir="2700000" algn="tl">
                    <a:srgbClr val="000000">
                      <a:alpha val="43137"/>
                    </a:srgbClr>
                  </a:outerShdw>
                </a:effectLst>
              </a:rPr>
              <a:t>Cilj </a:t>
            </a:r>
            <a:r>
              <a:rPr lang="sr-Cyrl-CS" b="0" dirty="0">
                <a:effectLst>
                  <a:outerShdw blurRad="38100" dist="38100" dir="2700000" algn="tl">
                    <a:srgbClr val="000000">
                      <a:alpha val="43137"/>
                    </a:srgbClr>
                  </a:outerShdw>
                </a:effectLst>
              </a:rPr>
              <a:t>kliničke procene</a:t>
            </a:r>
            <a:endParaRPr lang="en-US" b="0" dirty="0">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539552" y="1700808"/>
            <a:ext cx="8183880" cy="4187952"/>
          </a:xfrm>
        </p:spPr>
        <p:txBody>
          <a:bodyPr>
            <a:normAutofit/>
          </a:bodyPr>
          <a:lstStyle/>
          <a:p>
            <a:pPr marL="0" lvl="0" indent="0">
              <a:spcBef>
                <a:spcPts val="600"/>
              </a:spcBef>
              <a:spcAft>
                <a:spcPts val="600"/>
              </a:spcAft>
              <a:buNone/>
            </a:pPr>
            <a:r>
              <a:rPr lang="ru-RU" sz="2400" dirty="0">
                <a:latin typeface="Calibri" pitchFamily="34" charset="0"/>
                <a:cs typeface="Calibri" pitchFamily="34" charset="0"/>
              </a:rPr>
              <a:t>Kliničko  rasuđivanje može poslužiti u svrhe:</a:t>
            </a:r>
            <a:endParaRPr lang="en-US" sz="2400"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dijagnostičke klasifikacije (,,</a:t>
            </a:r>
            <a:r>
              <a:rPr lang="ru-RU" i="1" dirty="0">
                <a:latin typeface="Calibri" pitchFamily="34" charset="0"/>
                <a:cs typeface="Calibri" pitchFamily="34" charset="0"/>
              </a:rPr>
              <a:t>pacijentkinja pati od graničnog poremećaja ličnosti</a:t>
            </a:r>
            <a:r>
              <a:rPr lang="ru-RU" dirty="0">
                <a:latin typeface="Calibri" pitchFamily="34" charset="0"/>
                <a:cs typeface="Calibri" pitchFamily="34" charset="0"/>
              </a:rPr>
              <a:t>”),</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opisa (,,</a:t>
            </a:r>
            <a:r>
              <a:rPr lang="ru-RU" i="1" dirty="0">
                <a:latin typeface="Calibri" pitchFamily="34" charset="0"/>
                <a:cs typeface="Calibri" pitchFamily="34" charset="0"/>
              </a:rPr>
              <a:t>njeni simptomi se pogoršavaju </a:t>
            </a:r>
            <a:r>
              <a:rPr lang="ru-RU" i="1" dirty="0" smtClean="0">
                <a:latin typeface="Calibri" pitchFamily="34" charset="0"/>
                <a:cs typeface="Calibri" pitchFamily="34" charset="0"/>
              </a:rPr>
              <a:t>kad</a:t>
            </a:r>
            <a:r>
              <a:rPr lang="sr-Latn-RS" i="1" dirty="0" smtClean="0">
                <a:latin typeface="Calibri" pitchFamily="34" charset="0"/>
                <a:cs typeface="Calibri" pitchFamily="34" charset="0"/>
              </a:rPr>
              <a:t>a</a:t>
            </a:r>
            <a:r>
              <a:rPr lang="ru-RU" i="1" dirty="0" smtClean="0">
                <a:latin typeface="Calibri" pitchFamily="34" charset="0"/>
                <a:cs typeface="Calibri" pitchFamily="34" charset="0"/>
              </a:rPr>
              <a:t> i</a:t>
            </a:r>
            <a:r>
              <a:rPr lang="sr-Latn-RS" i="1" dirty="0" smtClean="0">
                <a:latin typeface="Calibri" pitchFamily="34" charset="0"/>
                <a:cs typeface="Calibri" pitchFamily="34" charset="0"/>
              </a:rPr>
              <a:t>ma doživljaj</a:t>
            </a:r>
            <a:r>
              <a:rPr lang="ru-RU" i="1" dirty="0" smtClean="0">
                <a:latin typeface="Calibri" pitchFamily="34" charset="0"/>
                <a:cs typeface="Calibri" pitchFamily="34" charset="0"/>
              </a:rPr>
              <a:t> </a:t>
            </a:r>
            <a:r>
              <a:rPr lang="ru-RU" i="1" dirty="0">
                <a:latin typeface="Calibri" pitchFamily="34" charset="0"/>
                <a:cs typeface="Calibri" pitchFamily="34" charset="0"/>
              </a:rPr>
              <a:t>da je značajni drugi napušta</a:t>
            </a:r>
            <a:r>
              <a:rPr lang="ru-RU" dirty="0">
                <a:latin typeface="Calibri" pitchFamily="34" charset="0"/>
                <a:cs typeface="Calibri" pitchFamily="34" charset="0"/>
              </a:rPr>
              <a:t>”),</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predviđanja (,,u njenom slučaju najbolje je primeniti </a:t>
            </a:r>
            <a:r>
              <a:rPr lang="sr-Latn-RS" dirty="0" smtClean="0">
                <a:latin typeface="Calibri" pitchFamily="34" charset="0"/>
                <a:cs typeface="Calibri" pitchFamily="34" charset="0"/>
              </a:rPr>
              <a:t>dubinsku, rekonstruktivnu psiho</a:t>
            </a:r>
            <a:r>
              <a:rPr lang="ru-RU" dirty="0" smtClean="0">
                <a:latin typeface="Calibri" pitchFamily="34" charset="0"/>
                <a:cs typeface="Calibri" pitchFamily="34" charset="0"/>
              </a:rPr>
              <a:t>terapiju</a:t>
            </a:r>
            <a:r>
              <a:rPr lang="ru-RU" dirty="0">
                <a:latin typeface="Calibri" pitchFamily="34" charset="0"/>
                <a:cs typeface="Calibri" pitchFamily="34" charset="0"/>
              </a:rPr>
              <a:t>”).</a:t>
            </a:r>
            <a:endParaRPr lang="en-US" dirty="0">
              <a:latin typeface="Calibri" pitchFamily="34" charset="0"/>
              <a:cs typeface="Calibri" pitchFamily="34" charset="0"/>
            </a:endParaRPr>
          </a:p>
        </p:txBody>
      </p:sp>
    </p:spTree>
    <p:extLst>
      <p:ext uri="{BB962C8B-B14F-4D97-AF65-F5344CB8AC3E}">
        <p14:creationId xmlns:p14="http://schemas.microsoft.com/office/powerpoint/2010/main" xmlns="" val="5691974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783"/>
        <p:cNvGrpSpPr/>
        <p:nvPr/>
      </p:nvGrpSpPr>
      <p:grpSpPr>
        <a:xfrm>
          <a:off x="0" y="0"/>
          <a:ext cx="0" cy="0"/>
          <a:chOff x="0" y="0"/>
          <a:chExt cx="0" cy="0"/>
        </a:xfrm>
      </p:grpSpPr>
      <p:sp>
        <p:nvSpPr>
          <p:cNvPr id="1784" name="Google Shape;1784;p321"/>
          <p:cNvSpPr txBox="1">
            <a:spLocks noGrp="1"/>
          </p:cNvSpPr>
          <p:nvPr>
            <p:ph type="title"/>
          </p:nvPr>
        </p:nvSpPr>
        <p:spPr>
          <a:xfrm>
            <a:off x="827584" y="404664"/>
            <a:ext cx="7751832" cy="1051560"/>
          </a:xfrm>
          <a:prstGeom prst="rect">
            <a:avLst/>
          </a:prstGeom>
          <a:noFill/>
          <a:ln>
            <a:noFill/>
          </a:ln>
        </p:spPr>
        <p:txBody>
          <a:bodyPr spcFirstLastPara="1" wrap="square" lIns="91425" tIns="45700" rIns="91425" bIns="45700" anchor="ctr" anchorCtr="0">
            <a:normAutofit/>
          </a:bodyPr>
          <a:lstStyle/>
          <a:p>
            <a:r>
              <a:rPr lang="sr-Cyrl-CS" b="0" dirty="0">
                <a:effectLst>
                  <a:outerShdw blurRad="38100" dist="38100" dir="2700000" algn="tl">
                    <a:srgbClr val="000000">
                      <a:alpha val="43137"/>
                    </a:srgbClr>
                  </a:outerShdw>
                </a:effectLst>
              </a:rPr>
              <a:t>II. Nivo apstrakcije</a:t>
            </a:r>
            <a:endParaRPr lang="en-US" b="0" dirty="0">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827584" y="1628800"/>
            <a:ext cx="7967856" cy="4187952"/>
          </a:xfrm>
        </p:spPr>
        <p:txBody>
          <a:bodyPr>
            <a:normAutofit/>
          </a:bodyPr>
          <a:lstStyle/>
          <a:p>
            <a:pPr marL="0" lvl="0" indent="0">
              <a:spcBef>
                <a:spcPts val="1200"/>
              </a:spcBef>
              <a:spcAft>
                <a:spcPts val="600"/>
              </a:spcAft>
              <a:buNone/>
            </a:pPr>
            <a:r>
              <a:rPr lang="ru-RU" dirty="0" smtClean="0">
                <a:latin typeface="Calibri" pitchFamily="34" charset="0"/>
                <a:cs typeface="Calibri" pitchFamily="34" charset="0"/>
              </a:rPr>
              <a:t>Zaključivanje </a:t>
            </a:r>
            <a:r>
              <a:rPr lang="ru-RU" dirty="0">
                <a:latin typeface="Calibri" pitchFamily="34" charset="0"/>
                <a:cs typeface="Calibri" pitchFamily="34" charset="0"/>
              </a:rPr>
              <a:t>u velikoj meri zavisi od nivoa apastrakcije. Ono može da se kreće od:</a:t>
            </a:r>
            <a:endParaRPr lang="en-US" dirty="0">
              <a:latin typeface="Calibri" pitchFamily="34" charset="0"/>
              <a:cs typeface="Calibri" pitchFamily="34" charset="0"/>
            </a:endParaRPr>
          </a:p>
          <a:p>
            <a:pPr lvl="0">
              <a:spcBef>
                <a:spcPts val="1200"/>
              </a:spcBef>
              <a:spcAft>
                <a:spcPts val="600"/>
              </a:spcAft>
            </a:pPr>
            <a:r>
              <a:rPr lang="ru-RU" dirty="0">
                <a:latin typeface="Calibri" pitchFamily="34" charset="0"/>
                <a:cs typeface="Calibri" pitchFamily="34" charset="0"/>
              </a:rPr>
              <a:t>niskog nivoa,</a:t>
            </a:r>
            <a:r>
              <a:rPr lang="ru-RU" i="1" dirty="0">
                <a:latin typeface="Calibri" pitchFamily="34" charset="0"/>
                <a:cs typeface="Calibri" pitchFamily="34" charset="0"/>
              </a:rPr>
              <a:t> </a:t>
            </a:r>
            <a:endParaRPr lang="en-US" dirty="0">
              <a:latin typeface="Calibri" pitchFamily="34" charset="0"/>
              <a:cs typeface="Calibri" pitchFamily="34" charset="0"/>
            </a:endParaRPr>
          </a:p>
          <a:p>
            <a:pPr lvl="0">
              <a:spcBef>
                <a:spcPts val="1200"/>
              </a:spcBef>
              <a:spcAft>
                <a:spcPts val="600"/>
              </a:spcAft>
            </a:pPr>
            <a:r>
              <a:rPr lang="ru-RU" dirty="0">
                <a:latin typeface="Calibri" pitchFamily="34" charset="0"/>
                <a:cs typeface="Calibri" pitchFamily="34" charset="0"/>
              </a:rPr>
              <a:t>višeg, i</a:t>
            </a:r>
            <a:endParaRPr lang="en-US" dirty="0">
              <a:latin typeface="Calibri" pitchFamily="34" charset="0"/>
              <a:cs typeface="Calibri" pitchFamily="34" charset="0"/>
            </a:endParaRPr>
          </a:p>
          <a:p>
            <a:pPr lvl="0">
              <a:spcBef>
                <a:spcPts val="1200"/>
              </a:spcBef>
              <a:spcAft>
                <a:spcPts val="600"/>
              </a:spcAft>
            </a:pPr>
            <a:r>
              <a:rPr lang="ru-RU" dirty="0">
                <a:latin typeface="Calibri" pitchFamily="34" charset="0"/>
                <a:cs typeface="Calibri" pitchFamily="34" charset="0"/>
              </a:rPr>
              <a:t>najvišeg nivoa.</a:t>
            </a:r>
            <a:endParaRPr lang="en-US"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xmlns="" val="5984115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799"/>
        <p:cNvGrpSpPr/>
        <p:nvPr/>
      </p:nvGrpSpPr>
      <p:grpSpPr>
        <a:xfrm>
          <a:off x="0" y="0"/>
          <a:ext cx="0" cy="0"/>
          <a:chOff x="0" y="0"/>
          <a:chExt cx="0" cy="0"/>
        </a:xfrm>
      </p:grpSpPr>
      <p:sp>
        <p:nvSpPr>
          <p:cNvPr id="2" name="Title 1"/>
          <p:cNvSpPr>
            <a:spLocks noGrp="1"/>
          </p:cNvSpPr>
          <p:nvPr>
            <p:ph type="title"/>
          </p:nvPr>
        </p:nvSpPr>
        <p:spPr>
          <a:xfrm>
            <a:off x="755576" y="476672"/>
            <a:ext cx="7823840" cy="936104"/>
          </a:xfrm>
        </p:spPr>
        <p:txBody>
          <a:bodyPr>
            <a:normAutofit/>
          </a:bodyPr>
          <a:lstStyle/>
          <a:p>
            <a:r>
              <a:rPr lang="sr-Latn-RS" b="0" dirty="0" smtClean="0">
                <a:effectLst>
                  <a:outerShdw blurRad="38100" dist="38100" dir="2700000" algn="tl">
                    <a:srgbClr val="000000">
                      <a:alpha val="43137"/>
                    </a:srgbClr>
                  </a:outerShdw>
                </a:effectLst>
              </a:rPr>
              <a:t>II.a.</a:t>
            </a:r>
            <a:r>
              <a:rPr lang="ru-RU" b="0" dirty="0" smtClean="0">
                <a:effectLst>
                  <a:outerShdw blurRad="38100" dist="38100" dir="2700000" algn="tl">
                    <a:srgbClr val="000000">
                      <a:alpha val="43137"/>
                    </a:srgbClr>
                  </a:outerShdw>
                </a:effectLst>
              </a:rPr>
              <a:t>Nizak </a:t>
            </a:r>
            <a:r>
              <a:rPr lang="ru-RU" b="0" dirty="0">
                <a:effectLst>
                  <a:outerShdw blurRad="38100" dist="38100" dir="2700000" algn="tl">
                    <a:srgbClr val="000000">
                      <a:alpha val="43137"/>
                    </a:srgbClr>
                  </a:outerShdw>
                </a:effectLst>
              </a:rPr>
              <a:t>nivo zaključivanja</a:t>
            </a:r>
            <a:endParaRPr lang="en-US" b="0" dirty="0">
              <a:effectLst>
                <a:outerShdw blurRad="38100" dist="38100" dir="2700000" algn="tl">
                  <a:srgbClr val="000000">
                    <a:alpha val="43137"/>
                  </a:srgbClr>
                </a:outerShdw>
              </a:effectLst>
            </a:endParaRPr>
          </a:p>
        </p:txBody>
      </p:sp>
      <p:sp>
        <p:nvSpPr>
          <p:cNvPr id="1800" name="Google Shape;1800;p324"/>
          <p:cNvSpPr txBox="1">
            <a:spLocks noGrp="1"/>
          </p:cNvSpPr>
          <p:nvPr>
            <p:ph idx="1"/>
          </p:nvPr>
        </p:nvSpPr>
        <p:spPr>
          <a:xfrm>
            <a:off x="611560" y="1700808"/>
            <a:ext cx="8111872" cy="4392488"/>
          </a:xfrm>
          <a:prstGeom prst="rect">
            <a:avLst/>
          </a:prstGeom>
          <a:noFill/>
          <a:ln>
            <a:noFill/>
          </a:ln>
        </p:spPr>
        <p:txBody>
          <a:bodyPr spcFirstLastPara="1" wrap="square" lIns="91425" tIns="45700" rIns="91425" bIns="45700" anchor="t" anchorCtr="0">
            <a:normAutofit/>
          </a:bodyPr>
          <a:lstStyle/>
          <a:p>
            <a:pPr lvl="0">
              <a:spcBef>
                <a:spcPts val="600"/>
              </a:spcBef>
              <a:spcAft>
                <a:spcPts val="600"/>
              </a:spcAft>
            </a:pPr>
            <a:r>
              <a:rPr lang="sr-Latn-RS" sz="2400" dirty="0" smtClean="0">
                <a:latin typeface="Calibri" pitchFamily="34" charset="0"/>
                <a:cs typeface="Calibri" pitchFamily="34" charset="0"/>
              </a:rPr>
              <a:t>O</a:t>
            </a:r>
            <a:r>
              <a:rPr lang="ru-RU" sz="2400" dirty="0">
                <a:latin typeface="Calibri" pitchFamily="34" charset="0"/>
                <a:cs typeface="Calibri" pitchFamily="34" charset="0"/>
              </a:rPr>
              <a:t>bazriv i koji se u maloj meri udaljava od izvornih podataka. </a:t>
            </a:r>
            <a:endParaRPr lang="en-US" sz="2400" dirty="0">
              <a:latin typeface="Calibri" pitchFamily="34" charset="0"/>
              <a:cs typeface="Calibri" pitchFamily="34" charset="0"/>
            </a:endParaRPr>
          </a:p>
          <a:p>
            <a:pPr lvl="0">
              <a:spcBef>
                <a:spcPts val="600"/>
              </a:spcBef>
              <a:spcAft>
                <a:spcPts val="600"/>
              </a:spcAft>
            </a:pPr>
            <a:r>
              <a:rPr lang="sr-Cyrl-CS" sz="2400" dirty="0">
                <a:latin typeface="Calibri" pitchFamily="34" charset="0"/>
                <a:cs typeface="Calibri" pitchFamily="34" charset="0"/>
              </a:rPr>
              <a:t>Sirovi podaci se </a:t>
            </a:r>
            <a:r>
              <a:rPr lang="sr-Cyrl-CS" sz="2400" dirty="0" smtClean="0">
                <a:latin typeface="Calibri" pitchFamily="34" charset="0"/>
                <a:cs typeface="Calibri" pitchFamily="34" charset="0"/>
              </a:rPr>
              <a:t>sa </a:t>
            </a:r>
            <a:r>
              <a:rPr lang="sr-Cyrl-CS" sz="2400" dirty="0">
                <a:latin typeface="Calibri" pitchFamily="34" charset="0"/>
                <a:cs typeface="Calibri" pitchFamily="34" charset="0"/>
              </a:rPr>
              <a:t>nekog testa </a:t>
            </a:r>
            <a:r>
              <a:rPr lang="sr-Latn-RS" sz="2400" dirty="0" smtClean="0">
                <a:latin typeface="Calibri" pitchFamily="34" charset="0"/>
                <a:cs typeface="Calibri" pitchFamily="34" charset="0"/>
              </a:rPr>
              <a:t>se direkno povezuju sa </a:t>
            </a:r>
            <a:r>
              <a:rPr lang="sr-Cyrl-CS" sz="2400" dirty="0" smtClean="0">
                <a:latin typeface="Calibri" pitchFamily="34" charset="0"/>
                <a:cs typeface="Calibri" pitchFamily="34" charset="0"/>
              </a:rPr>
              <a:t>odlu</a:t>
            </a:r>
            <a:r>
              <a:rPr lang="sr-Latn-RS" sz="2400" dirty="0" smtClean="0">
                <a:latin typeface="Calibri" pitchFamily="34" charset="0"/>
                <a:cs typeface="Calibri" pitchFamily="34" charset="0"/>
              </a:rPr>
              <a:t>kom- npr.</a:t>
            </a:r>
            <a:r>
              <a:rPr lang="sr-Cyrl-CS" sz="2400" dirty="0" smtClean="0">
                <a:latin typeface="Calibri" pitchFamily="34" charset="0"/>
                <a:cs typeface="Calibri" pitchFamily="34" charset="0"/>
              </a:rPr>
              <a:t> </a:t>
            </a:r>
            <a:r>
              <a:rPr lang="sr-Cyrl-CS" sz="2400" dirty="0">
                <a:latin typeface="Calibri" pitchFamily="34" charset="0"/>
                <a:cs typeface="Calibri" pitchFamily="34" charset="0"/>
              </a:rPr>
              <a:t>da li pacijent i dalje treba da se leči u kliničkoj ustanovi ili </a:t>
            </a:r>
            <a:r>
              <a:rPr lang="sr-Cyrl-CS" sz="2400" dirty="0" smtClean="0">
                <a:latin typeface="Calibri" pitchFamily="34" charset="0"/>
                <a:cs typeface="Calibri" pitchFamily="34" charset="0"/>
              </a:rPr>
              <a:t>ne</a:t>
            </a:r>
            <a:r>
              <a:rPr lang="sr-Latn-RS" sz="2400" dirty="0" smtClean="0">
                <a:latin typeface="Calibri" pitchFamily="34" charset="0"/>
                <a:cs typeface="Calibri" pitchFamily="34" charset="0"/>
              </a:rPr>
              <a:t>:</a:t>
            </a:r>
            <a:r>
              <a:rPr lang="sr-Latn-RS" sz="2400" dirty="0">
                <a:latin typeface="Calibri" pitchFamily="34" charset="0"/>
                <a:cs typeface="Calibri" pitchFamily="34" charset="0"/>
              </a:rPr>
              <a:t/>
            </a:r>
            <a:br>
              <a:rPr lang="sr-Latn-RS" sz="2400" dirty="0">
                <a:latin typeface="Calibri" pitchFamily="34" charset="0"/>
                <a:cs typeface="Calibri" pitchFamily="34" charset="0"/>
              </a:rPr>
            </a:br>
            <a:r>
              <a:rPr lang="sr-Cyrl-CS" sz="2200" i="1" dirty="0" smtClean="0">
                <a:latin typeface="Calibri" pitchFamily="34" charset="0"/>
                <a:cs typeface="Calibri" pitchFamily="34" charset="0"/>
              </a:rPr>
              <a:t>na </a:t>
            </a:r>
            <a:r>
              <a:rPr lang="sr-Cyrl-CS" sz="2200" i="1" dirty="0">
                <a:latin typeface="Calibri" pitchFamily="34" charset="0"/>
                <a:cs typeface="Calibri" pitchFamily="34" charset="0"/>
              </a:rPr>
              <a:t>MMPI-u T skor na skali D = 110; DEPI = 5 i S-Con. = 12, na RIMu, upućuju da je potebno zadržati pacijentkinju na zatvorenom odeljenju psihijatrijske klinike. </a:t>
            </a:r>
            <a:endParaRPr lang="en-US" sz="2200" i="1"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Na niskom nivou zaključivanja, kliničar daje suzdržane </a:t>
            </a:r>
            <a:r>
              <a:rPr lang="ru-RU" sz="2400" dirty="0" smtClean="0">
                <a:latin typeface="Calibri" pitchFamily="34" charset="0"/>
                <a:cs typeface="Calibri" pitchFamily="34" charset="0"/>
              </a:rPr>
              <a:t>zaključke </a:t>
            </a:r>
            <a:r>
              <a:rPr lang="ru-RU" sz="2400" dirty="0">
                <a:latin typeface="Calibri" pitchFamily="34" charset="0"/>
                <a:cs typeface="Calibri" pitchFamily="34" charset="0"/>
              </a:rPr>
              <a:t>i u maloj se meri oslanja na svoju teorijsku </a:t>
            </a:r>
            <a:r>
              <a:rPr lang="ru-RU" sz="2400" dirty="0" smtClean="0">
                <a:latin typeface="Calibri" pitchFamily="34" charset="0"/>
                <a:cs typeface="Calibri" pitchFamily="34" charset="0"/>
              </a:rPr>
              <a:t>orijentaciju, </a:t>
            </a:r>
            <a:r>
              <a:rPr lang="ru-RU" sz="2400" dirty="0">
                <a:latin typeface="Calibri" pitchFamily="34" charset="0"/>
                <a:cs typeface="Calibri" pitchFamily="34" charset="0"/>
              </a:rPr>
              <a:t>lično iskustvo ili intuiciju</a:t>
            </a:r>
            <a:r>
              <a:rPr lang="ru-RU" sz="2400" dirty="0" smtClean="0">
                <a:latin typeface="Calibri" pitchFamily="34" charset="0"/>
                <a:cs typeface="Calibri" pitchFamily="34" charset="0"/>
              </a:rPr>
              <a:t>.</a:t>
            </a:r>
            <a:endParaRPr lang="en-US" sz="2400" dirty="0">
              <a:latin typeface="Calibri" pitchFamily="34" charset="0"/>
              <a:cs typeface="Calibri" pitchFamily="34" charset="0"/>
            </a:endParaRPr>
          </a:p>
          <a:p>
            <a:pPr marL="342900" lvl="1" indent="-342900" algn="just">
              <a:spcBef>
                <a:spcPts val="0"/>
              </a:spcBef>
              <a:buClr>
                <a:srgbClr val="FFFF00"/>
              </a:buClr>
              <a:buSzPts val="3200"/>
              <a:buNone/>
            </a:pPr>
            <a:endParaRPr dirty="0"/>
          </a:p>
        </p:txBody>
      </p:sp>
    </p:spTree>
    <p:extLst>
      <p:ext uri="{BB962C8B-B14F-4D97-AF65-F5344CB8AC3E}">
        <p14:creationId xmlns:p14="http://schemas.microsoft.com/office/powerpoint/2010/main" xmlns="" val="28062908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809"/>
        <p:cNvGrpSpPr/>
        <p:nvPr/>
      </p:nvGrpSpPr>
      <p:grpSpPr>
        <a:xfrm>
          <a:off x="0" y="0"/>
          <a:ext cx="0" cy="0"/>
          <a:chOff x="0" y="0"/>
          <a:chExt cx="0" cy="0"/>
        </a:xfrm>
      </p:grpSpPr>
      <p:sp>
        <p:nvSpPr>
          <p:cNvPr id="2" name="Title 1"/>
          <p:cNvSpPr>
            <a:spLocks noGrp="1"/>
          </p:cNvSpPr>
          <p:nvPr>
            <p:ph type="title"/>
          </p:nvPr>
        </p:nvSpPr>
        <p:spPr>
          <a:xfrm>
            <a:off x="899592" y="548680"/>
            <a:ext cx="7751832" cy="792088"/>
          </a:xfrm>
        </p:spPr>
        <p:txBody>
          <a:bodyPr/>
          <a:lstStyle/>
          <a:p>
            <a:r>
              <a:rPr lang="sr-Latn-RS" b="0" dirty="0" smtClean="0">
                <a:effectLst>
                  <a:outerShdw blurRad="38100" dist="38100" dir="2700000" algn="tl">
                    <a:srgbClr val="000000">
                      <a:alpha val="43137"/>
                    </a:srgbClr>
                  </a:outerShdw>
                </a:effectLst>
              </a:rPr>
              <a:t>II.b. </a:t>
            </a:r>
            <a:r>
              <a:rPr lang="sr-Cyrl-CS" b="0" dirty="0" smtClean="0">
                <a:effectLst>
                  <a:outerShdw blurRad="38100" dist="38100" dir="2700000" algn="tl">
                    <a:srgbClr val="000000">
                      <a:alpha val="43137"/>
                    </a:srgbClr>
                  </a:outerShdw>
                </a:effectLst>
              </a:rPr>
              <a:t>Viši </a:t>
            </a:r>
            <a:r>
              <a:rPr lang="sr-Cyrl-CS" b="0" dirty="0">
                <a:effectLst>
                  <a:outerShdw blurRad="38100" dist="38100" dir="2700000" algn="tl">
                    <a:srgbClr val="000000">
                      <a:alpha val="43137"/>
                    </a:srgbClr>
                  </a:outerShdw>
                </a:effectLst>
              </a:rPr>
              <a:t>nivo zaključivanja</a:t>
            </a:r>
            <a:endParaRPr lang="en-US" b="0" dirty="0">
              <a:effectLst>
                <a:outerShdw blurRad="38100" dist="38100" dir="2700000" algn="tl">
                  <a:srgbClr val="000000">
                    <a:alpha val="43137"/>
                  </a:srgbClr>
                </a:outerShdw>
              </a:effectLst>
            </a:endParaRPr>
          </a:p>
        </p:txBody>
      </p:sp>
      <p:sp>
        <p:nvSpPr>
          <p:cNvPr id="1810" name="Google Shape;1810;p326"/>
          <p:cNvSpPr txBox="1">
            <a:spLocks noGrp="1"/>
          </p:cNvSpPr>
          <p:nvPr>
            <p:ph idx="1"/>
          </p:nvPr>
        </p:nvSpPr>
        <p:spPr>
          <a:xfrm>
            <a:off x="683568" y="1700808"/>
            <a:ext cx="7560840" cy="4392488"/>
          </a:xfrm>
          <a:prstGeom prst="rect">
            <a:avLst/>
          </a:prstGeom>
          <a:noFill/>
          <a:ln>
            <a:noFill/>
          </a:ln>
        </p:spPr>
        <p:txBody>
          <a:bodyPr spcFirstLastPara="1" wrap="square" lIns="91425" tIns="45700" rIns="91425" bIns="45700" anchor="t" anchorCtr="0">
            <a:normAutofit fontScale="62500" lnSpcReduction="20000"/>
          </a:bodyPr>
          <a:lstStyle/>
          <a:p>
            <a:pPr lvl="0">
              <a:spcBef>
                <a:spcPts val="600"/>
              </a:spcBef>
              <a:spcAft>
                <a:spcPts val="1200"/>
              </a:spcAft>
            </a:pPr>
            <a:r>
              <a:rPr lang="sr-Latn-RS" sz="3800" dirty="0" smtClean="0">
                <a:latin typeface="Calibri" pitchFamily="34" charset="0"/>
                <a:cs typeface="Calibri" pitchFamily="34" charset="0"/>
              </a:rPr>
              <a:t>I</a:t>
            </a:r>
            <a:r>
              <a:rPr lang="sr-Cyrl-CS" sz="3800" dirty="0" smtClean="0">
                <a:latin typeface="Calibri" pitchFamily="34" charset="0"/>
                <a:cs typeface="Calibri" pitchFamily="34" charset="0"/>
              </a:rPr>
              <a:t>zvedeni </a:t>
            </a:r>
            <a:r>
              <a:rPr lang="sr-Cyrl-CS" sz="3800" dirty="0">
                <a:latin typeface="Calibri" pitchFamily="34" charset="0"/>
                <a:cs typeface="Calibri" pitchFamily="34" charset="0"/>
              </a:rPr>
              <a:t>klinički sudovi u većoj meri idu preko onoga što sirovi podaci uistinu govore. </a:t>
            </a:r>
            <a:endParaRPr lang="en-US" sz="3800" dirty="0">
              <a:latin typeface="Calibri" pitchFamily="34" charset="0"/>
              <a:cs typeface="Calibri" pitchFamily="34" charset="0"/>
            </a:endParaRPr>
          </a:p>
          <a:p>
            <a:pPr lvl="0">
              <a:spcBef>
                <a:spcPts val="600"/>
              </a:spcBef>
              <a:spcAft>
                <a:spcPts val="1200"/>
              </a:spcAft>
            </a:pPr>
            <a:r>
              <a:rPr lang="sr-Latn-RS" sz="3800" dirty="0" smtClean="0">
                <a:latin typeface="Calibri" pitchFamily="34" charset="0"/>
                <a:cs typeface="Calibri" pitchFamily="34" charset="0"/>
              </a:rPr>
              <a:t>P</a:t>
            </a:r>
            <a:r>
              <a:rPr lang="ru-RU" sz="3800" dirty="0" smtClean="0">
                <a:latin typeface="Calibri" pitchFamily="34" charset="0"/>
                <a:cs typeface="Calibri" pitchFamily="34" charset="0"/>
              </a:rPr>
              <a:t>onašanje </a:t>
            </a:r>
            <a:r>
              <a:rPr lang="ru-RU" sz="3800" dirty="0">
                <a:latin typeface="Calibri" pitchFamily="34" charset="0"/>
                <a:cs typeface="Calibri" pitchFamily="34" charset="0"/>
              </a:rPr>
              <a:t>koje se otkriva opservacijom, intervjuom ili odgovorima sa testova biva tumačeno kao karakteristika </a:t>
            </a:r>
            <a:r>
              <a:rPr lang="ru-RU" sz="3800" dirty="0" smtClean="0">
                <a:latin typeface="Calibri" pitchFamily="34" charset="0"/>
                <a:cs typeface="Calibri" pitchFamily="34" charset="0"/>
              </a:rPr>
              <a:t>ispitanka</a:t>
            </a:r>
            <a:r>
              <a:rPr lang="sr-Latn-RS" sz="3800" dirty="0" smtClean="0">
                <a:latin typeface="Calibri" pitchFamily="34" charset="0"/>
                <a:cs typeface="Calibri" pitchFamily="34" charset="0"/>
              </a:rPr>
              <a:t>. </a:t>
            </a:r>
          </a:p>
          <a:p>
            <a:pPr lvl="0">
              <a:spcBef>
                <a:spcPts val="600"/>
              </a:spcBef>
              <a:spcAft>
                <a:spcPts val="1200"/>
              </a:spcAft>
            </a:pPr>
            <a:r>
              <a:rPr lang="sr-Latn-RS" sz="3800" dirty="0" smtClean="0">
                <a:latin typeface="Calibri" pitchFamily="34" charset="0"/>
                <a:cs typeface="Calibri" pitchFamily="34" charset="0"/>
              </a:rPr>
              <a:t>Indikator se prevodi u ličnu dispoziciju- </a:t>
            </a:r>
            <a:r>
              <a:rPr lang="ru-RU" sz="3800" dirty="0" smtClean="0">
                <a:latin typeface="Calibri" pitchFamily="34" charset="0"/>
                <a:cs typeface="Calibri" pitchFamily="34" charset="0"/>
              </a:rPr>
              <a:t> </a:t>
            </a:r>
            <a:r>
              <a:rPr lang="sr-Latn-RS" sz="3800" i="1" dirty="0" smtClean="0">
                <a:latin typeface="Calibri" pitchFamily="34" charset="0"/>
                <a:cs typeface="Calibri" pitchFamily="34" charset="0"/>
              </a:rPr>
              <a:t>impulsivnost, emocionalna nestabilnost, niska otpornost na stres</a:t>
            </a:r>
            <a:r>
              <a:rPr lang="ru-RU" sz="3800" i="1" dirty="0" smtClean="0">
                <a:latin typeface="Calibri" pitchFamily="34" charset="0"/>
                <a:cs typeface="Calibri" pitchFamily="34" charset="0"/>
              </a:rPr>
              <a:t>,</a:t>
            </a:r>
            <a:r>
              <a:rPr lang="ru-RU" sz="3800" dirty="0" smtClean="0">
                <a:latin typeface="Calibri" pitchFamily="34" charset="0"/>
                <a:cs typeface="Calibri" pitchFamily="34" charset="0"/>
              </a:rPr>
              <a:t> </a:t>
            </a:r>
            <a:r>
              <a:rPr lang="ru-RU" sz="3800" i="1" dirty="0">
                <a:latin typeface="Calibri" pitchFamily="34" charset="0"/>
                <a:cs typeface="Calibri" pitchFamily="34" charset="0"/>
              </a:rPr>
              <a:t>depresivnost</a:t>
            </a:r>
            <a:r>
              <a:rPr lang="ru-RU" sz="3800" dirty="0">
                <a:latin typeface="Calibri" pitchFamily="34" charset="0"/>
                <a:cs typeface="Calibri" pitchFamily="34" charset="0"/>
              </a:rPr>
              <a:t>, </a:t>
            </a:r>
            <a:r>
              <a:rPr lang="ru-RU" sz="3800" i="1" dirty="0" smtClean="0">
                <a:latin typeface="Calibri" pitchFamily="34" charset="0"/>
                <a:cs typeface="Calibri" pitchFamily="34" charset="0"/>
              </a:rPr>
              <a:t>hostilnost</a:t>
            </a:r>
            <a:r>
              <a:rPr lang="sr-Latn-RS" sz="3800" i="1" dirty="0" smtClean="0">
                <a:latin typeface="Calibri" pitchFamily="34" charset="0"/>
                <a:cs typeface="Calibri" pitchFamily="34" charset="0"/>
              </a:rPr>
              <a:t>,...</a:t>
            </a:r>
            <a:endParaRPr lang="en-US" sz="3800" dirty="0">
              <a:latin typeface="Calibri" pitchFamily="34" charset="0"/>
              <a:cs typeface="Calibri" pitchFamily="34" charset="0"/>
            </a:endParaRPr>
          </a:p>
          <a:p>
            <a:pPr marL="342900" lvl="0" indent="-342900" algn="just" rtl="0">
              <a:spcBef>
                <a:spcPts val="0"/>
              </a:spcBef>
              <a:spcAft>
                <a:spcPts val="0"/>
              </a:spcAft>
              <a:buClr>
                <a:schemeClr val="lt1"/>
              </a:buClr>
              <a:buSzPts val="3200"/>
              <a:buNone/>
            </a:pPr>
            <a:endParaRPr dirty="0"/>
          </a:p>
          <a:p>
            <a:pPr marL="342900" lvl="0" indent="-342900" algn="just" rtl="0">
              <a:spcBef>
                <a:spcPts val="640"/>
              </a:spcBef>
              <a:spcAft>
                <a:spcPts val="0"/>
              </a:spcAft>
              <a:buClr>
                <a:schemeClr val="lt1"/>
              </a:buClr>
              <a:buSzPts val="3200"/>
              <a:buNone/>
            </a:pPr>
            <a:endParaRPr dirty="0"/>
          </a:p>
          <a:p>
            <a:pPr marL="342900" lvl="0" indent="-342900" algn="just" rtl="0">
              <a:spcBef>
                <a:spcPts val="640"/>
              </a:spcBef>
              <a:spcAft>
                <a:spcPts val="0"/>
              </a:spcAft>
              <a:buClr>
                <a:srgbClr val="FFFF00"/>
              </a:buClr>
              <a:buSzPts val="3200"/>
              <a:buNone/>
            </a:pPr>
            <a:endParaRPr dirty="0"/>
          </a:p>
          <a:p>
            <a:pPr marL="342900" lvl="0" indent="-342900" algn="just" rtl="0">
              <a:spcBef>
                <a:spcPts val="560"/>
              </a:spcBef>
              <a:spcAft>
                <a:spcPts val="0"/>
              </a:spcAft>
              <a:buClr>
                <a:srgbClr val="FFFF00"/>
              </a:buClr>
              <a:buSzPts val="2800"/>
              <a:buNone/>
            </a:pPr>
            <a:r>
              <a:rPr lang="sr-Cyrl-CS" sz="2800" dirty="0">
                <a:solidFill>
                  <a:srgbClr val="FFFF00"/>
                </a:solidFill>
              </a:rPr>
              <a:t>   </a:t>
            </a:r>
            <a:endParaRPr dirty="0"/>
          </a:p>
        </p:txBody>
      </p:sp>
    </p:spTree>
    <p:extLst>
      <p:ext uri="{BB962C8B-B14F-4D97-AF65-F5344CB8AC3E}">
        <p14:creationId xmlns:p14="http://schemas.microsoft.com/office/powerpoint/2010/main" xmlns="" val="2887117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844"/>
        <p:cNvGrpSpPr/>
        <p:nvPr/>
      </p:nvGrpSpPr>
      <p:grpSpPr>
        <a:xfrm>
          <a:off x="0" y="0"/>
          <a:ext cx="0" cy="0"/>
          <a:chOff x="0" y="0"/>
          <a:chExt cx="0" cy="0"/>
        </a:xfrm>
      </p:grpSpPr>
      <p:grpSp>
        <p:nvGrpSpPr>
          <p:cNvPr id="1845" name="Google Shape;1845;p329"/>
          <p:cNvGrpSpPr/>
          <p:nvPr/>
        </p:nvGrpSpPr>
        <p:grpSpPr>
          <a:xfrm>
            <a:off x="458030" y="836711"/>
            <a:ext cx="8227937" cy="4987265"/>
            <a:chOff x="830" y="303311"/>
            <a:chExt cx="8227937" cy="4987265"/>
          </a:xfrm>
        </p:grpSpPr>
        <p:sp>
          <p:nvSpPr>
            <p:cNvPr id="1846" name="Google Shape;1846;p329"/>
            <p:cNvSpPr/>
            <p:nvPr/>
          </p:nvSpPr>
          <p:spPr>
            <a:xfrm>
              <a:off x="3012483" y="3085944"/>
              <a:ext cx="2204632" cy="2204632"/>
            </a:xfrm>
            <a:prstGeom prst="ellipse">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29"/>
            <p:cNvSpPr txBox="1"/>
            <p:nvPr/>
          </p:nvSpPr>
          <p:spPr>
            <a:xfrm>
              <a:off x="3012483" y="3085944"/>
              <a:ext cx="2204632" cy="2204632"/>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None/>
              </a:pPr>
              <a:r>
                <a:rPr lang="sr-Latn-RS" sz="2400" b="1" i="0" u="none" strike="noStrike" cap="none" dirty="0" smtClean="0">
                  <a:solidFill>
                    <a:srgbClr val="660066"/>
                  </a:solidFill>
                  <a:latin typeface="Times New Roman"/>
                  <a:ea typeface="Times New Roman"/>
                  <a:cs typeface="Times New Roman"/>
                  <a:sym typeface="Times New Roman"/>
                </a:rPr>
                <a:t>Granični poremećaj ličnosti</a:t>
              </a:r>
              <a:endParaRPr sz="2400" b="1" i="0" u="none" strike="noStrike" cap="none" dirty="0">
                <a:solidFill>
                  <a:srgbClr val="660066"/>
                </a:solidFill>
                <a:latin typeface="Times New Roman"/>
                <a:ea typeface="Times New Roman"/>
                <a:cs typeface="Times New Roman"/>
                <a:sym typeface="Times New Roman"/>
              </a:endParaRPr>
            </a:p>
          </p:txBody>
        </p:sp>
        <p:sp>
          <p:nvSpPr>
            <p:cNvPr id="1848" name="Google Shape;1848;p329"/>
            <p:cNvSpPr/>
            <p:nvPr/>
          </p:nvSpPr>
          <p:spPr>
            <a:xfrm rot="10800000">
              <a:off x="1594520" y="3874100"/>
              <a:ext cx="1303979"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29"/>
            <p:cNvSpPr/>
            <p:nvPr/>
          </p:nvSpPr>
          <p:spPr>
            <a:xfrm>
              <a:off x="831" y="3327648"/>
              <a:ext cx="1543242" cy="1803465"/>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29"/>
            <p:cNvSpPr txBox="1"/>
            <p:nvPr/>
          </p:nvSpPr>
          <p:spPr>
            <a:xfrm>
              <a:off x="830" y="3327648"/>
              <a:ext cx="1543243" cy="1872208"/>
            </a:xfrm>
            <a:prstGeom prst="rect">
              <a:avLst/>
            </a:prstGeom>
            <a:noFill/>
            <a:ln>
              <a:noFill/>
            </a:ln>
          </p:spPr>
          <p:txBody>
            <a:bodyPr spcFirstLastPara="1" wrap="square" lIns="28575" tIns="28575" rIns="28575" bIns="28575" anchor="ctr" anchorCtr="0">
              <a:noAutofit/>
            </a:bodyPr>
            <a:lstStyle/>
            <a:p>
              <a:pPr marL="0" marR="0" lvl="0" indent="0" algn="ctr" rtl="0">
                <a:lnSpc>
                  <a:spcPct val="90000"/>
                </a:lnSpc>
                <a:spcBef>
                  <a:spcPts val="0"/>
                </a:spcBef>
                <a:spcAft>
                  <a:spcPts val="0"/>
                </a:spcAft>
                <a:buNone/>
              </a:pPr>
              <a:r>
                <a:rPr lang="sr-Latn-RS" sz="1500" b="0" i="0" u="none" strike="noStrike" cap="none" dirty="0" smtClean="0">
                  <a:solidFill>
                    <a:srgbClr val="000090"/>
                  </a:solidFill>
                  <a:latin typeface="Calibri"/>
                  <a:ea typeface="Calibri"/>
                  <a:cs typeface="Calibri"/>
                  <a:sym typeface="Calibri"/>
                </a:rPr>
                <a:t>Impulsivnost</a:t>
              </a:r>
              <a:r>
                <a:rPr lang="sr-Cyrl-CS" sz="1500" b="0" i="0" u="none" strike="noStrike" cap="none" dirty="0" smtClean="0">
                  <a:solidFill>
                    <a:srgbClr val="000090"/>
                  </a:solidFill>
                  <a:latin typeface="Calibri"/>
                  <a:ea typeface="Calibri"/>
                  <a:cs typeface="Calibri"/>
                  <a:sym typeface="Calibri"/>
                </a:rPr>
                <a:t>: </a:t>
              </a:r>
              <a:endParaRPr lang="sr-Latn-RS" sz="1500" b="0" i="0" u="none" strike="noStrike" cap="none" dirty="0" smtClean="0">
                <a:solidFill>
                  <a:srgbClr val="000090"/>
                </a:solidFill>
                <a:latin typeface="Calibri"/>
                <a:ea typeface="Calibri"/>
                <a:cs typeface="Calibri"/>
                <a:sym typeface="Calibri"/>
              </a:endParaRPr>
            </a:p>
            <a:p>
              <a:pPr marL="0" marR="0" lvl="0" indent="0" algn="ctr" rtl="0">
                <a:lnSpc>
                  <a:spcPct val="90000"/>
                </a:lnSpc>
                <a:spcBef>
                  <a:spcPts val="0"/>
                </a:spcBef>
                <a:spcAft>
                  <a:spcPts val="0"/>
                </a:spcAft>
                <a:buNone/>
              </a:pPr>
              <a:r>
                <a:rPr lang="sr-Latn-RS" sz="1500" dirty="0">
                  <a:solidFill>
                    <a:srgbClr val="000090"/>
                  </a:solidFill>
                  <a:latin typeface="Calibri"/>
                  <a:ea typeface="Calibri"/>
                  <a:cs typeface="Calibri"/>
                  <a:sym typeface="Calibri"/>
                </a:rPr>
                <a:t>a</a:t>
              </a:r>
              <a:r>
                <a:rPr lang="sr-Latn-RS" sz="1500" dirty="0" smtClean="0">
                  <a:solidFill>
                    <a:srgbClr val="000090"/>
                  </a:solidFill>
                  <a:latin typeface="Calibri"/>
                  <a:ea typeface="Calibri"/>
                  <a:cs typeface="Calibri"/>
                  <a:sym typeface="Calibri"/>
                </a:rPr>
                <a:t>utodestruktivno </a:t>
              </a:r>
              <a:r>
                <a:rPr lang="sr-Cyrl-CS" sz="1500" b="0" u="none" strike="noStrike" cap="none" dirty="0" smtClean="0">
                  <a:solidFill>
                    <a:srgbClr val="000090"/>
                  </a:solidFill>
                  <a:latin typeface="Calibri"/>
                  <a:ea typeface="Calibri"/>
                  <a:cs typeface="Calibri"/>
                  <a:sym typeface="Calibri"/>
                </a:rPr>
                <a:t> </a:t>
              </a:r>
              <a:r>
                <a:rPr lang="sr-Latn-RS" sz="1500" b="0" i="0" u="none" strike="noStrike" cap="none" dirty="0" smtClean="0">
                  <a:solidFill>
                    <a:srgbClr val="000090"/>
                  </a:solidFill>
                  <a:latin typeface="Calibri"/>
                  <a:ea typeface="Calibri"/>
                  <a:cs typeface="Calibri"/>
                  <a:sym typeface="Calibri"/>
                </a:rPr>
                <a:t>ponašanje</a:t>
              </a:r>
              <a:r>
                <a:rPr lang="sr-Cyrl-CS" sz="1500" b="0" i="0" u="none" strike="noStrike" cap="none" dirty="0" smtClean="0">
                  <a:solidFill>
                    <a:srgbClr val="000090"/>
                  </a:solidFill>
                  <a:latin typeface="Calibri"/>
                  <a:ea typeface="Calibri"/>
                  <a:cs typeface="Calibri"/>
                  <a:sym typeface="Calibri"/>
                </a:rPr>
                <a:t> –</a:t>
              </a:r>
              <a:r>
                <a:rPr lang="sr-Latn-RS" sz="1500" b="0" i="0" u="none" strike="noStrike" cap="none" dirty="0" smtClean="0">
                  <a:solidFill>
                    <a:srgbClr val="000090"/>
                  </a:solidFill>
                  <a:latin typeface="Calibri"/>
                  <a:ea typeface="Calibri"/>
                  <a:cs typeface="Calibri"/>
                  <a:sym typeface="Calibri"/>
                </a:rPr>
                <a:t>zloupotreba PAS</a:t>
              </a:r>
              <a:r>
                <a:rPr lang="sr-Cyrl-CS" sz="1500" b="0" i="0" u="none" strike="noStrike" cap="none" dirty="0" smtClean="0">
                  <a:solidFill>
                    <a:srgbClr val="000090"/>
                  </a:solidFill>
                  <a:latin typeface="Calibri"/>
                  <a:ea typeface="Calibri"/>
                  <a:cs typeface="Calibri"/>
                  <a:sym typeface="Calibri"/>
                </a:rPr>
                <a:t>; </a:t>
              </a:r>
              <a:r>
                <a:rPr lang="sr-Latn-RS" sz="1500" b="0" i="0" u="none" strike="noStrike" cap="none" dirty="0" smtClean="0">
                  <a:solidFill>
                    <a:srgbClr val="000090"/>
                  </a:solidFill>
                  <a:latin typeface="Calibri"/>
                  <a:ea typeface="Calibri"/>
                  <a:cs typeface="Calibri"/>
                  <a:sym typeface="Calibri"/>
                </a:rPr>
                <a:t/>
              </a:r>
              <a:br>
                <a:rPr lang="sr-Latn-RS" sz="1500" b="0" i="0" u="none" strike="noStrike" cap="none" dirty="0" smtClean="0">
                  <a:solidFill>
                    <a:srgbClr val="000090"/>
                  </a:solidFill>
                  <a:latin typeface="Calibri"/>
                  <a:ea typeface="Calibri"/>
                  <a:cs typeface="Calibri"/>
                  <a:sym typeface="Calibri"/>
                </a:rPr>
              </a:br>
              <a:r>
                <a:rPr lang="sr-Latn-RS" sz="1500" b="0" i="0" u="none" strike="noStrike" cap="none" dirty="0" smtClean="0">
                  <a:solidFill>
                    <a:srgbClr val="000090"/>
                  </a:solidFill>
                  <a:latin typeface="Calibri"/>
                  <a:ea typeface="Calibri"/>
                  <a:cs typeface="Calibri"/>
                  <a:sym typeface="Calibri"/>
                </a:rPr>
                <a:t>samopovređivanje </a:t>
              </a:r>
              <a:r>
                <a:rPr lang="sr-Cyrl-CS" sz="1500" b="0" i="0" u="none" strike="noStrike" cap="none" dirty="0" smtClean="0">
                  <a:solidFill>
                    <a:srgbClr val="000090"/>
                  </a:solidFill>
                  <a:latin typeface="Calibri"/>
                  <a:ea typeface="Calibri"/>
                  <a:cs typeface="Calibri"/>
                  <a:sym typeface="Calibri"/>
                </a:rPr>
                <a:t>(</a:t>
              </a:r>
              <a:r>
                <a:rPr lang="sr-Latn-RS" sz="1500" b="0" i="0" u="none" strike="noStrike" cap="none" dirty="0" smtClean="0">
                  <a:solidFill>
                    <a:srgbClr val="000090"/>
                  </a:solidFill>
                  <a:latin typeface="Calibri"/>
                  <a:ea typeface="Calibri"/>
                  <a:cs typeface="Calibri"/>
                  <a:sym typeface="Calibri"/>
                </a:rPr>
                <a:t>rezanje po telu</a:t>
              </a:r>
              <a:r>
                <a:rPr lang="sr-Cyrl-CS" sz="1500" b="0" i="0" u="none" strike="noStrike" cap="none" dirty="0" smtClean="0">
                  <a:solidFill>
                    <a:srgbClr val="000090"/>
                  </a:solidFill>
                  <a:latin typeface="Calibri"/>
                  <a:ea typeface="Calibri"/>
                  <a:cs typeface="Calibri"/>
                  <a:sym typeface="Calibri"/>
                </a:rPr>
                <a:t>) </a:t>
              </a:r>
              <a:endParaRPr sz="1500" b="0" i="0" u="none" strike="noStrike" cap="none" dirty="0">
                <a:solidFill>
                  <a:srgbClr val="000090"/>
                </a:solidFill>
                <a:latin typeface="Calibri"/>
                <a:ea typeface="Calibri"/>
                <a:cs typeface="Calibri"/>
                <a:sym typeface="Calibri"/>
              </a:endParaRPr>
            </a:p>
          </p:txBody>
        </p:sp>
        <p:sp>
          <p:nvSpPr>
            <p:cNvPr id="1851" name="Google Shape;1851;p329"/>
            <p:cNvSpPr/>
            <p:nvPr/>
          </p:nvSpPr>
          <p:spPr>
            <a:xfrm rot="12918205">
              <a:off x="1998489" y="2610758"/>
              <a:ext cx="1349996"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29"/>
            <p:cNvSpPr/>
            <p:nvPr/>
          </p:nvSpPr>
          <p:spPr>
            <a:xfrm>
              <a:off x="609598" y="1009498"/>
              <a:ext cx="1543242" cy="1672735"/>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29"/>
            <p:cNvSpPr txBox="1"/>
            <p:nvPr/>
          </p:nvSpPr>
          <p:spPr>
            <a:xfrm>
              <a:off x="609598" y="1009498"/>
              <a:ext cx="1543242" cy="1672736"/>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smtClean="0">
                  <a:solidFill>
                    <a:srgbClr val="000090"/>
                  </a:solidFill>
                  <a:latin typeface="Calibri"/>
                  <a:ea typeface="Calibri"/>
                  <a:cs typeface="Calibri"/>
                  <a:sym typeface="Calibri"/>
                </a:rPr>
                <a:t>Nestabilni, intenzivni odnosi koji fluktuiraju</a:t>
              </a:r>
              <a:r>
                <a:rPr lang="sr-Cyrl-CS" sz="1600" b="0" i="0" u="none" strike="noStrike" cap="none" dirty="0" smtClean="0">
                  <a:solidFill>
                    <a:srgbClr val="000090"/>
                  </a:solidFill>
                  <a:latin typeface="Calibri"/>
                  <a:ea typeface="Calibri"/>
                  <a:cs typeface="Calibri"/>
                  <a:sym typeface="Calibri"/>
                </a:rPr>
                <a:t> </a:t>
              </a:r>
              <a:r>
                <a:rPr lang="sr-Latn-RS" sz="1600" b="0" i="0" u="none" strike="noStrike" cap="none" dirty="0" smtClean="0">
                  <a:solidFill>
                    <a:srgbClr val="000090"/>
                  </a:solidFill>
                  <a:latin typeface="Calibri"/>
                  <a:ea typeface="Calibri"/>
                  <a:cs typeface="Calibri"/>
                  <a:sym typeface="Calibri"/>
                </a:rPr>
                <a:t>između idealizacije i devalvacije</a:t>
              </a:r>
              <a:endParaRPr sz="1600" b="0" i="0" u="none" strike="noStrike" cap="none" dirty="0">
                <a:solidFill>
                  <a:srgbClr val="000090"/>
                </a:solidFill>
                <a:latin typeface="Calibri"/>
                <a:ea typeface="Calibri"/>
                <a:cs typeface="Calibri"/>
                <a:sym typeface="Calibri"/>
              </a:endParaRPr>
            </a:p>
          </p:txBody>
        </p:sp>
        <p:sp>
          <p:nvSpPr>
            <p:cNvPr id="1854" name="Google Shape;1854;p329"/>
            <p:cNvSpPr/>
            <p:nvPr/>
          </p:nvSpPr>
          <p:spPr>
            <a:xfrm rot="15120000">
              <a:off x="2899765" y="2100935"/>
              <a:ext cx="1277796"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29"/>
            <p:cNvSpPr/>
            <p:nvPr/>
          </p:nvSpPr>
          <p:spPr>
            <a:xfrm>
              <a:off x="2310336" y="392202"/>
              <a:ext cx="1543242" cy="1234594"/>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29"/>
            <p:cNvSpPr txBox="1"/>
            <p:nvPr/>
          </p:nvSpPr>
          <p:spPr>
            <a:xfrm>
              <a:off x="2310336" y="392202"/>
              <a:ext cx="1543242" cy="1234594"/>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smtClean="0">
                  <a:solidFill>
                    <a:srgbClr val="000090"/>
                  </a:solidFill>
                  <a:latin typeface="Calibri"/>
                  <a:ea typeface="Calibri"/>
                  <a:cs typeface="Calibri"/>
                  <a:sym typeface="Calibri"/>
                </a:rPr>
                <a:t>Povišena interpretativna spremnost</a:t>
              </a:r>
              <a:endParaRPr sz="1600" b="0" i="0" u="none" strike="noStrike" cap="none" dirty="0">
                <a:solidFill>
                  <a:srgbClr val="000090"/>
                </a:solidFill>
                <a:latin typeface="Calibri"/>
                <a:ea typeface="Calibri"/>
                <a:cs typeface="Calibri"/>
                <a:sym typeface="Calibri"/>
              </a:endParaRPr>
            </a:p>
          </p:txBody>
        </p:sp>
        <p:sp>
          <p:nvSpPr>
            <p:cNvPr id="1857" name="Google Shape;1857;p329"/>
            <p:cNvSpPr/>
            <p:nvPr/>
          </p:nvSpPr>
          <p:spPr>
            <a:xfrm rot="17280000">
              <a:off x="4054285" y="2104028"/>
              <a:ext cx="1271292"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329"/>
            <p:cNvSpPr/>
            <p:nvPr/>
          </p:nvSpPr>
          <p:spPr>
            <a:xfrm>
              <a:off x="4376020" y="392201"/>
              <a:ext cx="1543242" cy="1234595"/>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29"/>
            <p:cNvSpPr txBox="1"/>
            <p:nvPr/>
          </p:nvSpPr>
          <p:spPr>
            <a:xfrm>
              <a:off x="4376020" y="303311"/>
              <a:ext cx="1543242" cy="1641787"/>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smtClean="0">
                  <a:solidFill>
                    <a:srgbClr val="000090"/>
                  </a:solidFill>
                  <a:latin typeface="Calibri"/>
                  <a:ea typeface="Calibri"/>
                  <a:cs typeface="Calibri"/>
                  <a:sym typeface="Calibri"/>
                </a:rPr>
                <a:t>Difuzni </a:t>
              </a:r>
              <a:r>
                <a:rPr lang="sr-Latn-RS" sz="1600" dirty="0" smtClean="0">
                  <a:solidFill>
                    <a:srgbClr val="000090"/>
                  </a:solidFill>
                  <a:latin typeface="Calibri"/>
                  <a:ea typeface="Calibri"/>
                  <a:cs typeface="Calibri"/>
                  <a:sym typeface="Calibri"/>
                </a:rPr>
                <a:t>identitet</a:t>
              </a:r>
              <a:r>
                <a:rPr lang="sr-Cyrl-CS" sz="1600" b="0" i="0" u="none" strike="noStrike" cap="none" dirty="0" smtClean="0">
                  <a:solidFill>
                    <a:srgbClr val="000090"/>
                  </a:solidFill>
                  <a:latin typeface="Calibri"/>
                  <a:ea typeface="Calibri"/>
                  <a:cs typeface="Calibri"/>
                  <a:sym typeface="Calibri"/>
                </a:rPr>
                <a:t>; </a:t>
              </a:r>
              <a:r>
                <a:rPr lang="sr-Latn-RS" sz="1600" b="0" i="0" u="none" strike="noStrike" cap="none" dirty="0" smtClean="0">
                  <a:solidFill>
                    <a:srgbClr val="000090"/>
                  </a:solidFill>
                  <a:latin typeface="Calibri"/>
                  <a:ea typeface="Calibri"/>
                  <a:cs typeface="Calibri"/>
                  <a:sym typeface="Calibri"/>
                </a:rPr>
                <a:t>hronično osećanje praznine</a:t>
              </a:r>
              <a:endParaRPr sz="1600" b="0" i="0" u="none" strike="noStrike" cap="none" dirty="0">
                <a:solidFill>
                  <a:srgbClr val="000090"/>
                </a:solidFill>
                <a:latin typeface="Calibri"/>
                <a:ea typeface="Calibri"/>
                <a:cs typeface="Calibri"/>
                <a:sym typeface="Calibri"/>
              </a:endParaRPr>
            </a:p>
          </p:txBody>
        </p:sp>
        <p:sp>
          <p:nvSpPr>
            <p:cNvPr id="1860" name="Google Shape;1860;p329"/>
            <p:cNvSpPr/>
            <p:nvPr/>
          </p:nvSpPr>
          <p:spPr>
            <a:xfrm rot="19440000">
              <a:off x="4989475" y="2794315"/>
              <a:ext cx="1223042"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29"/>
            <p:cNvSpPr/>
            <p:nvPr/>
          </p:nvSpPr>
          <p:spPr>
            <a:xfrm>
              <a:off x="6047194" y="1606381"/>
              <a:ext cx="1543242" cy="1234594"/>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29"/>
            <p:cNvSpPr txBox="1"/>
            <p:nvPr/>
          </p:nvSpPr>
          <p:spPr>
            <a:xfrm>
              <a:off x="6047194" y="1606381"/>
              <a:ext cx="1543242" cy="1234594"/>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smtClean="0">
                  <a:solidFill>
                    <a:srgbClr val="000090"/>
                  </a:solidFill>
                  <a:latin typeface="Calibri"/>
                  <a:ea typeface="Calibri"/>
                  <a:cs typeface="Calibri"/>
                  <a:sym typeface="Calibri"/>
                </a:rPr>
                <a:t>Intenzivni napori da se izbegne napuštanje</a:t>
              </a:r>
              <a:endParaRPr dirty="0"/>
            </a:p>
          </p:txBody>
        </p:sp>
        <p:sp>
          <p:nvSpPr>
            <p:cNvPr id="1863" name="Google Shape;1863;p329"/>
            <p:cNvSpPr/>
            <p:nvPr/>
          </p:nvSpPr>
          <p:spPr>
            <a:xfrm>
              <a:off x="5340318" y="3874100"/>
              <a:ext cx="1294761"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329"/>
            <p:cNvSpPr/>
            <p:nvPr/>
          </p:nvSpPr>
          <p:spPr>
            <a:xfrm>
              <a:off x="6685525" y="3245407"/>
              <a:ext cx="1543242" cy="1885706"/>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329"/>
            <p:cNvSpPr txBox="1"/>
            <p:nvPr/>
          </p:nvSpPr>
          <p:spPr>
            <a:xfrm>
              <a:off x="6685525" y="3245407"/>
              <a:ext cx="1543242" cy="1885706"/>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smtClean="0">
                  <a:solidFill>
                    <a:srgbClr val="000090"/>
                  </a:solidFill>
                  <a:latin typeface="Calibri"/>
                  <a:ea typeface="Calibri"/>
                  <a:cs typeface="Calibri"/>
                  <a:sym typeface="Calibri"/>
                </a:rPr>
                <a:t>Afektivna nestabilnost</a:t>
              </a:r>
              <a:r>
                <a:rPr lang="sr-Cyrl-CS" sz="1600" b="0" i="0" u="none" strike="noStrike" cap="none" dirty="0" smtClean="0">
                  <a:solidFill>
                    <a:srgbClr val="000090"/>
                  </a:solidFill>
                  <a:latin typeface="Calibri"/>
                  <a:ea typeface="Calibri"/>
                  <a:cs typeface="Calibri"/>
                  <a:sym typeface="Calibri"/>
                </a:rPr>
                <a:t>, </a:t>
              </a:r>
              <a:r>
                <a:rPr lang="sr-Latn-RS" sz="1600" b="0" i="0" u="none" strike="noStrike" cap="none" dirty="0" smtClean="0">
                  <a:solidFill>
                    <a:srgbClr val="000090"/>
                  </a:solidFill>
                  <a:latin typeface="Calibri"/>
                  <a:ea typeface="Calibri"/>
                  <a:cs typeface="Calibri"/>
                  <a:sym typeface="Calibri"/>
                </a:rPr>
                <a:t>razdražljivost, teškoće</a:t>
              </a:r>
              <a:r>
                <a:rPr lang="sr-Cyrl-CS" sz="1600" b="0" i="0" u="none" strike="noStrike" cap="none" dirty="0" smtClean="0">
                  <a:solidFill>
                    <a:srgbClr val="000090"/>
                  </a:solidFill>
                  <a:latin typeface="Calibri"/>
                  <a:ea typeface="Calibri"/>
                  <a:cs typeface="Calibri"/>
                  <a:sym typeface="Calibri"/>
                </a:rPr>
                <a:t> </a:t>
              </a:r>
              <a:r>
                <a:rPr lang="sr-Latn-RS" sz="1600" b="0" i="0" u="none" strike="noStrike" cap="none" dirty="0" smtClean="0">
                  <a:solidFill>
                    <a:srgbClr val="000090"/>
                  </a:solidFill>
                  <a:latin typeface="Calibri"/>
                  <a:ea typeface="Calibri"/>
                  <a:cs typeface="Calibri"/>
                  <a:sym typeface="Calibri"/>
                </a:rPr>
                <a:t>emocionalne kontrole</a:t>
              </a:r>
              <a:endParaRPr dirty="0"/>
            </a:p>
            <a:p>
              <a:pPr marL="0" marR="0" lvl="0" indent="0" algn="ctr" rtl="0">
                <a:lnSpc>
                  <a:spcPct val="90000"/>
                </a:lnSpc>
                <a:spcBef>
                  <a:spcPts val="560"/>
                </a:spcBef>
                <a:spcAft>
                  <a:spcPts val="0"/>
                </a:spcAft>
                <a:buNone/>
              </a:pPr>
              <a:endParaRPr sz="1600" b="0" i="0" u="none" strike="noStrike" cap="none" dirty="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xmlns="" val="1459467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869"/>
        <p:cNvGrpSpPr/>
        <p:nvPr/>
      </p:nvGrpSpPr>
      <p:grpSpPr>
        <a:xfrm>
          <a:off x="0" y="0"/>
          <a:ext cx="0" cy="0"/>
          <a:chOff x="0" y="0"/>
          <a:chExt cx="0" cy="0"/>
        </a:xfrm>
      </p:grpSpPr>
      <p:sp>
        <p:nvSpPr>
          <p:cNvPr id="2" name="Title 1"/>
          <p:cNvSpPr>
            <a:spLocks noGrp="1"/>
          </p:cNvSpPr>
          <p:nvPr>
            <p:ph type="title"/>
          </p:nvPr>
        </p:nvSpPr>
        <p:spPr>
          <a:xfrm>
            <a:off x="827584" y="692696"/>
            <a:ext cx="7751832" cy="835536"/>
          </a:xfrm>
        </p:spPr>
        <p:txBody>
          <a:bodyPr>
            <a:normAutofit/>
          </a:bodyPr>
          <a:lstStyle/>
          <a:p>
            <a:r>
              <a:rPr lang="sr-Latn-RS" b="0" dirty="0" smtClean="0">
                <a:effectLst>
                  <a:outerShdw blurRad="38100" dist="38100" dir="2700000" algn="tl">
                    <a:srgbClr val="000000">
                      <a:alpha val="43137"/>
                    </a:srgbClr>
                  </a:outerShdw>
                </a:effectLst>
              </a:rPr>
              <a:t>II.c. </a:t>
            </a:r>
            <a:r>
              <a:rPr lang="sr-Cyrl-CS" b="0" dirty="0" smtClean="0">
                <a:effectLst>
                  <a:outerShdw blurRad="38100" dist="38100" dir="2700000" algn="tl">
                    <a:srgbClr val="000000">
                      <a:alpha val="43137"/>
                    </a:srgbClr>
                  </a:outerShdw>
                </a:effectLst>
              </a:rPr>
              <a:t>Najviši </a:t>
            </a:r>
            <a:r>
              <a:rPr lang="sr-Cyrl-CS" b="0" dirty="0">
                <a:effectLst>
                  <a:outerShdw blurRad="38100" dist="38100" dir="2700000" algn="tl">
                    <a:srgbClr val="000000">
                      <a:alpha val="43137"/>
                    </a:srgbClr>
                  </a:outerShdw>
                </a:effectLst>
              </a:rPr>
              <a:t>nivo apstrakcije</a:t>
            </a:r>
            <a:endParaRPr lang="en-US" b="0" dirty="0">
              <a:effectLst>
                <a:outerShdw blurRad="38100" dist="38100" dir="2700000" algn="tl">
                  <a:srgbClr val="000000">
                    <a:alpha val="43137"/>
                  </a:srgbClr>
                </a:outerShdw>
              </a:effectLst>
            </a:endParaRPr>
          </a:p>
        </p:txBody>
      </p:sp>
      <p:sp>
        <p:nvSpPr>
          <p:cNvPr id="1870" name="Google Shape;1870;p330"/>
          <p:cNvSpPr txBox="1">
            <a:spLocks noGrp="1"/>
          </p:cNvSpPr>
          <p:nvPr>
            <p:ph idx="1"/>
          </p:nvPr>
        </p:nvSpPr>
        <p:spPr>
          <a:xfrm>
            <a:off x="683568" y="2060848"/>
            <a:ext cx="7632848" cy="4032448"/>
          </a:xfrm>
          <a:prstGeom prst="rect">
            <a:avLst/>
          </a:prstGeom>
          <a:noFill/>
          <a:ln>
            <a:noFill/>
          </a:ln>
        </p:spPr>
        <p:txBody>
          <a:bodyPr spcFirstLastPara="1" wrap="square" lIns="91425" tIns="45700" rIns="91425" bIns="45700" anchor="t" anchorCtr="0">
            <a:normAutofit/>
          </a:bodyPr>
          <a:lstStyle/>
          <a:p>
            <a:pPr lvl="0">
              <a:spcBef>
                <a:spcPts val="600"/>
              </a:spcBef>
              <a:spcAft>
                <a:spcPts val="600"/>
              </a:spcAft>
            </a:pPr>
            <a:r>
              <a:rPr lang="sr-Latn-RS" sz="2400" dirty="0" smtClean="0">
                <a:latin typeface="Calibri" pitchFamily="34" charset="0"/>
                <a:cs typeface="Calibri" pitchFamily="34" charset="0"/>
              </a:rPr>
              <a:t>P</a:t>
            </a:r>
            <a:r>
              <a:rPr lang="sr-Cyrl-CS" sz="2400" dirty="0" smtClean="0">
                <a:latin typeface="Calibri" pitchFamily="34" charset="0"/>
                <a:cs typeface="Calibri" pitchFamily="34" charset="0"/>
              </a:rPr>
              <a:t>rikupljeni </a:t>
            </a:r>
            <a:r>
              <a:rPr lang="sr-Cyrl-CS" sz="2400" dirty="0">
                <a:latin typeface="Calibri" pitchFamily="34" charset="0"/>
                <a:cs typeface="Calibri" pitchFamily="34" charset="0"/>
              </a:rPr>
              <a:t>podaci prorađeni </a:t>
            </a:r>
            <a:r>
              <a:rPr lang="sr-Latn-RS" sz="2400" dirty="0" smtClean="0">
                <a:latin typeface="Calibri" pitchFamily="34" charset="0"/>
                <a:cs typeface="Calibri" pitchFamily="34" charset="0"/>
              </a:rPr>
              <a:t>su </a:t>
            </a:r>
            <a:r>
              <a:rPr lang="sr-Cyrl-CS" sz="2400" dirty="0" smtClean="0">
                <a:latin typeface="Calibri" pitchFamily="34" charset="0"/>
                <a:cs typeface="Calibri" pitchFamily="34" charset="0"/>
              </a:rPr>
              <a:t>na </a:t>
            </a:r>
            <a:r>
              <a:rPr lang="sr-Cyrl-CS" sz="2400" dirty="0">
                <a:latin typeface="Calibri" pitchFamily="34" charset="0"/>
                <a:cs typeface="Calibri" pitchFamily="34" charset="0"/>
              </a:rPr>
              <a:t>takav način da obrazuju celovitu sliku o ispitaniku.</a:t>
            </a:r>
            <a:endParaRPr lang="en-US" sz="2400" dirty="0">
              <a:latin typeface="Calibri" pitchFamily="34" charset="0"/>
              <a:cs typeface="Calibri" pitchFamily="34" charset="0"/>
            </a:endParaRPr>
          </a:p>
          <a:p>
            <a:pPr lvl="0">
              <a:spcBef>
                <a:spcPts val="600"/>
              </a:spcBef>
              <a:spcAft>
                <a:spcPts val="600"/>
              </a:spcAft>
            </a:pPr>
            <a:r>
              <a:rPr lang="ru-RU" sz="2400" dirty="0" smtClean="0">
                <a:latin typeface="Calibri" pitchFamily="34" charset="0"/>
                <a:cs typeface="Calibri" pitchFamily="34" charset="0"/>
              </a:rPr>
              <a:t>U </a:t>
            </a:r>
            <a:r>
              <a:rPr lang="ru-RU" sz="2400" dirty="0">
                <a:latin typeface="Calibri" pitchFamily="34" charset="0"/>
                <a:cs typeface="Calibri" pitchFamily="34" charset="0"/>
              </a:rPr>
              <a:t>idealnom smislu, na najvišem nivou klinički psiholog nastoji da obrazuje ili da rekonstruiše ,,celoviti narativ” o ispitaniku i njegovoj ličnosti;</a:t>
            </a:r>
            <a:endParaRPr lang="en-US" sz="2400" dirty="0">
              <a:latin typeface="Calibri" pitchFamily="34" charset="0"/>
              <a:cs typeface="Calibri" pitchFamily="34" charset="0"/>
            </a:endParaRPr>
          </a:p>
          <a:p>
            <a:pPr lvl="0">
              <a:spcBef>
                <a:spcPts val="600"/>
              </a:spcBef>
              <a:spcAft>
                <a:spcPts val="600"/>
              </a:spcAft>
            </a:pPr>
            <a:r>
              <a:rPr lang="sr-Latn-RS" sz="2400" dirty="0" smtClean="0">
                <a:latin typeface="Calibri" pitchFamily="34" charset="0"/>
                <a:cs typeface="Calibri" pitchFamily="34" charset="0"/>
              </a:rPr>
              <a:t>P</a:t>
            </a:r>
            <a:r>
              <a:rPr lang="ru-RU" sz="2400" dirty="0" smtClean="0">
                <a:latin typeface="Calibri" pitchFamily="34" charset="0"/>
                <a:cs typeface="Calibri" pitchFamily="34" charset="0"/>
              </a:rPr>
              <a:t>oremećaj </a:t>
            </a:r>
            <a:r>
              <a:rPr lang="ru-RU" sz="2400" dirty="0">
                <a:latin typeface="Calibri" pitchFamily="34" charset="0"/>
                <a:cs typeface="Calibri" pitchFamily="34" charset="0"/>
              </a:rPr>
              <a:t>se razmatra u svetlu klijentove rekonstruisane istorije, ali i konteksta u kome se maladaptivno funkcionisanje ispoljava.</a:t>
            </a:r>
            <a:endParaRPr lang="en-US" sz="2400" dirty="0">
              <a:latin typeface="Calibri" pitchFamily="34" charset="0"/>
              <a:cs typeface="Calibri" pitchFamily="34" charset="0"/>
            </a:endParaRPr>
          </a:p>
          <a:p>
            <a:pPr marL="0" indent="0">
              <a:buNone/>
            </a:pPr>
            <a:endParaRPr lang="en-US" dirty="0"/>
          </a:p>
        </p:txBody>
      </p:sp>
    </p:spTree>
    <p:extLst>
      <p:ext uri="{BB962C8B-B14F-4D97-AF65-F5344CB8AC3E}">
        <p14:creationId xmlns:p14="http://schemas.microsoft.com/office/powerpoint/2010/main" xmlns="" val="14238674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7751832" cy="1051560"/>
          </a:xfrm>
        </p:spPr>
        <p:txBody>
          <a:bodyPr>
            <a:normAutofit/>
          </a:bodyPr>
          <a:lstStyle/>
          <a:p>
            <a:r>
              <a:rPr lang="en-US" b="0" dirty="0" smtClean="0"/>
              <a:t>III . </a:t>
            </a:r>
            <a:r>
              <a:rPr lang="en-US" b="0" dirty="0" err="1" smtClean="0"/>
              <a:t>Teorijski</a:t>
            </a:r>
            <a:r>
              <a:rPr lang="en-US" b="0" dirty="0" smtClean="0"/>
              <a:t> </a:t>
            </a:r>
            <a:r>
              <a:rPr lang="en-US" b="0" dirty="0" err="1" smtClean="0"/>
              <a:t>pristup</a:t>
            </a:r>
            <a:endParaRPr lang="en-US" b="0" dirty="0"/>
          </a:p>
        </p:txBody>
      </p:sp>
      <p:sp>
        <p:nvSpPr>
          <p:cNvPr id="3" name="Content Placeholder 2"/>
          <p:cNvSpPr>
            <a:spLocks noGrp="1"/>
          </p:cNvSpPr>
          <p:nvPr>
            <p:ph idx="1"/>
          </p:nvPr>
        </p:nvSpPr>
        <p:spPr>
          <a:xfrm>
            <a:off x="539552" y="1772816"/>
            <a:ext cx="7848872" cy="4187952"/>
          </a:xfrm>
        </p:spPr>
        <p:txBody>
          <a:bodyPr/>
          <a:lstStyle/>
          <a:p>
            <a:pPr>
              <a:buNone/>
            </a:pPr>
            <a:r>
              <a:rPr lang="en-US" dirty="0" err="1" smtClean="0">
                <a:latin typeface="Calibri" pitchFamily="34" charset="0"/>
              </a:rPr>
              <a:t>Zavisno</a:t>
            </a:r>
            <a:r>
              <a:rPr lang="en-US" dirty="0" smtClean="0">
                <a:latin typeface="Calibri" pitchFamily="34" charset="0"/>
              </a:rPr>
              <a:t> </a:t>
            </a:r>
            <a:r>
              <a:rPr lang="en-US" dirty="0" err="1" smtClean="0">
                <a:latin typeface="Calibri" pitchFamily="34" charset="0"/>
              </a:rPr>
              <a:t>od</a:t>
            </a:r>
            <a:r>
              <a:rPr lang="en-US" dirty="0" smtClean="0">
                <a:latin typeface="Calibri" pitchFamily="34" charset="0"/>
              </a:rPr>
              <a:t> </a:t>
            </a:r>
            <a:r>
              <a:rPr lang="en-US" dirty="0" err="1" smtClean="0">
                <a:latin typeface="Calibri" pitchFamily="34" charset="0"/>
              </a:rPr>
              <a:t>teorijskog</a:t>
            </a:r>
            <a:r>
              <a:rPr lang="en-US" dirty="0" smtClean="0">
                <a:latin typeface="Calibri" pitchFamily="34" charset="0"/>
              </a:rPr>
              <a:t> </a:t>
            </a:r>
            <a:r>
              <a:rPr lang="en-US" dirty="0" err="1" smtClean="0">
                <a:latin typeface="Calibri" pitchFamily="34" charset="0"/>
              </a:rPr>
              <a:t>okvira</a:t>
            </a:r>
            <a:r>
              <a:rPr lang="en-US" dirty="0" smtClean="0">
                <a:latin typeface="Calibri" pitchFamily="34" charset="0"/>
              </a:rPr>
              <a:t>, </a:t>
            </a:r>
            <a:r>
              <a:rPr lang="en-US" dirty="0" err="1" smtClean="0">
                <a:latin typeface="Calibri" pitchFamily="34" charset="0"/>
              </a:rPr>
              <a:t>podaci</a:t>
            </a:r>
            <a:r>
              <a:rPr lang="en-US" dirty="0" smtClean="0">
                <a:latin typeface="Calibri" pitchFamily="34" charset="0"/>
              </a:rPr>
              <a:t> se </a:t>
            </a:r>
            <a:r>
              <a:rPr lang="en-US" dirty="0" err="1" smtClean="0">
                <a:latin typeface="Calibri" pitchFamily="34" charset="0"/>
              </a:rPr>
              <a:t>interpretiraju</a:t>
            </a:r>
            <a:r>
              <a:rPr lang="en-US" dirty="0" smtClean="0">
                <a:latin typeface="Calibri" pitchFamily="34" charset="0"/>
              </a:rPr>
              <a:t> u </a:t>
            </a:r>
            <a:r>
              <a:rPr lang="en-US" dirty="0" err="1" smtClean="0">
                <a:latin typeface="Calibri" pitchFamily="34" charset="0"/>
              </a:rPr>
              <a:t>svetlu</a:t>
            </a:r>
            <a:r>
              <a:rPr lang="sr-Latn-RS" dirty="0" smtClean="0">
                <a:latin typeface="Calibri" pitchFamily="34" charset="0"/>
              </a:rPr>
              <a:t>:</a:t>
            </a:r>
          </a:p>
          <a:p>
            <a:r>
              <a:rPr lang="en-US" dirty="0" smtClean="0">
                <a:latin typeface="Calibri" pitchFamily="34" charset="0"/>
              </a:rPr>
              <a:t> </a:t>
            </a:r>
            <a:r>
              <a:rPr lang="en-US" dirty="0" err="1" smtClean="0">
                <a:latin typeface="Calibri" pitchFamily="34" charset="0"/>
              </a:rPr>
              <a:t>potkrepljenja</a:t>
            </a:r>
            <a:r>
              <a:rPr lang="en-US" dirty="0" smtClean="0">
                <a:latin typeface="Calibri" pitchFamily="34" charset="0"/>
              </a:rPr>
              <a:t> </a:t>
            </a:r>
            <a:r>
              <a:rPr lang="en-US" dirty="0" err="1" smtClean="0">
                <a:latin typeface="Calibri" pitchFamily="34" charset="0"/>
              </a:rPr>
              <a:t>pona</a:t>
            </a:r>
            <a:r>
              <a:rPr lang="sr-Latn-RS" dirty="0" smtClean="0">
                <a:latin typeface="Calibri" pitchFamily="34" charset="0"/>
              </a:rPr>
              <a:t>šanja ili kognitivnih shema</a:t>
            </a:r>
            <a:r>
              <a:rPr lang="en-US" dirty="0" smtClean="0">
                <a:latin typeface="Calibri" pitchFamily="34" charset="0"/>
              </a:rPr>
              <a:t> (KBT),</a:t>
            </a:r>
            <a:endParaRPr lang="sr-Latn-RS" dirty="0" smtClean="0">
              <a:latin typeface="Calibri" pitchFamily="34" charset="0"/>
            </a:endParaRPr>
          </a:p>
          <a:p>
            <a:r>
              <a:rPr lang="en-US" dirty="0" smtClean="0">
                <a:latin typeface="Calibri" pitchFamily="34" charset="0"/>
              </a:rPr>
              <a:t> </a:t>
            </a:r>
            <a:r>
              <a:rPr lang="en-US" dirty="0" err="1" smtClean="0">
                <a:latin typeface="Calibri" pitchFamily="34" charset="0"/>
              </a:rPr>
              <a:t>funkcija</a:t>
            </a:r>
            <a:r>
              <a:rPr lang="en-US" dirty="0" smtClean="0">
                <a:latin typeface="Calibri" pitchFamily="34" charset="0"/>
              </a:rPr>
              <a:t> </a:t>
            </a:r>
            <a:r>
              <a:rPr lang="en-US" dirty="0" err="1" smtClean="0">
                <a:latin typeface="Calibri" pitchFamily="34" charset="0"/>
              </a:rPr>
              <a:t>Ega</a:t>
            </a:r>
            <a:r>
              <a:rPr lang="en-US" dirty="0" smtClean="0">
                <a:latin typeface="Calibri" pitchFamily="34" charset="0"/>
              </a:rPr>
              <a:t>, </a:t>
            </a:r>
            <a:r>
              <a:rPr lang="en-US" dirty="0" err="1" smtClean="0">
                <a:latin typeface="Calibri" pitchFamily="34" charset="0"/>
              </a:rPr>
              <a:t>objektnih</a:t>
            </a:r>
            <a:r>
              <a:rPr lang="en-US" dirty="0" smtClean="0">
                <a:latin typeface="Calibri" pitchFamily="34" charset="0"/>
              </a:rPr>
              <a:t> </a:t>
            </a:r>
            <a:r>
              <a:rPr lang="en-US" dirty="0" err="1" smtClean="0">
                <a:latin typeface="Calibri" pitchFamily="34" charset="0"/>
              </a:rPr>
              <a:t>odnosa</a:t>
            </a:r>
            <a:r>
              <a:rPr lang="en-US" dirty="0" smtClean="0">
                <a:latin typeface="Calibri" pitchFamily="34" charset="0"/>
              </a:rPr>
              <a:t> (</a:t>
            </a:r>
            <a:r>
              <a:rPr lang="en-US" dirty="0" err="1" smtClean="0">
                <a:latin typeface="Calibri" pitchFamily="34" charset="0"/>
              </a:rPr>
              <a:t>psihodinamski</a:t>
            </a:r>
            <a:r>
              <a:rPr lang="en-US" dirty="0" smtClean="0">
                <a:latin typeface="Calibri" pitchFamily="34" charset="0"/>
              </a:rPr>
              <a:t>),</a:t>
            </a:r>
            <a:r>
              <a:rPr lang="sr-Latn-RS" dirty="0" smtClean="0">
                <a:latin typeface="Calibri" pitchFamily="34" charset="0"/>
              </a:rPr>
              <a:t> </a:t>
            </a:r>
          </a:p>
          <a:p>
            <a:r>
              <a:rPr lang="sr-Latn-RS" dirty="0" smtClean="0">
                <a:latin typeface="Calibri" pitchFamily="34" charset="0"/>
              </a:rPr>
              <a:t>uloge člana porodice u porodičnom sistemu (sistemski pristup),</a:t>
            </a:r>
          </a:p>
          <a:p>
            <a:r>
              <a:rPr lang="sr-Latn-RS" dirty="0" smtClean="0">
                <a:latin typeface="Calibri" pitchFamily="34" charset="0"/>
              </a:rPr>
              <a:t> doživljaj gubitka smisla (fenomenološko- egzistencijalistički),...</a:t>
            </a:r>
            <a:endParaRPr lang="en-US" dirty="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6"/>
        <p:cNvGrpSpPr/>
        <p:nvPr/>
      </p:nvGrpSpPr>
      <p:grpSpPr>
        <a:xfrm>
          <a:off x="0" y="0"/>
          <a:ext cx="0" cy="0"/>
          <a:chOff x="0" y="0"/>
          <a:chExt cx="0" cy="0"/>
        </a:xfrm>
      </p:grpSpPr>
      <p:sp>
        <p:nvSpPr>
          <p:cNvPr id="717" name="Google Shape;717;p120"/>
          <p:cNvSpPr txBox="1">
            <a:spLocks noGrp="1"/>
          </p:cNvSpPr>
          <p:nvPr>
            <p:ph type="title"/>
          </p:nvPr>
        </p:nvSpPr>
        <p:spPr>
          <a:xfrm>
            <a:off x="467544" y="476672"/>
            <a:ext cx="8183880" cy="864096"/>
          </a:xfrm>
          <a:prstGeom prst="rect">
            <a:avLst/>
          </a:prstGeom>
          <a:noFill/>
          <a:ln>
            <a:noFill/>
          </a:ln>
        </p:spPr>
        <p:txBody>
          <a:bodyPr spcFirstLastPara="1" wrap="square" lIns="91425" tIns="45700" rIns="91425" bIns="45700" anchor="ctr" anchorCtr="0">
            <a:normAutofit/>
          </a:bodyPr>
          <a:lstStyle/>
          <a:p>
            <a:r>
              <a:rPr lang="sr-Latn-RS" sz="3200" dirty="0" smtClean="0">
                <a:effectLst>
                  <a:outerShdw blurRad="38100" dist="38100" dir="2700000" algn="tl">
                    <a:srgbClr val="000000">
                      <a:alpha val="43137"/>
                    </a:srgbClr>
                  </a:outerShdw>
                </a:effectLst>
              </a:rPr>
              <a:t>1.1. U</a:t>
            </a:r>
            <a:r>
              <a:rPr lang="sr-Cyrl-CS" sz="3200" dirty="0" smtClean="0">
                <a:effectLst>
                  <a:outerShdw blurRad="38100" dist="38100" dir="2700000" algn="tl">
                    <a:srgbClr val="000000">
                      <a:alpha val="43137"/>
                    </a:srgbClr>
                  </a:outerShdw>
                </a:effectLst>
              </a:rPr>
              <a:t>put ili uputno pitanje</a:t>
            </a:r>
            <a:endParaRPr lang="en-US" sz="3200" dirty="0">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539552" y="1484784"/>
            <a:ext cx="8183880" cy="4896544"/>
          </a:xfrm>
        </p:spPr>
        <p:txBody>
          <a:bodyPr>
            <a:normAutofit fontScale="92500"/>
          </a:bodyPr>
          <a:lstStyle/>
          <a:p>
            <a:pPr lvl="0">
              <a:spcBef>
                <a:spcPts val="600"/>
              </a:spcBef>
              <a:spcAft>
                <a:spcPts val="600"/>
              </a:spcAft>
            </a:pPr>
            <a:r>
              <a:rPr lang="sr-Cyrl-CS" sz="2400" dirty="0"/>
              <a:t>Klinička procena </a:t>
            </a:r>
            <a:r>
              <a:rPr lang="sr-Cyrl-CS" sz="2400" i="1" dirty="0"/>
              <a:t>uvek</a:t>
            </a:r>
            <a:r>
              <a:rPr lang="sr-Cyrl-CS" sz="2400" dirty="0"/>
              <a:t> otpočinje nekim pitanjem, hipotezom ili </a:t>
            </a:r>
            <a:r>
              <a:rPr lang="sr-Cyrl-CS" sz="2400" dirty="0" smtClean="0"/>
              <a:t>problemom</a:t>
            </a:r>
            <a:endParaRPr lang="sr-Latn-RS" sz="2400" dirty="0" smtClean="0"/>
          </a:p>
          <a:p>
            <a:pPr lvl="0">
              <a:spcBef>
                <a:spcPts val="600"/>
              </a:spcBef>
            </a:pPr>
            <a:r>
              <a:rPr lang="sr-Cyrl-CS" sz="2400" dirty="0"/>
              <a:t>Kliničku procenu možemo shvatiti i kao pružanje </a:t>
            </a:r>
            <a:r>
              <a:rPr lang="sr-Cyrl-CS" sz="2400" i="1" dirty="0"/>
              <a:t>konsultantskih</a:t>
            </a:r>
            <a:r>
              <a:rPr lang="sr-Cyrl-CS" sz="2400" dirty="0"/>
              <a:t> usluga (nalogodavcu),</a:t>
            </a:r>
            <a:endParaRPr lang="en-US" sz="2400" dirty="0"/>
          </a:p>
          <a:p>
            <a:pPr lvl="0">
              <a:spcBef>
                <a:spcPts val="600"/>
              </a:spcBef>
            </a:pPr>
            <a:r>
              <a:rPr lang="sr-Cyrl-CS" sz="2400" dirty="0" smtClean="0"/>
              <a:t>psiholog </a:t>
            </a:r>
            <a:r>
              <a:rPr lang="sr-Cyrl-CS" sz="2400" dirty="0"/>
              <a:t>nastoji da dođe do odgovora na pitanja, da razreši dileme ili otkloni nedoumice koje nego drugi (nalogodavac) </a:t>
            </a:r>
            <a:r>
              <a:rPr lang="sr-Cyrl-CS" sz="2400" dirty="0" smtClean="0"/>
              <a:t>ima</a:t>
            </a:r>
            <a:r>
              <a:rPr lang="sr-Latn-RS" sz="2400" dirty="0" smtClean="0"/>
              <a:t>,</a:t>
            </a:r>
            <a:r>
              <a:rPr lang="sr-Cyrl-CS" sz="2400" dirty="0" smtClean="0"/>
              <a:t> </a:t>
            </a:r>
            <a:r>
              <a:rPr lang="sr-Cyrl-CS" sz="2400" dirty="0"/>
              <a:t>a nije bio u stanju da ih reši.</a:t>
            </a:r>
            <a:endParaRPr lang="en-US" sz="2400" dirty="0"/>
          </a:p>
          <a:p>
            <a:pPr marL="0" lvl="0" indent="0">
              <a:spcBef>
                <a:spcPts val="600"/>
              </a:spcBef>
              <a:spcAft>
                <a:spcPts val="600"/>
              </a:spcAft>
              <a:buNone/>
            </a:pPr>
            <a:r>
              <a:rPr lang="sr-Latn-RS" sz="2400" dirty="0" smtClean="0"/>
              <a:t>Kliničar treba da:</a:t>
            </a:r>
          </a:p>
          <a:p>
            <a:pPr lvl="0">
              <a:spcBef>
                <a:spcPts val="600"/>
              </a:spcBef>
              <a:spcAft>
                <a:spcPts val="600"/>
              </a:spcAft>
            </a:pPr>
            <a:r>
              <a:rPr lang="sr-Cyrl-CS" sz="2400" dirty="0" smtClean="0"/>
              <a:t>uložiti napor </a:t>
            </a:r>
            <a:r>
              <a:rPr lang="sr-Cyrl-CS" sz="2400" dirty="0"/>
              <a:t>da tačno razume </a:t>
            </a:r>
            <a:r>
              <a:rPr lang="sr-Cyrl-CS" sz="2400" dirty="0" smtClean="0"/>
              <a:t>pitanja </a:t>
            </a:r>
            <a:r>
              <a:rPr lang="sr-Cyrl-CS" sz="2400" dirty="0"/>
              <a:t>ili problem koja se pred njega postavljaju ili na šta </a:t>
            </a:r>
            <a:r>
              <a:rPr lang="sr-Cyrl-CS" sz="2400" i="1" dirty="0"/>
              <a:t>nalogodavac </a:t>
            </a:r>
            <a:r>
              <a:rPr lang="sr-Cyrl-CS" sz="2400" dirty="0" smtClean="0"/>
              <a:t>cilja</a:t>
            </a:r>
            <a:endParaRPr lang="en-US" sz="2400" dirty="0"/>
          </a:p>
          <a:p>
            <a:pPr lvl="0">
              <a:spcBef>
                <a:spcPts val="600"/>
              </a:spcBef>
              <a:spcAft>
                <a:spcPts val="600"/>
              </a:spcAft>
            </a:pPr>
            <a:r>
              <a:rPr lang="ru-RU" sz="2400" dirty="0" smtClean="0"/>
              <a:t>preinači </a:t>
            </a:r>
            <a:r>
              <a:rPr lang="ru-RU" sz="2400" dirty="0"/>
              <a:t>uputno pitanje, </a:t>
            </a:r>
            <a:r>
              <a:rPr lang="sr-Latn-RS" sz="2400" dirty="0"/>
              <a:t>ako je </a:t>
            </a:r>
            <a:r>
              <a:rPr lang="ru-RU" sz="2400" dirty="0"/>
              <a:t>ono bilo nejasno, dvosmisleno ili ga uopšte nije ni bilo.</a:t>
            </a:r>
            <a:endParaRPr lang="en-US" sz="2400" dirty="0"/>
          </a:p>
          <a:p>
            <a:pPr marL="0" indent="0">
              <a:buNone/>
            </a:pPr>
            <a:endParaRPr lang="en-US" dirty="0"/>
          </a:p>
        </p:txBody>
      </p:sp>
    </p:spTree>
    <p:extLst>
      <p:ext uri="{BB962C8B-B14F-4D97-AF65-F5344CB8AC3E}">
        <p14:creationId xmlns:p14="http://schemas.microsoft.com/office/powerpoint/2010/main" xmlns="" val="41675747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879"/>
        <p:cNvGrpSpPr/>
        <p:nvPr/>
      </p:nvGrpSpPr>
      <p:grpSpPr>
        <a:xfrm>
          <a:off x="0" y="0"/>
          <a:ext cx="0" cy="0"/>
          <a:chOff x="0" y="0"/>
          <a:chExt cx="0" cy="0"/>
        </a:xfrm>
      </p:grpSpPr>
      <p:sp>
        <p:nvSpPr>
          <p:cNvPr id="1880" name="Google Shape;1880;p332"/>
          <p:cNvSpPr txBox="1">
            <a:spLocks noGrp="1"/>
          </p:cNvSpPr>
          <p:nvPr>
            <p:ph type="title"/>
          </p:nvPr>
        </p:nvSpPr>
        <p:spPr>
          <a:xfrm>
            <a:off x="683568" y="548680"/>
            <a:ext cx="7823840" cy="763528"/>
          </a:xfrm>
          <a:prstGeom prst="rect">
            <a:avLst/>
          </a:prstGeom>
          <a:noFill/>
          <a:ln>
            <a:noFill/>
          </a:ln>
        </p:spPr>
        <p:txBody>
          <a:bodyPr spcFirstLastPara="1" wrap="square" lIns="91425" tIns="45700" rIns="91425" bIns="45700" anchor="ctr" anchorCtr="0">
            <a:normAutofit/>
          </a:bodyPr>
          <a:lstStyle/>
          <a:p>
            <a:pPr algn="ctr">
              <a:spcBef>
                <a:spcPts val="0"/>
              </a:spcBef>
              <a:buClr>
                <a:srgbClr val="FFFF00"/>
              </a:buClr>
              <a:buSzPts val="4400"/>
            </a:pPr>
            <a:r>
              <a:rPr lang="sr-Latn-RS" b="0" dirty="0" smtClean="0">
                <a:effectLst>
                  <a:outerShdw blurRad="38100" dist="38100" dir="2700000" algn="tl">
                    <a:srgbClr val="000000">
                      <a:alpha val="43137"/>
                    </a:srgbClr>
                  </a:outerShdw>
                </a:effectLst>
              </a:rPr>
              <a:t>Načini tumačenja</a:t>
            </a:r>
            <a:r>
              <a:rPr lang="sr-Cyrl-CS" b="0" dirty="0" smtClean="0">
                <a:effectLst>
                  <a:outerShdw blurRad="38100" dist="38100" dir="2700000" algn="tl">
                    <a:srgbClr val="000000">
                      <a:alpha val="43137"/>
                    </a:srgbClr>
                  </a:outerShdw>
                </a:effectLst>
              </a:rPr>
              <a:t> poda</a:t>
            </a:r>
            <a:r>
              <a:rPr lang="sr-Latn-RS" b="0" dirty="0" smtClean="0">
                <a:effectLst>
                  <a:outerShdw blurRad="38100" dist="38100" dir="2700000" algn="tl">
                    <a:srgbClr val="000000">
                      <a:alpha val="43137"/>
                    </a:srgbClr>
                  </a:outerShdw>
                </a:effectLst>
              </a:rPr>
              <a:t>taka</a:t>
            </a:r>
            <a:endParaRPr b="0" dirty="0">
              <a:effectLst>
                <a:outerShdw blurRad="38100" dist="38100" dir="2700000" algn="tl">
                  <a:srgbClr val="000000">
                    <a:alpha val="43137"/>
                  </a:srgbClr>
                </a:outerShdw>
              </a:effectLst>
              <a:latin typeface="Times New Roman"/>
              <a:ea typeface="Times New Roman"/>
              <a:cs typeface="Times New Roman"/>
              <a:sym typeface="Times New Roman"/>
            </a:endParaRPr>
          </a:p>
        </p:txBody>
      </p:sp>
      <p:sp>
        <p:nvSpPr>
          <p:cNvPr id="2" name="Content Placeholder 1"/>
          <p:cNvSpPr>
            <a:spLocks noGrp="1"/>
          </p:cNvSpPr>
          <p:nvPr>
            <p:ph idx="1"/>
          </p:nvPr>
        </p:nvSpPr>
        <p:spPr>
          <a:xfrm>
            <a:off x="683568" y="1412776"/>
            <a:ext cx="7560840" cy="4403976"/>
          </a:xfrm>
        </p:spPr>
        <p:txBody>
          <a:bodyPr>
            <a:normAutofit/>
          </a:bodyPr>
          <a:lstStyle/>
          <a:p>
            <a:pPr lvl="0">
              <a:spcBef>
                <a:spcPts val="600"/>
              </a:spcBef>
              <a:spcAft>
                <a:spcPts val="1200"/>
              </a:spcAft>
            </a:pPr>
            <a:r>
              <a:rPr lang="sr-Latn-RS" dirty="0" smtClean="0">
                <a:latin typeface="Calibri" pitchFamily="34" charset="0"/>
                <a:cs typeface="Calibri" pitchFamily="34" charset="0"/>
              </a:rPr>
              <a:t>I</a:t>
            </a:r>
            <a:r>
              <a:rPr lang="sr-Cyrl-CS" dirty="0" smtClean="0">
                <a:latin typeface="Calibri" pitchFamily="34" charset="0"/>
                <a:cs typeface="Calibri" pitchFamily="34" charset="0"/>
              </a:rPr>
              <a:t>sti </a:t>
            </a:r>
            <a:r>
              <a:rPr lang="sr-Cyrl-CS" dirty="0">
                <a:latin typeface="Calibri" pitchFamily="34" charset="0"/>
                <a:cs typeface="Calibri" pitchFamily="34" charset="0"/>
              </a:rPr>
              <a:t>psihološki podatak </a:t>
            </a:r>
            <a:r>
              <a:rPr lang="sr-Latn-RS" dirty="0">
                <a:latin typeface="Calibri" pitchFamily="34" charset="0"/>
                <a:cs typeface="Calibri" pitchFamily="34" charset="0"/>
              </a:rPr>
              <a:t>(</a:t>
            </a:r>
            <a:r>
              <a:rPr lang="ru-RU" dirty="0">
                <a:latin typeface="Calibri" pitchFamily="34" charset="0"/>
                <a:cs typeface="Calibri" pitchFamily="34" charset="0"/>
              </a:rPr>
              <a:t>na osnovu intervjua, opservacije, skorova sa testova, odgovora sa projektivnih tehnika i/ili skala (samo)procene</a:t>
            </a:r>
            <a:r>
              <a:rPr lang="sr-Latn-RS" dirty="0">
                <a:latin typeface="Calibri" pitchFamily="34" charset="0"/>
                <a:cs typeface="Calibri" pitchFamily="34" charset="0"/>
              </a:rPr>
              <a:t>)</a:t>
            </a:r>
            <a:r>
              <a:rPr lang="ru-RU" dirty="0">
                <a:latin typeface="Calibri" pitchFamily="34" charset="0"/>
                <a:cs typeface="Calibri" pitchFamily="34" charset="0"/>
              </a:rPr>
              <a:t> </a:t>
            </a:r>
            <a:r>
              <a:rPr lang="sr-Cyrl-CS" dirty="0" smtClean="0">
                <a:latin typeface="Calibri" pitchFamily="34" charset="0"/>
                <a:cs typeface="Calibri" pitchFamily="34" charset="0"/>
              </a:rPr>
              <a:t>može </a:t>
            </a:r>
            <a:r>
              <a:rPr lang="sr-Cyrl-CS" dirty="0">
                <a:latin typeface="Calibri" pitchFamily="34" charset="0"/>
                <a:cs typeface="Calibri" pitchFamily="34" charset="0"/>
              </a:rPr>
              <a:t>biti shvaćen </a:t>
            </a:r>
            <a:r>
              <a:rPr lang="ru-RU" dirty="0">
                <a:latin typeface="Calibri" pitchFamily="34" charset="0"/>
                <a:cs typeface="Calibri" pitchFamily="34" charset="0"/>
              </a:rPr>
              <a:t>na </a:t>
            </a:r>
            <a:r>
              <a:rPr lang="ru-RU" b="1" dirty="0">
                <a:latin typeface="Calibri" pitchFamily="34" charset="0"/>
                <a:cs typeface="Calibri" pitchFamily="34" charset="0"/>
              </a:rPr>
              <a:t>tri različita </a:t>
            </a:r>
            <a:r>
              <a:rPr lang="ru-RU" b="1" dirty="0" smtClean="0">
                <a:latin typeface="Calibri" pitchFamily="34" charset="0"/>
                <a:cs typeface="Calibri" pitchFamily="34" charset="0"/>
              </a:rPr>
              <a:t>načina</a:t>
            </a:r>
            <a:r>
              <a:rPr lang="sr-Latn-RS" b="1" dirty="0" smtClean="0">
                <a:latin typeface="Calibri" pitchFamily="34" charset="0"/>
                <a:cs typeface="Calibri" pitchFamily="34" charset="0"/>
              </a:rPr>
              <a:t> </a:t>
            </a:r>
            <a:r>
              <a:rPr lang="sr-Latn-RS" dirty="0" smtClean="0">
                <a:latin typeface="Calibri" pitchFamily="34" charset="0"/>
                <a:cs typeface="Calibri" pitchFamily="34" charset="0"/>
              </a:rPr>
              <a:t>kao</a:t>
            </a:r>
            <a:r>
              <a:rPr lang="sr-Cyrl-CS" dirty="0" smtClean="0">
                <a:latin typeface="Calibri" pitchFamily="34" charset="0"/>
                <a:cs typeface="Calibri" pitchFamily="34" charset="0"/>
              </a:rPr>
              <a:t>:</a:t>
            </a:r>
            <a:endParaRPr lang="en-US" dirty="0">
              <a:latin typeface="Calibri" pitchFamily="34" charset="0"/>
              <a:cs typeface="Calibri" pitchFamily="34" charset="0"/>
            </a:endParaRPr>
          </a:p>
          <a:p>
            <a:pPr lvl="1">
              <a:spcBef>
                <a:spcPts val="600"/>
              </a:spcBef>
              <a:spcAft>
                <a:spcPts val="1200"/>
              </a:spcAft>
              <a:buFont typeface="Wingdings" pitchFamily="2" charset="2"/>
              <a:buChar char="Ø"/>
            </a:pPr>
            <a:r>
              <a:rPr lang="en-US" sz="2800" dirty="0" err="1">
                <a:latin typeface="Calibri" pitchFamily="34" charset="0"/>
                <a:cs typeface="Calibri" pitchFamily="34" charset="0"/>
              </a:rPr>
              <a:t>uzorak</a:t>
            </a:r>
            <a:r>
              <a:rPr lang="en-US" sz="2800" dirty="0">
                <a:latin typeface="Calibri" pitchFamily="34" charset="0"/>
                <a:cs typeface="Calibri" pitchFamily="34" charset="0"/>
              </a:rPr>
              <a:t>,</a:t>
            </a:r>
          </a:p>
          <a:p>
            <a:pPr lvl="1">
              <a:spcBef>
                <a:spcPts val="600"/>
              </a:spcBef>
              <a:spcAft>
                <a:spcPts val="1200"/>
              </a:spcAft>
              <a:buFont typeface="Wingdings" pitchFamily="2" charset="2"/>
              <a:buChar char="Ø"/>
            </a:pPr>
            <a:r>
              <a:rPr lang="en-US" sz="2800" dirty="0" err="1">
                <a:latin typeface="Calibri" pitchFamily="34" charset="0"/>
                <a:cs typeface="Calibri" pitchFamily="34" charset="0"/>
              </a:rPr>
              <a:t>korelat</a:t>
            </a:r>
            <a:r>
              <a:rPr lang="en-US" sz="2800" dirty="0">
                <a:latin typeface="Calibri" pitchFamily="34" charset="0"/>
                <a:cs typeface="Calibri" pitchFamily="34" charset="0"/>
              </a:rPr>
              <a:t>, </a:t>
            </a:r>
            <a:r>
              <a:rPr lang="en-US" sz="2800" dirty="0" err="1">
                <a:latin typeface="Calibri" pitchFamily="34" charset="0"/>
                <a:cs typeface="Calibri" pitchFamily="34" charset="0"/>
              </a:rPr>
              <a:t>ili</a:t>
            </a:r>
            <a:endParaRPr lang="en-US" sz="2800" dirty="0">
              <a:latin typeface="Calibri" pitchFamily="34" charset="0"/>
              <a:cs typeface="Calibri" pitchFamily="34" charset="0"/>
            </a:endParaRPr>
          </a:p>
          <a:p>
            <a:pPr lvl="1">
              <a:spcBef>
                <a:spcPts val="600"/>
              </a:spcBef>
              <a:spcAft>
                <a:spcPts val="1200"/>
              </a:spcAft>
              <a:buFont typeface="Wingdings" pitchFamily="2" charset="2"/>
              <a:buChar char="Ø"/>
            </a:pPr>
            <a:r>
              <a:rPr lang="en-US" sz="2800" dirty="0" err="1">
                <a:latin typeface="Calibri" pitchFamily="34" charset="0"/>
                <a:cs typeface="Calibri" pitchFamily="34" charset="0"/>
              </a:rPr>
              <a:t>znak</a:t>
            </a:r>
            <a:r>
              <a:rPr lang="en-US" sz="2800" dirty="0">
                <a:latin typeface="Calibri" pitchFamily="34" charset="0"/>
                <a:cs typeface="Calibri" pitchFamily="34" charset="0"/>
              </a:rPr>
              <a:t>.</a:t>
            </a:r>
          </a:p>
          <a:p>
            <a:pPr lvl="0"/>
            <a:endParaRPr lang="en-US" dirty="0"/>
          </a:p>
        </p:txBody>
      </p:sp>
    </p:spTree>
    <p:extLst>
      <p:ext uri="{BB962C8B-B14F-4D97-AF65-F5344CB8AC3E}">
        <p14:creationId xmlns:p14="http://schemas.microsoft.com/office/powerpoint/2010/main" xmlns="" val="2844495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895"/>
        <p:cNvGrpSpPr/>
        <p:nvPr/>
      </p:nvGrpSpPr>
      <p:grpSpPr>
        <a:xfrm>
          <a:off x="0" y="0"/>
          <a:ext cx="0" cy="0"/>
          <a:chOff x="0" y="0"/>
          <a:chExt cx="0" cy="0"/>
        </a:xfrm>
      </p:grpSpPr>
      <p:sp>
        <p:nvSpPr>
          <p:cNvPr id="1896" name="Google Shape;1896;p335"/>
          <p:cNvSpPr txBox="1">
            <a:spLocks noGrp="1"/>
          </p:cNvSpPr>
          <p:nvPr>
            <p:ph type="title"/>
          </p:nvPr>
        </p:nvSpPr>
        <p:spPr>
          <a:xfrm>
            <a:off x="1115616" y="548680"/>
            <a:ext cx="7535808" cy="792088"/>
          </a:xfrm>
          <a:prstGeom prst="rect">
            <a:avLst/>
          </a:prstGeom>
          <a:noFill/>
          <a:ln>
            <a:noFill/>
          </a:ln>
        </p:spPr>
        <p:txBody>
          <a:bodyPr spcFirstLastPara="1" wrap="square" lIns="91425" tIns="45700" rIns="91425" bIns="45700" anchor="ctr" anchorCtr="0">
            <a:normAutofit/>
          </a:bodyPr>
          <a:lstStyle/>
          <a:p>
            <a:pPr>
              <a:spcBef>
                <a:spcPts val="0"/>
              </a:spcBef>
              <a:buClr>
                <a:srgbClr val="FFFF00"/>
              </a:buClr>
              <a:buSzPts val="4400"/>
            </a:pPr>
            <a:r>
              <a:rPr lang="sr-Latn-RS" sz="4000" b="0" dirty="0">
                <a:effectLst>
                  <a:outerShdw blurRad="38100" dist="38100" dir="2700000" algn="tl">
                    <a:srgbClr val="000000">
                      <a:alpha val="43137"/>
                    </a:srgbClr>
                  </a:outerShdw>
                </a:effectLst>
              </a:rPr>
              <a:t>a</a:t>
            </a:r>
            <a:r>
              <a:rPr lang="sr-Cyrl-CS" sz="4000" b="0" dirty="0" smtClean="0">
                <a:effectLst>
                  <a:outerShdw blurRad="38100" dist="38100" dir="2700000" algn="tl">
                    <a:srgbClr val="000000">
                      <a:alpha val="43137"/>
                    </a:srgbClr>
                  </a:outerShdw>
                </a:effectLst>
              </a:rPr>
              <a:t>. Uzorci</a:t>
            </a:r>
            <a:endParaRPr sz="4000" b="0" dirty="0">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827584" y="1772816"/>
            <a:ext cx="7272808" cy="3672408"/>
          </a:xfrm>
        </p:spPr>
        <p:txBody>
          <a:bodyPr>
            <a:normAutofit/>
          </a:bodyPr>
          <a:lstStyle/>
          <a:p>
            <a:pPr lvl="0">
              <a:spcBef>
                <a:spcPts val="600"/>
              </a:spcBef>
              <a:spcAft>
                <a:spcPts val="600"/>
              </a:spcAft>
            </a:pPr>
            <a:r>
              <a:rPr lang="ru-RU" sz="2400" dirty="0">
                <a:latin typeface="Calibri" pitchFamily="34" charset="0"/>
                <a:cs typeface="Calibri" pitchFamily="34" charset="0"/>
              </a:rPr>
              <a:t>Kliničar može sagledavati psihološke podatke </a:t>
            </a:r>
            <a:r>
              <a:rPr lang="ru-RU" sz="2400" dirty="0" smtClean="0">
                <a:latin typeface="Calibri" pitchFamily="34" charset="0"/>
                <a:cs typeface="Calibri" pitchFamily="34" charset="0"/>
              </a:rPr>
              <a:t>kao </a:t>
            </a:r>
            <a:r>
              <a:rPr lang="ru-RU" sz="2400" i="1" dirty="0">
                <a:latin typeface="Calibri" pitchFamily="34" charset="0"/>
                <a:cs typeface="Calibri" pitchFamily="34" charset="0"/>
              </a:rPr>
              <a:t>uzorke</a:t>
            </a:r>
            <a:r>
              <a:rPr lang="ru-RU" sz="2400" dirty="0">
                <a:latin typeface="Calibri" pitchFamily="34" charset="0"/>
                <a:cs typeface="Calibri" pitchFamily="34" charset="0"/>
              </a:rPr>
              <a:t> iz nekog </a:t>
            </a:r>
            <a:r>
              <a:rPr lang="sr-Latn-RS" sz="2400" dirty="0" smtClean="0">
                <a:latin typeface="Calibri" pitchFamily="34" charset="0"/>
                <a:cs typeface="Calibri" pitchFamily="34" charset="0"/>
              </a:rPr>
              <a:t>seta </a:t>
            </a:r>
            <a:r>
              <a:rPr lang="ru-RU" sz="2400" dirty="0" smtClean="0">
                <a:latin typeface="Calibri" pitchFamily="34" charset="0"/>
                <a:cs typeface="Calibri" pitchFamily="34" charset="0"/>
              </a:rPr>
              <a:t>informacija </a:t>
            </a:r>
            <a:r>
              <a:rPr lang="sr-Latn-RS" sz="2400" dirty="0" smtClean="0">
                <a:latin typeface="Calibri" pitchFamily="34" charset="0"/>
                <a:cs typeface="Calibri" pitchFamily="34" charset="0"/>
              </a:rPr>
              <a:t>o vantestovnom ponašanju </a:t>
            </a:r>
            <a:r>
              <a:rPr lang="ru-RU" sz="2400" dirty="0" smtClean="0">
                <a:latin typeface="Calibri" pitchFamily="34" charset="0"/>
                <a:cs typeface="Calibri" pitchFamily="34" charset="0"/>
              </a:rPr>
              <a:t>izvan </a:t>
            </a:r>
            <a:r>
              <a:rPr lang="ru-RU" sz="2400" dirty="0">
                <a:latin typeface="Calibri" pitchFamily="34" charset="0"/>
                <a:cs typeface="Calibri" pitchFamily="34" charset="0"/>
              </a:rPr>
              <a:t>kliničkih uslova. </a:t>
            </a:r>
            <a:endParaRPr lang="en-US" sz="2400" dirty="0">
              <a:latin typeface="Calibri" pitchFamily="34" charset="0"/>
              <a:cs typeface="Calibri" pitchFamily="34" charset="0"/>
            </a:endParaRPr>
          </a:p>
          <a:p>
            <a:pPr lvl="0">
              <a:spcBef>
                <a:spcPts val="600"/>
              </a:spcBef>
              <a:spcAft>
                <a:spcPts val="600"/>
              </a:spcAft>
            </a:pPr>
            <a:r>
              <a:rPr lang="sr-Cyrl-CS" sz="2400" dirty="0">
                <a:latin typeface="Calibri" pitchFamily="34" charset="0"/>
                <a:cs typeface="Calibri" pitchFamily="34" charset="0"/>
              </a:rPr>
              <a:t>Na primer, kada ispitanik podbaci na </a:t>
            </a:r>
            <a:r>
              <a:rPr lang="sr-Cyrl-CS" sz="2400" i="1" dirty="0">
                <a:latin typeface="Calibri" pitchFamily="34" charset="0"/>
                <a:cs typeface="Calibri" pitchFamily="34" charset="0"/>
              </a:rPr>
              <a:t>Vekslerovoj skali pamćenja</a:t>
            </a:r>
            <a:r>
              <a:rPr lang="sr-Cyrl-CS" sz="2400" dirty="0">
                <a:latin typeface="Calibri" pitchFamily="34" charset="0"/>
                <a:cs typeface="Calibri" pitchFamily="34" charset="0"/>
              </a:rPr>
              <a:t>, to može biti indikator </a:t>
            </a:r>
            <a:r>
              <a:rPr lang="sr-Cyrl-CS" sz="2400" dirty="0" smtClean="0">
                <a:latin typeface="Calibri" pitchFamily="34" charset="0"/>
                <a:cs typeface="Calibri" pitchFamily="34" charset="0"/>
              </a:rPr>
              <a:t>problema </a:t>
            </a:r>
            <a:r>
              <a:rPr lang="sr-Cyrl-CS" sz="2400" dirty="0">
                <a:latin typeface="Calibri" pitchFamily="34" charset="0"/>
                <a:cs typeface="Calibri" pitchFamily="34" charset="0"/>
              </a:rPr>
              <a:t>u </a:t>
            </a:r>
            <a:r>
              <a:rPr lang="sr-Cyrl-CS" sz="2400" dirty="0" smtClean="0">
                <a:latin typeface="Calibri" pitchFamily="34" charset="0"/>
                <a:cs typeface="Calibri" pitchFamily="34" charset="0"/>
              </a:rPr>
              <a:t>pamćenju</a:t>
            </a:r>
            <a:r>
              <a:rPr lang="sr-Latn-RS" sz="2400" dirty="0" smtClean="0">
                <a:latin typeface="Calibri" pitchFamily="34" charset="0"/>
                <a:cs typeface="Calibri" pitchFamily="34" charset="0"/>
              </a:rPr>
              <a:t> u različitim životnim situacijama</a:t>
            </a:r>
            <a:r>
              <a:rPr lang="sr-Cyrl-CS" sz="2400" dirty="0" smtClean="0">
                <a:latin typeface="Calibri" pitchFamily="34" charset="0"/>
                <a:cs typeface="Calibri" pitchFamily="34" charset="0"/>
              </a:rPr>
              <a:t>.</a:t>
            </a:r>
            <a:endParaRPr lang="en-US" sz="2400" dirty="0">
              <a:latin typeface="Calibri" pitchFamily="34" charset="0"/>
              <a:cs typeface="Calibri" pitchFamily="34" charset="0"/>
            </a:endParaRPr>
          </a:p>
          <a:p>
            <a:pPr marL="0" indent="0">
              <a:buNone/>
            </a:pPr>
            <a:endParaRPr lang="en-US" dirty="0"/>
          </a:p>
        </p:txBody>
      </p:sp>
    </p:spTree>
    <p:extLst>
      <p:ext uri="{BB962C8B-B14F-4D97-AF65-F5344CB8AC3E}">
        <p14:creationId xmlns:p14="http://schemas.microsoft.com/office/powerpoint/2010/main" xmlns="" val="39982288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910"/>
        <p:cNvGrpSpPr/>
        <p:nvPr/>
      </p:nvGrpSpPr>
      <p:grpSpPr>
        <a:xfrm>
          <a:off x="0" y="0"/>
          <a:ext cx="0" cy="0"/>
          <a:chOff x="0" y="0"/>
          <a:chExt cx="0" cy="0"/>
        </a:xfrm>
      </p:grpSpPr>
      <p:sp>
        <p:nvSpPr>
          <p:cNvPr id="1911" name="Google Shape;1911;p338"/>
          <p:cNvSpPr txBox="1">
            <a:spLocks noGrp="1"/>
          </p:cNvSpPr>
          <p:nvPr>
            <p:ph type="body" idx="1"/>
          </p:nvPr>
        </p:nvSpPr>
        <p:spPr>
          <a:xfrm>
            <a:off x="683568" y="980728"/>
            <a:ext cx="8003232" cy="5145435"/>
          </a:xfrm>
          <a:prstGeom prst="rect">
            <a:avLst/>
          </a:prstGeom>
          <a:noFill/>
          <a:ln>
            <a:noFill/>
          </a:ln>
        </p:spPr>
        <p:txBody>
          <a:bodyPr spcFirstLastPara="1" wrap="square" lIns="91425" tIns="45700" rIns="91425" bIns="45700" anchor="t" anchorCtr="0">
            <a:normAutofit/>
          </a:bodyPr>
          <a:lstStyle/>
          <a:p>
            <a:pPr marL="0" lvl="0" indent="0">
              <a:buNone/>
            </a:pPr>
            <a:r>
              <a:rPr lang="sr-Latn-RS" b="1" dirty="0" smtClean="0">
                <a:solidFill>
                  <a:schemeClr val="accent1"/>
                </a:solidFill>
              </a:rPr>
              <a:t>P</a:t>
            </a:r>
            <a:r>
              <a:rPr lang="sr-Cyrl-CS" b="1" dirty="0" smtClean="0">
                <a:solidFill>
                  <a:schemeClr val="accent1"/>
                </a:solidFill>
              </a:rPr>
              <a:t>rimer:</a:t>
            </a:r>
            <a:endParaRPr lang="sr-Latn-RS" b="1" dirty="0" smtClean="0">
              <a:solidFill>
                <a:schemeClr val="accent1"/>
              </a:solidFill>
            </a:endParaRPr>
          </a:p>
          <a:p>
            <a:pPr marL="0" lvl="0" indent="0">
              <a:buNone/>
            </a:pPr>
            <a:endParaRPr lang="en-US" b="1" dirty="0">
              <a:solidFill>
                <a:schemeClr val="accent1"/>
              </a:solidFill>
            </a:endParaRPr>
          </a:p>
          <a:p>
            <a:pPr lvl="0"/>
            <a:r>
              <a:rPr lang="sr-Cyrl-CS" sz="2400" i="1" dirty="0" smtClean="0">
                <a:latin typeface="Calibri" pitchFamily="34" charset="0"/>
                <a:cs typeface="Calibri" pitchFamily="34" charset="0"/>
              </a:rPr>
              <a:t>Osoba </a:t>
            </a:r>
            <a:r>
              <a:rPr lang="sr-Cyrl-CS" sz="2400" i="1" dirty="0">
                <a:latin typeface="Calibri" pitchFamily="34" charset="0"/>
                <a:cs typeface="Calibri" pitchFamily="34" charset="0"/>
              </a:rPr>
              <a:t>je, u svom stanu, zaključavši ulazna vrata i bacivši ključeve kroz prozor, pokidala telefonske žice, a pre nego što je otišla u postelju uzela 32 pilule protiv visokog pritiska i 12 tableta za spavanje, ali ju je spasla mlađa sestra, kojoj se učinilo sumnjivo što ova ne odgovara na telefon preko celog dana i noći, i pošto je provalila vrata od njenog stana uz pomoć supruga, ovu odvela kolima Hitne pomoći u Urgentni Centar.</a:t>
            </a:r>
            <a:endParaRPr lang="en-US" sz="2400" i="1" dirty="0">
              <a:latin typeface="Calibri" pitchFamily="34" charset="0"/>
              <a:cs typeface="Calibri" pitchFamily="34" charset="0"/>
            </a:endParaRPr>
          </a:p>
          <a:p>
            <a:pPr marL="0" indent="0">
              <a:buNone/>
            </a:pPr>
            <a:endParaRPr lang="en-US" dirty="0"/>
          </a:p>
          <a:p>
            <a:pPr marL="342900" lvl="0" indent="-342900" algn="just" rtl="0">
              <a:spcBef>
                <a:spcPts val="0"/>
              </a:spcBef>
              <a:spcAft>
                <a:spcPts val="0"/>
              </a:spcAft>
              <a:buClr>
                <a:schemeClr val="lt1"/>
              </a:buClr>
              <a:buSzPts val="3200"/>
              <a:buNone/>
            </a:pPr>
            <a:endParaRPr sz="2800" dirty="0">
              <a:latin typeface="Times New Roman"/>
              <a:ea typeface="Times New Roman"/>
              <a:cs typeface="Times New Roman"/>
              <a:sym typeface="Times New Roman"/>
            </a:endParaRPr>
          </a:p>
        </p:txBody>
      </p:sp>
    </p:spTree>
    <p:extLst>
      <p:ext uri="{BB962C8B-B14F-4D97-AF65-F5344CB8AC3E}">
        <p14:creationId xmlns:p14="http://schemas.microsoft.com/office/powerpoint/2010/main" xmlns="" val="27886107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915"/>
        <p:cNvGrpSpPr/>
        <p:nvPr/>
      </p:nvGrpSpPr>
      <p:grpSpPr>
        <a:xfrm>
          <a:off x="0" y="0"/>
          <a:ext cx="0" cy="0"/>
          <a:chOff x="0" y="0"/>
          <a:chExt cx="0" cy="0"/>
        </a:xfrm>
      </p:grpSpPr>
      <p:sp>
        <p:nvSpPr>
          <p:cNvPr id="2" name="Title 1"/>
          <p:cNvSpPr>
            <a:spLocks noGrp="1"/>
          </p:cNvSpPr>
          <p:nvPr>
            <p:ph type="title"/>
          </p:nvPr>
        </p:nvSpPr>
        <p:spPr>
          <a:xfrm>
            <a:off x="971600" y="764704"/>
            <a:ext cx="7823840" cy="749776"/>
          </a:xfrm>
        </p:spPr>
        <p:txBody>
          <a:bodyPr/>
          <a:lstStyle/>
          <a:p>
            <a:r>
              <a:rPr lang="sr-Latn-RS" b="0" dirty="0" smtClean="0">
                <a:effectLst>
                  <a:outerShdw blurRad="38100" dist="38100" dir="2700000" algn="tl">
                    <a:srgbClr val="000000">
                      <a:alpha val="43137"/>
                    </a:srgbClr>
                  </a:outerShdw>
                </a:effectLst>
              </a:rPr>
              <a:t>a</a:t>
            </a:r>
            <a:r>
              <a:rPr lang="sr-Cyrl-CS" b="0" dirty="0" smtClean="0">
                <a:effectLst>
                  <a:outerShdw blurRad="38100" dist="38100" dir="2700000" algn="tl">
                    <a:srgbClr val="000000">
                      <a:alpha val="43137"/>
                    </a:srgbClr>
                  </a:outerShdw>
                </a:effectLst>
              </a:rPr>
              <a:t>. </a:t>
            </a:r>
            <a:r>
              <a:rPr lang="sr-Cyrl-CS" b="0" dirty="0">
                <a:effectLst>
                  <a:outerShdw blurRad="38100" dist="38100" dir="2700000" algn="tl">
                    <a:srgbClr val="000000">
                      <a:alpha val="43137"/>
                    </a:srgbClr>
                  </a:outerShdw>
                </a:effectLst>
              </a:rPr>
              <a:t>Uzorci</a:t>
            </a:r>
            <a:endParaRPr lang="en-US" dirty="0"/>
          </a:p>
        </p:txBody>
      </p:sp>
      <p:sp>
        <p:nvSpPr>
          <p:cNvPr id="1916" name="Google Shape;1916;p339"/>
          <p:cNvSpPr txBox="1">
            <a:spLocks noGrp="1"/>
          </p:cNvSpPr>
          <p:nvPr>
            <p:ph idx="1"/>
          </p:nvPr>
        </p:nvSpPr>
        <p:spPr>
          <a:xfrm>
            <a:off x="755576" y="1772816"/>
            <a:ext cx="7704856" cy="4187952"/>
          </a:xfrm>
          <a:prstGeom prst="rect">
            <a:avLst/>
          </a:prstGeom>
          <a:noFill/>
          <a:ln>
            <a:noFill/>
          </a:ln>
        </p:spPr>
        <p:txBody>
          <a:bodyPr spcFirstLastPara="1" wrap="square" lIns="91425" tIns="45700" rIns="91425" bIns="45700" anchor="t" anchorCtr="0">
            <a:normAutofit fontScale="92500"/>
          </a:bodyPr>
          <a:lstStyle/>
          <a:p>
            <a:pPr marL="0" lvl="0" indent="0">
              <a:spcBef>
                <a:spcPts val="600"/>
              </a:spcBef>
              <a:spcAft>
                <a:spcPts val="600"/>
              </a:spcAft>
              <a:buNone/>
            </a:pPr>
            <a:r>
              <a:rPr lang="sr-Cyrl-CS" sz="2600" dirty="0" smtClean="0">
                <a:latin typeface="Calibri" pitchFamily="34" charset="0"/>
                <a:cs typeface="Calibri" pitchFamily="34" charset="0"/>
              </a:rPr>
              <a:t>Ukoliko </a:t>
            </a:r>
            <a:r>
              <a:rPr lang="sr-Cyrl-CS" sz="2600" dirty="0">
                <a:latin typeface="Calibri" pitchFamily="34" charset="0"/>
                <a:cs typeface="Calibri" pitchFamily="34" charset="0"/>
              </a:rPr>
              <a:t>ovaj incident shvatimo kao </a:t>
            </a:r>
            <a:r>
              <a:rPr lang="sr-Cyrl-CS" sz="2600" i="1" dirty="0">
                <a:latin typeface="Calibri" pitchFamily="34" charset="0"/>
                <a:cs typeface="Calibri" pitchFamily="34" charset="0"/>
              </a:rPr>
              <a:t>uzorak </a:t>
            </a:r>
            <a:r>
              <a:rPr lang="sr-Cyrl-CS" sz="2600" dirty="0">
                <a:latin typeface="Calibri" pitchFamily="34" charset="0"/>
                <a:cs typeface="Calibri" pitchFamily="34" charset="0"/>
              </a:rPr>
              <a:t>ponašanja </a:t>
            </a:r>
            <a:r>
              <a:rPr lang="sr-Latn-RS" sz="2600" dirty="0" smtClean="0">
                <a:latin typeface="Calibri" pitchFamily="34" charset="0"/>
                <a:cs typeface="Calibri" pitchFamily="34" charset="0"/>
              </a:rPr>
              <a:t>osobe</a:t>
            </a:r>
            <a:r>
              <a:rPr lang="sr-Cyrl-CS" sz="2600" dirty="0" smtClean="0">
                <a:latin typeface="Calibri" pitchFamily="34" charset="0"/>
                <a:cs typeface="Calibri" pitchFamily="34" charset="0"/>
              </a:rPr>
              <a:t>, </a:t>
            </a:r>
            <a:r>
              <a:rPr lang="sr-Cyrl-CS" sz="2600" dirty="0">
                <a:latin typeface="Calibri" pitchFamily="34" charset="0"/>
                <a:cs typeface="Calibri" pitchFamily="34" charset="0"/>
              </a:rPr>
              <a:t>onda možemo izvesti sledeće zaključke:</a:t>
            </a:r>
            <a:endParaRPr lang="en-US" sz="2600" dirty="0">
              <a:latin typeface="Calibri" pitchFamily="34" charset="0"/>
              <a:cs typeface="Calibri" pitchFamily="34" charset="0"/>
            </a:endParaRPr>
          </a:p>
          <a:p>
            <a:pPr lvl="0">
              <a:spcBef>
                <a:spcPts val="600"/>
              </a:spcBef>
              <a:spcAft>
                <a:spcPts val="600"/>
              </a:spcAft>
            </a:pPr>
            <a:r>
              <a:rPr lang="ru-RU" sz="2600" i="1" dirty="0" smtClean="0">
                <a:latin typeface="Calibri" pitchFamily="34" charset="0"/>
                <a:cs typeface="Calibri" pitchFamily="34" charset="0"/>
              </a:rPr>
              <a:t>Pacijent</a:t>
            </a:r>
            <a:r>
              <a:rPr lang="sr-Latn-RS" sz="2600" i="1" dirty="0" smtClean="0">
                <a:latin typeface="Calibri" pitchFamily="34" charset="0"/>
                <a:cs typeface="Calibri" pitchFamily="34" charset="0"/>
              </a:rPr>
              <a:t>kinji</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su dostupni potencijalno smrtonosni lekovi.</a:t>
            </a:r>
            <a:endParaRPr lang="en-US" sz="2600" i="1" dirty="0">
              <a:latin typeface="Calibri" pitchFamily="34" charset="0"/>
              <a:cs typeface="Calibri" pitchFamily="34" charset="0"/>
            </a:endParaRPr>
          </a:p>
          <a:p>
            <a:pPr lvl="0">
              <a:spcBef>
                <a:spcPts val="600"/>
              </a:spcBef>
              <a:spcAft>
                <a:spcPts val="600"/>
              </a:spcAft>
            </a:pPr>
            <a:r>
              <a:rPr lang="ru-RU" sz="2600" i="1" dirty="0" smtClean="0">
                <a:latin typeface="Calibri" pitchFamily="34" charset="0"/>
                <a:cs typeface="Calibri" pitchFamily="34" charset="0"/>
              </a:rPr>
              <a:t>Pacijent</a:t>
            </a:r>
            <a:r>
              <a:rPr lang="sr-Latn-RS" sz="2600" i="1" dirty="0" smtClean="0">
                <a:latin typeface="Calibri" pitchFamily="34" charset="0"/>
                <a:cs typeface="Calibri" pitchFamily="34" charset="0"/>
              </a:rPr>
              <a:t>kinja</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nije </a:t>
            </a:r>
            <a:r>
              <a:rPr lang="ru-RU" sz="2600" i="1" dirty="0" smtClean="0">
                <a:latin typeface="Calibri" pitchFamily="34" charset="0"/>
                <a:cs typeface="Calibri" pitchFamily="34" charset="0"/>
              </a:rPr>
              <a:t>žele</a:t>
            </a:r>
            <a:r>
              <a:rPr lang="sr-Latn-RS" sz="2600" i="1" dirty="0" smtClean="0">
                <a:latin typeface="Calibri" pitchFamily="34" charset="0"/>
                <a:cs typeface="Calibri" pitchFamily="34" charset="0"/>
              </a:rPr>
              <a:t>la</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da bude </a:t>
            </a:r>
            <a:r>
              <a:rPr lang="ru-RU" sz="2600" i="1" dirty="0" smtClean="0">
                <a:latin typeface="Calibri" pitchFamily="34" charset="0"/>
                <a:cs typeface="Calibri" pitchFamily="34" charset="0"/>
              </a:rPr>
              <a:t>spašen</a:t>
            </a:r>
            <a:r>
              <a:rPr lang="sr-Latn-RS" sz="2600" i="1" dirty="0" smtClean="0">
                <a:latin typeface="Calibri" pitchFamily="34" charset="0"/>
                <a:cs typeface="Calibri" pitchFamily="34" charset="0"/>
              </a:rPr>
              <a:t>a</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jer nikoga nije </a:t>
            </a:r>
            <a:r>
              <a:rPr lang="ru-RU" sz="2600" i="1" dirty="0" smtClean="0">
                <a:latin typeface="Calibri" pitchFamily="34" charset="0"/>
                <a:cs typeface="Calibri" pitchFamily="34" charset="0"/>
              </a:rPr>
              <a:t>obavesti</a:t>
            </a:r>
            <a:r>
              <a:rPr lang="sr-Latn-RS" sz="2600" i="1" dirty="0" smtClean="0">
                <a:latin typeface="Calibri" pitchFamily="34" charset="0"/>
                <a:cs typeface="Calibri" pitchFamily="34" charset="0"/>
              </a:rPr>
              <a:t>la</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o svome činu, </a:t>
            </a:r>
            <a:r>
              <a:rPr lang="ru-RU" sz="2600" i="1" dirty="0" smtClean="0">
                <a:latin typeface="Calibri" pitchFamily="34" charset="0"/>
                <a:cs typeface="Calibri" pitchFamily="34" charset="0"/>
              </a:rPr>
              <a:t>baci</a:t>
            </a:r>
            <a:r>
              <a:rPr lang="sr-Latn-RS" sz="2600" i="1" dirty="0" smtClean="0">
                <a:latin typeface="Calibri" pitchFamily="34" charset="0"/>
                <a:cs typeface="Calibri" pitchFamily="34" charset="0"/>
              </a:rPr>
              <a:t>la je</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ključeve i </a:t>
            </a:r>
            <a:r>
              <a:rPr lang="ru-RU" sz="2600" i="1" dirty="0" smtClean="0">
                <a:latin typeface="Calibri" pitchFamily="34" charset="0"/>
                <a:cs typeface="Calibri" pitchFamily="34" charset="0"/>
              </a:rPr>
              <a:t>pokida</a:t>
            </a:r>
            <a:r>
              <a:rPr lang="sr-Latn-RS" sz="2600" i="1" dirty="0" smtClean="0">
                <a:latin typeface="Calibri" pitchFamily="34" charset="0"/>
                <a:cs typeface="Calibri" pitchFamily="34" charset="0"/>
              </a:rPr>
              <a:t>la</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telefonske žice da ni </a:t>
            </a:r>
            <a:r>
              <a:rPr lang="ru-RU" sz="2600" i="1" dirty="0" smtClean="0">
                <a:latin typeface="Calibri" pitchFamily="34" charset="0"/>
                <a:cs typeface="Calibri" pitchFamily="34" charset="0"/>
              </a:rPr>
              <a:t>sam</a:t>
            </a:r>
            <a:r>
              <a:rPr lang="sr-Latn-RS" sz="2600" i="1" dirty="0" smtClean="0">
                <a:latin typeface="Calibri" pitchFamily="34" charset="0"/>
                <a:cs typeface="Calibri" pitchFamily="34" charset="0"/>
              </a:rPr>
              <a:t>a</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ne bi </a:t>
            </a:r>
            <a:r>
              <a:rPr lang="ru-RU" sz="2600" i="1" dirty="0" smtClean="0">
                <a:latin typeface="Calibri" pitchFamily="34" charset="0"/>
                <a:cs typeface="Calibri" pitchFamily="34" charset="0"/>
              </a:rPr>
              <a:t>mog</a:t>
            </a:r>
            <a:r>
              <a:rPr lang="sr-Latn-RS" sz="2600" i="1" dirty="0" smtClean="0">
                <a:latin typeface="Calibri" pitchFamily="34" charset="0"/>
                <a:cs typeface="Calibri" pitchFamily="34" charset="0"/>
              </a:rPr>
              <a:t>la</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da potraži pomoć.</a:t>
            </a:r>
            <a:endParaRPr lang="en-US" sz="2600" i="1" dirty="0">
              <a:latin typeface="Calibri" pitchFamily="34" charset="0"/>
              <a:cs typeface="Calibri" pitchFamily="34" charset="0"/>
            </a:endParaRPr>
          </a:p>
          <a:p>
            <a:pPr lvl="0">
              <a:spcBef>
                <a:spcPts val="600"/>
              </a:spcBef>
              <a:spcAft>
                <a:spcPts val="600"/>
              </a:spcAft>
            </a:pPr>
            <a:r>
              <a:rPr lang="ru-RU" sz="2600" i="1" dirty="0">
                <a:latin typeface="Calibri" pitchFamily="34" charset="0"/>
                <a:cs typeface="Calibri" pitchFamily="34" charset="0"/>
              </a:rPr>
              <a:t>Pod sličnim okolnostima, </a:t>
            </a:r>
            <a:r>
              <a:rPr lang="ru-RU" sz="2600" i="1" dirty="0" smtClean="0">
                <a:latin typeface="Calibri" pitchFamily="34" charset="0"/>
                <a:cs typeface="Calibri" pitchFamily="34" charset="0"/>
              </a:rPr>
              <a:t>on</a:t>
            </a:r>
            <a:r>
              <a:rPr lang="sr-Latn-RS" sz="2600" i="1" dirty="0" smtClean="0">
                <a:latin typeface="Calibri" pitchFamily="34" charset="0"/>
                <a:cs typeface="Calibri" pitchFamily="34" charset="0"/>
              </a:rPr>
              <a:t>a</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bi nanovo </a:t>
            </a:r>
            <a:r>
              <a:rPr lang="ru-RU" sz="2600" i="1" dirty="0" smtClean="0">
                <a:latin typeface="Calibri" pitchFamily="34" charset="0"/>
                <a:cs typeface="Calibri" pitchFamily="34" charset="0"/>
              </a:rPr>
              <a:t>pokuša</a:t>
            </a:r>
            <a:r>
              <a:rPr lang="sr-Latn-RS" sz="2600" i="1" dirty="0" smtClean="0">
                <a:latin typeface="Calibri" pitchFamily="34" charset="0"/>
                <a:cs typeface="Calibri" pitchFamily="34" charset="0"/>
              </a:rPr>
              <a:t>la</a:t>
            </a:r>
            <a:r>
              <a:rPr lang="ru-RU" sz="2600" i="1" dirty="0" smtClean="0">
                <a:latin typeface="Calibri" pitchFamily="34" charset="0"/>
                <a:cs typeface="Calibri" pitchFamily="34" charset="0"/>
              </a:rPr>
              <a:t> </a:t>
            </a:r>
            <a:r>
              <a:rPr lang="ru-RU" sz="2600" i="1" dirty="0">
                <a:latin typeface="Calibri" pitchFamily="34" charset="0"/>
                <a:cs typeface="Calibri" pitchFamily="34" charset="0"/>
              </a:rPr>
              <a:t>da izvrši samoubistvo.</a:t>
            </a:r>
            <a:endParaRPr lang="en-US" sz="2600" i="1" dirty="0">
              <a:latin typeface="Calibri" pitchFamily="34" charset="0"/>
              <a:cs typeface="Calibri" pitchFamily="34" charset="0"/>
            </a:endParaRPr>
          </a:p>
          <a:p>
            <a:pPr marL="0" indent="0">
              <a:spcBef>
                <a:spcPts val="600"/>
              </a:spcBef>
              <a:spcAft>
                <a:spcPts val="600"/>
              </a:spcAft>
              <a:buNone/>
            </a:pPr>
            <a:endParaRPr lang="en-US" sz="2600" dirty="0">
              <a:latin typeface="Calibri" pitchFamily="34" charset="0"/>
              <a:cs typeface="Calibri" pitchFamily="34" charset="0"/>
            </a:endParaRPr>
          </a:p>
          <a:p>
            <a:pPr marL="342900" lvl="0" indent="-342900" algn="just" rtl="0">
              <a:spcBef>
                <a:spcPts val="0"/>
              </a:spcBef>
              <a:spcAft>
                <a:spcPts val="0"/>
              </a:spcAft>
              <a:buClr>
                <a:srgbClr val="FFFF00"/>
              </a:buClr>
              <a:buSzPts val="3200"/>
              <a:buNone/>
            </a:pPr>
            <a:endParaRPr dirty="0">
              <a:latin typeface="Times New Roman"/>
              <a:ea typeface="Times New Roman"/>
              <a:cs typeface="Times New Roman"/>
              <a:sym typeface="Times New Roman"/>
            </a:endParaRPr>
          </a:p>
        </p:txBody>
      </p:sp>
    </p:spTree>
    <p:extLst>
      <p:ext uri="{BB962C8B-B14F-4D97-AF65-F5344CB8AC3E}">
        <p14:creationId xmlns:p14="http://schemas.microsoft.com/office/powerpoint/2010/main" xmlns="" val="5967517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925"/>
        <p:cNvGrpSpPr/>
        <p:nvPr/>
      </p:nvGrpSpPr>
      <p:grpSpPr>
        <a:xfrm>
          <a:off x="0" y="0"/>
          <a:ext cx="0" cy="0"/>
          <a:chOff x="0" y="0"/>
          <a:chExt cx="0" cy="0"/>
        </a:xfrm>
      </p:grpSpPr>
      <p:sp>
        <p:nvSpPr>
          <p:cNvPr id="1926" name="Google Shape;1926;p341"/>
          <p:cNvSpPr txBox="1">
            <a:spLocks noGrp="1"/>
          </p:cNvSpPr>
          <p:nvPr>
            <p:ph type="title"/>
          </p:nvPr>
        </p:nvSpPr>
        <p:spPr>
          <a:xfrm>
            <a:off x="1115616" y="620688"/>
            <a:ext cx="7607816" cy="936104"/>
          </a:xfrm>
          <a:prstGeom prst="rect">
            <a:avLst/>
          </a:prstGeom>
          <a:noFill/>
          <a:ln>
            <a:noFill/>
          </a:ln>
        </p:spPr>
        <p:txBody>
          <a:bodyPr spcFirstLastPara="1" wrap="square" lIns="91425" tIns="45700" rIns="91425" bIns="45700" anchor="ctr" anchorCtr="0">
            <a:normAutofit fontScale="90000"/>
          </a:bodyPr>
          <a:lstStyle/>
          <a:p>
            <a:pPr>
              <a:spcBef>
                <a:spcPts val="0"/>
              </a:spcBef>
              <a:buClr>
                <a:srgbClr val="FFFF00"/>
              </a:buClr>
              <a:buSzPts val="2880"/>
            </a:pPr>
            <a:r>
              <a:rPr lang="sr-Cyrl-CS" sz="3200" dirty="0" smtClean="0">
                <a:effectLst/>
              </a:rPr>
              <a:t/>
            </a:r>
            <a:br>
              <a:rPr lang="sr-Cyrl-CS" sz="3200" dirty="0" smtClean="0">
                <a:effectLst/>
              </a:rPr>
            </a:br>
            <a:r>
              <a:rPr lang="sr-Cyrl-CS" sz="3200" dirty="0" smtClean="0">
                <a:effectLst/>
              </a:rPr>
              <a:t/>
            </a:r>
            <a:br>
              <a:rPr lang="sr-Cyrl-CS" sz="3200" dirty="0" smtClean="0">
                <a:effectLst/>
              </a:rPr>
            </a:br>
            <a:r>
              <a:rPr lang="sr-Latn-RS" sz="4400" b="0" dirty="0" smtClean="0">
                <a:effectLst>
                  <a:outerShdw blurRad="38100" dist="38100" dir="2700000" algn="tl">
                    <a:srgbClr val="000000">
                      <a:alpha val="43137"/>
                    </a:srgbClr>
                  </a:outerShdw>
                </a:effectLst>
              </a:rPr>
              <a:t>a</a:t>
            </a:r>
            <a:r>
              <a:rPr lang="sr-Cyrl-CS" sz="4400" b="0" dirty="0" smtClean="0">
                <a:effectLst>
                  <a:outerShdw blurRad="38100" dist="38100" dir="2700000" algn="tl">
                    <a:srgbClr val="000000">
                      <a:alpha val="43137"/>
                    </a:srgbClr>
                  </a:outerShdw>
                </a:effectLst>
              </a:rPr>
              <a:t>. Uzorci</a:t>
            </a:r>
            <a:r>
              <a:rPr lang="en-US" sz="4400" dirty="0">
                <a:effectLst/>
              </a:rPr>
              <a:t/>
            </a:r>
            <a:br>
              <a:rPr lang="en-US" sz="4400" dirty="0">
                <a:effectLst/>
              </a:rPr>
            </a:br>
            <a:endParaRPr sz="4400" b="0" dirty="0">
              <a:solidFill>
                <a:schemeClr val="tx1"/>
              </a:solidFill>
              <a:effectLst/>
            </a:endParaRPr>
          </a:p>
        </p:txBody>
      </p:sp>
      <p:sp>
        <p:nvSpPr>
          <p:cNvPr id="3" name="Content Placeholder 2"/>
          <p:cNvSpPr>
            <a:spLocks noGrp="1"/>
          </p:cNvSpPr>
          <p:nvPr>
            <p:ph idx="1"/>
          </p:nvPr>
        </p:nvSpPr>
        <p:spPr>
          <a:xfrm>
            <a:off x="683568" y="1700808"/>
            <a:ext cx="7416824" cy="4187952"/>
          </a:xfrm>
        </p:spPr>
        <p:txBody>
          <a:bodyPr>
            <a:normAutofit/>
          </a:bodyPr>
          <a:lstStyle/>
          <a:p>
            <a:pPr>
              <a:spcBef>
                <a:spcPts val="600"/>
              </a:spcBef>
              <a:spcAft>
                <a:spcPts val="600"/>
              </a:spcAft>
            </a:pPr>
            <a:r>
              <a:rPr lang="sr-Cyrl-CS" sz="2400" dirty="0">
                <a:latin typeface="Calibri" pitchFamily="34" charset="0"/>
                <a:cs typeface="Calibri" pitchFamily="34" charset="0"/>
              </a:rPr>
              <a:t>Kliničar ne pravi nikakav napor da dođe do zaključka </a:t>
            </a:r>
            <a:r>
              <a:rPr lang="sr-Cyrl-CS" sz="2400" i="1" dirty="0">
                <a:latin typeface="Calibri" pitchFamily="34" charset="0"/>
                <a:cs typeface="Calibri" pitchFamily="34" charset="0"/>
              </a:rPr>
              <a:t>zbog čega </a:t>
            </a:r>
            <a:r>
              <a:rPr lang="sr-Cyrl-CS" sz="2400" dirty="0">
                <a:latin typeface="Calibri" pitchFamily="34" charset="0"/>
                <a:cs typeface="Calibri" pitchFamily="34" charset="0"/>
              </a:rPr>
              <a:t>je on pokušao da </a:t>
            </a:r>
            <a:r>
              <a:rPr lang="sr-Cyrl-CS" sz="2400" dirty="0" smtClean="0">
                <a:latin typeface="Calibri" pitchFamily="34" charset="0"/>
                <a:cs typeface="Calibri" pitchFamily="34" charset="0"/>
              </a:rPr>
              <a:t>izvrši </a:t>
            </a:r>
            <a:r>
              <a:rPr lang="sr-Cyrl-CS" sz="2400" dirty="0">
                <a:latin typeface="Calibri" pitchFamily="34" charset="0"/>
                <a:cs typeface="Calibri" pitchFamily="34" charset="0"/>
              </a:rPr>
              <a:t>suicid</a:t>
            </a:r>
            <a:r>
              <a:rPr lang="sr-Cyrl-CS" sz="2400" dirty="0" smtClean="0">
                <a:latin typeface="Calibri" pitchFamily="34" charset="0"/>
                <a:cs typeface="Calibri" pitchFamily="34" charset="0"/>
              </a:rPr>
              <a:t>.</a:t>
            </a:r>
            <a:endParaRPr lang="sr-Latn-RS" sz="2400" dirty="0" smtClean="0">
              <a:latin typeface="Calibri" pitchFamily="34" charset="0"/>
              <a:cs typeface="Calibri" pitchFamily="34" charset="0"/>
            </a:endParaRPr>
          </a:p>
          <a:p>
            <a:pPr>
              <a:spcBef>
                <a:spcPts val="600"/>
              </a:spcBef>
              <a:spcAft>
                <a:spcPts val="600"/>
              </a:spcAft>
            </a:pPr>
            <a:r>
              <a:rPr lang="sr-Cyrl-CS" sz="2400" dirty="0">
                <a:latin typeface="Calibri" pitchFamily="34" charset="0"/>
                <a:cs typeface="Calibri" pitchFamily="34" charset="0"/>
              </a:rPr>
              <a:t>Pokušaj samoubistva je viđen kao </a:t>
            </a:r>
            <a:r>
              <a:rPr lang="sr-Cyrl-CS" sz="2400" i="1" dirty="0">
                <a:latin typeface="Calibri" pitchFamily="34" charset="0"/>
                <a:cs typeface="Calibri" pitchFamily="34" charset="0"/>
              </a:rPr>
              <a:t>primer </a:t>
            </a:r>
            <a:r>
              <a:rPr lang="sr-Cyrl-CS" sz="2400" dirty="0">
                <a:latin typeface="Calibri" pitchFamily="34" charset="0"/>
                <a:cs typeface="Calibri" pitchFamily="34" charset="0"/>
              </a:rPr>
              <a:t>onoga šta je </a:t>
            </a:r>
            <a:r>
              <a:rPr lang="sr-Latn-RS" sz="2400" dirty="0" smtClean="0">
                <a:latin typeface="Calibri" pitchFamily="34" charset="0"/>
                <a:cs typeface="Calibri" pitchFamily="34" charset="0"/>
              </a:rPr>
              <a:t>osoba </a:t>
            </a:r>
            <a:r>
              <a:rPr lang="sr-Cyrl-CS" sz="2400" dirty="0" smtClean="0">
                <a:latin typeface="Calibri" pitchFamily="34" charset="0"/>
                <a:cs typeface="Calibri" pitchFamily="34" charset="0"/>
              </a:rPr>
              <a:t>u </a:t>
            </a:r>
            <a:r>
              <a:rPr lang="sr-Cyrl-CS" sz="2400" dirty="0">
                <a:latin typeface="Calibri" pitchFamily="34" charset="0"/>
                <a:cs typeface="Calibri" pitchFamily="34" charset="0"/>
              </a:rPr>
              <a:t>stanju da počini pod određenim </a:t>
            </a:r>
            <a:r>
              <a:rPr lang="sr-Cyrl-CS" sz="2400" dirty="0" smtClean="0">
                <a:latin typeface="Calibri" pitchFamily="34" charset="0"/>
                <a:cs typeface="Calibri" pitchFamily="34" charset="0"/>
              </a:rPr>
              <a:t>okolnostima</a:t>
            </a:r>
            <a:endParaRPr lang="sr-Latn-RS" sz="2400" dirty="0" smtClean="0">
              <a:latin typeface="Calibri" pitchFamily="34" charset="0"/>
              <a:cs typeface="Calibri" pitchFamily="34" charset="0"/>
            </a:endParaRPr>
          </a:p>
          <a:p>
            <a:pPr>
              <a:spcBef>
                <a:spcPts val="600"/>
              </a:spcBef>
              <a:spcAft>
                <a:spcPts val="600"/>
              </a:spcAft>
            </a:pPr>
            <a:r>
              <a:rPr lang="sr-Cyrl-CS" sz="2400" dirty="0">
                <a:latin typeface="Calibri" pitchFamily="34" charset="0"/>
                <a:cs typeface="Calibri" pitchFamily="34" charset="0"/>
              </a:rPr>
              <a:t>U ovom slučaju – kada je </a:t>
            </a:r>
            <a:r>
              <a:rPr lang="sr-Cyrl-CS" sz="2400" dirty="0" smtClean="0">
                <a:latin typeface="Calibri" pitchFamily="34" charset="0"/>
                <a:cs typeface="Calibri" pitchFamily="34" charset="0"/>
              </a:rPr>
              <a:t>ponašanje </a:t>
            </a:r>
            <a:r>
              <a:rPr lang="sr-Cyrl-CS" sz="2400" dirty="0">
                <a:latin typeface="Calibri" pitchFamily="34" charset="0"/>
                <a:cs typeface="Calibri" pitchFamily="34" charset="0"/>
              </a:rPr>
              <a:t>shvaćeno kao </a:t>
            </a:r>
            <a:r>
              <a:rPr lang="sr-Cyrl-CS" sz="2400" i="1" dirty="0">
                <a:latin typeface="Calibri" pitchFamily="34" charset="0"/>
                <a:cs typeface="Calibri" pitchFamily="34" charset="0"/>
              </a:rPr>
              <a:t>uzorak</a:t>
            </a:r>
            <a:r>
              <a:rPr lang="sr-Cyrl-CS" sz="2400" dirty="0">
                <a:latin typeface="Calibri" pitchFamily="34" charset="0"/>
                <a:cs typeface="Calibri" pitchFamily="34" charset="0"/>
              </a:rPr>
              <a:t> – imamo na delu </a:t>
            </a:r>
            <a:r>
              <a:rPr lang="sr-Cyrl-CS" sz="2400" i="1" dirty="0">
                <a:latin typeface="Calibri" pitchFamily="34" charset="0"/>
                <a:cs typeface="Calibri" pitchFamily="34" charset="0"/>
              </a:rPr>
              <a:t>nizak nivo </a:t>
            </a:r>
            <a:r>
              <a:rPr lang="sr-Cyrl-CS" sz="2400" dirty="0">
                <a:latin typeface="Calibri" pitchFamily="34" charset="0"/>
                <a:cs typeface="Calibri" pitchFamily="34" charset="0"/>
              </a:rPr>
              <a:t>zaključivanja.</a:t>
            </a:r>
            <a:endParaRPr lang="en-US" sz="2400" dirty="0">
              <a:latin typeface="Calibri" pitchFamily="34" charset="0"/>
              <a:cs typeface="Calibri" pitchFamily="34" charset="0"/>
            </a:endParaRPr>
          </a:p>
        </p:txBody>
      </p:sp>
    </p:spTree>
    <p:extLst>
      <p:ext uri="{BB962C8B-B14F-4D97-AF65-F5344CB8AC3E}">
        <p14:creationId xmlns:p14="http://schemas.microsoft.com/office/powerpoint/2010/main" xmlns="" val="30220413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930"/>
        <p:cNvGrpSpPr/>
        <p:nvPr/>
      </p:nvGrpSpPr>
      <p:grpSpPr>
        <a:xfrm>
          <a:off x="0" y="0"/>
          <a:ext cx="0" cy="0"/>
          <a:chOff x="0" y="0"/>
          <a:chExt cx="0" cy="0"/>
        </a:xfrm>
      </p:grpSpPr>
      <p:sp>
        <p:nvSpPr>
          <p:cNvPr id="1931" name="Google Shape;1931;p342"/>
          <p:cNvSpPr txBox="1">
            <a:spLocks noGrp="1"/>
          </p:cNvSpPr>
          <p:nvPr>
            <p:ph type="title"/>
          </p:nvPr>
        </p:nvSpPr>
        <p:spPr>
          <a:xfrm>
            <a:off x="899592" y="548680"/>
            <a:ext cx="7823840" cy="1051560"/>
          </a:xfrm>
          <a:prstGeom prst="rect">
            <a:avLst/>
          </a:prstGeom>
          <a:noFill/>
          <a:ln>
            <a:noFill/>
          </a:ln>
        </p:spPr>
        <p:txBody>
          <a:bodyPr spcFirstLastPara="1" wrap="square" lIns="91425" tIns="45700" rIns="91425" bIns="45700" anchor="ctr" anchorCtr="0">
            <a:normAutofit/>
          </a:bodyPr>
          <a:lstStyle/>
          <a:p>
            <a:pPr marL="0" lvl="0" indent="0" rtl="0">
              <a:spcBef>
                <a:spcPts val="0"/>
              </a:spcBef>
              <a:spcAft>
                <a:spcPts val="0"/>
              </a:spcAft>
              <a:buClr>
                <a:srgbClr val="FFFF00"/>
              </a:buClr>
              <a:buSzPts val="4400"/>
              <a:buFont typeface="Times New Roman"/>
              <a:buNone/>
            </a:pPr>
            <a:r>
              <a:rPr lang="sr-Latn-RS" sz="4000" b="0" dirty="0">
                <a:solidFill>
                  <a:schemeClr val="accent1"/>
                </a:solidFill>
                <a:ea typeface="Times New Roman"/>
                <a:cs typeface="Times New Roman"/>
                <a:sym typeface="Times New Roman"/>
              </a:rPr>
              <a:t>b</a:t>
            </a:r>
            <a:r>
              <a:rPr lang="sr-Latn-RS" sz="4000" b="0" dirty="0" smtClean="0">
                <a:solidFill>
                  <a:schemeClr val="accent1"/>
                </a:solidFill>
                <a:ea typeface="Times New Roman"/>
                <a:cs typeface="Times New Roman"/>
                <a:sym typeface="Times New Roman"/>
              </a:rPr>
              <a:t>. Korelati</a:t>
            </a:r>
            <a:endParaRPr sz="4000" b="0" dirty="0">
              <a:solidFill>
                <a:schemeClr val="accent1"/>
              </a:solidFill>
            </a:endParaRPr>
          </a:p>
        </p:txBody>
      </p:sp>
      <p:sp>
        <p:nvSpPr>
          <p:cNvPr id="2" name="Content Placeholder 1"/>
          <p:cNvSpPr>
            <a:spLocks noGrp="1"/>
          </p:cNvSpPr>
          <p:nvPr>
            <p:ph idx="1"/>
          </p:nvPr>
        </p:nvSpPr>
        <p:spPr>
          <a:xfrm>
            <a:off x="755576" y="1628800"/>
            <a:ext cx="7560840" cy="4475984"/>
          </a:xfrm>
        </p:spPr>
        <p:txBody>
          <a:bodyPr>
            <a:normAutofit/>
          </a:bodyPr>
          <a:lstStyle/>
          <a:p>
            <a:pPr lvl="0">
              <a:spcBef>
                <a:spcPts val="600"/>
              </a:spcBef>
              <a:spcAft>
                <a:spcPts val="600"/>
              </a:spcAft>
            </a:pPr>
            <a:r>
              <a:rPr lang="sr-Cyrl-CS" sz="2400" dirty="0">
                <a:latin typeface="Calibri" pitchFamily="34" charset="0"/>
                <a:cs typeface="Calibri" pitchFamily="34" charset="0"/>
              </a:rPr>
              <a:t>Na </a:t>
            </a:r>
            <a:r>
              <a:rPr lang="sr-Cyrl-CS" sz="2400" i="1" dirty="0">
                <a:latin typeface="Calibri" pitchFamily="34" charset="0"/>
                <a:cs typeface="Calibri" pitchFamily="34" charset="0"/>
              </a:rPr>
              <a:t>višem nivou</a:t>
            </a:r>
            <a:r>
              <a:rPr lang="sr-Cyrl-CS" sz="2400" dirty="0">
                <a:latin typeface="Calibri" pitchFamily="34" charset="0"/>
                <a:cs typeface="Calibri" pitchFamily="34" charset="0"/>
              </a:rPr>
              <a:t> zaključci idu preko izvornih podataka i nalaze podršku u </a:t>
            </a:r>
            <a:r>
              <a:rPr lang="sr-Cyrl-CS" sz="2400" dirty="0" smtClean="0">
                <a:latin typeface="Calibri" pitchFamily="34" charset="0"/>
                <a:cs typeface="Calibri" pitchFamily="34" charset="0"/>
              </a:rPr>
              <a:t>empirijski</a:t>
            </a:r>
            <a:r>
              <a:rPr lang="sr-Latn-RS" sz="2400" dirty="0" smtClean="0">
                <a:latin typeface="Calibri" pitchFamily="34" charset="0"/>
                <a:cs typeface="Calibri" pitchFamily="34" charset="0"/>
              </a:rPr>
              <a:t> potvrđenoj relaciji </a:t>
            </a:r>
            <a:r>
              <a:rPr lang="sr-Cyrl-CS" sz="2400" dirty="0" smtClean="0">
                <a:latin typeface="Calibri" pitchFamily="34" charset="0"/>
                <a:cs typeface="Calibri" pitchFamily="34" charset="0"/>
              </a:rPr>
              <a:t>koj</a:t>
            </a:r>
            <a:r>
              <a:rPr lang="sr-Latn-RS" sz="2400" dirty="0" smtClean="0">
                <a:latin typeface="Calibri" pitchFamily="34" charset="0"/>
                <a:cs typeface="Calibri" pitchFamily="34" charset="0"/>
              </a:rPr>
              <a:t>a</a:t>
            </a:r>
            <a:r>
              <a:rPr lang="sr-Cyrl-CS" sz="2400" dirty="0" smtClean="0">
                <a:latin typeface="Calibri" pitchFamily="34" charset="0"/>
                <a:cs typeface="Calibri" pitchFamily="34" charset="0"/>
              </a:rPr>
              <a:t> </a:t>
            </a:r>
            <a:r>
              <a:rPr lang="sr-Cyrl-CS" sz="2400" dirty="0">
                <a:latin typeface="Calibri" pitchFamily="34" charset="0"/>
                <a:cs typeface="Calibri" pitchFamily="34" charset="0"/>
              </a:rPr>
              <a:t>postoji između različitih varijabli. </a:t>
            </a:r>
            <a:endParaRPr lang="sr-Latn-RS" sz="2400" dirty="0" smtClean="0">
              <a:latin typeface="Calibri" pitchFamily="34" charset="0"/>
              <a:cs typeface="Calibri" pitchFamily="34" charset="0"/>
            </a:endParaRPr>
          </a:p>
          <a:p>
            <a:pPr lvl="0">
              <a:spcBef>
                <a:spcPts val="600"/>
              </a:spcBef>
              <a:spcAft>
                <a:spcPts val="600"/>
              </a:spcAft>
            </a:pPr>
            <a:r>
              <a:rPr lang="sr-Latn-RS" sz="2400" dirty="0" smtClean="0">
                <a:latin typeface="Calibri" pitchFamily="34" charset="0"/>
                <a:cs typeface="Calibri" pitchFamily="34" charset="0"/>
              </a:rPr>
              <a:t>Š</a:t>
            </a:r>
            <a:r>
              <a:rPr lang="sr-Cyrl-CS" sz="2400" dirty="0" smtClean="0">
                <a:latin typeface="Calibri" pitchFamily="34" charset="0"/>
                <a:cs typeface="Calibri" pitchFamily="34" charset="0"/>
              </a:rPr>
              <a:t>to </a:t>
            </a:r>
            <a:r>
              <a:rPr lang="sr-Cyrl-CS" sz="2400" dirty="0">
                <a:latin typeface="Calibri" pitchFamily="34" charset="0"/>
                <a:cs typeface="Calibri" pitchFamily="34" charset="0"/>
              </a:rPr>
              <a:t>je jača veza između poznatih varijabli, tačniji su klinički zaključci.</a:t>
            </a:r>
            <a:endParaRPr lang="en-US" sz="2400" dirty="0">
              <a:latin typeface="Calibri" pitchFamily="34" charset="0"/>
              <a:cs typeface="Calibri" pitchFamily="34" charset="0"/>
            </a:endParaRPr>
          </a:p>
          <a:p>
            <a:pPr lvl="0">
              <a:spcBef>
                <a:spcPts val="600"/>
              </a:spcBef>
              <a:spcAft>
                <a:spcPts val="600"/>
              </a:spcAft>
            </a:pPr>
            <a:r>
              <a:rPr lang="sr-Latn-RS" sz="2400" dirty="0" smtClean="0">
                <a:latin typeface="Calibri" pitchFamily="34" charset="0"/>
                <a:cs typeface="Calibri" pitchFamily="34" charset="0"/>
              </a:rPr>
              <a:t>Ponašanje</a:t>
            </a:r>
            <a:r>
              <a:rPr lang="sr-Cyrl-CS" sz="2400" dirty="0" smtClean="0">
                <a:latin typeface="Calibri" pitchFamily="34" charset="0"/>
                <a:cs typeface="Calibri" pitchFamily="34" charset="0"/>
              </a:rPr>
              <a:t> </a:t>
            </a:r>
            <a:r>
              <a:rPr lang="sr-Cyrl-CS" sz="2400" dirty="0">
                <a:latin typeface="Calibri" pitchFamily="34" charset="0"/>
                <a:cs typeface="Calibri" pitchFamily="34" charset="0"/>
              </a:rPr>
              <a:t>(pokušaj samoubistva) možemo sagledati kao </a:t>
            </a:r>
            <a:r>
              <a:rPr lang="sr-Cyrl-CS" sz="2400" i="1" dirty="0">
                <a:latin typeface="Calibri" pitchFamily="34" charset="0"/>
                <a:cs typeface="Calibri" pitchFamily="34" charset="0"/>
              </a:rPr>
              <a:t>korelat </a:t>
            </a:r>
            <a:r>
              <a:rPr lang="sr-Cyrl-CS" sz="2400" dirty="0">
                <a:latin typeface="Calibri" pitchFamily="34" charset="0"/>
                <a:cs typeface="Calibri" pitchFamily="34" charset="0"/>
              </a:rPr>
              <a:t>nekih drugih aspekata osobinog života. Čak iako nemamo drugih informacija o njoj, one postojeće mogu nas voditi sledećim zaključcima:</a:t>
            </a:r>
            <a:endParaRPr lang="en-US" sz="2400" dirty="0">
              <a:latin typeface="Calibri" pitchFamily="34" charset="0"/>
              <a:cs typeface="Calibri" pitchFamily="34" charset="0"/>
            </a:endParaRPr>
          </a:p>
          <a:p>
            <a:pPr marL="0" indent="0">
              <a:buNone/>
            </a:pPr>
            <a:endParaRPr lang="en-US" sz="2600"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xmlns="" val="33526355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945"/>
        <p:cNvGrpSpPr/>
        <p:nvPr/>
      </p:nvGrpSpPr>
      <p:grpSpPr>
        <a:xfrm>
          <a:off x="0" y="0"/>
          <a:ext cx="0" cy="0"/>
          <a:chOff x="0" y="0"/>
          <a:chExt cx="0" cy="0"/>
        </a:xfrm>
      </p:grpSpPr>
      <p:sp>
        <p:nvSpPr>
          <p:cNvPr id="2" name="Title 1"/>
          <p:cNvSpPr>
            <a:spLocks noGrp="1"/>
          </p:cNvSpPr>
          <p:nvPr>
            <p:ph type="title"/>
          </p:nvPr>
        </p:nvSpPr>
        <p:spPr>
          <a:xfrm>
            <a:off x="899592" y="620688"/>
            <a:ext cx="7751832" cy="936104"/>
          </a:xfrm>
        </p:spPr>
        <p:txBody>
          <a:bodyPr>
            <a:normAutofit/>
          </a:bodyPr>
          <a:lstStyle/>
          <a:p>
            <a:r>
              <a:rPr lang="sr-Latn-RS" b="0" dirty="0">
                <a:solidFill>
                  <a:schemeClr val="accent1"/>
                </a:solidFill>
                <a:ea typeface="Times New Roman"/>
                <a:cs typeface="Times New Roman"/>
                <a:sym typeface="Times New Roman"/>
              </a:rPr>
              <a:t>b</a:t>
            </a:r>
            <a:r>
              <a:rPr lang="sr-Latn-RS" b="0" dirty="0" smtClean="0">
                <a:solidFill>
                  <a:schemeClr val="accent1"/>
                </a:solidFill>
                <a:ea typeface="Times New Roman"/>
                <a:cs typeface="Times New Roman"/>
                <a:sym typeface="Times New Roman"/>
              </a:rPr>
              <a:t>. </a:t>
            </a:r>
            <a:r>
              <a:rPr lang="sr-Latn-RS" b="0" dirty="0">
                <a:solidFill>
                  <a:schemeClr val="accent1"/>
                </a:solidFill>
                <a:ea typeface="Times New Roman"/>
                <a:cs typeface="Times New Roman"/>
                <a:sym typeface="Times New Roman"/>
              </a:rPr>
              <a:t>Korelati</a:t>
            </a:r>
            <a:endParaRPr lang="en-US" dirty="0"/>
          </a:p>
        </p:txBody>
      </p:sp>
      <p:sp>
        <p:nvSpPr>
          <p:cNvPr id="1946" name="Google Shape;1946;p345"/>
          <p:cNvSpPr txBox="1">
            <a:spLocks noGrp="1"/>
          </p:cNvSpPr>
          <p:nvPr>
            <p:ph idx="1"/>
          </p:nvPr>
        </p:nvSpPr>
        <p:spPr>
          <a:xfrm>
            <a:off x="539552" y="1700808"/>
            <a:ext cx="7920880" cy="4187952"/>
          </a:xfrm>
          <a:prstGeom prst="rect">
            <a:avLst/>
          </a:prstGeom>
          <a:noFill/>
          <a:ln>
            <a:noFill/>
          </a:ln>
        </p:spPr>
        <p:txBody>
          <a:bodyPr spcFirstLastPara="1" wrap="square" lIns="91425" tIns="45700" rIns="91425" bIns="45700" anchor="t" anchorCtr="0">
            <a:normAutofit/>
          </a:bodyPr>
          <a:lstStyle/>
          <a:p>
            <a:pPr lvl="0">
              <a:spcBef>
                <a:spcPts val="600"/>
              </a:spcBef>
              <a:spcAft>
                <a:spcPts val="1200"/>
              </a:spcAft>
            </a:pPr>
            <a:r>
              <a:rPr lang="sr-Cyrl-CS" sz="2600" i="1" dirty="0">
                <a:latin typeface="Calibri" pitchFamily="34" charset="0"/>
                <a:cs typeface="Calibri" pitchFamily="34" charset="0"/>
              </a:rPr>
              <a:t>Verovatno </a:t>
            </a:r>
            <a:r>
              <a:rPr lang="sr-Latn-RS" sz="2600" i="1" dirty="0" smtClean="0">
                <a:latin typeface="Calibri" pitchFamily="34" charset="0"/>
                <a:cs typeface="Calibri" pitchFamily="34" charset="0"/>
              </a:rPr>
              <a:t>da </a:t>
            </a:r>
            <a:r>
              <a:rPr lang="sr-Cyrl-CS" sz="2600" i="1" dirty="0" smtClean="0">
                <a:latin typeface="Calibri" pitchFamily="34" charset="0"/>
                <a:cs typeface="Calibri" pitchFamily="34" charset="0"/>
              </a:rPr>
              <a:t>osoba </a:t>
            </a:r>
            <a:r>
              <a:rPr lang="sr-Cyrl-CS" sz="2600" i="1" dirty="0">
                <a:latin typeface="Calibri" pitchFamily="34" charset="0"/>
                <a:cs typeface="Calibri" pitchFamily="34" charset="0"/>
              </a:rPr>
              <a:t>ženskog pola </a:t>
            </a:r>
            <a:r>
              <a:rPr lang="sr-Cyrl-CS" sz="2600" i="1" dirty="0" smtClean="0">
                <a:latin typeface="Calibri" pitchFamily="34" charset="0"/>
                <a:cs typeface="Calibri" pitchFamily="34" charset="0"/>
              </a:rPr>
              <a:t>prolazi </a:t>
            </a:r>
            <a:r>
              <a:rPr lang="sr-Cyrl-CS" sz="2600" i="1" dirty="0">
                <a:latin typeface="Calibri" pitchFamily="34" charset="0"/>
                <a:cs typeface="Calibri" pitchFamily="34" charset="0"/>
              </a:rPr>
              <a:t>kroz krizu srednje dobi, </a:t>
            </a:r>
            <a:r>
              <a:rPr lang="sr-Cyrl-CS" sz="2600" i="1" dirty="0" smtClean="0">
                <a:latin typeface="Calibri" pitchFamily="34" charset="0"/>
                <a:cs typeface="Calibri" pitchFamily="34" charset="0"/>
              </a:rPr>
              <a:t>živi sama</a:t>
            </a:r>
            <a:r>
              <a:rPr lang="sr-Latn-RS" sz="2600" i="1" dirty="0" smtClean="0">
                <a:latin typeface="Calibri" pitchFamily="34" charset="0"/>
                <a:cs typeface="Calibri" pitchFamily="34" charset="0"/>
              </a:rPr>
              <a:t>, </a:t>
            </a:r>
            <a:r>
              <a:rPr lang="sr-Cyrl-CS" sz="2600" i="1" dirty="0" smtClean="0">
                <a:latin typeface="Calibri" pitchFamily="34" charset="0"/>
                <a:cs typeface="Calibri" pitchFamily="34" charset="0"/>
              </a:rPr>
              <a:t>bez partner</a:t>
            </a:r>
            <a:r>
              <a:rPr lang="sr-Latn-RS" sz="2600" i="1" dirty="0" smtClean="0">
                <a:latin typeface="Calibri" pitchFamily="34" charset="0"/>
                <a:cs typeface="Calibri" pitchFamily="34" charset="0"/>
              </a:rPr>
              <a:t>ske veze, ima doživljaj napuštenosti, usamljenosti, i osećaj da se to nikada neće promeniti</a:t>
            </a:r>
            <a:r>
              <a:rPr lang="sr-Cyrl-CS" sz="2600" i="1" dirty="0" smtClean="0">
                <a:latin typeface="Calibri" pitchFamily="34" charset="0"/>
                <a:cs typeface="Calibri" pitchFamily="34" charset="0"/>
              </a:rPr>
              <a:t>.</a:t>
            </a:r>
            <a:endParaRPr lang="en-US" sz="2600" i="1" dirty="0">
              <a:latin typeface="Calibri" pitchFamily="34" charset="0"/>
              <a:cs typeface="Calibri" pitchFamily="34" charset="0"/>
            </a:endParaRPr>
          </a:p>
          <a:p>
            <a:pPr lvl="0">
              <a:spcBef>
                <a:spcPts val="600"/>
              </a:spcBef>
              <a:spcAft>
                <a:spcPts val="1200"/>
              </a:spcAft>
            </a:pPr>
            <a:r>
              <a:rPr lang="sr-Cyrl-CS" sz="2600" i="1" dirty="0">
                <a:latin typeface="Calibri" pitchFamily="34" charset="0"/>
                <a:cs typeface="Calibri" pitchFamily="34" charset="0"/>
              </a:rPr>
              <a:t>Pacijentkinja je </a:t>
            </a:r>
            <a:r>
              <a:rPr lang="sr-Cyrl-CS" sz="2600" i="1" dirty="0" smtClean="0">
                <a:latin typeface="Calibri" pitchFamily="34" charset="0"/>
                <a:cs typeface="Calibri" pitchFamily="34" charset="0"/>
              </a:rPr>
              <a:t>depresivna</a:t>
            </a:r>
            <a:r>
              <a:rPr lang="sr-Cyrl-CS" sz="2600" i="1" dirty="0">
                <a:latin typeface="Calibri" pitchFamily="34" charset="0"/>
                <a:cs typeface="Calibri" pitchFamily="34" charset="0"/>
              </a:rPr>
              <a:t>.</a:t>
            </a:r>
            <a:endParaRPr lang="en-US" sz="2600" i="1" dirty="0">
              <a:latin typeface="Calibri" pitchFamily="34" charset="0"/>
              <a:cs typeface="Calibri" pitchFamily="34" charset="0"/>
            </a:endParaRPr>
          </a:p>
          <a:p>
            <a:pPr lvl="0">
              <a:spcBef>
                <a:spcPts val="600"/>
              </a:spcBef>
              <a:spcAft>
                <a:spcPts val="1200"/>
              </a:spcAft>
            </a:pPr>
            <a:r>
              <a:rPr lang="sr-Cyrl-CS" sz="2600" i="1" dirty="0">
                <a:latin typeface="Calibri" pitchFamily="34" charset="0"/>
                <a:cs typeface="Calibri" pitchFamily="34" charset="0"/>
              </a:rPr>
              <a:t>Ima </a:t>
            </a:r>
            <a:r>
              <a:rPr lang="sr-Cyrl-CS" sz="2600" i="1" dirty="0" smtClean="0">
                <a:latin typeface="Calibri" pitchFamily="34" charset="0"/>
                <a:cs typeface="Calibri" pitchFamily="34" charset="0"/>
              </a:rPr>
              <a:t>ili </a:t>
            </a:r>
            <a:r>
              <a:rPr lang="sr-Cyrl-CS" sz="2600" i="1" dirty="0">
                <a:latin typeface="Calibri" pitchFamily="34" charset="0"/>
                <a:cs typeface="Calibri" pitchFamily="34" charset="0"/>
              </a:rPr>
              <a:t>doživljava da ima premalo emocionalne podrške od strane porodice i prijatelja</a:t>
            </a:r>
            <a:r>
              <a:rPr lang="sr-Cyrl-CS" sz="2600" i="1" dirty="0" smtClean="0">
                <a:latin typeface="Calibri" pitchFamily="34" charset="0"/>
                <a:cs typeface="Calibri" pitchFamily="34" charset="0"/>
              </a:rPr>
              <a:t>.</a:t>
            </a:r>
            <a:endParaRPr lang="en-US" i="1" dirty="0"/>
          </a:p>
          <a:p>
            <a:pPr marL="342900" lvl="0" indent="-342900" algn="l" rtl="0">
              <a:spcBef>
                <a:spcPts val="640"/>
              </a:spcBef>
              <a:spcAft>
                <a:spcPts val="0"/>
              </a:spcAft>
              <a:buClr>
                <a:schemeClr val="lt1"/>
              </a:buClr>
              <a:buSzPts val="3200"/>
              <a:buNone/>
            </a:pPr>
            <a:endParaRPr dirty="0"/>
          </a:p>
        </p:txBody>
      </p:sp>
    </p:spTree>
    <p:extLst>
      <p:ext uri="{BB962C8B-B14F-4D97-AF65-F5344CB8AC3E}">
        <p14:creationId xmlns:p14="http://schemas.microsoft.com/office/powerpoint/2010/main" xmlns="" val="6785729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950"/>
        <p:cNvGrpSpPr/>
        <p:nvPr/>
      </p:nvGrpSpPr>
      <p:grpSpPr>
        <a:xfrm>
          <a:off x="0" y="0"/>
          <a:ext cx="0" cy="0"/>
          <a:chOff x="0" y="0"/>
          <a:chExt cx="0" cy="0"/>
        </a:xfrm>
      </p:grpSpPr>
      <p:sp>
        <p:nvSpPr>
          <p:cNvPr id="2" name="Title 1"/>
          <p:cNvSpPr>
            <a:spLocks noGrp="1"/>
          </p:cNvSpPr>
          <p:nvPr>
            <p:ph type="title"/>
          </p:nvPr>
        </p:nvSpPr>
        <p:spPr>
          <a:xfrm>
            <a:off x="971600" y="476672"/>
            <a:ext cx="7895848" cy="907544"/>
          </a:xfrm>
        </p:spPr>
        <p:txBody>
          <a:bodyPr/>
          <a:lstStyle/>
          <a:p>
            <a:r>
              <a:rPr lang="sr-Latn-RS" b="0" dirty="0" smtClean="0">
                <a:solidFill>
                  <a:schemeClr val="accent1"/>
                </a:solidFill>
                <a:ea typeface="Times New Roman"/>
                <a:cs typeface="Times New Roman"/>
                <a:sym typeface="Times New Roman"/>
              </a:rPr>
              <a:t>b. </a:t>
            </a:r>
            <a:r>
              <a:rPr lang="sr-Latn-RS" b="0" dirty="0">
                <a:solidFill>
                  <a:schemeClr val="accent1"/>
                </a:solidFill>
                <a:ea typeface="Times New Roman"/>
                <a:cs typeface="Times New Roman"/>
                <a:sym typeface="Times New Roman"/>
              </a:rPr>
              <a:t>Korelati</a:t>
            </a:r>
            <a:endParaRPr lang="en-US" dirty="0"/>
          </a:p>
        </p:txBody>
      </p:sp>
      <p:sp>
        <p:nvSpPr>
          <p:cNvPr id="1951" name="Google Shape;1951;p346"/>
          <p:cNvSpPr txBox="1">
            <a:spLocks noGrp="1"/>
          </p:cNvSpPr>
          <p:nvPr>
            <p:ph idx="1"/>
          </p:nvPr>
        </p:nvSpPr>
        <p:spPr>
          <a:xfrm>
            <a:off x="755576" y="1628800"/>
            <a:ext cx="7776864" cy="4392488"/>
          </a:xfrm>
          <a:prstGeom prst="rect">
            <a:avLst/>
          </a:prstGeom>
          <a:noFill/>
          <a:ln>
            <a:noFill/>
          </a:ln>
        </p:spPr>
        <p:txBody>
          <a:bodyPr spcFirstLastPara="1" wrap="square" lIns="91425" tIns="45700" rIns="91425" bIns="45700" anchor="t" anchorCtr="0">
            <a:normAutofit/>
          </a:bodyPr>
          <a:lstStyle/>
          <a:p>
            <a:pPr>
              <a:spcBef>
                <a:spcPts val="600"/>
              </a:spcBef>
              <a:spcAft>
                <a:spcPts val="600"/>
              </a:spcAft>
            </a:pPr>
            <a:r>
              <a:rPr lang="sr-Latn-RS" i="1" dirty="0" smtClean="0">
                <a:latin typeface="Calibri" pitchFamily="34" charset="0"/>
                <a:ea typeface="Times New Roman"/>
                <a:cs typeface="Calibri" pitchFamily="34" charset="0"/>
                <a:sym typeface="Times New Roman"/>
              </a:rPr>
              <a:t>V</a:t>
            </a:r>
            <a:r>
              <a:rPr lang="sr-Cyrl-CS" sz="2600" i="1" dirty="0" smtClean="0">
                <a:latin typeface="Calibri" pitchFamily="34" charset="0"/>
                <a:cs typeface="Calibri" pitchFamily="34" charset="0"/>
              </a:rPr>
              <a:t>iši </a:t>
            </a:r>
            <a:r>
              <a:rPr lang="sr-Cyrl-CS" sz="2600" i="1" dirty="0">
                <a:latin typeface="Calibri" pitchFamily="34" charset="0"/>
                <a:cs typeface="Calibri" pitchFamily="34" charset="0"/>
              </a:rPr>
              <a:t>nivo </a:t>
            </a:r>
            <a:r>
              <a:rPr lang="sr-Cyrl-CS" sz="2600" dirty="0">
                <a:latin typeface="Calibri" pitchFamily="34" charset="0"/>
                <a:cs typeface="Calibri" pitchFamily="34" charset="0"/>
              </a:rPr>
              <a:t>zaključivanja, </a:t>
            </a:r>
            <a:r>
              <a:rPr lang="sr-Cyrl-CS" sz="2600" dirty="0" smtClean="0">
                <a:latin typeface="Calibri" pitchFamily="34" charset="0"/>
                <a:cs typeface="Calibri" pitchFamily="34" charset="0"/>
              </a:rPr>
              <a:t>zasnovan </a:t>
            </a:r>
            <a:r>
              <a:rPr lang="sr-Latn-RS" sz="2600" dirty="0" smtClean="0">
                <a:latin typeface="Calibri" pitchFamily="34" charset="0"/>
                <a:cs typeface="Calibri" pitchFamily="34" charset="0"/>
              </a:rPr>
              <a:t>je </a:t>
            </a:r>
            <a:r>
              <a:rPr lang="sr-Cyrl-CS" sz="2600" dirty="0" smtClean="0">
                <a:latin typeface="Calibri" pitchFamily="34" charset="0"/>
                <a:cs typeface="Calibri" pitchFamily="34" charset="0"/>
              </a:rPr>
              <a:t>na</a:t>
            </a:r>
            <a:r>
              <a:rPr lang="sr-Cyrl-CS" sz="2600" dirty="0">
                <a:latin typeface="Calibri" pitchFamily="34" charset="0"/>
                <a:cs typeface="Calibri" pitchFamily="34" charset="0"/>
              </a:rPr>
              <a:t>:</a:t>
            </a:r>
            <a:endParaRPr lang="en-US" sz="2600" dirty="0">
              <a:latin typeface="Calibri" pitchFamily="34" charset="0"/>
              <a:cs typeface="Calibri" pitchFamily="34" charset="0"/>
            </a:endParaRPr>
          </a:p>
          <a:p>
            <a:pPr marL="0" lvl="0" indent="0">
              <a:spcBef>
                <a:spcPts val="600"/>
              </a:spcBef>
              <a:spcAft>
                <a:spcPts val="600"/>
              </a:spcAft>
              <a:buNone/>
            </a:pPr>
            <a:r>
              <a:rPr lang="sr-Cyrl-CS" sz="2600" dirty="0" smtClean="0">
                <a:latin typeface="Calibri" pitchFamily="34" charset="0"/>
                <a:cs typeface="Calibri" pitchFamily="34" charset="0"/>
              </a:rPr>
              <a:t> </a:t>
            </a:r>
            <a:r>
              <a:rPr lang="sr-Cyrl-CS" sz="2600" dirty="0">
                <a:latin typeface="Calibri" pitchFamily="34" charset="0"/>
                <a:cs typeface="Calibri" pitchFamily="34" charset="0"/>
              </a:rPr>
              <a:t>a) činjenicama o pacijentkinjinom ponašanju, i</a:t>
            </a:r>
            <a:endParaRPr lang="en-US" sz="2600" dirty="0">
              <a:latin typeface="Calibri" pitchFamily="34" charset="0"/>
              <a:cs typeface="Calibri" pitchFamily="34" charset="0"/>
            </a:endParaRPr>
          </a:p>
          <a:p>
            <a:pPr marL="0" lvl="0" indent="0">
              <a:spcBef>
                <a:spcPts val="600"/>
              </a:spcBef>
              <a:spcAft>
                <a:spcPts val="600"/>
              </a:spcAft>
              <a:buNone/>
            </a:pPr>
            <a:r>
              <a:rPr lang="sr-Cyrl-CS" sz="2600" dirty="0" smtClean="0">
                <a:latin typeface="Calibri" pitchFamily="34" charset="0"/>
                <a:cs typeface="Calibri" pitchFamily="34" charset="0"/>
              </a:rPr>
              <a:t> </a:t>
            </a:r>
            <a:r>
              <a:rPr lang="sr-Cyrl-CS" sz="2600" dirty="0">
                <a:latin typeface="Calibri" pitchFamily="34" charset="0"/>
                <a:cs typeface="Calibri" pitchFamily="34" charset="0"/>
              </a:rPr>
              <a:t>b) kliničarevom znanju i iskustvu </a:t>
            </a:r>
            <a:r>
              <a:rPr lang="sr-Cyrl-CS" sz="2600" dirty="0" smtClean="0">
                <a:latin typeface="Calibri" pitchFamily="34" charset="0"/>
                <a:cs typeface="Calibri" pitchFamily="34" charset="0"/>
              </a:rPr>
              <a:t>šta </a:t>
            </a:r>
            <a:r>
              <a:rPr lang="sr-Cyrl-CS" sz="2600" dirty="0">
                <a:latin typeface="Calibri" pitchFamily="34" charset="0"/>
                <a:cs typeface="Calibri" pitchFamily="34" charset="0"/>
              </a:rPr>
              <a:t>može da korelira sa ispoljenim ponašanjem. </a:t>
            </a:r>
            <a:endParaRPr lang="en-US" sz="2600" dirty="0">
              <a:latin typeface="Calibri" pitchFamily="34" charset="0"/>
              <a:cs typeface="Calibri" pitchFamily="34" charset="0"/>
            </a:endParaRPr>
          </a:p>
          <a:p>
            <a:pPr lvl="0">
              <a:spcBef>
                <a:spcPts val="600"/>
              </a:spcBef>
              <a:spcAft>
                <a:spcPts val="600"/>
              </a:spcAft>
            </a:pPr>
            <a:r>
              <a:rPr lang="sr-Cyrl-CS" sz="2600" dirty="0">
                <a:latin typeface="Calibri" pitchFamily="34" charset="0"/>
                <a:cs typeface="Calibri" pitchFamily="34" charset="0"/>
              </a:rPr>
              <a:t>Ovi zaključci idu preko izvornih podataka i nalaze podršku u </a:t>
            </a:r>
            <a:r>
              <a:rPr lang="sr-Cyrl-CS" sz="2600" dirty="0" smtClean="0">
                <a:latin typeface="Calibri" pitchFamily="34" charset="0"/>
                <a:cs typeface="Calibri" pitchFamily="34" charset="0"/>
              </a:rPr>
              <a:t>empirijski </a:t>
            </a:r>
            <a:r>
              <a:rPr lang="sr-Latn-RS" sz="2600" dirty="0" smtClean="0">
                <a:latin typeface="Calibri" pitchFamily="34" charset="0"/>
                <a:cs typeface="Calibri" pitchFamily="34" charset="0"/>
              </a:rPr>
              <a:t>potvrđenim relacijama </a:t>
            </a:r>
            <a:r>
              <a:rPr lang="sr-Cyrl-CS" sz="2600" dirty="0" smtClean="0">
                <a:latin typeface="Calibri" pitchFamily="34" charset="0"/>
                <a:cs typeface="Calibri" pitchFamily="34" charset="0"/>
              </a:rPr>
              <a:t>između </a:t>
            </a:r>
            <a:r>
              <a:rPr lang="sr-Cyrl-CS" sz="2600" dirty="0">
                <a:latin typeface="Calibri" pitchFamily="34" charset="0"/>
                <a:cs typeface="Calibri" pitchFamily="34" charset="0"/>
              </a:rPr>
              <a:t>varijabli kao što su - samoubistvo, uzrast (srednje doba), rod, bračno stanje, socijalna </a:t>
            </a:r>
            <a:r>
              <a:rPr lang="sr-Cyrl-CS" sz="2600" dirty="0" smtClean="0">
                <a:latin typeface="Calibri" pitchFamily="34" charset="0"/>
                <a:cs typeface="Calibri" pitchFamily="34" charset="0"/>
              </a:rPr>
              <a:t>podrška </a:t>
            </a:r>
            <a:r>
              <a:rPr lang="sr-Cyrl-CS" sz="2600" dirty="0">
                <a:latin typeface="Calibri" pitchFamily="34" charset="0"/>
                <a:cs typeface="Calibri" pitchFamily="34" charset="0"/>
              </a:rPr>
              <a:t>i depresija.</a:t>
            </a:r>
            <a:endParaRPr lang="en-US" sz="2600"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xmlns="" val="28282779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960"/>
        <p:cNvGrpSpPr/>
        <p:nvPr/>
      </p:nvGrpSpPr>
      <p:grpSpPr>
        <a:xfrm>
          <a:off x="0" y="0"/>
          <a:ext cx="0" cy="0"/>
          <a:chOff x="0" y="0"/>
          <a:chExt cx="0" cy="0"/>
        </a:xfrm>
      </p:grpSpPr>
      <p:sp>
        <p:nvSpPr>
          <p:cNvPr id="4" name="Title 3"/>
          <p:cNvSpPr>
            <a:spLocks noGrp="1"/>
          </p:cNvSpPr>
          <p:nvPr>
            <p:ph type="title"/>
          </p:nvPr>
        </p:nvSpPr>
        <p:spPr>
          <a:xfrm>
            <a:off x="827584" y="548680"/>
            <a:ext cx="7272808" cy="720080"/>
          </a:xfrm>
        </p:spPr>
        <p:txBody>
          <a:bodyPr/>
          <a:lstStyle/>
          <a:p>
            <a:r>
              <a:rPr lang="sr-Latn-RS" b="0" dirty="0" smtClean="0">
                <a:solidFill>
                  <a:schemeClr val="accent1"/>
                </a:solidFill>
                <a:ea typeface="Times New Roman"/>
                <a:cs typeface="Times New Roman"/>
                <a:sym typeface="Times New Roman"/>
              </a:rPr>
              <a:t>b. </a:t>
            </a:r>
            <a:r>
              <a:rPr lang="sr-Latn-RS" b="0" dirty="0">
                <a:solidFill>
                  <a:schemeClr val="accent1"/>
                </a:solidFill>
                <a:ea typeface="Times New Roman"/>
                <a:cs typeface="Times New Roman"/>
                <a:sym typeface="Times New Roman"/>
              </a:rPr>
              <a:t>Korelati</a:t>
            </a:r>
            <a:endParaRPr lang="en-US" dirty="0"/>
          </a:p>
        </p:txBody>
      </p:sp>
      <p:sp>
        <p:nvSpPr>
          <p:cNvPr id="5" name="Content Placeholder 4"/>
          <p:cNvSpPr>
            <a:spLocks noGrp="1"/>
          </p:cNvSpPr>
          <p:nvPr>
            <p:ph idx="1"/>
          </p:nvPr>
        </p:nvSpPr>
        <p:spPr>
          <a:xfrm>
            <a:off x="611560" y="1556792"/>
            <a:ext cx="8039864" cy="4475984"/>
          </a:xfrm>
        </p:spPr>
        <p:txBody>
          <a:bodyPr>
            <a:normAutofit fontScale="92500"/>
          </a:bodyPr>
          <a:lstStyle/>
          <a:p>
            <a:pPr>
              <a:spcBef>
                <a:spcPts val="600"/>
              </a:spcBef>
              <a:spcAft>
                <a:spcPts val="600"/>
              </a:spcAft>
            </a:pPr>
            <a:r>
              <a:rPr lang="sr-Cyrl-CS" dirty="0">
                <a:latin typeface="Calibri" pitchFamily="34" charset="0"/>
                <a:cs typeface="Calibri" pitchFamily="34" charset="0"/>
              </a:rPr>
              <a:t>Ovaj </a:t>
            </a:r>
            <a:r>
              <a:rPr lang="sr-Cyrl-CS" i="1" dirty="0">
                <a:latin typeface="Calibri" pitchFamily="34" charset="0"/>
                <a:cs typeface="Calibri" pitchFamily="34" charset="0"/>
              </a:rPr>
              <a:t>psihometrijski </a:t>
            </a:r>
            <a:r>
              <a:rPr lang="sr-Cyrl-CS" dirty="0">
                <a:latin typeface="Calibri" pitchFamily="34" charset="0"/>
                <a:cs typeface="Calibri" pitchFamily="34" charset="0"/>
              </a:rPr>
              <a:t>pristup, zasnovan na korelaciji, uglavnom nije vezan ni za jednu </a:t>
            </a:r>
            <a:r>
              <a:rPr lang="sr-Latn-RS" dirty="0" smtClean="0">
                <a:latin typeface="Calibri" pitchFamily="34" charset="0"/>
                <a:cs typeface="Calibri" pitchFamily="34" charset="0"/>
              </a:rPr>
              <a:t>teorijsku</a:t>
            </a:r>
            <a:r>
              <a:rPr lang="sr-Cyrl-CS" dirty="0" smtClean="0">
                <a:latin typeface="Calibri" pitchFamily="34" charset="0"/>
                <a:cs typeface="Calibri" pitchFamily="34" charset="0"/>
              </a:rPr>
              <a:t> </a:t>
            </a:r>
            <a:r>
              <a:rPr lang="sr-Cyrl-CS" dirty="0">
                <a:latin typeface="Calibri" pitchFamily="34" charset="0"/>
                <a:cs typeface="Calibri" pitchFamily="34" charset="0"/>
              </a:rPr>
              <a:t>paradigmu. </a:t>
            </a:r>
            <a:endParaRPr lang="sr-Latn-RS" dirty="0">
              <a:latin typeface="Calibri" pitchFamily="34" charset="0"/>
              <a:cs typeface="Calibri" pitchFamily="34" charset="0"/>
            </a:endParaRPr>
          </a:p>
          <a:p>
            <a:pPr>
              <a:spcBef>
                <a:spcPts val="600"/>
              </a:spcBef>
              <a:spcAft>
                <a:spcPts val="600"/>
              </a:spcAft>
            </a:pPr>
            <a:r>
              <a:rPr lang="sr-Latn-RS" dirty="0" smtClean="0">
                <a:latin typeface="Calibri" pitchFamily="34" charset="0"/>
                <a:cs typeface="Calibri" pitchFamily="34" charset="0"/>
              </a:rPr>
              <a:t>Bilo</a:t>
            </a:r>
            <a:r>
              <a:rPr lang="sr-Cyrl-CS" dirty="0" smtClean="0">
                <a:latin typeface="Calibri" pitchFamily="34" charset="0"/>
                <a:cs typeface="Calibri" pitchFamily="34" charset="0"/>
              </a:rPr>
              <a:t> </a:t>
            </a:r>
            <a:r>
              <a:rPr lang="sr-Cyrl-CS" dirty="0">
                <a:latin typeface="Calibri" pitchFamily="34" charset="0"/>
                <a:cs typeface="Calibri" pitchFamily="34" charset="0"/>
              </a:rPr>
              <a:t>koji podatak procene koji se može </a:t>
            </a:r>
            <a:r>
              <a:rPr lang="sr-Cyrl-CS" i="1" dirty="0">
                <a:latin typeface="Calibri" pitchFamily="34" charset="0"/>
                <a:cs typeface="Calibri" pitchFamily="34" charset="0"/>
              </a:rPr>
              <a:t>kvantifikovati – </a:t>
            </a:r>
            <a:r>
              <a:rPr lang="sr-Cyrl-CS" dirty="0">
                <a:latin typeface="Calibri" pitchFamily="34" charset="0"/>
                <a:cs typeface="Calibri" pitchFamily="34" charset="0"/>
              </a:rPr>
              <a:t>crte ličnosti, </a:t>
            </a:r>
            <a:r>
              <a:rPr lang="sr-Latn-RS" dirty="0" smtClean="0">
                <a:latin typeface="Calibri" pitchFamily="34" charset="0"/>
                <a:cs typeface="Calibri" pitchFamily="34" charset="0"/>
              </a:rPr>
              <a:t>indeks </a:t>
            </a:r>
            <a:r>
              <a:rPr lang="sr-Cyrl-CS" dirty="0" smtClean="0">
                <a:latin typeface="Calibri" pitchFamily="34" charset="0"/>
                <a:cs typeface="Calibri" pitchFamily="34" charset="0"/>
              </a:rPr>
              <a:t>ego </a:t>
            </a:r>
            <a:r>
              <a:rPr lang="sr-Cyrl-CS" dirty="0">
                <a:latin typeface="Calibri" pitchFamily="34" charset="0"/>
                <a:cs typeface="Calibri" pitchFamily="34" charset="0"/>
              </a:rPr>
              <a:t>snaga, indeks hipervigilnosti, </a:t>
            </a:r>
            <a:r>
              <a:rPr lang="sr-Cyrl-CS" dirty="0" smtClean="0">
                <a:latin typeface="Calibri" pitchFamily="34" charset="0"/>
                <a:cs typeface="Calibri" pitchFamily="34" charset="0"/>
              </a:rPr>
              <a:t>psihoticizam</a:t>
            </a:r>
            <a:r>
              <a:rPr lang="sr-Latn-RS" dirty="0" smtClean="0">
                <a:latin typeface="Calibri" pitchFamily="34" charset="0"/>
                <a:cs typeface="Calibri" pitchFamily="34" charset="0"/>
              </a:rPr>
              <a:t>,...</a:t>
            </a:r>
            <a:r>
              <a:rPr lang="sr-Cyrl-CS" dirty="0" smtClean="0">
                <a:latin typeface="Calibri" pitchFamily="34" charset="0"/>
                <a:cs typeface="Calibri" pitchFamily="34" charset="0"/>
              </a:rPr>
              <a:t>– </a:t>
            </a:r>
            <a:r>
              <a:rPr lang="sr-Cyrl-CS" dirty="0">
                <a:latin typeface="Calibri" pitchFamily="34" charset="0"/>
                <a:cs typeface="Calibri" pitchFamily="34" charset="0"/>
              </a:rPr>
              <a:t>može biti shvaćen kao korelat.</a:t>
            </a:r>
            <a:r>
              <a:rPr lang="sr-Cyrl-CS" i="1" dirty="0">
                <a:latin typeface="Calibri" pitchFamily="34" charset="0"/>
                <a:cs typeface="Calibri" pitchFamily="34" charset="0"/>
              </a:rPr>
              <a:t> </a:t>
            </a:r>
            <a:endParaRPr lang="sr-Latn-RS" i="1" dirty="0">
              <a:latin typeface="Calibri" pitchFamily="34" charset="0"/>
              <a:cs typeface="Calibri" pitchFamily="34" charset="0"/>
            </a:endParaRPr>
          </a:p>
          <a:p>
            <a:pPr>
              <a:spcBef>
                <a:spcPts val="600"/>
              </a:spcBef>
              <a:spcAft>
                <a:spcPts val="600"/>
              </a:spcAft>
            </a:pPr>
            <a:r>
              <a:rPr lang="sr-Cyrl-CS" dirty="0" smtClean="0">
                <a:latin typeface="Calibri" pitchFamily="34" charset="0"/>
                <a:cs typeface="Calibri" pitchFamily="34" charset="0"/>
              </a:rPr>
              <a:t>Shodno </a:t>
            </a:r>
            <a:r>
              <a:rPr lang="sr-Cyrl-CS" dirty="0">
                <a:latin typeface="Calibri" pitchFamily="34" charset="0"/>
                <a:cs typeface="Calibri" pitchFamily="34" charset="0"/>
              </a:rPr>
              <a:t>tome, u psihometrijskom shvatanju podataka procene, individualno orijentisana klinička psihologija se dovodi u vezu sa širim poljem istraživanja u oblasti teorija ličnosti</a:t>
            </a:r>
            <a:r>
              <a:rPr lang="sr-Cyrl-CS" dirty="0" smtClean="0">
                <a:latin typeface="Calibri" pitchFamily="34" charset="0"/>
                <a:cs typeface="Calibri" pitchFamily="34" charset="0"/>
              </a:rPr>
              <a:t>.</a:t>
            </a:r>
            <a:endParaRPr lang="en-US" dirty="0">
              <a:latin typeface="Calibri" pitchFamily="34" charset="0"/>
              <a:cs typeface="Calibri" pitchFamily="34" charset="0"/>
            </a:endParaRPr>
          </a:p>
        </p:txBody>
      </p:sp>
    </p:spTree>
    <p:extLst>
      <p:ext uri="{BB962C8B-B14F-4D97-AF65-F5344CB8AC3E}">
        <p14:creationId xmlns:p14="http://schemas.microsoft.com/office/powerpoint/2010/main" xmlns="" val="7830662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965"/>
        <p:cNvGrpSpPr/>
        <p:nvPr/>
      </p:nvGrpSpPr>
      <p:grpSpPr>
        <a:xfrm>
          <a:off x="0" y="0"/>
          <a:ext cx="0" cy="0"/>
          <a:chOff x="0" y="0"/>
          <a:chExt cx="0" cy="0"/>
        </a:xfrm>
      </p:grpSpPr>
      <p:sp>
        <p:nvSpPr>
          <p:cNvPr id="1966" name="Google Shape;1966;p349"/>
          <p:cNvSpPr txBox="1">
            <a:spLocks noGrp="1"/>
          </p:cNvSpPr>
          <p:nvPr>
            <p:ph type="title"/>
          </p:nvPr>
        </p:nvSpPr>
        <p:spPr>
          <a:xfrm>
            <a:off x="971600" y="620688"/>
            <a:ext cx="7679824" cy="864096"/>
          </a:xfrm>
          <a:prstGeom prst="rect">
            <a:avLst/>
          </a:prstGeom>
          <a:noFill/>
          <a:ln>
            <a:noFill/>
          </a:ln>
        </p:spPr>
        <p:txBody>
          <a:bodyPr spcFirstLastPara="1" wrap="square" lIns="91425" tIns="45700" rIns="91425" bIns="45700" anchor="ctr" anchorCtr="0">
            <a:normAutofit/>
          </a:bodyPr>
          <a:lstStyle/>
          <a:p>
            <a:pPr marL="0" lvl="0" indent="0" rtl="0">
              <a:spcBef>
                <a:spcPts val="0"/>
              </a:spcBef>
              <a:spcAft>
                <a:spcPts val="0"/>
              </a:spcAft>
              <a:buClr>
                <a:srgbClr val="FFFF00"/>
              </a:buClr>
              <a:buSzPts val="4400"/>
              <a:buFont typeface="Times New Roman"/>
              <a:buNone/>
            </a:pPr>
            <a:r>
              <a:rPr lang="sr-Latn-RS" b="0" dirty="0" smtClean="0">
                <a:solidFill>
                  <a:schemeClr val="accent1"/>
                </a:solidFill>
                <a:latin typeface="+mn-lt"/>
                <a:ea typeface="Times New Roman"/>
                <a:cs typeface="Times New Roman"/>
                <a:sym typeface="Times New Roman"/>
              </a:rPr>
              <a:t>c. Znaci</a:t>
            </a:r>
            <a:endParaRPr b="0" dirty="0">
              <a:solidFill>
                <a:schemeClr val="accent1"/>
              </a:solidFill>
              <a:latin typeface="+mn-lt"/>
            </a:endParaRPr>
          </a:p>
        </p:txBody>
      </p:sp>
      <p:sp>
        <p:nvSpPr>
          <p:cNvPr id="2" name="Content Placeholder 1"/>
          <p:cNvSpPr>
            <a:spLocks noGrp="1"/>
          </p:cNvSpPr>
          <p:nvPr>
            <p:ph idx="1"/>
          </p:nvPr>
        </p:nvSpPr>
        <p:spPr>
          <a:xfrm>
            <a:off x="683568" y="1772816"/>
            <a:ext cx="7848872" cy="4115944"/>
          </a:xfrm>
        </p:spPr>
        <p:txBody>
          <a:bodyPr>
            <a:normAutofit/>
          </a:bodyPr>
          <a:lstStyle/>
          <a:p>
            <a:pPr lvl="0">
              <a:spcBef>
                <a:spcPts val="600"/>
              </a:spcBef>
              <a:spcAft>
                <a:spcPts val="1200"/>
              </a:spcAft>
            </a:pPr>
            <a:r>
              <a:rPr lang="ru-RU" sz="2400" dirty="0">
                <a:latin typeface="Calibri" pitchFamily="34" charset="0"/>
                <a:cs typeface="Calibri" pitchFamily="34" charset="0"/>
              </a:rPr>
              <a:t>Ovde zaključci idu u značajnoj meri preko datih informacija, a psihološki podaci se koriste kao </a:t>
            </a:r>
            <a:r>
              <a:rPr lang="ru-RU" sz="2400" i="1" dirty="0">
                <a:latin typeface="Calibri" pitchFamily="34" charset="0"/>
                <a:cs typeface="Calibri" pitchFamily="34" charset="0"/>
              </a:rPr>
              <a:t>znaci </a:t>
            </a:r>
            <a:r>
              <a:rPr lang="ru-RU" sz="2400" dirty="0">
                <a:latin typeface="Calibri" pitchFamily="34" charset="0"/>
                <a:cs typeface="Calibri" pitchFamily="34" charset="0"/>
              </a:rPr>
              <a:t>koji mogu biti protumačeni u svetlu neke </a:t>
            </a:r>
            <a:r>
              <a:rPr lang="ru-RU" sz="2400" i="1" dirty="0">
                <a:latin typeface="Calibri" pitchFamily="34" charset="0"/>
                <a:cs typeface="Calibri" pitchFamily="34" charset="0"/>
              </a:rPr>
              <a:t>teorije ličnosti</a:t>
            </a:r>
            <a:r>
              <a:rPr lang="ru-RU" sz="2400" dirty="0">
                <a:latin typeface="Calibri" pitchFamily="34" charset="0"/>
                <a:cs typeface="Calibri" pitchFamily="34" charset="0"/>
              </a:rPr>
              <a:t>, u prvom redu onih teorija koje izviru iz dubinsko psihološke i/ili egzistencijalno-fenomenološke paradigme.</a:t>
            </a:r>
            <a:endParaRPr lang="en-US" sz="2400" dirty="0">
              <a:latin typeface="Calibri" pitchFamily="34" charset="0"/>
              <a:cs typeface="Calibri" pitchFamily="34" charset="0"/>
            </a:endParaRPr>
          </a:p>
          <a:p>
            <a:pPr lvl="0">
              <a:spcBef>
                <a:spcPts val="600"/>
              </a:spcBef>
              <a:spcAft>
                <a:spcPts val="1200"/>
              </a:spcAft>
            </a:pPr>
            <a:r>
              <a:rPr lang="ru-RU" sz="2400" dirty="0" smtClean="0">
                <a:latin typeface="Calibri" pitchFamily="34" charset="0"/>
                <a:cs typeface="Calibri" pitchFamily="34" charset="0"/>
              </a:rPr>
              <a:t> </a:t>
            </a:r>
            <a:r>
              <a:rPr lang="ru-RU" sz="2400" dirty="0">
                <a:latin typeface="Calibri" pitchFamily="34" charset="0"/>
                <a:cs typeface="Calibri" pitchFamily="34" charset="0"/>
              </a:rPr>
              <a:t>Vrlo često, odnos između utvrđenog znaka i zaključka proističe, isključivo, iz teorijskih </a:t>
            </a:r>
            <a:r>
              <a:rPr lang="ru-RU" sz="2400" dirty="0" smtClean="0">
                <a:latin typeface="Calibri" pitchFamily="34" charset="0"/>
                <a:cs typeface="Calibri" pitchFamily="34" charset="0"/>
              </a:rPr>
              <a:t>spekulacuja</a:t>
            </a:r>
            <a:r>
              <a:rPr lang="sr-Latn-RS" sz="2400" dirty="0" smtClean="0">
                <a:latin typeface="Calibri" pitchFamily="34" charset="0"/>
                <a:cs typeface="Calibri" pitchFamily="34" charset="0"/>
              </a:rPr>
              <a:t> (nevidljivim objašnjavamo vidljivo!)</a:t>
            </a:r>
            <a:endParaRPr lang="en-US" sz="2400" dirty="0">
              <a:latin typeface="Calibri" pitchFamily="34" charset="0"/>
              <a:cs typeface="Calibri" pitchFamily="34" charset="0"/>
            </a:endParaRPr>
          </a:p>
          <a:p>
            <a:pPr marL="342900" lvl="0" indent="-342900" algn="just">
              <a:spcBef>
                <a:spcPts val="0"/>
              </a:spcBef>
              <a:buClr>
                <a:srgbClr val="FFFF00"/>
              </a:buClr>
              <a:buSzPts val="2960"/>
              <a:buNone/>
            </a:pPr>
            <a:endParaRPr lang="en-US" dirty="0"/>
          </a:p>
        </p:txBody>
      </p:sp>
    </p:spTree>
    <p:extLst>
      <p:ext uri="{BB962C8B-B14F-4D97-AF65-F5344CB8AC3E}">
        <p14:creationId xmlns:p14="http://schemas.microsoft.com/office/powerpoint/2010/main" xmlns="" val="1809626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6"/>
        <p:cNvGrpSpPr/>
        <p:nvPr/>
      </p:nvGrpSpPr>
      <p:grpSpPr>
        <a:xfrm>
          <a:off x="0" y="0"/>
          <a:ext cx="0" cy="0"/>
          <a:chOff x="0" y="0"/>
          <a:chExt cx="0" cy="0"/>
        </a:xfrm>
      </p:grpSpPr>
      <p:sp>
        <p:nvSpPr>
          <p:cNvPr id="2" name="Title 1"/>
          <p:cNvSpPr>
            <a:spLocks noGrp="1"/>
          </p:cNvSpPr>
          <p:nvPr>
            <p:ph type="title"/>
          </p:nvPr>
        </p:nvSpPr>
        <p:spPr>
          <a:xfrm>
            <a:off x="395536" y="476672"/>
            <a:ext cx="8183880" cy="792088"/>
          </a:xfrm>
        </p:spPr>
        <p:txBody>
          <a:bodyPr>
            <a:normAutofit/>
          </a:bodyPr>
          <a:lstStyle/>
          <a:p>
            <a:r>
              <a:rPr lang="sr-Latn-RS" dirty="0">
                <a:effectLst>
                  <a:outerShdw blurRad="38100" dist="38100" dir="2700000" algn="tl">
                    <a:srgbClr val="000000">
                      <a:alpha val="43137"/>
                    </a:srgbClr>
                  </a:outerShdw>
                </a:effectLst>
              </a:rPr>
              <a:t>1.1. U</a:t>
            </a:r>
            <a:r>
              <a:rPr lang="sr-Cyrl-CS" dirty="0">
                <a:effectLst>
                  <a:outerShdw blurRad="38100" dist="38100" dir="2700000" algn="tl">
                    <a:srgbClr val="000000">
                      <a:alpha val="43137"/>
                    </a:srgbClr>
                  </a:outerShdw>
                </a:effectLst>
              </a:rPr>
              <a:t>put ili uputno pitanje</a:t>
            </a:r>
            <a:endParaRPr lang="en-US" dirty="0">
              <a:effectLst>
                <a:outerShdw blurRad="38100" dist="38100" dir="2700000" algn="tl">
                  <a:srgbClr val="000000">
                    <a:alpha val="43137"/>
                  </a:srgbClr>
                </a:outerShdw>
              </a:effectLst>
            </a:endParaRPr>
          </a:p>
        </p:txBody>
      </p:sp>
      <p:sp>
        <p:nvSpPr>
          <p:cNvPr id="737" name="Google Shape;737;p124"/>
          <p:cNvSpPr txBox="1">
            <a:spLocks noGrp="1"/>
          </p:cNvSpPr>
          <p:nvPr>
            <p:ph idx="1"/>
          </p:nvPr>
        </p:nvSpPr>
        <p:spPr>
          <a:xfrm>
            <a:off x="467544" y="1556792"/>
            <a:ext cx="8327896" cy="4752528"/>
          </a:xfrm>
          <a:prstGeom prst="rect">
            <a:avLst/>
          </a:prstGeom>
          <a:noFill/>
          <a:ln>
            <a:noFill/>
          </a:ln>
        </p:spPr>
        <p:txBody>
          <a:bodyPr spcFirstLastPara="1" wrap="square" lIns="91425" tIns="45700" rIns="91425" bIns="45700" anchor="t" anchorCtr="0">
            <a:normAutofit/>
          </a:bodyPr>
          <a:lstStyle/>
          <a:p>
            <a:pPr lvl="0">
              <a:spcBef>
                <a:spcPts val="600"/>
              </a:spcBef>
              <a:spcAft>
                <a:spcPts val="600"/>
              </a:spcAft>
            </a:pPr>
            <a:r>
              <a:rPr lang="sr-Latn-RS" sz="2400" dirty="0" smtClean="0">
                <a:latin typeface="Calibri" pitchFamily="34" charset="0"/>
                <a:cs typeface="Calibri" pitchFamily="34" charset="0"/>
              </a:rPr>
              <a:t>I</a:t>
            </a:r>
            <a:r>
              <a:rPr lang="sr-Cyrl-CS" sz="2400" dirty="0" smtClean="0">
                <a:latin typeface="Calibri" pitchFamily="34" charset="0"/>
                <a:cs typeface="Calibri" pitchFamily="34" charset="0"/>
              </a:rPr>
              <a:t>zrečeno </a:t>
            </a:r>
            <a:r>
              <a:rPr lang="sr-Cyrl-CS" sz="2400" dirty="0">
                <a:latin typeface="Calibri" pitchFamily="34" charset="0"/>
                <a:cs typeface="Calibri" pitchFamily="34" charset="0"/>
              </a:rPr>
              <a:t>na precizan način i u formi problema </a:t>
            </a:r>
            <a:endParaRPr lang="sr-Latn-RS" sz="2400" dirty="0" smtClean="0">
              <a:latin typeface="Calibri" pitchFamily="34" charset="0"/>
              <a:cs typeface="Calibri" pitchFamily="34" charset="0"/>
            </a:endParaRPr>
          </a:p>
          <a:p>
            <a:pPr lvl="0">
              <a:spcBef>
                <a:spcPts val="600"/>
              </a:spcBef>
              <a:spcAft>
                <a:spcPts val="600"/>
              </a:spcAft>
            </a:pPr>
            <a:r>
              <a:rPr lang="sr-Cyrl-CS" sz="2400" b="1" i="1" dirty="0" smtClean="0">
                <a:latin typeface="Calibri" pitchFamily="34" charset="0"/>
                <a:cs typeface="Calibri" pitchFamily="34" charset="0"/>
              </a:rPr>
              <a:t>Svrha</a:t>
            </a:r>
            <a:r>
              <a:rPr lang="sr-Cyrl-CS" sz="2400" i="1" dirty="0" smtClean="0">
                <a:latin typeface="Calibri" pitchFamily="34" charset="0"/>
                <a:cs typeface="Calibri" pitchFamily="34" charset="0"/>
              </a:rPr>
              <a:t> </a:t>
            </a:r>
            <a:r>
              <a:rPr lang="sr-Cyrl-CS" sz="2400" dirty="0">
                <a:latin typeface="Calibri" pitchFamily="34" charset="0"/>
                <a:cs typeface="Calibri" pitchFamily="34" charset="0"/>
              </a:rPr>
              <a:t>uputnog pitanja </a:t>
            </a:r>
            <a:r>
              <a:rPr lang="sr-Latn-RS" sz="2400" dirty="0" smtClean="0">
                <a:latin typeface="Calibri" pitchFamily="34" charset="0"/>
                <a:cs typeface="Calibri" pitchFamily="34" charset="0"/>
              </a:rPr>
              <a:t>je </a:t>
            </a:r>
            <a:r>
              <a:rPr lang="sr-Cyrl-CS" sz="2400" dirty="0" smtClean="0">
                <a:latin typeface="Calibri" pitchFamily="34" charset="0"/>
                <a:cs typeface="Calibri" pitchFamily="34" charset="0"/>
              </a:rPr>
              <a:t>da </a:t>
            </a:r>
            <a:r>
              <a:rPr lang="sr-Cyrl-CS" sz="2400" b="1" i="1" dirty="0">
                <a:latin typeface="Calibri" pitchFamily="34" charset="0"/>
                <a:cs typeface="Calibri" pitchFamily="34" charset="0"/>
              </a:rPr>
              <a:t>istakne</a:t>
            </a:r>
            <a:r>
              <a:rPr lang="sr-Cyrl-CS" sz="2400" dirty="0">
                <a:latin typeface="Calibri" pitchFamily="34" charset="0"/>
                <a:cs typeface="Calibri" pitchFamily="34" charset="0"/>
              </a:rPr>
              <a:t> </a:t>
            </a:r>
            <a:r>
              <a:rPr lang="sr-Cyrl-CS" sz="2400" b="1" i="1" dirty="0">
                <a:latin typeface="Calibri" pitchFamily="34" charset="0"/>
                <a:cs typeface="Calibri" pitchFamily="34" charset="0"/>
              </a:rPr>
              <a:t>glavni razlog </a:t>
            </a:r>
            <a:r>
              <a:rPr lang="sr-Cyrl-CS" sz="2400" dirty="0">
                <a:latin typeface="Calibri" pitchFamily="34" charset="0"/>
                <a:cs typeface="Calibri" pitchFamily="34" charset="0"/>
              </a:rPr>
              <a:t>sprovođenja postupka kliničke procene. </a:t>
            </a:r>
            <a:r>
              <a:rPr lang="sr-Latn-RS" sz="2400" dirty="0" smtClean="0">
                <a:latin typeface="Calibri" pitchFamily="34" charset="0"/>
                <a:cs typeface="Calibri" pitchFamily="34" charset="0"/>
              </a:rPr>
              <a:t>T</a:t>
            </a:r>
            <a:r>
              <a:rPr lang="sr-Cyrl-CS" sz="2400" dirty="0" smtClean="0">
                <a:latin typeface="Calibri" pitchFamily="34" charset="0"/>
                <a:cs typeface="Calibri" pitchFamily="34" charset="0"/>
              </a:rPr>
              <a:t>reba </a:t>
            </a:r>
            <a:r>
              <a:rPr lang="sr-Cyrl-CS" sz="2400" dirty="0">
                <a:latin typeface="Calibri" pitchFamily="34" charset="0"/>
                <a:cs typeface="Calibri" pitchFamily="34" charset="0"/>
              </a:rPr>
              <a:t>da uključi </a:t>
            </a:r>
            <a:r>
              <a:rPr lang="sr-Cyrl-CS" sz="2400" i="1" dirty="0">
                <a:latin typeface="Calibri" pitchFamily="34" charset="0"/>
                <a:cs typeface="Calibri" pitchFamily="34" charset="0"/>
              </a:rPr>
              <a:t>kratak opis ispitanika</a:t>
            </a:r>
            <a:r>
              <a:rPr lang="sr-Cyrl-CS" sz="2400" dirty="0">
                <a:latin typeface="Calibri" pitchFamily="34" charset="0"/>
                <a:cs typeface="Calibri" pitchFamily="34" charset="0"/>
              </a:rPr>
              <a:t> </a:t>
            </a:r>
            <a:r>
              <a:rPr lang="sr-Latn-RS" sz="2400" dirty="0">
                <a:latin typeface="Calibri" pitchFamily="34" charset="0"/>
                <a:cs typeface="Calibri" pitchFamily="34" charset="0"/>
              </a:rPr>
              <a:t>i </a:t>
            </a:r>
            <a:r>
              <a:rPr lang="sr-Cyrl-CS" sz="2400" i="1" dirty="0">
                <a:latin typeface="Calibri" pitchFamily="34" charset="0"/>
                <a:cs typeface="Calibri" pitchFamily="34" charset="0"/>
              </a:rPr>
              <a:t>prirode</a:t>
            </a:r>
            <a:r>
              <a:rPr lang="sr-Latn-RS" sz="2400" i="1" dirty="0">
                <a:latin typeface="Calibri" pitchFamily="34" charset="0"/>
                <a:cs typeface="Calibri" pitchFamily="34" charset="0"/>
              </a:rPr>
              <a:t> njegovih </a:t>
            </a:r>
            <a:r>
              <a:rPr lang="sr-Cyrl-CS" sz="2400" i="1" dirty="0">
                <a:latin typeface="Calibri" pitchFamily="34" charset="0"/>
                <a:cs typeface="Calibri" pitchFamily="34" charset="0"/>
              </a:rPr>
              <a:t>problema</a:t>
            </a:r>
            <a:r>
              <a:rPr lang="sr-Cyrl-CS" sz="2400" dirty="0">
                <a:latin typeface="Calibri" pitchFamily="34" charset="0"/>
                <a:cs typeface="Calibri" pitchFamily="34" charset="0"/>
              </a:rPr>
              <a:t>.</a:t>
            </a:r>
            <a:endParaRPr lang="en-US" sz="2400" dirty="0">
              <a:latin typeface="Calibri" pitchFamily="34" charset="0"/>
              <a:cs typeface="Calibri" pitchFamily="34" charset="0"/>
            </a:endParaRPr>
          </a:p>
          <a:p>
            <a:pPr lvl="0">
              <a:spcBef>
                <a:spcPts val="600"/>
              </a:spcBef>
              <a:spcAft>
                <a:spcPts val="600"/>
              </a:spcAft>
            </a:pPr>
            <a:r>
              <a:rPr lang="sr-Latn-RS" sz="2400" i="1" dirty="0" smtClean="0">
                <a:latin typeface="Calibri" pitchFamily="34" charset="0"/>
                <a:cs typeface="Calibri" pitchFamily="34" charset="0"/>
              </a:rPr>
              <a:t>P</a:t>
            </a:r>
            <a:r>
              <a:rPr lang="ru-RU" sz="2400" i="1" dirty="0" smtClean="0">
                <a:latin typeface="Calibri" pitchFamily="34" charset="0"/>
                <a:cs typeface="Calibri" pitchFamily="34" charset="0"/>
              </a:rPr>
              <a:t>otpuna</a:t>
            </a:r>
            <a:r>
              <a:rPr lang="ru-RU" sz="2400" dirty="0" smtClean="0">
                <a:latin typeface="Calibri" pitchFamily="34" charset="0"/>
                <a:cs typeface="Calibri" pitchFamily="34" charset="0"/>
              </a:rPr>
              <a:t> </a:t>
            </a:r>
            <a:r>
              <a:rPr lang="ru-RU" sz="2400" dirty="0">
                <a:latin typeface="Calibri" pitchFamily="34" charset="0"/>
                <a:cs typeface="Calibri" pitchFamily="34" charset="0"/>
              </a:rPr>
              <a:t>i </a:t>
            </a:r>
            <a:r>
              <a:rPr lang="ru-RU" sz="2400" i="1" dirty="0" smtClean="0">
                <a:latin typeface="Calibri" pitchFamily="34" charset="0"/>
                <a:cs typeface="Calibri" pitchFamily="34" charset="0"/>
              </a:rPr>
              <a:t>jasna</a:t>
            </a:r>
            <a:r>
              <a:rPr lang="ru-RU" sz="2400" dirty="0" smtClean="0">
                <a:latin typeface="Calibri" pitchFamily="34" charset="0"/>
                <a:cs typeface="Calibri" pitchFamily="34" charset="0"/>
              </a:rPr>
              <a:t> </a:t>
            </a:r>
            <a:r>
              <a:rPr lang="ru-RU" sz="2400" dirty="0">
                <a:latin typeface="Calibri" pitchFamily="34" charset="0"/>
                <a:cs typeface="Calibri" pitchFamily="34" charset="0"/>
              </a:rPr>
              <a:t>uputna pitanja </a:t>
            </a:r>
            <a:r>
              <a:rPr lang="ru-RU" sz="2400" dirty="0" smtClean="0">
                <a:latin typeface="Calibri" pitchFamily="34" charset="0"/>
                <a:cs typeface="Calibri" pitchFamily="34" charset="0"/>
              </a:rPr>
              <a:t>olakšavaju kliničaru:</a:t>
            </a:r>
            <a:endParaRPr lang="en-US" sz="2400"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da se fokusira na problem, </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orijentišu ga na ono što u psihološkom izveštaju sledi, </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upućuju na </a:t>
            </a:r>
            <a:r>
              <a:rPr lang="ru-RU" dirty="0" smtClean="0">
                <a:latin typeface="Calibri" pitchFamily="34" charset="0"/>
                <a:cs typeface="Calibri" pitchFamily="34" charset="0"/>
              </a:rPr>
              <a:t>oblasti </a:t>
            </a:r>
            <a:r>
              <a:rPr lang="ru-RU" dirty="0">
                <a:latin typeface="Calibri" pitchFamily="34" charset="0"/>
                <a:cs typeface="Calibri" pitchFamily="34" charset="0"/>
              </a:rPr>
              <a:t>koje će biti prorađene.</a:t>
            </a:r>
            <a:endParaRPr lang="en-US" dirty="0">
              <a:latin typeface="Calibri" pitchFamily="34" charset="0"/>
              <a:cs typeface="Calibri" pitchFamily="34" charset="0"/>
            </a:endParaRPr>
          </a:p>
          <a:p>
            <a:pPr marL="0" indent="0">
              <a:buNone/>
            </a:pPr>
            <a:endParaRPr lang="en-US" dirty="0"/>
          </a:p>
          <a:p>
            <a:pPr marL="342900" lvl="0" indent="-342900" algn="just">
              <a:spcBef>
                <a:spcPts val="0"/>
              </a:spcBef>
              <a:buClr>
                <a:srgbClr val="FFFF00"/>
              </a:buClr>
              <a:buSzPts val="3200"/>
              <a:buChar char="•"/>
            </a:pPr>
            <a:endParaRPr dirty="0"/>
          </a:p>
        </p:txBody>
      </p:sp>
    </p:spTree>
    <p:extLst>
      <p:ext uri="{BB962C8B-B14F-4D97-AF65-F5344CB8AC3E}">
        <p14:creationId xmlns:p14="http://schemas.microsoft.com/office/powerpoint/2010/main" xmlns="" val="40788709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975"/>
        <p:cNvGrpSpPr/>
        <p:nvPr/>
      </p:nvGrpSpPr>
      <p:grpSpPr>
        <a:xfrm>
          <a:off x="0" y="0"/>
          <a:ext cx="0" cy="0"/>
          <a:chOff x="0" y="0"/>
          <a:chExt cx="0" cy="0"/>
        </a:xfrm>
      </p:grpSpPr>
      <p:sp>
        <p:nvSpPr>
          <p:cNvPr id="2" name="Title 1"/>
          <p:cNvSpPr>
            <a:spLocks noGrp="1"/>
          </p:cNvSpPr>
          <p:nvPr>
            <p:ph type="title"/>
          </p:nvPr>
        </p:nvSpPr>
        <p:spPr>
          <a:xfrm>
            <a:off x="1115616" y="548680"/>
            <a:ext cx="7128792" cy="792088"/>
          </a:xfrm>
        </p:spPr>
        <p:txBody>
          <a:bodyPr/>
          <a:lstStyle/>
          <a:p>
            <a:r>
              <a:rPr lang="sr-Latn-RS" b="0" dirty="0">
                <a:solidFill>
                  <a:schemeClr val="accent1"/>
                </a:solidFill>
                <a:ea typeface="Times New Roman"/>
                <a:cs typeface="Times New Roman"/>
                <a:sym typeface="Times New Roman"/>
              </a:rPr>
              <a:t>c</a:t>
            </a:r>
            <a:r>
              <a:rPr lang="sr-Latn-RS" b="0" dirty="0" smtClean="0">
                <a:solidFill>
                  <a:schemeClr val="accent1"/>
                </a:solidFill>
                <a:ea typeface="Times New Roman"/>
                <a:cs typeface="Times New Roman"/>
                <a:sym typeface="Times New Roman"/>
              </a:rPr>
              <a:t>. </a:t>
            </a:r>
            <a:r>
              <a:rPr lang="sr-Latn-RS" b="0" dirty="0">
                <a:solidFill>
                  <a:schemeClr val="accent1"/>
                </a:solidFill>
                <a:ea typeface="Times New Roman"/>
                <a:cs typeface="Times New Roman"/>
                <a:sym typeface="Times New Roman"/>
              </a:rPr>
              <a:t>Znaci</a:t>
            </a:r>
            <a:endParaRPr lang="en-US" dirty="0"/>
          </a:p>
        </p:txBody>
      </p:sp>
      <p:sp>
        <p:nvSpPr>
          <p:cNvPr id="1976" name="Google Shape;1976;p351"/>
          <p:cNvSpPr txBox="1">
            <a:spLocks noGrp="1"/>
          </p:cNvSpPr>
          <p:nvPr>
            <p:ph idx="1"/>
          </p:nvPr>
        </p:nvSpPr>
        <p:spPr>
          <a:xfrm>
            <a:off x="539552" y="1700808"/>
            <a:ext cx="8183880" cy="4392488"/>
          </a:xfrm>
          <a:prstGeom prst="rect">
            <a:avLst/>
          </a:prstGeom>
          <a:noFill/>
          <a:ln>
            <a:noFill/>
          </a:ln>
        </p:spPr>
        <p:txBody>
          <a:bodyPr spcFirstLastPara="1" wrap="square" lIns="91425" tIns="45700" rIns="91425" bIns="45700" anchor="t" anchorCtr="0">
            <a:normAutofit fontScale="92500" lnSpcReduction="10000"/>
          </a:bodyPr>
          <a:lstStyle/>
          <a:p>
            <a:pPr>
              <a:spcBef>
                <a:spcPts val="600"/>
              </a:spcBef>
              <a:spcAft>
                <a:spcPts val="600"/>
              </a:spcAft>
            </a:pPr>
            <a:r>
              <a:rPr lang="sr-Cyrl-CS" sz="2600" dirty="0">
                <a:latin typeface="Calibri" pitchFamily="34" charset="0"/>
                <a:cs typeface="Calibri" pitchFamily="34" charset="0"/>
              </a:rPr>
              <a:t>Zaključivanje zasnovano na znacima, </a:t>
            </a:r>
            <a:r>
              <a:rPr lang="sr-Cyrl-CS" sz="2600" dirty="0" smtClean="0">
                <a:latin typeface="Calibri" pitchFamily="34" charset="0"/>
                <a:cs typeface="Calibri" pitchFamily="34" charset="0"/>
              </a:rPr>
              <a:t>podrazumeva </a:t>
            </a:r>
            <a:r>
              <a:rPr lang="sr-Latn-RS" sz="2600" dirty="0" smtClean="0">
                <a:latin typeface="Calibri" pitchFamily="34" charset="0"/>
                <a:cs typeface="Calibri" pitchFamily="34" charset="0"/>
              </a:rPr>
              <a:t>da ponašanje </a:t>
            </a:r>
            <a:r>
              <a:rPr lang="ru-RU" sz="2600" dirty="0" smtClean="0">
                <a:latin typeface="Calibri" pitchFamily="34" charset="0"/>
                <a:cs typeface="Calibri" pitchFamily="34" charset="0"/>
              </a:rPr>
              <a:t>može </a:t>
            </a:r>
            <a:r>
              <a:rPr lang="ru-RU" sz="2600" dirty="0">
                <a:latin typeface="Calibri" pitchFamily="34" charset="0"/>
                <a:cs typeface="Calibri" pitchFamily="34" charset="0"/>
              </a:rPr>
              <a:t>biti </a:t>
            </a:r>
            <a:r>
              <a:rPr lang="ru-RU" sz="2600" dirty="0" smtClean="0">
                <a:latin typeface="Calibri" pitchFamily="34" charset="0"/>
                <a:cs typeface="Calibri" pitchFamily="34" charset="0"/>
              </a:rPr>
              <a:t>shvaćen</a:t>
            </a:r>
            <a:r>
              <a:rPr lang="sr-Latn-RS" sz="2600" dirty="0" smtClean="0">
                <a:latin typeface="Calibri" pitchFamily="34" charset="0"/>
                <a:cs typeface="Calibri" pitchFamily="34" charset="0"/>
              </a:rPr>
              <a:t>o</a:t>
            </a:r>
            <a:r>
              <a:rPr lang="ru-RU" sz="2600" dirty="0" smtClean="0">
                <a:latin typeface="Calibri" pitchFamily="34" charset="0"/>
                <a:cs typeface="Calibri" pitchFamily="34" charset="0"/>
              </a:rPr>
              <a:t> </a:t>
            </a:r>
            <a:r>
              <a:rPr lang="ru-RU" sz="2600" dirty="0">
                <a:latin typeface="Calibri" pitchFamily="34" charset="0"/>
                <a:cs typeface="Calibri" pitchFamily="34" charset="0"/>
              </a:rPr>
              <a:t>kao znak nekih drugih manje očevidnih (latentnih) karakteristika.</a:t>
            </a:r>
            <a:endParaRPr lang="en-US" sz="2600" dirty="0">
              <a:latin typeface="Calibri" pitchFamily="34" charset="0"/>
              <a:cs typeface="Calibri" pitchFamily="34" charset="0"/>
            </a:endParaRPr>
          </a:p>
          <a:p>
            <a:pPr lvl="0">
              <a:spcBef>
                <a:spcPts val="600"/>
              </a:spcBef>
              <a:spcAft>
                <a:spcPts val="600"/>
              </a:spcAft>
            </a:pPr>
            <a:r>
              <a:rPr lang="sr-Latn-RS" sz="2600" dirty="0" smtClean="0">
                <a:latin typeface="Calibri" pitchFamily="34" charset="0"/>
                <a:cs typeface="Calibri" pitchFamily="34" charset="0"/>
              </a:rPr>
              <a:t>K</a:t>
            </a:r>
            <a:r>
              <a:rPr lang="ru-RU" sz="2600" dirty="0" smtClean="0">
                <a:latin typeface="Calibri" pitchFamily="34" charset="0"/>
                <a:cs typeface="Calibri" pitchFamily="34" charset="0"/>
              </a:rPr>
              <a:t>liničar </a:t>
            </a:r>
            <a:r>
              <a:rPr lang="ru-RU" sz="2600" dirty="0">
                <a:latin typeface="Calibri" pitchFamily="34" charset="0"/>
                <a:cs typeface="Calibri" pitchFamily="34" charset="0"/>
              </a:rPr>
              <a:t>koji psihološke podatke shvata kao </a:t>
            </a:r>
            <a:r>
              <a:rPr lang="ru-RU" sz="2600" i="1" dirty="0">
                <a:latin typeface="Calibri" pitchFamily="34" charset="0"/>
                <a:cs typeface="Calibri" pitchFamily="34" charset="0"/>
              </a:rPr>
              <a:t>znake </a:t>
            </a:r>
            <a:r>
              <a:rPr lang="ru-RU" sz="2600" dirty="0">
                <a:latin typeface="Calibri" pitchFamily="34" charset="0"/>
                <a:cs typeface="Calibri" pitchFamily="34" charset="0"/>
              </a:rPr>
              <a:t>može, u datom slučaju, izvesti sledeće zaključke:</a:t>
            </a:r>
            <a:endParaRPr lang="en-US" sz="2600" dirty="0">
              <a:latin typeface="Calibri" pitchFamily="34" charset="0"/>
              <a:cs typeface="Calibri" pitchFamily="34" charset="0"/>
            </a:endParaRPr>
          </a:p>
          <a:p>
            <a:pPr lvl="0">
              <a:spcBef>
                <a:spcPts val="600"/>
              </a:spcBef>
              <a:spcAft>
                <a:spcPts val="600"/>
              </a:spcAft>
              <a:buFont typeface="Wingdings" pitchFamily="2" charset="2"/>
              <a:buChar char="Ø"/>
            </a:pPr>
            <a:r>
              <a:rPr lang="ru-RU" sz="2600" i="1" dirty="0" smtClean="0">
                <a:latin typeface="Calibri" pitchFamily="34" charset="0"/>
                <a:cs typeface="Calibri" pitchFamily="34" charset="0"/>
              </a:rPr>
              <a:t>njeni agresivni porivi su usmereni na vlastito samstvo.</a:t>
            </a:r>
            <a:endParaRPr lang="en-US" sz="2600" i="1" dirty="0" smtClean="0">
              <a:latin typeface="Calibri" pitchFamily="34" charset="0"/>
              <a:cs typeface="Calibri" pitchFamily="34" charset="0"/>
            </a:endParaRPr>
          </a:p>
          <a:p>
            <a:pPr lvl="0">
              <a:spcBef>
                <a:spcPts val="600"/>
              </a:spcBef>
              <a:spcAft>
                <a:spcPts val="600"/>
              </a:spcAft>
              <a:buFont typeface="Wingdings" pitchFamily="2" charset="2"/>
              <a:buChar char="Ø"/>
            </a:pPr>
            <a:r>
              <a:rPr lang="ru-RU" sz="2600" i="1" dirty="0" smtClean="0">
                <a:latin typeface="Calibri" pitchFamily="34" charset="0"/>
                <a:cs typeface="Calibri" pitchFamily="34" charset="0"/>
              </a:rPr>
              <a:t>njeno ponašanje odražava jake intrapsihičke konflikte koji su odraz snažnog kompleksa napuštanja.</a:t>
            </a:r>
            <a:endParaRPr lang="en-US" sz="2600" i="1" dirty="0" smtClean="0">
              <a:latin typeface="Calibri" pitchFamily="34" charset="0"/>
              <a:cs typeface="Calibri" pitchFamily="34" charset="0"/>
            </a:endParaRPr>
          </a:p>
          <a:p>
            <a:pPr lvl="0">
              <a:spcBef>
                <a:spcPts val="600"/>
              </a:spcBef>
              <a:spcAft>
                <a:spcPts val="600"/>
              </a:spcAft>
              <a:buFont typeface="Wingdings" pitchFamily="2" charset="2"/>
              <a:buChar char="Ø"/>
            </a:pPr>
            <a:r>
              <a:rPr lang="ru-RU" sz="2600" i="1" dirty="0" smtClean="0">
                <a:latin typeface="Calibri" pitchFamily="34" charset="0"/>
                <a:cs typeface="Calibri" pitchFamily="34" charset="0"/>
              </a:rPr>
              <a:t>posezanje za pilulama predstavlja njen nesvesni poziv u pomoć</a:t>
            </a:r>
            <a:r>
              <a:rPr lang="ru-RU" sz="2600" dirty="0" smtClean="0">
                <a:latin typeface="Calibri" pitchFamily="34" charset="0"/>
                <a:cs typeface="Calibri" pitchFamily="34" charset="0"/>
              </a:rPr>
              <a:t>.</a:t>
            </a:r>
            <a:endParaRPr dirty="0"/>
          </a:p>
          <a:p>
            <a:pPr marL="0" lvl="0" indent="0" algn="just" rtl="0">
              <a:spcBef>
                <a:spcPts val="640"/>
              </a:spcBef>
              <a:spcAft>
                <a:spcPts val="0"/>
              </a:spcAft>
              <a:buClr>
                <a:schemeClr val="lt1"/>
              </a:buClr>
              <a:buSzPts val="3200"/>
              <a:buNone/>
            </a:pPr>
            <a:endParaRPr dirty="0"/>
          </a:p>
        </p:txBody>
      </p:sp>
    </p:spTree>
    <p:extLst>
      <p:ext uri="{BB962C8B-B14F-4D97-AF65-F5344CB8AC3E}">
        <p14:creationId xmlns:p14="http://schemas.microsoft.com/office/powerpoint/2010/main" xmlns="" val="31958384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990"/>
        <p:cNvGrpSpPr/>
        <p:nvPr/>
      </p:nvGrpSpPr>
      <p:grpSpPr>
        <a:xfrm>
          <a:off x="0" y="0"/>
          <a:ext cx="0" cy="0"/>
          <a:chOff x="0" y="0"/>
          <a:chExt cx="0" cy="0"/>
        </a:xfrm>
      </p:grpSpPr>
      <p:graphicFrame>
        <p:nvGraphicFramePr>
          <p:cNvPr id="1991" name="Google Shape;1991;p354"/>
          <p:cNvGraphicFramePr/>
          <p:nvPr>
            <p:extLst>
              <p:ext uri="{D42A27DB-BD31-4B8C-83A1-F6EECF244321}">
                <p14:modId xmlns:p14="http://schemas.microsoft.com/office/powerpoint/2010/main" xmlns="" val="4169166554"/>
              </p:ext>
            </p:extLst>
          </p:nvPr>
        </p:nvGraphicFramePr>
        <p:xfrm>
          <a:off x="457200" y="548680"/>
          <a:ext cx="8229625" cy="5240437"/>
        </p:xfrm>
        <a:graphic>
          <a:graphicData uri="http://schemas.openxmlformats.org/drawingml/2006/table">
            <a:tbl>
              <a:tblPr firstRow="1" bandRow="1">
                <a:noFill/>
              </a:tblPr>
              <a:tblGrid>
                <a:gridCol w="1645925"/>
                <a:gridCol w="1645925"/>
                <a:gridCol w="1645925"/>
                <a:gridCol w="1645925"/>
                <a:gridCol w="1645925"/>
              </a:tblGrid>
              <a:tr h="680211">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Podaci viđeni kao</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Nivo zaključivanja</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Podložna teorija</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Izvori podataka</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Tipični postupci obrade podataka</a:t>
                      </a:r>
                      <a:endParaRPr lang="en-US" sz="1400" dirty="0">
                        <a:effectLst/>
                        <a:latin typeface="Tahoma"/>
                        <a:ea typeface="Times New Roman"/>
                        <a:cs typeface="Times New Roman"/>
                      </a:endParaRPr>
                    </a:p>
                  </a:txBody>
                  <a:tcPr>
                    <a:solidFill>
                      <a:schemeClr val="accent1"/>
                    </a:solidFill>
                  </a:tcPr>
                </a:tc>
              </a:tr>
              <a:tr h="1660800">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Uzorak</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Nizak</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Bihevioralne</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Intervjui, testovi, promatranja, lične beleške  </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Formalno i neformalno, zasnovano na subjektivnim sudovima i funkcionalnoj analizi ispitanikovog ponašanja</a:t>
                      </a:r>
                      <a:endParaRPr lang="en-US" sz="1200" dirty="0">
                        <a:effectLst/>
                        <a:latin typeface="Tahoma"/>
                        <a:ea typeface="Times New Roman"/>
                        <a:cs typeface="Times New Roman"/>
                      </a:endParaRPr>
                    </a:p>
                  </a:txBody>
                  <a:tcPr/>
                </a:tc>
              </a:tr>
              <a:tr h="1275086">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Korelati</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en-US" sz="1200" kern="1200">
                          <a:solidFill>
                            <a:srgbClr val="000000"/>
                          </a:solidFill>
                          <a:effectLst/>
                          <a:latin typeface="Verdana"/>
                          <a:ea typeface="Times New Roman"/>
                          <a:cs typeface="Arial"/>
                        </a:rPr>
                        <a:t>U</a:t>
                      </a:r>
                      <a:r>
                        <a:rPr lang="sr-Cyrl-CS" sz="1200" kern="1200">
                          <a:solidFill>
                            <a:srgbClr val="000000"/>
                          </a:solidFill>
                          <a:effectLst/>
                          <a:latin typeface="Verdana"/>
                          <a:ea typeface="Times New Roman"/>
                          <a:cs typeface="Arial"/>
                        </a:rPr>
                        <a:t>mern</a:t>
                      </a:r>
                      <a:endParaRPr lang="en-US" sz="1200">
                        <a:effectLst/>
                        <a:latin typeface="Tahoma"/>
                        <a:ea typeface="Times New Roman"/>
                        <a:cs typeface="Times New Roman"/>
                      </a:endParaRPr>
                    </a:p>
                  </a:txBody>
                  <a:tcPr/>
                </a:tc>
                <a:tc>
                  <a:txBody>
                    <a:bodyPr/>
                    <a:lstStyle/>
                    <a:p>
                      <a:pPr marL="0" marR="0" algn="just">
                        <a:spcBef>
                          <a:spcPts val="0"/>
                        </a:spcBef>
                        <a:spcAft>
                          <a:spcPts val="0"/>
                        </a:spcAft>
                      </a:pPr>
                      <a:r>
                        <a:rPr lang="sr-Cyrl-CS" sz="1200" kern="1200">
                          <a:solidFill>
                            <a:srgbClr val="000000"/>
                          </a:solidFill>
                          <a:effectLst/>
                          <a:latin typeface="Verdana"/>
                          <a:ea typeface="Times New Roman"/>
                          <a:cs typeface="Arial"/>
                        </a:rPr>
                        <a:t>Različite teorije</a:t>
                      </a:r>
                      <a:endParaRPr lang="en-US" sz="120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Intervjui, testovi, promatranja, lične beleške  </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Formalno, zasnovano na statističkoj analizi podataka procene</a:t>
                      </a:r>
                      <a:endParaRPr lang="en-US" sz="1200" dirty="0">
                        <a:effectLst/>
                        <a:latin typeface="Tahoma"/>
                        <a:ea typeface="Times New Roman"/>
                        <a:cs typeface="Times New Roman"/>
                      </a:endParaRPr>
                    </a:p>
                  </a:txBody>
                  <a:tcPr/>
                </a:tc>
              </a:tr>
              <a:tr h="1496471">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Znak</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200" kern="1200">
                          <a:solidFill>
                            <a:srgbClr val="000000"/>
                          </a:solidFill>
                          <a:effectLst/>
                          <a:latin typeface="Verdana"/>
                          <a:ea typeface="Times New Roman"/>
                          <a:cs typeface="Arial"/>
                        </a:rPr>
                        <a:t>Visok</a:t>
                      </a:r>
                      <a:endParaRPr lang="en-US" sz="1200">
                        <a:effectLst/>
                        <a:latin typeface="Tahoma"/>
                        <a:ea typeface="Times New Roman"/>
                        <a:cs typeface="Times New Roman"/>
                      </a:endParaRPr>
                    </a:p>
                  </a:txBody>
                  <a:tcPr/>
                </a:tc>
                <a:tc>
                  <a:txBody>
                    <a:bodyPr/>
                    <a:lstStyle/>
                    <a:p>
                      <a:pPr marL="0" marR="0" algn="just">
                        <a:spcBef>
                          <a:spcPts val="0"/>
                        </a:spcBef>
                        <a:spcAft>
                          <a:spcPts val="0"/>
                        </a:spcAft>
                      </a:pPr>
                      <a:r>
                        <a:rPr lang="sr-Cyrl-CS" sz="1200" kern="1200" dirty="0">
                          <a:solidFill>
                            <a:srgbClr val="000000"/>
                          </a:solidFill>
                          <a:effectLst/>
                          <a:latin typeface="Verdana"/>
                          <a:ea typeface="Times New Roman"/>
                          <a:cs typeface="Arial"/>
                        </a:rPr>
                        <a:t>Dubinsko psihološke ili fenomenološke</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Intervjui, testovi, promatranja, lične beleške </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Neformalno, zasnovano na subjektivnim sudovima o podacima procene</a:t>
                      </a:r>
                      <a:endParaRPr lang="en-US" sz="1200" dirty="0">
                        <a:effectLst/>
                        <a:latin typeface="Tahoma"/>
                        <a:ea typeface="Times New Roman"/>
                        <a:cs typeface="Times New Roman"/>
                      </a:endParaRPr>
                    </a:p>
                  </a:txBody>
                  <a:tcPr/>
                </a:tc>
              </a:tr>
            </a:tbl>
          </a:graphicData>
        </a:graphic>
      </p:graphicFrame>
    </p:spTree>
    <p:extLst>
      <p:ext uri="{BB962C8B-B14F-4D97-AF65-F5344CB8AC3E}">
        <p14:creationId xmlns:p14="http://schemas.microsoft.com/office/powerpoint/2010/main" xmlns="" val="33567621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404664"/>
            <a:ext cx="6768752" cy="1008112"/>
          </a:xfrm>
        </p:spPr>
        <p:txBody>
          <a:bodyPr>
            <a:normAutofit fontScale="90000"/>
          </a:bodyPr>
          <a:lstStyle/>
          <a:p>
            <a:r>
              <a:rPr lang="sr-Latn-CS" sz="3600" dirty="0" smtClean="0">
                <a:effectLst>
                  <a:outerShdw blurRad="38100" dist="38100" dir="2700000" algn="tl">
                    <a:srgbClr val="000000">
                      <a:alpha val="43137"/>
                    </a:srgbClr>
                  </a:outerShdw>
                </a:effectLst>
                <a:latin typeface="Calibri" pitchFamily="34" charset="0"/>
                <a:cs typeface="Calibri" pitchFamily="34" charset="0"/>
              </a:rPr>
              <a:t>4. Saopštavanje podataka</a:t>
            </a:r>
            <a:br>
              <a:rPr lang="sr-Latn-CS" sz="3600" dirty="0" smtClean="0">
                <a:effectLst>
                  <a:outerShdw blurRad="38100" dist="38100" dir="2700000" algn="tl">
                    <a:srgbClr val="000000">
                      <a:alpha val="43137"/>
                    </a:srgbClr>
                  </a:outerShdw>
                </a:effectLst>
                <a:latin typeface="Calibri" pitchFamily="34" charset="0"/>
                <a:cs typeface="Calibri" pitchFamily="34" charset="0"/>
              </a:rPr>
            </a:br>
            <a:r>
              <a:rPr lang="sr-Latn-CS" sz="3600" b="1" dirty="0" smtClean="0">
                <a:effectLst>
                  <a:outerShdw blurRad="38100" dist="38100" dir="2700000" algn="tl">
                    <a:srgbClr val="000000">
                      <a:alpha val="43137"/>
                    </a:srgbClr>
                  </a:outerShdw>
                </a:effectLst>
                <a:latin typeface="Calibri" pitchFamily="34" charset="0"/>
                <a:cs typeface="Calibri" pitchFamily="34" charset="0"/>
              </a:rPr>
              <a:t> Nalaz i mišljenje psihologa</a:t>
            </a:r>
            <a:endParaRPr lang="en-US" sz="3600" dirty="0">
              <a:effectLst>
                <a:outerShdw blurRad="38100" dist="38100" dir="2700000" algn="tl">
                  <a:srgbClr val="000000">
                    <a:alpha val="43137"/>
                  </a:srgbClr>
                </a:outerShdw>
              </a:effectLst>
              <a:latin typeface="Calibri" pitchFamily="34" charset="0"/>
              <a:cs typeface="Calibri" pitchFamily="34" charset="0"/>
            </a:endParaRPr>
          </a:p>
        </p:txBody>
      </p:sp>
      <p:sp>
        <p:nvSpPr>
          <p:cNvPr id="3" name="Content Placeholder 2"/>
          <p:cNvSpPr>
            <a:spLocks noGrp="1"/>
          </p:cNvSpPr>
          <p:nvPr>
            <p:ph idx="1"/>
          </p:nvPr>
        </p:nvSpPr>
        <p:spPr>
          <a:xfrm>
            <a:off x="323528" y="1412776"/>
            <a:ext cx="8496944" cy="5064224"/>
          </a:xfrm>
        </p:spPr>
        <p:txBody>
          <a:bodyPr>
            <a:noAutofit/>
          </a:bodyPr>
          <a:lstStyle/>
          <a:p>
            <a:pPr marL="688086" indent="-514350">
              <a:buFont typeface="Wingdings" pitchFamily="2" charset="2"/>
              <a:buChar char="Ø"/>
            </a:pPr>
            <a:r>
              <a:rPr lang="sr-Latn-CS" sz="2400" b="1" dirty="0" smtClean="0">
                <a:latin typeface="Calibri" pitchFamily="34" charset="0"/>
                <a:cs typeface="Calibri" pitchFamily="34" charset="0"/>
              </a:rPr>
              <a:t>Osnovni podaci </a:t>
            </a:r>
            <a:r>
              <a:rPr lang="sr-Latn-CS" sz="2400" dirty="0" smtClean="0">
                <a:latin typeface="Calibri" pitchFamily="34" charset="0"/>
                <a:cs typeface="Calibri" pitchFamily="34" charset="0"/>
              </a:rPr>
              <a:t>o ispitaniku</a:t>
            </a:r>
          </a:p>
          <a:p>
            <a:pPr marL="688086" indent="-514350">
              <a:buFont typeface="Wingdings" pitchFamily="2" charset="2"/>
              <a:buChar char="Ø"/>
            </a:pPr>
            <a:r>
              <a:rPr lang="sr-Latn-CS" sz="2400" dirty="0" smtClean="0">
                <a:latin typeface="Calibri" pitchFamily="34" charset="0"/>
                <a:cs typeface="Calibri" pitchFamily="34" charset="0"/>
              </a:rPr>
              <a:t>Razlozi upućivanja na psihološko testiranje (</a:t>
            </a:r>
            <a:r>
              <a:rPr lang="sr-Latn-CS" sz="2400" b="1" dirty="0" smtClean="0">
                <a:latin typeface="Calibri" pitchFamily="34" charset="0"/>
                <a:cs typeface="Calibri" pitchFamily="34" charset="0"/>
              </a:rPr>
              <a:t>uputno pitanje</a:t>
            </a:r>
            <a:r>
              <a:rPr lang="sr-Latn-CS" sz="2400" dirty="0" smtClean="0">
                <a:latin typeface="Calibri" pitchFamily="34" charset="0"/>
                <a:cs typeface="Calibri" pitchFamily="34" charset="0"/>
              </a:rPr>
              <a:t>)</a:t>
            </a:r>
          </a:p>
          <a:p>
            <a:pPr marL="688086" indent="-514350">
              <a:buFont typeface="Wingdings" pitchFamily="2" charset="2"/>
              <a:buChar char="Ø"/>
            </a:pPr>
            <a:r>
              <a:rPr lang="sr-Latn-CS" sz="2400" b="1" dirty="0" smtClean="0">
                <a:latin typeface="Calibri" pitchFamily="34" charset="0"/>
                <a:cs typeface="Calibri" pitchFamily="34" charset="0"/>
              </a:rPr>
              <a:t>Primenjene metode</a:t>
            </a:r>
          </a:p>
          <a:p>
            <a:pPr marL="688086" indent="-514350">
              <a:buFont typeface="Wingdings" pitchFamily="2" charset="2"/>
              <a:buChar char="Ø"/>
            </a:pPr>
            <a:r>
              <a:rPr lang="sr-Latn-CS" sz="2400" b="1" dirty="0" smtClean="0">
                <a:latin typeface="Calibri" pitchFamily="34" charset="0"/>
                <a:cs typeface="Calibri" pitchFamily="34" charset="0"/>
              </a:rPr>
              <a:t>Kontakt i ponašanje</a:t>
            </a:r>
            <a:r>
              <a:rPr lang="sr-Latn-CS" sz="2400" dirty="0" smtClean="0">
                <a:latin typeface="Calibri" pitchFamily="34" charset="0"/>
                <a:cs typeface="Calibri" pitchFamily="34" charset="0"/>
              </a:rPr>
              <a:t>: tok ispitivanja, ponašanje ispitanika, procena pouzdanosti dobijenih podataka; kvalitet kontakta i afektivna rezonanca ispitivača </a:t>
            </a:r>
          </a:p>
          <a:p>
            <a:pPr marL="688086" indent="-514350">
              <a:buFont typeface="Wingdings" pitchFamily="2" charset="2"/>
              <a:buChar char="Ø"/>
            </a:pPr>
            <a:r>
              <a:rPr lang="sr-Latn-CS" sz="2400" dirty="0" smtClean="0">
                <a:latin typeface="Calibri" pitchFamily="34" charset="0"/>
                <a:cs typeface="Calibri" pitchFamily="34" charset="0"/>
              </a:rPr>
              <a:t>Procena </a:t>
            </a:r>
            <a:r>
              <a:rPr lang="sr-Latn-CS" sz="2400" b="1" dirty="0" smtClean="0">
                <a:latin typeface="Calibri" pitchFamily="34" charset="0"/>
                <a:cs typeface="Calibri" pitchFamily="34" charset="0"/>
              </a:rPr>
              <a:t>intelektualnog funkcionisanja</a:t>
            </a:r>
          </a:p>
          <a:p>
            <a:pPr marL="688086" indent="-514350">
              <a:buFont typeface="Wingdings" pitchFamily="2" charset="2"/>
              <a:buChar char="Ø"/>
            </a:pPr>
            <a:r>
              <a:rPr lang="sr-Latn-CS" sz="2400" b="1" dirty="0" smtClean="0">
                <a:latin typeface="Calibri" pitchFamily="34" charset="0"/>
                <a:cs typeface="Calibri" pitchFamily="34" charset="0"/>
              </a:rPr>
              <a:t>Procena ličnosti</a:t>
            </a:r>
            <a:r>
              <a:rPr lang="sr-Latn-CS" sz="2400" dirty="0" smtClean="0">
                <a:latin typeface="Calibri" pitchFamily="34" charset="0"/>
                <a:cs typeface="Calibri" pitchFamily="34" charset="0"/>
              </a:rPr>
              <a:t>: </a:t>
            </a:r>
            <a:r>
              <a:rPr lang="sr-Latn-CS" sz="2400" b="1" i="1" dirty="0" smtClean="0">
                <a:latin typeface="Calibri" pitchFamily="34" charset="0"/>
                <a:cs typeface="Calibri" pitchFamily="34" charset="0"/>
              </a:rPr>
              <a:t>opis ličnosti </a:t>
            </a:r>
            <a:r>
              <a:rPr lang="sr-Latn-CS" sz="2400" dirty="0" smtClean="0">
                <a:latin typeface="Calibri" pitchFamily="34" charset="0"/>
                <a:cs typeface="Calibri" pitchFamily="34" charset="0"/>
              </a:rPr>
              <a:t>(dominantne crte ličnosti, tip adaptacije, mehanizmi odbrane, itd.),  procena </a:t>
            </a:r>
            <a:r>
              <a:rPr lang="sr-Latn-CS" sz="2400" b="1" i="1" dirty="0" smtClean="0">
                <a:latin typeface="Calibri" pitchFamily="34" charset="0"/>
                <a:cs typeface="Calibri" pitchFamily="34" charset="0"/>
              </a:rPr>
              <a:t>nivoa funkcionisanja ličnosti </a:t>
            </a:r>
            <a:r>
              <a:rPr lang="sr-Latn-CS" sz="2400" dirty="0" smtClean="0">
                <a:latin typeface="Calibri" pitchFamily="34" charset="0"/>
                <a:cs typeface="Calibri" pitchFamily="34" charset="0"/>
              </a:rPr>
              <a:t>( psihotični, neurotični ili poremećaj ličnosti); hipoteze o </a:t>
            </a:r>
            <a:r>
              <a:rPr lang="sr-Latn-CS" sz="2400" b="1" i="1" dirty="0" smtClean="0">
                <a:latin typeface="Calibri" pitchFamily="34" charset="0"/>
                <a:cs typeface="Calibri" pitchFamily="34" charset="0"/>
              </a:rPr>
              <a:t>dinamici razvoja ličnosti </a:t>
            </a:r>
            <a:r>
              <a:rPr lang="sr-Latn-CS" sz="2400" dirty="0" smtClean="0">
                <a:latin typeface="Calibri" pitchFamily="34" charset="0"/>
                <a:cs typeface="Calibri" pitchFamily="34" charset="0"/>
              </a:rPr>
              <a:t>i poremećaja iz jednog ili više teorijskih okvira</a:t>
            </a:r>
          </a:p>
          <a:p>
            <a:pPr marL="688086" indent="-514350">
              <a:buFont typeface="Wingdings" pitchFamily="2" charset="2"/>
              <a:buChar char="Ø"/>
            </a:pPr>
            <a:r>
              <a:rPr lang="sr-Latn-CS" sz="2400" b="1" dirty="0" smtClean="0">
                <a:latin typeface="Calibri" pitchFamily="34" charset="0"/>
                <a:cs typeface="Calibri" pitchFamily="34" charset="0"/>
              </a:rPr>
              <a:t>Zaključak i preporuke</a:t>
            </a:r>
            <a:endParaRPr lang="sr-Latn-CS" sz="2400" dirty="0" smtClean="0">
              <a:latin typeface="Calibri" pitchFamily="34" charset="0"/>
              <a:cs typeface="Calibri" pitchFamily="34" charset="0"/>
            </a:endParaRPr>
          </a:p>
          <a:p>
            <a:pPr marL="971550" lvl="1" indent="-514350">
              <a:buFont typeface="+mj-lt"/>
              <a:buAutoNum type="arabicPeriod"/>
            </a:pPr>
            <a:endParaRPr lang="en-US" sz="2400"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6"/>
        <p:cNvGrpSpPr/>
        <p:nvPr/>
      </p:nvGrpSpPr>
      <p:grpSpPr>
        <a:xfrm>
          <a:off x="0" y="0"/>
          <a:ext cx="0" cy="0"/>
          <a:chOff x="0" y="0"/>
          <a:chExt cx="0" cy="0"/>
        </a:xfrm>
      </p:grpSpPr>
      <p:sp>
        <p:nvSpPr>
          <p:cNvPr id="747" name="Google Shape;747;p126"/>
          <p:cNvSpPr txBox="1">
            <a:spLocks noGrp="1"/>
          </p:cNvSpPr>
          <p:nvPr>
            <p:ph type="body" idx="1"/>
          </p:nvPr>
        </p:nvSpPr>
        <p:spPr>
          <a:xfrm>
            <a:off x="755576" y="692697"/>
            <a:ext cx="7931224" cy="5184576"/>
          </a:xfrm>
          <a:prstGeom prst="rect">
            <a:avLst/>
          </a:prstGeom>
          <a:noFill/>
          <a:ln>
            <a:noFill/>
          </a:ln>
        </p:spPr>
        <p:txBody>
          <a:bodyPr spcFirstLastPara="1" wrap="square" lIns="91425" tIns="45700" rIns="91425" bIns="45700" anchor="t" anchorCtr="0">
            <a:normAutofit lnSpcReduction="10000"/>
          </a:bodyPr>
          <a:lstStyle/>
          <a:p>
            <a:pPr marL="0" lvl="0" indent="0">
              <a:buNone/>
            </a:pPr>
            <a:r>
              <a:rPr lang="sr-Cyrl-CS" sz="2600" dirty="0" smtClean="0">
                <a:latin typeface="Times New Roman"/>
                <a:ea typeface="Times New Roman"/>
                <a:cs typeface="Times New Roman"/>
                <a:sym typeface="Times New Roman"/>
              </a:rPr>
              <a:t> </a:t>
            </a:r>
            <a:r>
              <a:rPr lang="sr-Latn-RS" sz="2400" i="1" dirty="0">
                <a:latin typeface="Calibri" pitchFamily="34" charset="0"/>
                <a:cs typeface="Calibri" pitchFamily="34" charset="0"/>
              </a:rPr>
              <a:t>N</a:t>
            </a:r>
            <a:r>
              <a:rPr lang="sr-Cyrl-CS" sz="2400" i="1" dirty="0" smtClean="0">
                <a:latin typeface="Calibri" pitchFamily="34" charset="0"/>
                <a:cs typeface="Calibri" pitchFamily="34" charset="0"/>
              </a:rPr>
              <a:t>eadekvatn</a:t>
            </a:r>
            <a:r>
              <a:rPr lang="sr-Latn-RS" sz="2400" i="1" dirty="0" smtClean="0">
                <a:latin typeface="Calibri" pitchFamily="34" charset="0"/>
                <a:cs typeface="Calibri" pitchFamily="34" charset="0"/>
              </a:rPr>
              <a:t>a uputna </a:t>
            </a:r>
            <a:r>
              <a:rPr lang="sr-Latn-RS" sz="2400" i="1" dirty="0">
                <a:latin typeface="Calibri" pitchFamily="34" charset="0"/>
                <a:cs typeface="Calibri" pitchFamily="34" charset="0"/>
              </a:rPr>
              <a:t>pitanja </a:t>
            </a:r>
            <a:r>
              <a:rPr lang="sr-Latn-RS" sz="2400" dirty="0">
                <a:latin typeface="Calibri" pitchFamily="34" charset="0"/>
                <a:cs typeface="Calibri" pitchFamily="34" charset="0"/>
              </a:rPr>
              <a:t>kojima nedostaje </a:t>
            </a:r>
            <a:r>
              <a:rPr lang="sr-Cyrl-CS" sz="2400" dirty="0">
                <a:latin typeface="Calibri" pitchFamily="34" charset="0"/>
                <a:cs typeface="Calibri" pitchFamily="34" charset="0"/>
              </a:rPr>
              <a:t>nedostaje preciznost:</a:t>
            </a:r>
            <a:endParaRPr lang="en-US" sz="2400" dirty="0">
              <a:latin typeface="Calibri" pitchFamily="34" charset="0"/>
              <a:cs typeface="Calibri" pitchFamily="34" charset="0"/>
            </a:endParaRPr>
          </a:p>
          <a:p>
            <a:pPr lvl="0"/>
            <a:endParaRPr lang="en-US" sz="2400" dirty="0">
              <a:latin typeface="Calibri" pitchFamily="34" charset="0"/>
              <a:cs typeface="Calibri" pitchFamily="34" charset="0"/>
            </a:endParaRPr>
          </a:p>
          <a:p>
            <a:pPr lvl="0"/>
            <a:r>
              <a:rPr lang="sr-Cyrl-CS" sz="2400" dirty="0">
                <a:latin typeface="Calibri" pitchFamily="34" charset="0"/>
                <a:cs typeface="Calibri" pitchFamily="34" charset="0"/>
              </a:rPr>
              <a:t>,,</a:t>
            </a:r>
            <a:r>
              <a:rPr lang="sr-Cyrl-CS" sz="2400" i="1" dirty="0">
                <a:latin typeface="Calibri" pitchFamily="34" charset="0"/>
                <a:cs typeface="Calibri" pitchFamily="34" charset="0"/>
              </a:rPr>
              <a:t>Pacijent je poslat na psihološku procenu”, </a:t>
            </a:r>
            <a:endParaRPr lang="en-US" sz="2400" i="1" dirty="0">
              <a:latin typeface="Calibri" pitchFamily="34" charset="0"/>
              <a:cs typeface="Calibri" pitchFamily="34" charset="0"/>
            </a:endParaRPr>
          </a:p>
          <a:p>
            <a:pPr lvl="0"/>
            <a:r>
              <a:rPr lang="sr-Cyrl-CS" sz="2400" i="1" dirty="0">
                <a:latin typeface="Calibri" pitchFamily="34" charset="0"/>
                <a:cs typeface="Calibri" pitchFamily="34" charset="0"/>
              </a:rPr>
              <a:t>,,Izvršiti procenu sklopa i dinamike ličnosti”,</a:t>
            </a:r>
            <a:endParaRPr lang="en-US" sz="2400" i="1" dirty="0">
              <a:latin typeface="Calibri" pitchFamily="34" charset="0"/>
              <a:cs typeface="Calibri" pitchFamily="34" charset="0"/>
            </a:endParaRPr>
          </a:p>
          <a:p>
            <a:pPr lvl="0"/>
            <a:r>
              <a:rPr lang="sr-Cyrl-CS" sz="2400" i="1" dirty="0">
                <a:latin typeface="Calibri" pitchFamily="34" charset="0"/>
                <a:cs typeface="Calibri" pitchFamily="34" charset="0"/>
              </a:rPr>
              <a:t>,,Potrebno je izvršiti psihološku eksploraciju klijenta N. N.”, </a:t>
            </a:r>
            <a:endParaRPr lang="en-US" sz="2400" i="1" dirty="0">
              <a:latin typeface="Calibri" pitchFamily="34" charset="0"/>
              <a:cs typeface="Calibri" pitchFamily="34" charset="0"/>
            </a:endParaRPr>
          </a:p>
          <a:p>
            <a:pPr lvl="0"/>
            <a:r>
              <a:rPr lang="sr-Cyrl-CS" sz="2400" i="1" dirty="0" smtClean="0">
                <a:latin typeface="Calibri" pitchFamily="34" charset="0"/>
                <a:cs typeface="Calibri" pitchFamily="34" charset="0"/>
              </a:rPr>
              <a:t>,,</a:t>
            </a:r>
            <a:r>
              <a:rPr lang="sr-Cyrl-CS" sz="2400" i="1" dirty="0">
                <a:latin typeface="Calibri" pitchFamily="34" charset="0"/>
                <a:cs typeface="Calibri" pitchFamily="34" charset="0"/>
              </a:rPr>
              <a:t>Da li će pacijent izvršiti suicid?”, </a:t>
            </a:r>
            <a:endParaRPr lang="en-US" sz="2400" i="1" dirty="0">
              <a:latin typeface="Calibri" pitchFamily="34" charset="0"/>
              <a:cs typeface="Calibri" pitchFamily="34" charset="0"/>
            </a:endParaRPr>
          </a:p>
          <a:p>
            <a:pPr lvl="0"/>
            <a:r>
              <a:rPr lang="sr-Cyrl-CS" sz="2400" i="1" dirty="0">
                <a:latin typeface="Calibri" pitchFamily="34" charset="0"/>
                <a:cs typeface="Calibri" pitchFamily="34" charset="0"/>
              </a:rPr>
              <a:t>,,Zbog procene podobnosti za psihoterapiju” ili</a:t>
            </a:r>
            <a:endParaRPr lang="en-US" sz="2400" i="1" dirty="0">
              <a:latin typeface="Calibri" pitchFamily="34" charset="0"/>
              <a:cs typeface="Calibri" pitchFamily="34" charset="0"/>
            </a:endParaRPr>
          </a:p>
          <a:p>
            <a:pPr lvl="0"/>
            <a:r>
              <a:rPr lang="sr-Cyrl-CS" sz="2400" i="1" dirty="0">
                <a:latin typeface="Calibri" pitchFamily="34" charset="0"/>
                <a:cs typeface="Calibri" pitchFamily="34" charset="0"/>
              </a:rPr>
              <a:t>,,Istražiti psihološko funkcionisanje osobe</a:t>
            </a:r>
            <a:r>
              <a:rPr lang="sr-Cyrl-CS" sz="2400" i="1" dirty="0" smtClean="0">
                <a:latin typeface="Calibri" pitchFamily="34" charset="0"/>
                <a:cs typeface="Calibri" pitchFamily="34" charset="0"/>
              </a:rPr>
              <a:t>”,</a:t>
            </a:r>
            <a:endParaRPr lang="sr-Latn-RS" sz="2400" i="1" dirty="0" smtClean="0">
              <a:latin typeface="Calibri" pitchFamily="34" charset="0"/>
              <a:cs typeface="Calibri" pitchFamily="34" charset="0"/>
            </a:endParaRPr>
          </a:p>
          <a:p>
            <a:pPr lvl="0"/>
            <a:endParaRPr lang="en-US" sz="2400" dirty="0">
              <a:latin typeface="Calibri" pitchFamily="34" charset="0"/>
              <a:cs typeface="Calibri" pitchFamily="34" charset="0"/>
            </a:endParaRPr>
          </a:p>
          <a:p>
            <a:pPr marL="0" lvl="0" indent="0">
              <a:buNone/>
            </a:pPr>
            <a:r>
              <a:rPr lang="sr-Latn-RS" sz="2400" dirty="0">
                <a:latin typeface="Calibri" pitchFamily="34" charset="0"/>
                <a:cs typeface="Calibri" pitchFamily="34" charset="0"/>
              </a:rPr>
              <a:t>Potrebno je da </a:t>
            </a:r>
            <a:r>
              <a:rPr lang="ru-RU" sz="2400" dirty="0">
                <a:latin typeface="Calibri" pitchFamily="34" charset="0"/>
                <a:cs typeface="Calibri" pitchFamily="34" charset="0"/>
              </a:rPr>
              <a:t>uključimo </a:t>
            </a:r>
            <a:r>
              <a:rPr lang="ru-RU" sz="2400" i="1" dirty="0">
                <a:latin typeface="Calibri" pitchFamily="34" charset="0"/>
                <a:cs typeface="Calibri" pitchFamily="34" charset="0"/>
              </a:rPr>
              <a:t>specifičnu </a:t>
            </a:r>
            <a:r>
              <a:rPr lang="ru-RU" sz="2400" b="1" i="1" dirty="0">
                <a:latin typeface="Calibri" pitchFamily="34" charset="0"/>
                <a:cs typeface="Calibri" pitchFamily="34" charset="0"/>
              </a:rPr>
              <a:t>svrhu</a:t>
            </a:r>
            <a:r>
              <a:rPr lang="ru-RU" sz="2400" i="1" dirty="0">
                <a:latin typeface="Calibri" pitchFamily="34" charset="0"/>
                <a:cs typeface="Calibri" pitchFamily="34" charset="0"/>
              </a:rPr>
              <a:t> </a:t>
            </a:r>
            <a:r>
              <a:rPr lang="ru-RU" sz="2400" dirty="0">
                <a:latin typeface="Calibri" pitchFamily="34" charset="0"/>
                <a:cs typeface="Calibri" pitchFamily="34" charset="0"/>
              </a:rPr>
              <a:t>procene i </a:t>
            </a:r>
            <a:r>
              <a:rPr lang="ru-RU" sz="2400" b="1" i="1" dirty="0">
                <a:latin typeface="Calibri" pitchFamily="34" charset="0"/>
                <a:cs typeface="Calibri" pitchFamily="34" charset="0"/>
              </a:rPr>
              <a:t>odluke</a:t>
            </a:r>
            <a:r>
              <a:rPr lang="ru-RU" sz="2400" i="1" dirty="0">
                <a:latin typeface="Calibri" pitchFamily="34" charset="0"/>
                <a:cs typeface="Calibri" pitchFamily="34" charset="0"/>
              </a:rPr>
              <a:t> </a:t>
            </a:r>
            <a:r>
              <a:rPr lang="ru-RU" sz="2400" dirty="0" smtClean="0">
                <a:latin typeface="Calibri" pitchFamily="34" charset="0"/>
                <a:cs typeface="Calibri" pitchFamily="34" charset="0"/>
              </a:rPr>
              <a:t>koje </a:t>
            </a:r>
            <a:r>
              <a:rPr lang="ru-RU" sz="2400" dirty="0">
                <a:latin typeface="Calibri" pitchFamily="34" charset="0"/>
                <a:cs typeface="Calibri" pitchFamily="34" charset="0"/>
              </a:rPr>
              <a:t>nalogodavac namerava da sprovede u delo pošto se obavi klinička procena.</a:t>
            </a:r>
            <a:endParaRPr lang="en-US" sz="2400" dirty="0">
              <a:latin typeface="Calibri" pitchFamily="34" charset="0"/>
              <a:cs typeface="Calibri" pitchFamily="34" charset="0"/>
            </a:endParaRPr>
          </a:p>
          <a:p>
            <a:endParaRPr lang="en-US" dirty="0"/>
          </a:p>
          <a:p>
            <a:pPr marL="342900" lvl="0" indent="-342900" algn="just">
              <a:spcBef>
                <a:spcPts val="0"/>
              </a:spcBef>
              <a:buClr>
                <a:srgbClr val="FFFF00"/>
              </a:buClr>
              <a:buSzPts val="2400"/>
              <a:buNone/>
            </a:pPr>
            <a:endParaRPr dirty="0"/>
          </a:p>
        </p:txBody>
      </p:sp>
    </p:spTree>
    <p:extLst>
      <p:ext uri="{BB962C8B-B14F-4D97-AF65-F5344CB8AC3E}">
        <p14:creationId xmlns:p14="http://schemas.microsoft.com/office/powerpoint/2010/main" xmlns="" val="1464122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76672"/>
            <a:ext cx="8183880" cy="792088"/>
          </a:xfrm>
        </p:spPr>
        <p:txBody>
          <a:bodyPr>
            <a:normAutofit/>
          </a:bodyPr>
          <a:lstStyle/>
          <a:p>
            <a:r>
              <a:rPr lang="sr-Cyrl-CS" sz="2800" b="0" dirty="0">
                <a:effectLst>
                  <a:outerShdw blurRad="38100" dist="38100" dir="2700000" algn="tl">
                    <a:srgbClr val="000000">
                      <a:alpha val="43137"/>
                    </a:srgbClr>
                  </a:outerShdw>
                </a:effectLst>
              </a:rPr>
              <a:t>Opšti razlozi upućivanja na kliničku </a:t>
            </a:r>
            <a:r>
              <a:rPr lang="sr-Cyrl-CS" sz="2800" b="0" dirty="0" smtClean="0">
                <a:effectLst>
                  <a:outerShdw blurRad="38100" dist="38100" dir="2700000" algn="tl">
                    <a:srgbClr val="000000">
                      <a:alpha val="43137"/>
                    </a:srgbClr>
                  </a:outerShdw>
                </a:effectLst>
              </a:rPr>
              <a:t>procenu</a:t>
            </a:r>
            <a:endParaRPr lang="en-US" sz="2000" b="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39552" y="1628800"/>
            <a:ext cx="8183880" cy="4392488"/>
          </a:xfrm>
        </p:spPr>
        <p:txBody>
          <a:bodyPr>
            <a:normAutofit fontScale="62500" lnSpcReduction="20000"/>
          </a:bodyPr>
          <a:lstStyle/>
          <a:p>
            <a:pPr lvl="0">
              <a:spcBef>
                <a:spcPts val="600"/>
              </a:spcBef>
              <a:spcAft>
                <a:spcPts val="600"/>
              </a:spcAft>
            </a:pPr>
            <a:r>
              <a:rPr lang="sr-Cyrl-CS" dirty="0"/>
              <a:t>Procena intelektualnih </a:t>
            </a:r>
            <a:r>
              <a:rPr lang="sr-Cyrl-CS" dirty="0" smtClean="0"/>
              <a:t>sposobnosti</a:t>
            </a:r>
            <a:endParaRPr lang="en-US" dirty="0"/>
          </a:p>
          <a:p>
            <a:pPr lvl="0">
              <a:spcBef>
                <a:spcPts val="600"/>
              </a:spcBef>
              <a:spcAft>
                <a:spcPts val="600"/>
              </a:spcAft>
            </a:pPr>
            <a:r>
              <a:rPr lang="sr-Cyrl-CS" dirty="0"/>
              <a:t>Diferencijalna dijagnoza: </a:t>
            </a:r>
            <a:r>
              <a:rPr lang="sr-Cyrl-CS" dirty="0" smtClean="0"/>
              <a:t>funkcionaln</a:t>
            </a:r>
            <a:r>
              <a:rPr lang="sr-Latn-RS" dirty="0" smtClean="0"/>
              <a:t>e</a:t>
            </a:r>
            <a:r>
              <a:rPr lang="sr-Cyrl-CS" dirty="0" smtClean="0"/>
              <a:t> smetnj</a:t>
            </a:r>
            <a:r>
              <a:rPr lang="sr-Latn-RS" dirty="0" smtClean="0"/>
              <a:t>e</a:t>
            </a:r>
            <a:r>
              <a:rPr lang="sr-Cyrl-CS" dirty="0" smtClean="0"/>
              <a:t> </a:t>
            </a:r>
            <a:r>
              <a:rPr lang="sr-Latn-RS" dirty="0" smtClean="0"/>
              <a:t>ili</a:t>
            </a:r>
            <a:r>
              <a:rPr lang="sr-Cyrl-CS" dirty="0" smtClean="0"/>
              <a:t> organsko oštećenj</a:t>
            </a:r>
            <a:r>
              <a:rPr lang="sr-Latn-RS" dirty="0" smtClean="0"/>
              <a:t>e;</a:t>
            </a:r>
            <a:r>
              <a:rPr lang="sr-Cyrl-CS" dirty="0" smtClean="0"/>
              <a:t> neurotični </a:t>
            </a:r>
            <a:r>
              <a:rPr lang="sr-Latn-RS" dirty="0" smtClean="0"/>
              <a:t>ili</a:t>
            </a:r>
            <a:r>
              <a:rPr lang="sr-Cyrl-CS" dirty="0" smtClean="0"/>
              <a:t> psihotičn</a:t>
            </a:r>
            <a:r>
              <a:rPr lang="sr-Latn-RS" dirty="0" smtClean="0"/>
              <a:t>i</a:t>
            </a:r>
            <a:r>
              <a:rPr lang="sr-Cyrl-CS" dirty="0" smtClean="0"/>
              <a:t> poremećaj,</a:t>
            </a:r>
            <a:endParaRPr lang="en-US" dirty="0"/>
          </a:p>
          <a:p>
            <a:pPr lvl="0">
              <a:spcBef>
                <a:spcPts val="600"/>
              </a:spcBef>
              <a:spcAft>
                <a:spcPts val="600"/>
              </a:spcAft>
            </a:pPr>
            <a:r>
              <a:rPr lang="sr-Cyrl-CS" dirty="0"/>
              <a:t>Procena prirode i </a:t>
            </a:r>
            <a:r>
              <a:rPr lang="sr-Latn-RS" dirty="0" smtClean="0"/>
              <a:t>stepena</a:t>
            </a:r>
            <a:r>
              <a:rPr lang="sr-Cyrl-CS" dirty="0" smtClean="0"/>
              <a:t> </a:t>
            </a:r>
            <a:r>
              <a:rPr lang="sr-Cyrl-CS" dirty="0"/>
              <a:t>moždanog oštećenja,</a:t>
            </a:r>
            <a:endParaRPr lang="en-US" dirty="0"/>
          </a:p>
          <a:p>
            <a:pPr lvl="0">
              <a:spcBef>
                <a:spcPts val="600"/>
              </a:spcBef>
              <a:spcAft>
                <a:spcPts val="600"/>
              </a:spcAft>
            </a:pPr>
            <a:r>
              <a:rPr lang="sr-Cyrl-CS" dirty="0"/>
              <a:t>Procena podobnosti za psihoterapiju, motivacije, mogućih problema i teškoća tokom terapije i određivanja vrste psihoterapije koja će dati najoptimalnije rezultate,</a:t>
            </a:r>
            <a:endParaRPr lang="en-US" dirty="0"/>
          </a:p>
          <a:p>
            <a:pPr lvl="0">
              <a:spcBef>
                <a:spcPts val="600"/>
              </a:spcBef>
              <a:spcAft>
                <a:spcPts val="600"/>
              </a:spcAft>
            </a:pPr>
            <a:r>
              <a:rPr lang="sr-Cyrl-CS" dirty="0"/>
              <a:t>Stepen uvida koji osoba ima o </a:t>
            </a:r>
            <a:r>
              <a:rPr lang="sr-Latn-RS" dirty="0" smtClean="0"/>
              <a:t>sebi i svojim </a:t>
            </a:r>
            <a:r>
              <a:rPr lang="sr-Cyrl-CS" dirty="0" smtClean="0"/>
              <a:t>poteškoćama </a:t>
            </a:r>
            <a:r>
              <a:rPr lang="sr-Latn-RS" dirty="0" smtClean="0"/>
              <a:t>(simptomima, sopstvenim kapacitetima, </a:t>
            </a:r>
            <a:r>
              <a:rPr lang="sr-Cyrl-CS" dirty="0" smtClean="0"/>
              <a:t>međuljudskim odnosima</a:t>
            </a:r>
            <a:r>
              <a:rPr lang="sr-Latn-RS" dirty="0" smtClean="0"/>
              <a:t>) </a:t>
            </a:r>
            <a:endParaRPr lang="en-US" dirty="0"/>
          </a:p>
          <a:p>
            <a:pPr lvl="0">
              <a:spcBef>
                <a:spcPts val="600"/>
              </a:spcBef>
              <a:spcAft>
                <a:spcPts val="600"/>
              </a:spcAft>
            </a:pPr>
            <a:r>
              <a:rPr lang="sr-Cyrl-CS" dirty="0"/>
              <a:t>Procena kao pomoć </a:t>
            </a:r>
            <a:r>
              <a:rPr lang="sr-Cyrl-CS" dirty="0" smtClean="0"/>
              <a:t>u</a:t>
            </a:r>
            <a:r>
              <a:rPr lang="sr-Latn-RS" dirty="0" smtClean="0"/>
              <a:t> donošenju specifičnih odluka (sud, socijani rad, škola)</a:t>
            </a:r>
            <a:endParaRPr lang="en-US" dirty="0"/>
          </a:p>
          <a:p>
            <a:pPr lvl="0">
              <a:spcBef>
                <a:spcPts val="600"/>
              </a:spcBef>
              <a:spcAft>
                <a:spcPts val="600"/>
              </a:spcAft>
            </a:pPr>
            <a:r>
              <a:rPr lang="ru-RU" dirty="0"/>
              <a:t>Procena kao deo postupka profesionalne selekcije i kao sredstvo pružanja preporuka u profesionalnoj orijentaciji,</a:t>
            </a:r>
            <a:endParaRPr lang="en-US" dirty="0"/>
          </a:p>
          <a:p>
            <a:pPr>
              <a:spcBef>
                <a:spcPts val="600"/>
              </a:spcBef>
              <a:spcAft>
                <a:spcPts val="600"/>
              </a:spcAft>
            </a:pPr>
            <a:endParaRPr lang="en-US" dirty="0"/>
          </a:p>
        </p:txBody>
      </p:sp>
    </p:spTree>
    <p:extLst>
      <p:ext uri="{BB962C8B-B14F-4D97-AF65-F5344CB8AC3E}">
        <p14:creationId xmlns:p14="http://schemas.microsoft.com/office/powerpoint/2010/main" xmlns="" val="566290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72"/>
        <p:cNvGrpSpPr/>
        <p:nvPr/>
      </p:nvGrpSpPr>
      <p:grpSpPr>
        <a:xfrm>
          <a:off x="0" y="0"/>
          <a:ext cx="0" cy="0"/>
          <a:chOff x="0" y="0"/>
          <a:chExt cx="0" cy="0"/>
        </a:xfrm>
      </p:grpSpPr>
      <p:sp>
        <p:nvSpPr>
          <p:cNvPr id="773" name="Google Shape;773;p131"/>
          <p:cNvSpPr txBox="1">
            <a:spLocks noGrp="1"/>
          </p:cNvSpPr>
          <p:nvPr>
            <p:ph type="title"/>
          </p:nvPr>
        </p:nvSpPr>
        <p:spPr>
          <a:xfrm>
            <a:off x="899592" y="548680"/>
            <a:ext cx="7056784" cy="936104"/>
          </a:xfrm>
          <a:prstGeom prst="rect">
            <a:avLst/>
          </a:prstGeom>
          <a:noFill/>
          <a:ln>
            <a:noFill/>
          </a:ln>
        </p:spPr>
        <p:txBody>
          <a:bodyPr spcFirstLastPara="1" wrap="square" lIns="91425" tIns="45700" rIns="91425" bIns="45700" anchor="ctr" anchorCtr="0">
            <a:normAutofit/>
          </a:bodyPr>
          <a:lstStyle/>
          <a:p>
            <a:pPr>
              <a:spcBef>
                <a:spcPts val="0"/>
              </a:spcBef>
              <a:buClr>
                <a:srgbClr val="FFFF00"/>
              </a:buClr>
              <a:buSzPts val="2800"/>
            </a:pPr>
            <a:r>
              <a:rPr lang="sr-Latn-RS" sz="3200" b="0" dirty="0" err="1">
                <a:effectLst>
                  <a:outerShdw blurRad="38100" dist="38100" dir="2700000" algn="tl">
                    <a:srgbClr val="000000">
                      <a:alpha val="43137"/>
                    </a:srgbClr>
                  </a:outerShdw>
                </a:effectLst>
              </a:rPr>
              <a:t>S</a:t>
            </a:r>
            <a:r>
              <a:rPr lang="en-US" sz="3200" b="0" dirty="0" err="1" smtClean="0">
                <a:effectLst>
                  <a:outerShdw blurRad="38100" dist="38100" dir="2700000" algn="tl">
                    <a:srgbClr val="000000">
                      <a:alpha val="43137"/>
                    </a:srgbClr>
                  </a:outerShdw>
                </a:effectLst>
              </a:rPr>
              <a:t>adržaj</a:t>
            </a:r>
            <a:r>
              <a:rPr lang="en-US" sz="3200" b="0" dirty="0" smtClean="0">
                <a:effectLst>
                  <a:outerShdw blurRad="38100" dist="38100" dir="2700000" algn="tl">
                    <a:srgbClr val="000000">
                      <a:alpha val="43137"/>
                    </a:srgbClr>
                  </a:outerShdw>
                </a:effectLst>
              </a:rPr>
              <a:t> </a:t>
            </a:r>
            <a:r>
              <a:rPr lang="en-US" sz="3200" b="0" dirty="0" err="1" smtClean="0">
                <a:effectLst>
                  <a:outerShdw blurRad="38100" dist="38100" dir="2700000" algn="tl">
                    <a:srgbClr val="000000">
                      <a:alpha val="43137"/>
                    </a:srgbClr>
                  </a:outerShdw>
                </a:effectLst>
              </a:rPr>
              <a:t>uputnog</a:t>
            </a:r>
            <a:r>
              <a:rPr lang="en-US" sz="3200" b="0" dirty="0" smtClean="0">
                <a:effectLst>
                  <a:outerShdw blurRad="38100" dist="38100" dir="2700000" algn="tl">
                    <a:srgbClr val="000000">
                      <a:alpha val="43137"/>
                    </a:srgbClr>
                  </a:outerShdw>
                </a:effectLst>
              </a:rPr>
              <a:t> </a:t>
            </a:r>
            <a:r>
              <a:rPr lang="en-US" sz="3200" b="0" dirty="0" err="1" smtClean="0">
                <a:effectLst>
                  <a:outerShdw blurRad="38100" dist="38100" dir="2700000" algn="tl">
                    <a:srgbClr val="000000">
                      <a:alpha val="43137"/>
                    </a:srgbClr>
                  </a:outerShdw>
                </a:effectLst>
              </a:rPr>
              <a:t>pitanja</a:t>
            </a:r>
            <a:endParaRPr lang="en-US" sz="3200" b="0" dirty="0">
              <a:solidFill>
                <a:srgbClr val="FFFF00"/>
              </a:solidFill>
              <a:effectLst>
                <a:outerShdw blurRad="38100" dist="38100" dir="2700000" algn="tl">
                  <a:srgbClr val="000000">
                    <a:alpha val="43137"/>
                  </a:srgbClr>
                </a:outerShdw>
              </a:effectLst>
              <a:latin typeface="Times New Roman"/>
              <a:ea typeface="Times New Roman"/>
              <a:cs typeface="Times New Roman"/>
              <a:sym typeface="Times New Roman"/>
            </a:endParaRPr>
          </a:p>
        </p:txBody>
      </p:sp>
      <p:sp>
        <p:nvSpPr>
          <p:cNvPr id="774" name="Google Shape;774;p131"/>
          <p:cNvSpPr txBox="1">
            <a:spLocks noGrp="1"/>
          </p:cNvSpPr>
          <p:nvPr>
            <p:ph type="body" idx="1"/>
          </p:nvPr>
        </p:nvSpPr>
        <p:spPr>
          <a:xfrm>
            <a:off x="539552" y="1628800"/>
            <a:ext cx="7848872" cy="3960440"/>
          </a:xfrm>
          <a:prstGeom prst="rect">
            <a:avLst/>
          </a:prstGeom>
          <a:noFill/>
          <a:ln>
            <a:noFill/>
          </a:ln>
        </p:spPr>
        <p:txBody>
          <a:bodyPr spcFirstLastPara="1" wrap="square" lIns="91425" tIns="45700" rIns="91425" bIns="45700" anchor="t" anchorCtr="0">
            <a:normAutofit fontScale="92500" lnSpcReduction="10000"/>
          </a:bodyPr>
          <a:lstStyle/>
          <a:p>
            <a:pPr marL="514350" lvl="0" indent="-514350">
              <a:spcBef>
                <a:spcPts val="600"/>
              </a:spcBef>
              <a:spcAft>
                <a:spcPts val="600"/>
              </a:spcAft>
              <a:buFont typeface="+mj-lt"/>
              <a:buAutoNum type="arabicPeriod"/>
            </a:pPr>
            <a:r>
              <a:rPr lang="sr-Cyrl-CS" sz="2400" dirty="0"/>
              <a:t>Kratak opis osobe</a:t>
            </a:r>
            <a:r>
              <a:rPr lang="sr-Latn-RS" sz="2400" dirty="0"/>
              <a:t>- d</a:t>
            </a:r>
            <a:r>
              <a:rPr lang="sr-Cyrl-CS" sz="2400" dirty="0"/>
              <a:t>emografski podaci </a:t>
            </a:r>
            <a:r>
              <a:rPr lang="sr-Latn-RS" sz="2400" dirty="0"/>
              <a:t>(</a:t>
            </a:r>
            <a:r>
              <a:rPr lang="sr-Cyrl-CS" sz="2400" dirty="0"/>
              <a:t>ime i prezime, uzrast, obrazovanje, zaposlenje, etnicitet, bračno stanje, članovi porodice, mesto stanovanja</a:t>
            </a:r>
            <a:r>
              <a:rPr lang="sr-Latn-RS" sz="2400" dirty="0"/>
              <a:t>)</a:t>
            </a:r>
            <a:endParaRPr lang="en-US" sz="2400" dirty="0"/>
          </a:p>
          <a:p>
            <a:pPr marL="514350" lvl="0" indent="-514350">
              <a:spcBef>
                <a:spcPts val="600"/>
              </a:spcBef>
              <a:spcAft>
                <a:spcPts val="600"/>
              </a:spcAft>
              <a:buFont typeface="+mj-lt"/>
              <a:buAutoNum type="arabicPeriod"/>
            </a:pPr>
            <a:r>
              <a:rPr lang="sr-Latn-RS" sz="2400" dirty="0" smtClean="0"/>
              <a:t>N</a:t>
            </a:r>
            <a:r>
              <a:rPr lang="sr-Cyrl-CS" sz="2400" dirty="0" smtClean="0"/>
              <a:t>alogodava</a:t>
            </a:r>
            <a:r>
              <a:rPr lang="sr-Latn-RS" sz="2400" dirty="0"/>
              <a:t>c </a:t>
            </a:r>
            <a:r>
              <a:rPr lang="sr-Cyrl-CS" sz="2400" dirty="0"/>
              <a:t>ili ustanov</a:t>
            </a:r>
            <a:r>
              <a:rPr lang="sr-Latn-RS" sz="2400" dirty="0"/>
              <a:t>a </a:t>
            </a:r>
            <a:r>
              <a:rPr lang="sr-Cyrl-CS" sz="2400" dirty="0"/>
              <a:t>koja traži procenu</a:t>
            </a:r>
            <a:r>
              <a:rPr lang="sr-Latn-RS" sz="2400" dirty="0"/>
              <a:t>- </a:t>
            </a:r>
            <a:r>
              <a:rPr lang="sr-Cyrl-CS" sz="2400" dirty="0"/>
              <a:t>opis uslova koji su vodili </a:t>
            </a:r>
            <a:r>
              <a:rPr lang="sr-Latn-RS" sz="2400" dirty="0"/>
              <a:t>ka </a:t>
            </a:r>
            <a:r>
              <a:rPr lang="sr-Cyrl-CS" sz="2400" dirty="0"/>
              <a:t>kliničkoj proceni; u kakvom je odnosu prema ispitaniku nalogovdavac ili ustanova,</a:t>
            </a:r>
            <a:endParaRPr lang="en-US" sz="2400" dirty="0"/>
          </a:p>
          <a:p>
            <a:pPr marL="514350" lvl="0" indent="-514350">
              <a:spcBef>
                <a:spcPts val="600"/>
              </a:spcBef>
              <a:spcAft>
                <a:spcPts val="600"/>
              </a:spcAft>
              <a:buFont typeface="+mj-lt"/>
              <a:buAutoNum type="arabicPeriod"/>
            </a:pPr>
            <a:r>
              <a:rPr lang="sr-Latn-RS" sz="2400" dirty="0"/>
              <a:t>O</a:t>
            </a:r>
            <a:r>
              <a:rPr lang="sr-Cyrl-CS" sz="2400" dirty="0" smtClean="0"/>
              <a:t>pis </a:t>
            </a:r>
            <a:r>
              <a:rPr lang="sr-Latn-RS" sz="2400" dirty="0"/>
              <a:t>aktuelnih </a:t>
            </a:r>
            <a:r>
              <a:rPr lang="sr-Cyrl-CS" sz="2400" dirty="0"/>
              <a:t>problema klijenta, </a:t>
            </a:r>
            <a:endParaRPr lang="en-US" sz="2400" dirty="0"/>
          </a:p>
          <a:p>
            <a:pPr marL="514350" lvl="0" indent="-514350">
              <a:spcBef>
                <a:spcPts val="600"/>
              </a:spcBef>
              <a:spcAft>
                <a:spcPts val="600"/>
              </a:spcAft>
              <a:buFont typeface="+mj-lt"/>
              <a:buAutoNum type="arabicPeriod"/>
            </a:pPr>
            <a:r>
              <a:rPr lang="sr-Latn-RS" sz="2400" dirty="0" smtClean="0"/>
              <a:t>S</a:t>
            </a:r>
            <a:r>
              <a:rPr lang="sr-Cyrl-CS" sz="2400" dirty="0" smtClean="0"/>
              <a:t>pecifično </a:t>
            </a:r>
            <a:r>
              <a:rPr lang="sr-Cyrl-CS" sz="2400" dirty="0"/>
              <a:t>uputno pitanje</a:t>
            </a:r>
            <a:r>
              <a:rPr lang="sr-Latn-RS" sz="2400" dirty="0"/>
              <a:t>- svrha procene</a:t>
            </a:r>
            <a:r>
              <a:rPr lang="sr-Cyrl-CS" sz="2400" dirty="0"/>
              <a:t>.</a:t>
            </a:r>
            <a:endParaRPr lang="en-US" sz="2400" dirty="0"/>
          </a:p>
          <a:p>
            <a:pPr marL="0" indent="0">
              <a:buNone/>
            </a:pPr>
            <a:endParaRPr lang="en-US" sz="2400" dirty="0"/>
          </a:p>
          <a:p>
            <a:pPr marL="514350" lvl="0" indent="-514350">
              <a:spcBef>
                <a:spcPts val="0"/>
              </a:spcBef>
              <a:buClr>
                <a:srgbClr val="FFFF00"/>
              </a:buClr>
              <a:buSzPts val="2800"/>
              <a:buFont typeface="Calibri"/>
              <a:buAutoNum type="arabicPeriod"/>
            </a:pPr>
            <a:endParaRPr sz="2800" dirty="0">
              <a:latin typeface="Times New Roman"/>
              <a:ea typeface="Times New Roman"/>
              <a:cs typeface="Times New Roman"/>
              <a:sym typeface="Times New Roman"/>
            </a:endParaRPr>
          </a:p>
        </p:txBody>
      </p:sp>
    </p:spTree>
    <p:extLst>
      <p:ext uri="{BB962C8B-B14F-4D97-AF65-F5344CB8AC3E}">
        <p14:creationId xmlns:p14="http://schemas.microsoft.com/office/powerpoint/2010/main" xmlns="" val="1052720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22"/>
        <p:cNvGrpSpPr/>
        <p:nvPr/>
      </p:nvGrpSpPr>
      <p:grpSpPr>
        <a:xfrm>
          <a:off x="0" y="0"/>
          <a:ext cx="0" cy="0"/>
          <a:chOff x="0" y="0"/>
          <a:chExt cx="0" cy="0"/>
        </a:xfrm>
      </p:grpSpPr>
      <p:sp>
        <p:nvSpPr>
          <p:cNvPr id="823" name="Google Shape;823;p140"/>
          <p:cNvSpPr txBox="1">
            <a:spLocks noGrp="1"/>
          </p:cNvSpPr>
          <p:nvPr>
            <p:ph type="body" idx="1"/>
          </p:nvPr>
        </p:nvSpPr>
        <p:spPr>
          <a:xfrm>
            <a:off x="755576" y="1268761"/>
            <a:ext cx="7632848" cy="4320480"/>
          </a:xfrm>
          <a:prstGeom prst="rect">
            <a:avLst/>
          </a:prstGeom>
          <a:noFill/>
          <a:ln>
            <a:noFill/>
          </a:ln>
        </p:spPr>
        <p:txBody>
          <a:bodyPr spcFirstLastPara="1" wrap="square" lIns="91425" tIns="45700" rIns="91425" bIns="45700" anchor="t" anchorCtr="0">
            <a:normAutofit/>
          </a:bodyPr>
          <a:lstStyle/>
          <a:p>
            <a:pPr marL="0" lvl="0" indent="0">
              <a:buNone/>
            </a:pPr>
            <a:r>
              <a:rPr lang="sr-Cyrl-CS" sz="2400" dirty="0">
                <a:latin typeface="Calibri" pitchFamily="34" charset="0"/>
                <a:cs typeface="Calibri" pitchFamily="34" charset="0"/>
              </a:rPr>
              <a:t>Primer </a:t>
            </a:r>
            <a:r>
              <a:rPr lang="sr-Cyrl-CS" sz="2400" i="1" dirty="0">
                <a:latin typeface="Calibri" pitchFamily="34" charset="0"/>
                <a:cs typeface="Calibri" pitchFamily="34" charset="0"/>
              </a:rPr>
              <a:t>specifičnog </a:t>
            </a:r>
            <a:r>
              <a:rPr lang="sr-Cyrl-CS" sz="2400" dirty="0">
                <a:latin typeface="Calibri" pitchFamily="34" charset="0"/>
                <a:cs typeface="Calibri" pitchFamily="34" charset="0"/>
              </a:rPr>
              <a:t>pitanja</a:t>
            </a:r>
            <a:r>
              <a:rPr lang="sr-Cyrl-CS" sz="2400" dirty="0" smtClean="0">
                <a:latin typeface="Calibri" pitchFamily="34" charset="0"/>
                <a:cs typeface="Calibri" pitchFamily="34" charset="0"/>
              </a:rPr>
              <a:t>:</a:t>
            </a:r>
            <a:endParaRPr lang="sr-Latn-RS" sz="2400" dirty="0" smtClean="0">
              <a:latin typeface="Calibri" pitchFamily="34" charset="0"/>
              <a:cs typeface="Calibri" pitchFamily="34" charset="0"/>
            </a:endParaRPr>
          </a:p>
          <a:p>
            <a:pPr marL="0" lvl="0" indent="0">
              <a:buNone/>
            </a:pPr>
            <a:endParaRPr lang="en-US" sz="2400" dirty="0">
              <a:latin typeface="Calibri" pitchFamily="34" charset="0"/>
              <a:cs typeface="Calibri" pitchFamily="34" charset="0"/>
            </a:endParaRPr>
          </a:p>
          <a:p>
            <a:r>
              <a:rPr lang="sr-Cyrl-CS" sz="2400" dirty="0">
                <a:latin typeface="Calibri" pitchFamily="34" charset="0"/>
                <a:cs typeface="Calibri" pitchFamily="34" charset="0"/>
              </a:rPr>
              <a:t>  ,,</a:t>
            </a:r>
            <a:r>
              <a:rPr lang="sr-Cyrl-CS" sz="2400" i="1" dirty="0">
                <a:latin typeface="Calibri" pitchFamily="34" charset="0"/>
                <a:cs typeface="Calibri" pitchFamily="34" charset="0"/>
              </a:rPr>
              <a:t>Gospodin P. P. je upućen na psihološku procenu od strane njegovog lekara, g. J. J., sa ciljem da se utvrdi da li depresija ili moguće prisustvo demencije utiču na njegovu sposobnost donošenja odluka, njegovo slabo pamćenje i postojani umor koji ga prati.”  </a:t>
            </a:r>
            <a:endParaRPr lang="en-US" sz="2400" i="1" dirty="0">
              <a:latin typeface="Calibri" pitchFamily="34" charset="0"/>
              <a:cs typeface="Calibri" pitchFamily="34" charset="0"/>
            </a:endParaRPr>
          </a:p>
          <a:p>
            <a:pPr marL="0" indent="0">
              <a:buNone/>
            </a:pPr>
            <a:endParaRPr sz="2400" dirty="0"/>
          </a:p>
        </p:txBody>
      </p:sp>
    </p:spTree>
    <p:extLst>
      <p:ext uri="{BB962C8B-B14F-4D97-AF65-F5344CB8AC3E}">
        <p14:creationId xmlns:p14="http://schemas.microsoft.com/office/powerpoint/2010/main" xmlns="" val="32264169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1808</TotalTime>
  <Words>3451</Words>
  <Application>Microsoft Office PowerPoint</Application>
  <PresentationFormat>On-screen Show (4:3)</PresentationFormat>
  <Paragraphs>378</Paragraphs>
  <Slides>52</Slides>
  <Notes>39</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Aspect</vt:lpstr>
      <vt:lpstr>FAZE POSTUPKA PROCENE</vt:lpstr>
      <vt:lpstr>Slide 2</vt:lpstr>
      <vt:lpstr>1. PLANIRANJE POSTUPKA PROCENE</vt:lpstr>
      <vt:lpstr>1.1. Uput ili uputno pitanje</vt:lpstr>
      <vt:lpstr>1.1. Uput ili uputno pitanje</vt:lpstr>
      <vt:lpstr>Slide 6</vt:lpstr>
      <vt:lpstr>Opšti razlozi upućivanja na kliničku procenu</vt:lpstr>
      <vt:lpstr>Sadržaj uputnog pitanja</vt:lpstr>
      <vt:lpstr>Slide 9</vt:lpstr>
      <vt:lpstr>Kontekst procene</vt:lpstr>
      <vt:lpstr>Konteksti procene</vt:lpstr>
      <vt:lpstr>Slide 12</vt:lpstr>
      <vt:lpstr>Slide 13</vt:lpstr>
      <vt:lpstr>Slide 14</vt:lpstr>
      <vt:lpstr>2. Faza prikupljanja podataka</vt:lpstr>
      <vt:lpstr>3. Faza obrade i integracije podataka</vt:lpstr>
      <vt:lpstr>3. Faza obrade i integracije podataka</vt:lpstr>
      <vt:lpstr>Važna pitanja</vt:lpstr>
      <vt:lpstr>Kliničko suđenje</vt:lpstr>
      <vt:lpstr>     Kontroverze kliničkog suđenja</vt:lpstr>
      <vt:lpstr>       Forme kliničkog suđenja u praksi</vt:lpstr>
      <vt:lpstr>Integracija podataka: dva metoda</vt:lpstr>
      <vt:lpstr>Klinički način integracije</vt:lpstr>
      <vt:lpstr>Konceptualizacija i formulacija slučaja</vt:lpstr>
      <vt:lpstr>Karakteristike kliničke konceptualizacije </vt:lpstr>
      <vt:lpstr>Nivoi (faze) konceptualizacije slučaja</vt:lpstr>
      <vt:lpstr>    Proces interpretacije</vt:lpstr>
      <vt:lpstr>Vremenski aspekti konceptualizacije</vt:lpstr>
      <vt:lpstr>Kako dolazi do netačnih interpretacija?</vt:lpstr>
      <vt:lpstr>Greške u zaključivanju</vt:lpstr>
      <vt:lpstr>Nivoi i tipovi kliničkog zaključivanja</vt:lpstr>
      <vt:lpstr>Nivoi i tipovi kliničkog zaključivanja</vt:lpstr>
      <vt:lpstr> I. Cilj kliničke procene</vt:lpstr>
      <vt:lpstr>II. Nivo apstrakcije</vt:lpstr>
      <vt:lpstr>II.a.Nizak nivo zaključivanja</vt:lpstr>
      <vt:lpstr>II.b. Viši nivo zaključivanja</vt:lpstr>
      <vt:lpstr>Slide 37</vt:lpstr>
      <vt:lpstr>II.c. Najviši nivo apstrakcije</vt:lpstr>
      <vt:lpstr>III . Teorijski pristup</vt:lpstr>
      <vt:lpstr>Načini tumačenja podataka</vt:lpstr>
      <vt:lpstr>a. Uzorci</vt:lpstr>
      <vt:lpstr>Slide 42</vt:lpstr>
      <vt:lpstr>a. Uzorci</vt:lpstr>
      <vt:lpstr>  a. Uzorci </vt:lpstr>
      <vt:lpstr>b. Korelati</vt:lpstr>
      <vt:lpstr>b. Korelati</vt:lpstr>
      <vt:lpstr>b. Korelati</vt:lpstr>
      <vt:lpstr>b. Korelati</vt:lpstr>
      <vt:lpstr>c. Znaci</vt:lpstr>
      <vt:lpstr>c. Znaci</vt:lpstr>
      <vt:lpstr>Slide 51</vt:lpstr>
      <vt:lpstr>4. Saopštavanje podataka  Nalaz i mišljenje psihologa</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Integracija podataka i pisanje nalaza</dc:title>
  <dc:creator>User</dc:creator>
  <cp:lastModifiedBy>fujilap03</cp:lastModifiedBy>
  <cp:revision>149</cp:revision>
  <dcterms:created xsi:type="dcterms:W3CDTF">2009-05-07T17:00:26Z</dcterms:created>
  <dcterms:modified xsi:type="dcterms:W3CDTF">2021-11-10T13:44:12Z</dcterms:modified>
</cp:coreProperties>
</file>