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sldIdLst>
    <p:sldId id="256" r:id="rId2"/>
    <p:sldId id="258" r:id="rId3"/>
    <p:sldId id="312" r:id="rId4"/>
    <p:sldId id="309" r:id="rId5"/>
    <p:sldId id="311" r:id="rId6"/>
    <p:sldId id="310" r:id="rId7"/>
    <p:sldId id="306" r:id="rId8"/>
    <p:sldId id="305" r:id="rId9"/>
    <p:sldId id="308" r:id="rId10"/>
    <p:sldId id="304" r:id="rId11"/>
    <p:sldId id="307" r:id="rId12"/>
    <p:sldId id="268" r:id="rId13"/>
    <p:sldId id="269" r:id="rId14"/>
    <p:sldId id="271" r:id="rId15"/>
    <p:sldId id="272" r:id="rId16"/>
    <p:sldId id="274" r:id="rId17"/>
    <p:sldId id="275" r:id="rId18"/>
    <p:sldId id="279" r:id="rId19"/>
    <p:sldId id="291" r:id="rId20"/>
    <p:sldId id="294" r:id="rId21"/>
    <p:sldId id="295" r:id="rId22"/>
    <p:sldId id="297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39E8E-6611-4401-ACF5-8B41F9FC0C0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A4BE5-48EF-4AEF-90F5-A83A4971B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p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p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p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Google Shape;1275;p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6" name="Google Shape;1276;p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p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5" name="Google Shape;1295;p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Google Shape;1313;p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Google Shape;1307;p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2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1125;p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p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p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5" name="Google Shape;1135;p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5" name="Google Shape;1165;p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p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2" name="Google Shape;1172;p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Google Shape;1181;p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2" name="Google Shape;1182;p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5376B20-1E80-4471-AB65-1F231C0906D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99D1BA5-B7C0-42FB-9A69-B741173915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5"/>
            <a:ext cx="7315200" cy="1979176"/>
          </a:xfrm>
        </p:spPr>
        <p:txBody>
          <a:bodyPr/>
          <a:lstStyle/>
          <a:p>
            <a:pPr algn="ctr"/>
            <a:r>
              <a:rPr lang="sr-Latn-RS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Psihološka studija slučaja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3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1"/>
            <a:ext cx="7315200" cy="838199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632961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Sržna tačka psihološke studije slučaja je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pojedinac, </a:t>
            </a:r>
            <a:r>
              <a:rPr lang="sr-Cyrl-C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par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excellence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metod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koja se bavi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pojedincem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svoj njegovoj </a:t>
            </a:r>
            <a:r>
              <a:rPr lang="sr-Cyrl-CS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jedinstvenosti i neponovljivosti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en-US" sz="2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Studija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slučaja je </a:t>
            </a:r>
            <a:r>
              <a:rPr lang="ru-RU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ru-RU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nterpretativnog</a:t>
            </a:r>
            <a:r>
              <a:rPr lang="ru-RU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karaktera, jer nastoji da ponudi objašnjenje i razumevanje subjekta koji je predmet proučavanja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istoriji slučaja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sučeljavaju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se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Bolgar, 1966)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: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jedinstvenost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nasuprot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opštosti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i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otkriće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nasuprot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dokaza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   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3948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315200" cy="762000"/>
          </a:xfrm>
        </p:spPr>
        <p:txBody>
          <a:bodyPr>
            <a:normAutofit/>
          </a:bodyPr>
          <a:lstStyle/>
          <a:p>
            <a:r>
              <a:rPr lang="sr-Latn-RS" dirty="0" smtClean="0"/>
              <a:t>Teorijski pristupi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543800" cy="54102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sr-Latn-R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Bihevioralna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učestalost, intenzitet, trajanje disfunkcionalnog ponašanja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</a:t>
            </a: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ta mu prethodi, do kojih posledica dovodi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Kognitivno-bihevioralna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  +  ustaljeni obrasci mišljenja,  ABC, veštine,...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Psihodinamska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nagoni, nesvesni motivi, snaga i funkcije ega, mehanizmi odbrane, karakterne crte/tipovi, nivoi organizacije ličnosti, objektni odnosi/reprezentacije, rani razvoj, identitet, super ego,</a:t>
            </a: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Fenomenološko-egzistencijalistička studija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sobeni doživljaj sveta, doživljaj sebe,  doživljaj drugih, smisao, ciljevi, temporalnost (odnos prema prošlosti, sadašnjosti, budućnosti)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dijalog bez jasne strukture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82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99" y="4572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68" name="Google Shape;1168;p206"/>
          <p:cNvSpPr txBox="1">
            <a:spLocks noGrp="1"/>
          </p:cNvSpPr>
          <p:nvPr>
            <p:ph idx="1"/>
          </p:nvPr>
        </p:nvSpPr>
        <p:spPr>
          <a:xfrm>
            <a:off x="609600" y="1828799"/>
            <a:ext cx="8077200" cy="502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0"/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kliničkoj psihologiji istorija slučaja predstavlja kombinaciju 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više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dimenzij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: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a.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naturalistička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eksploracija (intervju i 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matranje)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1.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psihotehnička eksploracija (testovi, 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tehnike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skale)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/>
            </a:r>
            <a:b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2. 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zdužni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/ longitudinalni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presek   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2. 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oprečni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/ transferzalni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presek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endParaRPr lang="sr-Latn-R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3.a. Autanamneza</a:t>
            </a:r>
          </a:p>
          <a:p>
            <a:pPr marL="45720" lvl="0" indent="0"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3.b. Heteroanamneza </a:t>
            </a:r>
          </a:p>
          <a:p>
            <a:pPr marL="45720" lvl="0" indent="0"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3.c. Dokumentacija</a:t>
            </a:r>
          </a:p>
          <a:p>
            <a:pPr marL="45720" lvl="0" indent="0">
              <a:buNone/>
            </a:pP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endParaRPr lang="en-US" sz="2400" dirty="0" smtClean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 smtClean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sr-Cyrl-CS" sz="2400" dirty="0" smtClean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</a:t>
            </a:r>
            <a:endParaRPr sz="24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16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207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sr-Cyrl-C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28800"/>
            <a:ext cx="7543800" cy="4480561"/>
          </a:xfrm>
        </p:spPr>
        <p:txBody>
          <a:bodyPr>
            <a:normAutofit/>
          </a:bodyPr>
          <a:lstStyle/>
          <a:p>
            <a:pPr marL="4572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očiva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četiri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vrste postupaka ili načina prikupljanja podataka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: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Pitaj osobu o njoj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samoj,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Pitaj treća lica šta znaju o osobi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3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matraj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osobu kada i kako se ponaša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sr-Latn-R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4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Podaci sa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baterije TTS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72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209"/>
          <p:cNvSpPr txBox="1">
            <a:spLocks noGrp="1"/>
          </p:cNvSpPr>
          <p:nvPr>
            <p:ph type="title"/>
          </p:nvPr>
        </p:nvSpPr>
        <p:spPr>
          <a:xfrm>
            <a:off x="762000" y="609601"/>
            <a:ext cx="73152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sr-Latn-RS" sz="3200" dirty="0" smtClean="0"/>
              <a:t>1.</a:t>
            </a:r>
            <a:r>
              <a:rPr lang="en-US" sz="3200" dirty="0" smtClean="0"/>
              <a:t> </a:t>
            </a:r>
            <a:r>
              <a:rPr lang="sr-Latn-RS" sz="3200" dirty="0" smtClean="0"/>
              <a:t>Autoanamneza- p</a:t>
            </a:r>
            <a:r>
              <a:rPr lang="ru-RU" sz="3200" dirty="0" smtClean="0"/>
              <a:t>itaj </a:t>
            </a:r>
            <a:r>
              <a:rPr lang="ru-RU" sz="3200" dirty="0"/>
              <a:t>osobu o njoj </a:t>
            </a:r>
            <a:r>
              <a:rPr lang="ru-RU" sz="3200" dirty="0" smtClean="0"/>
              <a:t>samoj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00200"/>
            <a:ext cx="7467600" cy="5029199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Okosnicu čini </a:t>
            </a:r>
            <a:r>
              <a:rPr lang="sr-Cyrl-CS" sz="28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intervju</a:t>
            </a: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jer on podrazumeva postavljanje pitanja ispitaniku na koja ovaj, ukoliko to želi, može dati </a:t>
            </a:r>
            <a:r>
              <a:rPr lang="sr-Cyrl-CS" sz="28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direktne</a:t>
            </a:r>
            <a:r>
              <a:rPr lang="en-US" sz="28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r>
              <a:rPr lang="sr-Cyrl-C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8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neposredne</a:t>
            </a:r>
            <a:r>
              <a:rPr lang="sr-Cyrl-C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odgovore</a:t>
            </a:r>
            <a:endParaRPr lang="sr-Latn-RS" sz="28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sz="2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LOBI</a:t>
            </a:r>
            <a:r>
              <a:rPr lang="en-US" sz="2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kao</a:t>
            </a:r>
            <a:r>
              <a:rPr lang="en-US" sz="2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otvaranje</a:t>
            </a:r>
            <a:r>
              <a:rPr lang="en-US" sz="2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studije</a:t>
            </a:r>
            <a:r>
              <a:rPr lang="en-US" sz="2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slu</a:t>
            </a:r>
            <a:r>
              <a:rPr lang="sr-Latn-RS" sz="2600" b="1">
                <a:solidFill>
                  <a:schemeClr val="tx2">
                    <a:lumMod val="40000"/>
                    <a:lumOff val="60000"/>
                  </a:schemeClr>
                </a:solidFill>
              </a:rPr>
              <a:t>č</a:t>
            </a:r>
            <a:r>
              <a:rPr lang="en-US" sz="2600" b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aja</a:t>
            </a:r>
            <a:endParaRPr lang="sr-Latn-RS" sz="26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Sociokulturna pripadnnost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Porodična struktura i odnosi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</a:t>
            </a:r>
            <a:r>
              <a:rPr lang="en-U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</a:t>
            </a: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aci o detinjstvu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školovanja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Profesionalna istorija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Brak i seksualno ponašanje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Interesi i sklo</a:t>
            </a:r>
            <a:r>
              <a:rPr lang="en-U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</a:t>
            </a: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osti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b</a:t>
            </a:r>
            <a:r>
              <a:rPr lang="en-U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sz="21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lesti i lečenja</a:t>
            </a:r>
            <a:endParaRPr lang="en-US" sz="21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Skrining</a:t>
            </a:r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potencijalnih</a:t>
            </a:r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oblasti</a:t>
            </a:r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problema</a:t>
            </a:r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snaga</a:t>
            </a:r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rizika</a:t>
            </a:r>
            <a:endParaRPr lang="sr-Latn-RS" sz="26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09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76200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962400"/>
            <a:ext cx="7086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Istovremeno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intervjui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inventari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ličnosti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omogućavaju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kliničaru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da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vrši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opservaciju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/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promatranje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ispitanikovog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ponašanja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508117"/>
            <a:ext cx="7924800" cy="1015884"/>
          </a:xfrm>
        </p:spPr>
        <p:txBody>
          <a:bodyPr>
            <a:normAutofit/>
          </a:bodyPr>
          <a:lstStyle/>
          <a:p>
            <a:r>
              <a:rPr lang="sr-Latn-RS" sz="3200" dirty="0"/>
              <a:t>1.</a:t>
            </a:r>
            <a:r>
              <a:rPr lang="en-US" sz="3200" dirty="0"/>
              <a:t> </a:t>
            </a:r>
            <a:r>
              <a:rPr lang="sr-Latn-RS" sz="3200" dirty="0"/>
              <a:t>Autoanamneza- p</a:t>
            </a:r>
            <a:r>
              <a:rPr lang="ru-RU" sz="3200" dirty="0"/>
              <a:t>itaj osobu o njoj </a:t>
            </a:r>
            <a:r>
              <a:rPr lang="ru-RU" sz="3200" dirty="0" smtClean="0"/>
              <a:t>samoj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981201"/>
            <a:ext cx="7315200" cy="182879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nventari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ličnosti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-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buNone/>
            </a:pP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varijant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strukturisanih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intervjua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koji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slede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specifična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pitanja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u </a:t>
            </a:r>
            <a:r>
              <a:rPr lang="en-US" sz="24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pisanoj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formi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212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sr-Latn-RS" sz="30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sr-Latn-RS" sz="3000" dirty="0" smtClean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sr-Latn-RS" sz="3000" dirty="0" smtClean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sr-Latn-RS" sz="3000" dirty="0" smtClean="0">
                <a:ea typeface="Times New Roman"/>
                <a:cs typeface="Times New Roman"/>
                <a:sym typeface="Times New Roman"/>
              </a:rPr>
              <a:t>Heteroanamneza- </a:t>
            </a:r>
            <a:r>
              <a:rPr lang="sr-Latn-RS" sz="3200" dirty="0">
                <a:sym typeface="Times New Roman"/>
              </a:rPr>
              <a:t>p</a:t>
            </a:r>
            <a:r>
              <a:rPr lang="ru-RU" sz="3200" dirty="0" smtClean="0"/>
              <a:t>itaj </a:t>
            </a:r>
            <a:r>
              <a:rPr lang="ru-RU" sz="3200" dirty="0"/>
              <a:t>treća lica </a:t>
            </a:r>
            <a:r>
              <a:rPr lang="ru-RU" sz="3200" dirty="0" smtClean="0"/>
              <a:t>št</a:t>
            </a:r>
            <a:r>
              <a:rPr lang="sr-Latn-RS" sz="3200" dirty="0" smtClean="0"/>
              <a:t>a</a:t>
            </a:r>
            <a:r>
              <a:rPr lang="ru-RU" sz="3200" dirty="0" smtClean="0"/>
              <a:t> </a:t>
            </a:r>
            <a:r>
              <a:rPr lang="ru-RU" sz="3200" dirty="0"/>
              <a:t>znaju o </a:t>
            </a:r>
            <a:r>
              <a:rPr lang="ru-RU" sz="3200" dirty="0" smtClean="0"/>
              <a:t>osobi</a:t>
            </a: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828799"/>
            <a:ext cx="7315200" cy="448056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ndirektn</a:t>
            </a:r>
            <a:r>
              <a:rPr lang="sr-Latn-R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vid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eksploracije</a:t>
            </a:r>
            <a:r>
              <a:rPr lang="sr-Cyrl-C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i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Kada je nemoguće ostvariti direktan kontakt (psihoza, suicid) ili su podaci neverodostojni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Izvori- porodica, prijatelji, kolege, susedi, drugi profesionalci (socijalni radnici, psihijatri,...)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Heteroanamnestički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podaci se porede sa anamnestičkim podacima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sihotehnički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pristup: mogu se koristiti sociometrijsko ispitivanje i faktorizovane skale procene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Google Shape;1207;p213"/>
          <p:cNvSpPr txBox="1">
            <a:spLocks noGrp="1"/>
          </p:cNvSpPr>
          <p:nvPr>
            <p:ph type="title"/>
          </p:nvPr>
        </p:nvSpPr>
        <p:spPr>
          <a:xfrm>
            <a:off x="609600" y="762001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sr-Latn-RS" sz="3600" dirty="0" smtClean="0"/>
              <a:t>3. Opservacija - p</a:t>
            </a:r>
            <a:r>
              <a:rPr lang="ru-RU" sz="3600" dirty="0" smtClean="0"/>
              <a:t>o</a:t>
            </a:r>
            <a:r>
              <a:rPr lang="sr-Latn-RS" sz="3600" dirty="0" smtClean="0"/>
              <a:t>s</a:t>
            </a:r>
            <a:r>
              <a:rPr lang="ru-RU" sz="3600" dirty="0" smtClean="0"/>
              <a:t>matraj </a:t>
            </a:r>
            <a:r>
              <a:rPr lang="ru-RU" sz="3600" dirty="0"/>
              <a:t>osobu kada i kako se </a:t>
            </a:r>
            <a:r>
              <a:rPr lang="ru-RU" sz="3600" dirty="0" smtClean="0"/>
              <a:t>ponaša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ru-RU" sz="2400" dirty="0"/>
              <a:t/>
            </a:r>
            <a:br>
              <a:rPr lang="ru-RU" sz="2400" dirty="0"/>
            </a:b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8" name="Google Shape;1208;p213"/>
          <p:cNvSpPr txBox="1">
            <a:spLocks noGrp="1"/>
          </p:cNvSpPr>
          <p:nvPr>
            <p:ph idx="1"/>
          </p:nvPr>
        </p:nvSpPr>
        <p:spPr>
          <a:xfrm>
            <a:off x="914400" y="2057400"/>
            <a:ext cx="7620000" cy="4387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Idealno u sopntanim situacijama, životnim okolnostima, kućne </a:t>
            </a: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posete 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Posmatranje tokom same kliničke procene, kao i savetovanja, terapije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sr-Latn-R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matranj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 odeljenju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radnoj terapiji, tokom poseta porodice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 sl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.,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SzPts val="3200"/>
            </a:pPr>
            <a:r>
              <a:rPr lang="en-U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spitivanje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ličnih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dokumenata,</a:t>
            </a:r>
            <a:r>
              <a:rPr lang="en-U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umetničkih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tvorevina,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b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fotografija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pisama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video i/ili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audio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zapisa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217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315200" cy="115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000"/>
            </a:pPr>
            <a:r>
              <a:rPr lang="sr-Cyrl-CS" sz="3600" dirty="0" smtClean="0">
                <a:latin typeface="Times New Roman"/>
                <a:ea typeface="Times New Roman"/>
                <a:cs typeface="Times New Roman"/>
                <a:sym typeface="Times New Roman"/>
              </a:rPr>
              <a:t>4.</a:t>
            </a:r>
            <a:r>
              <a:rPr lang="sr-Latn-RS" sz="3200" dirty="0" smtClean="0"/>
              <a:t>Podaci sa </a:t>
            </a:r>
            <a:r>
              <a:rPr lang="ru-RU" sz="3200" dirty="0" smtClean="0"/>
              <a:t>standardizovan</a:t>
            </a:r>
            <a:r>
              <a:rPr lang="sr-Latn-RS" sz="3200" dirty="0" smtClean="0"/>
              <a:t>e baterije TTS</a:t>
            </a:r>
            <a:endParaRPr sz="30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1" name="Google Shape;1231;p217"/>
          <p:cNvSpPr txBox="1">
            <a:spLocks noGrp="1"/>
          </p:cNvSpPr>
          <p:nvPr>
            <p:ph idx="1"/>
          </p:nvPr>
        </p:nvSpPr>
        <p:spPr>
          <a:xfrm>
            <a:off x="838200" y="1828800"/>
            <a:ext cx="76962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endParaRPr dirty="0"/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86000"/>
            <a:ext cx="4158715" cy="295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6323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p2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2800"/>
            </a:pPr>
            <a:r>
              <a:rPr lang="sr-Latn-RS" sz="3200" dirty="0"/>
              <a:t>D</a:t>
            </a:r>
            <a:r>
              <a:rPr lang="sr-Cyrl-CS" sz="3200" dirty="0" smtClean="0"/>
              <a:t>oprinosi </a:t>
            </a:r>
            <a:r>
              <a:rPr lang="sr-Cyrl-CS" sz="3200" dirty="0"/>
              <a:t>studije slučaja </a:t>
            </a:r>
            <a:r>
              <a:rPr lang="sr-Cyrl-CS" sz="2800" dirty="0" smtClean="0"/>
              <a:t>(</a:t>
            </a:r>
            <a:r>
              <a:rPr lang="sr-Cyrl-CS" sz="2800" dirty="0"/>
              <a:t>Comer, 1998</a:t>
            </a:r>
            <a:r>
              <a:rPr lang="sr-Cyrl-CS" sz="2800" dirty="0" smtClean="0"/>
              <a:t>)</a:t>
            </a: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9" name="Google Shape;1279;p226"/>
          <p:cNvSpPr txBox="1">
            <a:spLocks noGrp="1"/>
          </p:cNvSpPr>
          <p:nvPr>
            <p:ph idx="1"/>
          </p:nvPr>
        </p:nvSpPr>
        <p:spPr>
          <a:xfrm>
            <a:off x="457200" y="1752600"/>
            <a:ext cx="8534400" cy="4486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služi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kao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izvor ideja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 ponašanju, to jest ,,otvara put otkrićima” (Bolgar, 1966);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pruža </a:t>
            </a:r>
            <a:r>
              <a:rPr lang="sr-Cyrl-CS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probnu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podršku 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teoriji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ili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izazov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teorijskim </a:t>
            </a:r>
            <a:r>
              <a:rPr lang="sr-Cyrl-CS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pretpostavkama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(Chratochwill, 1992);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nekada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izvor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novih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terapijskih tehnika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;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predstavlja okvir u kome će se proučavati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neobični fenomeni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koji se ne javljaju često, te ne vode velikom (učestalom) broju promatranja i poređenja (Lehman, 1991).   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88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7" name="Google Shape;1117;p196"/>
          <p:cNvSpPr txBox="1">
            <a:spLocks noGrp="1"/>
          </p:cNvSpPr>
          <p:nvPr>
            <p:ph idx="1"/>
          </p:nvPr>
        </p:nvSpPr>
        <p:spPr>
          <a:xfrm>
            <a:off x="762000" y="1524000"/>
            <a:ext cx="7467600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  <a:ea typeface="Times New Roman"/>
                <a:cs typeface="Times New Roman"/>
                <a:sym typeface="Times New Roman"/>
              </a:rPr>
              <a:t>Studija slučaja kao metod u drugim disciplinama i drugim granama psihologije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  <a:ea typeface="Times New Roman"/>
                <a:cs typeface="Times New Roman"/>
                <a:sym typeface="Times New Roman"/>
              </a:rPr>
              <a:t>U kliničkoj psihologiji izjednačava se sa kliničkom/psihološkom procenom (psihodijagnostikom)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sr-Latn-R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Podrazumeva multimetodsko ispitivanje pojedinca sa ciljem rekonstrukcije strukture, dinamike i razvoja ličnosti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sr-Cyrl-C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Psihološka studija slučaja je medijum kroz koji se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nalazi o pacijentu razvrstavaju, organizuju i procenjuju (R. Watson, 1956</a:t>
            </a:r>
            <a:r>
              <a:rPr lang="sr-Cyrl-C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).”</a:t>
            </a:r>
            <a:endParaRPr lang="sr-Latn-R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tudija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slučaja 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- </a:t>
            </a:r>
            <a:r>
              <a:rPr lang="sr-Cyrl-CS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metoda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koja se koristi za proučavanje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tegoba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(znakova, simptoma, sindroma i kliničke slike bolesti), kao i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povezanosti tegoba sa specifičnim psihičkim i društvenim činiocima</a:t>
            </a:r>
            <a:endParaRPr lang="en-US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12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Google Shape;1297;p2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sr-Cyrl-CS" sz="3200" b="1" dirty="0"/>
              <a:t>Poznate istorije slučaja u psihologiji:</a:t>
            </a:r>
            <a:r>
              <a:rPr lang="sr-Cyrl-CS" sz="3200" dirty="0"/>
              <a:t> </a:t>
            </a:r>
            <a:endParaRPr lang="en-US" sz="3200" dirty="0"/>
          </a:p>
        </p:txBody>
      </p:sp>
      <p:sp>
        <p:nvSpPr>
          <p:cNvPr id="1298" name="Google Shape;1298;p229"/>
          <p:cNvSpPr txBox="1">
            <a:spLocks noGrp="1"/>
          </p:cNvSpPr>
          <p:nvPr>
            <p:ph idx="1"/>
          </p:nvPr>
        </p:nvSpPr>
        <p:spPr>
          <a:xfrm>
            <a:off x="457200" y="1447800"/>
            <a:ext cx="84582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sr-Cyrl-CS" dirty="0"/>
              <a:t> </a:t>
            </a:r>
            <a:endParaRPr dirty="0"/>
          </a:p>
          <a:p>
            <a:endParaRPr lang="sr-Latn-RS" dirty="0" smtClean="0"/>
          </a:p>
          <a:p>
            <a:pPr marL="45720" indent="0">
              <a:buNone/>
            </a:pPr>
            <a:r>
              <a:rPr lang="sr-Cyrl-CS" sz="2800" dirty="0" smtClean="0"/>
              <a:t>S</a:t>
            </a:r>
            <a:r>
              <a:rPr lang="sr-Cyrl-CS" sz="2800" dirty="0"/>
              <a:t>. Frojd:</a:t>
            </a:r>
            <a:endParaRPr lang="en-US" sz="2800" dirty="0"/>
          </a:p>
          <a:p>
            <a:pPr lvl="1"/>
            <a:r>
              <a:rPr lang="en-US" sz="2400" dirty="0" smtClean="0"/>
              <a:t>S</a:t>
            </a:r>
            <a:r>
              <a:rPr lang="sr-Cyrl-CS" sz="2400" dirty="0" smtClean="0"/>
              <a:t>lučaj </a:t>
            </a:r>
            <a:r>
              <a:rPr lang="sr-Cyrl-CS" sz="2400" dirty="0"/>
              <a:t>,,Dore” (upotreba snova),</a:t>
            </a:r>
            <a:endParaRPr lang="en-US" sz="2400" dirty="0"/>
          </a:p>
          <a:p>
            <a:pPr lvl="1"/>
            <a:r>
              <a:rPr lang="sr-Cyrl-CS" sz="2400" dirty="0"/>
              <a:t>Slučaj ,,malog Hansa” (prva analiza deteta),</a:t>
            </a:r>
            <a:endParaRPr lang="en-US" sz="2400" dirty="0"/>
          </a:p>
          <a:p>
            <a:pPr lvl="1"/>
            <a:r>
              <a:rPr lang="sr-Cyrl-CS" sz="2400" dirty="0"/>
              <a:t>Slučaj ,,čoveka pacova” (uvid u dinamiku opsesivne neuroze),</a:t>
            </a:r>
            <a:endParaRPr lang="en-US" sz="2400" dirty="0"/>
          </a:p>
          <a:p>
            <a:pPr lvl="1"/>
            <a:r>
              <a:rPr lang="sr-Cyrl-CS" sz="2400" dirty="0"/>
              <a:t>Slučaj ,,čoveka vuka” (transfer i kontratransfer),</a:t>
            </a:r>
            <a:endParaRPr lang="en-US" sz="2400" dirty="0"/>
          </a:p>
          <a:p>
            <a:pPr lvl="1"/>
            <a:r>
              <a:rPr lang="en-US" sz="2400" dirty="0" smtClean="0"/>
              <a:t>S</a:t>
            </a:r>
            <a:r>
              <a:rPr lang="sr-Cyrl-CS" sz="2400" dirty="0" smtClean="0"/>
              <a:t>lučaj </a:t>
            </a:r>
            <a:r>
              <a:rPr lang="sr-Cyrl-CS" sz="2400" dirty="0"/>
              <a:t>Šrebera (otkriće potiskivanja, projekcije i ,,povraćaja potisnutog”, tumačenje homoseksualnosti).</a:t>
            </a:r>
            <a:endParaRPr lang="en-US" sz="2400" dirty="0"/>
          </a:p>
        </p:txBody>
      </p:sp>
      <p:pic>
        <p:nvPicPr>
          <p:cNvPr id="1299" name="Google Shape;1299;p229" descr="Freud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1371600"/>
            <a:ext cx="1520313" cy="190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9802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Google Shape;1304;p230"/>
          <p:cNvSpPr txBox="1"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sr-Cyrl-CS" dirty="0"/>
              <a:t>  </a:t>
            </a:r>
            <a:endParaRPr dirty="0"/>
          </a:p>
          <a:p>
            <a:pPr marL="45720" lvl="0" indent="0">
              <a:buNone/>
            </a:pPr>
            <a:endParaRPr lang="sr-Latn-RS" sz="2800" dirty="0">
              <a:solidFill>
                <a:srgbClr val="FFFF00"/>
              </a:solidFill>
            </a:endParaRPr>
          </a:p>
          <a:p>
            <a:pPr marL="45720" lvl="0" indent="0">
              <a:buNone/>
            </a:pPr>
            <a:endParaRPr lang="sr-Latn-RS" sz="2800" dirty="0">
              <a:solidFill>
                <a:srgbClr val="FFFF00"/>
              </a:solidFill>
            </a:endParaRPr>
          </a:p>
          <a:p>
            <a:pPr marL="45720" lvl="0" indent="0">
              <a:buNone/>
            </a:pPr>
            <a:r>
              <a:rPr lang="en-US" sz="2800" dirty="0" smtClean="0"/>
              <a:t>     </a:t>
            </a:r>
            <a:r>
              <a:rPr lang="sr-Cyrl-CS" sz="2800" dirty="0" smtClean="0"/>
              <a:t>K</a:t>
            </a:r>
            <a:r>
              <a:rPr lang="sr-Cyrl-CS" sz="2800" dirty="0"/>
              <a:t>. G. Jung</a:t>
            </a:r>
            <a:r>
              <a:rPr lang="sr-Cyrl-CS" sz="2800" dirty="0" smtClean="0"/>
              <a:t>:</a:t>
            </a:r>
            <a:endParaRPr lang="en-US" sz="2800" dirty="0" smtClean="0"/>
          </a:p>
          <a:p>
            <a:pPr lvl="0"/>
            <a:endParaRPr lang="en-US" sz="2400" dirty="0"/>
          </a:p>
          <a:p>
            <a:pPr lvl="1"/>
            <a:r>
              <a:rPr lang="sr-Cyrl-CS" sz="2400" dirty="0"/>
              <a:t>Slučaj ,,Babet”  (otkriće kolektivnog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sr-Cyrl-CS" sz="2400" dirty="0" smtClean="0"/>
              <a:t>nesvesnog </a:t>
            </a:r>
            <a:r>
              <a:rPr lang="sr-Cyrl-CS" sz="2400" dirty="0"/>
              <a:t>i arhetipova),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E. </a:t>
            </a:r>
            <a:r>
              <a:rPr lang="sr-Cyrl-CS" sz="2400" dirty="0" smtClean="0"/>
              <a:t>Švajcer</a:t>
            </a:r>
            <a:r>
              <a:rPr lang="en-US" sz="2400" dirty="0" smtClean="0"/>
              <a:t>a</a:t>
            </a:r>
            <a:r>
              <a:rPr lang="sr-Cyrl-CS" sz="2400" dirty="0" smtClean="0"/>
              <a:t> </a:t>
            </a:r>
            <a:r>
              <a:rPr lang="sr-Cyrl-CS" sz="2400" dirty="0"/>
              <a:t>(otkriće mitoloških i religijskih motiva</a:t>
            </a:r>
            <a:r>
              <a:rPr lang="sr-Cyrl-CS" sz="2400" dirty="0" smtClean="0"/>
              <a:t>, </a:t>
            </a:r>
            <a:r>
              <a:rPr lang="sr-Cyrl-CS" sz="2400" dirty="0"/>
              <a:t>arhetipskih predstava u vizijama),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lučaj,,</a:t>
            </a:r>
            <a:r>
              <a:rPr lang="sr-Cyrl-CS" sz="2400" dirty="0" smtClean="0"/>
              <a:t>g</a:t>
            </a:r>
            <a:r>
              <a:rPr lang="sr-Latn-RS" sz="2400" dirty="0" smtClean="0"/>
              <a:t>-</a:t>
            </a:r>
            <a:r>
              <a:rPr lang="sr-Cyrl-CS" sz="2400" dirty="0" smtClean="0"/>
              <a:t>đic</a:t>
            </a:r>
            <a:r>
              <a:rPr lang="en-US" sz="2400" dirty="0" smtClean="0"/>
              <a:t>e</a:t>
            </a:r>
            <a:r>
              <a:rPr lang="sr-Cyrl-CS" sz="2400" dirty="0" smtClean="0"/>
              <a:t> </a:t>
            </a:r>
            <a:r>
              <a:rPr lang="sr-Cyrl-CS" sz="2400" dirty="0"/>
              <a:t>Frenk Miler” (otkriće preedipalnih mena razvoja, značaj dijade majka-dete, kvantitativno određenje libida),</a:t>
            </a:r>
            <a:endParaRPr lang="en-US" sz="2400" dirty="0"/>
          </a:p>
          <a:p>
            <a:pPr lvl="1"/>
            <a:r>
              <a:rPr lang="en-US" sz="2400" dirty="0"/>
              <a:t>S</a:t>
            </a:r>
            <a:r>
              <a:rPr lang="sr-Cyrl-CS" sz="2400" dirty="0"/>
              <a:t>lučaj V. Pauli (amplifakcija kao psihoterapijski metod).</a:t>
            </a:r>
            <a:endParaRPr lang="en-US" sz="2400" dirty="0"/>
          </a:p>
        </p:txBody>
      </p:sp>
      <p:pic>
        <p:nvPicPr>
          <p:cNvPr id="1305" name="Google Shape;1305;p230" descr="jung1_000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0" y="914400"/>
            <a:ext cx="1981200" cy="25032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293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p232"/>
          <p:cNvSpPr txBox="1">
            <a:spLocks noGrp="1"/>
          </p:cNvSpPr>
          <p:nvPr>
            <p:ph idx="1"/>
          </p:nvPr>
        </p:nvSpPr>
        <p:spPr>
          <a:xfrm>
            <a:off x="457200" y="609600"/>
            <a:ext cx="8229600" cy="5987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sr-Cyrl-CS" sz="2400" u="sng" dirty="0" smtClean="0"/>
              <a:t>Disocijativni </a:t>
            </a:r>
            <a:r>
              <a:rPr lang="sr-Cyrl-CS" sz="2400" u="sng" dirty="0"/>
              <a:t>poremećaj identiteta (DID) ili multipli poremećaj ličnosti (MPD)</a:t>
            </a:r>
            <a:endParaRPr lang="en-US" sz="2400" dirty="0"/>
          </a:p>
          <a:p>
            <a:pPr lvl="0"/>
            <a:r>
              <a:rPr lang="sr-Cyrl-CS" sz="2400" dirty="0"/>
              <a:t>slučaj Kris Sajzmor (,,Tri Evina lika”)</a:t>
            </a:r>
            <a:endParaRPr lang="en-US"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r>
              <a:rPr lang="sr-Cyrl-CS" sz="2400" dirty="0" smtClean="0">
                <a:solidFill>
                  <a:srgbClr val="FFFF00"/>
                </a:solidFill>
              </a:rPr>
              <a:t> </a:t>
            </a:r>
            <a:endParaRPr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962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Google Shape;1310;p2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200"/>
            </a:pPr>
            <a:r>
              <a:rPr lang="sr-Cyrl-CS" sz="3200" b="1" dirty="0"/>
              <a:t>Nedostaci studije </a:t>
            </a:r>
            <a:r>
              <a:rPr lang="sr-Cyrl-CS" sz="3200" b="1" dirty="0" smtClean="0"/>
              <a:t>slučaja</a:t>
            </a:r>
            <a:r>
              <a:rPr lang="sr-Latn-RS" sz="3200" b="1" dirty="0" smtClean="0"/>
              <a:t/>
            </a:r>
            <a:br>
              <a:rPr lang="sr-Latn-RS" sz="3200" b="1" dirty="0" smtClean="0"/>
            </a:br>
            <a:r>
              <a:rPr lang="sr-Cyrl-CS" sz="3200" b="1" dirty="0" smtClean="0"/>
              <a:t> </a:t>
            </a:r>
            <a:r>
              <a:rPr lang="sr-Cyrl-CS" sz="3200" b="1" dirty="0"/>
              <a:t>(H. Bolgar, 1966</a:t>
            </a:r>
            <a:r>
              <a:rPr lang="sr-Cyrl-CS" sz="3200" b="1" dirty="0" smtClean="0"/>
              <a:t>)</a:t>
            </a:r>
            <a:endParaRPr sz="28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1" name="Google Shape;1311;p231"/>
          <p:cNvSpPr txBox="1">
            <a:spLocks noGrp="1"/>
          </p:cNvSpPr>
          <p:nvPr>
            <p:ph idx="1"/>
          </p:nvPr>
        </p:nvSpPr>
        <p:spPr>
          <a:xfrm>
            <a:off x="1447800" y="2133600"/>
            <a:ext cx="723900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interna </a:t>
            </a: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validacija,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pristrasnost kliničara,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eksterna validacija.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54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2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200"/>
            </a:pPr>
            <a:r>
              <a:rPr lang="sr-Cyrl-CS" sz="3200" dirty="0"/>
              <a:t>Dijagnostička studija slučaja</a:t>
            </a:r>
            <a:r>
              <a:rPr lang="en-US" sz="3200" dirty="0"/>
              <a:t/>
            </a:r>
            <a:br>
              <a:rPr lang="en-US" sz="3200" dirty="0"/>
            </a:br>
            <a:endParaRPr sz="3200" dirty="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5" name="Google Shape;1285;p227"/>
          <p:cNvSpPr txBox="1">
            <a:spLocks noGrp="1"/>
          </p:cNvSpPr>
          <p:nvPr>
            <p:ph idx="1"/>
          </p:nvPr>
        </p:nvSpPr>
        <p:spPr>
          <a:xfrm>
            <a:off x="457200" y="1524000"/>
            <a:ext cx="80772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etoda je najčešće namenjena otkrivanju onoga </a:t>
            </a: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šta je u osobi bolesno i šta je u bolesti osobeno</a:t>
            </a:r>
            <a:r>
              <a:rPr lang="en-U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4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predstavlja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poseban pristup u izučavanju ličnosti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njena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svrha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je prvenstveno određena interesima klijenta i služi kao sredstvo najboljeg izbora terapijskog postupka,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ona predstavlja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otvoreni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metodološki sistem, vrlo prilagodljiv i, otuda,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univerzalan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odnosu na teoriju, studija slučaja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neutralna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ona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pragmatična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otvorena</a:t>
            </a: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prema teorijama i smenama tehničkog napretka ali, uvek, ,,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sveobuhvatna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 prema svome predmetu.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indent="0">
              <a:buNone/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                                                            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(Berger, 2004) 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30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27" name="Google Shape;1127;p198"/>
          <p:cNvSpPr txBox="1">
            <a:spLocks noGrp="1"/>
          </p:cNvSpPr>
          <p:nvPr>
            <p:ph idx="1"/>
          </p:nvPr>
        </p:nvSpPr>
        <p:spPr>
          <a:xfrm>
            <a:off x="685800" y="1676400"/>
            <a:ext cx="7772400" cy="4632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Opservacija, 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intervju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 baterija objektivnih 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testova</a:t>
            </a:r>
            <a:r>
              <a:rPr lang="en-U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upitnika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 projektivnih tehnika služe kao izvori podataka koji će pomoći da se, u okvirima istorije slučaja, ispitanikova ličnost opiše na </a:t>
            </a:r>
            <a:r>
              <a:rPr lang="ru-RU" sz="22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celovit </a:t>
            </a:r>
            <a:r>
              <a:rPr lang="sr-Latn-RS" sz="2200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način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Istorijom slučaja kliničar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nastoji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da opiše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subjektov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u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prošlost,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tekuće okolnosti i njegove/njene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simptome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u kontekstu životne istorije, ali i predvidi buduće ponašanje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Vodič ili metodski okvir za prikupljanje i strukturisanje podataka: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Obuhvatan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Teorijski neutralan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Osetljiv da obuhvati probleme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Širok da uključi i zdrave aspekte ličnosti 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600"/>
              </a:spcAft>
              <a:buClr>
                <a:schemeClr val="lt1"/>
              </a:buClr>
              <a:buSzPts val="3200"/>
              <a:buNone/>
            </a:pPr>
            <a:endParaRPr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45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1"/>
            <a:ext cx="7315200" cy="9144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52" name="Google Shape;1152;p203"/>
          <p:cNvSpPr txBox="1">
            <a:spLocks noGrp="1"/>
          </p:cNvSpPr>
          <p:nvPr>
            <p:ph idx="1"/>
          </p:nvPr>
        </p:nvSpPr>
        <p:spPr>
          <a:xfrm>
            <a:off x="914400" y="1828801"/>
            <a:ext cx="7315200" cy="448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 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studiji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slučaja se prepliću: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) naturalističke metode intervjua i posmatranja, 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</a:t>
            </a:r>
            <a:r>
              <a:rPr lang="ru-RU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) kvantifikovane skale procene, testovi sposobnosti i projektivne tehnike</a:t>
            </a:r>
            <a:r>
              <a:rPr lang="ru-RU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sr-Latn-RS" sz="22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Studija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slučaja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označava sirove podatke, dok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Cyrl-CS" sz="22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Metoda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studije slučaja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podrazumeva </a:t>
            </a:r>
            <a:r>
              <a:rPr lang="sr-Cyrl-CS" sz="22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naučnu upotrebu podataka 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dobi</a:t>
            </a:r>
            <a:r>
              <a:rPr lang="sr-Latn-R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j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enih </a:t>
            </a:r>
            <a:r>
              <a:rPr lang="sr-Cyrl-CS" sz="2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studijom slučaja</a:t>
            </a:r>
            <a:r>
              <a:rPr lang="sr-Cyrl-CS" sz="2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endParaRPr lang="en-US" sz="2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24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9906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1137" name="Google Shape;1137;p200"/>
          <p:cNvSpPr txBox="1">
            <a:spLocks noGrp="1"/>
          </p:cNvSpPr>
          <p:nvPr>
            <p:ph idx="1"/>
          </p:nvPr>
        </p:nvSpPr>
        <p:spPr>
          <a:xfrm>
            <a:off x="533400" y="1752599"/>
            <a:ext cx="8077200" cy="4556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redstavlja 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sredstvo kojim 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kliničar provera</a:t>
            </a: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va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raz</a:t>
            </a: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ličite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ru-RU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hipoteze</a:t>
            </a: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o: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razvoju, 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dinamici i sklopu ličnosti, 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povezanosti osobina ličnosti sa bitnim fizičkim, biološkim, društvenim ili duhovnim karakteristikama njene životne sredine. </a:t>
            </a:r>
            <a:endParaRPr lang="sr-Latn-R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endParaRPr lang="sr-Latn-R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Latn-R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Perspektive:</a:t>
            </a:r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motivaciona, strukturalna, razvojna, socijalna, ekološka, biološka (Korchin, 1976)</a:t>
            </a:r>
          </a:p>
          <a:p>
            <a:pPr lvl="0"/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sr-Cyrl-C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Studija 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slučaja služi da se utvrde i otkriju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uzroci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razlozi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ili </a:t>
            </a:r>
            <a:r>
              <a:rPr lang="sr-Cyrl-CS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svrha</a:t>
            </a:r>
            <a:r>
              <a:rPr lang="sr-Cyrl-C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problema koji se mogu ispoljiti u ponašanju osobe, njenom kognitivnom ili afektivnom funkcionisanju.</a:t>
            </a:r>
            <a:endParaRPr lang="sr-Latn-R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chemeClr val="lt1"/>
              </a:buClr>
              <a:buSzPts val="3200"/>
              <a:buNone/>
            </a:pPr>
            <a:endParaRPr lang="ru-RU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329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01000" cy="990599"/>
          </a:xfrm>
        </p:spPr>
        <p:txBody>
          <a:bodyPr>
            <a:noAutofit/>
          </a:bodyPr>
          <a:lstStyle/>
          <a:p>
            <a:r>
              <a:rPr lang="sr-Latn-RS" sz="3200" dirty="0" smtClean="0"/>
              <a:t>Vodič za studiju slučaja  </a:t>
            </a:r>
            <a:r>
              <a:rPr lang="sr-Latn-RS" sz="2800" dirty="0" smtClean="0"/>
              <a:t>(Groth-Marant, 1999)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1"/>
            <a:ext cx="7315200" cy="4632960"/>
          </a:xfrm>
        </p:spPr>
        <p:txBody>
          <a:bodyPr>
            <a:normAutofit/>
          </a:bodyPr>
          <a:lstStyle/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Osnovni klasteri, podklasteri, specifična pitanja: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 problema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Porodičn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istorija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Lična istorija- razvoj i događaji tokom životnih faza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Ostalo- pojam o sebi, sećanja-najlepša/najteža, strahovi, zdravlje, želje, planovi, ciljevi,...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3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1"/>
            <a:ext cx="7315200" cy="990600"/>
          </a:xfrm>
        </p:spPr>
        <p:txBody>
          <a:bodyPr/>
          <a:lstStyle/>
          <a:p>
            <a:r>
              <a:rPr lang="sr-Cyrl-C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Psihološka studija slučaja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1"/>
            <a:ext cx="7391400" cy="4480560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tudija slučaja je 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metodolo</a:t>
            </a:r>
            <a:r>
              <a:rPr lang="sr-Latn-R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š</a:t>
            </a:r>
            <a:r>
              <a:rPr lang="sr-Cyrl-CS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ki okvir sa malim stepenom strukturisanosti. </a:t>
            </a:r>
            <a:endParaRPr lang="sr-Latn-RS" sz="2400" i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" lvl="0" indent="0">
              <a:buNone/>
            </a:pPr>
            <a:r>
              <a:rPr lang="sr-Cyrl-C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Osnovni </a:t>
            </a:r>
            <a:r>
              <a:rPr lang="sr-Latn-R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elementi</a:t>
            </a:r>
            <a:r>
              <a:rPr lang="sr-Cyrl-CS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su: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ispitivač,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ispitanik,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podela uloga,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kvalitet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relacije</a:t>
            </a:r>
            <a:r>
              <a:rPr lang="en-U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 </a:t>
            </a:r>
            <a:r>
              <a:rPr lang="en-US" sz="2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saradnje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deskriptivna primena naturalističke eksploracije (intervju i promatranje),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0"/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sve 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ostalo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predstavlja </a:t>
            </a:r>
            <a:r>
              <a:rPr lang="ru-RU" sz="240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specifični dodatak</a:t>
            </a:r>
            <a:r>
              <a:rPr lang="ru-RU" sz="2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koji zavisi od područja primene (u kliničkoj psihologiji 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baterija </a:t>
            </a:r>
            <a:r>
              <a:rPr lang="sr-Latn-RS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TTS</a:t>
            </a:r>
            <a:r>
              <a:rPr lang="ru-RU" sz="2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  <a:r>
              <a:rPr lang="ru-RU" sz="2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7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1"/>
            <a:ext cx="7315200" cy="990600"/>
          </a:xfrm>
        </p:spPr>
        <p:txBody>
          <a:bodyPr/>
          <a:lstStyle/>
          <a:p>
            <a:r>
              <a:rPr lang="sr-Latn-RS" dirty="0" smtClean="0"/>
              <a:t>Pitanja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1"/>
            <a:ext cx="7315200" cy="4404360"/>
          </a:xfrm>
        </p:spPr>
        <p:txBody>
          <a:bodyPr/>
          <a:lstStyle/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Kakva je on/ona osoba?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Kako se razvio/la baš u ovakvu osobu?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Zašto se ponaša na ovakav način?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Kakve odnose ima sa svojom okolinom?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Šta su njegovi/njeni zdravi potencijali, snage?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Sa kakvim problemima se sreće, kako se sa njima nosi?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Zašto je obraća sada za pomoć?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Šta očekuje, šta možemo da ponudimo?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 koji način mu/joj možemo pomoći?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Kakve su šanse za uspeh, koji način bi bio delotvoran?</a:t>
            </a:r>
          </a:p>
          <a:p>
            <a:r>
              <a:rPr lang="sr-Latn-R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8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347</TotalTime>
  <Words>1288</Words>
  <Application>Microsoft Office PowerPoint</Application>
  <PresentationFormat>On-screen Show (4:3)</PresentationFormat>
  <Paragraphs>161</Paragraphs>
  <Slides>23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Perspective</vt:lpstr>
      <vt:lpstr>Psihološka studija slučaja</vt:lpstr>
      <vt:lpstr>Psihološka studija slučaja</vt:lpstr>
      <vt:lpstr>Dijagnostička studija slučaja </vt:lpstr>
      <vt:lpstr>Psihološka studija slučaja</vt:lpstr>
      <vt:lpstr>Psihološka studija slučaja</vt:lpstr>
      <vt:lpstr>Psihološka studija slučaja</vt:lpstr>
      <vt:lpstr>Vodič za studiju slučaja  (Groth-Marant, 1999)</vt:lpstr>
      <vt:lpstr>Psihološka studija slučaja</vt:lpstr>
      <vt:lpstr>Pitanja</vt:lpstr>
      <vt:lpstr>Psihološka studija slučaja</vt:lpstr>
      <vt:lpstr>Teorijski pristupi</vt:lpstr>
      <vt:lpstr>Psihološka studija slučaja</vt:lpstr>
      <vt:lpstr>Psihološka studija slučaja</vt:lpstr>
      <vt:lpstr>   1. Autoanamneza- pitaj osobu o njoj samoj   </vt:lpstr>
      <vt:lpstr>1. Autoanamneza- pitaj osobu o njoj samoj</vt:lpstr>
      <vt:lpstr>2. Heteroanamneza- pitaj treća lica šta znaju o osobi</vt:lpstr>
      <vt:lpstr>   3. Opservacija - posmatraj osobu kada i kako se ponaša   </vt:lpstr>
      <vt:lpstr>4.Podaci sa standardizovane baterije TTS</vt:lpstr>
      <vt:lpstr>Doprinosi studije slučaja (Comer, 1998)</vt:lpstr>
      <vt:lpstr>Poznate istorije slučaja u psihologiji: </vt:lpstr>
      <vt:lpstr>PowerPoint Presentation</vt:lpstr>
      <vt:lpstr>PowerPoint Presentation</vt:lpstr>
      <vt:lpstr>Nedostaci studije slučaja  (H. Bolgar, 1966)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35</cp:revision>
  <dcterms:created xsi:type="dcterms:W3CDTF">2021-11-20T21:34:55Z</dcterms:created>
  <dcterms:modified xsi:type="dcterms:W3CDTF">2021-11-26T19:31:18Z</dcterms:modified>
</cp:coreProperties>
</file>