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5" r:id="rId3"/>
    <p:sldId id="257" r:id="rId4"/>
    <p:sldId id="267" r:id="rId5"/>
    <p:sldId id="268" r:id="rId6"/>
    <p:sldId id="259" r:id="rId7"/>
    <p:sldId id="258" r:id="rId8"/>
    <p:sldId id="269" r:id="rId9"/>
    <p:sldId id="260" r:id="rId10"/>
    <p:sldId id="262" r:id="rId11"/>
    <p:sldId id="272" r:id="rId12"/>
    <p:sldId id="261" r:id="rId13"/>
    <p:sldId id="273" r:id="rId14"/>
    <p:sldId id="275" r:id="rId15"/>
    <p:sldId id="274" r:id="rId16"/>
    <p:sldId id="276" r:id="rId17"/>
    <p:sldId id="264" r:id="rId18"/>
    <p:sldId id="271" r:id="rId19"/>
    <p:sldId id="27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3366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14" autoAdjust="0"/>
    <p:restoredTop sz="90709" autoAdjust="0"/>
  </p:normalViewPr>
  <p:slideViewPr>
    <p:cSldViewPr>
      <p:cViewPr>
        <p:scale>
          <a:sx n="33" d="100"/>
          <a:sy n="33" d="100"/>
        </p:scale>
        <p:origin x="-3144" y="-15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FPN Family Mediation SpecializationMediation and disability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55488C06-0A8F-4F6C-B1D3-FACAEB419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FPN Family Mediation Specialization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242E624F-EA4D-4612-9683-FFE90F460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FPN Family Mediation Specialization</a:t>
            </a:r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FPN Family Mediation Specialization</a:t>
            </a:r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0" y="0"/>
            <a:ext cx="9178925" cy="6924675"/>
            <a:chOff x="-20" y="0"/>
            <a:chExt cx="5782" cy="4362"/>
          </a:xfrm>
        </p:grpSpPr>
        <p:sp>
          <p:nvSpPr>
            <p:cNvPr id="5" name="Rectangle 3" descr="Stonbk"/>
            <p:cNvSpPr>
              <a:spLocks noChangeArrowheads="1"/>
            </p:cNvSpPr>
            <p:nvPr userDrawn="1"/>
          </p:nvSpPr>
          <p:spPr bwMode="white">
            <a:xfrm>
              <a:off x="-15" y="5"/>
              <a:ext cx="5775" cy="4311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ltGray">
            <a:xfrm>
              <a:off x="0" y="0"/>
              <a:ext cx="743" cy="433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695" y="0"/>
              <a:ext cx="50" cy="436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8" name="Picture 6" descr="Astonbnr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 t="15163"/>
            <a:stretch>
              <a:fillRect/>
            </a:stretch>
          </p:blipFill>
          <p:spPr bwMode="gray">
            <a:xfrm>
              <a:off x="0" y="1705"/>
              <a:ext cx="5760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5400000">
              <a:off x="3204" y="-396"/>
              <a:ext cx="47" cy="50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5400000">
              <a:off x="3204" y="-852"/>
              <a:ext cx="47" cy="506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-20" y="0"/>
              <a:ext cx="47" cy="434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 userDrawn="1"/>
          </p:nvSpPr>
          <p:spPr bwMode="auto">
            <a:xfrm>
              <a:off x="414" y="2118"/>
              <a:ext cx="28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 userDrawn="1"/>
          </p:nvSpPr>
          <p:spPr bwMode="auto">
            <a:xfrm flipV="1">
              <a:off x="27" y="2116"/>
              <a:ext cx="23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255" y="2115"/>
              <a:ext cx="65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12"/>
                </a:cxn>
                <a:cxn ang="0">
                  <a:pos x="27" y="23"/>
                </a:cxn>
                <a:cxn ang="0">
                  <a:pos x="36" y="35"/>
                </a:cxn>
                <a:cxn ang="0">
                  <a:pos x="47" y="45"/>
                </a:cxn>
                <a:cxn ang="0">
                  <a:pos x="56" y="66"/>
                </a:cxn>
                <a:cxn ang="0">
                  <a:pos x="63" y="80"/>
                </a:cxn>
                <a:cxn ang="0">
                  <a:pos x="65" y="86"/>
                </a:cxn>
              </a:cxnLst>
              <a:rect l="0" t="0" r="r" b="b"/>
              <a:pathLst>
                <a:path w="65" h="86">
                  <a:moveTo>
                    <a:pt x="0" y="0"/>
                  </a:moveTo>
                  <a:cubicBezTo>
                    <a:pt x="9" y="4"/>
                    <a:pt x="6" y="10"/>
                    <a:pt x="15" y="12"/>
                  </a:cubicBezTo>
                  <a:cubicBezTo>
                    <a:pt x="18" y="20"/>
                    <a:pt x="19" y="20"/>
                    <a:pt x="27" y="23"/>
                  </a:cubicBezTo>
                  <a:cubicBezTo>
                    <a:pt x="29" y="29"/>
                    <a:pt x="30" y="32"/>
                    <a:pt x="36" y="35"/>
                  </a:cubicBezTo>
                  <a:cubicBezTo>
                    <a:pt x="40" y="40"/>
                    <a:pt x="43" y="40"/>
                    <a:pt x="47" y="45"/>
                  </a:cubicBezTo>
                  <a:cubicBezTo>
                    <a:pt x="49" y="71"/>
                    <a:pt x="49" y="52"/>
                    <a:pt x="56" y="66"/>
                  </a:cubicBezTo>
                  <a:cubicBezTo>
                    <a:pt x="57" y="74"/>
                    <a:pt x="56" y="77"/>
                    <a:pt x="63" y="80"/>
                  </a:cubicBezTo>
                  <a:cubicBezTo>
                    <a:pt x="65" y="85"/>
                    <a:pt x="65" y="83"/>
                    <a:pt x="65" y="8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344" y="2118"/>
              <a:ext cx="71" cy="84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61" y="27"/>
                </a:cxn>
                <a:cxn ang="0">
                  <a:pos x="52" y="57"/>
                </a:cxn>
                <a:cxn ang="0">
                  <a:pos x="46" y="72"/>
                </a:cxn>
                <a:cxn ang="0">
                  <a:pos x="33" y="63"/>
                </a:cxn>
                <a:cxn ang="0">
                  <a:pos x="25" y="51"/>
                </a:cxn>
                <a:cxn ang="0">
                  <a:pos x="10" y="39"/>
                </a:cxn>
                <a:cxn ang="0">
                  <a:pos x="4" y="77"/>
                </a:cxn>
                <a:cxn ang="0">
                  <a:pos x="1" y="84"/>
                </a:cxn>
              </a:cxnLst>
              <a:rect l="0" t="0" r="r" b="b"/>
              <a:pathLst>
                <a:path w="71" h="84">
                  <a:moveTo>
                    <a:pt x="69" y="0"/>
                  </a:moveTo>
                  <a:cubicBezTo>
                    <a:pt x="65" y="10"/>
                    <a:pt x="71" y="21"/>
                    <a:pt x="61" y="27"/>
                  </a:cubicBezTo>
                  <a:cubicBezTo>
                    <a:pt x="59" y="37"/>
                    <a:pt x="62" y="55"/>
                    <a:pt x="52" y="57"/>
                  </a:cubicBezTo>
                  <a:cubicBezTo>
                    <a:pt x="49" y="62"/>
                    <a:pt x="49" y="67"/>
                    <a:pt x="46" y="72"/>
                  </a:cubicBezTo>
                  <a:cubicBezTo>
                    <a:pt x="38" y="71"/>
                    <a:pt x="39" y="67"/>
                    <a:pt x="33" y="63"/>
                  </a:cubicBezTo>
                  <a:cubicBezTo>
                    <a:pt x="30" y="58"/>
                    <a:pt x="27" y="56"/>
                    <a:pt x="25" y="51"/>
                  </a:cubicBezTo>
                  <a:cubicBezTo>
                    <a:pt x="23" y="38"/>
                    <a:pt x="25" y="38"/>
                    <a:pt x="10" y="39"/>
                  </a:cubicBezTo>
                  <a:cubicBezTo>
                    <a:pt x="8" y="51"/>
                    <a:pt x="18" y="72"/>
                    <a:pt x="4" y="77"/>
                  </a:cubicBezTo>
                  <a:cubicBezTo>
                    <a:pt x="0" y="82"/>
                    <a:pt x="1" y="79"/>
                    <a:pt x="1" y="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1518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1244600" y="1247775"/>
            <a:ext cx="7772400" cy="1143000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519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1262063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C44B52-3EBE-44C7-B6D5-2CF78EA15879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700463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29463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E3333A-3019-4234-9C5D-44335E0D50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BD096-A388-4586-960B-A2B4262CE26D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6D171-FB17-4BE1-84BC-438464996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60010-D990-4EFC-BB53-B7EA18E4723F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F504C-965E-48B9-BD94-BD2C77E53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46E0D-491B-4E22-8A97-A0525D5C4D14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2A31D-C055-440B-9F1D-E2F187838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CB895-D4EA-4E55-A904-DC35F36630B0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B94E4-FF42-4FFA-A375-0D75262FA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53534-719C-4709-ABD1-93C395CC10CB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E25F0-4568-40D4-B10A-5A1A09317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71188-936E-436C-89B4-CB3167F26C8B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BC315-8D97-47B5-B347-CFAA2B51E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C0DB9-00C2-466D-8D7B-DC9F924EDA92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EE81E-4BF0-498B-854B-C28A3D581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F7A03-21E0-493E-8190-A3EBC35B7EA7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3D41B-F80E-4A7B-8ED7-AEF8C93DA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07C88-9EA7-4346-A710-647372B96379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BA59F-099E-42A0-B4C3-05A791011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8D7BD-818E-4AC5-8952-274B0ACD8E16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79927-B501-4D8E-A387-FF7623D29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69113"/>
            <a:chOff x="0" y="0"/>
            <a:chExt cx="5760" cy="4327"/>
          </a:xfrm>
        </p:grpSpPr>
        <p:sp>
          <p:nvSpPr>
            <p:cNvPr id="20483" name="Rectangle 3"/>
            <p:cNvSpPr>
              <a:spLocks noChangeArrowheads="1"/>
            </p:cNvSpPr>
            <p:nvPr userDrawn="1"/>
          </p:nvSpPr>
          <p:spPr bwMode="ltGray">
            <a:xfrm>
              <a:off x="0" y="405"/>
              <a:ext cx="743" cy="3922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034" name="Picture 4" descr="Astonbnr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 t="15163"/>
            <a:stretch>
              <a:fillRect/>
            </a:stretch>
          </p:blipFill>
          <p:spPr bwMode="gray">
            <a:xfrm>
              <a:off x="0" y="0"/>
              <a:ext cx="5760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85" name="Rectangle 5"/>
            <p:cNvSpPr>
              <a:spLocks noChangeArrowheads="1"/>
            </p:cNvSpPr>
            <p:nvPr userDrawn="1"/>
          </p:nvSpPr>
          <p:spPr bwMode="white">
            <a:xfrm>
              <a:off x="704" y="181"/>
              <a:ext cx="5056" cy="38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6" name="Rectangle 6" descr="Stonbk"/>
            <p:cNvSpPr>
              <a:spLocks noChangeArrowheads="1"/>
            </p:cNvSpPr>
            <p:nvPr userDrawn="1"/>
          </p:nvSpPr>
          <p:spPr bwMode="white">
            <a:xfrm>
              <a:off x="747" y="224"/>
              <a:ext cx="5013" cy="4092"/>
            </a:xfrm>
            <a:prstGeom prst="rect">
              <a:avLst/>
            </a:prstGeom>
            <a:blipFill dpi="0" rotWithShape="0">
              <a:blip r:embed="rId14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7" name="Rectangle 7"/>
            <p:cNvSpPr>
              <a:spLocks noChangeArrowheads="1"/>
            </p:cNvSpPr>
            <p:nvPr userDrawn="1"/>
          </p:nvSpPr>
          <p:spPr bwMode="white">
            <a:xfrm>
              <a:off x="703" y="186"/>
              <a:ext cx="46" cy="413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8" name="Line 8"/>
            <p:cNvSpPr>
              <a:spLocks noChangeShapeType="1"/>
            </p:cNvSpPr>
            <p:nvPr userDrawn="1"/>
          </p:nvSpPr>
          <p:spPr bwMode="hidden">
            <a:xfrm>
              <a:off x="0" y="415"/>
              <a:ext cx="257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9" name="Line 9"/>
            <p:cNvSpPr>
              <a:spLocks noChangeShapeType="1"/>
            </p:cNvSpPr>
            <p:nvPr userDrawn="1"/>
          </p:nvSpPr>
          <p:spPr bwMode="hidden">
            <a:xfrm>
              <a:off x="421" y="412"/>
              <a:ext cx="28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9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7" cy="43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573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73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7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88E6141-D347-48AC-947C-F28DEAC16AA1}" type="datetime1">
              <a:rPr lang="en-US"/>
              <a:pPr>
                <a:defRPr/>
              </a:pPr>
              <a:t>5/13/2014</a:t>
            </a:fld>
            <a:endParaRPr lang="en-US"/>
          </a:p>
        </p:txBody>
      </p:sp>
      <p:sp>
        <p:nvSpPr>
          <p:cNvPr id="2049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57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Family Mediation Specialization - Vera Rajovic</a:t>
            </a:r>
          </a:p>
        </p:txBody>
      </p:sp>
      <p:sp>
        <p:nvSpPr>
          <p:cNvPr id="2049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247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62CB89F-2995-40D6-A885-166C1DFD29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1117600" y="268288"/>
            <a:ext cx="8026400" cy="7461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rectionservice.org/cadre/Guidelines5962.cfm" TargetMode="External"/><Relationship Id="rId2" Type="http://schemas.openxmlformats.org/officeDocument/2006/relationships/hyperlink" Target="http://www.ed.gov/legislation/FedRegister/finrule/1995-4/fr01no5a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.gov/legislation/FedRegister/finrule/2001-1/011701a.pdf" TargetMode="External"/><Relationship Id="rId4" Type="http://schemas.openxmlformats.org/officeDocument/2006/relationships/hyperlink" Target="http://www.ldonline.org/ld_indepth/special_education/mediation.pdf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.gov/about/offices/list/osers/rsa/index.html" TargetMode="External"/><Relationship Id="rId7" Type="http://schemas.openxmlformats.org/officeDocument/2006/relationships/hyperlink" Target="http://www.ld.org/" TargetMode="External"/><Relationship Id="rId2" Type="http://schemas.openxmlformats.org/officeDocument/2006/relationships/hyperlink" Target="http://www.directionservice.org/cadre/team2.cf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s.dhhs.gov/" TargetMode="External"/><Relationship Id="rId5" Type="http://schemas.openxmlformats.org/officeDocument/2006/relationships/hyperlink" Target="http://www.rehab.cahwnet.gov/exec/mediate.htm" TargetMode="External"/><Relationship Id="rId4" Type="http://schemas.openxmlformats.org/officeDocument/2006/relationships/hyperlink" Target="http://www.ldonline.org/ld_indepth/special_education/mediation.pdf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KO-MEDIJACIJA.pp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3Request%20for%20Mediationilustracija.do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3AEE36-72E2-4E2C-9E2B-568B201E1D6B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Medijacija u oblasti  potreba za dodatnom podrškom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D19EE1-EFB5-4CBC-8743-FA8EA2C6FE19}" type="slidenum">
              <a:rPr lang="en-US"/>
              <a:pPr/>
              <a:t>10</a:t>
            </a:fld>
            <a:endParaRPr lang="en-US"/>
          </a:p>
        </p:txBody>
      </p:sp>
      <p:sp>
        <p:nvSpPr>
          <p:cNvPr id="1229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smtClean="0"/>
              <a:t>Prednosti nad drugim modelima</a:t>
            </a:r>
            <a:endParaRPr lang="en-US" smtClean="0"/>
          </a:p>
        </p:txBody>
      </p:sp>
      <p:sp>
        <p:nvSpPr>
          <p:cNvPr id="12292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CS" smtClean="0">
                <a:cs typeface="Times New Roman" pitchFamily="18" charset="0"/>
              </a:rPr>
              <a:t>Roditeljsko učešće aktivnije nego u sudskim procesima </a:t>
            </a:r>
          </a:p>
          <a:p>
            <a:pPr eaLnBrk="1" hangingPunct="1"/>
            <a:r>
              <a:rPr lang="sr-Latn-CS" smtClean="0">
                <a:cs typeface="Times New Roman" pitchFamily="18" charset="0"/>
              </a:rPr>
              <a:t>ME obezbeđuje privatnost, bezbedan kontekst za razgovor o osetljivim i bolnim problemima</a:t>
            </a:r>
          </a:p>
          <a:p>
            <a:pPr eaLnBrk="1" hangingPunct="1"/>
            <a:r>
              <a:rPr lang="sr-Latn-CS" smtClean="0">
                <a:cs typeface="Times New Roman" pitchFamily="18" charset="0"/>
              </a:rPr>
              <a:t>Očuvanje saradnje!</a:t>
            </a:r>
            <a:endParaRPr lang="en-US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 txBox="1">
            <a:spLocks noGrp="1"/>
          </p:cNvSpPr>
          <p:nvPr/>
        </p:nvSpPr>
        <p:spPr bwMode="auto">
          <a:xfrm>
            <a:off x="71247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7D2669-83AB-4491-860E-B5E8CD3B6E4D}" type="slidenum">
              <a:rPr lang="en-US" sz="1400">
                <a:solidFill>
                  <a:schemeClr val="bg2"/>
                </a:solidFill>
              </a:rPr>
              <a:pPr algn="r"/>
              <a:t>11</a:t>
            </a:fld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Roditelji i profesionalci zajedno kreiraju finalni dogovor umesto nekoga ko je autsajder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Sarađuju i imaju kontrolu nad ishodom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Uzajamnost, participativnost dovodi do većeg zadovoljstva svih, i garantuje pridržavanje dogovora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Medijacija pomaže svima da bolje razumeju različita mišljenja, očekivanja, kao i razmenu informacija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Medijacija može biti isplativija a jeste kratkotrajnija nego tradicionalni sudski procesi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Pisan dogovor do koga je došlo nakon saglasnosti o rešenju češće poštuju svi.</a:t>
            </a:r>
            <a:r>
              <a:rPr lang="en-US" sz="1800" smtClean="0"/>
              <a:t/>
            </a:r>
            <a:br>
              <a:rPr lang="en-US" sz="1800" smtClean="0"/>
            </a:br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F374D2-C2C0-4BA5-8594-0B9D3157E776}" type="slidenum">
              <a:rPr lang="en-US"/>
              <a:pPr/>
              <a:t>12</a:t>
            </a:fld>
            <a:endParaRPr lang="en-US"/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smtClean="0">
                <a:cs typeface="Times New Roman" pitchFamily="18" charset="0"/>
              </a:rPr>
              <a:t>Rizici</a:t>
            </a:r>
            <a:r>
              <a:rPr lang="en-US" smtClean="0">
                <a:cs typeface="Times New Roman" pitchFamily="18" charset="0"/>
              </a:rPr>
              <a:t>:</a:t>
            </a:r>
            <a:r>
              <a:rPr lang="en-US" smtClean="0"/>
              <a:t> </a:t>
            </a:r>
          </a:p>
        </p:txBody>
      </p:sp>
      <p:sp>
        <p:nvSpPr>
          <p:cNvPr id="13316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CS" sz="2400" dirty="0" smtClean="0">
                <a:cs typeface="Times New Roman" pitchFamily="18" charset="0"/>
              </a:rPr>
              <a:t>Neutralnost: Da </a:t>
            </a:r>
            <a:r>
              <a:rPr lang="sr-Latn-CS" sz="2400" dirty="0" smtClean="0">
                <a:cs typeface="Times New Roman" pitchFamily="18" charset="0"/>
              </a:rPr>
              <a:t>medijator nastupa kao zagovornik jedne od strana – saosećanje sa slabijom stranom vs. zastupanja institucija</a:t>
            </a:r>
          </a:p>
          <a:p>
            <a:pPr eaLnBrk="1" hangingPunct="1"/>
            <a:r>
              <a:rPr lang="sr-Latn-CS" sz="2400" dirty="0" smtClean="0">
                <a:cs typeface="Times New Roman" pitchFamily="18" charset="0"/>
              </a:rPr>
              <a:t>teškoća balansiranja asimetrije moći – posebno kada jedna strana ima zastupnika, ili jedna ima formalnog, druga neformalnog </a:t>
            </a:r>
            <a:r>
              <a:rPr lang="sr-Latn-CS" sz="2400" dirty="0" smtClean="0">
                <a:cs typeface="Times New Roman" pitchFamily="18" charset="0"/>
              </a:rPr>
              <a:t>zastupnika</a:t>
            </a:r>
          </a:p>
          <a:p>
            <a:pPr eaLnBrk="1" hangingPunct="1"/>
            <a:r>
              <a:rPr lang="sr-Latn-CS" sz="2400" dirty="0" smtClean="0">
                <a:cs typeface="Times New Roman" pitchFamily="18" charset="0"/>
              </a:rPr>
              <a:t>Etički rizici -  </a:t>
            </a:r>
            <a:r>
              <a: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poverljivost, subjektivan osećaj sigurnosti roditelja u zaštićenost privatnih podataka i događaja u toku medijacije</a:t>
            </a:r>
            <a:endParaRPr lang="en-US" sz="2400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Rezultati istraživanja efekata</a:t>
            </a:r>
            <a:r>
              <a:rPr lang="en-US" smtClean="0"/>
              <a:t>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r-Latn-CS" sz="2800" smtClean="0">
                <a:cs typeface="Times New Roman" pitchFamily="18" charset="0"/>
              </a:rPr>
              <a:t>U proseku, do rešenja se dolazi za 8 sati, nasuprot nedelje i više dana u sudskom procesu</a:t>
            </a:r>
          </a:p>
          <a:p>
            <a:pPr>
              <a:lnSpc>
                <a:spcPct val="80000"/>
              </a:lnSpc>
            </a:pPr>
            <a:r>
              <a:rPr lang="sr-Latn-CS" sz="2800" smtClean="0">
                <a:cs typeface="Times New Roman" pitchFamily="18" charset="0"/>
              </a:rPr>
              <a:t>Primer </a:t>
            </a:r>
            <a:r>
              <a:rPr lang="en-US" sz="2400" smtClean="0">
                <a:cs typeface="Times New Roman" pitchFamily="18" charset="0"/>
              </a:rPr>
              <a:t>CA &amp; MA</a:t>
            </a:r>
            <a:r>
              <a:rPr lang="sr-Latn-CS" sz="2400" smtClean="0">
                <a:cs typeface="Times New Roman" pitchFamily="18" charset="0"/>
              </a:rPr>
              <a:t>:</a:t>
            </a:r>
            <a:r>
              <a:rPr lang="sr-Latn-CS" sz="2800" smtClean="0">
                <a:cs typeface="Times New Roman" pitchFamily="18" charset="0"/>
              </a:rPr>
              <a:t> samo 15% slučajeva ide na sud posle medijacije</a:t>
            </a:r>
            <a:r>
              <a:rPr lang="en-US" sz="2800" smtClean="0">
                <a:cs typeface="Times New Roman" pitchFamily="18" charset="0"/>
              </a:rPr>
              <a:t> </a:t>
            </a:r>
            <a:endParaRPr lang="sr-Latn-CS" sz="2800" smtClean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sr-Latn-CS" sz="2800" smtClean="0">
                <a:cs typeface="Times New Roman" pitchFamily="18" charset="0"/>
              </a:rPr>
              <a:t>CA: procena da uspešna medijacija košta samo 13% troškova sudskog procesa</a:t>
            </a:r>
          </a:p>
          <a:p>
            <a:pPr>
              <a:lnSpc>
                <a:spcPct val="80000"/>
              </a:lnSpc>
            </a:pPr>
            <a:r>
              <a:rPr lang="sr-Latn-CS" sz="2800" smtClean="0">
                <a:cs typeface="Times New Roman" pitchFamily="18" charset="0"/>
              </a:rPr>
              <a:t>GA</a:t>
            </a:r>
            <a:r>
              <a:rPr lang="en-US" sz="2800" smtClean="0">
                <a:cs typeface="Times New Roman" pitchFamily="18" charset="0"/>
              </a:rPr>
              <a:t>: </a:t>
            </a:r>
            <a:r>
              <a:rPr lang="sr-Latn-CS" sz="2800" smtClean="0">
                <a:cs typeface="Times New Roman" pitchFamily="18" charset="0"/>
              </a:rPr>
              <a:t>90% roditelja, a čak 99% škola reklo da bi preporučili medijaciju i drugima (kazne ako se izgubi na sudu višestruke)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UDEO ADVOKATA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PODJEDNAKO ZASTUPLJENI I U USPEŠNIM I U NEUSPEŠNIM</a:t>
            </a:r>
          </a:p>
          <a:p>
            <a:pPr>
              <a:buNone/>
            </a:pPr>
            <a:r>
              <a:rPr lang="sr-Latn-CS" dirty="0" smtClean="0"/>
              <a:t>Neuspeh – prerano orijentisani na sudski proces</a:t>
            </a:r>
          </a:p>
          <a:p>
            <a:pPr>
              <a:buNone/>
            </a:pPr>
            <a:r>
              <a:rPr lang="sr-Latn-CS" dirty="0" smtClean="0"/>
              <a:t>Uspeh – udeo u uspostavljanju balansa moći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2A31D-C055-440B-9F1D-E2F1878381D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Latn-CS" dirty="0" smtClean="0"/>
              <a:t>Iako modeli medijacije u ovoj oblasti variraju, osnovi događaji su</a:t>
            </a:r>
            <a:r>
              <a:rPr lang="en-US" dirty="0" smtClean="0"/>
              <a:t>: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sr-Latn-CS" dirty="0" smtClean="0"/>
              <a:t>Uspostavljanje pravila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sr-Latn-CS" dirty="0" smtClean="0"/>
              <a:t>Pričanje priče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sr-Latn-CS" dirty="0" smtClean="0"/>
              <a:t>Artikulisanje problema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sr-Latn-CS" dirty="0" smtClean="0"/>
              <a:t>Pregovaranje usmereno na rešavanje problema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sr-Latn-CS" dirty="0" smtClean="0"/>
              <a:t>Pisanje i potpisivanje dogovorenog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Dakle, „profesionalci i roditelji dece sa potrebom za dodatnom podrškom moraju naučiti da zajednički rade na menjanju školske kulture u kojoj će konflikt ustupiti mesto kolaboraciji“ (Wellner, 2012).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2A31D-C055-440B-9F1D-E2F1878381D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B714C8-FFDC-42CE-8002-3766B0A88E35}" type="slidenum">
              <a:rPr lang="en-US"/>
              <a:pPr/>
              <a:t>17</a:t>
            </a:fld>
            <a:endParaRPr lang="en-US"/>
          </a:p>
        </p:txBody>
      </p:sp>
      <p:sp>
        <p:nvSpPr>
          <p:cNvPr id="16387" name="Rectangle 6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772400" cy="762000"/>
          </a:xfrm>
        </p:spPr>
        <p:txBody>
          <a:bodyPr/>
          <a:lstStyle/>
          <a:p>
            <a:pPr eaLnBrk="1" hangingPunct="1"/>
            <a:r>
              <a:rPr lang="sr-Latn-CS" b="1" smtClean="0">
                <a:cs typeface="Arial" charset="0"/>
              </a:rPr>
              <a:t>Izvori</a:t>
            </a:r>
            <a:r>
              <a:rPr lang="en-US" b="1" smtClean="0">
                <a:solidFill>
                  <a:srgbClr val="444444"/>
                </a:solidFill>
                <a:cs typeface="Arial" charset="0"/>
              </a:rPr>
              <a:t>: </a:t>
            </a:r>
            <a:r>
              <a:rPr lang="en-US" smtClean="0"/>
              <a:t> </a:t>
            </a:r>
          </a:p>
        </p:txBody>
      </p:sp>
      <p:sp>
        <p:nvSpPr>
          <p:cNvPr id="1638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57300" y="1295400"/>
            <a:ext cx="7772400" cy="480060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</a:pPr>
            <a:r>
              <a:rPr lang="sr-Latn-CS" sz="1600" dirty="0" smtClean="0">
                <a:solidFill>
                  <a:srgbClr val="444444"/>
                </a:solidFill>
                <a:cs typeface="Arial" charset="0"/>
              </a:rPr>
              <a:t>Knjige</a:t>
            </a:r>
            <a:r>
              <a:rPr lang="en-US" sz="1600" dirty="0" smtClean="0">
                <a:solidFill>
                  <a:srgbClr val="444444"/>
                </a:solidFill>
                <a:cs typeface="Arial" charset="0"/>
              </a:rPr>
              <a:t> :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cs typeface="Times New Roman" pitchFamily="18" charset="0"/>
              </a:rPr>
              <a:t>1. Turnbull III, H.R. (1994): FREE APPROPRIATE PUBLIC</a:t>
            </a:r>
            <a:r>
              <a:rPr lang="en-US" sz="1600" b="1" dirty="0" smtClean="0">
                <a:cs typeface="Times New Roman" pitchFamily="18" charset="0"/>
              </a:rPr>
              <a:t> </a:t>
            </a:r>
            <a:r>
              <a:rPr lang="en-US" sz="1600" dirty="0" smtClean="0">
                <a:cs typeface="Times New Roman" pitchFamily="18" charset="0"/>
              </a:rPr>
              <a:t>EDUCATION: The Law and Children with Disabilities</a:t>
            </a:r>
            <a:r>
              <a:rPr lang="en-US" sz="1600" dirty="0" smtClean="0"/>
              <a:t> 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rgbClr val="444444"/>
                </a:solidFill>
                <a:cs typeface="Arial" charset="0"/>
              </a:rPr>
              <a:t>2. </a:t>
            </a:r>
            <a:r>
              <a:rPr lang="en-US" sz="1600" dirty="0" err="1" smtClean="0">
                <a:solidFill>
                  <a:srgbClr val="444444"/>
                </a:solidFill>
                <a:cs typeface="Arial" charset="0"/>
              </a:rPr>
              <a:t>Schrag</a:t>
            </a:r>
            <a:r>
              <a:rPr lang="en-US" sz="1600" dirty="0" smtClean="0">
                <a:solidFill>
                  <a:srgbClr val="444444"/>
                </a:solidFill>
                <a:cs typeface="Arial" charset="0"/>
              </a:rPr>
              <a:t>, Judy, A. (</a:t>
            </a:r>
            <a:r>
              <a:rPr lang="en-US" sz="1600" dirty="0" smtClean="0">
                <a:cs typeface="Times New Roman" pitchFamily="18" charset="0"/>
              </a:rPr>
              <a:t>1996):</a:t>
            </a:r>
            <a:r>
              <a:rPr lang="en-US" sz="1600" dirty="0" smtClean="0">
                <a:solidFill>
                  <a:srgbClr val="444444"/>
                </a:solidFill>
                <a:cs typeface="Arial" charset="0"/>
              </a:rPr>
              <a:t> </a:t>
            </a:r>
            <a:r>
              <a:rPr lang="en-US" sz="1600" dirty="0" smtClean="0">
                <a:cs typeface="Times New Roman" pitchFamily="18" charset="0"/>
              </a:rPr>
              <a:t>Mediation in Special Education: A Resource Manual for Mediators. Revised and Updated, National Association of State Directors of Special Education, Alexandria, VA. 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sr-Latn-CS" sz="1600" dirty="0" smtClean="0">
                <a:solidFill>
                  <a:srgbClr val="444444"/>
                </a:solidFill>
                <a:cs typeface="Arial" charset="0"/>
              </a:rPr>
              <a:t>Članci</a:t>
            </a:r>
            <a:r>
              <a:rPr lang="en-US" sz="1600" dirty="0" smtClean="0">
                <a:solidFill>
                  <a:srgbClr val="444444"/>
                </a:solidFill>
                <a:cs typeface="Arial" charset="0"/>
              </a:rPr>
              <a:t>: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600" dirty="0" smtClean="0">
                <a:solidFill>
                  <a:srgbClr val="444444"/>
                </a:solidFill>
                <a:cs typeface="Arial" charset="0"/>
              </a:rPr>
              <a:t>Amendments to Regulations for Client Assistance Program (CAP) [Federal Register: November 2, 1995 (Volume 60, Number 212)] </a:t>
            </a:r>
            <a:r>
              <a:rPr lang="en-US" sz="1600" b="1" dirty="0" smtClean="0">
                <a:cs typeface="Arial" charset="0"/>
                <a:hlinkClick r:id="rId2"/>
              </a:rPr>
              <a:t>http://www.ed.gov/legislation/FedRegister/finrule/1995-4/fr01no5a.html</a:t>
            </a:r>
            <a:endParaRPr lang="en-US" sz="1600" b="1" dirty="0" smtClean="0"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600" b="1" dirty="0" smtClean="0">
                <a:solidFill>
                  <a:srgbClr val="000000"/>
                </a:solidFill>
                <a:cs typeface="Arial" charset="0"/>
              </a:rPr>
              <a:t>Guidelines For Conflict Management in Special Education-A Manual From Portland (Oregon) Public Schools </a:t>
            </a:r>
            <a:r>
              <a:rPr lang="en-US" sz="1600" dirty="0" smtClean="0">
                <a:solidFill>
                  <a:srgbClr val="000000"/>
                </a:solidFill>
                <a:cs typeface="Arial" charset="0"/>
                <a:hlinkClick r:id="rId3"/>
              </a:rPr>
              <a:t>http://www.directionservice.org/cadre/Guidelines5962.cfm</a:t>
            </a:r>
            <a:endParaRPr lang="en-US" sz="1600" dirty="0" smtClean="0">
              <a:solidFill>
                <a:srgbClr val="000000"/>
              </a:solidFill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600" b="1" dirty="0" smtClean="0"/>
              <a:t>Special Education </a:t>
            </a:r>
            <a:r>
              <a:rPr lang="en-US" sz="1600" b="1" dirty="0" err="1" smtClean="0"/>
              <a:t>Mediation:A</a:t>
            </a:r>
            <a:r>
              <a:rPr lang="en-US" sz="1600" b="1" dirty="0" smtClean="0"/>
              <a:t> Guide for Parents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u="sng" dirty="0" smtClean="0">
                <a:solidFill>
                  <a:srgbClr val="000000"/>
                </a:solidFill>
                <a:cs typeface="Times New Roman" pitchFamily="18" charset="0"/>
                <a:hlinkClick r:id="rId4"/>
              </a:rPr>
              <a:t>http://www.ldonline.org/ld_indepth/special_education/mediation.pdf</a:t>
            </a:r>
            <a:endParaRPr lang="en-US" sz="1600" dirty="0" smtClean="0">
              <a:cs typeface="Times New Roman" pitchFamily="18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600" dirty="0" smtClean="0">
                <a:cs typeface="Arial" charset="0"/>
              </a:rPr>
              <a:t>Federal Register Part VI, Department of Education, 34 CFR Part 361: State Vocational Rehabilitation Services Program; Final Rule, 2001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600" dirty="0" smtClean="0">
                <a:cs typeface="Arial" charset="0"/>
              </a:rPr>
              <a:t>Center for Dispute Resolution at </a:t>
            </a:r>
            <a:r>
              <a:rPr lang="en-US" sz="1600" dirty="0" err="1" smtClean="0">
                <a:cs typeface="Arial" charset="0"/>
              </a:rPr>
              <a:t>McGeorge</a:t>
            </a:r>
            <a:r>
              <a:rPr lang="en-US" sz="1600" dirty="0" smtClean="0">
                <a:cs typeface="Arial" charset="0"/>
              </a:rPr>
              <a:t> School of Law's Special Education Hearing Office: A Mediation Success Story. Undated. Sacramento, CA </a:t>
            </a:r>
            <a:r>
              <a:rPr lang="en-US" sz="1600" b="1" dirty="0" smtClean="0">
                <a:cs typeface="Arial" charset="0"/>
                <a:hlinkClick r:id="rId5"/>
              </a:rPr>
              <a:t>http://</a:t>
            </a:r>
            <a:r>
              <a:rPr lang="en-US" sz="1600" b="1" dirty="0" smtClean="0">
                <a:cs typeface="Arial" charset="0"/>
                <a:hlinkClick r:id="rId5"/>
              </a:rPr>
              <a:t>www.ed.gov/legislation/FedRegister/finrule/2001-1/011701a.pdf</a:t>
            </a:r>
            <a:endParaRPr lang="sr-Latn-CS" sz="1600" b="1" dirty="0" smtClean="0"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Latn-CS" sz="1600" b="1" dirty="0" smtClean="0">
                <a:cs typeface="Arial" charset="0"/>
              </a:rPr>
              <a:t>Rajović, Jovanović (2014): Medijacija u inkluzivnom obrazovanju</a:t>
            </a:r>
            <a:endParaRPr lang="en-US" sz="1600" b="1" dirty="0" smtClean="0"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endParaRPr lang="en-US" sz="1600" dirty="0" smtClean="0">
              <a:cs typeface="Times New Roman" pitchFamily="18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endParaRPr lang="en-US" sz="1600" u="sng" dirty="0" smtClean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CC7152-D7A8-46BA-8F4F-75ABE2871320}" type="slidenum">
              <a:rPr lang="en-US"/>
              <a:pPr/>
              <a:t>18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r-Latn-CS" b="1" smtClean="0">
                <a:cs typeface="Times New Roman" pitchFamily="18" charset="0"/>
              </a:rPr>
              <a:t>Korisni</a:t>
            </a:r>
            <a:r>
              <a:rPr lang="en-US" b="1" smtClean="0">
                <a:cs typeface="Times New Roman" pitchFamily="18" charset="0"/>
              </a:rPr>
              <a:t> websit</a:t>
            </a:r>
            <a:r>
              <a:rPr lang="sr-Latn-CS" b="1" smtClean="0">
                <a:cs typeface="Times New Roman" pitchFamily="18" charset="0"/>
              </a:rPr>
              <a:t>ovi</a:t>
            </a:r>
            <a:r>
              <a:rPr lang="en-US" b="1" smtClean="0">
                <a:cs typeface="Times New Roman" pitchFamily="18" charset="0"/>
              </a:rPr>
              <a:t>: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u="sng" smtClean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  <a:hlinkClick r:id="rId2"/>
              </a:rPr>
              <a:t>http://www.directionservice.org/cadre/team2.cfm</a:t>
            </a:r>
            <a:endParaRPr lang="en-US" sz="2800" u="sng" smtClean="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u="sng" smtClean="0">
                <a:solidFill>
                  <a:srgbClr val="336699"/>
                </a:solidFill>
                <a:cs typeface="Times New Roman" pitchFamily="18" charset="0"/>
                <a:hlinkClick r:id="rId3"/>
              </a:rPr>
              <a:t>http://www.ed.gov/about/offices/list/osers/rsa/index.html</a:t>
            </a:r>
            <a:r>
              <a:rPr lang="en-US" sz="280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u="sng" smtClean="0">
                <a:solidFill>
                  <a:srgbClr val="000000"/>
                </a:solidFill>
                <a:cs typeface="Times New Roman" pitchFamily="18" charset="0"/>
                <a:hlinkClick r:id="rId4"/>
              </a:rPr>
              <a:t>http://www.ldonline.org/ld_indepth/special_education/mediation.pdf</a:t>
            </a:r>
            <a:endParaRPr lang="en-US" sz="2800" u="sng" smtClean="0">
              <a:solidFill>
                <a:srgbClr val="000000"/>
              </a:solidFill>
              <a:latin typeface="Verdana" pitchFamily="34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hlinkClick r:id="rId5"/>
              </a:rPr>
              <a:t>http://www.rehab.cahwnet.gov/exec/mediate.htm</a:t>
            </a:r>
            <a:endParaRPr lang="en-US" sz="28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u="sng" smtClean="0">
                <a:solidFill>
                  <a:srgbClr val="336699"/>
                </a:solidFill>
                <a:cs typeface="Times New Roman" pitchFamily="18" charset="0"/>
                <a:hlinkClick r:id="rId6"/>
              </a:rPr>
              <a:t>http://www.os.dhhs.gov/</a:t>
            </a:r>
            <a:endParaRPr lang="en-US" sz="28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smtClean="0">
                <a:cs typeface="Times New Roman" pitchFamily="18" charset="0"/>
                <a:hlinkClick r:id="rId7"/>
              </a:rPr>
              <a:t>http://www.ld.org</a:t>
            </a:r>
            <a:r>
              <a:rPr lang="en-US" sz="2800" b="1" smtClean="0">
                <a:cs typeface="Times New Roman" pitchFamily="18" charset="0"/>
              </a:rPr>
              <a:t> </a:t>
            </a:r>
            <a:r>
              <a:rPr lang="en-US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CC8686-38C6-4E8E-BF9B-2849C792D670}" type="slidenum">
              <a:rPr lang="en-US"/>
              <a:pPr/>
              <a:t>19</a:t>
            </a:fld>
            <a:endParaRPr lang="en-US"/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1438275" y="-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37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Predlog modela medijacije u oblasti obrazovanja dece PD(O)P</a:t>
            </a:r>
            <a:endParaRPr lang="en-US" dirty="0" smtClean="0"/>
          </a:p>
        </p:txBody>
      </p:sp>
      <p:pic>
        <p:nvPicPr>
          <p:cNvPr id="6" name="Picture 5" descr="Model medijacij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4974" y="1409700"/>
            <a:ext cx="7058025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647402-2979-424D-93EC-D8FE6BDE8688}" type="slidenum">
              <a:rPr lang="en-US"/>
              <a:pPr/>
              <a:t>2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Definicija u kontekstu 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Dobrovoljno učešće svih učesnika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Ne koristi se da odloži ili spreči pravo roditelja da se obrate sudu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Vodi je kvalifikovan i nepristrasan medijator koji je treniran u korišćenju efikasnih tehnika medijacije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Na listi je servisa podrške: Koliko god je to moguće, procedure medijacije se koriste pre nego što se pribegne administrativnim (uprave, vlasti) ili zakonskim sredstvima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312299-A029-4307-A33A-A1D0A8EA2AE4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cs typeface="Times New Roman" pitchFamily="18" charset="0"/>
              </a:rPr>
              <a:t>Ciljevi:</a:t>
            </a:r>
          </a:p>
        </p:txBody>
      </p:sp>
      <p:sp>
        <p:nvSpPr>
          <p:cNvPr id="5124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Rešavanje sukoba između klijenta ili njegovog zastupnika/predstavnika i pružaoca usluge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Rešavanje sukoba u domenu specijalnog obrazovanja (roditelj/i – škola...)</a:t>
            </a:r>
          </a:p>
          <a:p>
            <a:pPr lvl="2" eaLnBrk="1" hangingPunct="1"/>
            <a:r>
              <a:rPr lang="en-US" smtClean="0"/>
              <a:t>Primarni cilj je naći rešenje koje je u najboljem interesu deteta.</a:t>
            </a:r>
          </a:p>
          <a:p>
            <a:pPr lvl="2" eaLnBrk="1" hangingPunct="1"/>
            <a:endParaRPr lang="en-US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D4CD98-99E7-4BEE-BBA7-02C9118AD514}" type="slidenum">
              <a:rPr lang="en-US"/>
              <a:pPr/>
              <a:t>4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cs typeface="Times New Roman" pitchFamily="18" charset="0"/>
              </a:rPr>
              <a:t>U upotrebi su modeli:</a:t>
            </a:r>
            <a:r>
              <a:rPr lang="en-US" smtClean="0">
                <a:cs typeface="Times New Roman" pitchFamily="18" charset="0"/>
              </a:rPr>
              <a:t> 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Jedan medijator</a:t>
            </a:r>
            <a:endParaRPr lang="en-US" smtClean="0"/>
          </a:p>
          <a:p>
            <a:pPr eaLnBrk="1" hangingPunct="1"/>
            <a:r>
              <a:rPr lang="en-US" smtClean="0">
                <a:cs typeface="Times New Roman" pitchFamily="18" charset="0"/>
                <a:hlinkClick r:id="rId2" action="ppaction://hlinkpres?slideindex=1&amp;slidetitle="/>
              </a:rPr>
              <a:t>Ko-medijacija</a:t>
            </a:r>
            <a:endParaRPr lang="en-US" smtClean="0"/>
          </a:p>
          <a:p>
            <a:pPr eaLnBrk="1" hangingPunct="1"/>
            <a:r>
              <a:rPr lang="en-US" smtClean="0">
                <a:solidFill>
                  <a:srgbClr val="FF9966"/>
                </a:solidFill>
                <a:cs typeface="Times New Roman" pitchFamily="18" charset="0"/>
              </a:rPr>
              <a:t>Panel medijatora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Programi vršnjačke medijacije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F22186-BBEC-4B93-8380-12F35CC00130}" type="slidenum">
              <a:rPr lang="en-US"/>
              <a:pPr/>
              <a:t>5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Tipovi slučajeva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Podrška je odobrena, ali nije pružena (modifikacija ili adaptacija</a:t>
            </a:r>
            <a:r>
              <a:rPr lang="en-US" sz="240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Podrška je pružena, ali klijent nije njome zadovoljan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Problemi dostupnosti, prevoza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Zapošljavanje (PR) – od </a:t>
            </a:r>
            <a:r>
              <a:rPr lang="sr-Latn-CS" sz="2400" smtClean="0">
                <a:cs typeface="Times New Roman" pitchFamily="18" charset="0"/>
              </a:rPr>
              <a:t>žalbi na rezultate konkursa pri zapošljavanju, do zahteva za adaptacije i asistivnu tehnologiju</a:t>
            </a:r>
            <a:endParaRPr lang="en-US" sz="24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Slučajevi diskriminacije</a:t>
            </a:r>
            <a:r>
              <a:rPr lang="sr-Latn-CS" sz="2400" smtClean="0"/>
              <a:t> – korišćenje pogrdnih imena, odvajanje deteta u aktivnosti, ocenjivanju... do onih pri zapošljavanju 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Etička pitanja (</a:t>
            </a:r>
            <a:r>
              <a:rPr lang="sr-Latn-CS" sz="2400" smtClean="0"/>
              <a:t>otkrivanje podataka bez dozvole roditelja, klijenta, fotografisanje</a:t>
            </a:r>
            <a:r>
              <a:rPr lang="en-US" sz="2400" smtClean="0"/>
              <a:t>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EAC2CB-F308-45BC-B36B-9C2EF297A822}" type="slidenum">
              <a:rPr lang="en-US"/>
              <a:pPr/>
              <a:t>6</a:t>
            </a:fld>
            <a:endParaRPr lang="en-US"/>
          </a:p>
        </p:txBody>
      </p:sp>
      <p:sp>
        <p:nvSpPr>
          <p:cNvPr id="819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Ko su medijatori</a:t>
            </a:r>
          </a:p>
        </p:txBody>
      </p:sp>
      <p:sp>
        <p:nvSpPr>
          <p:cNvPr id="8196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CS" smtClean="0">
                <a:cs typeface="Times New Roman" pitchFamily="18" charset="0"/>
              </a:rPr>
              <a:t>Mogu biti neki od zaposlenih – pod uslovom da su trenirani u veštinama medijatora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en-US" smtClean="0">
                <a:cs typeface="Times New Roman" pitchFamily="18" charset="0"/>
              </a:rPr>
              <a:t>profesionalni mediator, </a:t>
            </a:r>
            <a:r>
              <a:rPr lang="sr-Latn-CS" smtClean="0">
                <a:cs typeface="Times New Roman" pitchFamily="18" charset="0"/>
              </a:rPr>
              <a:t>ili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sr-Latn-CS" smtClean="0">
                <a:cs typeface="Times New Roman" pitchFamily="18" charset="0"/>
              </a:rPr>
              <a:t>Nezavisna treća strana – sa zvanične liste prosvetnog saveta ili koga izaberu učesnici</a:t>
            </a: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sr-Latn-CS" smtClean="0">
                <a:cs typeface="Times New Roman" pitchFamily="18" charset="0"/>
              </a:rPr>
              <a:t>Glavni resurs medijatora u SAD</a:t>
            </a:r>
            <a:r>
              <a:rPr lang="en-US" smtClean="0">
                <a:cs typeface="Times New Roman" pitchFamily="18" charset="0"/>
              </a:rPr>
              <a:t>: </a:t>
            </a:r>
            <a:r>
              <a:rPr lang="sr-Latn-CS" smtClean="0">
                <a:cs typeface="Times New Roman" pitchFamily="18" charset="0"/>
              </a:rPr>
              <a:t>Državna kancelarija za razrešavanje sukoba</a:t>
            </a:r>
            <a:endParaRPr lang="en-US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18E31B-2EDF-4672-B2AE-368B63FD0D41}" type="slidenum">
              <a:rPr lang="en-US"/>
              <a:pPr/>
              <a:t>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cs typeface="Times New Roman" pitchFamily="18" charset="0"/>
              </a:rPr>
              <a:t>Medi</a:t>
            </a:r>
            <a:r>
              <a:rPr lang="sr-Latn-CS" b="1" smtClean="0">
                <a:cs typeface="Times New Roman" pitchFamily="18" charset="0"/>
              </a:rPr>
              <a:t>j</a:t>
            </a:r>
            <a:r>
              <a:rPr lang="en-US" b="1" smtClean="0">
                <a:cs typeface="Times New Roman" pitchFamily="18" charset="0"/>
              </a:rPr>
              <a:t>ator – </a:t>
            </a:r>
            <a:r>
              <a:rPr lang="sr-Latn-CS" b="1" smtClean="0">
                <a:cs typeface="Times New Roman" pitchFamily="18" charset="0"/>
              </a:rPr>
              <a:t>posebne veštine</a:t>
            </a:r>
            <a:r>
              <a:rPr lang="en-US" b="1" smtClean="0">
                <a:cs typeface="Times New Roman" pitchFamily="18" charset="0"/>
              </a:rPr>
              <a:t>: </a:t>
            </a:r>
            <a:r>
              <a:rPr lang="en-US" smtClean="0">
                <a:cs typeface="Times New Roman" pitchFamily="18" charset="0"/>
              </a:rPr>
              <a:t/>
            </a:r>
            <a:br>
              <a:rPr lang="en-US" smtClean="0">
                <a:cs typeface="Times New Roman" pitchFamily="18" charset="0"/>
              </a:rPr>
            </a:br>
            <a:endParaRPr lang="en-US" smtClean="0">
              <a:cs typeface="Times New Roman" pitchFamily="18" charset="0"/>
            </a:endParaRPr>
          </a:p>
        </p:txBody>
      </p:sp>
      <p:sp>
        <p:nvSpPr>
          <p:cNvPr id="9220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CS" sz="2800" b="1" smtClean="0">
                <a:cs typeface="Times New Roman" pitchFamily="18" charset="0"/>
              </a:rPr>
              <a:t>Poznavanje zakonske regulative (obrazovanje i regulativa koja se odnosi na RS/invaliditet</a:t>
            </a:r>
            <a:r>
              <a:rPr lang="en-US" sz="2800" smtClean="0"/>
              <a:t> </a:t>
            </a:r>
          </a:p>
          <a:p>
            <a:pPr eaLnBrk="1" hangingPunct="1"/>
            <a:r>
              <a:rPr lang="sr-Latn-CS" sz="2800" b="1" smtClean="0">
                <a:cs typeface="Times New Roman" pitchFamily="18" charset="0"/>
              </a:rPr>
              <a:t>Medijacija i drugi oblici konstruktivnog rešavanja sukoba</a:t>
            </a:r>
            <a:r>
              <a:rPr lang="en-US" sz="2800" smtClean="0"/>
              <a:t> </a:t>
            </a:r>
          </a:p>
          <a:p>
            <a:pPr eaLnBrk="1" hangingPunct="1"/>
            <a:r>
              <a:rPr lang="sr-Latn-CS" sz="2800" b="1" smtClean="0">
                <a:cs typeface="Times New Roman" pitchFamily="18" charset="0"/>
              </a:rPr>
              <a:t>Razumevanje i sposobnost modelovanja poštovanja i uvažavanja različitosti</a:t>
            </a:r>
            <a:endParaRPr lang="en-US" sz="2800" smtClean="0"/>
          </a:p>
          <a:p>
            <a:pPr eaLnBrk="1" hangingPunct="1"/>
            <a:r>
              <a:rPr lang="sr-Latn-CS" sz="2800" b="1" smtClean="0">
                <a:cs typeface="Times New Roman" pitchFamily="18" charset="0"/>
              </a:rPr>
              <a:t>Poznavanje i razumevanje specijalnog obrazovanja – inkluzije, rehabilitacije i profesionalne rehabilitacije</a:t>
            </a:r>
            <a:endParaRPr lang="en-US" sz="280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E64A9C-8587-4A51-942A-C58B9C5C368D}" type="slidenum">
              <a:rPr lang="en-US"/>
              <a:pPr/>
              <a:t>8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b="1" smtClean="0"/>
              <a:t>EPPPS (</a:t>
            </a:r>
            <a:r>
              <a:rPr lang="en-US" b="1" smtClean="0"/>
              <a:t>EARS</a:t>
            </a:r>
            <a:r>
              <a:rPr lang="sr-Latn-CS" b="1" smtClean="0"/>
              <a:t>)</a:t>
            </a:r>
            <a:r>
              <a:rPr lang="en-US" smtClean="0"/>
              <a:t> </a:t>
            </a:r>
            <a:r>
              <a:rPr lang="sr-Latn-CS" smtClean="0"/>
              <a:t>formula uspeha</a:t>
            </a:r>
            <a:r>
              <a:rPr lang="en-US" smtClean="0"/>
              <a:t>: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CS" sz="3600" b="1" smtClean="0"/>
              <a:t>Empatiši </a:t>
            </a:r>
            <a:endParaRPr lang="en-US" smtClean="0"/>
          </a:p>
          <a:p>
            <a:pPr eaLnBrk="1" hangingPunct="1"/>
            <a:r>
              <a:rPr lang="sr-Latn-CS" sz="3600" b="1" smtClean="0"/>
              <a:t>Pitaj</a:t>
            </a:r>
            <a:endParaRPr lang="en-US" smtClean="0"/>
          </a:p>
          <a:p>
            <a:pPr eaLnBrk="1" hangingPunct="1"/>
            <a:r>
              <a:rPr lang="sr-Latn-CS" sz="3600" b="1" smtClean="0"/>
              <a:t>Parafraziraj i preokviravaj</a:t>
            </a:r>
            <a:endParaRPr lang="en-US" smtClean="0"/>
          </a:p>
          <a:p>
            <a:pPr eaLnBrk="1" hangingPunct="1"/>
            <a:r>
              <a:rPr lang="sr-Latn-CS" sz="3600" b="1" smtClean="0"/>
              <a:t>Sumiraj</a:t>
            </a:r>
            <a:r>
              <a:rPr lang="en-US" smtClean="0"/>
              <a:t> 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4A436E-AAC5-4720-817F-8FB11F90ED00}" type="slidenum">
              <a:rPr lang="en-US"/>
              <a:pPr/>
              <a:t>9</a:t>
            </a:fld>
            <a:endParaRPr lang="en-US"/>
          </a:p>
        </p:txBody>
      </p:sp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smtClean="0"/>
              <a:t>Ko su klijenti</a:t>
            </a:r>
            <a:r>
              <a:rPr lang="en-US" smtClean="0"/>
              <a:t>:</a:t>
            </a: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CS" smtClean="0">
                <a:hlinkClick r:id="rId3" action="ppaction://hlinkfile"/>
              </a:rPr>
              <a:t>Roditelji/odgajatelji</a:t>
            </a:r>
            <a:endParaRPr lang="sr-Latn-CS" smtClean="0"/>
          </a:p>
          <a:p>
            <a:pPr eaLnBrk="1" hangingPunct="1"/>
            <a:r>
              <a:rPr lang="sr-Latn-CS" smtClean="0"/>
              <a:t>Osobe sa potrebom za dodatnom podrškom</a:t>
            </a:r>
            <a:endParaRPr lang="en-US" smtClean="0"/>
          </a:p>
          <a:p>
            <a:pPr eaLnBrk="1" hangingPunct="1"/>
            <a:r>
              <a:rPr lang="sr-Latn-CS" smtClean="0"/>
              <a:t>Zastupnici jednih i/li drugih</a:t>
            </a:r>
            <a:endParaRPr lang="en-US" smtClean="0"/>
          </a:p>
          <a:p>
            <a:pPr lvl="1" eaLnBrk="1" hangingPunct="1"/>
            <a:r>
              <a:rPr lang="sr-Latn-CS" smtClean="0"/>
              <a:t>Učešće deteta?</a:t>
            </a:r>
            <a:endParaRPr lang="en-US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ndstone">
  <a:themeElements>
    <a:clrScheme name="Sandstone 1">
      <a:dk1>
        <a:srgbClr val="333333"/>
      </a:dk1>
      <a:lt1>
        <a:srgbClr val="BAB9A0"/>
      </a:lt1>
      <a:dk2>
        <a:srgbClr val="000000"/>
      </a:dk2>
      <a:lt2>
        <a:srgbClr val="333329"/>
      </a:lt2>
      <a:accent1>
        <a:srgbClr val="F4F3D9"/>
      </a:accent1>
      <a:accent2>
        <a:srgbClr val="E09142"/>
      </a:accent2>
      <a:accent3>
        <a:srgbClr val="D9D9CD"/>
      </a:accent3>
      <a:accent4>
        <a:srgbClr val="2A2A2A"/>
      </a:accent4>
      <a:accent5>
        <a:srgbClr val="F8F8E9"/>
      </a:accent5>
      <a:accent6>
        <a:srgbClr val="CB833B"/>
      </a:accent6>
      <a:hlink>
        <a:srgbClr val="AE4828"/>
      </a:hlink>
      <a:folHlink>
        <a:srgbClr val="6A6954"/>
      </a:folHlink>
    </a:clrScheme>
    <a:fontScheme name="Sandsto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ndstone 1">
        <a:dk1>
          <a:srgbClr val="333333"/>
        </a:dk1>
        <a:lt1>
          <a:srgbClr val="BAB9A0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9D9CD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2">
        <a:dk1>
          <a:srgbClr val="333333"/>
        </a:dk1>
        <a:lt1>
          <a:srgbClr val="BDB9BF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BD9DC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3">
        <a:dk1>
          <a:srgbClr val="3D3D3D"/>
        </a:dk1>
        <a:lt1>
          <a:srgbClr val="EAEAEA"/>
        </a:lt1>
        <a:dk2>
          <a:srgbClr val="000000"/>
        </a:dk2>
        <a:lt2>
          <a:srgbClr val="333333"/>
        </a:lt2>
        <a:accent1>
          <a:srgbClr val="FFFFFF"/>
        </a:accent1>
        <a:accent2>
          <a:srgbClr val="969696"/>
        </a:accent2>
        <a:accent3>
          <a:srgbClr val="F3F3F3"/>
        </a:accent3>
        <a:accent4>
          <a:srgbClr val="333333"/>
        </a:accent4>
        <a:accent5>
          <a:srgbClr val="FFFFFF"/>
        </a:accent5>
        <a:accent6>
          <a:srgbClr val="878787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Designs\Sandstone.pot</Template>
  <TotalTime>452</TotalTime>
  <Words>877</Words>
  <Application>Microsoft Office PowerPoint</Application>
  <PresentationFormat>On-screen Show (4:3)</PresentationFormat>
  <Paragraphs>110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Wingdings</vt:lpstr>
      <vt:lpstr>Times New Roman</vt:lpstr>
      <vt:lpstr>Verdana</vt:lpstr>
      <vt:lpstr>Sandstone</vt:lpstr>
      <vt:lpstr>Medijacija u oblasti  potreba za dodatnom podrškom</vt:lpstr>
      <vt:lpstr>Definicija u kontekstu  </vt:lpstr>
      <vt:lpstr>Ciljevi:</vt:lpstr>
      <vt:lpstr>U upotrebi su modeli: </vt:lpstr>
      <vt:lpstr> Tipovi slučajeva</vt:lpstr>
      <vt:lpstr>Ko su medijatori</vt:lpstr>
      <vt:lpstr>Medijator – posebne veštine:  </vt:lpstr>
      <vt:lpstr>EPPPS (EARS) formula uspeha:</vt:lpstr>
      <vt:lpstr>Ko su klijenti:</vt:lpstr>
      <vt:lpstr>Prednosti nad drugim modelima</vt:lpstr>
      <vt:lpstr>Slide 11</vt:lpstr>
      <vt:lpstr>Rizici: </vt:lpstr>
      <vt:lpstr>Rezultati istraživanja efekata:</vt:lpstr>
      <vt:lpstr>UDEO ADVOKATA</vt:lpstr>
      <vt:lpstr>Slide 15</vt:lpstr>
      <vt:lpstr>Slide 16</vt:lpstr>
      <vt:lpstr>Izvori:  </vt:lpstr>
      <vt:lpstr>Korisni websitovi:</vt:lpstr>
      <vt:lpstr>Predlog modela medijacije u oblasti obrazovanja dece PD(O)P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Vera</cp:lastModifiedBy>
  <cp:revision>21</cp:revision>
  <cp:lastPrinted>1601-01-01T00:00:00Z</cp:lastPrinted>
  <dcterms:created xsi:type="dcterms:W3CDTF">1601-01-01T00:00:00Z</dcterms:created>
  <dcterms:modified xsi:type="dcterms:W3CDTF">2014-05-13T14:20:42Z</dcterms:modified>
</cp:coreProperties>
</file>