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56" r:id="rId2"/>
    <p:sldId id="328" r:id="rId3"/>
    <p:sldId id="329" r:id="rId4"/>
    <p:sldId id="330" r:id="rId5"/>
    <p:sldId id="331" r:id="rId6"/>
    <p:sldId id="332" r:id="rId7"/>
    <p:sldId id="333" r:id="rId8"/>
    <p:sldId id="335" r:id="rId9"/>
    <p:sldId id="336" r:id="rId10"/>
    <p:sldId id="337" r:id="rId11"/>
    <p:sldId id="352" r:id="rId12"/>
    <p:sldId id="338" r:id="rId13"/>
    <p:sldId id="345" r:id="rId14"/>
    <p:sldId id="347" r:id="rId15"/>
    <p:sldId id="353" r:id="rId16"/>
    <p:sldId id="344" r:id="rId17"/>
    <p:sldId id="348" r:id="rId18"/>
    <p:sldId id="339" r:id="rId19"/>
    <p:sldId id="340" r:id="rId20"/>
    <p:sldId id="341" r:id="rId21"/>
    <p:sldId id="342" r:id="rId22"/>
    <p:sldId id="343" r:id="rId23"/>
    <p:sldId id="350"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792" y="-84"/>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8483B2-B0CC-4FC3-8449-65D6DE0459A4}" type="datetimeFigureOut">
              <a:rPr lang="en-US" smtClean="0"/>
              <a:pPr/>
              <a:t>10/27/2021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A27DA8-6AF7-4851-B507-1E755CC9CAF2}" type="slidenum">
              <a:rPr lang="en-US" smtClean="0"/>
              <a:pPr/>
              <a:t>‹#›</a:t>
            </a:fld>
            <a:endParaRPr lang="en-US"/>
          </a:p>
        </p:txBody>
      </p:sp>
    </p:spTree>
    <p:extLst>
      <p:ext uri="{BB962C8B-B14F-4D97-AF65-F5344CB8AC3E}">
        <p14:creationId xmlns:p14="http://schemas.microsoft.com/office/powerpoint/2010/main" xmlns="" val="14858781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17271C83-10D4-4A6A-966A-FE21DC91AF4F}" type="slidenum">
              <a:rPr lang="en-US" smtClean="0"/>
              <a:pPr>
                <a:defRPr/>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sr-Latn-CS" dirty="0" smtClean="0"/>
              <a:t>Kopernikanski obrt u psihoterapiji!</a:t>
            </a:r>
            <a:endParaRPr lang="en-US" dirty="0"/>
          </a:p>
        </p:txBody>
      </p:sp>
      <p:sp>
        <p:nvSpPr>
          <p:cNvPr id="4" name="Slide Number Placeholder 3"/>
          <p:cNvSpPr>
            <a:spLocks noGrp="1"/>
          </p:cNvSpPr>
          <p:nvPr>
            <p:ph type="sldNum" sz="quarter" idx="10"/>
          </p:nvPr>
        </p:nvSpPr>
        <p:spPr/>
        <p:txBody>
          <a:bodyPr/>
          <a:lstStyle/>
          <a:p>
            <a:pPr>
              <a:defRPr/>
            </a:pPr>
            <a:fld id="{17271C83-10D4-4A6A-966A-FE21DC91AF4F}" type="slidenum">
              <a:rPr lang="en-US" smtClean="0"/>
              <a:pPr>
                <a:defRPr/>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17271C83-10D4-4A6A-966A-FE21DC91AF4F}" type="slidenum">
              <a:rPr lang="en-US" smtClean="0"/>
              <a:pPr>
                <a:defRPr/>
              </a:pPr>
              <a:t>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17271C83-10D4-4A6A-966A-FE21DC91AF4F}" type="slidenum">
              <a:rPr lang="en-US" smtClean="0"/>
              <a:pPr>
                <a:defRPr/>
              </a:pPr>
              <a:t>10</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2"/>
        <p:cNvGrpSpPr/>
        <p:nvPr/>
      </p:nvGrpSpPr>
      <p:grpSpPr>
        <a:xfrm>
          <a:off x="0" y="0"/>
          <a:ext cx="0" cy="0"/>
          <a:chOff x="0" y="0"/>
          <a:chExt cx="0" cy="0"/>
        </a:xfrm>
      </p:grpSpPr>
      <p:sp>
        <p:nvSpPr>
          <p:cNvPr id="393" name="Google Shape;393;p6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94" name="Google Shape;394;p6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43F0EEE-B656-4AB5-ABC2-5EA35B0D1323}" type="datetimeFigureOut">
              <a:rPr lang="en-US" smtClean="0"/>
              <a:pPr/>
              <a:t>10/27/2021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DE4786-E81C-4E37-A104-8D4C539E7AF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3F0EEE-B656-4AB5-ABC2-5EA35B0D1323}" type="datetimeFigureOut">
              <a:rPr lang="en-US" smtClean="0"/>
              <a:pPr/>
              <a:t>10/27/2021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DE4786-E81C-4E37-A104-8D4C539E7AF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3F0EEE-B656-4AB5-ABC2-5EA35B0D1323}" type="datetimeFigureOut">
              <a:rPr lang="en-US" smtClean="0"/>
              <a:pPr/>
              <a:t>10/27/2021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DE4786-E81C-4E37-A104-8D4C539E7AF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3F0EEE-B656-4AB5-ABC2-5EA35B0D1323}" type="datetimeFigureOut">
              <a:rPr lang="en-US" smtClean="0"/>
              <a:pPr/>
              <a:t>10/27/2021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DE4786-E81C-4E37-A104-8D4C539E7AF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43F0EEE-B656-4AB5-ABC2-5EA35B0D1323}" type="datetimeFigureOut">
              <a:rPr lang="en-US" smtClean="0"/>
              <a:pPr/>
              <a:t>10/27/2021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DE4786-E81C-4E37-A104-8D4C539E7AF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43F0EEE-B656-4AB5-ABC2-5EA35B0D1323}" type="datetimeFigureOut">
              <a:rPr lang="en-US" smtClean="0"/>
              <a:pPr/>
              <a:t>10/27/2021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DE4786-E81C-4E37-A104-8D4C539E7AF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43F0EEE-B656-4AB5-ABC2-5EA35B0D1323}" type="datetimeFigureOut">
              <a:rPr lang="en-US" smtClean="0"/>
              <a:pPr/>
              <a:t>10/27/2021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DE4786-E81C-4E37-A104-8D4C539E7AF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43F0EEE-B656-4AB5-ABC2-5EA35B0D1323}" type="datetimeFigureOut">
              <a:rPr lang="en-US" smtClean="0"/>
              <a:pPr/>
              <a:t>10/27/2021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DE4786-E81C-4E37-A104-8D4C539E7AF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3F0EEE-B656-4AB5-ABC2-5EA35B0D1323}" type="datetimeFigureOut">
              <a:rPr lang="en-US" smtClean="0"/>
              <a:pPr/>
              <a:t>10/27/2021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DE4786-E81C-4E37-A104-8D4C539E7AF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3F0EEE-B656-4AB5-ABC2-5EA35B0D1323}" type="datetimeFigureOut">
              <a:rPr lang="en-US" smtClean="0"/>
              <a:pPr/>
              <a:t>10/27/2021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DE4786-E81C-4E37-A104-8D4C539E7AFB}" type="slidenum">
              <a:rPr lang="en-US" smtClean="0"/>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243F0EEE-B656-4AB5-ABC2-5EA35B0D1323}" type="datetimeFigureOut">
              <a:rPr lang="en-US" smtClean="0"/>
              <a:pPr/>
              <a:t>10/27/2021</a:t>
            </a:fld>
            <a:endParaRPr lang="en-US"/>
          </a:p>
        </p:txBody>
      </p:sp>
      <p:sp>
        <p:nvSpPr>
          <p:cNvPr id="9" name="Slide Number Placeholder 8"/>
          <p:cNvSpPr>
            <a:spLocks noGrp="1"/>
          </p:cNvSpPr>
          <p:nvPr>
            <p:ph type="sldNum" sz="quarter" idx="11"/>
          </p:nvPr>
        </p:nvSpPr>
        <p:spPr/>
        <p:txBody>
          <a:bodyPr/>
          <a:lstStyle/>
          <a:p>
            <a:fld id="{D6DE4786-E81C-4E37-A104-8D4C539E7AFB}"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D6DE4786-E81C-4E37-A104-8D4C539E7AFB}" type="slidenum">
              <a:rPr lang="en-US" smtClean="0"/>
              <a:pPr/>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243F0EEE-B656-4AB5-ABC2-5EA35B0D1323}" type="datetimeFigureOut">
              <a:rPr lang="en-US" smtClean="0"/>
              <a:pPr/>
              <a:t>10/27/2021</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err="1" smtClean="0"/>
              <a:t>Dijagnosti</a:t>
            </a:r>
            <a:r>
              <a:rPr lang="sr-Latn-RS" dirty="0" smtClean="0"/>
              <a:t>čka </a:t>
            </a:r>
            <a:r>
              <a:rPr lang="en-US" dirty="0" err="1" smtClean="0"/>
              <a:t>procen</a:t>
            </a:r>
            <a:r>
              <a:rPr lang="sr-Latn-RS" dirty="0" smtClean="0"/>
              <a:t>a</a:t>
            </a:r>
            <a:r>
              <a:rPr lang="en-US" dirty="0"/>
              <a:t/>
            </a:r>
            <a:br>
              <a:rPr lang="en-US" dirty="0"/>
            </a:b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xmlns="" val="29451513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524000"/>
            <a:ext cx="8126288" cy="5029200"/>
          </a:xfrm>
        </p:spPr>
        <p:txBody>
          <a:bodyPr>
            <a:normAutofit fontScale="92500"/>
          </a:bodyPr>
          <a:lstStyle/>
          <a:p>
            <a:pPr>
              <a:spcBef>
                <a:spcPts val="1200"/>
              </a:spcBef>
            </a:pPr>
            <a:r>
              <a:rPr lang="sr-Latn-CS" sz="2400" i="1" dirty="0" smtClean="0">
                <a:latin typeface="Calibri" pitchFamily="34" charset="0"/>
              </a:rPr>
              <a:t>Ivan K</a:t>
            </a:r>
            <a:r>
              <a:rPr lang="sr-Latn-CS" sz="2400" dirty="0" smtClean="0">
                <a:latin typeface="Calibri" pitchFamily="34" charset="0"/>
              </a:rPr>
              <a:t>, 27 god: panični ataci kao strah od odrastanja i preuzimanja odgovornosti (gubitak majke); zavisno/ narcističke crte; hipersenzitivan - kriza identiteta - </a:t>
            </a:r>
            <a:r>
              <a:rPr lang="sr-Latn-CS" sz="2400" i="1" dirty="0" smtClean="0">
                <a:latin typeface="Calibri" pitchFamily="34" charset="0"/>
              </a:rPr>
              <a:t>preporučena KBT</a:t>
            </a:r>
          </a:p>
          <a:p>
            <a:pPr>
              <a:spcBef>
                <a:spcPts val="1200"/>
              </a:spcBef>
            </a:pPr>
            <a:r>
              <a:rPr lang="sr-Latn-CS" sz="2400" i="1" dirty="0" smtClean="0">
                <a:latin typeface="Calibri" pitchFamily="34" charset="0"/>
              </a:rPr>
              <a:t>Iva T</a:t>
            </a:r>
            <a:r>
              <a:rPr lang="sr-Latn-CS" sz="2400" dirty="0" smtClean="0">
                <a:latin typeface="Calibri" pitchFamily="34" charset="0"/>
              </a:rPr>
              <a:t>, 24 godine: panični ataci sa tahikardijom kao strah od osećanja tuge i besa  (život sa psihotičnom majkom); opsesivne crte; afektivno nestabilna – </a:t>
            </a:r>
            <a:r>
              <a:rPr lang="sr-Latn-CS" sz="2400" i="1" dirty="0" smtClean="0">
                <a:latin typeface="Calibri" pitchFamily="34" charset="0"/>
              </a:rPr>
              <a:t>preporučene rekonstruktivne th (TA, psihoanalitička)</a:t>
            </a:r>
          </a:p>
          <a:p>
            <a:pPr>
              <a:spcBef>
                <a:spcPts val="1200"/>
              </a:spcBef>
            </a:pPr>
            <a:r>
              <a:rPr lang="sr-Latn-CS" sz="2400" i="1" dirty="0" smtClean="0">
                <a:latin typeface="Calibri" pitchFamily="34" charset="0"/>
              </a:rPr>
              <a:t>Aleksandar Đ. </a:t>
            </a:r>
            <a:r>
              <a:rPr lang="sr-Latn-CS" sz="2400" dirty="0" smtClean="0">
                <a:latin typeface="Calibri" pitchFamily="34" charset="0"/>
              </a:rPr>
              <a:t>(34 god.): panični ataci kao strah od dezorganizacije  (Sch) – </a:t>
            </a:r>
            <a:r>
              <a:rPr lang="sr-Latn-CS" sz="2400" i="1" dirty="0" smtClean="0">
                <a:latin typeface="Calibri" pitchFamily="34" charset="0"/>
              </a:rPr>
              <a:t>preporučena medikamentozna th i suportivna psihoterapija</a:t>
            </a:r>
          </a:p>
          <a:p>
            <a:pPr marL="114300" indent="0">
              <a:spcBef>
                <a:spcPts val="1200"/>
              </a:spcBef>
              <a:buNone/>
            </a:pPr>
            <a:r>
              <a:rPr lang="sr-Latn-CS" sz="2400" b="1" i="1" dirty="0" smtClean="0"/>
              <a:t>Terapijska prepopruka se razlikovala u zavisnosti od razlicitih struktura ličnosti i nivoa poremećaja (funkcionisanja), kod iste ili slične fenomenologije (simptoma)!</a:t>
            </a:r>
            <a:endParaRPr lang="en-US" sz="2400" b="1" i="1" dirty="0" smtClean="0"/>
          </a:p>
          <a:p>
            <a:pPr>
              <a:buNone/>
            </a:pPr>
            <a:endParaRPr lang="en-US" sz="3200" dirty="0" smtClean="0">
              <a:latin typeface="Calibri" pitchFamily="34" charset="0"/>
            </a:endParaRPr>
          </a:p>
        </p:txBody>
      </p:sp>
      <p:sp>
        <p:nvSpPr>
          <p:cNvPr id="3" name="Title 2"/>
          <p:cNvSpPr>
            <a:spLocks noGrp="1"/>
          </p:cNvSpPr>
          <p:nvPr>
            <p:ph type="title"/>
          </p:nvPr>
        </p:nvSpPr>
        <p:spPr>
          <a:xfrm>
            <a:off x="381000" y="381000"/>
            <a:ext cx="8305800" cy="792088"/>
          </a:xfrm>
        </p:spPr>
        <p:txBody>
          <a:bodyPr>
            <a:normAutofit/>
          </a:bodyPr>
          <a:lstStyle/>
          <a:p>
            <a:r>
              <a:rPr lang="sr-Latn-CS" sz="3200" dirty="0" smtClean="0">
                <a:effectLst/>
                <a:latin typeface="Calibri" pitchFamily="34" charset="0"/>
              </a:rPr>
              <a:t>    </a:t>
            </a:r>
            <a:r>
              <a:rPr lang="sr-Latn-CS" sz="3600" dirty="0" smtClean="0">
                <a:effectLst/>
                <a:latin typeface="Calibri" pitchFamily="34" charset="0"/>
              </a:rPr>
              <a:t>Primeri: panični napadi</a:t>
            </a:r>
            <a:endParaRPr lang="en-US" sz="3600" dirty="0">
              <a:effectLst/>
              <a:latin typeface="Calibri" pitchFamily="34" charset="0"/>
            </a:endParaRPr>
          </a:p>
        </p:txBody>
      </p:sp>
    </p:spTree>
    <p:extLst>
      <p:ext uri="{BB962C8B-B14F-4D97-AF65-F5344CB8AC3E}">
        <p14:creationId xmlns:p14="http://schemas.microsoft.com/office/powerpoint/2010/main" xmlns="" val="31907450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CS" sz="4000" dirty="0">
                <a:latin typeface="Calibri" pitchFamily="34" charset="0"/>
              </a:rPr>
              <a:t>Odnos između </a:t>
            </a:r>
            <a:r>
              <a:rPr lang="sr-Latn-CS" sz="4000" dirty="0" smtClean="0">
                <a:latin typeface="Calibri" pitchFamily="34" charset="0"/>
              </a:rPr>
              <a:t>etiologije</a:t>
            </a:r>
            <a:r>
              <a:rPr lang="en-US" sz="4000" dirty="0" smtClean="0">
                <a:latin typeface="Calibri" pitchFamily="34" charset="0"/>
              </a:rPr>
              <a:t> i</a:t>
            </a:r>
            <a:r>
              <a:rPr lang="sr-Latn-CS" sz="4000" dirty="0" smtClean="0">
                <a:latin typeface="Calibri" pitchFamily="34" charset="0"/>
              </a:rPr>
              <a:t> fenomenologije</a:t>
            </a:r>
            <a:endParaRPr lang="en-US" sz="4000" dirty="0">
              <a:solidFill>
                <a:srgbClr val="FF0000"/>
              </a:solidFill>
            </a:endParaRPr>
          </a:p>
        </p:txBody>
      </p:sp>
      <p:sp>
        <p:nvSpPr>
          <p:cNvPr id="3" name="Content Placeholder 2"/>
          <p:cNvSpPr>
            <a:spLocks noGrp="1"/>
          </p:cNvSpPr>
          <p:nvPr>
            <p:ph idx="1"/>
          </p:nvPr>
        </p:nvSpPr>
        <p:spPr>
          <a:xfrm>
            <a:off x="457200" y="1981200"/>
            <a:ext cx="7620000" cy="4648200"/>
          </a:xfrm>
        </p:spPr>
        <p:txBody>
          <a:bodyPr/>
          <a:lstStyle/>
          <a:p>
            <a:r>
              <a:rPr lang="sr-Latn-RS" sz="2800" dirty="0" smtClean="0"/>
              <a:t>Odnos etiologije i simptomatologije</a:t>
            </a:r>
          </a:p>
          <a:p>
            <a:pPr marL="114300" indent="0">
              <a:buNone/>
            </a:pPr>
            <a:r>
              <a:rPr lang="sr-Latn-RS" sz="2800" dirty="0" smtClean="0"/>
              <a:t>                            E1                   S1</a:t>
            </a:r>
          </a:p>
          <a:p>
            <a:pPr marL="114300" indent="0">
              <a:buNone/>
            </a:pPr>
            <a:endParaRPr lang="sr-Latn-RS" sz="2800" dirty="0" smtClean="0"/>
          </a:p>
          <a:p>
            <a:pPr marL="114300" indent="0">
              <a:buNone/>
            </a:pPr>
            <a:r>
              <a:rPr lang="sr-Latn-RS" sz="2800" dirty="0" smtClean="0"/>
              <a:t>                             E2                   S2</a:t>
            </a:r>
          </a:p>
          <a:p>
            <a:r>
              <a:rPr lang="sr-Latn-RS" sz="2800" dirty="0" smtClean="0"/>
              <a:t>Ista etiologija (trauma)- različita simptom</a:t>
            </a:r>
            <a:r>
              <a:rPr lang="en-US" sz="2800" dirty="0" smtClean="0"/>
              <a:t>i</a:t>
            </a:r>
          </a:p>
          <a:p>
            <a:r>
              <a:rPr lang="sr-Latn-RS" sz="2800" dirty="0" smtClean="0"/>
              <a:t>Različita etiologija -  ist</a:t>
            </a:r>
            <a:r>
              <a:rPr lang="en-US" sz="2800" dirty="0" smtClean="0"/>
              <a:t>i</a:t>
            </a:r>
            <a:r>
              <a:rPr lang="sr-Latn-RS" sz="2800" dirty="0" smtClean="0"/>
              <a:t> simptom</a:t>
            </a:r>
            <a:r>
              <a:rPr lang="en-US" sz="2800" dirty="0" smtClean="0"/>
              <a:t>i</a:t>
            </a:r>
            <a:r>
              <a:rPr lang="sr-Latn-RS" sz="2800" dirty="0" smtClean="0"/>
              <a:t> (depresija)</a:t>
            </a:r>
            <a:endParaRPr lang="en-US" sz="2800" dirty="0" smtClean="0"/>
          </a:p>
          <a:p>
            <a:endParaRPr lang="en-US" dirty="0"/>
          </a:p>
        </p:txBody>
      </p:sp>
      <p:cxnSp>
        <p:nvCxnSpPr>
          <p:cNvPr id="5" name="Straight Arrow Connector 4"/>
          <p:cNvCxnSpPr/>
          <p:nvPr/>
        </p:nvCxnSpPr>
        <p:spPr>
          <a:xfrm>
            <a:off x="3384962" y="2714501"/>
            <a:ext cx="12954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3429000" y="3710049"/>
            <a:ext cx="13716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3505200" y="2743200"/>
            <a:ext cx="1219200" cy="858982"/>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3429000" y="2819400"/>
            <a:ext cx="1400299" cy="890649"/>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0707342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7924800" cy="990600"/>
          </a:xfrm>
        </p:spPr>
        <p:txBody>
          <a:bodyPr/>
          <a:lstStyle/>
          <a:p>
            <a:pPr>
              <a:defRPr/>
            </a:pPr>
            <a:r>
              <a:rPr lang="en-GB" dirty="0" smtClean="0"/>
              <a:t>Psi</a:t>
            </a:r>
            <a:r>
              <a:rPr lang="sr-Latn-RS" dirty="0" smtClean="0"/>
              <a:t>hodijagnostička proce</a:t>
            </a:r>
            <a:r>
              <a:rPr lang="en-GB" dirty="0" err="1" smtClean="0"/>
              <a:t>na</a:t>
            </a:r>
            <a:r>
              <a:rPr lang="en-GB" dirty="0" smtClean="0"/>
              <a:t> </a:t>
            </a:r>
            <a:endParaRPr lang="en-US" dirty="0"/>
          </a:p>
        </p:txBody>
      </p:sp>
      <p:sp>
        <p:nvSpPr>
          <p:cNvPr id="3" name="Content Placeholder 2"/>
          <p:cNvSpPr>
            <a:spLocks noGrp="1"/>
          </p:cNvSpPr>
          <p:nvPr>
            <p:ph idx="1"/>
          </p:nvPr>
        </p:nvSpPr>
        <p:spPr>
          <a:xfrm>
            <a:off x="457200" y="1676400"/>
            <a:ext cx="7924800" cy="5029200"/>
          </a:xfrm>
        </p:spPr>
        <p:txBody>
          <a:bodyPr>
            <a:normAutofit fontScale="92500" lnSpcReduction="10000"/>
          </a:bodyPr>
          <a:lstStyle/>
          <a:p>
            <a:pPr>
              <a:defRPr/>
            </a:pPr>
            <a:r>
              <a:rPr lang="sr-Latn-RS" sz="2400" b="1" dirty="0" smtClean="0"/>
              <a:t>R</a:t>
            </a:r>
            <a:r>
              <a:rPr lang="en-GB" sz="2400" b="1" dirty="0" err="1" smtClean="0"/>
              <a:t>eferentn</a:t>
            </a:r>
            <a:r>
              <a:rPr lang="sr-Latn-RS" sz="2400" b="1" dirty="0" smtClean="0"/>
              <a:t>i</a:t>
            </a:r>
            <a:r>
              <a:rPr lang="en-GB" sz="2400" b="1" dirty="0" smtClean="0"/>
              <a:t> </a:t>
            </a:r>
            <a:r>
              <a:rPr lang="en-GB" sz="2400" b="1" dirty="0" err="1" smtClean="0"/>
              <a:t>okvir</a:t>
            </a:r>
            <a:r>
              <a:rPr lang="en-GB" sz="2400" b="1" dirty="0" smtClean="0"/>
              <a:t> </a:t>
            </a:r>
            <a:r>
              <a:rPr lang="sr-Latn-RS" sz="2400" dirty="0" smtClean="0"/>
              <a:t>-</a:t>
            </a:r>
            <a:r>
              <a:rPr lang="en-GB" sz="2400" dirty="0" err="1" smtClean="0"/>
              <a:t>psihološk</a:t>
            </a:r>
            <a:r>
              <a:rPr lang="sr-Latn-RS" sz="2400" dirty="0" smtClean="0"/>
              <a:t>e</a:t>
            </a:r>
            <a:r>
              <a:rPr lang="en-GB" sz="2400" dirty="0" smtClean="0"/>
              <a:t> </a:t>
            </a:r>
            <a:r>
              <a:rPr lang="en-GB" sz="2400" dirty="0" err="1" smtClean="0"/>
              <a:t>teorij</a:t>
            </a:r>
            <a:r>
              <a:rPr lang="sr-Latn-RS" sz="2400" dirty="0" smtClean="0"/>
              <a:t>e</a:t>
            </a:r>
            <a:r>
              <a:rPr lang="en-GB" sz="2400" dirty="0" smtClean="0"/>
              <a:t> </a:t>
            </a:r>
            <a:r>
              <a:rPr lang="en-GB" sz="2400" dirty="0" err="1"/>
              <a:t>ličnosti</a:t>
            </a:r>
            <a:r>
              <a:rPr lang="en-GB" sz="2400" dirty="0"/>
              <a:t>, </a:t>
            </a:r>
            <a:r>
              <a:rPr lang="en-GB" sz="2400" dirty="0" err="1"/>
              <a:t>psihijatrijska</a:t>
            </a:r>
            <a:r>
              <a:rPr lang="en-GB" sz="2400" dirty="0"/>
              <a:t> </a:t>
            </a:r>
            <a:r>
              <a:rPr lang="en-GB" sz="2400" dirty="0" err="1"/>
              <a:t>klasifikacija</a:t>
            </a:r>
            <a:r>
              <a:rPr lang="en-GB" sz="2400" dirty="0"/>
              <a:t> </a:t>
            </a:r>
            <a:r>
              <a:rPr lang="en-GB" sz="2400" dirty="0" err="1"/>
              <a:t>mentalnih</a:t>
            </a:r>
            <a:r>
              <a:rPr lang="en-GB" sz="2400" dirty="0"/>
              <a:t> </a:t>
            </a:r>
            <a:r>
              <a:rPr lang="en-GB" sz="2400" dirty="0" err="1"/>
              <a:t>poremećaja</a:t>
            </a:r>
            <a:r>
              <a:rPr lang="en-GB" sz="2400" dirty="0"/>
              <a:t> i </a:t>
            </a:r>
            <a:r>
              <a:rPr lang="en-GB" sz="2400" dirty="0" err="1"/>
              <a:t>dijagnostičke</a:t>
            </a:r>
            <a:r>
              <a:rPr lang="en-GB" sz="2400" dirty="0"/>
              <a:t> </a:t>
            </a:r>
            <a:r>
              <a:rPr lang="en-GB" sz="2400" dirty="0" err="1"/>
              <a:t>metode</a:t>
            </a:r>
            <a:r>
              <a:rPr lang="en-GB" sz="2400" dirty="0"/>
              <a:t> </a:t>
            </a:r>
            <a:r>
              <a:rPr lang="en-GB" sz="2400" dirty="0" err="1"/>
              <a:t>procene</a:t>
            </a:r>
            <a:r>
              <a:rPr lang="en-GB" sz="2400" dirty="0" smtClean="0"/>
              <a:t>.</a:t>
            </a:r>
            <a:r>
              <a:rPr lang="sr-Latn-RS" sz="2400" dirty="0" smtClean="0"/>
              <a:t>                       </a:t>
            </a:r>
            <a:r>
              <a:rPr lang="en-US" dirty="0" smtClean="0"/>
              <a:t>  </a:t>
            </a:r>
            <a:endParaRPr lang="sr-Latn-RS" dirty="0" smtClean="0"/>
          </a:p>
          <a:p>
            <a:pPr marL="114300" indent="0">
              <a:buNone/>
              <a:defRPr/>
            </a:pPr>
            <a:r>
              <a:rPr lang="sr-Latn-RS" dirty="0"/>
              <a:t> </a:t>
            </a:r>
            <a:r>
              <a:rPr lang="sr-Latn-RS" dirty="0" smtClean="0"/>
              <a:t>                                            </a:t>
            </a:r>
            <a:r>
              <a:rPr lang="en-US" dirty="0" smtClean="0"/>
              <a:t> </a:t>
            </a:r>
            <a:r>
              <a:rPr lang="en-GB" sz="2400" b="1" dirty="0" err="1" smtClean="0"/>
              <a:t>Teorij</a:t>
            </a:r>
            <a:r>
              <a:rPr lang="sr-Latn-RS" sz="2400" b="1" dirty="0" smtClean="0"/>
              <a:t>e ličnosti</a:t>
            </a:r>
            <a:endParaRPr lang="en-US" sz="2400" dirty="0" smtClean="0"/>
          </a:p>
          <a:p>
            <a:pPr>
              <a:defRPr/>
            </a:pPr>
            <a:endParaRPr lang="en-US" sz="2400" dirty="0"/>
          </a:p>
          <a:p>
            <a:pPr marL="0" indent="0">
              <a:buFont typeface="Wingdings 2" pitchFamily="18" charset="2"/>
              <a:buNone/>
              <a:defRPr/>
            </a:pPr>
            <a:r>
              <a:rPr lang="en-GB" sz="2400" b="1" i="1" dirty="0" smtClean="0"/>
              <a:t>                                     </a:t>
            </a:r>
            <a:endParaRPr lang="en-US" sz="2400" dirty="0"/>
          </a:p>
          <a:p>
            <a:pPr marL="0" indent="0">
              <a:buFont typeface="Wingdings 2" pitchFamily="18" charset="2"/>
              <a:buNone/>
              <a:defRPr/>
            </a:pPr>
            <a:r>
              <a:rPr lang="sr-Latn-RS" sz="2400" b="1" dirty="0" smtClean="0"/>
              <a:t>         </a:t>
            </a:r>
          </a:p>
          <a:p>
            <a:pPr marL="0" indent="0">
              <a:buNone/>
              <a:defRPr/>
            </a:pPr>
            <a:r>
              <a:rPr lang="sr-Latn-RS" sz="2400" b="1" dirty="0"/>
              <a:t> </a:t>
            </a:r>
            <a:r>
              <a:rPr lang="sr-Latn-RS" sz="2400" b="1" dirty="0" smtClean="0"/>
              <a:t>           Psihijatrijske                                           Psihološke </a:t>
            </a:r>
            <a:r>
              <a:rPr lang="en-GB" sz="2400" b="1" dirty="0" err="1" smtClean="0"/>
              <a:t>metod</a:t>
            </a:r>
            <a:r>
              <a:rPr lang="sr-Latn-RS" sz="2400" b="1" dirty="0" smtClean="0"/>
              <a:t>e</a:t>
            </a:r>
            <a:endParaRPr lang="en-US" sz="2400" dirty="0"/>
          </a:p>
          <a:p>
            <a:pPr marL="0" indent="0">
              <a:buFont typeface="Wingdings 2" pitchFamily="18" charset="2"/>
              <a:buNone/>
              <a:defRPr/>
            </a:pPr>
            <a:r>
              <a:rPr lang="sr-Latn-RS" sz="2400" b="1" dirty="0" smtClean="0"/>
              <a:t>            </a:t>
            </a:r>
            <a:r>
              <a:rPr lang="en-GB" sz="2400" b="1" dirty="0" err="1" smtClean="0"/>
              <a:t>klasifikacij</a:t>
            </a:r>
            <a:r>
              <a:rPr lang="sr-Latn-RS" sz="2400" b="1" dirty="0" smtClean="0"/>
              <a:t>e                                             procene (baterija TTS)</a:t>
            </a:r>
            <a:endParaRPr lang="en-GB" sz="2400" dirty="0" smtClean="0"/>
          </a:p>
          <a:p>
            <a:pPr>
              <a:defRPr/>
            </a:pPr>
            <a:endParaRPr lang="en-GB" sz="2400" dirty="0" smtClean="0"/>
          </a:p>
          <a:p>
            <a:pPr marL="114300" indent="0">
              <a:buNone/>
              <a:defRPr/>
            </a:pPr>
            <a:r>
              <a:rPr lang="sr-Latn-RS" sz="2400" b="1" dirty="0" smtClean="0"/>
              <a:t>    </a:t>
            </a:r>
            <a:r>
              <a:rPr lang="en-GB" sz="2400" b="1" dirty="0" err="1" smtClean="0"/>
              <a:t>Problemi</a:t>
            </a:r>
            <a:endParaRPr lang="en-GB" sz="2400" b="1" dirty="0" smtClean="0"/>
          </a:p>
          <a:p>
            <a:pPr>
              <a:defRPr/>
            </a:pPr>
            <a:r>
              <a:rPr lang="en-GB" sz="2400" dirty="0" err="1" smtClean="0"/>
              <a:t>Svakog</a:t>
            </a:r>
            <a:r>
              <a:rPr lang="en-GB" sz="2400" dirty="0" smtClean="0"/>
              <a:t> </a:t>
            </a:r>
            <a:r>
              <a:rPr lang="en-GB" sz="2400" dirty="0" err="1" smtClean="0"/>
              <a:t>pojedina</a:t>
            </a:r>
            <a:r>
              <a:rPr lang="sr-Latn-RS" sz="2400" dirty="0" smtClean="0"/>
              <a:t>čnog elementa</a:t>
            </a:r>
            <a:endParaRPr lang="en-GB" sz="2400" dirty="0" smtClean="0"/>
          </a:p>
          <a:p>
            <a:pPr>
              <a:defRPr/>
            </a:pPr>
            <a:r>
              <a:rPr lang="sr-Latn-RS" sz="2400" dirty="0" smtClean="0"/>
              <a:t>N</a:t>
            </a:r>
            <a:r>
              <a:rPr lang="en-GB" sz="2400" dirty="0" err="1" smtClean="0"/>
              <a:t>jihovih</a:t>
            </a:r>
            <a:r>
              <a:rPr lang="en-GB" sz="2400" dirty="0" smtClean="0"/>
              <a:t> </a:t>
            </a:r>
            <a:r>
              <a:rPr lang="en-GB" sz="2400" dirty="0" err="1"/>
              <a:t>međusobnih</a:t>
            </a:r>
            <a:r>
              <a:rPr lang="en-GB" sz="2400" dirty="0"/>
              <a:t> </a:t>
            </a:r>
            <a:r>
              <a:rPr lang="en-GB" sz="2400" dirty="0" err="1"/>
              <a:t>odnosa</a:t>
            </a:r>
            <a:endParaRPr lang="en-US" sz="2400" dirty="0"/>
          </a:p>
        </p:txBody>
      </p:sp>
      <p:sp>
        <p:nvSpPr>
          <p:cNvPr id="4" name="Isosceles Triangle 3"/>
          <p:cNvSpPr/>
          <p:nvPr/>
        </p:nvSpPr>
        <p:spPr>
          <a:xfrm>
            <a:off x="2895600" y="2988468"/>
            <a:ext cx="2514600" cy="1812131"/>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sr-Latn-RS" b="1" dirty="0"/>
              <a:t>osoba      </a:t>
            </a:r>
            <a:r>
              <a:rPr lang="sr-Latn-RS" sz="1600" b="1" dirty="0"/>
              <a:t>   </a:t>
            </a:r>
            <a:endParaRPr lang="en-US" sz="1600" dirty="0"/>
          </a:p>
        </p:txBody>
      </p:sp>
    </p:spTree>
    <p:extLst>
      <p:ext uri="{BB962C8B-B14F-4D97-AF65-F5344CB8AC3E}">
        <p14:creationId xmlns:p14="http://schemas.microsoft.com/office/powerpoint/2010/main" xmlns="" val="3161284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868362"/>
          </a:xfrm>
        </p:spPr>
        <p:txBody>
          <a:bodyPr/>
          <a:lstStyle/>
          <a:p>
            <a:r>
              <a:rPr lang="en-US" dirty="0" err="1" smtClean="0"/>
              <a:t>Dijagnosti</a:t>
            </a:r>
            <a:r>
              <a:rPr lang="sr-Latn-RS" dirty="0" smtClean="0"/>
              <a:t>stička klasifikacija</a:t>
            </a:r>
            <a:endParaRPr lang="en-US" dirty="0"/>
          </a:p>
        </p:txBody>
      </p:sp>
      <p:sp>
        <p:nvSpPr>
          <p:cNvPr id="3" name="Content Placeholder 2"/>
          <p:cNvSpPr>
            <a:spLocks noGrp="1"/>
          </p:cNvSpPr>
          <p:nvPr>
            <p:ph idx="1"/>
          </p:nvPr>
        </p:nvSpPr>
        <p:spPr>
          <a:xfrm>
            <a:off x="457200" y="1447800"/>
            <a:ext cx="7620000" cy="5105400"/>
          </a:xfrm>
        </p:spPr>
        <p:txBody>
          <a:bodyPr>
            <a:normAutofit fontScale="92500" lnSpcReduction="10000"/>
          </a:bodyPr>
          <a:lstStyle/>
          <a:p>
            <a:pPr marL="114300" indent="0">
              <a:buNone/>
            </a:pPr>
            <a:r>
              <a:rPr lang="sr-Latn-RS" b="1" dirty="0" smtClean="0"/>
              <a:t>Nomotetsko (</a:t>
            </a:r>
            <a:r>
              <a:rPr lang="sr-Latn-RS" dirty="0" smtClean="0"/>
              <a:t>opšte</a:t>
            </a:r>
            <a:r>
              <a:rPr lang="sr-Latn-RS" dirty="0"/>
              <a:t>, </a:t>
            </a:r>
            <a:r>
              <a:rPr lang="sr-Latn-RS" dirty="0" smtClean="0"/>
              <a:t>tipsko) </a:t>
            </a:r>
            <a:r>
              <a:rPr lang="sr-Latn-RS" b="1" dirty="0" smtClean="0"/>
              <a:t>vs. idiografsko</a:t>
            </a:r>
            <a:r>
              <a:rPr lang="sr-Latn-RS" dirty="0" smtClean="0"/>
              <a:t> (individualno specifično)</a:t>
            </a:r>
          </a:p>
          <a:p>
            <a:r>
              <a:rPr lang="sr-Latn-RS" dirty="0" smtClean="0"/>
              <a:t>Nema zaključivanja bez kategorijalnog, pojmovnog  okvira- </a:t>
            </a:r>
            <a:r>
              <a:rPr lang="sr-Latn-RS" dirty="0"/>
              <a:t>klasifikacija </a:t>
            </a:r>
            <a:r>
              <a:rPr lang="sr-Latn-RS" dirty="0" smtClean="0"/>
              <a:t>pojava uslov nauke i otkrivanja zakonitosti </a:t>
            </a:r>
          </a:p>
          <a:p>
            <a:r>
              <a:rPr lang="sr-Latn-RS" dirty="0" smtClean="0"/>
              <a:t>Isključivanjem idiografskog- gubi se specifičnost individue</a:t>
            </a:r>
          </a:p>
          <a:p>
            <a:pPr marL="114300" indent="0">
              <a:buNone/>
            </a:pPr>
            <a:endParaRPr lang="sr-Latn-RS" b="1" dirty="0" smtClean="0"/>
          </a:p>
          <a:p>
            <a:pPr marL="114300" indent="0">
              <a:buNone/>
            </a:pPr>
            <a:r>
              <a:rPr lang="sr-Latn-RS" b="1" dirty="0" smtClean="0"/>
              <a:t>Psihijatrijska klasifikacija- uslovi dobre klasifikacije</a:t>
            </a:r>
          </a:p>
          <a:p>
            <a:r>
              <a:rPr lang="sr-Latn-RS" b="1" i="1" dirty="0" smtClean="0"/>
              <a:t>Opšte prihvaćena klasifikacija</a:t>
            </a:r>
            <a:r>
              <a:rPr lang="sr-Latn-RS" dirty="0" smtClean="0"/>
              <a:t>- NE, </a:t>
            </a:r>
            <a:br>
              <a:rPr lang="sr-Latn-RS" dirty="0" smtClean="0"/>
            </a:br>
            <a:r>
              <a:rPr lang="sr-Latn-RS" dirty="0" smtClean="0"/>
              <a:t>Pokušaji međunarodnih konvencija -ICD, DSM</a:t>
            </a:r>
          </a:p>
          <a:p>
            <a:r>
              <a:rPr lang="sr-Latn-RS" b="1" i="1" dirty="0" smtClean="0"/>
              <a:t>Kriterijumi klasifikacije jasno utvrđeni</a:t>
            </a:r>
            <a:r>
              <a:rPr lang="sr-Latn-RS" dirty="0" smtClean="0"/>
              <a:t>- NE</a:t>
            </a:r>
            <a:br>
              <a:rPr lang="sr-Latn-RS" dirty="0" smtClean="0"/>
            </a:br>
            <a:r>
              <a:rPr lang="sr-Latn-RS" dirty="0"/>
              <a:t>bez etiološkog ili bar jedinstvenog kriterijuma i jasnih diskriminativnih </a:t>
            </a:r>
            <a:r>
              <a:rPr lang="sr-Latn-RS" dirty="0" smtClean="0"/>
              <a:t>karakteristika- deskriptivna klasifikacija simptoma i sindroma, nespecifičnih isključivo za jednu kategoriju</a:t>
            </a:r>
          </a:p>
          <a:p>
            <a:r>
              <a:rPr lang="sr-Latn-RS" b="1" i="1" dirty="0" smtClean="0"/>
              <a:t>Veza klasifikacije i dijagnostičkog metoda- </a:t>
            </a:r>
            <a:r>
              <a:rPr lang="sr-Latn-RS" dirty="0" smtClean="0"/>
              <a:t>NE</a:t>
            </a:r>
            <a:br>
              <a:rPr lang="sr-Latn-RS" dirty="0" smtClean="0"/>
            </a:br>
            <a:r>
              <a:rPr lang="sr-Latn-RS" dirty="0" smtClean="0"/>
              <a:t>cirkularna validacija metoda i klasifikacije</a:t>
            </a:r>
          </a:p>
          <a:p>
            <a:pPr marL="114300" indent="0" algn="ctr">
              <a:buNone/>
            </a:pPr>
            <a:endParaRPr lang="sr-Latn-RS" dirty="0"/>
          </a:p>
          <a:p>
            <a:pPr marL="114300" indent="0" algn="ctr">
              <a:buNone/>
            </a:pPr>
            <a:r>
              <a:rPr lang="sr-Latn-RS" dirty="0" smtClean="0"/>
              <a:t>Nije dobra, ali bolje nemamo!</a:t>
            </a:r>
          </a:p>
          <a:p>
            <a:endParaRPr lang="sr-Latn-RS" dirty="0" smtClean="0"/>
          </a:p>
        </p:txBody>
      </p:sp>
    </p:spTree>
    <p:extLst>
      <p:ext uri="{BB962C8B-B14F-4D97-AF65-F5344CB8AC3E}">
        <p14:creationId xmlns:p14="http://schemas.microsoft.com/office/powerpoint/2010/main" xmlns="" val="33420226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792162"/>
          </a:xfrm>
        </p:spPr>
        <p:txBody>
          <a:bodyPr/>
          <a:lstStyle/>
          <a:p>
            <a:r>
              <a:rPr lang="en-US" dirty="0" err="1"/>
              <a:t>Dijagnostio</a:t>
            </a:r>
            <a:r>
              <a:rPr lang="sr-Latn-RS" dirty="0"/>
              <a:t>stička klasifikacija</a:t>
            </a:r>
            <a:endParaRPr lang="en-US" dirty="0"/>
          </a:p>
        </p:txBody>
      </p:sp>
      <p:sp>
        <p:nvSpPr>
          <p:cNvPr id="3" name="Content Placeholder 2"/>
          <p:cNvSpPr>
            <a:spLocks noGrp="1"/>
          </p:cNvSpPr>
          <p:nvPr>
            <p:ph idx="1"/>
          </p:nvPr>
        </p:nvSpPr>
        <p:spPr>
          <a:xfrm>
            <a:off x="457200" y="1447800"/>
            <a:ext cx="7924800" cy="5181600"/>
          </a:xfrm>
        </p:spPr>
        <p:txBody>
          <a:bodyPr>
            <a:normAutofit fontScale="92500"/>
          </a:bodyPr>
          <a:lstStyle/>
          <a:p>
            <a:r>
              <a:rPr lang="sr-Latn-RS" dirty="0"/>
              <a:t>Nedostatak prirodnog poretka– </a:t>
            </a:r>
            <a:r>
              <a:rPr lang="sr-Latn-RS" i="1" dirty="0"/>
              <a:t>in re </a:t>
            </a:r>
            <a:r>
              <a:rPr lang="sr-Latn-RS" i="1" dirty="0" smtClean="0"/>
              <a:t>nature*</a:t>
            </a:r>
            <a:endParaRPr lang="en-US" i="1" dirty="0"/>
          </a:p>
          <a:p>
            <a:r>
              <a:rPr lang="sr-Latn-RS" dirty="0" smtClean="0"/>
              <a:t>Bez etiopatogenetske zasnovanosti- uzrok određuje terapiju</a:t>
            </a:r>
          </a:p>
          <a:p>
            <a:r>
              <a:rPr lang="sr-Latn-RS" dirty="0" smtClean="0"/>
              <a:t>Nema jasne distinkcije</a:t>
            </a:r>
            <a:r>
              <a:rPr lang="en-US" dirty="0"/>
              <a:t>:</a:t>
            </a:r>
            <a:r>
              <a:rPr lang="sr-Latn-RS" dirty="0" smtClean="0"/>
              <a:t> </a:t>
            </a:r>
          </a:p>
          <a:p>
            <a:pPr>
              <a:buFont typeface="Wingdings" pitchFamily="2" charset="2"/>
              <a:buChar char="Ø"/>
            </a:pPr>
            <a:r>
              <a:rPr lang="sr-Latn-RS" sz="2000" dirty="0" smtClean="0"/>
              <a:t>između simptoma (subjektivni doživljaj)  i znaka (objektivni indiklator) poremećaja</a:t>
            </a:r>
          </a:p>
          <a:p>
            <a:pPr>
              <a:buFont typeface="Wingdings" pitchFamily="2" charset="2"/>
              <a:buChar char="Ø"/>
            </a:pPr>
            <a:r>
              <a:rPr lang="sr-Latn-RS" sz="2000" dirty="0" smtClean="0"/>
              <a:t>između kategorija i subkategorija </a:t>
            </a:r>
          </a:p>
          <a:p>
            <a:pPr>
              <a:buFont typeface="Wingdings" pitchFamily="2" charset="2"/>
              <a:buChar char="Ø"/>
            </a:pPr>
            <a:r>
              <a:rPr lang="sr-Latn-RS" sz="2000" dirty="0" smtClean="0"/>
              <a:t>Između normalnog i patološkog (zdravlje kao odsustvo bolesti, statistički prosek, kao socijalna prihvatljivost/norma, kao ideal)</a:t>
            </a:r>
          </a:p>
          <a:p>
            <a:r>
              <a:rPr lang="sr-Latn-RS" dirty="0" smtClean="0"/>
              <a:t>Prediktivna sterilnost- ne predviđa ishod </a:t>
            </a:r>
          </a:p>
          <a:p>
            <a:r>
              <a:rPr lang="sr-Latn-RS" dirty="0" smtClean="0"/>
              <a:t>Nije neophodna za terapiju- uspešna i bez dijagnoze, neuspešna i sa Dg</a:t>
            </a:r>
          </a:p>
          <a:p>
            <a:pPr marL="114300" indent="0">
              <a:buNone/>
            </a:pPr>
            <a:r>
              <a:rPr lang="sr-Latn-RS" dirty="0" smtClean="0"/>
              <a:t>*</a:t>
            </a:r>
            <a:r>
              <a:rPr lang="vi-VN" sz="1700" i="1" dirty="0">
                <a:latin typeface="Calibri" pitchFamily="34" charset="0"/>
                <a:cs typeface="Calibri" pitchFamily="34" charset="0"/>
              </a:rPr>
              <a:t>Na početku svoje knjige Reči i stvari, Mišel Fuko navodi urnebesni Borhesov tekst koji, pak, citira „izvesnu kinesku enciklopediju“. Ta kineska enciklopedija deli životinje na: „a) one koje pripadaju Caru, b) mirišljave, c) pripitomljene, d) male svinje, e) sirene, f) čudovišta, g) pse na slobodi, h) one koje su uključene u ovu klasifikaciju, i) koje se uzbuđuju kao ludaci, j) bezbrojne, k) nacrtane tankom kičicom od kamilje dlake, l) et caetera, m) koje su slomile krčag, n) koje iz daljine liče na muve“</a:t>
            </a:r>
            <a:r>
              <a:rPr lang="vi-VN" dirty="0"/>
              <a:t>.</a:t>
            </a:r>
            <a:endParaRPr lang="en-US" dirty="0"/>
          </a:p>
        </p:txBody>
      </p:sp>
    </p:spTree>
    <p:extLst>
      <p:ext uri="{BB962C8B-B14F-4D97-AF65-F5344CB8AC3E}">
        <p14:creationId xmlns:p14="http://schemas.microsoft.com/office/powerpoint/2010/main" xmlns="" val="40752019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Dijagnostio</a:t>
            </a:r>
            <a:r>
              <a:rPr lang="sr-Latn-RS" dirty="0"/>
              <a:t>stička klasifikacija</a:t>
            </a:r>
            <a:endParaRPr lang="en-US" dirty="0"/>
          </a:p>
        </p:txBody>
      </p:sp>
      <p:sp>
        <p:nvSpPr>
          <p:cNvPr id="3" name="Content Placeholder 2"/>
          <p:cNvSpPr>
            <a:spLocks noGrp="1"/>
          </p:cNvSpPr>
          <p:nvPr>
            <p:ph idx="1"/>
          </p:nvPr>
        </p:nvSpPr>
        <p:spPr>
          <a:xfrm>
            <a:off x="457200" y="1600200"/>
            <a:ext cx="7543800" cy="4800600"/>
          </a:xfrm>
        </p:spPr>
        <p:txBody>
          <a:bodyPr/>
          <a:lstStyle/>
          <a:p>
            <a:pPr marL="114300" indent="0">
              <a:buNone/>
            </a:pPr>
            <a:r>
              <a:rPr lang="sr-Latn-RS" b="1" dirty="0" smtClean="0"/>
              <a:t>Problem objektivnosti</a:t>
            </a:r>
            <a:r>
              <a:rPr lang="sr-Latn-RS" dirty="0" smtClean="0"/>
              <a:t>- od 45- 80%  saglasnost procenjivača</a:t>
            </a:r>
          </a:p>
          <a:p>
            <a:r>
              <a:rPr lang="sr-Latn-RS" dirty="0"/>
              <a:t>Z</a:t>
            </a:r>
            <a:r>
              <a:rPr lang="sr-Latn-RS" dirty="0" smtClean="0"/>
              <a:t>avisi od broja kategorija- što više, to manja saglasnost</a:t>
            </a:r>
          </a:p>
          <a:p>
            <a:r>
              <a:rPr lang="sr-Latn-RS" dirty="0" smtClean="0"/>
              <a:t>Širine kategorija- što uže, </a:t>
            </a:r>
            <a:r>
              <a:rPr lang="sr-Latn-RS" dirty="0"/>
              <a:t>to manja </a:t>
            </a:r>
            <a:r>
              <a:rPr lang="sr-Latn-RS" dirty="0" smtClean="0"/>
              <a:t>saglasnost , </a:t>
            </a:r>
          </a:p>
          <a:p>
            <a:r>
              <a:rPr lang="sr-Latn-RS" dirty="0" smtClean="0"/>
              <a:t>Intenziteta izražene devijacije- intenzitet povećava tačnost</a:t>
            </a:r>
          </a:p>
          <a:p>
            <a:r>
              <a:rPr lang="sr-Latn-RS" dirty="0" smtClean="0"/>
              <a:t>Vrste devijacije- sch (73%) ili crte ličnosti (nema saglasnosti)</a:t>
            </a:r>
          </a:p>
          <a:p>
            <a:r>
              <a:rPr lang="sr-Latn-RS" dirty="0" smtClean="0"/>
              <a:t>Prisustvo fenomena u datoj populaciji- veštačka homogenost?</a:t>
            </a:r>
          </a:p>
          <a:p>
            <a:pPr marL="114300" indent="0">
              <a:buNone/>
            </a:pPr>
            <a:r>
              <a:rPr lang="sr-Latn-RS" b="1" dirty="0" smtClean="0"/>
              <a:t>Problem vremenske stabilnosti</a:t>
            </a:r>
          </a:p>
          <a:p>
            <a:r>
              <a:rPr lang="sr-Latn-RS" dirty="0" smtClean="0"/>
              <a:t>Promena dijagoze tokom vremena- 6% psihoze u neuroze, 24% iz neuroza prešlo u psihoze</a:t>
            </a:r>
            <a:br>
              <a:rPr lang="sr-Latn-RS" dirty="0" smtClean="0"/>
            </a:br>
            <a:r>
              <a:rPr lang="sr-Latn-RS" dirty="0" smtClean="0"/>
              <a:t> </a:t>
            </a:r>
            <a:endParaRPr lang="en-US" dirty="0"/>
          </a:p>
        </p:txBody>
      </p:sp>
    </p:spTree>
    <p:extLst>
      <p:ext uri="{BB962C8B-B14F-4D97-AF65-F5344CB8AC3E}">
        <p14:creationId xmlns:p14="http://schemas.microsoft.com/office/powerpoint/2010/main" xmlns="" val="42343992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004175" cy="1009650"/>
          </a:xfrm>
        </p:spPr>
        <p:txBody>
          <a:bodyPr/>
          <a:lstStyle/>
          <a:p>
            <a:pPr>
              <a:defRPr/>
            </a:pPr>
            <a:r>
              <a:rPr lang="en-US" dirty="0" err="1"/>
              <a:t>Dijagnostio</a:t>
            </a:r>
            <a:r>
              <a:rPr lang="sr-Latn-RS" dirty="0"/>
              <a:t>stička klasifikacija</a:t>
            </a:r>
            <a:endParaRPr lang="en-US" dirty="0"/>
          </a:p>
        </p:txBody>
      </p:sp>
      <p:sp>
        <p:nvSpPr>
          <p:cNvPr id="27651" name="Content Placeholder 2"/>
          <p:cNvSpPr>
            <a:spLocks noGrp="1"/>
          </p:cNvSpPr>
          <p:nvPr>
            <p:ph sz="quarter" idx="1"/>
          </p:nvPr>
        </p:nvSpPr>
        <p:spPr>
          <a:xfrm>
            <a:off x="301625" y="1447801"/>
            <a:ext cx="7927975" cy="5294312"/>
          </a:xfrm>
        </p:spPr>
        <p:txBody>
          <a:bodyPr>
            <a:normAutofit/>
          </a:bodyPr>
          <a:lstStyle/>
          <a:p>
            <a:pPr algn="just">
              <a:spcBef>
                <a:spcPts val="600"/>
              </a:spcBef>
              <a:spcAft>
                <a:spcPts val="600"/>
              </a:spcAft>
            </a:pPr>
            <a:r>
              <a:rPr lang="en-GB" sz="2000" b="1" dirty="0" smtClean="0"/>
              <a:t>„</a:t>
            </a:r>
            <a:r>
              <a:rPr lang="sr-Latn-RS" sz="2000" b="1" dirty="0" smtClean="0"/>
              <a:t>K</a:t>
            </a:r>
            <a:r>
              <a:rPr lang="en-GB" sz="2000" b="1" dirty="0" err="1" smtClean="0"/>
              <a:t>lasifikatorni</a:t>
            </a:r>
            <a:r>
              <a:rPr lang="en-GB" sz="2000" b="1" dirty="0" smtClean="0"/>
              <a:t> </a:t>
            </a:r>
            <a:r>
              <a:rPr lang="en-GB" sz="2000" b="1" dirty="0" err="1" smtClean="0"/>
              <a:t>alternativizam</a:t>
            </a:r>
            <a:r>
              <a:rPr lang="en-GB" sz="2000" dirty="0" smtClean="0"/>
              <a:t>"  </a:t>
            </a:r>
            <a:r>
              <a:rPr lang="en-GB" sz="2000" dirty="0" err="1" smtClean="0"/>
              <a:t>unosi</a:t>
            </a:r>
            <a:r>
              <a:rPr lang="en-GB" sz="2000" dirty="0" smtClean="0"/>
              <a:t> </a:t>
            </a:r>
            <a:r>
              <a:rPr lang="en-GB" sz="2000" dirty="0" err="1" smtClean="0"/>
              <a:t>konfuziju</a:t>
            </a:r>
            <a:r>
              <a:rPr lang="en-GB" sz="2000" dirty="0" smtClean="0"/>
              <a:t> u </a:t>
            </a:r>
            <a:r>
              <a:rPr lang="en-GB" sz="2000" dirty="0" err="1" smtClean="0"/>
              <a:t>praksu</a:t>
            </a:r>
            <a:r>
              <a:rPr lang="en-GB" sz="2000" dirty="0" smtClean="0"/>
              <a:t>. </a:t>
            </a:r>
            <a:endParaRPr lang="sr-Latn-RS" sz="2000" dirty="0" smtClean="0"/>
          </a:p>
          <a:p>
            <a:pPr algn="just">
              <a:spcBef>
                <a:spcPts val="600"/>
              </a:spcBef>
              <a:spcAft>
                <a:spcPts val="600"/>
              </a:spcAft>
            </a:pPr>
            <a:r>
              <a:rPr lang="en-GB" sz="2000" dirty="0" err="1" smtClean="0"/>
              <a:t>Sve</a:t>
            </a:r>
            <a:r>
              <a:rPr lang="en-GB" sz="2000" dirty="0" smtClean="0"/>
              <a:t> </a:t>
            </a:r>
            <a:r>
              <a:rPr lang="en-GB" sz="2000" dirty="0" err="1" smtClean="0"/>
              <a:t>sistematizacije</a:t>
            </a:r>
            <a:r>
              <a:rPr lang="en-GB" sz="2000" dirty="0" smtClean="0"/>
              <a:t> </a:t>
            </a:r>
            <a:r>
              <a:rPr lang="en-GB" sz="2000" dirty="0" err="1" smtClean="0"/>
              <a:t>mentalnih</a:t>
            </a:r>
            <a:r>
              <a:rPr lang="en-GB" sz="2000" dirty="0" smtClean="0"/>
              <a:t> </a:t>
            </a:r>
            <a:r>
              <a:rPr lang="en-GB" sz="2000" dirty="0" err="1" smtClean="0"/>
              <a:t>poremećaja</a:t>
            </a:r>
            <a:r>
              <a:rPr lang="en-GB" sz="2000" dirty="0" smtClean="0"/>
              <a:t> </a:t>
            </a:r>
            <a:r>
              <a:rPr lang="en-GB" sz="2000" dirty="0" err="1" smtClean="0"/>
              <a:t>predstavljaju</a:t>
            </a:r>
            <a:r>
              <a:rPr lang="en-GB" sz="2000" dirty="0" smtClean="0"/>
              <a:t> </a:t>
            </a:r>
            <a:r>
              <a:rPr lang="en-GB" sz="2000" dirty="0" err="1" smtClean="0"/>
              <a:t>samo</a:t>
            </a:r>
            <a:r>
              <a:rPr lang="en-GB" sz="2000" dirty="0" smtClean="0"/>
              <a:t> </a:t>
            </a:r>
            <a:r>
              <a:rPr lang="en-GB" sz="2000" i="1" dirty="0" err="1" smtClean="0"/>
              <a:t>konsenzualno</a:t>
            </a:r>
            <a:r>
              <a:rPr lang="en-GB" sz="2000" i="1" dirty="0" smtClean="0"/>
              <a:t> </a:t>
            </a:r>
            <a:r>
              <a:rPr lang="en-GB" sz="2000" i="1" dirty="0" err="1" smtClean="0"/>
              <a:t>formirane</a:t>
            </a:r>
            <a:r>
              <a:rPr lang="en-GB" sz="2000" i="1" dirty="0" smtClean="0"/>
              <a:t> i </a:t>
            </a:r>
            <a:r>
              <a:rPr lang="en-GB" sz="2000" i="1" dirty="0" err="1" smtClean="0"/>
              <a:t>relativno</a:t>
            </a:r>
            <a:r>
              <a:rPr lang="en-GB" sz="2000" i="1" dirty="0" smtClean="0"/>
              <a:t> </a:t>
            </a:r>
            <a:r>
              <a:rPr lang="en-GB" sz="2000" i="1" dirty="0" err="1" smtClean="0"/>
              <a:t>promenljive</a:t>
            </a:r>
            <a:r>
              <a:rPr lang="en-GB" sz="2000" i="1" dirty="0" smtClean="0"/>
              <a:t> </a:t>
            </a:r>
            <a:r>
              <a:rPr lang="en-GB" sz="2000" i="1" dirty="0" err="1" smtClean="0"/>
              <a:t>generalizovane</a:t>
            </a:r>
            <a:r>
              <a:rPr lang="en-GB" sz="2000" i="1" dirty="0" smtClean="0"/>
              <a:t> </a:t>
            </a:r>
            <a:r>
              <a:rPr lang="en-GB" sz="2000" i="1" dirty="0" err="1" smtClean="0"/>
              <a:t>aproksimacije</a:t>
            </a:r>
            <a:r>
              <a:rPr lang="en-GB" sz="2000" i="1" dirty="0" smtClean="0"/>
              <a:t> </a:t>
            </a:r>
            <a:r>
              <a:rPr lang="en-GB" sz="2000" i="1" dirty="0" err="1" smtClean="0"/>
              <a:t>individualnih</a:t>
            </a:r>
            <a:r>
              <a:rPr lang="en-GB" sz="2000" i="1" dirty="0" smtClean="0"/>
              <a:t> </a:t>
            </a:r>
            <a:r>
              <a:rPr lang="en-GB" sz="2000" i="1" dirty="0" err="1" smtClean="0"/>
              <a:t>poremećaja</a:t>
            </a:r>
            <a:r>
              <a:rPr lang="en-GB" sz="2000" dirty="0" smtClean="0"/>
              <a:t>. </a:t>
            </a:r>
            <a:endParaRPr lang="sr-Latn-RS" sz="2000" dirty="0" smtClean="0"/>
          </a:p>
          <a:p>
            <a:pPr algn="just">
              <a:spcBef>
                <a:spcPts val="600"/>
              </a:spcBef>
              <a:spcAft>
                <a:spcPts val="600"/>
              </a:spcAft>
              <a:buFont typeface="Wingdings" pitchFamily="2" charset="2"/>
              <a:buChar char="Ø"/>
            </a:pPr>
            <a:r>
              <a:rPr lang="sr-Latn-RS" sz="2000" b="1" dirty="0" smtClean="0"/>
              <a:t>o</a:t>
            </a:r>
            <a:r>
              <a:rPr lang="en-GB" sz="2000" b="1" dirty="0" err="1" smtClean="0"/>
              <a:t>dsustvo</a:t>
            </a:r>
            <a:r>
              <a:rPr lang="en-GB" sz="2000" b="1" dirty="0" smtClean="0"/>
              <a:t> </a:t>
            </a:r>
            <a:r>
              <a:rPr lang="en-GB" sz="2000" b="1" dirty="0" err="1" smtClean="0"/>
              <a:t>jedinstvenih</a:t>
            </a:r>
            <a:r>
              <a:rPr lang="en-GB" sz="2000" b="1" dirty="0" smtClean="0"/>
              <a:t> </a:t>
            </a:r>
            <a:r>
              <a:rPr lang="en-GB" sz="2000" b="1" dirty="0" err="1" smtClean="0"/>
              <a:t>kriterijuma</a:t>
            </a:r>
            <a:r>
              <a:rPr lang="en-GB" sz="2000" b="1" dirty="0" smtClean="0"/>
              <a:t> </a:t>
            </a:r>
            <a:r>
              <a:rPr lang="en-GB" sz="2000" b="1" dirty="0" err="1" smtClean="0"/>
              <a:t>klasifikacije</a:t>
            </a:r>
            <a:r>
              <a:rPr lang="en-GB" sz="2000" b="1" dirty="0" smtClean="0"/>
              <a:t> </a:t>
            </a:r>
            <a:endParaRPr lang="sr-Latn-RS" sz="2000" b="1" dirty="0" smtClean="0"/>
          </a:p>
          <a:p>
            <a:pPr algn="just">
              <a:spcBef>
                <a:spcPts val="600"/>
              </a:spcBef>
              <a:spcAft>
                <a:spcPts val="600"/>
              </a:spcAft>
              <a:buFont typeface="Wingdings" pitchFamily="2" charset="2"/>
              <a:buChar char="Ø"/>
            </a:pPr>
            <a:r>
              <a:rPr lang="sr-Latn-RS" sz="2000" b="1" dirty="0" smtClean="0"/>
              <a:t>intrakategorijalna </a:t>
            </a:r>
            <a:r>
              <a:rPr lang="en-GB" sz="2000" b="1" dirty="0" err="1" smtClean="0"/>
              <a:t>heterogenost</a:t>
            </a:r>
            <a:r>
              <a:rPr lang="en-GB" sz="2000" b="1" dirty="0" smtClean="0"/>
              <a:t> </a:t>
            </a:r>
            <a:endParaRPr lang="sr-Latn-RS" sz="2000" b="1" dirty="0" smtClean="0"/>
          </a:p>
          <a:p>
            <a:pPr algn="just">
              <a:spcBef>
                <a:spcPts val="600"/>
              </a:spcBef>
              <a:spcAft>
                <a:spcPts val="600"/>
              </a:spcAft>
              <a:buFont typeface="Wingdings" pitchFamily="2" charset="2"/>
              <a:buChar char="Ø"/>
            </a:pPr>
            <a:r>
              <a:rPr lang="sr-Latn-RS" sz="2000" b="1" dirty="0" smtClean="0"/>
              <a:t>interkategorijalna</a:t>
            </a:r>
            <a:r>
              <a:rPr lang="en-GB" sz="2000" b="1" dirty="0" smtClean="0"/>
              <a:t> </a:t>
            </a:r>
            <a:r>
              <a:rPr lang="en-GB" sz="2000" b="1" dirty="0" err="1" smtClean="0"/>
              <a:t>preklapanje</a:t>
            </a:r>
            <a:r>
              <a:rPr lang="en-GB" sz="2000" b="1" dirty="0" smtClean="0"/>
              <a:t> </a:t>
            </a:r>
            <a:endParaRPr lang="sr-Latn-RS" sz="2000" b="1" dirty="0" smtClean="0"/>
          </a:p>
          <a:p>
            <a:pPr algn="just">
              <a:spcBef>
                <a:spcPts val="600"/>
              </a:spcBef>
              <a:spcAft>
                <a:spcPts val="600"/>
              </a:spcAft>
            </a:pPr>
            <a:r>
              <a:rPr lang="en-GB" sz="2000" b="1" dirty="0" err="1" smtClean="0"/>
              <a:t>Psihodijagnostika</a:t>
            </a:r>
            <a:r>
              <a:rPr lang="sr-Latn-RS" sz="2000" dirty="0" smtClean="0"/>
              <a:t>-</a:t>
            </a:r>
            <a:r>
              <a:rPr lang="en-GB" sz="2000" dirty="0" err="1" smtClean="0"/>
              <a:t>prevazilaženj</a:t>
            </a:r>
            <a:r>
              <a:rPr lang="sr-Latn-RS" sz="2000" dirty="0" smtClean="0"/>
              <a:t>e</a:t>
            </a:r>
            <a:r>
              <a:rPr lang="en-GB" sz="2000" dirty="0" smtClean="0"/>
              <a:t> </a:t>
            </a:r>
            <a:r>
              <a:rPr lang="en-GB" sz="2000" dirty="0" err="1" smtClean="0"/>
              <a:t>teškoća</a:t>
            </a:r>
            <a:r>
              <a:rPr lang="en-GB" sz="2000" dirty="0" smtClean="0"/>
              <a:t> </a:t>
            </a:r>
            <a:r>
              <a:rPr lang="en-GB" sz="2000" dirty="0" err="1" smtClean="0"/>
              <a:t>fenomenološki</a:t>
            </a:r>
            <a:r>
              <a:rPr lang="en-GB" sz="2000" dirty="0" smtClean="0"/>
              <a:t> </a:t>
            </a:r>
            <a:r>
              <a:rPr lang="en-GB" sz="2000" dirty="0" err="1" smtClean="0"/>
              <a:t>zasnovanih</a:t>
            </a:r>
            <a:r>
              <a:rPr lang="en-GB" sz="2000" dirty="0" smtClean="0"/>
              <a:t> </a:t>
            </a:r>
            <a:r>
              <a:rPr lang="en-GB" sz="2000" dirty="0" err="1" smtClean="0"/>
              <a:t>kriterijuma</a:t>
            </a:r>
            <a:r>
              <a:rPr lang="en-GB" sz="2000" dirty="0" smtClean="0"/>
              <a:t> </a:t>
            </a:r>
            <a:r>
              <a:rPr lang="en-GB" sz="2000" dirty="0" err="1" smtClean="0"/>
              <a:t>klasifikacije</a:t>
            </a:r>
            <a:r>
              <a:rPr lang="en-GB" sz="2000" dirty="0" smtClean="0"/>
              <a:t> </a:t>
            </a:r>
            <a:r>
              <a:rPr lang="en-GB" sz="2000" dirty="0" err="1" smtClean="0"/>
              <a:t>kroz</a:t>
            </a:r>
            <a:r>
              <a:rPr lang="en-GB" sz="2000" dirty="0" smtClean="0"/>
              <a:t> </a:t>
            </a:r>
            <a:r>
              <a:rPr lang="en-GB" sz="2000" dirty="0" err="1" smtClean="0"/>
              <a:t>povezivanje</a:t>
            </a:r>
            <a:r>
              <a:rPr lang="en-GB" sz="2000" dirty="0" smtClean="0"/>
              <a:t> sa </a:t>
            </a:r>
            <a:r>
              <a:rPr lang="en-GB" sz="2000" dirty="0" err="1" smtClean="0"/>
              <a:t>testovnim</a:t>
            </a:r>
            <a:r>
              <a:rPr lang="en-GB" sz="2000" dirty="0" smtClean="0"/>
              <a:t> </a:t>
            </a:r>
            <a:r>
              <a:rPr lang="en-GB" sz="2000" dirty="0" err="1" smtClean="0"/>
              <a:t>indikatorima</a:t>
            </a:r>
            <a:r>
              <a:rPr lang="sr-Latn-RS" sz="2000" dirty="0" smtClean="0"/>
              <a:t> specifičnih varijabli ličnosti</a:t>
            </a:r>
            <a:r>
              <a:rPr lang="en-GB" sz="2000" dirty="0" smtClean="0"/>
              <a:t>. </a:t>
            </a:r>
            <a:endParaRPr lang="sr-Latn-RS" sz="2000" dirty="0" smtClean="0"/>
          </a:p>
          <a:p>
            <a:pPr algn="just">
              <a:spcBef>
                <a:spcPts val="600"/>
              </a:spcBef>
              <a:spcAft>
                <a:spcPts val="600"/>
              </a:spcAft>
            </a:pPr>
            <a:r>
              <a:rPr lang="en-GB" sz="2000" b="1" dirty="0" err="1" smtClean="0"/>
              <a:t>Latentne</a:t>
            </a:r>
            <a:r>
              <a:rPr lang="en-GB" sz="2000" b="1" dirty="0" smtClean="0"/>
              <a:t> </a:t>
            </a:r>
            <a:r>
              <a:rPr lang="en-GB" sz="2000" b="1" dirty="0" err="1" smtClean="0"/>
              <a:t>varijable</a:t>
            </a:r>
            <a:r>
              <a:rPr lang="en-GB" sz="2000" b="1" dirty="0" smtClean="0"/>
              <a:t> </a:t>
            </a:r>
            <a:r>
              <a:rPr lang="en-GB" sz="2000" dirty="0" err="1" smtClean="0"/>
              <a:t>mogl</a:t>
            </a:r>
            <a:r>
              <a:rPr lang="sr-Latn-RS" sz="2000" dirty="0" smtClean="0"/>
              <a:t>e </a:t>
            </a:r>
            <a:r>
              <a:rPr lang="en-GB" sz="2000" dirty="0" smtClean="0"/>
              <a:t>bi </a:t>
            </a:r>
            <a:r>
              <a:rPr lang="en-GB" sz="2000" dirty="0" err="1" smtClean="0"/>
              <a:t>predstavljati</a:t>
            </a:r>
            <a:r>
              <a:rPr lang="en-GB" sz="2000" dirty="0" smtClean="0"/>
              <a:t> </a:t>
            </a:r>
            <a:r>
              <a:rPr lang="en-GB" sz="2000" dirty="0" err="1" smtClean="0"/>
              <a:t>potencijalne</a:t>
            </a:r>
            <a:r>
              <a:rPr lang="en-GB" sz="2000" dirty="0" smtClean="0"/>
              <a:t> </a:t>
            </a:r>
            <a:r>
              <a:rPr lang="en-GB" sz="2000" dirty="0" err="1" smtClean="0"/>
              <a:t>aspekte</a:t>
            </a:r>
            <a:r>
              <a:rPr lang="en-GB" sz="2000" dirty="0" smtClean="0"/>
              <a:t>  </a:t>
            </a:r>
            <a:r>
              <a:rPr lang="en-GB" sz="2000" dirty="0" err="1" smtClean="0"/>
              <a:t>operacionalnih</a:t>
            </a:r>
            <a:r>
              <a:rPr lang="en-GB" sz="2000" dirty="0" smtClean="0"/>
              <a:t> </a:t>
            </a:r>
            <a:r>
              <a:rPr lang="en-GB" sz="2000" dirty="0" err="1" smtClean="0"/>
              <a:t>definicija</a:t>
            </a:r>
            <a:r>
              <a:rPr lang="en-GB" sz="2000" dirty="0" smtClean="0"/>
              <a:t> </a:t>
            </a:r>
            <a:r>
              <a:rPr lang="en-GB" sz="2000" dirty="0" err="1" smtClean="0"/>
              <a:t>nozoloških</a:t>
            </a:r>
            <a:r>
              <a:rPr lang="en-GB" sz="2000" dirty="0" smtClean="0"/>
              <a:t> </a:t>
            </a:r>
            <a:r>
              <a:rPr lang="en-GB" sz="2000" dirty="0" err="1" smtClean="0"/>
              <a:t>kategorija</a:t>
            </a:r>
            <a:r>
              <a:rPr lang="en-GB" sz="2000" dirty="0" smtClean="0"/>
              <a:t>.</a:t>
            </a:r>
          </a:p>
        </p:txBody>
      </p:sp>
    </p:spTree>
    <p:extLst>
      <p:ext uri="{BB962C8B-B14F-4D97-AF65-F5344CB8AC3E}">
        <p14:creationId xmlns:p14="http://schemas.microsoft.com/office/powerpoint/2010/main" xmlns="" val="5026989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1020762"/>
          </a:xfrm>
        </p:spPr>
        <p:txBody>
          <a:bodyPr/>
          <a:lstStyle/>
          <a:p>
            <a:r>
              <a:rPr lang="sr-Latn-RS" sz="4000" dirty="0"/>
              <a:t>Psihodijagnostička </a:t>
            </a:r>
            <a:r>
              <a:rPr lang="sr-Latn-RS" sz="4000" dirty="0" smtClean="0"/>
              <a:t>procena</a:t>
            </a:r>
            <a:r>
              <a:rPr lang="en-US" sz="4000" dirty="0" smtClean="0"/>
              <a:t/>
            </a:r>
            <a:br>
              <a:rPr lang="en-US" sz="4000" dirty="0" smtClean="0"/>
            </a:br>
            <a:r>
              <a:rPr lang="en-US" sz="4000" dirty="0" smtClean="0"/>
              <a:t>d</a:t>
            </a:r>
            <a:r>
              <a:rPr lang="sr-Latn-RS" sz="4000" dirty="0" smtClean="0"/>
              <a:t>imenzionalno-kategorijalno</a:t>
            </a:r>
            <a:endParaRPr lang="en-US" sz="4000" dirty="0"/>
          </a:p>
        </p:txBody>
      </p:sp>
      <p:sp>
        <p:nvSpPr>
          <p:cNvPr id="3" name="Content Placeholder 2"/>
          <p:cNvSpPr>
            <a:spLocks noGrp="1"/>
          </p:cNvSpPr>
          <p:nvPr>
            <p:ph idx="1"/>
          </p:nvPr>
        </p:nvSpPr>
        <p:spPr>
          <a:xfrm>
            <a:off x="457200" y="1905000"/>
            <a:ext cx="7620000" cy="4495800"/>
          </a:xfrm>
        </p:spPr>
        <p:txBody>
          <a:bodyPr>
            <a:normAutofit/>
          </a:bodyPr>
          <a:lstStyle/>
          <a:p>
            <a:r>
              <a:rPr lang="sr-Latn-RS" sz="2800" dirty="0" smtClean="0"/>
              <a:t>Eysenck- psihoticizam kao dimenzija</a:t>
            </a:r>
          </a:p>
          <a:p>
            <a:r>
              <a:rPr lang="sr-Latn-RS" sz="2800" dirty="0" smtClean="0"/>
              <a:t>Psihotična svojstva – kvalitativno različita</a:t>
            </a:r>
          </a:p>
          <a:p>
            <a:r>
              <a:rPr lang="sr-Latn-RS" sz="2800" dirty="0" smtClean="0"/>
              <a:t>Crta ili stanje</a:t>
            </a:r>
            <a:r>
              <a:rPr lang="en-US" sz="2800" dirty="0" smtClean="0"/>
              <a:t> (n</a:t>
            </a:r>
            <a:r>
              <a:rPr lang="sr-Latn-RS" sz="2800" dirty="0" smtClean="0"/>
              <a:t>pr. depresivnst, paranoidnost, disocirano mišljenje...</a:t>
            </a:r>
            <a:r>
              <a:rPr lang="en-US" sz="2800" dirty="0" smtClean="0"/>
              <a:t>)</a:t>
            </a:r>
            <a:endParaRPr lang="sr-Latn-RS" sz="2800" dirty="0" smtClean="0"/>
          </a:p>
          <a:p>
            <a:r>
              <a:rPr lang="sr-Latn-RS" sz="2800" dirty="0" smtClean="0"/>
              <a:t>Diskriminativna analiza na osnovu skupa varijabli</a:t>
            </a:r>
            <a:endParaRPr lang="en-US" sz="2800" dirty="0"/>
          </a:p>
        </p:txBody>
      </p:sp>
    </p:spTree>
    <p:extLst>
      <p:ext uri="{BB962C8B-B14F-4D97-AF65-F5344CB8AC3E}">
        <p14:creationId xmlns:p14="http://schemas.microsoft.com/office/powerpoint/2010/main" xmlns="" val="15331132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399" y="228600"/>
            <a:ext cx="7696201" cy="1066800"/>
          </a:xfrm>
        </p:spPr>
        <p:txBody>
          <a:bodyPr/>
          <a:lstStyle/>
          <a:p>
            <a:pPr>
              <a:defRPr/>
            </a:pPr>
            <a:r>
              <a:rPr lang="sr-Latn-RS" sz="4400" dirty="0"/>
              <a:t>Psihodijagnostička procena</a:t>
            </a:r>
            <a:r>
              <a:rPr lang="en-US" sz="4400" dirty="0"/>
              <a:t/>
            </a:r>
            <a:br>
              <a:rPr lang="en-US" sz="4400" dirty="0"/>
            </a:br>
            <a:r>
              <a:rPr lang="en-US" sz="4400" dirty="0"/>
              <a:t>d</a:t>
            </a:r>
            <a:r>
              <a:rPr lang="sr-Latn-RS" sz="4400" dirty="0"/>
              <a:t>imenzionalno-kategorijalno</a:t>
            </a:r>
            <a:endParaRPr lang="en-US" sz="4400" dirty="0"/>
          </a:p>
        </p:txBody>
      </p:sp>
      <p:sp>
        <p:nvSpPr>
          <p:cNvPr id="30723" name="Content Placeholder 2"/>
          <p:cNvSpPr>
            <a:spLocks noGrp="1"/>
          </p:cNvSpPr>
          <p:nvPr>
            <p:ph sz="quarter" idx="1"/>
          </p:nvPr>
        </p:nvSpPr>
        <p:spPr>
          <a:xfrm>
            <a:off x="301625" y="1527175"/>
            <a:ext cx="7927975" cy="5141913"/>
          </a:xfrm>
        </p:spPr>
        <p:txBody>
          <a:bodyPr/>
          <a:lstStyle/>
          <a:p>
            <a:pPr>
              <a:spcAft>
                <a:spcPts val="1200"/>
              </a:spcAft>
              <a:defRPr/>
            </a:pPr>
            <a:r>
              <a:rPr lang="en-GB" sz="2400" dirty="0" err="1" smtClean="0"/>
              <a:t>Povezivanje</a:t>
            </a:r>
            <a:r>
              <a:rPr lang="en-GB" sz="2400" dirty="0" smtClean="0"/>
              <a:t> </a:t>
            </a:r>
            <a:r>
              <a:rPr lang="en-GB" sz="2400" b="1" i="1" dirty="0" err="1" smtClean="0"/>
              <a:t>kategorijalnog</a:t>
            </a:r>
            <a:r>
              <a:rPr lang="en-GB" sz="2400" b="1" i="1" dirty="0" smtClean="0"/>
              <a:t> i </a:t>
            </a:r>
            <a:r>
              <a:rPr lang="en-GB" sz="2400" b="1" i="1" dirty="0" err="1" smtClean="0"/>
              <a:t>dimenzionalnog</a:t>
            </a:r>
            <a:r>
              <a:rPr lang="en-GB" sz="2400" dirty="0" smtClean="0"/>
              <a:t> </a:t>
            </a:r>
            <a:r>
              <a:rPr lang="en-GB" sz="2400" dirty="0" err="1" smtClean="0"/>
              <a:t>pristupa</a:t>
            </a:r>
            <a:r>
              <a:rPr lang="en-GB" sz="2400" dirty="0" smtClean="0"/>
              <a:t>. </a:t>
            </a:r>
            <a:endParaRPr lang="sr-Latn-RS" sz="2400" dirty="0" smtClean="0"/>
          </a:p>
          <a:p>
            <a:pPr>
              <a:spcAft>
                <a:spcPts val="1200"/>
              </a:spcAft>
              <a:defRPr/>
            </a:pPr>
            <a:r>
              <a:rPr lang="en-GB" sz="2400" b="1" dirty="0" err="1" smtClean="0"/>
              <a:t>Kategorije</a:t>
            </a:r>
            <a:r>
              <a:rPr lang="en-GB" sz="2400" b="1" dirty="0" smtClean="0"/>
              <a:t>- </a:t>
            </a:r>
            <a:r>
              <a:rPr lang="en-GB" sz="2400" dirty="0" err="1" smtClean="0"/>
              <a:t>jednostavne</a:t>
            </a:r>
            <a:r>
              <a:rPr lang="en-GB" sz="2400" dirty="0" smtClean="0"/>
              <a:t> i </a:t>
            </a:r>
            <a:r>
              <a:rPr lang="en-GB" sz="2400" dirty="0" err="1" smtClean="0"/>
              <a:t>pogodne</a:t>
            </a:r>
            <a:r>
              <a:rPr lang="en-GB" sz="2400" dirty="0" smtClean="0"/>
              <a:t> </a:t>
            </a:r>
            <a:r>
              <a:rPr lang="en-GB" sz="2400" dirty="0" err="1" smtClean="0"/>
              <a:t>apstrakcije</a:t>
            </a:r>
            <a:r>
              <a:rPr lang="en-GB" sz="2400" dirty="0" smtClean="0"/>
              <a:t> </a:t>
            </a:r>
            <a:r>
              <a:rPr lang="en-GB" sz="2400" dirty="0" err="1" smtClean="0"/>
              <a:t>onoga</a:t>
            </a:r>
            <a:r>
              <a:rPr lang="en-GB" sz="2400" dirty="0" smtClean="0"/>
              <a:t> </a:t>
            </a:r>
            <a:r>
              <a:rPr lang="en-GB" sz="2400" dirty="0" err="1" smtClean="0"/>
              <a:t>što</a:t>
            </a:r>
            <a:r>
              <a:rPr lang="en-GB" sz="2400" dirty="0" smtClean="0"/>
              <a:t> se </a:t>
            </a:r>
            <a:r>
              <a:rPr lang="en-GB" sz="2400" dirty="0" err="1" smtClean="0"/>
              <a:t>smatra</a:t>
            </a:r>
            <a:r>
              <a:rPr lang="en-GB" sz="2400" dirty="0" smtClean="0"/>
              <a:t> </a:t>
            </a:r>
            <a:r>
              <a:rPr lang="en-GB" sz="2400" dirty="0" err="1" smtClean="0"/>
              <a:t>suštinskim</a:t>
            </a:r>
            <a:r>
              <a:rPr lang="sr-Latn-RS" sz="2400" dirty="0" smtClean="0"/>
              <a:t>, prototipskim</a:t>
            </a:r>
            <a:r>
              <a:rPr lang="en-GB" sz="2400" dirty="0" smtClean="0"/>
              <a:t> </a:t>
            </a:r>
            <a:r>
              <a:rPr lang="en-GB" sz="2400" dirty="0" err="1" smtClean="0"/>
              <a:t>karakteristikama</a:t>
            </a:r>
            <a:r>
              <a:rPr lang="en-GB" sz="2400" dirty="0" smtClean="0"/>
              <a:t>, </a:t>
            </a:r>
            <a:r>
              <a:rPr lang="en-GB" sz="2400" dirty="0" err="1" smtClean="0"/>
              <a:t>olakšavaju</a:t>
            </a:r>
            <a:r>
              <a:rPr lang="en-GB" sz="2400" dirty="0" smtClean="0"/>
              <a:t> </a:t>
            </a:r>
            <a:r>
              <a:rPr lang="en-GB" sz="2400" dirty="0" err="1" smtClean="0"/>
              <a:t>mentalno</a:t>
            </a:r>
            <a:r>
              <a:rPr lang="en-GB" sz="2400" dirty="0" smtClean="0"/>
              <a:t> </a:t>
            </a:r>
            <a:r>
              <a:rPr lang="en-GB" sz="2400" dirty="0" err="1" smtClean="0"/>
              <a:t>ovladavanje</a:t>
            </a:r>
            <a:r>
              <a:rPr lang="en-GB" sz="2400" dirty="0" smtClean="0"/>
              <a:t> </a:t>
            </a:r>
            <a:r>
              <a:rPr lang="en-GB" sz="2400" dirty="0" err="1" smtClean="0"/>
              <a:t>pojavama</a:t>
            </a:r>
            <a:r>
              <a:rPr lang="en-GB" sz="2400" dirty="0" smtClean="0"/>
              <a:t> i </a:t>
            </a:r>
            <a:r>
              <a:rPr lang="en-GB" sz="2400" dirty="0" err="1" smtClean="0"/>
              <a:t>praktično</a:t>
            </a:r>
            <a:r>
              <a:rPr lang="en-GB" sz="2400" dirty="0" smtClean="0"/>
              <a:t> </a:t>
            </a:r>
            <a:r>
              <a:rPr lang="sr-Latn-RS" sz="2400" dirty="0" smtClean="0"/>
              <a:t>postupan</a:t>
            </a:r>
            <a:r>
              <a:rPr lang="en-GB" sz="2400" dirty="0" smtClean="0"/>
              <a:t>je</a:t>
            </a:r>
            <a:endParaRPr lang="sr-Latn-RS" sz="2400" dirty="0" smtClean="0"/>
          </a:p>
          <a:p>
            <a:pPr>
              <a:spcAft>
                <a:spcPts val="1200"/>
              </a:spcAft>
              <a:defRPr/>
            </a:pPr>
            <a:r>
              <a:rPr lang="en-GB" sz="2400" dirty="0" err="1" smtClean="0"/>
              <a:t>Pogodnije</a:t>
            </a:r>
            <a:r>
              <a:rPr lang="en-GB" sz="2400" dirty="0" smtClean="0"/>
              <a:t>  za </a:t>
            </a:r>
            <a:r>
              <a:rPr lang="en-GB" sz="2400" b="1" i="1" dirty="0" err="1" smtClean="0"/>
              <a:t>diskontinuirane</a:t>
            </a:r>
            <a:r>
              <a:rPr lang="en-GB" sz="2400" b="1" i="1" dirty="0" smtClean="0"/>
              <a:t> </a:t>
            </a:r>
            <a:r>
              <a:rPr lang="en-GB" sz="2400" b="1" i="1" dirty="0" err="1" smtClean="0"/>
              <a:t>fenomene</a:t>
            </a:r>
            <a:r>
              <a:rPr lang="en-GB" sz="2400" b="1" i="1" dirty="0" smtClean="0"/>
              <a:t> </a:t>
            </a:r>
            <a:r>
              <a:rPr lang="en-GB" sz="2400" dirty="0" err="1" smtClean="0"/>
              <a:t>koje</a:t>
            </a:r>
            <a:r>
              <a:rPr lang="en-GB" sz="2400" dirty="0" smtClean="0"/>
              <a:t> je </a:t>
            </a:r>
            <a:r>
              <a:rPr lang="en-GB" sz="2400" dirty="0" err="1" smtClean="0"/>
              <a:t>teško</a:t>
            </a:r>
            <a:r>
              <a:rPr lang="en-GB" sz="2400" dirty="0" smtClean="0"/>
              <a:t> </a:t>
            </a:r>
            <a:r>
              <a:rPr lang="en-GB" sz="2400" dirty="0" err="1" smtClean="0"/>
              <a:t>redukovati</a:t>
            </a:r>
            <a:r>
              <a:rPr lang="en-GB" sz="2400" dirty="0" smtClean="0"/>
              <a:t> </a:t>
            </a:r>
            <a:r>
              <a:rPr lang="en-GB" sz="2400" dirty="0" err="1" smtClean="0"/>
              <a:t>na</a:t>
            </a:r>
            <a:r>
              <a:rPr lang="en-GB" sz="2400" dirty="0" smtClean="0"/>
              <a:t> </a:t>
            </a:r>
            <a:r>
              <a:rPr lang="en-GB" sz="2400" dirty="0" err="1" smtClean="0"/>
              <a:t>numeričke</a:t>
            </a:r>
            <a:r>
              <a:rPr lang="en-GB" sz="2400" dirty="0" smtClean="0"/>
              <a:t> </a:t>
            </a:r>
            <a:r>
              <a:rPr lang="en-GB" sz="2400" dirty="0" err="1" smtClean="0"/>
              <a:t>vrednosti</a:t>
            </a:r>
            <a:r>
              <a:rPr lang="en-GB" sz="2400" dirty="0" smtClean="0"/>
              <a:t> </a:t>
            </a:r>
            <a:r>
              <a:rPr lang="en-GB" sz="2400" dirty="0" err="1" smtClean="0"/>
              <a:t>ili</a:t>
            </a:r>
            <a:r>
              <a:rPr lang="en-GB" sz="2400" dirty="0" smtClean="0"/>
              <a:t> za </a:t>
            </a:r>
            <a:r>
              <a:rPr lang="en-GB" sz="2400" dirty="0" err="1" smtClean="0"/>
              <a:t>obuhvatanje</a:t>
            </a:r>
            <a:r>
              <a:rPr lang="en-GB" sz="2400" dirty="0" smtClean="0"/>
              <a:t> </a:t>
            </a:r>
            <a:r>
              <a:rPr lang="en-GB" sz="2400" dirty="0" err="1" smtClean="0"/>
              <a:t>specifično</a:t>
            </a:r>
            <a:r>
              <a:rPr lang="en-GB" sz="2400" dirty="0" smtClean="0"/>
              <a:t> </a:t>
            </a:r>
            <a:r>
              <a:rPr lang="en-GB" sz="2400" dirty="0" err="1" smtClean="0"/>
              <a:t>povezanih</a:t>
            </a:r>
            <a:r>
              <a:rPr lang="en-GB" sz="2400" dirty="0" smtClean="0"/>
              <a:t> </a:t>
            </a:r>
            <a:r>
              <a:rPr lang="en-GB" sz="2400" dirty="0" err="1" smtClean="0"/>
              <a:t>skupova</a:t>
            </a:r>
            <a:r>
              <a:rPr lang="en-GB" sz="2400" dirty="0" smtClean="0"/>
              <a:t> </a:t>
            </a:r>
            <a:r>
              <a:rPr lang="en-GB" sz="2400" dirty="0" err="1" smtClean="0"/>
              <a:t>karakteristika</a:t>
            </a:r>
            <a:r>
              <a:rPr lang="en-GB" sz="2400" dirty="0" smtClean="0"/>
              <a:t> (</a:t>
            </a:r>
            <a:r>
              <a:rPr lang="en-GB" sz="2400" b="1" i="1" dirty="0" err="1" smtClean="0"/>
              <a:t>sindroma</a:t>
            </a:r>
            <a:r>
              <a:rPr lang="en-GB" sz="2400" dirty="0" smtClean="0"/>
              <a:t>) </a:t>
            </a:r>
            <a:r>
              <a:rPr lang="en-GB" sz="2400" dirty="0" err="1" smtClean="0"/>
              <a:t>koji</a:t>
            </a:r>
            <a:r>
              <a:rPr lang="en-GB" sz="2400" dirty="0" smtClean="0"/>
              <a:t> </a:t>
            </a:r>
            <a:r>
              <a:rPr lang="en-GB" sz="2400" dirty="0" err="1" smtClean="0"/>
              <a:t>validno</a:t>
            </a:r>
            <a:r>
              <a:rPr lang="en-GB" sz="2400" dirty="0" smtClean="0"/>
              <a:t> i </a:t>
            </a:r>
            <a:r>
              <a:rPr lang="en-GB" sz="2400" dirty="0" err="1" smtClean="0"/>
              <a:t>pouzdano</a:t>
            </a:r>
            <a:r>
              <a:rPr lang="en-GB" sz="2400" dirty="0" smtClean="0"/>
              <a:t> </a:t>
            </a:r>
            <a:r>
              <a:rPr lang="en-GB" sz="2400" dirty="0" err="1" smtClean="0"/>
              <a:t>diferenciraju</a:t>
            </a:r>
            <a:r>
              <a:rPr lang="en-GB" sz="2400" dirty="0" smtClean="0"/>
              <a:t> </a:t>
            </a:r>
            <a:r>
              <a:rPr lang="en-GB" sz="2400" dirty="0" err="1" smtClean="0"/>
              <a:t>različite</a:t>
            </a:r>
            <a:r>
              <a:rPr lang="en-GB" sz="2400" dirty="0" smtClean="0"/>
              <a:t> </a:t>
            </a:r>
            <a:r>
              <a:rPr lang="en-GB" sz="2400" dirty="0" err="1" smtClean="0"/>
              <a:t>entitete</a:t>
            </a:r>
            <a:r>
              <a:rPr lang="en-GB" dirty="0" smtClean="0"/>
              <a:t>.</a:t>
            </a:r>
            <a:endParaRPr lang="en-US" dirty="0" smtClean="0"/>
          </a:p>
          <a:p>
            <a:pPr marL="0" indent="0">
              <a:buFont typeface="Wingdings 2" pitchFamily="18" charset="2"/>
              <a:buNone/>
              <a:defRPr/>
            </a:pPr>
            <a:endParaRPr lang="en-US" dirty="0" smtClean="0"/>
          </a:p>
        </p:txBody>
      </p:sp>
    </p:spTree>
    <p:extLst>
      <p:ext uri="{BB962C8B-B14F-4D97-AF65-F5344CB8AC3E}">
        <p14:creationId xmlns:p14="http://schemas.microsoft.com/office/powerpoint/2010/main" xmlns="" val="408146269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696200" cy="1219200"/>
          </a:xfrm>
        </p:spPr>
        <p:txBody>
          <a:bodyPr/>
          <a:lstStyle/>
          <a:p>
            <a:pPr>
              <a:defRPr/>
            </a:pPr>
            <a:r>
              <a:rPr lang="sr-Latn-RS" sz="4400" dirty="0"/>
              <a:t>Psihodijagnostička procena</a:t>
            </a:r>
            <a:r>
              <a:rPr lang="en-US" sz="4400" dirty="0"/>
              <a:t/>
            </a:r>
            <a:br>
              <a:rPr lang="en-US" sz="4400" dirty="0"/>
            </a:br>
            <a:r>
              <a:rPr lang="en-US" sz="4400" dirty="0"/>
              <a:t>d</a:t>
            </a:r>
            <a:r>
              <a:rPr lang="sr-Latn-RS" sz="4400" dirty="0"/>
              <a:t>imenzionalno-kategorijalno</a:t>
            </a:r>
            <a:endParaRPr lang="en-US" sz="4400" dirty="0"/>
          </a:p>
        </p:txBody>
      </p:sp>
      <p:sp>
        <p:nvSpPr>
          <p:cNvPr id="35843" name="Content Placeholder 2"/>
          <p:cNvSpPr>
            <a:spLocks noGrp="1"/>
          </p:cNvSpPr>
          <p:nvPr>
            <p:ph sz="quarter" idx="1"/>
          </p:nvPr>
        </p:nvSpPr>
        <p:spPr>
          <a:xfrm>
            <a:off x="301625" y="1828800"/>
            <a:ext cx="8004175" cy="5029200"/>
          </a:xfrm>
        </p:spPr>
        <p:txBody>
          <a:bodyPr/>
          <a:lstStyle/>
          <a:p>
            <a:pPr>
              <a:spcAft>
                <a:spcPts val="1200"/>
              </a:spcAft>
            </a:pPr>
            <a:r>
              <a:rPr lang="en-GB" sz="2400" b="1" dirty="0" err="1" smtClean="0"/>
              <a:t>Dimenzionalni</a:t>
            </a:r>
            <a:r>
              <a:rPr lang="en-GB" sz="2400" b="1" dirty="0" smtClean="0"/>
              <a:t> </a:t>
            </a:r>
            <a:r>
              <a:rPr lang="en-GB" sz="2400" b="1" dirty="0" err="1" smtClean="0"/>
              <a:t>pristup</a:t>
            </a:r>
            <a:r>
              <a:rPr lang="en-GB" sz="2400" b="1" dirty="0" smtClean="0"/>
              <a:t> </a:t>
            </a:r>
            <a:r>
              <a:rPr lang="en-GB" sz="2400" dirty="0" smtClean="0"/>
              <a:t>je </a:t>
            </a:r>
            <a:r>
              <a:rPr lang="en-GB" sz="2400" dirty="0" err="1" smtClean="0"/>
              <a:t>superiorniji</a:t>
            </a:r>
            <a:r>
              <a:rPr lang="en-GB" sz="2400" dirty="0" smtClean="0"/>
              <a:t> </a:t>
            </a:r>
            <a:r>
              <a:rPr lang="en-GB" sz="2400" dirty="0" err="1" smtClean="0"/>
              <a:t>zbog</a:t>
            </a:r>
            <a:r>
              <a:rPr lang="en-GB" sz="2400" dirty="0" smtClean="0"/>
              <a:t> </a:t>
            </a:r>
            <a:r>
              <a:rPr lang="en-GB" sz="2400" dirty="0" err="1" smtClean="0"/>
              <a:t>mogućnosti</a:t>
            </a:r>
            <a:r>
              <a:rPr lang="en-GB" sz="2400" dirty="0" smtClean="0"/>
              <a:t> da </a:t>
            </a:r>
            <a:r>
              <a:rPr lang="en-GB" sz="2400" dirty="0" err="1" smtClean="0"/>
              <a:t>opiše</a:t>
            </a:r>
            <a:r>
              <a:rPr lang="en-GB" sz="2400" dirty="0" smtClean="0"/>
              <a:t> </a:t>
            </a:r>
            <a:r>
              <a:rPr lang="en-GB" sz="2400" dirty="0" err="1" smtClean="0"/>
              <a:t>precizno</a:t>
            </a:r>
            <a:r>
              <a:rPr lang="en-GB" sz="2400" dirty="0" smtClean="0"/>
              <a:t> i </a:t>
            </a:r>
            <a:r>
              <a:rPr lang="en-GB" sz="2400" dirty="0" err="1" smtClean="0"/>
              <a:t>pouzdano</a:t>
            </a:r>
            <a:r>
              <a:rPr lang="en-GB" sz="2400" dirty="0" smtClean="0"/>
              <a:t> </a:t>
            </a:r>
            <a:r>
              <a:rPr lang="en-GB" sz="2400" dirty="0" err="1" smtClean="0"/>
              <a:t>fenomene</a:t>
            </a:r>
            <a:r>
              <a:rPr lang="en-GB" sz="2400" dirty="0" smtClean="0"/>
              <a:t> </a:t>
            </a:r>
            <a:r>
              <a:rPr lang="en-GB" sz="2400" dirty="0" err="1" smtClean="0"/>
              <a:t>koji</a:t>
            </a:r>
            <a:r>
              <a:rPr lang="en-GB" sz="2400" dirty="0" smtClean="0"/>
              <a:t> </a:t>
            </a:r>
            <a:r>
              <a:rPr lang="en-GB" sz="2400" dirty="0" err="1" smtClean="0"/>
              <a:t>predstavljaju</a:t>
            </a:r>
            <a:r>
              <a:rPr lang="en-GB" sz="2400" dirty="0" smtClean="0"/>
              <a:t> </a:t>
            </a:r>
            <a:r>
              <a:rPr lang="en-GB" sz="2400" b="1" i="1" dirty="0" err="1" smtClean="0"/>
              <a:t>kontinuiranu</a:t>
            </a:r>
            <a:r>
              <a:rPr lang="en-GB" sz="2400" b="1" i="1" dirty="0" smtClean="0"/>
              <a:t> </a:t>
            </a:r>
            <a:r>
              <a:rPr lang="en-GB" sz="2400" b="1" i="1" dirty="0" err="1" smtClean="0"/>
              <a:t>distribuciju</a:t>
            </a:r>
            <a:r>
              <a:rPr lang="en-GB" sz="2400" b="1" i="1" dirty="0" smtClean="0"/>
              <a:t> </a:t>
            </a:r>
            <a:r>
              <a:rPr lang="en-GB" sz="2400" dirty="0" smtClean="0"/>
              <a:t>i </a:t>
            </a:r>
            <a:r>
              <a:rPr lang="en-GB" sz="2400" dirty="0" err="1" smtClean="0"/>
              <a:t>pogoduje</a:t>
            </a:r>
            <a:r>
              <a:rPr lang="en-GB" sz="2400" dirty="0" smtClean="0"/>
              <a:t>  </a:t>
            </a:r>
            <a:r>
              <a:rPr lang="en-GB" sz="2400" dirty="0" err="1" smtClean="0"/>
              <a:t>opisivanju</a:t>
            </a:r>
            <a:r>
              <a:rPr lang="en-GB" sz="2400" dirty="0" smtClean="0"/>
              <a:t> </a:t>
            </a:r>
            <a:r>
              <a:rPr lang="en-GB" sz="2400" dirty="0" err="1" smtClean="0"/>
              <a:t>graničnih</a:t>
            </a:r>
            <a:r>
              <a:rPr lang="en-GB" sz="2400" dirty="0" smtClean="0"/>
              <a:t> i </a:t>
            </a:r>
            <a:r>
              <a:rPr lang="en-GB" sz="2400" dirty="0" err="1" smtClean="0"/>
              <a:t>atipičnih</a:t>
            </a:r>
            <a:r>
              <a:rPr lang="en-GB" sz="2400" dirty="0" smtClean="0"/>
              <a:t> </a:t>
            </a:r>
            <a:r>
              <a:rPr lang="en-GB" sz="2400" dirty="0" err="1" smtClean="0"/>
              <a:t>slučajeva</a:t>
            </a:r>
            <a:r>
              <a:rPr lang="en-GB" sz="2400" dirty="0" smtClean="0"/>
              <a:t>. </a:t>
            </a:r>
            <a:r>
              <a:rPr lang="sr-Latn-RS" sz="2400" dirty="0" smtClean="0"/>
              <a:t>I</a:t>
            </a:r>
            <a:r>
              <a:rPr lang="en-GB" sz="2400" dirty="0" err="1" smtClean="0"/>
              <a:t>zbegava</a:t>
            </a:r>
            <a:r>
              <a:rPr lang="sr-Latn-RS" sz="2400" dirty="0" smtClean="0"/>
              <a:t> se</a:t>
            </a:r>
            <a:r>
              <a:rPr lang="en-GB" sz="2400" dirty="0" smtClean="0"/>
              <a:t> </a:t>
            </a:r>
            <a:r>
              <a:rPr lang="en-GB" sz="2400" dirty="0" err="1" smtClean="0"/>
              <a:t>nasilna</a:t>
            </a:r>
            <a:r>
              <a:rPr lang="en-GB" sz="2400" dirty="0" smtClean="0"/>
              <a:t>  </a:t>
            </a:r>
            <a:r>
              <a:rPr lang="en-GB" sz="2400" dirty="0" err="1" smtClean="0"/>
              <a:t>kategorizacija</a:t>
            </a:r>
            <a:r>
              <a:rPr lang="en-GB" sz="2400" dirty="0" smtClean="0"/>
              <a:t>  i </a:t>
            </a:r>
            <a:r>
              <a:rPr lang="en-GB" sz="2400" dirty="0" err="1" smtClean="0"/>
              <a:t>redukuje</a:t>
            </a:r>
            <a:r>
              <a:rPr lang="en-GB" sz="2400" dirty="0" smtClean="0"/>
              <a:t> </a:t>
            </a:r>
            <a:r>
              <a:rPr lang="en-GB" sz="2400" dirty="0" err="1" smtClean="0"/>
              <a:t>tendencija</a:t>
            </a:r>
            <a:r>
              <a:rPr lang="en-GB" sz="2400" dirty="0" smtClean="0"/>
              <a:t> da se </a:t>
            </a:r>
            <a:r>
              <a:rPr lang="en-GB" sz="2400" dirty="0" err="1" smtClean="0"/>
              <a:t>ignorišu</a:t>
            </a:r>
            <a:r>
              <a:rPr lang="en-GB" sz="2400" dirty="0" smtClean="0"/>
              <a:t> </a:t>
            </a:r>
            <a:r>
              <a:rPr lang="en-GB" sz="2400" dirty="0" err="1" smtClean="0"/>
              <a:t>atipični</a:t>
            </a:r>
            <a:r>
              <a:rPr lang="en-GB" sz="2400" dirty="0" smtClean="0"/>
              <a:t> </a:t>
            </a:r>
            <a:r>
              <a:rPr lang="en-GB" sz="2400" dirty="0" err="1" smtClean="0"/>
              <a:t>slučajevi</a:t>
            </a:r>
            <a:r>
              <a:rPr lang="en-GB" sz="2400" dirty="0" smtClean="0"/>
              <a:t>. </a:t>
            </a:r>
            <a:endParaRPr lang="sr-Latn-RS" sz="2400" dirty="0" smtClean="0"/>
          </a:p>
          <a:p>
            <a:pPr>
              <a:spcAft>
                <a:spcPts val="1200"/>
              </a:spcAft>
            </a:pPr>
            <a:r>
              <a:rPr lang="en-GB" sz="2400" b="1" i="1" dirty="0" err="1" smtClean="0"/>
              <a:t>Nepogodnost</a:t>
            </a:r>
            <a:r>
              <a:rPr lang="en-GB" sz="2400" dirty="0" smtClean="0"/>
              <a:t> je u tome </a:t>
            </a:r>
            <a:r>
              <a:rPr lang="en-GB" sz="2400" dirty="0" err="1" smtClean="0"/>
              <a:t>što</a:t>
            </a:r>
            <a:r>
              <a:rPr lang="en-GB" sz="2400" dirty="0" smtClean="0"/>
              <a:t> </a:t>
            </a:r>
            <a:r>
              <a:rPr lang="sr-Latn-RS" sz="2400" dirty="0" smtClean="0"/>
              <a:t>naš </a:t>
            </a:r>
            <a:r>
              <a:rPr lang="en-GB" sz="2400" dirty="0" err="1" smtClean="0"/>
              <a:t>mentalni</a:t>
            </a:r>
            <a:r>
              <a:rPr lang="en-GB" sz="2400" dirty="0" smtClean="0"/>
              <a:t> set </a:t>
            </a:r>
            <a:r>
              <a:rPr lang="sr-Latn-RS" sz="2400" dirty="0" smtClean="0"/>
              <a:t>lakše </a:t>
            </a:r>
            <a:r>
              <a:rPr lang="en-GB" sz="2400" dirty="0" err="1" smtClean="0"/>
              <a:t>operiše</a:t>
            </a:r>
            <a:r>
              <a:rPr lang="en-GB" sz="2400" dirty="0" smtClean="0"/>
              <a:t> </a:t>
            </a:r>
            <a:r>
              <a:rPr lang="en-GB" sz="2400" dirty="0" err="1" smtClean="0"/>
              <a:t>kategorijama</a:t>
            </a:r>
            <a:r>
              <a:rPr lang="en-GB" sz="2400" dirty="0" smtClean="0"/>
              <a:t>, </a:t>
            </a:r>
            <a:r>
              <a:rPr lang="en-GB" sz="2400" dirty="0" err="1" smtClean="0"/>
              <a:t>jer</a:t>
            </a:r>
            <a:r>
              <a:rPr lang="en-GB" sz="2400" dirty="0" smtClean="0"/>
              <a:t> </a:t>
            </a:r>
            <a:r>
              <a:rPr lang="en-GB" sz="2400" dirty="0" err="1" smtClean="0"/>
              <a:t>su</a:t>
            </a:r>
            <a:r>
              <a:rPr lang="en-GB" sz="2400" dirty="0" smtClean="0"/>
              <a:t> </a:t>
            </a:r>
            <a:r>
              <a:rPr lang="en-GB" sz="2400" dirty="0" err="1" smtClean="0"/>
              <a:t>dimenzionalne</a:t>
            </a:r>
            <a:r>
              <a:rPr lang="en-GB" sz="2400" dirty="0" smtClean="0"/>
              <a:t> </a:t>
            </a:r>
            <a:r>
              <a:rPr lang="en-GB" sz="2400" dirty="0" err="1" smtClean="0"/>
              <a:t>deskripcije</a:t>
            </a:r>
            <a:r>
              <a:rPr lang="en-GB" sz="2400" dirty="0" smtClean="0"/>
              <a:t>  </a:t>
            </a:r>
            <a:r>
              <a:rPr lang="en-GB" sz="2400" dirty="0" err="1" smtClean="0"/>
              <a:t>često</a:t>
            </a:r>
            <a:r>
              <a:rPr lang="en-GB" sz="2400" dirty="0" smtClean="0"/>
              <a:t> </a:t>
            </a:r>
            <a:r>
              <a:rPr lang="en-GB" sz="2400" dirty="0" err="1" smtClean="0"/>
              <a:t>suviše</a:t>
            </a:r>
            <a:r>
              <a:rPr lang="en-GB" sz="2400" dirty="0" smtClean="0"/>
              <a:t> </a:t>
            </a:r>
            <a:r>
              <a:rPr lang="en-GB" sz="2400" dirty="0" err="1" smtClean="0"/>
              <a:t>kompleksne</a:t>
            </a:r>
            <a:r>
              <a:rPr lang="en-GB" sz="2400" dirty="0" smtClean="0"/>
              <a:t> za </a:t>
            </a:r>
            <a:r>
              <a:rPr lang="en-GB" sz="2400" dirty="0" err="1" smtClean="0"/>
              <a:t>praktičnu</a:t>
            </a:r>
            <a:r>
              <a:rPr lang="en-GB" sz="2400" dirty="0" smtClean="0"/>
              <a:t> </a:t>
            </a:r>
            <a:r>
              <a:rPr lang="en-GB" sz="2400" dirty="0" err="1" smtClean="0"/>
              <a:t>upotrebu</a:t>
            </a:r>
            <a:r>
              <a:rPr lang="en-GB" sz="2400" dirty="0" smtClean="0"/>
              <a:t> </a:t>
            </a:r>
            <a:r>
              <a:rPr lang="en-GB" sz="2400" dirty="0" err="1" smtClean="0"/>
              <a:t>usled</a:t>
            </a:r>
            <a:r>
              <a:rPr lang="en-GB" sz="2400" dirty="0" smtClean="0"/>
              <a:t> </a:t>
            </a:r>
            <a:r>
              <a:rPr lang="en-GB" sz="2400" dirty="0" err="1" smtClean="0"/>
              <a:t>potencijalno</a:t>
            </a:r>
            <a:r>
              <a:rPr lang="en-GB" sz="2400" dirty="0" smtClean="0"/>
              <a:t> </a:t>
            </a:r>
            <a:r>
              <a:rPr lang="en-GB" sz="2400" dirty="0" err="1" smtClean="0"/>
              <a:t>brojnih</a:t>
            </a:r>
            <a:r>
              <a:rPr lang="en-GB" sz="2400" dirty="0" smtClean="0"/>
              <a:t>  </a:t>
            </a:r>
            <a:r>
              <a:rPr lang="en-GB" sz="2400" dirty="0" err="1" smtClean="0"/>
              <a:t>kombinacija</a:t>
            </a:r>
            <a:r>
              <a:rPr lang="en-GB" sz="2400" dirty="0" smtClean="0"/>
              <a:t> </a:t>
            </a:r>
            <a:r>
              <a:rPr lang="en-GB" sz="2400" dirty="0" err="1" smtClean="0"/>
              <a:t>dimenzija</a:t>
            </a:r>
            <a:r>
              <a:rPr lang="en-GB" sz="2400" dirty="0" smtClean="0"/>
              <a:t> </a:t>
            </a:r>
            <a:r>
              <a:rPr lang="en-GB" sz="2400" dirty="0" err="1" smtClean="0"/>
              <a:t>procene</a:t>
            </a:r>
            <a:r>
              <a:rPr lang="en-GB" sz="2400" dirty="0" smtClean="0"/>
              <a:t>. </a:t>
            </a:r>
            <a:endParaRPr lang="sr-Latn-RS" sz="2400" dirty="0" smtClean="0"/>
          </a:p>
          <a:p>
            <a:endParaRPr lang="en-US" sz="2000" dirty="0" smtClean="0"/>
          </a:p>
        </p:txBody>
      </p:sp>
    </p:spTree>
    <p:extLst>
      <p:ext uri="{BB962C8B-B14F-4D97-AF65-F5344CB8AC3E}">
        <p14:creationId xmlns:p14="http://schemas.microsoft.com/office/powerpoint/2010/main" xmlns="" val="35378350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smtClean="0">
                <a:latin typeface="Calibri" pitchFamily="34" charset="0"/>
              </a:rPr>
              <a:t>P</a:t>
            </a:r>
            <a:r>
              <a:rPr lang="sr-Latn-CS" sz="4800" b="1" dirty="0" smtClean="0">
                <a:latin typeface="Calibri" pitchFamily="34" charset="0"/>
              </a:rPr>
              <a:t>sihodijagnostik</a:t>
            </a:r>
            <a:r>
              <a:rPr lang="en-US" sz="4800" b="1" dirty="0" smtClean="0">
                <a:latin typeface="Calibri" pitchFamily="34" charset="0"/>
              </a:rPr>
              <a:t>a</a:t>
            </a:r>
            <a:endParaRPr lang="en-US" dirty="0"/>
          </a:p>
        </p:txBody>
      </p:sp>
      <p:sp>
        <p:nvSpPr>
          <p:cNvPr id="3" name="Content Placeholder 2"/>
          <p:cNvSpPr>
            <a:spLocks noGrp="1"/>
          </p:cNvSpPr>
          <p:nvPr>
            <p:ph idx="1"/>
          </p:nvPr>
        </p:nvSpPr>
        <p:spPr/>
        <p:txBody>
          <a:bodyPr/>
          <a:lstStyle/>
          <a:p>
            <a:pPr marL="114300" indent="0">
              <a:buNone/>
            </a:pPr>
            <a:r>
              <a:rPr lang="sr-Latn-CS" sz="2800" b="1" dirty="0">
                <a:latin typeface="Calibri" pitchFamily="34" charset="0"/>
              </a:rPr>
              <a:t>Cilj psihodijagnostike</a:t>
            </a:r>
            <a:endParaRPr lang="en-US" sz="2800" dirty="0"/>
          </a:p>
          <a:p>
            <a:r>
              <a:rPr lang="sr-Latn-CS" sz="2800" dirty="0" smtClean="0">
                <a:latin typeface="Calibri" pitchFamily="34" charset="0"/>
              </a:rPr>
              <a:t>da </a:t>
            </a:r>
            <a:r>
              <a:rPr lang="sr-Latn-CS" sz="2800" dirty="0">
                <a:latin typeface="Calibri" pitchFamily="34" charset="0"/>
              </a:rPr>
              <a:t>proces kliničke procene učini </a:t>
            </a:r>
            <a:r>
              <a:rPr lang="sr-Latn-CS" sz="2800" b="1" i="1" dirty="0">
                <a:latin typeface="Calibri" pitchFamily="34" charset="0"/>
              </a:rPr>
              <a:t>objektivnijim  (naučnim) </a:t>
            </a:r>
            <a:r>
              <a:rPr lang="sr-Latn-CS" sz="2800" dirty="0">
                <a:latin typeface="Calibri" pitchFamily="34" charset="0"/>
              </a:rPr>
              <a:t> </a:t>
            </a:r>
            <a:endParaRPr lang="en-US" sz="2800" dirty="0" smtClean="0">
              <a:latin typeface="Calibri" pitchFamily="34" charset="0"/>
            </a:endParaRPr>
          </a:p>
          <a:p>
            <a:r>
              <a:rPr lang="sr-Latn-CS" sz="2800" b="1" i="1" dirty="0" smtClean="0">
                <a:latin typeface="Calibri" pitchFamily="34" charset="0"/>
              </a:rPr>
              <a:t>da </a:t>
            </a:r>
            <a:r>
              <a:rPr lang="sr-Latn-CS" sz="2800" b="1" i="1" dirty="0">
                <a:latin typeface="Calibri" pitchFamily="34" charset="0"/>
              </a:rPr>
              <a:t>skrati </a:t>
            </a:r>
            <a:r>
              <a:rPr lang="sr-Latn-CS" sz="2800" dirty="0">
                <a:latin typeface="Calibri" pitchFamily="34" charset="0"/>
              </a:rPr>
              <a:t>proces upoznavanja ličnosti </a:t>
            </a:r>
            <a:r>
              <a:rPr lang="sr-Latn-CS" sz="2800" dirty="0" smtClean="0">
                <a:latin typeface="Calibri" pitchFamily="34" charset="0"/>
              </a:rPr>
              <a:t>pojedinca</a:t>
            </a:r>
            <a:endParaRPr lang="en-US" sz="2800" dirty="0" smtClean="0">
              <a:latin typeface="Calibri" pitchFamily="34" charset="0"/>
            </a:endParaRPr>
          </a:p>
          <a:p>
            <a:endParaRPr lang="en-US" sz="2800" dirty="0" smtClean="0">
              <a:latin typeface="Calibri" pitchFamily="34" charset="0"/>
            </a:endParaRPr>
          </a:p>
          <a:p>
            <a:r>
              <a:rPr lang="sr-Latn-CS" sz="2800" b="1" i="1" dirty="0">
                <a:latin typeface="Calibri" pitchFamily="34" charset="0"/>
              </a:rPr>
              <a:t>Implicitna  psihodijagnostička pretpostavka </a:t>
            </a:r>
            <a:r>
              <a:rPr lang="sr-Latn-CS" sz="2800" dirty="0">
                <a:latin typeface="Calibri" pitchFamily="34" charset="0"/>
              </a:rPr>
              <a:t>je  da će razumevanje karakteristika ličnosti i njenih tegoba značajno doprineti terapijskom efektu – lečenju: Uvek je </a:t>
            </a:r>
            <a:r>
              <a:rPr lang="sr-Latn-CS" sz="2800" dirty="0" smtClean="0">
                <a:latin typeface="Calibri" pitchFamily="34" charset="0"/>
              </a:rPr>
              <a:t>ličnost</a:t>
            </a:r>
            <a:r>
              <a:rPr lang="en-US" sz="2800" dirty="0" smtClean="0">
                <a:latin typeface="Calibri" pitchFamily="34" charset="0"/>
              </a:rPr>
              <a:t>/</a:t>
            </a:r>
            <a:r>
              <a:rPr lang="en-US" sz="2800" dirty="0" err="1" smtClean="0">
                <a:latin typeface="Calibri" pitchFamily="34" charset="0"/>
              </a:rPr>
              <a:t>osoba</a:t>
            </a:r>
            <a:r>
              <a:rPr lang="sr-Latn-CS" sz="2800" dirty="0" smtClean="0">
                <a:latin typeface="Calibri" pitchFamily="34" charset="0"/>
              </a:rPr>
              <a:t> </a:t>
            </a:r>
            <a:r>
              <a:rPr lang="sr-Latn-CS" sz="2800" dirty="0">
                <a:latin typeface="Calibri" pitchFamily="34" charset="0"/>
              </a:rPr>
              <a:t>ta koja ima bolest/poremećaj!</a:t>
            </a:r>
          </a:p>
          <a:p>
            <a:endParaRPr lang="sr-Latn-CS" sz="2800" dirty="0">
              <a:latin typeface="Calibri" pitchFamily="34" charset="0"/>
            </a:endParaRPr>
          </a:p>
          <a:p>
            <a:pPr>
              <a:buNone/>
            </a:pPr>
            <a:endParaRPr lang="sr-Latn-CS" sz="2800" i="1" dirty="0">
              <a:latin typeface="Calibri" pitchFamily="34" charset="0"/>
            </a:endParaRPr>
          </a:p>
          <a:p>
            <a:endParaRPr lang="en-US" dirty="0"/>
          </a:p>
        </p:txBody>
      </p:sp>
    </p:spTree>
    <p:extLst>
      <p:ext uri="{BB962C8B-B14F-4D97-AF65-F5344CB8AC3E}">
        <p14:creationId xmlns:p14="http://schemas.microsoft.com/office/powerpoint/2010/main" xmlns="" val="7291610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3"/>
          <p:cNvSpPr>
            <a:spLocks noGrp="1"/>
          </p:cNvSpPr>
          <p:nvPr>
            <p:ph type="title"/>
          </p:nvPr>
        </p:nvSpPr>
        <p:spPr/>
        <p:txBody>
          <a:bodyPr/>
          <a:lstStyle/>
          <a:p>
            <a:endParaRPr lang="en-US" smtClean="0"/>
          </a:p>
        </p:txBody>
      </p:sp>
      <p:sp>
        <p:nvSpPr>
          <p:cNvPr id="9219" name="Text Placeholder 5"/>
          <p:cNvSpPr>
            <a:spLocks noGrp="1"/>
          </p:cNvSpPr>
          <p:nvPr>
            <p:ph type="body" sz="half" idx="2"/>
          </p:nvPr>
        </p:nvSpPr>
        <p:spPr/>
        <p:txBody>
          <a:bodyPr/>
          <a:lstStyle/>
          <a:p>
            <a:endParaRPr lang="en-US" smtClean="0"/>
          </a:p>
        </p:txBody>
      </p:sp>
      <p:pic>
        <p:nvPicPr>
          <p:cNvPr id="9220" name="Picture 2"/>
          <p:cNvPicPr>
            <a:picLocks noGrp="1" noChangeAspect="1" noChangeArrowheads="1"/>
          </p:cNvPicPr>
          <p:nvPr>
            <p:ph type="pic" idx="1"/>
          </p:nvPr>
        </p:nvPicPr>
        <p:blipFill>
          <a:blip r:embed="rId2" cstate="print">
            <a:extLst>
              <a:ext uri="{28A0092B-C50C-407E-A947-70E740481C1C}">
                <a14:useLocalDpi xmlns:a14="http://schemas.microsoft.com/office/drawing/2010/main" xmlns="" val="0"/>
              </a:ext>
            </a:extLst>
          </a:blip>
          <a:srcRect l="6725" r="6725"/>
          <a:stretch>
            <a:fillRect/>
          </a:stretch>
        </p:blipFill>
        <p:spPr>
          <a:xfrm>
            <a:off x="107950" y="-609600"/>
            <a:ext cx="8785225" cy="7924800"/>
          </a:xfrm>
          <a:noFill/>
        </p:spPr>
      </p:pic>
    </p:spTree>
    <p:extLst>
      <p:ext uri="{BB962C8B-B14F-4D97-AF65-F5344CB8AC3E}">
        <p14:creationId xmlns:p14="http://schemas.microsoft.com/office/powerpoint/2010/main" xmlns="" val="25609611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3200" b="1" i="1" dirty="0" smtClean="0"/>
              <a:t/>
            </a:r>
            <a:br>
              <a:rPr lang="en-US" sz="3200" b="1" i="1" dirty="0" smtClean="0"/>
            </a:br>
            <a:r>
              <a:rPr lang="en-US" sz="3200" b="1" i="1" dirty="0"/>
              <a:t/>
            </a:r>
            <a:br>
              <a:rPr lang="en-US" sz="3200" b="1" i="1" dirty="0"/>
            </a:br>
            <a:endParaRPr lang="en-US" sz="3200" dirty="0"/>
          </a:p>
        </p:txBody>
      </p:sp>
      <p:sp>
        <p:nvSpPr>
          <p:cNvPr id="36867" name="Content Placeholder 2"/>
          <p:cNvSpPr>
            <a:spLocks noGrp="1"/>
          </p:cNvSpPr>
          <p:nvPr>
            <p:ph idx="1"/>
          </p:nvPr>
        </p:nvSpPr>
        <p:spPr>
          <a:xfrm>
            <a:off x="457200" y="1828800"/>
            <a:ext cx="7620000" cy="4724400"/>
          </a:xfrm>
        </p:spPr>
        <p:txBody>
          <a:bodyPr>
            <a:normAutofit/>
          </a:bodyPr>
          <a:lstStyle/>
          <a:p>
            <a:pPr>
              <a:spcAft>
                <a:spcPts val="1200"/>
              </a:spcAft>
            </a:pPr>
            <a:r>
              <a:rPr lang="en-GB" sz="2400" b="1" i="1" dirty="0" err="1" smtClean="0"/>
              <a:t>Transformisanje</a:t>
            </a:r>
            <a:r>
              <a:rPr lang="en-GB" sz="2400" b="1" i="1" dirty="0" smtClean="0"/>
              <a:t> </a:t>
            </a:r>
            <a:r>
              <a:rPr lang="en-GB" sz="2400" b="1" i="1" dirty="0" err="1" smtClean="0"/>
              <a:t>kategorija</a:t>
            </a:r>
            <a:r>
              <a:rPr lang="en-GB" sz="2400" b="1" i="1" dirty="0" smtClean="0"/>
              <a:t> u </a:t>
            </a:r>
            <a:r>
              <a:rPr lang="en-GB" sz="2400" b="1" i="1" dirty="0" err="1" smtClean="0"/>
              <a:t>kombinacije</a:t>
            </a:r>
            <a:r>
              <a:rPr lang="en-GB" sz="2400" b="1" i="1" dirty="0" smtClean="0"/>
              <a:t> </a:t>
            </a:r>
            <a:r>
              <a:rPr lang="en-GB" sz="2400" b="1" i="1" dirty="0" err="1" smtClean="0"/>
              <a:t>dimenzija</a:t>
            </a:r>
            <a:r>
              <a:rPr lang="en-GB" sz="2400" b="1" i="1" dirty="0" smtClean="0"/>
              <a:t> </a:t>
            </a:r>
            <a:r>
              <a:rPr lang="en-GB" sz="2400" dirty="0" smtClean="0"/>
              <a:t>(</a:t>
            </a:r>
            <a:r>
              <a:rPr lang="en-GB" sz="2400" b="1" u="sng" dirty="0" err="1" smtClean="0"/>
              <a:t>analiza</a:t>
            </a:r>
            <a:r>
              <a:rPr lang="en-GB" sz="2400" b="1" u="sng" dirty="0" smtClean="0"/>
              <a:t> </a:t>
            </a:r>
            <a:r>
              <a:rPr lang="en-GB" sz="2400" b="1" u="sng" dirty="0" err="1" smtClean="0"/>
              <a:t>profila</a:t>
            </a:r>
            <a:r>
              <a:rPr lang="en-GB" sz="2400" u="sng" dirty="0" smtClean="0"/>
              <a:t>- </a:t>
            </a:r>
            <a:r>
              <a:rPr lang="en-GB" sz="2400" u="sng" dirty="0" err="1" smtClean="0"/>
              <a:t>multidimenzionalni</a:t>
            </a:r>
            <a:r>
              <a:rPr lang="en-GB" sz="2400" u="sng" dirty="0" smtClean="0"/>
              <a:t> </a:t>
            </a:r>
            <a:r>
              <a:rPr lang="en-GB" sz="2400" u="sng" dirty="0" err="1" smtClean="0"/>
              <a:t>inventari</a:t>
            </a:r>
            <a:r>
              <a:rPr lang="en-GB" sz="2400" u="sng" dirty="0" smtClean="0"/>
              <a:t>, IQ</a:t>
            </a:r>
            <a:r>
              <a:rPr lang="sr-Latn-RS" sz="2400" u="sng" dirty="0" smtClean="0"/>
              <a:t> testovi</a:t>
            </a:r>
            <a:r>
              <a:rPr lang="en-GB" sz="2400" dirty="0" smtClean="0"/>
              <a:t>) </a:t>
            </a:r>
            <a:r>
              <a:rPr lang="sr-Latn-RS" sz="2400" dirty="0" smtClean="0"/>
              <a:t>Jedinstvani profil na osnovu precizno izmerenih specifičnih dimenzija</a:t>
            </a:r>
            <a:endParaRPr lang="en-US" sz="2400" dirty="0" smtClean="0"/>
          </a:p>
          <a:p>
            <a:pPr>
              <a:spcAft>
                <a:spcPts val="1200"/>
              </a:spcAft>
            </a:pPr>
            <a:r>
              <a:rPr lang="sr-Latn-RS" sz="2400" dirty="0"/>
              <a:t>O</a:t>
            </a:r>
            <a:r>
              <a:rPr lang="en-GB" sz="2400" dirty="0" err="1" smtClean="0"/>
              <a:t>bezbeđuj</a:t>
            </a:r>
            <a:r>
              <a:rPr lang="sr-Latn-RS" sz="2400" dirty="0" smtClean="0"/>
              <a:t>e</a:t>
            </a:r>
            <a:r>
              <a:rPr lang="en-GB" sz="2400" dirty="0" smtClean="0"/>
              <a:t> </a:t>
            </a:r>
            <a:r>
              <a:rPr lang="sr-Latn-RS" sz="2400" dirty="0" smtClean="0"/>
              <a:t>integraciju</a:t>
            </a:r>
            <a:r>
              <a:rPr lang="en-GB" sz="2400" dirty="0" smtClean="0"/>
              <a:t> </a:t>
            </a:r>
            <a:r>
              <a:rPr lang="en-GB" sz="2400" b="1" i="1" dirty="0" err="1" smtClean="0"/>
              <a:t>kvalitativn</a:t>
            </a:r>
            <a:r>
              <a:rPr lang="sr-Latn-RS" sz="2400" b="1" i="1" dirty="0" smtClean="0"/>
              <a:t>ih</a:t>
            </a:r>
            <a:r>
              <a:rPr lang="en-GB" sz="2400" b="1" i="1" dirty="0" smtClean="0"/>
              <a:t> </a:t>
            </a:r>
            <a:r>
              <a:rPr lang="en-GB" sz="2400" b="1" i="1" dirty="0"/>
              <a:t>i </a:t>
            </a:r>
            <a:r>
              <a:rPr lang="en-GB" sz="2400" b="1" i="1" dirty="0" err="1" smtClean="0"/>
              <a:t>kvantitativn</a:t>
            </a:r>
            <a:r>
              <a:rPr lang="sr-Latn-RS" sz="2400" b="1" i="1" dirty="0" smtClean="0"/>
              <a:t>ih</a:t>
            </a:r>
            <a:r>
              <a:rPr lang="en-GB" sz="2400" b="1" i="1" dirty="0" smtClean="0"/>
              <a:t> </a:t>
            </a:r>
            <a:r>
              <a:rPr lang="sr-Latn-RS" sz="2400" dirty="0" smtClean="0"/>
              <a:t>podataka</a:t>
            </a:r>
            <a:r>
              <a:rPr lang="en-GB" sz="2400" dirty="0" smtClean="0"/>
              <a:t>, </a:t>
            </a:r>
            <a:r>
              <a:rPr lang="en-GB" sz="2400" dirty="0" err="1"/>
              <a:t>kao</a:t>
            </a:r>
            <a:r>
              <a:rPr lang="en-GB" sz="2400" dirty="0"/>
              <a:t> i </a:t>
            </a:r>
            <a:r>
              <a:rPr lang="en-GB" sz="2400" b="1" i="1" dirty="0" err="1"/>
              <a:t>fleksibilniju</a:t>
            </a:r>
            <a:r>
              <a:rPr lang="en-GB" sz="2400" dirty="0"/>
              <a:t> i </a:t>
            </a:r>
            <a:r>
              <a:rPr lang="en-GB" sz="2400" b="1" i="1" dirty="0" err="1"/>
              <a:t>diskriminativniju</a:t>
            </a:r>
            <a:r>
              <a:rPr lang="en-GB" sz="2400" b="1" i="1" dirty="0"/>
              <a:t> </a:t>
            </a:r>
            <a:r>
              <a:rPr lang="en-GB" sz="2400" b="1" i="1" dirty="0" err="1"/>
              <a:t>procenu</a:t>
            </a:r>
            <a:r>
              <a:rPr lang="en-GB" sz="2400" b="1" i="1" dirty="0"/>
              <a:t> </a:t>
            </a:r>
            <a:r>
              <a:rPr lang="en-GB" sz="2400" dirty="0" err="1"/>
              <a:t>ličnosti</a:t>
            </a:r>
            <a:r>
              <a:rPr lang="en-GB" sz="2400" dirty="0"/>
              <a:t>, </a:t>
            </a:r>
            <a:r>
              <a:rPr lang="en-GB" sz="2400" dirty="0" err="1"/>
              <a:t>zbog</a:t>
            </a:r>
            <a:r>
              <a:rPr lang="en-GB" sz="2400" dirty="0"/>
              <a:t> </a:t>
            </a:r>
            <a:r>
              <a:rPr lang="en-GB" sz="2400" dirty="0" err="1"/>
              <a:t>čega</a:t>
            </a:r>
            <a:r>
              <a:rPr lang="en-GB" sz="2400" dirty="0"/>
              <a:t> je </a:t>
            </a:r>
            <a:r>
              <a:rPr lang="en-GB" sz="2400" dirty="0" err="1"/>
              <a:t>više</a:t>
            </a:r>
            <a:r>
              <a:rPr lang="en-GB" sz="2400" dirty="0"/>
              <a:t> </a:t>
            </a:r>
            <a:r>
              <a:rPr lang="en-GB" sz="2400" dirty="0" err="1"/>
              <a:t>zastupljen</a:t>
            </a:r>
            <a:r>
              <a:rPr lang="en-GB" sz="2400" dirty="0"/>
              <a:t> u </a:t>
            </a:r>
            <a:r>
              <a:rPr lang="en-GB" sz="2400" dirty="0" err="1"/>
              <a:t>kliničkoj</a:t>
            </a:r>
            <a:r>
              <a:rPr lang="en-GB" sz="2400" dirty="0"/>
              <a:t> </a:t>
            </a:r>
            <a:r>
              <a:rPr lang="en-GB" sz="2400" dirty="0" err="1"/>
              <a:t>praksi</a:t>
            </a:r>
            <a:r>
              <a:rPr lang="en-GB" sz="2400" dirty="0"/>
              <a:t>  psihologa (</a:t>
            </a:r>
            <a:r>
              <a:rPr lang="en-GB" sz="2400" dirty="0" err="1"/>
              <a:t>merenje</a:t>
            </a:r>
            <a:r>
              <a:rPr lang="en-GB" sz="2400" dirty="0"/>
              <a:t> </a:t>
            </a:r>
            <a:r>
              <a:rPr lang="en-GB" sz="2400" dirty="0" err="1"/>
              <a:t>inteligencije</a:t>
            </a:r>
            <a:r>
              <a:rPr lang="en-GB" sz="2400" dirty="0"/>
              <a:t>, </a:t>
            </a:r>
            <a:r>
              <a:rPr lang="en-GB" sz="2400" dirty="0" err="1"/>
              <a:t>crta</a:t>
            </a:r>
            <a:r>
              <a:rPr lang="en-GB" sz="2400" dirty="0"/>
              <a:t> </a:t>
            </a:r>
            <a:r>
              <a:rPr lang="en-GB" sz="2400" dirty="0" err="1"/>
              <a:t>ličnosti</a:t>
            </a:r>
            <a:r>
              <a:rPr lang="en-GB" sz="2400" dirty="0"/>
              <a:t>, </a:t>
            </a:r>
            <a:r>
              <a:rPr lang="sr-Latn-RS" sz="2400" dirty="0" smtClean="0"/>
              <a:t>psihopatologških karakteristika</a:t>
            </a:r>
            <a:r>
              <a:rPr lang="en-GB" sz="2400" dirty="0" smtClean="0"/>
              <a:t>).</a:t>
            </a:r>
            <a:endParaRPr lang="sr-Latn-RS" sz="2400" dirty="0" smtClean="0"/>
          </a:p>
          <a:p>
            <a:pPr>
              <a:spcAft>
                <a:spcPts val="1200"/>
              </a:spcAft>
            </a:pPr>
            <a:r>
              <a:rPr lang="sr-Latn-RS" sz="2400" dirty="0" smtClean="0"/>
              <a:t>Složaj dimenzija definiše kategoriju- poremećaji ličnosti</a:t>
            </a:r>
            <a:endParaRPr lang="en-US" sz="2400" dirty="0"/>
          </a:p>
          <a:p>
            <a:pPr>
              <a:spcAft>
                <a:spcPts val="1200"/>
              </a:spcAft>
            </a:pPr>
            <a:endParaRPr lang="en-US" sz="2400" dirty="0" smtClean="0"/>
          </a:p>
        </p:txBody>
      </p:sp>
      <p:sp>
        <p:nvSpPr>
          <p:cNvPr id="3" name="Rectangle 2"/>
          <p:cNvSpPr/>
          <p:nvPr/>
        </p:nvSpPr>
        <p:spPr>
          <a:xfrm>
            <a:off x="609600" y="304799"/>
            <a:ext cx="7162800" cy="1446550"/>
          </a:xfrm>
          <a:prstGeom prst="rect">
            <a:avLst/>
          </a:prstGeom>
        </p:spPr>
        <p:txBody>
          <a:bodyPr wrap="square">
            <a:spAutoFit/>
          </a:bodyPr>
          <a:lstStyle/>
          <a:p>
            <a:r>
              <a:rPr lang="sr-Latn-RS" sz="4400" dirty="0">
                <a:solidFill>
                  <a:schemeClr val="tx2"/>
                </a:solidFill>
              </a:rPr>
              <a:t>Psihodijagnostička procena</a:t>
            </a:r>
            <a:r>
              <a:rPr lang="en-US" sz="4400" dirty="0">
                <a:solidFill>
                  <a:schemeClr val="tx2"/>
                </a:solidFill>
              </a:rPr>
              <a:t/>
            </a:r>
            <a:br>
              <a:rPr lang="en-US" sz="4400" dirty="0">
                <a:solidFill>
                  <a:schemeClr val="tx2"/>
                </a:solidFill>
              </a:rPr>
            </a:br>
            <a:r>
              <a:rPr lang="en-US" sz="4400" dirty="0">
                <a:solidFill>
                  <a:schemeClr val="tx2"/>
                </a:solidFill>
              </a:rPr>
              <a:t>d</a:t>
            </a:r>
            <a:r>
              <a:rPr lang="sr-Latn-RS" sz="4400" dirty="0">
                <a:solidFill>
                  <a:schemeClr val="tx2"/>
                </a:solidFill>
              </a:rPr>
              <a:t>imenzionalno-kategorijalno</a:t>
            </a:r>
            <a:endParaRPr lang="en-US" sz="4400" dirty="0">
              <a:solidFill>
                <a:schemeClr val="tx2"/>
              </a:solidFill>
            </a:endParaRPr>
          </a:p>
        </p:txBody>
      </p:sp>
    </p:spTree>
    <p:extLst>
      <p:ext uri="{BB962C8B-B14F-4D97-AF65-F5344CB8AC3E}">
        <p14:creationId xmlns:p14="http://schemas.microsoft.com/office/powerpoint/2010/main" xmlns="" val="203263012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395"/>
        <p:cNvGrpSpPr/>
        <p:nvPr/>
      </p:nvGrpSpPr>
      <p:grpSpPr>
        <a:xfrm>
          <a:off x="0" y="0"/>
          <a:ext cx="0" cy="0"/>
          <a:chOff x="0" y="0"/>
          <a:chExt cx="0" cy="0"/>
        </a:xfrm>
      </p:grpSpPr>
      <p:pic>
        <p:nvPicPr>
          <p:cNvPr id="396" name="Google Shape;396;p61" descr="MMPI1.png"/>
          <p:cNvPicPr preferRelativeResize="0">
            <a:picLocks noGrp="1"/>
          </p:cNvPicPr>
          <p:nvPr>
            <p:ph type="body" idx="1"/>
          </p:nvPr>
        </p:nvPicPr>
        <p:blipFill rotWithShape="1">
          <a:blip r:embed="rId3" cstate="print">
            <a:alphaModFix/>
          </a:blip>
          <a:srcRect/>
          <a:stretch/>
        </p:blipFill>
        <p:spPr>
          <a:xfrm>
            <a:off x="34413" y="1371600"/>
            <a:ext cx="8229600" cy="4392060"/>
          </a:xfrm>
          <a:prstGeom prst="rect">
            <a:avLst/>
          </a:prstGeom>
          <a:solidFill>
            <a:srgbClr val="ECECEC"/>
          </a:solidFill>
          <a:ln w="88900" cap="sq" cmpd="sng">
            <a:solidFill>
              <a:srgbClr val="FFFFFF"/>
            </a:solidFill>
            <a:prstDash val="solid"/>
            <a:miter lim="800000"/>
            <a:headEnd type="none" w="sm" len="sm"/>
            <a:tailEnd type="none" w="sm" len="sm"/>
          </a:ln>
          <a:effectLst>
            <a:outerShdw blurRad="55000" dist="18000" dir="5400000" algn="tl" rotWithShape="0">
              <a:srgbClr val="000000">
                <a:alpha val="40000"/>
              </a:srgbClr>
            </a:outerShdw>
          </a:effectLst>
        </p:spPr>
      </p:pic>
    </p:spTree>
    <p:extLst>
      <p:ext uri="{BB962C8B-B14F-4D97-AF65-F5344CB8AC3E}">
        <p14:creationId xmlns:p14="http://schemas.microsoft.com/office/powerpoint/2010/main" xmlns="" val="278211041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76200" y="177801"/>
            <a:ext cx="8534401" cy="1041399"/>
          </a:xfrm>
        </p:spPr>
        <p:txBody>
          <a:bodyPr/>
          <a:lstStyle/>
          <a:p>
            <a:pPr eaLnBrk="1" hangingPunct="1"/>
            <a:r>
              <a:rPr lang="en-US" dirty="0" smtClean="0"/>
              <a:t>Pore</a:t>
            </a:r>
            <a:r>
              <a:rPr lang="sr-Latn-RS" dirty="0" smtClean="0"/>
              <a:t>mećaji ličnosti i temperament</a:t>
            </a:r>
            <a:endParaRPr lang="en-US" dirty="0" smtClean="0"/>
          </a:p>
        </p:txBody>
      </p:sp>
      <p:pic>
        <p:nvPicPr>
          <p:cNvPr id="35843" name="Content Placeholder 3"/>
          <p:cNvPicPr>
            <a:picLocks noGrp="1" noChangeAspect="1"/>
          </p:cNvPicPr>
          <p:nvPr>
            <p:ph idx="1"/>
          </p:nvPr>
        </p:nvPicPr>
        <p:blipFill>
          <a:blip r:embed="rId2" cstate="print">
            <a:extLst>
              <a:ext uri="{28A0092B-C50C-407E-A947-70E740481C1C}">
                <a14:useLocalDpi xmlns:a14="http://schemas.microsoft.com/office/drawing/2010/main" xmlns="" val="0"/>
              </a:ext>
            </a:extLst>
          </a:blip>
          <a:srcRect/>
          <a:stretch>
            <a:fillRect/>
          </a:stretch>
        </p:blipFill>
        <p:spPr>
          <a:xfrm>
            <a:off x="609600" y="1371601"/>
            <a:ext cx="7391400" cy="5029199"/>
          </a:xfrm>
        </p:spPr>
      </p:pic>
      <p:cxnSp>
        <p:nvCxnSpPr>
          <p:cNvPr id="3" name="Straight Arrow Connector 2"/>
          <p:cNvCxnSpPr/>
          <p:nvPr/>
        </p:nvCxnSpPr>
        <p:spPr>
          <a:xfrm>
            <a:off x="2438400" y="6629400"/>
            <a:ext cx="3124200" cy="0"/>
          </a:xfrm>
          <a:prstGeom prst="straightConnector1">
            <a:avLst/>
          </a:prstGeom>
          <a:ln w="190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593581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a:xfrm>
            <a:off x="179512" y="1524000"/>
            <a:ext cx="8202488" cy="4929336"/>
          </a:xfrm>
        </p:spPr>
        <p:txBody>
          <a:bodyPr>
            <a:noAutofit/>
          </a:bodyPr>
          <a:lstStyle/>
          <a:p>
            <a:pPr eaLnBrk="1" hangingPunct="1"/>
            <a:r>
              <a:rPr lang="sr-Latn-CS" sz="2400" b="1" i="1" dirty="0" smtClean="0">
                <a:latin typeface="Calibri" pitchFamily="34" charset="0"/>
              </a:rPr>
              <a:t>Validaciona istraživanja </a:t>
            </a:r>
            <a:r>
              <a:rPr lang="sr-Latn-CS" sz="2400" dirty="0" smtClean="0">
                <a:latin typeface="Calibri" pitchFamily="34" charset="0"/>
              </a:rPr>
              <a:t>su uzdrmala mit svemoći instrumenata (50-tih godina)</a:t>
            </a:r>
          </a:p>
          <a:p>
            <a:pPr eaLnBrk="1" hangingPunct="1"/>
            <a:r>
              <a:rPr lang="sr-Latn-CS" sz="2400" b="1" i="1" dirty="0" smtClean="0">
                <a:latin typeface="Calibri" pitchFamily="34" charset="0"/>
              </a:rPr>
              <a:t>Otpor psihologa</a:t>
            </a:r>
            <a:r>
              <a:rPr lang="sr-Latn-CS" sz="2400" i="1" dirty="0" smtClean="0">
                <a:latin typeface="Calibri" pitchFamily="34" charset="0"/>
              </a:rPr>
              <a:t>:</a:t>
            </a:r>
            <a:r>
              <a:rPr lang="sr-Latn-CS" sz="2400" dirty="0" smtClean="0">
                <a:latin typeface="Calibri" pitchFamily="34" charset="0"/>
              </a:rPr>
              <a:t> ograničavanje svoje aktivnosti na psihodijagnostiku doživeli kao sputavanje</a:t>
            </a:r>
          </a:p>
          <a:p>
            <a:pPr eaLnBrk="1" hangingPunct="1"/>
            <a:r>
              <a:rPr lang="sr-Latn-CS" sz="2400" b="1" i="1" dirty="0" smtClean="0">
                <a:latin typeface="Calibri" pitchFamily="34" charset="0"/>
              </a:rPr>
              <a:t>Međuprofesionalna sara</a:t>
            </a:r>
            <a:r>
              <a:rPr lang="en-US" sz="2400" b="1" i="1" dirty="0" smtClean="0">
                <a:latin typeface="Calibri" pitchFamily="34" charset="0"/>
              </a:rPr>
              <a:t>d</a:t>
            </a:r>
            <a:r>
              <a:rPr lang="sr-Latn-CS" sz="2400" b="1" i="1" dirty="0" smtClean="0">
                <a:latin typeface="Calibri" pitchFamily="34" charset="0"/>
              </a:rPr>
              <a:t>nja </a:t>
            </a:r>
            <a:r>
              <a:rPr lang="sr-Latn-CS" sz="2400" dirty="0" smtClean="0">
                <a:latin typeface="Calibri" pitchFamily="34" charset="0"/>
              </a:rPr>
              <a:t>nije ispunila očekivanja: “laborant” i “mali psihijatar”</a:t>
            </a:r>
            <a:endParaRPr lang="en-US" sz="2400" dirty="0" smtClean="0">
              <a:latin typeface="Calibri" pitchFamily="34" charset="0"/>
            </a:endParaRPr>
          </a:p>
          <a:p>
            <a:r>
              <a:rPr lang="en-US" sz="2400" b="1" i="1" dirty="0" smtClean="0">
                <a:latin typeface="Calibri" pitchFamily="34" charset="0"/>
              </a:rPr>
              <a:t>Anti</a:t>
            </a:r>
            <a:r>
              <a:rPr lang="sr-Latn-CS" sz="2400" b="1" i="1" dirty="0" smtClean="0">
                <a:latin typeface="Calibri" pitchFamily="34" charset="0"/>
              </a:rPr>
              <a:t>psihijatrijski pokret</a:t>
            </a:r>
            <a:r>
              <a:rPr lang="sr-Latn-CS" sz="2400" b="1" dirty="0" smtClean="0">
                <a:latin typeface="Calibri" pitchFamily="34" charset="0"/>
              </a:rPr>
              <a:t>: </a:t>
            </a:r>
            <a:r>
              <a:rPr lang="sr-Latn-CS" sz="2400" dirty="0" smtClean="0">
                <a:latin typeface="Calibri" pitchFamily="34" charset="0"/>
              </a:rPr>
              <a:t>optuž</a:t>
            </a:r>
            <a:r>
              <a:rPr lang="en-US" sz="2400" dirty="0" smtClean="0">
                <a:latin typeface="Calibri" pitchFamily="34" charset="0"/>
              </a:rPr>
              <a:t>be</a:t>
            </a:r>
            <a:r>
              <a:rPr lang="sr-Latn-CS" sz="2400" dirty="0" smtClean="0">
                <a:latin typeface="Calibri" pitchFamily="34" charset="0"/>
              </a:rPr>
              <a:t> da instrument</a:t>
            </a:r>
            <a:r>
              <a:rPr lang="en-US" sz="2400" dirty="0" smtClean="0">
                <a:latin typeface="Calibri" pitchFamily="34" charset="0"/>
              </a:rPr>
              <a:t>i</a:t>
            </a:r>
            <a:r>
              <a:rPr lang="sr-Latn-CS" sz="2400" dirty="0" smtClean="0">
                <a:latin typeface="Calibri" pitchFamily="34" charset="0"/>
              </a:rPr>
              <a:t> služ</a:t>
            </a:r>
            <a:r>
              <a:rPr lang="en-US" sz="2400" dirty="0" smtClean="0">
                <a:latin typeface="Calibri" pitchFamily="34" charset="0"/>
              </a:rPr>
              <a:t>e</a:t>
            </a:r>
            <a:r>
              <a:rPr lang="sr-Latn-CS" sz="2400" dirty="0" smtClean="0">
                <a:latin typeface="Calibri" pitchFamily="34" charset="0"/>
              </a:rPr>
              <a:t> etiketiranju, stigmatizaciji i manipulacijama</a:t>
            </a:r>
            <a:r>
              <a:rPr lang="en-US" sz="2400" dirty="0" smtClean="0">
                <a:latin typeface="Calibri" pitchFamily="34" charset="0"/>
              </a:rPr>
              <a:t/>
            </a:r>
            <a:br>
              <a:rPr lang="en-US" sz="2400" dirty="0" smtClean="0">
                <a:latin typeface="Calibri" pitchFamily="34" charset="0"/>
              </a:rPr>
            </a:br>
            <a:r>
              <a:rPr lang="sr-Latn-CS" sz="2400" dirty="0" smtClean="0">
                <a:latin typeface="Calibri" pitchFamily="34" charset="0"/>
              </a:rPr>
              <a:t>Danas:  razvijen socijalni pokret za zaštitu ljudskih prava redefiniše zadatke i jezik psihodijagnostike (bez “kvalifikacija”)</a:t>
            </a:r>
            <a:endParaRPr lang="en-US" sz="2400" dirty="0" smtClean="0">
              <a:latin typeface="Calibri" pitchFamily="34" charset="0"/>
            </a:endParaRPr>
          </a:p>
          <a:p>
            <a:r>
              <a:rPr lang="en-US" sz="2400" b="1" i="1" dirty="0" err="1" smtClean="0">
                <a:latin typeface="Calibri" pitchFamily="34" charset="0"/>
              </a:rPr>
              <a:t>Ekspanzija</a:t>
            </a:r>
            <a:r>
              <a:rPr lang="en-US" sz="2400" b="1" i="1" dirty="0" smtClean="0">
                <a:latin typeface="Calibri" pitchFamily="34" charset="0"/>
              </a:rPr>
              <a:t> </a:t>
            </a:r>
            <a:r>
              <a:rPr lang="en-US" sz="2400" b="1" i="1" dirty="0" err="1" smtClean="0">
                <a:latin typeface="Calibri" pitchFamily="34" charset="0"/>
              </a:rPr>
              <a:t>psihoterapijskih</a:t>
            </a:r>
            <a:r>
              <a:rPr lang="en-US" sz="2400" b="1" i="1" dirty="0" smtClean="0">
                <a:latin typeface="Calibri" pitchFamily="34" charset="0"/>
              </a:rPr>
              <a:t> </a:t>
            </a:r>
            <a:r>
              <a:rPr lang="en-US" sz="2400" b="1" i="1" dirty="0" err="1" smtClean="0">
                <a:latin typeface="Calibri" pitchFamily="34" charset="0"/>
              </a:rPr>
              <a:t>modaliteta</a:t>
            </a:r>
            <a:r>
              <a:rPr lang="en-US" sz="2400" b="1" i="1" dirty="0" smtClean="0">
                <a:latin typeface="Calibri" pitchFamily="34" charset="0"/>
              </a:rPr>
              <a:t>- </a:t>
            </a:r>
            <a:r>
              <a:rPr lang="en-US" sz="2400" dirty="0" smtClean="0">
                <a:latin typeface="Calibri" pitchFamily="34" charset="0"/>
              </a:rPr>
              <a:t>TA, </a:t>
            </a:r>
            <a:r>
              <a:rPr lang="en-US" sz="2400" dirty="0" err="1" smtClean="0">
                <a:latin typeface="Calibri" pitchFamily="34" charset="0"/>
              </a:rPr>
              <a:t>Ge</a:t>
            </a:r>
            <a:r>
              <a:rPr lang="sr-Latn-RS" sz="2400" dirty="0">
                <a:latin typeface="Calibri" pitchFamily="34" charset="0"/>
              </a:rPr>
              <a:t>š</a:t>
            </a:r>
            <a:r>
              <a:rPr lang="en-US" sz="2400" dirty="0" err="1" smtClean="0">
                <a:latin typeface="Calibri" pitchFamily="34" charset="0"/>
              </a:rPr>
              <a:t>talt</a:t>
            </a:r>
            <a:r>
              <a:rPr lang="en-US" sz="2400" dirty="0" smtClean="0">
                <a:latin typeface="Calibri" pitchFamily="34" charset="0"/>
              </a:rPr>
              <a:t>, KBT, ...</a:t>
            </a:r>
          </a:p>
          <a:p>
            <a:pPr eaLnBrk="1" hangingPunct="1"/>
            <a:endParaRPr lang="en-US" sz="3200" b="1" dirty="0" smtClean="0">
              <a:latin typeface="Calibri" pitchFamily="34" charset="0"/>
            </a:endParaRPr>
          </a:p>
        </p:txBody>
      </p:sp>
      <p:sp>
        <p:nvSpPr>
          <p:cNvPr id="7170" name="Rectangle 2"/>
          <p:cNvSpPr>
            <a:spLocks noGrp="1" noChangeArrowheads="1"/>
          </p:cNvSpPr>
          <p:nvPr>
            <p:ph type="title"/>
          </p:nvPr>
        </p:nvSpPr>
        <p:spPr>
          <a:xfrm>
            <a:off x="457200" y="274638"/>
            <a:ext cx="8229600" cy="850106"/>
          </a:xfrm>
        </p:spPr>
        <p:txBody>
          <a:bodyPr>
            <a:normAutofit/>
          </a:bodyPr>
          <a:lstStyle/>
          <a:p>
            <a:pPr eaLnBrk="1" hangingPunct="1"/>
            <a:r>
              <a:rPr lang="sr-Latn-CS" sz="4000" dirty="0" smtClean="0">
                <a:effectLst/>
                <a:latin typeface="Calibri" pitchFamily="34" charset="0"/>
              </a:rPr>
              <a:t>Kriza psihodijagnostike</a:t>
            </a:r>
            <a:endParaRPr lang="en-US" sz="4000" dirty="0" smtClean="0">
              <a:effectLst/>
              <a:latin typeface="Calibri" pitchFamily="34" charset="0"/>
            </a:endParaRPr>
          </a:p>
        </p:txBody>
      </p:sp>
    </p:spTree>
    <p:extLst>
      <p:ext uri="{BB962C8B-B14F-4D97-AF65-F5344CB8AC3E}">
        <p14:creationId xmlns:p14="http://schemas.microsoft.com/office/powerpoint/2010/main" xmlns="" val="36663566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512" y="1447800"/>
            <a:ext cx="7973888" cy="4495800"/>
          </a:xfrm>
        </p:spPr>
        <p:txBody>
          <a:bodyPr>
            <a:noAutofit/>
          </a:bodyPr>
          <a:lstStyle/>
          <a:p>
            <a:pPr>
              <a:spcBef>
                <a:spcPts val="1200"/>
              </a:spcBef>
            </a:pPr>
            <a:r>
              <a:rPr lang="sr-Latn-CS" sz="2400" b="1" i="1" dirty="0" smtClean="0">
                <a:latin typeface="Calibri" pitchFamily="34" charset="0"/>
              </a:rPr>
              <a:t>“Moramo li znati uzrok poremećaja da bismo ga lečili?” </a:t>
            </a:r>
            <a:r>
              <a:rPr lang="sr-Latn-CS" sz="2400" b="1" dirty="0" smtClean="0">
                <a:latin typeface="Calibri" pitchFamily="34" charset="0"/>
              </a:rPr>
              <a:t>: </a:t>
            </a:r>
            <a:r>
              <a:rPr lang="sr-Latn-CS" sz="2400" dirty="0" smtClean="0">
                <a:latin typeface="Calibri" pitchFamily="34" charset="0"/>
              </a:rPr>
              <a:t>psihoanaliza je rekla DA!...ali drugi konceptualni sistemi su to negirali: “Prvo promeni, pa analiziraj!” (TA)</a:t>
            </a:r>
          </a:p>
          <a:p>
            <a:pPr>
              <a:spcBef>
                <a:spcPts val="1200"/>
              </a:spcBef>
            </a:pPr>
            <a:r>
              <a:rPr lang="sr-Latn-CS" sz="2400" dirty="0" smtClean="0">
                <a:latin typeface="Calibri" pitchFamily="34" charset="0"/>
              </a:rPr>
              <a:t>Da li je psihodijagnostika </a:t>
            </a:r>
            <a:r>
              <a:rPr lang="sr-Latn-CS" sz="2400" b="1" i="1" dirty="0" smtClean="0">
                <a:latin typeface="Calibri" pitchFamily="34" charset="0"/>
              </a:rPr>
              <a:t>potrebna</a:t>
            </a:r>
            <a:r>
              <a:rPr lang="sr-Latn-CS" sz="2400" dirty="0" smtClean="0">
                <a:latin typeface="Calibri" pitchFamily="34" charset="0"/>
              </a:rPr>
              <a:t> i </a:t>
            </a:r>
            <a:r>
              <a:rPr lang="sr-Latn-CS" sz="2400" b="1" i="1" dirty="0" smtClean="0">
                <a:latin typeface="Calibri" pitchFamily="34" charset="0"/>
              </a:rPr>
              <a:t>korisna?</a:t>
            </a:r>
          </a:p>
          <a:p>
            <a:pPr>
              <a:spcBef>
                <a:spcPts val="1200"/>
              </a:spcBef>
            </a:pPr>
            <a:r>
              <a:rPr lang="sr-Latn-CS" sz="2400" b="1" dirty="0" smtClean="0">
                <a:latin typeface="Calibri" pitchFamily="34" charset="0"/>
              </a:rPr>
              <a:t>Nije neophodna, ali je korisna: </a:t>
            </a:r>
            <a:r>
              <a:rPr lang="sr-Latn-CS" sz="2400" dirty="0" smtClean="0">
                <a:latin typeface="Calibri" pitchFamily="34" charset="0"/>
              </a:rPr>
              <a:t>“</a:t>
            </a:r>
            <a:r>
              <a:rPr lang="sr-Latn-CS" sz="2400" i="1" dirty="0" smtClean="0">
                <a:latin typeface="Calibri" pitchFamily="34" charset="0"/>
              </a:rPr>
              <a:t>Niko ne ide na operaciju bez uradjenih analiza i rentgen snimaka”...</a:t>
            </a:r>
            <a:endParaRPr lang="en-US" sz="2400" i="1" dirty="0" smtClean="0">
              <a:latin typeface="Calibri" pitchFamily="34" charset="0"/>
            </a:endParaRPr>
          </a:p>
          <a:p>
            <a:pPr>
              <a:spcBef>
                <a:spcPts val="1200"/>
              </a:spcBef>
            </a:pPr>
            <a:r>
              <a:rPr lang="sr-Latn-CS" sz="2400" b="1" i="1" dirty="0" smtClean="0">
                <a:latin typeface="Calibri" pitchFamily="34" charset="0"/>
              </a:rPr>
              <a:t>Psihodijagnostika  značajno povećava verovatnoću  dobre procene,  načina i  pravca u kome treba ići u pomaganju određenoj osobi. </a:t>
            </a:r>
            <a:endParaRPr lang="en-US" sz="2400" b="1" i="1" dirty="0" smtClean="0">
              <a:latin typeface="Calibri" pitchFamily="34" charset="0"/>
            </a:endParaRPr>
          </a:p>
          <a:p>
            <a:endParaRPr lang="en-US" sz="2400" i="1" dirty="0" smtClean="0">
              <a:latin typeface="Calibri" pitchFamily="34" charset="0"/>
            </a:endParaRPr>
          </a:p>
          <a:p>
            <a:endParaRPr lang="sr-Latn-CS" sz="2400" dirty="0" smtClean="0">
              <a:latin typeface="Calibri" pitchFamily="34" charset="0"/>
            </a:endParaRPr>
          </a:p>
          <a:p>
            <a:pPr>
              <a:buNone/>
            </a:pPr>
            <a:endParaRPr lang="sr-Latn-CS" sz="2400" dirty="0" smtClean="0">
              <a:latin typeface="Calibri" pitchFamily="34" charset="0"/>
            </a:endParaRPr>
          </a:p>
        </p:txBody>
      </p:sp>
      <p:sp>
        <p:nvSpPr>
          <p:cNvPr id="3" name="Title 2"/>
          <p:cNvSpPr>
            <a:spLocks noGrp="1"/>
          </p:cNvSpPr>
          <p:nvPr>
            <p:ph type="title"/>
          </p:nvPr>
        </p:nvSpPr>
        <p:spPr>
          <a:xfrm>
            <a:off x="685800" y="142852"/>
            <a:ext cx="7010400" cy="785818"/>
          </a:xfrm>
        </p:spPr>
        <p:txBody>
          <a:bodyPr>
            <a:normAutofit/>
          </a:bodyPr>
          <a:lstStyle/>
          <a:p>
            <a:r>
              <a:rPr lang="sr-Latn-CS" sz="3600" dirty="0" smtClean="0">
                <a:effectLst/>
                <a:latin typeface="Calibri" pitchFamily="34" charset="0"/>
              </a:rPr>
              <a:t>     Zašto psihodijagnostika? </a:t>
            </a:r>
            <a:endParaRPr lang="en-US" sz="3600" dirty="0">
              <a:effectLst/>
              <a:latin typeface="Calibri" pitchFamily="34" charset="0"/>
            </a:endParaRPr>
          </a:p>
        </p:txBody>
      </p:sp>
    </p:spTree>
    <p:extLst>
      <p:ext uri="{BB962C8B-B14F-4D97-AF65-F5344CB8AC3E}">
        <p14:creationId xmlns:p14="http://schemas.microsoft.com/office/powerpoint/2010/main" xmlns="" val="37603964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371600"/>
            <a:ext cx="7924800" cy="4572000"/>
          </a:xfrm>
        </p:spPr>
        <p:txBody>
          <a:bodyPr>
            <a:noAutofit/>
          </a:bodyPr>
          <a:lstStyle/>
          <a:p>
            <a:pPr marL="624078" indent="-514350"/>
            <a:r>
              <a:rPr lang="sr-Latn-CS" sz="2400" b="1" i="1" dirty="0" smtClean="0">
                <a:latin typeface="Calibri" pitchFamily="34" charset="0"/>
              </a:rPr>
              <a:t>Procena orijentisana na ličnost</a:t>
            </a:r>
            <a:r>
              <a:rPr lang="sr-Latn-CS" sz="2400" i="1" dirty="0" smtClean="0">
                <a:latin typeface="Calibri" pitchFamily="34" charset="0"/>
              </a:rPr>
              <a:t>  </a:t>
            </a:r>
            <a:r>
              <a:rPr lang="sr-Latn-CS" sz="2400" dirty="0" smtClean="0">
                <a:latin typeface="Calibri" pitchFamily="34" charset="0"/>
              </a:rPr>
              <a:t>(</a:t>
            </a:r>
            <a:r>
              <a:rPr lang="sr-Latn-CS" sz="2400" i="1" dirty="0" smtClean="0">
                <a:latin typeface="Calibri" pitchFamily="34" charset="0"/>
              </a:rPr>
              <a:t>procena ličnosti</a:t>
            </a:r>
            <a:r>
              <a:rPr lang="sr-Latn-CS" sz="2400" dirty="0" smtClean="0">
                <a:latin typeface="Calibri" pitchFamily="34" charset="0"/>
              </a:rPr>
              <a:t>): </a:t>
            </a:r>
            <a:r>
              <a:rPr lang="sr-Latn-CS" sz="2400" i="1" dirty="0" smtClean="0">
                <a:latin typeface="Calibri" pitchFamily="34" charset="0"/>
              </a:rPr>
              <a:t>kognitivnog funkcionisanja </a:t>
            </a:r>
            <a:r>
              <a:rPr lang="sr-Latn-CS" sz="2400" dirty="0" smtClean="0">
                <a:latin typeface="Calibri" pitchFamily="34" charset="0"/>
              </a:rPr>
              <a:t>(IQ, intelektualna efikasnost, itd.), </a:t>
            </a:r>
            <a:r>
              <a:rPr lang="sr-Latn-CS" sz="2400" i="1" dirty="0" smtClean="0">
                <a:latin typeface="Calibri" pitchFamily="34" charset="0"/>
              </a:rPr>
              <a:t>strukture</a:t>
            </a:r>
            <a:r>
              <a:rPr lang="sr-Latn-CS" sz="2400" dirty="0" smtClean="0">
                <a:latin typeface="Calibri" pitchFamily="34" charset="0"/>
              </a:rPr>
              <a:t> ličnosti  ili </a:t>
            </a:r>
            <a:r>
              <a:rPr lang="sr-Latn-CS" sz="2400" i="1" dirty="0" smtClean="0">
                <a:latin typeface="Calibri" pitchFamily="34" charset="0"/>
              </a:rPr>
              <a:t>tipa adaptacije </a:t>
            </a:r>
            <a:r>
              <a:rPr lang="sr-Latn-CS" sz="2400" dirty="0" smtClean="0">
                <a:latin typeface="Calibri" pitchFamily="34" charset="0"/>
              </a:rPr>
              <a:t>(sklop crta), </a:t>
            </a:r>
            <a:r>
              <a:rPr lang="sr-Latn-CS" sz="2400" i="1" dirty="0" smtClean="0">
                <a:latin typeface="Calibri" pitchFamily="34" charset="0"/>
              </a:rPr>
              <a:t>dinamike</a:t>
            </a:r>
            <a:r>
              <a:rPr lang="sr-Latn-CS" sz="2400" dirty="0" smtClean="0">
                <a:latin typeface="Calibri" pitchFamily="34" charset="0"/>
              </a:rPr>
              <a:t> (motivi, konflikti, mehanizmi odbrane, itd.)  </a:t>
            </a:r>
            <a:endParaRPr lang="sr-Latn-CS" sz="2400" i="1" dirty="0" smtClean="0">
              <a:latin typeface="Calibri" pitchFamily="34" charset="0"/>
            </a:endParaRPr>
          </a:p>
          <a:p>
            <a:pPr marL="624078" indent="-514350">
              <a:buNone/>
            </a:pPr>
            <a:endParaRPr lang="sr-Latn-CS" sz="2400" i="1" dirty="0" smtClean="0">
              <a:latin typeface="Calibri" pitchFamily="34" charset="0"/>
            </a:endParaRPr>
          </a:p>
          <a:p>
            <a:pPr marL="624078" indent="-514350"/>
            <a:r>
              <a:rPr lang="sr-Latn-CS" sz="2400" b="1" i="1" dirty="0" smtClean="0">
                <a:latin typeface="Calibri" pitchFamily="34" charset="0"/>
              </a:rPr>
              <a:t>Procena orijentisana na poremećaj  </a:t>
            </a:r>
            <a:r>
              <a:rPr lang="en-US" sz="2400" i="1" dirty="0" smtClean="0">
                <a:latin typeface="Calibri" pitchFamily="34" charset="0"/>
              </a:rPr>
              <a:t>(</a:t>
            </a:r>
            <a:r>
              <a:rPr lang="en-US" sz="2400" i="1" dirty="0" err="1" smtClean="0">
                <a:latin typeface="Calibri" pitchFamily="34" charset="0"/>
              </a:rPr>
              <a:t>dijagnostika</a:t>
            </a:r>
            <a:r>
              <a:rPr lang="en-US" sz="2400" i="1" dirty="0" smtClean="0">
                <a:latin typeface="Calibri" pitchFamily="34" charset="0"/>
              </a:rPr>
              <a:t>)</a:t>
            </a:r>
            <a:br>
              <a:rPr lang="en-US" sz="2400" i="1" dirty="0" smtClean="0">
                <a:latin typeface="Calibri" pitchFamily="34" charset="0"/>
              </a:rPr>
            </a:br>
            <a:r>
              <a:rPr lang="sr-Latn-CS" sz="2400" i="1" dirty="0" smtClean="0">
                <a:latin typeface="Calibri" pitchFamily="34" charset="0"/>
              </a:rPr>
              <a:t>procena psihopatologije</a:t>
            </a:r>
            <a:r>
              <a:rPr lang="sr-Latn-CS" sz="2400" dirty="0" smtClean="0">
                <a:latin typeface="Calibri" pitchFamily="34" charset="0"/>
              </a:rPr>
              <a:t>: procena </a:t>
            </a:r>
            <a:r>
              <a:rPr lang="sr-Latn-CS" sz="2400" i="1" dirty="0" smtClean="0">
                <a:latin typeface="Calibri" pitchFamily="34" charset="0"/>
              </a:rPr>
              <a:t>nivoa funkcionisanja </a:t>
            </a:r>
            <a:r>
              <a:rPr lang="sr-Latn-CS" sz="2400" dirty="0" smtClean="0">
                <a:latin typeface="Calibri" pitchFamily="34" charset="0"/>
              </a:rPr>
              <a:t>ličnosti; </a:t>
            </a:r>
            <a:r>
              <a:rPr lang="sr-Latn-CS" sz="2400" dirty="0">
                <a:latin typeface="Calibri" pitchFamily="34" charset="0"/>
              </a:rPr>
              <a:t>određivanje položaja pojedinca na dimenziji  “normalno – patološko”  (</a:t>
            </a:r>
            <a:r>
              <a:rPr lang="sr-Latn-CS" sz="2400" dirty="0" smtClean="0">
                <a:latin typeface="Calibri" pitchFamily="34" charset="0"/>
              </a:rPr>
              <a:t>funkcionalno– </a:t>
            </a:r>
            <a:r>
              <a:rPr lang="en-US" sz="2400" dirty="0">
                <a:latin typeface="Calibri" pitchFamily="34" charset="0"/>
              </a:rPr>
              <a:t>dis</a:t>
            </a:r>
            <a:r>
              <a:rPr lang="sr-Latn-CS" sz="2400" dirty="0" smtClean="0">
                <a:latin typeface="Calibri" pitchFamily="34" charset="0"/>
              </a:rPr>
              <a:t>funkcionalno)</a:t>
            </a:r>
            <a:r>
              <a:rPr lang="en-US" sz="2400" i="1" dirty="0" smtClean="0">
                <a:latin typeface="Calibri" pitchFamily="34" charset="0"/>
              </a:rPr>
              <a:t>, </a:t>
            </a:r>
            <a:r>
              <a:rPr lang="sr-Latn-CS" sz="2400" i="1" dirty="0" smtClean="0">
                <a:latin typeface="Calibri" pitchFamily="34" charset="0"/>
              </a:rPr>
              <a:t>klasifikacija</a:t>
            </a:r>
            <a:r>
              <a:rPr lang="sr-Latn-CS" sz="2400" dirty="0" smtClean="0">
                <a:latin typeface="Calibri" pitchFamily="34" charset="0"/>
              </a:rPr>
              <a:t> u dijagnostičke kategorije ( DSM ili MKB), </a:t>
            </a:r>
            <a:endParaRPr lang="sr-Latn-CS" sz="2400" i="1" dirty="0" smtClean="0">
              <a:latin typeface="Calibri" pitchFamily="34" charset="0"/>
            </a:endParaRPr>
          </a:p>
        </p:txBody>
      </p:sp>
      <p:sp>
        <p:nvSpPr>
          <p:cNvPr id="3" name="Title 2"/>
          <p:cNvSpPr>
            <a:spLocks noGrp="1"/>
          </p:cNvSpPr>
          <p:nvPr>
            <p:ph type="title"/>
          </p:nvPr>
        </p:nvSpPr>
        <p:spPr>
          <a:xfrm>
            <a:off x="179512" y="332656"/>
            <a:ext cx="8856984" cy="648072"/>
          </a:xfrm>
        </p:spPr>
        <p:txBody>
          <a:bodyPr>
            <a:normAutofit/>
          </a:bodyPr>
          <a:lstStyle/>
          <a:p>
            <a:r>
              <a:rPr lang="sr-Latn-CS" sz="3600" dirty="0" smtClean="0">
                <a:effectLst/>
                <a:latin typeface="Calibri" pitchFamily="34" charset="0"/>
              </a:rPr>
              <a:t>Dva “predmeta”  psihodijagnostičke procene</a:t>
            </a:r>
            <a:endParaRPr lang="en-US" sz="3600" dirty="0">
              <a:effectLst/>
              <a:latin typeface="Calibri" pitchFamily="34" charset="0"/>
            </a:endParaRPr>
          </a:p>
        </p:txBody>
      </p:sp>
    </p:spTree>
    <p:extLst>
      <p:ext uri="{BB962C8B-B14F-4D97-AF65-F5344CB8AC3E}">
        <p14:creationId xmlns:p14="http://schemas.microsoft.com/office/powerpoint/2010/main" xmlns="" val="2009920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07504" y="1676400"/>
            <a:ext cx="8198296" cy="4495800"/>
          </a:xfrm>
        </p:spPr>
        <p:txBody>
          <a:bodyPr>
            <a:normAutofit/>
          </a:bodyPr>
          <a:lstStyle/>
          <a:p>
            <a:r>
              <a:rPr lang="sr-Latn-CS" sz="2400" i="1" dirty="0" smtClean="0">
                <a:latin typeface="Calibri" pitchFamily="34" charset="0"/>
              </a:rPr>
              <a:t>Uže</a:t>
            </a:r>
            <a:r>
              <a:rPr lang="en-US" sz="2400" i="1" dirty="0" smtClean="0">
                <a:latin typeface="Calibri" pitchFamily="34" charset="0"/>
              </a:rPr>
              <a:t> </a:t>
            </a:r>
            <a:r>
              <a:rPr lang="sr-Latn-CS" sz="2400" i="1" dirty="0" smtClean="0">
                <a:latin typeface="Calibri" pitchFamily="34" charset="0"/>
              </a:rPr>
              <a:t>značenje</a:t>
            </a:r>
            <a:r>
              <a:rPr lang="sr-Latn-CS" sz="2400" dirty="0" smtClean="0">
                <a:latin typeface="Calibri" pitchFamily="34" charset="0"/>
              </a:rPr>
              <a:t>: </a:t>
            </a:r>
            <a:r>
              <a:rPr lang="sr-Latn-CS" sz="2400" b="1" i="1" dirty="0" smtClean="0">
                <a:latin typeface="Calibri" pitchFamily="34" charset="0"/>
              </a:rPr>
              <a:t>testiranje</a:t>
            </a:r>
            <a:r>
              <a:rPr lang="sr-Latn-CS" sz="2400" dirty="0" smtClean="0">
                <a:latin typeface="Calibri" pitchFamily="34" charset="0"/>
              </a:rPr>
              <a:t> sa ciljem opisa ličnosti ili postavljanja dijagnoze i kategorisanje u nozološke jedinice </a:t>
            </a:r>
            <a:r>
              <a:rPr lang="sr-Latn-CS" sz="2400" i="1" dirty="0" smtClean="0">
                <a:latin typeface="Calibri" pitchFamily="34" charset="0"/>
              </a:rPr>
              <a:t>(psiholog  “tehničar” ili “laborant”)</a:t>
            </a:r>
          </a:p>
          <a:p>
            <a:pPr>
              <a:buNone/>
            </a:pPr>
            <a:endParaRPr lang="sr-Latn-CS" sz="2400" i="1" dirty="0" smtClean="0">
              <a:latin typeface="Calibri" pitchFamily="34" charset="0"/>
            </a:endParaRPr>
          </a:p>
          <a:p>
            <a:r>
              <a:rPr lang="sr-Latn-CS" sz="2400" i="1" dirty="0" smtClean="0">
                <a:latin typeface="Calibri" pitchFamily="34" charset="0"/>
              </a:rPr>
              <a:t>Šire značenje</a:t>
            </a:r>
            <a:r>
              <a:rPr lang="sr-Latn-CS" sz="2400" dirty="0" smtClean="0">
                <a:latin typeface="Calibri" pitchFamily="34" charset="0"/>
              </a:rPr>
              <a:t>: </a:t>
            </a:r>
            <a:r>
              <a:rPr lang="sr-Latn-CS" sz="2400" b="1" i="1" dirty="0" smtClean="0">
                <a:latin typeface="Calibri" pitchFamily="34" charset="0"/>
              </a:rPr>
              <a:t>razumevanj</a:t>
            </a:r>
            <a:r>
              <a:rPr lang="en-US" sz="2400" b="1" i="1" dirty="0" smtClean="0">
                <a:latin typeface="Calibri" pitchFamily="34" charset="0"/>
              </a:rPr>
              <a:t>e </a:t>
            </a:r>
            <a:r>
              <a:rPr lang="sr-Latn-RS" sz="2400" b="1" i="1" dirty="0" smtClean="0">
                <a:latin typeface="Calibri" pitchFamily="34" charset="0"/>
              </a:rPr>
              <a:t>i objašnjenje dinamike </a:t>
            </a:r>
            <a:r>
              <a:rPr lang="en-US" sz="2400" dirty="0" err="1" smtClean="0">
                <a:latin typeface="Calibri" pitchFamily="34" charset="0"/>
              </a:rPr>
              <a:t>pacijent</a:t>
            </a:r>
            <a:r>
              <a:rPr lang="sr-Latn-RS" sz="2400" dirty="0" smtClean="0">
                <a:latin typeface="Calibri" pitchFamily="34" charset="0"/>
              </a:rPr>
              <a:t>ovih problema i/ili tegoba,</a:t>
            </a:r>
            <a:r>
              <a:rPr lang="sr-Latn-CS" sz="2400" dirty="0" smtClean="0">
                <a:latin typeface="Calibri" pitchFamily="34" charset="0"/>
              </a:rPr>
              <a:t>  sa ciljem neposredne pomoći i/ili  </a:t>
            </a:r>
            <a:r>
              <a:rPr lang="en-US" sz="2400" dirty="0" err="1" smtClean="0">
                <a:latin typeface="Calibri" pitchFamily="34" charset="0"/>
              </a:rPr>
              <a:t>definisanj</a:t>
            </a:r>
            <a:r>
              <a:rPr lang="sr-Latn-CS" sz="2400" dirty="0" smtClean="0">
                <a:latin typeface="Calibri" pitchFamily="34" charset="0"/>
              </a:rPr>
              <a:t>a </a:t>
            </a:r>
            <a:r>
              <a:rPr lang="en-US" sz="2400" dirty="0" smtClean="0">
                <a:latin typeface="Calibri" pitchFamily="34" charset="0"/>
              </a:rPr>
              <a:t> </a:t>
            </a:r>
            <a:r>
              <a:rPr lang="sr-Latn-RS" sz="2400" dirty="0" smtClean="0">
                <a:latin typeface="Calibri" pitchFamily="34" charset="0"/>
              </a:rPr>
              <a:t>“</a:t>
            </a:r>
            <a:r>
              <a:rPr lang="sr-Latn-CS" sz="2400" dirty="0" smtClean="0">
                <a:latin typeface="Calibri" pitchFamily="34" charset="0"/>
              </a:rPr>
              <a:t>informisan</a:t>
            </a:r>
            <a:r>
              <a:rPr lang="en-US" sz="2400" dirty="0" err="1" smtClean="0">
                <a:latin typeface="Calibri" pitchFamily="34" charset="0"/>
              </a:rPr>
              <a:t>og</a:t>
            </a:r>
            <a:r>
              <a:rPr lang="sr-Latn-RS" sz="2400" dirty="0" smtClean="0">
                <a:latin typeface="Calibri" pitchFamily="34" charset="0"/>
              </a:rPr>
              <a:t>”</a:t>
            </a:r>
            <a:r>
              <a:rPr lang="sr-Latn-CS" sz="2400" dirty="0" smtClean="0">
                <a:latin typeface="Calibri" pitchFamily="34" charset="0"/>
              </a:rPr>
              <a:t>  plan</a:t>
            </a:r>
            <a:r>
              <a:rPr lang="en-US" sz="2400" dirty="0" smtClean="0">
                <a:latin typeface="Calibri" pitchFamily="34" charset="0"/>
              </a:rPr>
              <a:t>a</a:t>
            </a:r>
            <a:r>
              <a:rPr lang="sr-Latn-CS" sz="2400" dirty="0" smtClean="0">
                <a:latin typeface="Calibri" pitchFamily="34" charset="0"/>
              </a:rPr>
              <a:t> za ostvarenje dugoročne dobobiti  pacijenta  </a:t>
            </a:r>
            <a:r>
              <a:rPr lang="sr-Latn-CS" sz="2400" i="1" dirty="0" smtClean="0">
                <a:latin typeface="Calibri" pitchFamily="34" charset="0"/>
              </a:rPr>
              <a:t>(klinički psiholog , “ekspert”)</a:t>
            </a:r>
          </a:p>
          <a:p>
            <a:endParaRPr lang="sr-Latn-CS" sz="2400" i="1" dirty="0" smtClean="0">
              <a:latin typeface="Calibri" pitchFamily="34" charset="0"/>
            </a:endParaRPr>
          </a:p>
          <a:p>
            <a:r>
              <a:rPr lang="sr-Latn-CS" sz="2400" i="1" dirty="0" smtClean="0">
                <a:latin typeface="Calibri" pitchFamily="34" charset="0"/>
              </a:rPr>
              <a:t>Psiholozi postavljaju tri pitanja: </a:t>
            </a:r>
            <a:r>
              <a:rPr lang="sr-Latn-CS" sz="2400" b="1" i="1" dirty="0" smtClean="0">
                <a:latin typeface="Calibri" pitchFamily="34" charset="0"/>
              </a:rPr>
              <a:t>Šta, Kako i Zašto?</a:t>
            </a:r>
          </a:p>
          <a:p>
            <a:endParaRPr lang="en-US" sz="2800" i="1" dirty="0" smtClean="0">
              <a:latin typeface="Calibri" pitchFamily="34" charset="0"/>
            </a:endParaRPr>
          </a:p>
          <a:p>
            <a:pPr>
              <a:buNone/>
            </a:pPr>
            <a:endParaRPr lang="en-US" dirty="0"/>
          </a:p>
        </p:txBody>
      </p:sp>
      <p:sp>
        <p:nvSpPr>
          <p:cNvPr id="3" name="Title 2"/>
          <p:cNvSpPr>
            <a:spLocks noGrp="1"/>
          </p:cNvSpPr>
          <p:nvPr>
            <p:ph type="title"/>
          </p:nvPr>
        </p:nvSpPr>
        <p:spPr>
          <a:xfrm>
            <a:off x="76200" y="304800"/>
            <a:ext cx="8458200" cy="922114"/>
          </a:xfrm>
        </p:spPr>
        <p:txBody>
          <a:bodyPr>
            <a:noAutofit/>
          </a:bodyPr>
          <a:lstStyle/>
          <a:p>
            <a:r>
              <a:rPr lang="sr-Latn-CS" sz="3600" dirty="0" smtClean="0">
                <a:effectLst/>
                <a:latin typeface="Calibri" pitchFamily="34" charset="0"/>
              </a:rPr>
              <a:t>Dva značenja termina psiho</a:t>
            </a:r>
            <a:r>
              <a:rPr lang="sr-Latn-RS" sz="3600" dirty="0" smtClean="0">
                <a:effectLst/>
                <a:latin typeface="Calibri" pitchFamily="34" charset="0"/>
              </a:rPr>
              <a:t>dijagnostike </a:t>
            </a:r>
            <a:r>
              <a:rPr lang="en-US" sz="3600" dirty="0" smtClean="0">
                <a:effectLst/>
                <a:latin typeface="Calibri" pitchFamily="34" charset="0"/>
              </a:rPr>
              <a:t>u </a:t>
            </a:r>
            <a:r>
              <a:rPr lang="en-US" sz="3600" dirty="0" err="1" smtClean="0">
                <a:effectLst/>
                <a:latin typeface="Calibri" pitchFamily="34" charset="0"/>
              </a:rPr>
              <a:t>praksi</a:t>
            </a:r>
            <a:r>
              <a:rPr lang="en-US" sz="3600" dirty="0" smtClean="0">
                <a:effectLst/>
                <a:latin typeface="Calibri" pitchFamily="34" charset="0"/>
              </a:rPr>
              <a:t> </a:t>
            </a:r>
            <a:endParaRPr lang="en-US" sz="3600" dirty="0">
              <a:effectLst/>
              <a:latin typeface="Calibri" pitchFamily="34" charset="0"/>
            </a:endParaRPr>
          </a:p>
        </p:txBody>
      </p:sp>
    </p:spTree>
    <p:extLst>
      <p:ext uri="{BB962C8B-B14F-4D97-AF65-F5344CB8AC3E}">
        <p14:creationId xmlns:p14="http://schemas.microsoft.com/office/powerpoint/2010/main" xmlns="" val="21452698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42844" y="1371600"/>
            <a:ext cx="8010556" cy="5153744"/>
          </a:xfrm>
        </p:spPr>
        <p:txBody>
          <a:bodyPr>
            <a:normAutofit/>
          </a:bodyPr>
          <a:lstStyle/>
          <a:p>
            <a:pPr>
              <a:spcBef>
                <a:spcPts val="1200"/>
              </a:spcBef>
            </a:pPr>
            <a:r>
              <a:rPr lang="sr-Latn-CS" sz="2400" b="1" i="1" dirty="0" smtClean="0">
                <a:latin typeface="Calibri" pitchFamily="34" charset="0"/>
              </a:rPr>
              <a:t>“Šta”:  </a:t>
            </a:r>
            <a:r>
              <a:rPr lang="sr-Latn-CS" sz="2400" dirty="0" smtClean="0">
                <a:latin typeface="Calibri" pitchFamily="34" charset="0"/>
              </a:rPr>
              <a:t>odnosi se na definisanje dominantnog  </a:t>
            </a:r>
            <a:r>
              <a:rPr lang="sr-Latn-CS" sz="2400" b="1" i="1" dirty="0" smtClean="0">
                <a:latin typeface="Calibri" pitchFamily="34" charset="0"/>
              </a:rPr>
              <a:t>tipa adaptacije ličnosti </a:t>
            </a:r>
            <a:r>
              <a:rPr lang="sr-Latn-CS" sz="2400" dirty="0" smtClean="0">
                <a:latin typeface="Calibri" pitchFamily="34" charset="0"/>
              </a:rPr>
              <a:t> (karakteristični sklopovi crta ličnosti) i </a:t>
            </a:r>
            <a:r>
              <a:rPr lang="sr-Latn-CS" sz="2400" b="1" i="1" dirty="0" smtClean="0">
                <a:latin typeface="Calibri" pitchFamily="34" charset="0"/>
              </a:rPr>
              <a:t>dominantnog sindroma </a:t>
            </a:r>
            <a:r>
              <a:rPr lang="sr-Latn-CS" sz="2400" dirty="0" smtClean="0">
                <a:latin typeface="Calibri" pitchFamily="34" charset="0"/>
              </a:rPr>
              <a:t>(skupa simptoma ili problema, žalbi pacijenta ili okoline)</a:t>
            </a:r>
          </a:p>
          <a:p>
            <a:pPr>
              <a:spcBef>
                <a:spcPts val="1200"/>
              </a:spcBef>
            </a:pPr>
            <a:r>
              <a:rPr lang="sr-Latn-CS" sz="2400" b="1" i="1" dirty="0" smtClean="0">
                <a:latin typeface="Calibri" pitchFamily="34" charset="0"/>
              </a:rPr>
              <a:t>“Kako”:  </a:t>
            </a:r>
            <a:r>
              <a:rPr lang="sr-Latn-CS" sz="2400" dirty="0" smtClean="0">
                <a:latin typeface="Calibri" pitchFamily="34" charset="0"/>
              </a:rPr>
              <a:t>odnosi se na određivanje načina i </a:t>
            </a:r>
            <a:r>
              <a:rPr lang="sr-Latn-CS" sz="2400" b="1" i="1" dirty="0" smtClean="0">
                <a:latin typeface="Calibri" pitchFamily="34" charset="0"/>
              </a:rPr>
              <a:t>nivoa funkcionisanja ličnosti </a:t>
            </a:r>
            <a:r>
              <a:rPr lang="sr-Latn-CS" sz="2400" dirty="0" smtClean="0">
                <a:latin typeface="Calibri" pitchFamily="34" charset="0"/>
              </a:rPr>
              <a:t>  na dimenziji normalno-patološko (neurotično – granično – psihotično)</a:t>
            </a:r>
            <a:endParaRPr lang="sr-Latn-CS" sz="2400" i="1" dirty="0" smtClean="0">
              <a:latin typeface="Calibri" pitchFamily="34" charset="0"/>
            </a:endParaRPr>
          </a:p>
          <a:p>
            <a:pPr>
              <a:spcBef>
                <a:spcPts val="1200"/>
              </a:spcBef>
            </a:pPr>
            <a:r>
              <a:rPr lang="sr-Latn-CS" sz="2400" b="1" i="1" dirty="0" smtClean="0">
                <a:latin typeface="Calibri" pitchFamily="34" charset="0"/>
              </a:rPr>
              <a:t>“Zašto”:  </a:t>
            </a:r>
            <a:r>
              <a:rPr lang="sr-Latn-CS" sz="2400" dirty="0" smtClean="0">
                <a:latin typeface="Calibri" pitchFamily="34" charset="0"/>
              </a:rPr>
              <a:t>odnosi se na objašnjenje </a:t>
            </a:r>
            <a:r>
              <a:rPr lang="sr-Latn-CS" sz="2400" b="1" i="1" dirty="0" smtClean="0">
                <a:latin typeface="Calibri" pitchFamily="34" charset="0"/>
              </a:rPr>
              <a:t>dinamike ličnosti  i poremećaja  </a:t>
            </a:r>
            <a:r>
              <a:rPr lang="sr-Latn-CS" sz="2400" dirty="0" smtClean="0">
                <a:latin typeface="Calibri" pitchFamily="34" charset="0"/>
              </a:rPr>
              <a:t>(hipoteze o tome zašto i kako je došlo do poremećaja, koji su razlozi za određena ponašanja, osećanja i mišljenja – prema relevantnom teorijskom modelu)</a:t>
            </a:r>
            <a:endParaRPr lang="sr-Latn-CS" sz="2400" i="1" dirty="0" smtClean="0">
              <a:latin typeface="Calibri" pitchFamily="34" charset="0"/>
            </a:endParaRPr>
          </a:p>
          <a:p>
            <a:pPr>
              <a:spcBef>
                <a:spcPts val="1200"/>
              </a:spcBef>
              <a:buNone/>
            </a:pPr>
            <a:endParaRPr lang="sr-Latn-CS" sz="3200" dirty="0" smtClean="0">
              <a:latin typeface="Calibri" pitchFamily="34" charset="0"/>
            </a:endParaRPr>
          </a:p>
        </p:txBody>
      </p:sp>
      <p:sp>
        <p:nvSpPr>
          <p:cNvPr id="3" name="Title 2"/>
          <p:cNvSpPr>
            <a:spLocks noGrp="1"/>
          </p:cNvSpPr>
          <p:nvPr>
            <p:ph type="title"/>
          </p:nvPr>
        </p:nvSpPr>
        <p:spPr>
          <a:xfrm>
            <a:off x="251520" y="274638"/>
            <a:ext cx="8435280" cy="850106"/>
          </a:xfrm>
        </p:spPr>
        <p:txBody>
          <a:bodyPr>
            <a:normAutofit/>
          </a:bodyPr>
          <a:lstStyle/>
          <a:p>
            <a:r>
              <a:rPr lang="sr-Latn-RS" sz="3600" dirty="0" smtClean="0">
                <a:effectLst/>
                <a:latin typeface="Calibri" pitchFamily="34" charset="0"/>
              </a:rPr>
              <a:t>    </a:t>
            </a:r>
            <a:r>
              <a:rPr lang="en-US" sz="3600" dirty="0" err="1" smtClean="0">
                <a:effectLst/>
                <a:latin typeface="Calibri" pitchFamily="34" charset="0"/>
              </a:rPr>
              <a:t>Klini</a:t>
            </a:r>
            <a:r>
              <a:rPr lang="sr-Latn-CS" sz="3600" dirty="0" smtClean="0">
                <a:effectLst/>
                <a:latin typeface="Calibri" pitchFamily="34" charset="0"/>
              </a:rPr>
              <a:t>čka procena ličnosti i poremećaja</a:t>
            </a:r>
            <a:endParaRPr lang="en-US" sz="3600" dirty="0">
              <a:effectLst/>
              <a:latin typeface="Calibri" pitchFamily="34" charset="0"/>
            </a:endParaRPr>
          </a:p>
        </p:txBody>
      </p:sp>
    </p:spTree>
    <p:extLst>
      <p:ext uri="{BB962C8B-B14F-4D97-AF65-F5344CB8AC3E}">
        <p14:creationId xmlns:p14="http://schemas.microsoft.com/office/powerpoint/2010/main" xmlns="" val="31106393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42844" y="1295400"/>
            <a:ext cx="8239156" cy="5085928"/>
          </a:xfrm>
        </p:spPr>
        <p:txBody>
          <a:bodyPr>
            <a:normAutofit/>
          </a:bodyPr>
          <a:lstStyle/>
          <a:p>
            <a:pPr>
              <a:spcBef>
                <a:spcPts val="1200"/>
              </a:spcBef>
            </a:pPr>
            <a:r>
              <a:rPr lang="sr-Latn-CS" b="1" i="1" dirty="0"/>
              <a:t>D</a:t>
            </a:r>
            <a:r>
              <a:rPr lang="sr-Latn-CS" b="1" i="1" dirty="0" smtClean="0"/>
              <a:t>ijagnostička klasifikacija: </a:t>
            </a:r>
            <a:r>
              <a:rPr lang="sr-Latn-CS" dirty="0" smtClean="0"/>
              <a:t>simptomi</a:t>
            </a:r>
            <a:r>
              <a:rPr lang="sr-Latn-CS" dirty="0"/>
              <a:t>, sindromi -</a:t>
            </a:r>
            <a:r>
              <a:rPr lang="sr-Latn-CS" dirty="0" smtClean="0"/>
              <a:t>nivo funkcionisanja</a:t>
            </a:r>
            <a:endParaRPr lang="sr-Latn-CS" dirty="0"/>
          </a:p>
          <a:p>
            <a:pPr>
              <a:spcBef>
                <a:spcPts val="1200"/>
              </a:spcBef>
            </a:pPr>
            <a:r>
              <a:rPr lang="sr-Latn-CS" b="1" i="1" dirty="0" smtClean="0"/>
              <a:t>Struktura ličnosti </a:t>
            </a:r>
            <a:r>
              <a:rPr lang="sr-Latn-CS" b="1" dirty="0" smtClean="0"/>
              <a:t>: </a:t>
            </a:r>
            <a:r>
              <a:rPr lang="sr-Latn-CS" dirty="0" smtClean="0"/>
              <a:t>crte, tendencije u  ponašanju- opis ličnosti</a:t>
            </a:r>
          </a:p>
          <a:p>
            <a:pPr>
              <a:spcBef>
                <a:spcPts val="1200"/>
              </a:spcBef>
            </a:pPr>
            <a:r>
              <a:rPr lang="sr-Latn-CS" dirty="0" smtClean="0"/>
              <a:t> </a:t>
            </a:r>
            <a:r>
              <a:rPr lang="sr-Latn-CS" b="1" i="1" dirty="0" smtClean="0"/>
              <a:t>Dinamika ličnosti i poremećaja: </a:t>
            </a:r>
            <a:r>
              <a:rPr lang="sr-Latn-CS" dirty="0" smtClean="0"/>
              <a:t>motivi, konflikti, odbrane, otpori, obrasci komunikacije – </a:t>
            </a:r>
            <a:r>
              <a:rPr lang="sr-Latn-CS" i="1" dirty="0" smtClean="0"/>
              <a:t>razumevanje</a:t>
            </a:r>
            <a:r>
              <a:rPr lang="sr-Latn-CS" dirty="0" smtClean="0"/>
              <a:t> zašto i kako je došlo do poremećaja</a:t>
            </a:r>
          </a:p>
          <a:p>
            <a:pPr>
              <a:spcBef>
                <a:spcPts val="1200"/>
              </a:spcBef>
            </a:pPr>
            <a:r>
              <a:rPr lang="sr-Latn-CS" b="1" i="1" dirty="0" smtClean="0"/>
              <a:t>Procena elemenata bitnih za terapiju</a:t>
            </a:r>
            <a:r>
              <a:rPr lang="sr-Latn-CS" dirty="0" smtClean="0"/>
              <a:t> -razlikuje se po modalitetima, (npr. Genogram za sistemsku th, procena Ego stanja za TA, procena Ego snage za psihoanalitičku i sl.)</a:t>
            </a:r>
          </a:p>
          <a:p>
            <a:pPr>
              <a:spcBef>
                <a:spcPts val="1200"/>
              </a:spcBef>
            </a:pPr>
            <a:r>
              <a:rPr lang="sr-Latn-CS" b="1" i="1" dirty="0" smtClean="0"/>
              <a:t>Predikcija</a:t>
            </a:r>
            <a:r>
              <a:rPr lang="sr-Latn-CS" dirty="0" smtClean="0"/>
              <a:t> (predviđanje) i </a:t>
            </a:r>
            <a:r>
              <a:rPr lang="sr-Latn-CS" b="1" i="1" dirty="0" smtClean="0"/>
              <a:t>postdikcija</a:t>
            </a:r>
            <a:r>
              <a:rPr lang="sr-Latn-CS" dirty="0" smtClean="0"/>
              <a:t> (sudske ekstertize)</a:t>
            </a:r>
          </a:p>
          <a:p>
            <a:pPr>
              <a:spcBef>
                <a:spcPts val="1200"/>
              </a:spcBef>
            </a:pPr>
            <a:r>
              <a:rPr lang="sr-Latn-CS" dirty="0" smtClean="0"/>
              <a:t>Procena </a:t>
            </a:r>
            <a:r>
              <a:rPr lang="sr-Latn-CS" b="1" i="1" dirty="0" smtClean="0"/>
              <a:t>specifičnih karaktertistika </a:t>
            </a:r>
            <a:r>
              <a:rPr lang="sr-Latn-CS" dirty="0" smtClean="0"/>
              <a:t>(radna sposobnost, zrelost za školu, uračunljivost, itd.)</a:t>
            </a:r>
          </a:p>
          <a:p>
            <a:pPr>
              <a:spcBef>
                <a:spcPts val="1200"/>
              </a:spcBef>
            </a:pPr>
            <a:r>
              <a:rPr lang="sr-Latn-CS" b="1" i="1" dirty="0" smtClean="0"/>
              <a:t>Evaluacija tretmana </a:t>
            </a:r>
            <a:r>
              <a:rPr lang="sr-Latn-CS" dirty="0" smtClean="0"/>
              <a:t>(psihoterapijskog i/ili farmakoterapijskog)</a:t>
            </a:r>
            <a:endParaRPr lang="en-US" dirty="0"/>
          </a:p>
        </p:txBody>
      </p:sp>
      <p:sp>
        <p:nvSpPr>
          <p:cNvPr id="3" name="Title 2"/>
          <p:cNvSpPr>
            <a:spLocks noGrp="1"/>
          </p:cNvSpPr>
          <p:nvPr>
            <p:ph type="title"/>
          </p:nvPr>
        </p:nvSpPr>
        <p:spPr>
          <a:xfrm>
            <a:off x="179512" y="274638"/>
            <a:ext cx="8507288" cy="778098"/>
          </a:xfrm>
        </p:spPr>
        <p:txBody>
          <a:bodyPr>
            <a:normAutofit/>
          </a:bodyPr>
          <a:lstStyle/>
          <a:p>
            <a:r>
              <a:rPr lang="sr-Latn-CS" sz="3200" dirty="0" smtClean="0">
                <a:effectLst/>
              </a:rPr>
              <a:t>    </a:t>
            </a:r>
            <a:r>
              <a:rPr lang="sr-Latn-CS" sz="3600" dirty="0" smtClean="0">
                <a:effectLst/>
              </a:rPr>
              <a:t>Zadaci  psihodijagnostike</a:t>
            </a:r>
            <a:endParaRPr lang="en-US" sz="3600" dirty="0">
              <a:effectLst/>
            </a:endParaRPr>
          </a:p>
        </p:txBody>
      </p:sp>
    </p:spTree>
    <p:extLst>
      <p:ext uri="{BB962C8B-B14F-4D97-AF65-F5344CB8AC3E}">
        <p14:creationId xmlns:p14="http://schemas.microsoft.com/office/powerpoint/2010/main" xmlns="" val="35683052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295400"/>
            <a:ext cx="8229600" cy="5229944"/>
          </a:xfrm>
        </p:spPr>
        <p:txBody>
          <a:bodyPr>
            <a:normAutofit/>
          </a:bodyPr>
          <a:lstStyle/>
          <a:p>
            <a:pPr>
              <a:spcBef>
                <a:spcPts val="1200"/>
              </a:spcBef>
            </a:pPr>
            <a:r>
              <a:rPr lang="sr-Latn-CS" sz="2400" dirty="0" smtClean="0">
                <a:latin typeface="Calibri" pitchFamily="34" charset="0"/>
              </a:rPr>
              <a:t>Simptomi su samo pogrešna rešenja problema</a:t>
            </a:r>
            <a:r>
              <a:rPr lang="sr-Latn-CS" sz="2400" b="1" i="1" dirty="0" smtClean="0">
                <a:latin typeface="Calibri" pitchFamily="34" charset="0"/>
              </a:rPr>
              <a:t>- način adaptacije ili slom adaptacije! </a:t>
            </a:r>
          </a:p>
          <a:p>
            <a:pPr>
              <a:spcBef>
                <a:spcPts val="1200"/>
              </a:spcBef>
            </a:pPr>
            <a:r>
              <a:rPr lang="sr-Latn-CS" sz="2400" dirty="0" smtClean="0">
                <a:latin typeface="Calibri" pitchFamily="34" charset="0"/>
              </a:rPr>
              <a:t>Diferencijalna dijagnostika otkrivamo </a:t>
            </a:r>
            <a:r>
              <a:rPr lang="sr-Latn-CS" sz="2400" b="1" i="1" dirty="0" smtClean="0">
                <a:latin typeface="Calibri" pitchFamily="34" charset="0"/>
              </a:rPr>
              <a:t>latentne</a:t>
            </a:r>
            <a:r>
              <a:rPr lang="sr-Latn-CS" sz="2400" b="1" dirty="0" smtClean="0">
                <a:latin typeface="Calibri" pitchFamily="34" charset="0"/>
              </a:rPr>
              <a:t> </a:t>
            </a:r>
            <a:r>
              <a:rPr lang="sr-Latn-CS" sz="2400" b="1" i="1" dirty="0" smtClean="0">
                <a:latin typeface="Calibri" pitchFamily="34" charset="0"/>
              </a:rPr>
              <a:t>psihološke sadržaje i procese</a:t>
            </a:r>
            <a:r>
              <a:rPr lang="sr-Latn-CS" sz="2400" dirty="0" smtClean="0">
                <a:latin typeface="Calibri" pitchFamily="34" charset="0"/>
              </a:rPr>
              <a:t> i </a:t>
            </a:r>
            <a:r>
              <a:rPr lang="sr-Latn-CS" sz="2400" b="1" i="1" dirty="0" smtClean="0">
                <a:latin typeface="Calibri" pitchFamily="34" charset="0"/>
              </a:rPr>
              <a:t>probleme koji leže ispod simptoma</a:t>
            </a:r>
            <a:endParaRPr lang="sr-Latn-CS" sz="2400" i="1" dirty="0" smtClean="0">
              <a:latin typeface="Calibri" pitchFamily="34" charset="0"/>
            </a:endParaRPr>
          </a:p>
          <a:p>
            <a:pPr>
              <a:spcBef>
                <a:spcPts val="1200"/>
              </a:spcBef>
            </a:pPr>
            <a:r>
              <a:rPr lang="sr-Latn-CS" sz="2400" b="1" i="1" dirty="0" smtClean="0">
                <a:latin typeface="Calibri" pitchFamily="34" charset="0"/>
              </a:rPr>
              <a:t>Ista etiologija (uzroci)  </a:t>
            </a:r>
            <a:r>
              <a:rPr lang="sr-Latn-CS" sz="2400" dirty="0" smtClean="0">
                <a:latin typeface="Calibri" pitchFamily="34" charset="0"/>
              </a:rPr>
              <a:t>mogu dati najrazličitije simptome (fenomenologiju) kod različitih osoba (svako je jedinstveno biće i u zdravlju i u bolesti)</a:t>
            </a:r>
          </a:p>
          <a:p>
            <a:pPr>
              <a:spcBef>
                <a:spcPts val="1200"/>
              </a:spcBef>
            </a:pPr>
            <a:r>
              <a:rPr lang="sr-Latn-CS" sz="2400" b="1" i="1" dirty="0" smtClean="0">
                <a:latin typeface="Calibri" pitchFamily="34" charset="0"/>
              </a:rPr>
              <a:t>Slični ili isti simptomi  </a:t>
            </a:r>
            <a:r>
              <a:rPr lang="sr-Latn-CS" sz="2400" dirty="0" smtClean="0">
                <a:latin typeface="Calibri" pitchFamily="34" charset="0"/>
              </a:rPr>
              <a:t>mogu poticati od sasvim različitih uzroka (unutrašnjih, psiholoških razloga i okolnosti)</a:t>
            </a:r>
          </a:p>
          <a:p>
            <a:pPr>
              <a:spcBef>
                <a:spcPts val="1200"/>
              </a:spcBef>
            </a:pPr>
            <a:r>
              <a:rPr lang="sr-Latn-CS" sz="2400" b="1" i="1" dirty="0" smtClean="0">
                <a:latin typeface="Calibri" pitchFamily="34" charset="0"/>
              </a:rPr>
              <a:t>Preporučeni  terapijski pristup </a:t>
            </a:r>
            <a:r>
              <a:rPr lang="sr-Latn-CS" sz="2400" dirty="0" smtClean="0">
                <a:latin typeface="Calibri" pitchFamily="34" charset="0"/>
              </a:rPr>
              <a:t>može da bude potpuno različit kod istih spoljašnjih manifestacija/simptoma u zavisnosti od etiologije, strukture ličnosti i dinamike patološkog procesa</a:t>
            </a:r>
          </a:p>
        </p:txBody>
      </p:sp>
      <p:sp>
        <p:nvSpPr>
          <p:cNvPr id="3" name="Title 2"/>
          <p:cNvSpPr>
            <a:spLocks noGrp="1"/>
          </p:cNvSpPr>
          <p:nvPr>
            <p:ph type="title"/>
          </p:nvPr>
        </p:nvSpPr>
        <p:spPr>
          <a:xfrm>
            <a:off x="0" y="188640"/>
            <a:ext cx="9144000" cy="792088"/>
          </a:xfrm>
        </p:spPr>
        <p:txBody>
          <a:bodyPr>
            <a:noAutofit/>
          </a:bodyPr>
          <a:lstStyle/>
          <a:p>
            <a:r>
              <a:rPr lang="sr-Latn-CS" sz="3600" dirty="0" smtClean="0">
                <a:effectLst/>
                <a:latin typeface="Calibri" pitchFamily="34" charset="0"/>
              </a:rPr>
              <a:t> </a:t>
            </a:r>
            <a:r>
              <a:rPr lang="sr-Latn-CS" sz="3200" dirty="0" smtClean="0">
                <a:effectLst/>
                <a:latin typeface="Calibri" pitchFamily="34" charset="0"/>
              </a:rPr>
              <a:t>Odnos između fenomenologije, etiologije i terapije</a:t>
            </a:r>
            <a:endParaRPr lang="en-US" sz="3200" dirty="0">
              <a:effectLst/>
              <a:latin typeface="Calibri" pitchFamily="34" charset="0"/>
            </a:endParaRPr>
          </a:p>
        </p:txBody>
      </p:sp>
    </p:spTree>
    <p:extLst>
      <p:ext uri="{BB962C8B-B14F-4D97-AF65-F5344CB8AC3E}">
        <p14:creationId xmlns:p14="http://schemas.microsoft.com/office/powerpoint/2010/main" xmlns="" val="351318838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665</TotalTime>
  <Words>1476</Words>
  <Application>Microsoft Office PowerPoint</Application>
  <PresentationFormat>On-screen Show (4:3)</PresentationFormat>
  <Paragraphs>134</Paragraphs>
  <Slides>23</Slides>
  <Notes>5</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Adjacency</vt:lpstr>
      <vt:lpstr>Dijagnostička procena </vt:lpstr>
      <vt:lpstr>Psihodijagnostika</vt:lpstr>
      <vt:lpstr>Kriza psihodijagnostike</vt:lpstr>
      <vt:lpstr>     Zašto psihodijagnostika? </vt:lpstr>
      <vt:lpstr>Dva “predmeta”  psihodijagnostičke procene</vt:lpstr>
      <vt:lpstr>Dva značenja termina psihodijagnostike u praksi </vt:lpstr>
      <vt:lpstr>    Klinička procena ličnosti i poremećaja</vt:lpstr>
      <vt:lpstr>    Zadaci  psihodijagnostike</vt:lpstr>
      <vt:lpstr> Odnos između fenomenologije, etiologije i terapije</vt:lpstr>
      <vt:lpstr>    Primeri: panični napadi</vt:lpstr>
      <vt:lpstr>Odnos između etiologije i fenomenologije</vt:lpstr>
      <vt:lpstr>Psihodijagnostička procena </vt:lpstr>
      <vt:lpstr>Dijagnostistička klasifikacija</vt:lpstr>
      <vt:lpstr>Dijagnostiostička klasifikacija</vt:lpstr>
      <vt:lpstr>Dijagnostiostička klasifikacija</vt:lpstr>
      <vt:lpstr>Dijagnostiostička klasifikacija</vt:lpstr>
      <vt:lpstr>Psihodijagnostička procena dimenzionalno-kategorijalno</vt:lpstr>
      <vt:lpstr>Psihodijagnostička procena dimenzionalno-kategorijalno</vt:lpstr>
      <vt:lpstr>Psihodijagnostička procena dimenzionalno-kategorijalno</vt:lpstr>
      <vt:lpstr>Slide 20</vt:lpstr>
      <vt:lpstr>  </vt:lpstr>
      <vt:lpstr>Slide 22</vt:lpstr>
      <vt:lpstr>Poremećaji ličnosti i temperament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fujilap03</cp:lastModifiedBy>
  <cp:revision>54</cp:revision>
  <dcterms:created xsi:type="dcterms:W3CDTF">2021-10-12T12:18:02Z</dcterms:created>
  <dcterms:modified xsi:type="dcterms:W3CDTF">2021-10-27T16:21:07Z</dcterms:modified>
</cp:coreProperties>
</file>