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292" r:id="rId4"/>
    <p:sldId id="290" r:id="rId5"/>
    <p:sldId id="261" r:id="rId6"/>
    <p:sldId id="267" r:id="rId7"/>
    <p:sldId id="265" r:id="rId8"/>
    <p:sldId id="268" r:id="rId9"/>
    <p:sldId id="262" r:id="rId10"/>
    <p:sldId id="269" r:id="rId11"/>
    <p:sldId id="266" r:id="rId12"/>
    <p:sldId id="270" r:id="rId13"/>
    <p:sldId id="271" r:id="rId14"/>
    <p:sldId id="289" r:id="rId15"/>
    <p:sldId id="293" r:id="rId16"/>
    <p:sldId id="294" r:id="rId17"/>
    <p:sldId id="277" r:id="rId18"/>
    <p:sldId id="273" r:id="rId19"/>
    <p:sldId id="274" r:id="rId20"/>
    <p:sldId id="295" r:id="rId21"/>
    <p:sldId id="297" r:id="rId22"/>
    <p:sldId id="300" r:id="rId23"/>
    <p:sldId id="281" r:id="rId24"/>
    <p:sldId id="298" r:id="rId25"/>
    <p:sldId id="284" r:id="rId26"/>
    <p:sldId id="275" r:id="rId27"/>
    <p:sldId id="287" r:id="rId28"/>
    <p:sldId id="288" r:id="rId29"/>
    <p:sldId id="29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41" autoAdjust="0"/>
  </p:normalViewPr>
  <p:slideViewPr>
    <p:cSldViewPr>
      <p:cViewPr varScale="1">
        <p:scale>
          <a:sx n="103" d="100"/>
          <a:sy n="103" d="100"/>
        </p:scale>
        <p:origin x="-102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F11CD64-47B6-4F12-B481-9F9125C72AC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5D73D7A-55EA-431A-96F9-C5098A807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CD64-47B6-4F12-B481-9F9125C72AC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3D7A-55EA-431A-96F9-C5098A807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CD64-47B6-4F12-B481-9F9125C72AC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3D7A-55EA-431A-96F9-C5098A807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CD64-47B6-4F12-B481-9F9125C72AC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3D7A-55EA-431A-96F9-C5098A807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CD64-47B6-4F12-B481-9F9125C72AC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3D7A-55EA-431A-96F9-C5098A807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CD64-47B6-4F12-B481-9F9125C72AC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3D7A-55EA-431A-96F9-C5098A807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F11CD64-47B6-4F12-B481-9F9125C72AC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D73D7A-55EA-431A-96F9-C5098A80785E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F11CD64-47B6-4F12-B481-9F9125C72AC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5D73D7A-55EA-431A-96F9-C5098A807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CD64-47B6-4F12-B481-9F9125C72AC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3D7A-55EA-431A-96F9-C5098A807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CD64-47B6-4F12-B481-9F9125C72AC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3D7A-55EA-431A-96F9-C5098A807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1CD64-47B6-4F12-B481-9F9125C72AC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3D7A-55EA-431A-96F9-C5098A8078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F11CD64-47B6-4F12-B481-9F9125C72AC5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5D73D7A-55EA-431A-96F9-C5098A8078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azon.com/gp/product/0345339010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Faze </a:t>
            </a:r>
            <a:r>
              <a:rPr lang="sr-Latn-RS" dirty="0" smtClean="0"/>
              <a:t>životnog ciklusa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343400"/>
            <a:ext cx="7010400" cy="1309138"/>
          </a:xfrm>
        </p:spPr>
        <p:txBody>
          <a:bodyPr/>
          <a:lstStyle/>
          <a:p>
            <a:pPr marL="406908" indent="-342900"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dirty="0"/>
              <a:t>P</a:t>
            </a:r>
            <a:r>
              <a:rPr lang="sr-Latn-RS" dirty="0" smtClean="0"/>
              <a:t>sihosocijalni  razvoj</a:t>
            </a:r>
            <a:r>
              <a:rPr lang="en-US" dirty="0" smtClean="0"/>
              <a:t>-</a:t>
            </a:r>
            <a:r>
              <a:rPr lang="sr-Latn-RS" dirty="0" smtClean="0"/>
              <a:t> Erik Erikson</a:t>
            </a:r>
          </a:p>
          <a:p>
            <a:pPr marL="406908" indent="-342900"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dirty="0" smtClean="0"/>
              <a:t>Stadijumi životnog ciklusa- Levinson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1000"/>
            <a:ext cx="6400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98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01000" cy="808038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/>
              <a:t>Faze psihosocijalnog razvoja</a:t>
            </a:r>
            <a:r>
              <a:rPr lang="hr-HR" sz="3600" dirty="0"/>
              <a:t> </a:t>
            </a:r>
            <a:endParaRPr lang="sr-Latn-CS" sz="36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1981200"/>
            <a:ext cx="8588376" cy="48768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spcBef>
                <a:spcPct val="0"/>
              </a:spcBef>
              <a:buClr>
                <a:schemeClr val="accent2">
                  <a:lumMod val="50000"/>
                </a:schemeClr>
              </a:buClr>
              <a:buFont typeface="+mj-lt"/>
              <a:buAutoNum type="arabicPeriod" startAt="6"/>
            </a:pPr>
            <a:r>
              <a:rPr lang="hr-HR" sz="2400" b="1" i="1" dirty="0" smtClean="0"/>
              <a:t>Faza intimnosti</a:t>
            </a:r>
            <a:r>
              <a:rPr lang="hr-HR" sz="2400" dirty="0" smtClean="0"/>
              <a:t> </a:t>
            </a:r>
            <a:r>
              <a:rPr lang="hr-HR" sz="2400" b="1" i="1" dirty="0" smtClean="0"/>
              <a:t>vs.izolacija</a:t>
            </a:r>
            <a:endParaRPr lang="hr-HR" sz="2400" dirty="0"/>
          </a:p>
          <a:p>
            <a:pPr marL="0" indent="0">
              <a:lnSpc>
                <a:spcPct val="90000"/>
              </a:lnSpc>
              <a:spcBef>
                <a:spcPct val="0"/>
              </a:spcBef>
              <a:buClr>
                <a:schemeClr val="accent2">
                  <a:lumMod val="50000"/>
                </a:schemeClr>
              </a:buClr>
              <a:buNone/>
            </a:pPr>
            <a:endParaRPr lang="hr-HR" sz="2400" dirty="0" smtClean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hr-HR" sz="2400" dirty="0" smtClean="0"/>
              <a:t>Uzrast: mladi odrasli (18-30/40g.)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hr-HR" sz="2400" dirty="0" smtClean="0"/>
              <a:t>Značajan odnos: partnerski</a:t>
            </a:r>
            <a:endParaRPr lang="sr-Latn-RS" sz="2400" dirty="0" smtClean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vi-VN" sz="2400" dirty="0"/>
              <a:t>Razvojni zadaci: Razvoj i održavanje odnosa koji su nam potrebni kao podrška, potvrda naše </a:t>
            </a:r>
            <a:r>
              <a:rPr lang="vi-VN" sz="2400" dirty="0" smtClean="0"/>
              <a:t>mo</a:t>
            </a:r>
            <a:r>
              <a:rPr lang="sr-Latn-RS" sz="2400" dirty="0" smtClean="0"/>
              <a:t>ć</a:t>
            </a:r>
            <a:r>
              <a:rPr lang="vi-VN" sz="2400" dirty="0" smtClean="0"/>
              <a:t>i </a:t>
            </a:r>
            <a:r>
              <a:rPr lang="vi-VN" sz="2400" dirty="0"/>
              <a:t>u odraslom dobu, korigovanje i sprovođenje </a:t>
            </a:r>
            <a:r>
              <a:rPr lang="vi-VN" sz="2400" dirty="0" smtClean="0"/>
              <a:t>životnog </a:t>
            </a:r>
            <a:r>
              <a:rPr lang="vi-VN" sz="2400" dirty="0"/>
              <a:t>plana i rešavanje problema i </a:t>
            </a:r>
            <a:r>
              <a:rPr lang="vi-VN" sz="2400" dirty="0" smtClean="0"/>
              <a:t>izazova</a:t>
            </a:r>
            <a:endParaRPr lang="sr-Latn-RS" sz="2400" dirty="0" smtClean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sz="2400" dirty="0" smtClean="0"/>
              <a:t>Potrebe: trajniji, bliski emocionalni odnosi, početak profesionalne karijere, zasnivanje porodice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sz="2400" dirty="0" smtClean="0"/>
              <a:t>Negativna iskustva?</a:t>
            </a:r>
            <a:endParaRPr lang="sr-Latn-CS" sz="2400" dirty="0" smtClean="0"/>
          </a:p>
        </p:txBody>
      </p:sp>
    </p:spTree>
    <p:extLst>
      <p:ext uri="{BB962C8B-B14F-4D97-AF65-F5344CB8AC3E}">
        <p14:creationId xmlns:p14="http://schemas.microsoft.com/office/powerpoint/2010/main" val="3523488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62000"/>
          </a:xfrm>
        </p:spPr>
        <p:txBody>
          <a:bodyPr>
            <a:normAutofit/>
          </a:bodyPr>
          <a:lstStyle/>
          <a:p>
            <a:r>
              <a:rPr lang="hr-HR" b="1" dirty="0"/>
              <a:t>Faze psihosocijalnog razvoja</a:t>
            </a:r>
            <a:r>
              <a:rPr lang="hr-HR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6953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90000"/>
              </a:lnSpc>
              <a:spcBef>
                <a:spcPct val="0"/>
              </a:spcBef>
              <a:buClr>
                <a:schemeClr val="accent2">
                  <a:lumMod val="50000"/>
                </a:schemeClr>
              </a:buClr>
              <a:buFont typeface="+mj-lt"/>
              <a:buAutoNum type="arabicPeriod" startAt="7"/>
            </a:pPr>
            <a:r>
              <a:rPr lang="hr-HR" sz="2600" b="1" i="1" dirty="0" smtClean="0"/>
              <a:t>Faza </a:t>
            </a:r>
            <a:r>
              <a:rPr lang="hr-HR" sz="2600" b="1" i="1" dirty="0"/>
              <a:t>(re)produkcije</a:t>
            </a:r>
            <a:r>
              <a:rPr lang="hr-HR" sz="2600" dirty="0"/>
              <a:t> </a:t>
            </a:r>
            <a:r>
              <a:rPr lang="hr-HR" sz="2600" b="1" i="1" dirty="0" smtClean="0"/>
              <a:t>vs. Stagnacije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Clr>
                <a:schemeClr val="accent2">
                  <a:lumMod val="50000"/>
                </a:schemeClr>
              </a:buClr>
              <a:buNone/>
            </a:pPr>
            <a:endParaRPr lang="hr-HR" sz="2600" b="1" i="1" dirty="0" smtClean="0"/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hr-HR" sz="2600" dirty="0" smtClean="0"/>
              <a:t>odraslo </a:t>
            </a:r>
            <a:r>
              <a:rPr lang="hr-HR" sz="2600" dirty="0"/>
              <a:t>doba </a:t>
            </a:r>
            <a:r>
              <a:rPr lang="hr-HR" sz="2600" dirty="0" smtClean="0"/>
              <a:t>(30-60g</a:t>
            </a:r>
            <a:r>
              <a:rPr lang="hr-HR" sz="2600" dirty="0"/>
              <a:t>.) </a:t>
            </a:r>
            <a:endParaRPr lang="hr-HR" sz="2600" dirty="0" smtClean="0"/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hr-HR" sz="2600" dirty="0" smtClean="0"/>
              <a:t>značajan </a:t>
            </a:r>
            <a:r>
              <a:rPr lang="hr-HR" sz="2600" dirty="0"/>
              <a:t>odnos: roditeljski, </a:t>
            </a:r>
            <a:endParaRPr lang="hr-HR" sz="2600" dirty="0" smtClean="0"/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hr-HR" sz="2600" dirty="0" smtClean="0"/>
              <a:t>profesionalna karijera,  potomstvo, odnosi na poslu</a:t>
            </a:r>
          </a:p>
          <a:p>
            <a:pPr marL="514350" indent="-514350">
              <a:lnSpc>
                <a:spcPct val="90000"/>
              </a:lnSpc>
              <a:spcBef>
                <a:spcPct val="0"/>
              </a:spcBef>
              <a:buClr>
                <a:schemeClr val="accent2">
                  <a:lumMod val="50000"/>
                </a:schemeClr>
              </a:buClr>
              <a:buFont typeface="+mj-lt"/>
              <a:buAutoNum type="arabicPeriod" startAt="7"/>
            </a:pPr>
            <a:endParaRPr lang="hr-HR" sz="2600" u="sng" dirty="0"/>
          </a:p>
          <a:p>
            <a:pPr marL="0" indent="0">
              <a:lnSpc>
                <a:spcPct val="90000"/>
              </a:lnSpc>
              <a:buClr>
                <a:schemeClr val="accent2">
                  <a:lumMod val="50000"/>
                </a:schemeClr>
              </a:buClr>
              <a:buNone/>
            </a:pPr>
            <a:r>
              <a:rPr lang="hr-HR" sz="2600" b="1" i="1" dirty="0" smtClean="0">
                <a:solidFill>
                  <a:schemeClr val="accent2">
                    <a:lumMod val="50000"/>
                  </a:schemeClr>
                </a:solidFill>
              </a:rPr>
              <a:t>8.</a:t>
            </a:r>
            <a:r>
              <a:rPr lang="hr-HR" sz="2600" b="1" i="1" dirty="0" smtClean="0"/>
              <a:t>    Faza integriteta vs. Očaja</a:t>
            </a:r>
          </a:p>
          <a:p>
            <a:pPr marL="0" indent="0">
              <a:lnSpc>
                <a:spcPct val="90000"/>
              </a:lnSpc>
              <a:buClr>
                <a:schemeClr val="accent2">
                  <a:lumMod val="50000"/>
                </a:schemeClr>
              </a:buClr>
              <a:buNone/>
            </a:pPr>
            <a:endParaRPr lang="hr-HR" sz="2600" b="1" i="1" dirty="0" smtClean="0"/>
          </a:p>
          <a:p>
            <a:pPr marL="457200" indent="-457200">
              <a:lnSpc>
                <a:spcPct val="9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hr-HR" sz="2600" dirty="0" smtClean="0"/>
              <a:t>zrelo </a:t>
            </a:r>
            <a:r>
              <a:rPr lang="hr-HR" sz="2600" dirty="0"/>
              <a:t>doba </a:t>
            </a:r>
            <a:r>
              <a:rPr lang="hr-HR" sz="2600" b="1" i="1" dirty="0" smtClean="0"/>
              <a:t> </a:t>
            </a:r>
            <a:r>
              <a:rPr lang="hr-HR" sz="2600" dirty="0" smtClean="0"/>
              <a:t>(od 65g</a:t>
            </a:r>
            <a:r>
              <a:rPr lang="hr-HR" sz="2600" dirty="0"/>
              <a:t>.) </a:t>
            </a:r>
            <a:endParaRPr lang="hr-HR" sz="2600" dirty="0" smtClean="0"/>
          </a:p>
          <a:p>
            <a:pPr marL="457200" indent="-457200">
              <a:lnSpc>
                <a:spcPct val="9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hr-HR" sz="2600" dirty="0" smtClean="0"/>
              <a:t>značajan </a:t>
            </a:r>
            <a:r>
              <a:rPr lang="hr-HR" sz="2600" dirty="0"/>
              <a:t>odnos: separacija od </a:t>
            </a:r>
            <a:r>
              <a:rPr lang="hr-HR" sz="2600" dirty="0" smtClean="0"/>
              <a:t>dece, gubici </a:t>
            </a:r>
            <a:r>
              <a:rPr lang="hr-HR" sz="2600" dirty="0"/>
              <a:t>bliskih relacija, unuci,</a:t>
            </a:r>
          </a:p>
          <a:p>
            <a:pPr marL="457200" indent="-457200">
              <a:lnSpc>
                <a:spcPct val="9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hr-HR" sz="2600" dirty="0" smtClean="0"/>
              <a:t>Preispitivanje sopstvenog života, bilansiranje</a:t>
            </a:r>
            <a:r>
              <a:rPr lang="hr-HR" sz="2600" dirty="0"/>
              <a:t>, životni </a:t>
            </a:r>
            <a:r>
              <a:rPr lang="hr-HR" sz="2600" dirty="0" smtClean="0"/>
              <a:t>smisao, odnos </a:t>
            </a:r>
            <a:r>
              <a:rPr lang="hr-HR" sz="2600" dirty="0"/>
              <a:t>prema dotadašnjem iskustvu i ostvarenost </a:t>
            </a:r>
            <a:r>
              <a:rPr lang="hr-HR" sz="2600" dirty="0" smtClean="0"/>
              <a:t>ciljeva, odnos prema smrti i starenju</a:t>
            </a:r>
            <a:endParaRPr lang="hr-HR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904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2. Stadijumi životnog ciklusa- Levinson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45736"/>
          </a:xfrm>
        </p:spPr>
        <p:txBody>
          <a:bodyPr>
            <a:normAutofit/>
          </a:bodyPr>
          <a:lstStyle/>
          <a:p>
            <a:pPr marL="109728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sr-Latn-RS" sz="2400" dirty="0" smtClean="0"/>
              <a:t>Odr</a:t>
            </a:r>
            <a:r>
              <a:rPr lang="sr-Latn-RS" sz="2400" dirty="0"/>
              <a:t>aslo doba- stagnacija, promene?</a:t>
            </a:r>
            <a:endParaRPr lang="en-US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sr-Latn-RS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sz="2400" dirty="0" smtClean="0"/>
              <a:t>S</a:t>
            </a:r>
            <a:r>
              <a:rPr lang="en-US" sz="2400" dirty="0" err="1" smtClean="0"/>
              <a:t>tudij</a:t>
            </a:r>
            <a:r>
              <a:rPr lang="sr-Latn-RS" sz="2400" dirty="0"/>
              <a:t>a</a:t>
            </a:r>
            <a:r>
              <a:rPr lang="en-US" sz="2400" dirty="0"/>
              <a:t> </a:t>
            </a:r>
            <a:r>
              <a:rPr lang="en-US" sz="2400" dirty="0" err="1"/>
              <a:t>života</a:t>
            </a:r>
            <a:r>
              <a:rPr lang="en-US" sz="2400" dirty="0"/>
              <a:t> </a:t>
            </a:r>
            <a:r>
              <a:rPr lang="en-US" sz="2400" dirty="0" err="1" smtClean="0"/>
              <a:t>muškaraca</a:t>
            </a:r>
            <a:r>
              <a:rPr lang="sr-Latn-RS" sz="2400" dirty="0" smtClean="0"/>
              <a:t>- k</a:t>
            </a:r>
            <a:r>
              <a:rPr lang="en-US" sz="2400" dirty="0" err="1" smtClean="0"/>
              <a:t>rajem</a:t>
            </a:r>
            <a:r>
              <a:rPr lang="en-US" sz="2400" dirty="0" smtClean="0"/>
              <a:t> 1960-ih</a:t>
            </a:r>
            <a:r>
              <a:rPr lang="sr-Latn-RS" sz="2400" dirty="0" smtClean="0"/>
              <a:t>, </a:t>
            </a:r>
            <a:r>
              <a:rPr lang="en-US" sz="2400" dirty="0" err="1" smtClean="0"/>
              <a:t>dubinsk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intervju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/>
              <a:t>sa </a:t>
            </a:r>
            <a:r>
              <a:rPr lang="sr-Latn-RS" sz="2400" dirty="0" smtClean="0"/>
              <a:t>40</a:t>
            </a:r>
            <a:r>
              <a:rPr lang="en-US" sz="2400" dirty="0" smtClean="0"/>
              <a:t> </a:t>
            </a:r>
            <a:r>
              <a:rPr lang="en-US" sz="2400" dirty="0" err="1"/>
              <a:t>muškaraca</a:t>
            </a:r>
            <a:r>
              <a:rPr lang="en-US" sz="2400" dirty="0"/>
              <a:t>, </a:t>
            </a:r>
            <a:r>
              <a:rPr lang="en-US" sz="2400" dirty="0" err="1"/>
              <a:t>starosti</a:t>
            </a:r>
            <a:r>
              <a:rPr lang="en-US" sz="2400" dirty="0"/>
              <a:t> od 35 do 45 </a:t>
            </a:r>
            <a:r>
              <a:rPr lang="en-US" sz="2400" dirty="0" err="1"/>
              <a:t>godina</a:t>
            </a:r>
            <a:r>
              <a:rPr lang="en-US" sz="2400" dirty="0"/>
              <a:t>, </a:t>
            </a:r>
            <a:r>
              <a:rPr lang="en-US" sz="2400" dirty="0" smtClean="0"/>
              <a:t> </a:t>
            </a:r>
            <a:r>
              <a:rPr lang="en-US" sz="2400" dirty="0" err="1"/>
              <a:t>različitih</a:t>
            </a:r>
            <a:r>
              <a:rPr lang="en-US" sz="2400" dirty="0"/>
              <a:t> </a:t>
            </a:r>
            <a:r>
              <a:rPr lang="en-US" sz="2400" dirty="0" err="1"/>
              <a:t>verskih</a:t>
            </a:r>
            <a:r>
              <a:rPr lang="en-US" sz="2400" dirty="0"/>
              <a:t>, </a:t>
            </a:r>
            <a:r>
              <a:rPr lang="en-US" sz="2400" dirty="0" err="1"/>
              <a:t>socijalno-ekonomskih</a:t>
            </a:r>
            <a:r>
              <a:rPr lang="en-US" sz="2400" dirty="0"/>
              <a:t>, </a:t>
            </a:r>
            <a:r>
              <a:rPr lang="en-US" sz="2400" dirty="0" err="1"/>
              <a:t>bračnih</a:t>
            </a:r>
            <a:r>
              <a:rPr lang="en-US" sz="2400" dirty="0"/>
              <a:t> i </a:t>
            </a:r>
            <a:r>
              <a:rPr lang="en-US" sz="2400" dirty="0" err="1"/>
              <a:t>etničkih</a:t>
            </a:r>
            <a:r>
              <a:rPr lang="en-US" sz="2400" dirty="0"/>
              <a:t> </a:t>
            </a:r>
            <a:r>
              <a:rPr lang="en-US" sz="2400" dirty="0" err="1"/>
              <a:t>statusa</a:t>
            </a:r>
            <a:r>
              <a:rPr lang="en-US" sz="2400" dirty="0"/>
              <a:t> / </a:t>
            </a:r>
            <a:r>
              <a:rPr lang="en-US" sz="2400" dirty="0" err="1"/>
              <a:t>porekla</a:t>
            </a:r>
            <a:r>
              <a:rPr lang="en-US" sz="2400" dirty="0" smtClean="0"/>
              <a:t>.</a:t>
            </a:r>
            <a:endParaRPr lang="sr-Latn-RS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sz="2400" dirty="0"/>
              <a:t>P</a:t>
            </a:r>
            <a:r>
              <a:rPr lang="en-US" sz="2400" dirty="0" err="1"/>
              <a:t>ostojanje</a:t>
            </a:r>
            <a:r>
              <a:rPr lang="en-US" sz="2400" dirty="0"/>
              <a:t> </a:t>
            </a:r>
            <a:r>
              <a:rPr lang="en-US" sz="2400" dirty="0" err="1"/>
              <a:t>univerzalnog</a:t>
            </a:r>
            <a:r>
              <a:rPr lang="en-US" sz="2400" dirty="0"/>
              <a:t>, </a:t>
            </a:r>
            <a:r>
              <a:rPr lang="en-US" sz="2400" dirty="0" err="1"/>
              <a:t>fiksnog</a:t>
            </a:r>
            <a:r>
              <a:rPr lang="en-US" sz="2400" dirty="0"/>
              <a:t> </a:t>
            </a:r>
            <a:r>
              <a:rPr lang="en-US" sz="2400" dirty="0" err="1"/>
              <a:t>napredovanja</a:t>
            </a:r>
            <a:r>
              <a:rPr lang="en-US" sz="2400" dirty="0"/>
              <a:t> u </a:t>
            </a:r>
            <a:r>
              <a:rPr lang="en-US" sz="2400" dirty="0" err="1"/>
              <a:t>starosnoj</a:t>
            </a:r>
            <a:r>
              <a:rPr lang="en-US" sz="2400" dirty="0"/>
              <a:t> </a:t>
            </a:r>
            <a:r>
              <a:rPr lang="en-US" sz="2400" dirty="0" err="1"/>
              <a:t>dobi</a:t>
            </a:r>
            <a:r>
              <a:rPr lang="en-US" sz="2400" dirty="0"/>
              <a:t>, </a:t>
            </a:r>
            <a:r>
              <a:rPr lang="en-US" sz="2400" dirty="0" err="1"/>
              <a:t>baš</a:t>
            </a:r>
            <a:r>
              <a:rPr lang="en-US" sz="2400" dirty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što</a:t>
            </a:r>
            <a:r>
              <a:rPr lang="en-US" sz="2400" dirty="0"/>
              <a:t> </a:t>
            </a:r>
            <a:r>
              <a:rPr lang="en-US" sz="2400" dirty="0" err="1"/>
              <a:t>postoji</a:t>
            </a:r>
            <a:r>
              <a:rPr lang="en-US" sz="2400" dirty="0"/>
              <a:t> u </a:t>
            </a:r>
            <a:r>
              <a:rPr lang="en-US" sz="2400" dirty="0" err="1"/>
              <a:t>detinjstvu</a:t>
            </a:r>
            <a:r>
              <a:rPr lang="en-US" sz="2400" dirty="0"/>
              <a:t> i </a:t>
            </a:r>
            <a:r>
              <a:rPr lang="en-US" sz="2400" dirty="0" err="1"/>
              <a:t>adolescenciji</a:t>
            </a:r>
            <a:r>
              <a:rPr lang="en-US" sz="2400" dirty="0"/>
              <a:t>. </a:t>
            </a:r>
            <a:endParaRPr lang="sr-Latn-R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54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i="1" dirty="0" err="1">
                <a:hlinkClick r:id="rId2"/>
              </a:rPr>
              <a:t>Godišnja</a:t>
            </a:r>
            <a:r>
              <a:rPr lang="en-US" i="1" dirty="0">
                <a:hlinkClick r:id="rId2"/>
              </a:rPr>
              <a:t> </a:t>
            </a:r>
            <a:r>
              <a:rPr lang="en-US" i="1" dirty="0" err="1">
                <a:hlinkClick r:id="rId2"/>
              </a:rPr>
              <a:t>doba</a:t>
            </a:r>
            <a:r>
              <a:rPr lang="en-US" i="1" dirty="0">
                <a:hlinkClick r:id="rId2"/>
              </a:rPr>
              <a:t> </a:t>
            </a:r>
            <a:r>
              <a:rPr lang="en-US" i="1" dirty="0" err="1">
                <a:hlinkClick r:id="rId2"/>
              </a:rPr>
              <a:t>čovekovog</a:t>
            </a:r>
            <a:r>
              <a:rPr lang="en-US" i="1" dirty="0">
                <a:hlinkClick r:id="rId2"/>
              </a:rPr>
              <a:t> </a:t>
            </a:r>
            <a:r>
              <a:rPr lang="en-US" i="1" dirty="0" err="1">
                <a:hlinkClick r:id="rId2"/>
              </a:rPr>
              <a:t>života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sz="2600" dirty="0" smtClean="0"/>
              <a:t>Č</a:t>
            </a:r>
            <a:r>
              <a:rPr lang="en-US" sz="2600" dirty="0" err="1" smtClean="0"/>
              <a:t>itav</a:t>
            </a:r>
            <a:r>
              <a:rPr lang="en-US" sz="2600" dirty="0" smtClean="0"/>
              <a:t> </a:t>
            </a:r>
            <a:r>
              <a:rPr lang="en-US" sz="2600" dirty="0" err="1"/>
              <a:t>životni</a:t>
            </a:r>
            <a:r>
              <a:rPr lang="en-US" sz="2600" dirty="0"/>
              <a:t> </a:t>
            </a:r>
            <a:r>
              <a:rPr lang="en-US" sz="2600" dirty="0" err="1"/>
              <a:t>ciklus</a:t>
            </a:r>
            <a:r>
              <a:rPr lang="en-US" sz="2600" dirty="0"/>
              <a:t>, od </a:t>
            </a:r>
            <a:r>
              <a:rPr lang="en-US" sz="2600" dirty="0" err="1"/>
              <a:t>rođenja</a:t>
            </a:r>
            <a:r>
              <a:rPr lang="en-US" sz="2600" dirty="0"/>
              <a:t> do </a:t>
            </a:r>
            <a:r>
              <a:rPr lang="en-US" sz="2600" dirty="0" err="1"/>
              <a:t>smrti</a:t>
            </a:r>
            <a:r>
              <a:rPr lang="en-US" sz="2600" dirty="0"/>
              <a:t>, </a:t>
            </a:r>
            <a:r>
              <a:rPr lang="en-US" sz="2600" dirty="0" err="1"/>
              <a:t>zapravo</a:t>
            </a:r>
            <a:r>
              <a:rPr lang="en-US" sz="2600" dirty="0"/>
              <a:t> </a:t>
            </a:r>
            <a:r>
              <a:rPr lang="en-US" sz="2600" dirty="0" err="1"/>
              <a:t>sastoji</a:t>
            </a:r>
            <a:r>
              <a:rPr lang="en-US" sz="2600" dirty="0"/>
              <a:t> od „</a:t>
            </a:r>
            <a:r>
              <a:rPr lang="en-US" sz="2600" dirty="0" err="1"/>
              <a:t>kvalitativno</a:t>
            </a:r>
            <a:r>
              <a:rPr lang="en-US" sz="2600" dirty="0"/>
              <a:t> </a:t>
            </a:r>
            <a:r>
              <a:rPr lang="en-US" sz="2600" dirty="0" err="1"/>
              <a:t>različitih</a:t>
            </a:r>
            <a:r>
              <a:rPr lang="en-US" sz="2600" dirty="0"/>
              <a:t> </a:t>
            </a:r>
            <a:r>
              <a:rPr lang="en-US" sz="2600" dirty="0" err="1"/>
              <a:t>godišnjih</a:t>
            </a:r>
            <a:r>
              <a:rPr lang="en-US" sz="2600" dirty="0"/>
              <a:t> </a:t>
            </a:r>
            <a:r>
              <a:rPr lang="en-US" sz="2600" dirty="0" err="1"/>
              <a:t>doba</a:t>
            </a:r>
            <a:r>
              <a:rPr lang="en-US" sz="2600" dirty="0"/>
              <a:t>, od </a:t>
            </a:r>
            <a:r>
              <a:rPr lang="en-US" sz="2600" dirty="0" err="1"/>
              <a:t>kojih</a:t>
            </a:r>
            <a:r>
              <a:rPr lang="en-US" sz="2600" dirty="0"/>
              <a:t> </a:t>
            </a:r>
            <a:r>
              <a:rPr lang="en-US" sz="2600" dirty="0" err="1"/>
              <a:t>svako</a:t>
            </a:r>
            <a:r>
              <a:rPr lang="en-US" sz="2600" dirty="0"/>
              <a:t> </a:t>
            </a:r>
            <a:r>
              <a:rPr lang="en-US" sz="2600" dirty="0" err="1"/>
              <a:t>ima</a:t>
            </a:r>
            <a:r>
              <a:rPr lang="en-US" sz="2600" dirty="0"/>
              <a:t> </a:t>
            </a:r>
            <a:r>
              <a:rPr lang="en-US" sz="2600" dirty="0" err="1"/>
              <a:t>svoj</a:t>
            </a:r>
            <a:r>
              <a:rPr lang="en-US" sz="2600" dirty="0"/>
              <a:t> </a:t>
            </a:r>
            <a:r>
              <a:rPr lang="en-US" sz="2600" dirty="0" err="1"/>
              <a:t>prepoznatljiv</a:t>
            </a:r>
            <a:r>
              <a:rPr lang="en-US" sz="2600" dirty="0"/>
              <a:t> </a:t>
            </a:r>
            <a:r>
              <a:rPr lang="en-US" sz="2600" dirty="0" err="1"/>
              <a:t>karakter</a:t>
            </a:r>
            <a:r>
              <a:rPr lang="en-US" sz="2600" dirty="0" smtClean="0"/>
              <a:t>“.</a:t>
            </a:r>
            <a:endParaRPr lang="sr-Latn-RS" sz="2600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600" dirty="0" err="1" smtClean="0"/>
              <a:t>Transformacije</a:t>
            </a:r>
            <a:r>
              <a:rPr lang="sr-Latn-RS" sz="2600" dirty="0" smtClean="0"/>
              <a:t>, ne </a:t>
            </a:r>
            <a:r>
              <a:rPr lang="en-US" sz="2600" dirty="0" smtClean="0"/>
              <a:t> </a:t>
            </a:r>
            <a:r>
              <a:rPr lang="en-US" sz="2600" dirty="0" err="1" smtClean="0"/>
              <a:t>zastoj</a:t>
            </a:r>
            <a:r>
              <a:rPr lang="en-US" sz="2600" dirty="0" smtClean="0"/>
              <a:t> </a:t>
            </a:r>
            <a:r>
              <a:rPr lang="sr-Latn-RS" sz="2600" dirty="0" smtClean="0"/>
              <a:t>- </a:t>
            </a:r>
            <a:r>
              <a:rPr lang="en-US" sz="2600" dirty="0" err="1"/>
              <a:t>promene</a:t>
            </a:r>
            <a:r>
              <a:rPr lang="en-US" sz="2600" dirty="0"/>
              <a:t> i </a:t>
            </a:r>
            <a:r>
              <a:rPr lang="en-US" sz="2600" dirty="0" err="1"/>
              <a:t>obnavljanja</a:t>
            </a:r>
            <a:r>
              <a:rPr lang="en-US" sz="2600" dirty="0"/>
              <a:t> </a:t>
            </a:r>
            <a:r>
              <a:rPr lang="en-US" sz="2600" dirty="0" err="1"/>
              <a:t>dešavaju</a:t>
            </a:r>
            <a:r>
              <a:rPr lang="en-US" sz="2600" dirty="0"/>
              <a:t> se </a:t>
            </a:r>
            <a:r>
              <a:rPr lang="en-US" sz="2600" dirty="0" err="1"/>
              <a:t>neprekidno</a:t>
            </a:r>
            <a:r>
              <a:rPr lang="en-US" sz="2600" dirty="0"/>
              <a:t> </a:t>
            </a:r>
            <a:r>
              <a:rPr lang="en-US" sz="2600" dirty="0" err="1"/>
              <a:t>tokom</a:t>
            </a:r>
            <a:r>
              <a:rPr lang="en-US" sz="2600" dirty="0"/>
              <a:t> </a:t>
            </a:r>
            <a:r>
              <a:rPr lang="en-US" sz="2600" dirty="0" err="1"/>
              <a:t>čitavog</a:t>
            </a:r>
            <a:r>
              <a:rPr lang="en-US" sz="2600" dirty="0"/>
              <a:t> </a:t>
            </a:r>
            <a:r>
              <a:rPr lang="en-US" sz="2600" dirty="0" err="1" smtClean="0"/>
              <a:t>života</a:t>
            </a:r>
            <a:r>
              <a:rPr lang="en-US" sz="2600" dirty="0" smtClean="0"/>
              <a:t> </a:t>
            </a:r>
            <a:r>
              <a:rPr lang="en-US" sz="2600" dirty="0"/>
              <a:t>i </a:t>
            </a:r>
            <a:r>
              <a:rPr lang="en-US" sz="2600" dirty="0" err="1"/>
              <a:t>po</a:t>
            </a:r>
            <a:r>
              <a:rPr lang="en-US" sz="2600" dirty="0"/>
              <a:t> </a:t>
            </a:r>
            <a:r>
              <a:rPr lang="en-US" sz="2600" dirty="0" err="1"/>
              <a:t>predvidljivom</a:t>
            </a:r>
            <a:r>
              <a:rPr lang="en-US" sz="2600" dirty="0"/>
              <a:t> </a:t>
            </a:r>
            <a:r>
              <a:rPr lang="en-US" sz="2600" dirty="0" err="1" smtClean="0"/>
              <a:t>obrascu</a:t>
            </a:r>
            <a:r>
              <a:rPr lang="sr-Latn-RS" sz="2600" dirty="0" smtClean="0"/>
              <a:t>- </a:t>
            </a:r>
            <a:r>
              <a:rPr lang="en-US" sz="2600" dirty="0" err="1" smtClean="0"/>
              <a:t>interesovanja</a:t>
            </a:r>
            <a:r>
              <a:rPr lang="en-US" sz="2600" dirty="0"/>
              <a:t>, </a:t>
            </a:r>
            <a:r>
              <a:rPr lang="en-US" sz="2600" dirty="0" err="1"/>
              <a:t>sukobi</a:t>
            </a:r>
            <a:r>
              <a:rPr lang="en-US" sz="2600" dirty="0"/>
              <a:t> i </a:t>
            </a:r>
            <a:r>
              <a:rPr lang="en-US" sz="2600" dirty="0" err="1"/>
              <a:t>drame</a:t>
            </a:r>
            <a:r>
              <a:rPr lang="en-US" sz="2600" dirty="0" smtClean="0"/>
              <a:t>,</a:t>
            </a:r>
            <a:r>
              <a:rPr lang="sr-Latn-RS" sz="2600" dirty="0" smtClean="0"/>
              <a:t>..</a:t>
            </a:r>
            <a:r>
              <a:rPr lang="en-US" sz="2600" dirty="0" smtClean="0"/>
              <a:t> </a:t>
            </a:r>
            <a:endParaRPr lang="sr-Latn-RS" sz="2600" dirty="0" smtClean="0"/>
          </a:p>
          <a:p>
            <a:pPr marL="109728" indent="0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None/>
            </a:pPr>
            <a:r>
              <a:rPr lang="en-US" sz="2600" dirty="0" err="1" smtClean="0"/>
              <a:t>Najšire</a:t>
            </a:r>
            <a:r>
              <a:rPr lang="sr-Latn-RS" sz="2600" dirty="0" smtClean="0"/>
              <a:t> 4</a:t>
            </a:r>
            <a:r>
              <a:rPr lang="en-US" sz="2600" dirty="0" smtClean="0"/>
              <a:t> </a:t>
            </a:r>
            <a:r>
              <a:rPr lang="en-US" sz="2600" dirty="0" err="1" smtClean="0"/>
              <a:t>životn</a:t>
            </a:r>
            <a:r>
              <a:rPr lang="sr-Latn-RS" sz="2600" dirty="0" smtClean="0"/>
              <a:t>e</a:t>
            </a:r>
            <a:r>
              <a:rPr lang="en-US" sz="2600" dirty="0" smtClean="0"/>
              <a:t> </a:t>
            </a:r>
            <a:r>
              <a:rPr lang="en-US" sz="2600" dirty="0" err="1"/>
              <a:t>faza</a:t>
            </a:r>
            <a:r>
              <a:rPr lang="en-US" sz="2600" dirty="0"/>
              <a:t> </a:t>
            </a:r>
            <a:r>
              <a:rPr lang="en-US" sz="2600" dirty="0" err="1" smtClean="0"/>
              <a:t>životnog</a:t>
            </a:r>
            <a:r>
              <a:rPr lang="en-US" sz="2600" dirty="0" smtClean="0"/>
              <a:t> </a:t>
            </a:r>
            <a:r>
              <a:rPr lang="en-US" sz="2600" dirty="0" err="1" smtClean="0"/>
              <a:t>ciklusa</a:t>
            </a:r>
            <a:r>
              <a:rPr lang="en-US" sz="2600" dirty="0" smtClean="0"/>
              <a:t>:</a:t>
            </a:r>
            <a:endParaRPr lang="en-US" sz="2600" dirty="0"/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200" dirty="0" err="1"/>
              <a:t>Detinjstvo</a:t>
            </a:r>
            <a:r>
              <a:rPr lang="en-US" sz="2200" dirty="0"/>
              <a:t> i </a:t>
            </a:r>
            <a:r>
              <a:rPr lang="en-US" sz="2200" dirty="0" err="1"/>
              <a:t>adolescencija</a:t>
            </a:r>
            <a:r>
              <a:rPr lang="en-US" sz="2200" dirty="0"/>
              <a:t>: 0-22 </a:t>
            </a:r>
            <a:r>
              <a:rPr lang="en-US" sz="2200" dirty="0" err="1"/>
              <a:t>godine</a:t>
            </a:r>
            <a:endParaRPr lang="en-US" sz="2200" dirty="0"/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200" dirty="0" err="1"/>
              <a:t>Rano</a:t>
            </a:r>
            <a:r>
              <a:rPr lang="en-US" sz="2200" dirty="0"/>
              <a:t> </a:t>
            </a:r>
            <a:r>
              <a:rPr lang="en-US" sz="2200" dirty="0" err="1"/>
              <a:t>odraslo</a:t>
            </a:r>
            <a:r>
              <a:rPr lang="en-US" sz="2200" dirty="0"/>
              <a:t> </a:t>
            </a:r>
            <a:r>
              <a:rPr lang="en-US" sz="2200" dirty="0" err="1"/>
              <a:t>doba</a:t>
            </a:r>
            <a:r>
              <a:rPr lang="en-US" sz="2200" dirty="0"/>
              <a:t>: 17-45 </a:t>
            </a:r>
            <a:r>
              <a:rPr lang="en-US" sz="2200" dirty="0" err="1"/>
              <a:t>godina</a:t>
            </a:r>
            <a:endParaRPr lang="en-US" sz="2200" dirty="0"/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200" dirty="0" err="1"/>
              <a:t>Srednje</a:t>
            </a:r>
            <a:r>
              <a:rPr lang="en-US" sz="2200" dirty="0"/>
              <a:t> </a:t>
            </a:r>
            <a:r>
              <a:rPr lang="en-US" sz="2200" dirty="0" err="1"/>
              <a:t>odraslo</a:t>
            </a:r>
            <a:r>
              <a:rPr lang="en-US" sz="2200" dirty="0"/>
              <a:t> </a:t>
            </a:r>
            <a:r>
              <a:rPr lang="en-US" sz="2200" dirty="0" err="1"/>
              <a:t>doba</a:t>
            </a:r>
            <a:r>
              <a:rPr lang="en-US" sz="2200" dirty="0"/>
              <a:t>: 40-65 </a:t>
            </a:r>
            <a:r>
              <a:rPr lang="en-US" sz="2200" dirty="0" err="1"/>
              <a:t>godina</a:t>
            </a:r>
            <a:endParaRPr lang="en-US" sz="2200" dirty="0"/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200" dirty="0" err="1"/>
              <a:t>Kasno</a:t>
            </a:r>
            <a:r>
              <a:rPr lang="en-US" sz="2200" dirty="0"/>
              <a:t> </a:t>
            </a:r>
            <a:r>
              <a:rPr lang="en-US" sz="2200" dirty="0" err="1"/>
              <a:t>odraslo</a:t>
            </a:r>
            <a:r>
              <a:rPr lang="en-US" sz="2200" dirty="0"/>
              <a:t> </a:t>
            </a:r>
            <a:r>
              <a:rPr lang="en-US" sz="2200" dirty="0" err="1"/>
              <a:t>doba</a:t>
            </a:r>
            <a:r>
              <a:rPr lang="en-US" sz="2200" dirty="0"/>
              <a:t>: 60-?</a:t>
            </a: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800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04397" cy="6309960"/>
          </a:xfrm>
        </p:spPr>
      </p:pic>
    </p:spTree>
    <p:extLst>
      <p:ext uri="{BB962C8B-B14F-4D97-AF65-F5344CB8AC3E}">
        <p14:creationId xmlns:p14="http://schemas.microsoft.com/office/powerpoint/2010/main" val="2243196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/>
          <a:lstStyle/>
          <a:p>
            <a:r>
              <a:rPr lang="sr-Latn-RS" dirty="0" smtClean="0"/>
              <a:t>Životna struktura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924800" cy="4593336"/>
          </a:xfrm>
        </p:spPr>
        <p:txBody>
          <a:bodyPr>
            <a:norm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sz="2400" u="sng" dirty="0" smtClean="0"/>
              <a:t>Obrasci načina života </a:t>
            </a:r>
            <a:r>
              <a:rPr lang="sr-Latn-RS" sz="2400" dirty="0" smtClean="0"/>
              <a:t>osobe u određenom periodu koji predstavljaju kognitivni referentni okvir koji odražava </a:t>
            </a:r>
            <a:r>
              <a:rPr lang="sr-Latn-RS" sz="2400" u="sng" dirty="0" smtClean="0"/>
              <a:t>promenljivi  doživljaj sopstvenog života </a:t>
            </a:r>
            <a:r>
              <a:rPr lang="sr-Latn-RS" sz="2400" dirty="0" smtClean="0"/>
              <a:t>i njegovog smisla 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sz="2400" dirty="0" smtClean="0"/>
              <a:t>Posao i </a:t>
            </a:r>
            <a:r>
              <a:rPr lang="sr-Latn-RS" sz="2400" dirty="0" smtClean="0"/>
              <a:t>porodica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sr-Latn-RS" sz="2400" dirty="0" smtClean="0"/>
              <a:t> </a:t>
            </a:r>
            <a:r>
              <a:rPr lang="sr-Latn-RS" sz="2400" u="sng" dirty="0" smtClean="0"/>
              <a:t>centralne teme</a:t>
            </a:r>
            <a:r>
              <a:rPr lang="en-US" sz="2400" dirty="0" smtClean="0"/>
              <a:t>,</a:t>
            </a:r>
            <a:r>
              <a:rPr lang="sr-Latn-RS" sz="2400" dirty="0" smtClean="0"/>
              <a:t> ali uključuje i etničku pripadnost, značajne lične i društvene događaje, uspone </a:t>
            </a:r>
            <a:r>
              <a:rPr lang="sr-Latn-RS" sz="2400" dirty="0"/>
              <a:t>i padove, </a:t>
            </a:r>
            <a:endParaRPr lang="sr-Latn-RS" sz="2400" dirty="0" smtClean="0"/>
          </a:p>
          <a:p>
            <a:pPr fontAlgn="base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sz="2400" dirty="0" smtClean="0"/>
              <a:t>U različitim periodima života različita je životna struktura, a prelazak iz jedne u drugu  traje približno 5 godina</a:t>
            </a:r>
          </a:p>
        </p:txBody>
      </p:sp>
    </p:spTree>
    <p:extLst>
      <p:ext uri="{BB962C8B-B14F-4D97-AF65-F5344CB8AC3E}">
        <p14:creationId xmlns:p14="http://schemas.microsoft.com/office/powerpoint/2010/main" val="3635620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Univerzalni poredak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486400"/>
          </a:xfrm>
        </p:spPr>
        <p:txBody>
          <a:bodyPr>
            <a:normAutofit fontScale="3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Latn-RS" sz="5500" b="1" dirty="0" smtClean="0"/>
              <a:t>M</a:t>
            </a:r>
            <a:r>
              <a:rPr lang="en-US" sz="5500" b="1" dirty="0" err="1" smtClean="0"/>
              <a:t>akro</a:t>
            </a:r>
            <a:r>
              <a:rPr lang="en-US" sz="5500" b="1" dirty="0" smtClean="0"/>
              <a:t> </a:t>
            </a:r>
            <a:r>
              <a:rPr lang="en-US" sz="5500" b="1" dirty="0" err="1"/>
              <a:t>univerzalni</a:t>
            </a:r>
            <a:r>
              <a:rPr lang="en-US" sz="5500" b="1" dirty="0"/>
              <a:t> </a:t>
            </a:r>
            <a:r>
              <a:rPr lang="en-US" sz="5500" b="1" dirty="0" err="1" smtClean="0"/>
              <a:t>poredak</a:t>
            </a:r>
            <a:r>
              <a:rPr lang="sr-Latn-RS" sz="5500" dirty="0" smtClean="0"/>
              <a:t>- </a:t>
            </a:r>
            <a:r>
              <a:rPr lang="en-US" sz="5500" dirty="0" smtClean="0"/>
              <a:t> </a:t>
            </a:r>
            <a:r>
              <a:rPr lang="en-US" sz="5500" dirty="0" err="1"/>
              <a:t>vremenski</a:t>
            </a:r>
            <a:r>
              <a:rPr lang="en-US" sz="5500" dirty="0"/>
              <a:t> </a:t>
            </a:r>
            <a:r>
              <a:rPr lang="en-US" sz="5500" dirty="0" err="1"/>
              <a:t>raspored</a:t>
            </a:r>
            <a:r>
              <a:rPr lang="en-US" sz="5500" dirty="0"/>
              <a:t> </a:t>
            </a:r>
            <a:r>
              <a:rPr lang="en-US" sz="5500" dirty="0" err="1"/>
              <a:t>životnih</a:t>
            </a:r>
            <a:r>
              <a:rPr lang="en-US" sz="5500" dirty="0"/>
              <a:t> </a:t>
            </a:r>
            <a:r>
              <a:rPr lang="en-US" sz="5500" dirty="0" err="1"/>
              <a:t>događaja</a:t>
            </a:r>
            <a:r>
              <a:rPr lang="en-US" sz="5500" dirty="0"/>
              <a:t>, </a:t>
            </a:r>
            <a:r>
              <a:rPr lang="en-US" sz="5500" dirty="0" smtClean="0"/>
              <a:t>(</a:t>
            </a:r>
            <a:r>
              <a:rPr lang="en-US" sz="5500" dirty="0" err="1"/>
              <a:t>porodica</a:t>
            </a:r>
            <a:r>
              <a:rPr lang="en-US" sz="5500" dirty="0"/>
              <a:t>, </a:t>
            </a:r>
            <a:r>
              <a:rPr lang="en-US" sz="5500" dirty="0" err="1"/>
              <a:t>karijera</a:t>
            </a:r>
            <a:r>
              <a:rPr lang="en-US" sz="5500" dirty="0"/>
              <a:t>, </a:t>
            </a:r>
            <a:r>
              <a:rPr lang="en-US" sz="5500" dirty="0" err="1"/>
              <a:t>životni</a:t>
            </a:r>
            <a:r>
              <a:rPr lang="en-US" sz="5500" dirty="0"/>
              <a:t> </a:t>
            </a:r>
            <a:r>
              <a:rPr lang="en-US" sz="5500" dirty="0" err="1" smtClean="0"/>
              <a:t>stil</a:t>
            </a:r>
            <a:r>
              <a:rPr lang="en-US" sz="5500" dirty="0" smtClean="0"/>
              <a:t>) i  </a:t>
            </a:r>
            <a:r>
              <a:rPr lang="en-US" sz="5500" dirty="0" err="1" smtClean="0"/>
              <a:t>osećaj</a:t>
            </a:r>
            <a:r>
              <a:rPr lang="en-US" sz="5500" dirty="0" smtClean="0"/>
              <a:t> </a:t>
            </a:r>
            <a:r>
              <a:rPr lang="en-US" sz="5500" dirty="0" err="1"/>
              <a:t>zrelosti</a:t>
            </a:r>
            <a:r>
              <a:rPr lang="en-US" sz="5500" dirty="0"/>
              <a:t> </a:t>
            </a:r>
            <a:r>
              <a:rPr lang="sr-Latn-RS" sz="5500" dirty="0" smtClean="0"/>
              <a:t>mo</a:t>
            </a:r>
            <a:r>
              <a:rPr lang="en-US" sz="5500" dirty="0" err="1" smtClean="0"/>
              <a:t>gu</a:t>
            </a:r>
            <a:r>
              <a:rPr lang="sr-Latn-RS" sz="5500" dirty="0" smtClean="0"/>
              <a:t> </a:t>
            </a:r>
            <a:r>
              <a:rPr lang="sr-Latn-RS" sz="5500" dirty="0" smtClean="0"/>
              <a:t>da se </a:t>
            </a:r>
            <a:r>
              <a:rPr lang="en-US" sz="5500" dirty="0" err="1" smtClean="0"/>
              <a:t>razlikuju</a:t>
            </a:r>
            <a:r>
              <a:rPr lang="en-US" sz="5500" dirty="0" smtClean="0"/>
              <a:t>, </a:t>
            </a:r>
            <a:r>
              <a:rPr lang="en-US" sz="5500" dirty="0" err="1" smtClean="0"/>
              <a:t>ali</a:t>
            </a:r>
            <a:r>
              <a:rPr lang="en-US" sz="5500" dirty="0" smtClean="0"/>
              <a:t> </a:t>
            </a:r>
            <a:r>
              <a:rPr lang="en-US" sz="5500" dirty="0" err="1" smtClean="0"/>
              <a:t>redosled</a:t>
            </a:r>
            <a:r>
              <a:rPr lang="en-US" sz="5500" dirty="0" smtClean="0"/>
              <a:t> </a:t>
            </a:r>
            <a:r>
              <a:rPr lang="en-US" sz="5500" dirty="0" err="1"/>
              <a:t>godišnjih</a:t>
            </a:r>
            <a:r>
              <a:rPr lang="en-US" sz="5500" dirty="0"/>
              <a:t> </a:t>
            </a:r>
            <a:r>
              <a:rPr lang="en-US" sz="5500" dirty="0" err="1" smtClean="0"/>
              <a:t>doba</a:t>
            </a:r>
            <a:r>
              <a:rPr lang="sr-Latn-RS" sz="5500" dirty="0" smtClean="0"/>
              <a:t>/</a:t>
            </a:r>
            <a:r>
              <a:rPr lang="en-US" sz="5500" dirty="0" smtClean="0"/>
              <a:t> </a:t>
            </a:r>
            <a:r>
              <a:rPr lang="en-US" sz="5500" dirty="0" err="1"/>
              <a:t>karakter</a:t>
            </a:r>
            <a:r>
              <a:rPr lang="en-US" sz="5500" dirty="0"/>
              <a:t> </a:t>
            </a:r>
            <a:r>
              <a:rPr lang="en-US" sz="5500" dirty="0" err="1"/>
              <a:t>životne</a:t>
            </a:r>
            <a:r>
              <a:rPr lang="en-US" sz="5500" dirty="0"/>
              <a:t> </a:t>
            </a:r>
            <a:r>
              <a:rPr lang="en-US" sz="5500" dirty="0" err="1"/>
              <a:t>strukture</a:t>
            </a:r>
            <a:r>
              <a:rPr lang="en-US" sz="5500" dirty="0"/>
              <a:t> </a:t>
            </a:r>
            <a:r>
              <a:rPr lang="en-US" sz="5500" dirty="0" smtClean="0"/>
              <a:t> </a:t>
            </a:r>
            <a:r>
              <a:rPr lang="en-US" sz="5500" dirty="0" err="1"/>
              <a:t>ostaje</a:t>
            </a:r>
            <a:r>
              <a:rPr lang="en-US" sz="5500" dirty="0"/>
              <a:t> </a:t>
            </a:r>
            <a:r>
              <a:rPr lang="en-US" sz="5500" dirty="0" err="1" smtClean="0"/>
              <a:t>ist</a:t>
            </a:r>
            <a:r>
              <a:rPr lang="sr-Latn-RS" sz="5500" dirty="0" smtClean="0"/>
              <a:t>i</a:t>
            </a:r>
            <a:r>
              <a:rPr lang="en-US" sz="5500" dirty="0" smtClean="0"/>
              <a:t>. </a:t>
            </a:r>
            <a:endParaRPr lang="sr-Latn-RS" sz="55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Latn-RS" sz="5500" dirty="0" smtClean="0"/>
              <a:t>Iako</a:t>
            </a:r>
            <a:r>
              <a:rPr lang="en-US" sz="5500" dirty="0" smtClean="0"/>
              <a:t> </a:t>
            </a:r>
            <a:r>
              <a:rPr lang="en-US" sz="5500" dirty="0" err="1"/>
              <a:t>prolaze</a:t>
            </a:r>
            <a:r>
              <a:rPr lang="en-US" sz="5500" dirty="0"/>
              <a:t> </a:t>
            </a:r>
            <a:r>
              <a:rPr lang="en-US" sz="5500" dirty="0" err="1"/>
              <a:t>kroz</a:t>
            </a:r>
            <a:r>
              <a:rPr lang="en-US" sz="5500" dirty="0"/>
              <a:t> </a:t>
            </a:r>
            <a:r>
              <a:rPr lang="en-US" sz="5500" dirty="0" err="1"/>
              <a:t>identične</a:t>
            </a:r>
            <a:r>
              <a:rPr lang="en-US" sz="5500" dirty="0"/>
              <a:t> </a:t>
            </a:r>
            <a:r>
              <a:rPr lang="en-US" sz="5500" dirty="0" err="1"/>
              <a:t>razvojne</a:t>
            </a:r>
            <a:r>
              <a:rPr lang="en-US" sz="5500" dirty="0"/>
              <a:t> </a:t>
            </a:r>
            <a:r>
              <a:rPr lang="en-US" sz="5500" dirty="0" err="1" smtClean="0"/>
              <a:t>periode</a:t>
            </a:r>
            <a:r>
              <a:rPr lang="en-US" sz="5500" dirty="0" smtClean="0"/>
              <a:t>, </a:t>
            </a:r>
            <a:r>
              <a:rPr lang="sr-Latn-RS" sz="5500" dirty="0" smtClean="0"/>
              <a:t>i</a:t>
            </a:r>
            <a:r>
              <a:rPr lang="en-US" sz="5500" dirty="0" smtClean="0"/>
              <a:t>n</a:t>
            </a:r>
            <a:r>
              <a:rPr lang="sr-Latn-RS" sz="5500" dirty="0" smtClean="0"/>
              <a:t>dividue</a:t>
            </a:r>
            <a:r>
              <a:rPr lang="en-US" sz="5500" dirty="0" smtClean="0"/>
              <a:t> pro</a:t>
            </a:r>
            <a:r>
              <a:rPr lang="sr-Latn-RS" sz="5500" dirty="0" smtClean="0"/>
              <a:t>laze</a:t>
            </a:r>
            <a:r>
              <a:rPr lang="en-US" sz="5500" dirty="0" smtClean="0"/>
              <a:t> </a:t>
            </a:r>
            <a:r>
              <a:rPr lang="en-US" sz="5500" dirty="0"/>
              <a:t> </a:t>
            </a:r>
            <a:r>
              <a:rPr lang="en-US" sz="5500" dirty="0" err="1" smtClean="0"/>
              <a:t>različita</a:t>
            </a:r>
            <a:r>
              <a:rPr lang="en-US" sz="5500" dirty="0" smtClean="0"/>
              <a:t> </a:t>
            </a:r>
            <a:r>
              <a:rPr lang="en-US" sz="5500" dirty="0" err="1" smtClean="0"/>
              <a:t>iskustva</a:t>
            </a:r>
            <a:r>
              <a:rPr lang="en-US" sz="5500" dirty="0" smtClean="0"/>
              <a:t/>
            </a:r>
            <a:br>
              <a:rPr lang="en-US" sz="5500" dirty="0" smtClean="0"/>
            </a:br>
            <a:r>
              <a:rPr lang="en-US" sz="5500" i="1" dirty="0" smtClean="0"/>
              <a:t>„</a:t>
            </a:r>
            <a:r>
              <a:rPr lang="en-US" sz="5500" i="1" dirty="0" err="1"/>
              <a:t>Pojedinci</a:t>
            </a:r>
            <a:r>
              <a:rPr lang="en-US" sz="5500" i="1" dirty="0"/>
              <a:t> </a:t>
            </a:r>
            <a:r>
              <a:rPr lang="en-US" sz="5500" i="1" dirty="0" err="1"/>
              <a:t>prolaze</a:t>
            </a:r>
            <a:r>
              <a:rPr lang="en-US" sz="5500" i="1" dirty="0"/>
              <a:t> </a:t>
            </a:r>
            <a:r>
              <a:rPr lang="en-US" sz="5500" i="1" dirty="0" err="1"/>
              <a:t>kroz</a:t>
            </a:r>
            <a:r>
              <a:rPr lang="en-US" sz="5500" i="1" dirty="0"/>
              <a:t> </a:t>
            </a:r>
            <a:r>
              <a:rPr lang="en-US" sz="5500" i="1" dirty="0" err="1"/>
              <a:t>periode</a:t>
            </a:r>
            <a:r>
              <a:rPr lang="en-US" sz="5500" i="1" dirty="0"/>
              <a:t> </a:t>
            </a:r>
            <a:r>
              <a:rPr lang="en-US" sz="5500" i="1" dirty="0" err="1"/>
              <a:t>na</a:t>
            </a:r>
            <a:r>
              <a:rPr lang="en-US" sz="5500" i="1" dirty="0"/>
              <a:t> </a:t>
            </a:r>
            <a:r>
              <a:rPr lang="en-US" sz="5500" i="1" dirty="0" err="1"/>
              <a:t>beskrajno</a:t>
            </a:r>
            <a:r>
              <a:rPr lang="en-US" sz="5500" i="1" dirty="0"/>
              <a:t> </a:t>
            </a:r>
            <a:r>
              <a:rPr lang="en-US" sz="5500" i="1" dirty="0" err="1"/>
              <a:t>različite</a:t>
            </a:r>
            <a:r>
              <a:rPr lang="en-US" sz="5500" i="1" dirty="0"/>
              <a:t> </a:t>
            </a:r>
            <a:r>
              <a:rPr lang="en-US" sz="5500" i="1" dirty="0" err="1"/>
              <a:t>načine</a:t>
            </a:r>
            <a:r>
              <a:rPr lang="en-US" sz="5500" i="1" dirty="0"/>
              <a:t>, </a:t>
            </a:r>
            <a:r>
              <a:rPr lang="en-US" sz="5500" i="1" dirty="0" err="1"/>
              <a:t>ali</a:t>
            </a:r>
            <a:r>
              <a:rPr lang="en-US" sz="5500" i="1" dirty="0"/>
              <a:t> </a:t>
            </a:r>
            <a:r>
              <a:rPr lang="en-US" sz="5500" i="1" dirty="0" err="1"/>
              <a:t>sami</a:t>
            </a:r>
            <a:r>
              <a:rPr lang="en-US" sz="5500" i="1" dirty="0"/>
              <a:t> </a:t>
            </a:r>
            <a:r>
              <a:rPr lang="en-US" sz="5500" i="1" dirty="0" err="1"/>
              <a:t>periodi</a:t>
            </a:r>
            <a:r>
              <a:rPr lang="en-US" sz="5500" i="1" dirty="0"/>
              <a:t> </a:t>
            </a:r>
            <a:r>
              <a:rPr lang="en-US" sz="5500" i="1" dirty="0" err="1"/>
              <a:t>su</a:t>
            </a:r>
            <a:r>
              <a:rPr lang="en-US" sz="5500" i="1" dirty="0"/>
              <a:t> </a:t>
            </a:r>
            <a:r>
              <a:rPr lang="en-US" sz="5500" i="1" dirty="0" err="1"/>
              <a:t>univerzalni</a:t>
            </a:r>
            <a:r>
              <a:rPr lang="en-US" sz="5500" i="1" dirty="0"/>
              <a:t>“.</a:t>
            </a:r>
            <a:endParaRPr lang="sr-Latn-RS" sz="5500" i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Latn-RS" sz="5500" b="1" dirty="0" smtClean="0"/>
              <a:t>Događaji </a:t>
            </a:r>
            <a:r>
              <a:rPr lang="sr-Latn-RS" sz="5500" b="1" dirty="0"/>
              <a:t>kao markeri- </a:t>
            </a:r>
            <a:r>
              <a:rPr lang="en-US" sz="5500" dirty="0"/>
              <a:t>od</a:t>
            </a:r>
            <a:r>
              <a:rPr lang="sr-Latn-RS" sz="5500" dirty="0"/>
              <a:t>lazak</a:t>
            </a:r>
            <a:r>
              <a:rPr lang="en-US" sz="5500" dirty="0"/>
              <a:t> od </a:t>
            </a:r>
            <a:r>
              <a:rPr lang="en-US" sz="5500" dirty="0" err="1"/>
              <a:t>kuće</a:t>
            </a:r>
            <a:r>
              <a:rPr lang="en-US" sz="5500" dirty="0"/>
              <a:t>, </a:t>
            </a:r>
            <a:r>
              <a:rPr lang="en-US" sz="5500" dirty="0" err="1"/>
              <a:t>venčanje</a:t>
            </a:r>
            <a:r>
              <a:rPr lang="en-US" sz="5500" dirty="0"/>
              <a:t>, </a:t>
            </a:r>
            <a:r>
              <a:rPr lang="en-US" sz="5500" dirty="0" err="1"/>
              <a:t>započinjanje</a:t>
            </a:r>
            <a:r>
              <a:rPr lang="en-US" sz="5500" dirty="0"/>
              <a:t> </a:t>
            </a:r>
            <a:r>
              <a:rPr lang="en-US" sz="5500" dirty="0" err="1"/>
              <a:t>prvog</a:t>
            </a:r>
            <a:r>
              <a:rPr lang="en-US" sz="5500" dirty="0"/>
              <a:t> </a:t>
            </a:r>
            <a:r>
              <a:rPr lang="en-US" sz="5500" dirty="0" err="1"/>
              <a:t>posla</a:t>
            </a:r>
            <a:r>
              <a:rPr lang="en-US" sz="5500" dirty="0"/>
              <a:t>, </a:t>
            </a:r>
            <a:r>
              <a:rPr lang="en-US" sz="5500" dirty="0" err="1"/>
              <a:t>rađanje</a:t>
            </a:r>
            <a:r>
              <a:rPr lang="en-US" sz="5500" dirty="0"/>
              <a:t> </a:t>
            </a:r>
            <a:r>
              <a:rPr lang="en-US" sz="5500" dirty="0" err="1"/>
              <a:t>dece</a:t>
            </a:r>
            <a:r>
              <a:rPr lang="en-US" sz="5500" dirty="0"/>
              <a:t> </a:t>
            </a:r>
            <a:r>
              <a:rPr lang="en-US" sz="5500" dirty="0" err="1"/>
              <a:t>itd</a:t>
            </a:r>
            <a:r>
              <a:rPr lang="en-US" sz="5500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Latn-RS" sz="5500" dirty="0" smtClean="0"/>
              <a:t>K</a:t>
            </a:r>
            <a:r>
              <a:rPr lang="en-US" sz="5500" dirty="0" err="1" smtClean="0"/>
              <a:t>ao</a:t>
            </a:r>
            <a:r>
              <a:rPr lang="en-US" sz="5500" dirty="0" smtClean="0"/>
              <a:t> </a:t>
            </a:r>
            <a:r>
              <a:rPr lang="en-US" sz="5500" dirty="0"/>
              <a:t>i </a:t>
            </a:r>
            <a:r>
              <a:rPr lang="en-US" sz="5500" dirty="0" err="1"/>
              <a:t>godišnja</a:t>
            </a:r>
            <a:r>
              <a:rPr lang="en-US" sz="5500" dirty="0"/>
              <a:t> </a:t>
            </a:r>
            <a:r>
              <a:rPr lang="en-US" sz="5500" dirty="0" err="1"/>
              <a:t>doba</a:t>
            </a:r>
            <a:r>
              <a:rPr lang="en-US" sz="5500" dirty="0"/>
              <a:t>, </a:t>
            </a:r>
            <a:r>
              <a:rPr lang="en-US" sz="5500" dirty="0" err="1"/>
              <a:t>ni</a:t>
            </a:r>
            <a:r>
              <a:rPr lang="en-US" sz="5500" dirty="0"/>
              <a:t> </a:t>
            </a:r>
            <a:r>
              <a:rPr lang="en-US" sz="5500" dirty="0" err="1"/>
              <a:t>periodi</a:t>
            </a:r>
            <a:r>
              <a:rPr lang="en-US" sz="5500" dirty="0"/>
              <a:t> </a:t>
            </a:r>
            <a:r>
              <a:rPr lang="en-US" sz="5500" dirty="0" err="1"/>
              <a:t>razvoja</a:t>
            </a:r>
            <a:r>
              <a:rPr lang="en-US" sz="5500" dirty="0"/>
              <a:t> </a:t>
            </a:r>
            <a:r>
              <a:rPr lang="en-US" sz="5500" dirty="0" err="1"/>
              <a:t>odraslih</a:t>
            </a:r>
            <a:r>
              <a:rPr lang="en-US" sz="5500" dirty="0"/>
              <a:t> </a:t>
            </a:r>
            <a:r>
              <a:rPr lang="en-US" sz="5500" u="sng" dirty="0" err="1"/>
              <a:t>nisu</a:t>
            </a:r>
            <a:r>
              <a:rPr lang="en-US" sz="5500" u="sng" dirty="0"/>
              <a:t> </a:t>
            </a:r>
            <a:r>
              <a:rPr lang="en-US" sz="5500" u="sng" dirty="0" err="1"/>
              <a:t>ni</a:t>
            </a:r>
            <a:r>
              <a:rPr lang="en-US" sz="5500" u="sng" dirty="0"/>
              <a:t> </a:t>
            </a:r>
            <a:r>
              <a:rPr lang="en-US" sz="5500" u="sng" dirty="0" err="1"/>
              <a:t>dobri</a:t>
            </a:r>
            <a:r>
              <a:rPr lang="en-US" sz="5500" u="sng" dirty="0"/>
              <a:t> </a:t>
            </a:r>
            <a:r>
              <a:rPr lang="en-US" sz="5500" u="sng" dirty="0" err="1"/>
              <a:t>ni</a:t>
            </a:r>
            <a:r>
              <a:rPr lang="en-US" sz="5500" u="sng" dirty="0"/>
              <a:t> </a:t>
            </a:r>
            <a:r>
              <a:rPr lang="en-US" sz="5500" u="sng" dirty="0" err="1" smtClean="0"/>
              <a:t>loši</a:t>
            </a:r>
            <a:r>
              <a:rPr lang="sr-Latn-RS" sz="5500" dirty="0" smtClean="0"/>
              <a:t>- </a:t>
            </a:r>
            <a:r>
              <a:rPr lang="en-US" sz="5500" dirty="0" smtClean="0"/>
              <a:t> </a:t>
            </a:r>
            <a:r>
              <a:rPr lang="en-US" sz="5500" dirty="0" err="1"/>
              <a:t>svako</a:t>
            </a:r>
            <a:r>
              <a:rPr lang="en-US" sz="5500" dirty="0"/>
              <a:t> </a:t>
            </a:r>
            <a:r>
              <a:rPr lang="en-US" sz="5500" dirty="0" err="1" smtClean="0"/>
              <a:t>doba</a:t>
            </a:r>
            <a:r>
              <a:rPr lang="en-US" sz="5500" dirty="0" smtClean="0"/>
              <a:t> </a:t>
            </a:r>
            <a:r>
              <a:rPr lang="en-US" sz="5500" dirty="0" err="1"/>
              <a:t>oblikovano</a:t>
            </a:r>
            <a:r>
              <a:rPr lang="en-US" sz="5500" dirty="0"/>
              <a:t> </a:t>
            </a:r>
            <a:r>
              <a:rPr lang="sr-Latn-RS" sz="5500" dirty="0" smtClean="0"/>
              <a:t>je </a:t>
            </a:r>
            <a:r>
              <a:rPr lang="en-US" sz="5500" dirty="0" err="1" smtClean="0"/>
              <a:t>određenim</a:t>
            </a:r>
            <a:r>
              <a:rPr lang="en-US" sz="5500" dirty="0" smtClean="0"/>
              <a:t> </a:t>
            </a:r>
            <a:r>
              <a:rPr lang="en-US" sz="5500" dirty="0" err="1"/>
              <a:t>biološkim</a:t>
            </a:r>
            <a:r>
              <a:rPr lang="en-US" sz="5500" dirty="0"/>
              <a:t>, </a:t>
            </a:r>
            <a:r>
              <a:rPr lang="en-US" sz="5500" dirty="0" err="1"/>
              <a:t>psihološkim</a:t>
            </a:r>
            <a:r>
              <a:rPr lang="en-US" sz="5500" dirty="0"/>
              <a:t> i </a:t>
            </a:r>
            <a:r>
              <a:rPr lang="en-US" sz="5500" dirty="0" err="1"/>
              <a:t>socijalnim</a:t>
            </a:r>
            <a:r>
              <a:rPr lang="en-US" sz="5500" dirty="0"/>
              <a:t> </a:t>
            </a:r>
            <a:r>
              <a:rPr lang="en-US" sz="5500" dirty="0" err="1"/>
              <a:t>faktorima</a:t>
            </a:r>
            <a:r>
              <a:rPr lang="en-US" sz="5500" dirty="0"/>
              <a:t>, </a:t>
            </a:r>
            <a:r>
              <a:rPr lang="en-US" sz="5500" dirty="0" err="1"/>
              <a:t>svako</a:t>
            </a:r>
            <a:r>
              <a:rPr lang="en-US" sz="5500" dirty="0"/>
              <a:t> </a:t>
            </a:r>
            <a:r>
              <a:rPr lang="en-US" sz="5500" dirty="0" err="1" smtClean="0"/>
              <a:t>donosi</a:t>
            </a:r>
            <a:r>
              <a:rPr lang="en-US" sz="5500" dirty="0" smtClean="0"/>
              <a:t> </a:t>
            </a:r>
            <a:r>
              <a:rPr lang="en-US" sz="5500" dirty="0"/>
              <a:t>„</a:t>
            </a:r>
            <a:r>
              <a:rPr lang="en-US" sz="5500" dirty="0" err="1"/>
              <a:t>promene</a:t>
            </a:r>
            <a:r>
              <a:rPr lang="en-US" sz="5500" dirty="0"/>
              <a:t> u </a:t>
            </a:r>
            <a:r>
              <a:rPr lang="en-US" sz="5500" dirty="0" err="1"/>
              <a:t>karakteru</a:t>
            </a:r>
            <a:r>
              <a:rPr lang="en-US" sz="5500" dirty="0"/>
              <a:t> </a:t>
            </a:r>
            <a:r>
              <a:rPr lang="en-US" sz="5500" dirty="0" err="1"/>
              <a:t>življenja</a:t>
            </a:r>
            <a:r>
              <a:rPr lang="en-US" sz="5500" dirty="0" smtClean="0"/>
              <a:t>“.</a:t>
            </a:r>
            <a:endParaRPr lang="sr-Latn-RS" sz="55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Latn-RS" sz="5500" b="1" dirty="0" smtClean="0"/>
              <a:t>J</a:t>
            </a:r>
            <a:r>
              <a:rPr lang="en-US" sz="5500" b="1" dirty="0" err="1" smtClean="0"/>
              <a:t>edinstven</a:t>
            </a:r>
            <a:r>
              <a:rPr lang="sr-Latn-RS" sz="5500" b="1" dirty="0" smtClean="0"/>
              <a:t>i</a:t>
            </a:r>
            <a:r>
              <a:rPr lang="en-US" sz="5500" b="1" dirty="0" smtClean="0"/>
              <a:t> </a:t>
            </a:r>
            <a:r>
              <a:rPr lang="en-US" sz="5500" b="1" dirty="0" err="1" smtClean="0"/>
              <a:t>razvojn</a:t>
            </a:r>
            <a:r>
              <a:rPr lang="sr-Latn-RS" sz="5500" b="1" dirty="0" smtClean="0"/>
              <a:t>i</a:t>
            </a:r>
            <a:r>
              <a:rPr lang="en-US" sz="5500" b="1" dirty="0" smtClean="0"/>
              <a:t> </a:t>
            </a:r>
            <a:r>
              <a:rPr lang="en-US" sz="5500" b="1" dirty="0" err="1" smtClean="0"/>
              <a:t>zada</a:t>
            </a:r>
            <a:r>
              <a:rPr lang="sr-Latn-RS" sz="5500" b="1" dirty="0" smtClean="0"/>
              <a:t>ci</a:t>
            </a:r>
            <a:r>
              <a:rPr lang="en-US" sz="5500" b="1" dirty="0" smtClean="0"/>
              <a:t> </a:t>
            </a:r>
            <a:r>
              <a:rPr lang="en-US" sz="5500" dirty="0"/>
              <a:t>- </a:t>
            </a:r>
            <a:r>
              <a:rPr lang="en-US" sz="5500" dirty="0" err="1" smtClean="0"/>
              <a:t>izbor</a:t>
            </a:r>
            <a:r>
              <a:rPr lang="sr-Latn-RS" sz="5500" dirty="0" smtClean="0"/>
              <a:t>i</a:t>
            </a:r>
            <a:r>
              <a:rPr lang="en-US" sz="5500" dirty="0" smtClean="0"/>
              <a:t> </a:t>
            </a:r>
            <a:r>
              <a:rPr lang="en-US" sz="5500" dirty="0"/>
              <a:t>i </a:t>
            </a:r>
            <a:r>
              <a:rPr lang="en-US" sz="5500" dirty="0" err="1"/>
              <a:t>obaveze</a:t>
            </a:r>
            <a:r>
              <a:rPr lang="en-US" sz="5500" dirty="0"/>
              <a:t> </a:t>
            </a:r>
            <a:r>
              <a:rPr lang="en-US" sz="5500" dirty="0" err="1"/>
              <a:t>koji</a:t>
            </a:r>
            <a:r>
              <a:rPr lang="en-US" sz="5500" dirty="0"/>
              <a:t> </a:t>
            </a:r>
            <a:r>
              <a:rPr lang="en-US" sz="5500" dirty="0" err="1"/>
              <a:t>mogu</a:t>
            </a:r>
            <a:r>
              <a:rPr lang="en-US" sz="5500" dirty="0"/>
              <a:t> </a:t>
            </a:r>
            <a:r>
              <a:rPr lang="en-US" sz="5500" dirty="0" err="1"/>
              <a:t>ili</a:t>
            </a:r>
            <a:r>
              <a:rPr lang="en-US" sz="5500" dirty="0"/>
              <a:t> </a:t>
            </a:r>
            <a:r>
              <a:rPr lang="en-US" sz="5500" dirty="0" err="1" smtClean="0"/>
              <a:t>život</a:t>
            </a:r>
            <a:r>
              <a:rPr lang="en-US" sz="5500" dirty="0" smtClean="0"/>
              <a:t> </a:t>
            </a:r>
            <a:r>
              <a:rPr lang="en-US" sz="5500" dirty="0" err="1"/>
              <a:t>pomeriti</a:t>
            </a:r>
            <a:r>
              <a:rPr lang="en-US" sz="5500" dirty="0"/>
              <a:t> </a:t>
            </a:r>
            <a:r>
              <a:rPr lang="en-US" sz="5500" dirty="0" err="1"/>
              <a:t>napred</a:t>
            </a:r>
            <a:r>
              <a:rPr lang="en-US" sz="5500" dirty="0"/>
              <a:t> i </a:t>
            </a:r>
            <a:r>
              <a:rPr lang="en-US" sz="5500" dirty="0" err="1"/>
              <a:t>postaviti</a:t>
            </a:r>
            <a:r>
              <a:rPr lang="en-US" sz="5500" dirty="0"/>
              <a:t> </a:t>
            </a:r>
            <a:r>
              <a:rPr lang="en-US" sz="5500" dirty="0" err="1"/>
              <a:t>zdrave</a:t>
            </a:r>
            <a:r>
              <a:rPr lang="en-US" sz="5500" dirty="0"/>
              <a:t> </a:t>
            </a:r>
            <a:r>
              <a:rPr lang="en-US" sz="5500" dirty="0" err="1"/>
              <a:t>temelje</a:t>
            </a:r>
            <a:r>
              <a:rPr lang="en-US" sz="5500" dirty="0"/>
              <a:t> za </a:t>
            </a:r>
            <a:r>
              <a:rPr lang="en-US" sz="5500" dirty="0" err="1"/>
              <a:t>sledeću</a:t>
            </a:r>
            <a:r>
              <a:rPr lang="en-US" sz="5500" dirty="0"/>
              <a:t> </a:t>
            </a:r>
            <a:r>
              <a:rPr lang="en-US" sz="5500" dirty="0" err="1"/>
              <a:t>fazu</a:t>
            </a:r>
            <a:r>
              <a:rPr lang="en-US" sz="5500" dirty="0"/>
              <a:t>, </a:t>
            </a:r>
            <a:r>
              <a:rPr lang="en-US" sz="5500" dirty="0" err="1"/>
              <a:t>ili</a:t>
            </a:r>
            <a:r>
              <a:rPr lang="en-US" sz="5500" dirty="0"/>
              <a:t> </a:t>
            </a:r>
            <a:r>
              <a:rPr lang="en-US" sz="5500" dirty="0" err="1"/>
              <a:t>mogu</a:t>
            </a:r>
            <a:r>
              <a:rPr lang="en-US" sz="5500" dirty="0"/>
              <a:t> </a:t>
            </a:r>
            <a:r>
              <a:rPr lang="en-US" sz="5500" dirty="0" err="1"/>
              <a:t>stvoriti</a:t>
            </a:r>
            <a:r>
              <a:rPr lang="en-US" sz="5500" dirty="0"/>
              <a:t> </a:t>
            </a:r>
            <a:r>
              <a:rPr lang="en-US" sz="5500" dirty="0" err="1"/>
              <a:t>stagnaciju</a:t>
            </a:r>
            <a:r>
              <a:rPr lang="en-US" sz="5500" dirty="0"/>
              <a:t> i </a:t>
            </a:r>
            <a:r>
              <a:rPr lang="en-US" sz="5500" dirty="0" err="1"/>
              <a:t>krizu</a:t>
            </a:r>
            <a:r>
              <a:rPr lang="en-US" sz="5500" dirty="0"/>
              <a:t> u </a:t>
            </a:r>
            <a:r>
              <a:rPr lang="en-US" sz="5500" dirty="0" err="1"/>
              <a:t>godinama</a:t>
            </a:r>
            <a:r>
              <a:rPr lang="en-US" sz="5500" dirty="0"/>
              <a:t> </a:t>
            </a:r>
            <a:r>
              <a:rPr lang="en-US" sz="5500" dirty="0" err="1"/>
              <a:t>koje</a:t>
            </a:r>
            <a:r>
              <a:rPr lang="en-US" sz="5500" dirty="0"/>
              <a:t> </a:t>
            </a:r>
            <a:r>
              <a:rPr lang="en-US" sz="5500" dirty="0" err="1"/>
              <a:t>dolaze</a:t>
            </a:r>
            <a:r>
              <a:rPr lang="en-US" sz="5500" dirty="0"/>
              <a:t> 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Latn-RS" sz="5500" dirty="0"/>
              <a:t>K</a:t>
            </a:r>
            <a:r>
              <a:rPr lang="en-US" sz="5500" dirty="0" err="1"/>
              <a:t>asnije</a:t>
            </a:r>
            <a:r>
              <a:rPr lang="en-US" sz="5500" dirty="0"/>
              <a:t> </a:t>
            </a:r>
            <a:r>
              <a:rPr lang="en-US" sz="5500" dirty="0" err="1"/>
              <a:t>studije</a:t>
            </a:r>
            <a:r>
              <a:rPr lang="en-US" sz="5500" dirty="0"/>
              <a:t> </a:t>
            </a:r>
            <a:r>
              <a:rPr lang="sr-Latn-RS" sz="5500" dirty="0"/>
              <a:t>-</a:t>
            </a:r>
            <a:r>
              <a:rPr lang="en-US" sz="5500" dirty="0" err="1"/>
              <a:t>žene</a:t>
            </a:r>
            <a:r>
              <a:rPr lang="en-US" sz="5500" dirty="0"/>
              <a:t> </a:t>
            </a:r>
            <a:r>
              <a:rPr lang="en-US" sz="5500" dirty="0" err="1"/>
              <a:t>kojima</a:t>
            </a:r>
            <a:r>
              <a:rPr lang="en-US" sz="5500" dirty="0"/>
              <a:t> je </a:t>
            </a:r>
            <a:r>
              <a:rPr lang="en-US" sz="5500" dirty="0" err="1"/>
              <a:t>osnovna</a:t>
            </a:r>
            <a:r>
              <a:rPr lang="en-US" sz="5500" dirty="0"/>
              <a:t> </a:t>
            </a:r>
            <a:r>
              <a:rPr lang="en-US" sz="5500" dirty="0" err="1"/>
              <a:t>arhitektura</a:t>
            </a:r>
            <a:r>
              <a:rPr lang="en-US" sz="5500" dirty="0"/>
              <a:t> </a:t>
            </a:r>
            <a:r>
              <a:rPr lang="en-US" sz="5500" dirty="0" err="1"/>
              <a:t>životnog</a:t>
            </a:r>
            <a:r>
              <a:rPr lang="en-US" sz="5500" dirty="0"/>
              <a:t> </a:t>
            </a:r>
            <a:r>
              <a:rPr lang="en-US" sz="5500" dirty="0" err="1"/>
              <a:t>ciklusa</a:t>
            </a:r>
            <a:r>
              <a:rPr lang="en-US" sz="5500" dirty="0"/>
              <a:t> u </a:t>
            </a:r>
            <a:r>
              <a:rPr lang="en-US" sz="5500" dirty="0" err="1"/>
              <a:t>velikoj</a:t>
            </a:r>
            <a:r>
              <a:rPr lang="en-US" sz="5500" dirty="0"/>
              <a:t> </a:t>
            </a:r>
            <a:r>
              <a:rPr lang="en-US" sz="5500" dirty="0" err="1"/>
              <a:t>meri</a:t>
            </a:r>
            <a:r>
              <a:rPr lang="en-US" sz="5500" dirty="0"/>
              <a:t> </a:t>
            </a:r>
            <a:r>
              <a:rPr lang="en-US" sz="5500" dirty="0" err="1"/>
              <a:t>slična</a:t>
            </a:r>
            <a:r>
              <a:rPr lang="en-US" sz="5500" dirty="0"/>
              <a:t>, </a:t>
            </a:r>
            <a:r>
              <a:rPr lang="en-US" sz="5500" dirty="0" err="1"/>
              <a:t>iako</a:t>
            </a:r>
            <a:r>
              <a:rPr lang="en-US" sz="5500" dirty="0"/>
              <a:t> se </a:t>
            </a:r>
            <a:r>
              <a:rPr lang="en-US" sz="5500" dirty="0" err="1"/>
              <a:t>neki</a:t>
            </a:r>
            <a:r>
              <a:rPr lang="en-US" sz="5500" dirty="0"/>
              <a:t> </a:t>
            </a:r>
            <a:r>
              <a:rPr lang="en-US" sz="5500" dirty="0" err="1"/>
              <a:t>sadržaj</a:t>
            </a:r>
            <a:r>
              <a:rPr lang="en-US" sz="5500" dirty="0"/>
              <a:t> i </a:t>
            </a:r>
            <a:r>
              <a:rPr lang="en-US" sz="5500" dirty="0" err="1"/>
              <a:t>konture</a:t>
            </a:r>
            <a:r>
              <a:rPr lang="en-US" sz="5500" dirty="0"/>
              <a:t> </a:t>
            </a:r>
            <a:r>
              <a:rPr lang="en-US" sz="5500" dirty="0" err="1"/>
              <a:t>perioda</a:t>
            </a:r>
            <a:r>
              <a:rPr lang="en-US" sz="5500" dirty="0"/>
              <a:t> </a:t>
            </a:r>
            <a:r>
              <a:rPr lang="en-US" sz="5500" dirty="0" err="1"/>
              <a:t>razlikuju</a:t>
            </a:r>
            <a:r>
              <a:rPr lang="en-US" sz="5500" dirty="0"/>
              <a:t>, </a:t>
            </a:r>
            <a:r>
              <a:rPr lang="en-US" sz="5500" dirty="0" err="1"/>
              <a:t>što</a:t>
            </a:r>
            <a:r>
              <a:rPr lang="en-US" sz="5500" dirty="0"/>
              <a:t> </a:t>
            </a:r>
            <a:r>
              <a:rPr lang="en-US" sz="5500" dirty="0" err="1"/>
              <a:t>odgovara</a:t>
            </a:r>
            <a:r>
              <a:rPr lang="en-US" sz="5500" dirty="0"/>
              <a:t> </a:t>
            </a:r>
            <a:r>
              <a:rPr lang="en-US" sz="5500" dirty="0" err="1"/>
              <a:t>jedinstvenom</a:t>
            </a:r>
            <a:r>
              <a:rPr lang="en-US" sz="5500" dirty="0"/>
              <a:t> </a:t>
            </a:r>
            <a:r>
              <a:rPr lang="en-US" sz="5500" dirty="0" err="1"/>
              <a:t>iskustvu</a:t>
            </a:r>
            <a:r>
              <a:rPr lang="en-US" sz="5500" dirty="0"/>
              <a:t> </a:t>
            </a:r>
            <a:r>
              <a:rPr lang="en-US" sz="5500" dirty="0" err="1"/>
              <a:t>ženskog</a:t>
            </a:r>
            <a:r>
              <a:rPr lang="en-US" sz="5500" dirty="0"/>
              <a:t> </a:t>
            </a:r>
            <a:r>
              <a:rPr lang="en-US" sz="5500" dirty="0" err="1"/>
              <a:t>pola</a:t>
            </a:r>
            <a:endParaRPr lang="sr-Latn-RS" sz="5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45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914400"/>
          </a:xfrm>
        </p:spPr>
        <p:txBody>
          <a:bodyPr/>
          <a:lstStyle/>
          <a:p>
            <a:r>
              <a:rPr lang="sr-Latn-RS" dirty="0"/>
              <a:t>P</a:t>
            </a:r>
            <a:r>
              <a:rPr lang="en-US" dirty="0" err="1"/>
              <a:t>relaz</a:t>
            </a:r>
            <a:r>
              <a:rPr lang="sr-Latn-RS" dirty="0"/>
              <a:t>ni </a:t>
            </a:r>
            <a:r>
              <a:rPr lang="sr-Latn-RS" dirty="0" smtClean="0"/>
              <a:t>periodi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53400" cy="482193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sz="2200" dirty="0" smtClean="0"/>
              <a:t>P</a:t>
            </a:r>
            <a:r>
              <a:rPr lang="en-US" sz="2200" dirty="0" err="1" smtClean="0"/>
              <a:t>reklapajući</a:t>
            </a:r>
            <a:r>
              <a:rPr lang="en-US" sz="2200" dirty="0" smtClean="0"/>
              <a:t> </a:t>
            </a:r>
            <a:r>
              <a:rPr lang="en-US" sz="2200" dirty="0" err="1"/>
              <a:t>periodi</a:t>
            </a:r>
            <a:r>
              <a:rPr lang="en-US" sz="2200" dirty="0"/>
              <a:t> </a:t>
            </a:r>
            <a:r>
              <a:rPr lang="sr-Latn-RS" sz="2200" dirty="0" smtClean="0"/>
              <a:t>između razdoblja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sz="2200" dirty="0" smtClean="0"/>
              <a:t>N</a:t>
            </a:r>
            <a:r>
              <a:rPr lang="en-US" sz="2200" dirty="0" err="1" smtClean="0"/>
              <a:t>ajznačajniji</a:t>
            </a:r>
            <a:r>
              <a:rPr lang="en-US" sz="2200" dirty="0" smtClean="0"/>
              <a:t> </a:t>
            </a:r>
            <a:r>
              <a:rPr lang="en-US" sz="2200" dirty="0" err="1" smtClean="0"/>
              <a:t>prelazi</a:t>
            </a:r>
            <a:r>
              <a:rPr lang="en-US" sz="2200" dirty="0" smtClean="0"/>
              <a:t> </a:t>
            </a:r>
            <a:r>
              <a:rPr lang="en-US" sz="2200" dirty="0"/>
              <a:t>u </a:t>
            </a:r>
            <a:r>
              <a:rPr lang="en-US" sz="2200" dirty="0" err="1"/>
              <a:t>razvoju</a:t>
            </a:r>
            <a:r>
              <a:rPr lang="en-US" sz="2200" dirty="0"/>
              <a:t> </a:t>
            </a:r>
            <a:r>
              <a:rPr lang="en-US" sz="2200" dirty="0" err="1"/>
              <a:t>odraslih</a:t>
            </a:r>
            <a:r>
              <a:rPr lang="en-US" sz="2200" dirty="0"/>
              <a:t> </a:t>
            </a:r>
            <a:r>
              <a:rPr lang="sr-Latn-RS" sz="2200" dirty="0" smtClean="0"/>
              <a:t>su </a:t>
            </a:r>
            <a:r>
              <a:rPr lang="en-US" sz="2200" dirty="0" err="1" smtClean="0"/>
              <a:t>između</a:t>
            </a:r>
            <a:r>
              <a:rPr lang="en-US" sz="2200" dirty="0" smtClean="0"/>
              <a:t> </a:t>
            </a:r>
            <a:r>
              <a:rPr lang="en-US" sz="2200" dirty="0" err="1"/>
              <a:t>razdoblja</a:t>
            </a:r>
            <a:r>
              <a:rPr lang="en-US" sz="2200" dirty="0"/>
              <a:t> - </a:t>
            </a:r>
            <a:r>
              <a:rPr lang="en-US" sz="2200" dirty="0" err="1"/>
              <a:t>rana</a:t>
            </a:r>
            <a:r>
              <a:rPr lang="en-US" sz="2200" dirty="0"/>
              <a:t> </a:t>
            </a:r>
            <a:r>
              <a:rPr lang="en-US" sz="2200" dirty="0" err="1"/>
              <a:t>tranzicija</a:t>
            </a:r>
            <a:r>
              <a:rPr lang="en-US" sz="2200" dirty="0"/>
              <a:t> </a:t>
            </a:r>
            <a:r>
              <a:rPr lang="en-US" sz="2200" dirty="0" err="1"/>
              <a:t>odraslih</a:t>
            </a:r>
            <a:r>
              <a:rPr lang="en-US" sz="2200" dirty="0"/>
              <a:t>, </a:t>
            </a:r>
            <a:r>
              <a:rPr lang="en-US" sz="2200" dirty="0" err="1"/>
              <a:t>tranzicija</a:t>
            </a:r>
            <a:r>
              <a:rPr lang="en-US" sz="2200" dirty="0"/>
              <a:t> </a:t>
            </a:r>
            <a:r>
              <a:rPr lang="en-US" sz="2200" dirty="0" err="1"/>
              <a:t>srednjeg</a:t>
            </a:r>
            <a:r>
              <a:rPr lang="en-US" sz="2200" dirty="0"/>
              <a:t> </a:t>
            </a:r>
            <a:r>
              <a:rPr lang="sr-Latn-RS" sz="2200" dirty="0" smtClean="0"/>
              <a:t>doba</a:t>
            </a:r>
            <a:r>
              <a:rPr lang="en-US" sz="2200" dirty="0" smtClean="0"/>
              <a:t> </a:t>
            </a:r>
            <a:r>
              <a:rPr lang="en-US" sz="2200" dirty="0"/>
              <a:t>i </a:t>
            </a:r>
            <a:r>
              <a:rPr lang="en-US" sz="2200" dirty="0" err="1"/>
              <a:t>kasna</a:t>
            </a:r>
            <a:r>
              <a:rPr lang="en-US" sz="2200" dirty="0"/>
              <a:t> </a:t>
            </a:r>
            <a:r>
              <a:rPr lang="en-US" sz="2200" dirty="0" err="1"/>
              <a:t>tranzicija</a:t>
            </a:r>
            <a:r>
              <a:rPr lang="en-US" sz="2200" dirty="0"/>
              <a:t> </a:t>
            </a:r>
            <a:r>
              <a:rPr lang="en-US" sz="2200" dirty="0" err="1"/>
              <a:t>odraslih</a:t>
            </a:r>
            <a:r>
              <a:rPr lang="en-US" sz="2200" dirty="0"/>
              <a:t> </a:t>
            </a:r>
            <a:endParaRPr lang="sr-Latn-RS" sz="2200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200" dirty="0" smtClean="0"/>
              <a:t> </a:t>
            </a:r>
            <a:r>
              <a:rPr lang="sr-Latn-RS" sz="2200" dirty="0" smtClean="0"/>
              <a:t>T</a:t>
            </a:r>
            <a:r>
              <a:rPr lang="en-US" sz="2200" dirty="0" err="1" smtClean="0"/>
              <a:t>ranzicije</a:t>
            </a:r>
            <a:r>
              <a:rPr lang="en-US" sz="2200" dirty="0"/>
              <a:t> </a:t>
            </a:r>
            <a:r>
              <a:rPr lang="en-US" sz="2200" i="1" dirty="0"/>
              <a:t>u </a:t>
            </a:r>
            <a:r>
              <a:rPr lang="en-US" sz="2200" i="1" dirty="0" err="1"/>
              <a:t>sklopu</a:t>
            </a:r>
            <a:r>
              <a:rPr lang="en-US" sz="2200" dirty="0"/>
              <a:t> </a:t>
            </a:r>
            <a:r>
              <a:rPr lang="sr-Latn-RS" sz="2200" dirty="0" smtClean="0"/>
              <a:t>svakog</a:t>
            </a:r>
            <a:r>
              <a:rPr lang="en-US" sz="2200" dirty="0" smtClean="0"/>
              <a:t> </a:t>
            </a:r>
            <a:r>
              <a:rPr lang="sr-Latn-RS" sz="2200" dirty="0" smtClean="0"/>
              <a:t>razdoblja</a:t>
            </a:r>
            <a:r>
              <a:rPr lang="en-US" sz="2200" dirty="0" smtClean="0"/>
              <a:t> </a:t>
            </a:r>
            <a:r>
              <a:rPr lang="en-US" sz="2200" dirty="0"/>
              <a:t>(</a:t>
            </a:r>
            <a:r>
              <a:rPr lang="en-US" sz="2200" dirty="0" err="1"/>
              <a:t>prelaz</a:t>
            </a:r>
            <a:r>
              <a:rPr lang="en-US" sz="2200" dirty="0"/>
              <a:t> 30 i 50 </a:t>
            </a:r>
            <a:r>
              <a:rPr lang="en-US" sz="2200" dirty="0" err="1"/>
              <a:t>godina</a:t>
            </a:r>
            <a:r>
              <a:rPr lang="en-US" sz="2200" dirty="0"/>
              <a:t>).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200" dirty="0"/>
              <a:t> </a:t>
            </a:r>
            <a:r>
              <a:rPr lang="en-US" sz="2200" dirty="0" err="1" smtClean="0"/>
              <a:t>Svaki</a:t>
            </a:r>
            <a:r>
              <a:rPr lang="en-US" sz="2200" dirty="0" smtClean="0"/>
              <a:t> </a:t>
            </a:r>
            <a:r>
              <a:rPr lang="en-US" sz="2200" dirty="0" err="1"/>
              <a:t>prelazni</a:t>
            </a:r>
            <a:r>
              <a:rPr lang="en-US" sz="2200" dirty="0"/>
              <a:t> period </a:t>
            </a:r>
            <a:r>
              <a:rPr lang="en-US" sz="2200" dirty="0" err="1"/>
              <a:t>koji</a:t>
            </a:r>
            <a:r>
              <a:rPr lang="en-US" sz="2200" dirty="0"/>
              <a:t> </a:t>
            </a:r>
            <a:r>
              <a:rPr lang="en-US" sz="2200" dirty="0" err="1"/>
              <a:t>menja</a:t>
            </a:r>
            <a:r>
              <a:rPr lang="en-US" sz="2200" dirty="0"/>
              <a:t> </a:t>
            </a:r>
            <a:r>
              <a:rPr lang="en-US" sz="2200" dirty="0" err="1"/>
              <a:t>strukturu</a:t>
            </a:r>
            <a:r>
              <a:rPr lang="en-US" sz="2200" dirty="0"/>
              <a:t> </a:t>
            </a:r>
            <a:r>
              <a:rPr lang="sr-Latn-RS" sz="2200" dirty="0" smtClean="0"/>
              <a:t>smenjuje </a:t>
            </a:r>
            <a:r>
              <a:rPr lang="en-US" sz="2200" dirty="0" err="1" smtClean="0"/>
              <a:t>stabilniji</a:t>
            </a:r>
            <a:r>
              <a:rPr lang="en-US" sz="2200" dirty="0" smtClean="0"/>
              <a:t> </a:t>
            </a:r>
            <a:r>
              <a:rPr lang="en-US" sz="2200" dirty="0" err="1"/>
              <a:t>periodom</a:t>
            </a:r>
            <a:r>
              <a:rPr lang="en-US" sz="2200" dirty="0"/>
              <a:t> </a:t>
            </a:r>
            <a:r>
              <a:rPr lang="en-US" sz="2200" dirty="0" err="1" smtClean="0"/>
              <a:t>izgra</a:t>
            </a:r>
            <a:r>
              <a:rPr lang="sr-Latn-RS" sz="2200" dirty="0" smtClean="0"/>
              <a:t>đene</a:t>
            </a:r>
            <a:r>
              <a:rPr lang="en-US" sz="2200" dirty="0" smtClean="0"/>
              <a:t> </a:t>
            </a:r>
            <a:r>
              <a:rPr lang="en-US" sz="2200" dirty="0" err="1" smtClean="0"/>
              <a:t>strukture</a:t>
            </a:r>
            <a:endParaRPr lang="sr-Latn-RS" sz="2200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200" i="1" dirty="0" err="1"/>
              <a:t>Trajanje</a:t>
            </a:r>
            <a:r>
              <a:rPr lang="en-US" sz="2200" i="1" dirty="0"/>
              <a:t>: </a:t>
            </a:r>
            <a:r>
              <a:rPr lang="en-US" sz="2200" i="1" dirty="0" smtClean="0"/>
              <a:t>4-5 </a:t>
            </a:r>
            <a:r>
              <a:rPr lang="en-US" sz="2200" i="1" dirty="0" err="1"/>
              <a:t>godina</a:t>
            </a:r>
            <a:endParaRPr lang="en-US" sz="2200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endParaRPr lang="sr-Latn-RS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endParaRPr lang="en-US" sz="2400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3715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4400" cy="914400"/>
          </a:xfrm>
        </p:spPr>
        <p:txBody>
          <a:bodyPr>
            <a:normAutofit/>
          </a:bodyPr>
          <a:lstStyle/>
          <a:p>
            <a:r>
              <a:rPr lang="en-US" dirty="0" err="1"/>
              <a:t>Prelazni</a:t>
            </a:r>
            <a:r>
              <a:rPr lang="en-US" dirty="0"/>
              <a:t> </a:t>
            </a:r>
            <a:r>
              <a:rPr lang="en-US" dirty="0" smtClean="0"/>
              <a:t>period</a:t>
            </a:r>
            <a:r>
              <a:rPr lang="sr-Latn-RS" dirty="0" smtClean="0"/>
              <a:t>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74573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200" dirty="0" err="1" smtClean="0"/>
              <a:t>Prelazi</a:t>
            </a:r>
            <a:r>
              <a:rPr lang="en-US" sz="2200" dirty="0" smtClean="0"/>
              <a:t> </a:t>
            </a:r>
            <a:r>
              <a:rPr lang="sr-Latn-RS" sz="2200" dirty="0" smtClean="0"/>
              <a:t>- </a:t>
            </a:r>
            <a:r>
              <a:rPr lang="en-US" sz="2200" dirty="0" err="1" smtClean="0"/>
              <a:t>mostovi</a:t>
            </a:r>
            <a:r>
              <a:rPr lang="en-US" sz="2200" dirty="0" smtClean="0"/>
              <a:t> </a:t>
            </a:r>
            <a:r>
              <a:rPr lang="en-US" sz="2200" dirty="0" err="1"/>
              <a:t>koji</a:t>
            </a:r>
            <a:r>
              <a:rPr lang="en-US" sz="2200" dirty="0"/>
              <a:t> </a:t>
            </a:r>
            <a:r>
              <a:rPr lang="en-US" sz="2200" dirty="0" err="1"/>
              <a:t>povezuju</a:t>
            </a:r>
            <a:r>
              <a:rPr lang="en-US" sz="2200" dirty="0"/>
              <a:t> </a:t>
            </a:r>
            <a:r>
              <a:rPr lang="en-US" sz="2200" dirty="0" err="1" smtClean="0"/>
              <a:t>periode</a:t>
            </a:r>
            <a:r>
              <a:rPr lang="en-US" sz="2200" dirty="0" smtClean="0"/>
              <a:t> </a:t>
            </a:r>
            <a:r>
              <a:rPr lang="en-US" sz="2200" dirty="0"/>
              <a:t>u </a:t>
            </a:r>
            <a:r>
              <a:rPr lang="en-US" sz="2200" dirty="0" err="1"/>
              <a:t>životnom</a:t>
            </a:r>
            <a:r>
              <a:rPr lang="en-US" sz="2200" dirty="0"/>
              <a:t> </a:t>
            </a:r>
            <a:r>
              <a:rPr lang="en-US" sz="2200" dirty="0" err="1"/>
              <a:t>ciklusu</a:t>
            </a:r>
            <a:r>
              <a:rPr lang="en-US" sz="2200" dirty="0"/>
              <a:t>. </a:t>
            </a:r>
            <a:endParaRPr lang="sr-Latn-RS" sz="2200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sz="2200" dirty="0" err="1"/>
              <a:t>P</a:t>
            </a:r>
            <a:r>
              <a:rPr lang="en-US" sz="2200" dirty="0" err="1" smtClean="0"/>
              <a:t>rekidaju</a:t>
            </a:r>
            <a:r>
              <a:rPr lang="en-US" sz="2200" dirty="0" smtClean="0"/>
              <a:t> </a:t>
            </a:r>
            <a:r>
              <a:rPr lang="en-US" sz="2200" dirty="0" err="1"/>
              <a:t>prošlu</a:t>
            </a:r>
            <a:r>
              <a:rPr lang="en-US" sz="2200" dirty="0"/>
              <a:t> </a:t>
            </a:r>
            <a:r>
              <a:rPr lang="en-US" sz="2200" dirty="0" err="1"/>
              <a:t>životnu</a:t>
            </a:r>
            <a:r>
              <a:rPr lang="en-US" sz="2200" dirty="0"/>
              <a:t> </a:t>
            </a:r>
            <a:r>
              <a:rPr lang="en-US" sz="2200" dirty="0" err="1"/>
              <a:t>strukturu</a:t>
            </a:r>
            <a:r>
              <a:rPr lang="en-US" sz="2200" dirty="0"/>
              <a:t> i </a:t>
            </a:r>
            <a:r>
              <a:rPr lang="en-US" sz="2200" dirty="0" err="1"/>
              <a:t>iniciraju</a:t>
            </a:r>
            <a:r>
              <a:rPr lang="en-US" sz="2200" dirty="0"/>
              <a:t> </a:t>
            </a:r>
            <a:r>
              <a:rPr lang="en-US" sz="2200" dirty="0" err="1"/>
              <a:t>buduću</a:t>
            </a:r>
            <a:r>
              <a:rPr lang="en-US" sz="2200" dirty="0"/>
              <a:t> </a:t>
            </a:r>
            <a:r>
              <a:rPr lang="en-US" sz="2200" dirty="0" err="1"/>
              <a:t>životnu</a:t>
            </a:r>
            <a:r>
              <a:rPr lang="en-US" sz="2200" dirty="0"/>
              <a:t> </a:t>
            </a:r>
            <a:r>
              <a:rPr lang="en-US" sz="2200" dirty="0" err="1"/>
              <a:t>strukturu</a:t>
            </a:r>
            <a:r>
              <a:rPr lang="en-US" sz="2200" dirty="0"/>
              <a:t>, </a:t>
            </a:r>
            <a:r>
              <a:rPr lang="en-US" sz="2200" dirty="0" err="1"/>
              <a:t>ali</a:t>
            </a:r>
            <a:r>
              <a:rPr lang="en-US" sz="2200" dirty="0"/>
              <a:t> </a:t>
            </a:r>
            <a:r>
              <a:rPr lang="en-US" sz="2200" dirty="0" err="1"/>
              <a:t>sami</a:t>
            </a:r>
            <a:r>
              <a:rPr lang="en-US" sz="2200" dirty="0"/>
              <a:t> </a:t>
            </a:r>
            <a:r>
              <a:rPr lang="en-US" sz="2200" dirty="0" err="1"/>
              <a:t>nisu</a:t>
            </a:r>
            <a:r>
              <a:rPr lang="en-US" sz="2200" dirty="0"/>
              <a:t> u </a:t>
            </a:r>
            <a:r>
              <a:rPr lang="en-US" sz="2200" dirty="0" err="1"/>
              <a:t>potpunosti</a:t>
            </a:r>
            <a:r>
              <a:rPr lang="en-US" sz="2200" dirty="0"/>
              <a:t> </a:t>
            </a:r>
            <a:r>
              <a:rPr lang="en-US" sz="2200" dirty="0" err="1"/>
              <a:t>deo</a:t>
            </a:r>
            <a:r>
              <a:rPr lang="en-US" sz="2200" dirty="0"/>
              <a:t> </a:t>
            </a:r>
            <a:r>
              <a:rPr lang="en-US" sz="2200" dirty="0" err="1"/>
              <a:t>ni</a:t>
            </a:r>
            <a:r>
              <a:rPr lang="en-US" sz="2200" dirty="0"/>
              <a:t> </a:t>
            </a:r>
            <a:r>
              <a:rPr lang="en-US" sz="2200" dirty="0" err="1"/>
              <a:t>jedne</a:t>
            </a:r>
            <a:r>
              <a:rPr lang="en-US" sz="2200" dirty="0"/>
              <a:t> </a:t>
            </a:r>
            <a:r>
              <a:rPr lang="en-US" sz="2200" dirty="0" err="1"/>
              <a:t>ni</a:t>
            </a:r>
            <a:r>
              <a:rPr lang="en-US" sz="2200" dirty="0"/>
              <a:t> </a:t>
            </a:r>
            <a:r>
              <a:rPr lang="en-US" sz="2200" dirty="0" err="1"/>
              <a:t>druge</a:t>
            </a:r>
            <a:r>
              <a:rPr lang="en-US" sz="2200" dirty="0"/>
              <a:t>. </a:t>
            </a:r>
            <a:endParaRPr lang="sr-Latn-RS" sz="2200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200" dirty="0" smtClean="0"/>
              <a:t>„</a:t>
            </a:r>
            <a:r>
              <a:rPr lang="sr-Latn-RS" sz="2200" dirty="0" smtClean="0"/>
              <a:t>Z</a:t>
            </a:r>
            <a:r>
              <a:rPr lang="en-US" sz="2200" dirty="0" smtClean="0"/>
              <a:t>one </a:t>
            </a:r>
            <a:r>
              <a:rPr lang="en-US" sz="2200" dirty="0" err="1" smtClean="0"/>
              <a:t>preklapanja</a:t>
            </a:r>
            <a:r>
              <a:rPr lang="en-US" sz="2200" dirty="0" smtClean="0"/>
              <a:t>“ - </a:t>
            </a:r>
            <a:r>
              <a:rPr lang="en-US" sz="2200" dirty="0" err="1" smtClean="0"/>
              <a:t>kao</a:t>
            </a:r>
            <a:r>
              <a:rPr lang="en-US" sz="2200" dirty="0" smtClean="0"/>
              <a:t> </a:t>
            </a:r>
            <a:r>
              <a:rPr lang="en-US" sz="2200" dirty="0" err="1"/>
              <a:t>što</a:t>
            </a:r>
            <a:r>
              <a:rPr lang="en-US" sz="2200" dirty="0"/>
              <a:t> se </a:t>
            </a:r>
            <a:r>
              <a:rPr lang="en-US" sz="2200" dirty="0" err="1"/>
              <a:t>zima</a:t>
            </a:r>
            <a:r>
              <a:rPr lang="en-US" sz="2200" dirty="0"/>
              <a:t> ne </a:t>
            </a:r>
            <a:r>
              <a:rPr lang="en-US" sz="2200" dirty="0" err="1"/>
              <a:t>završava</a:t>
            </a:r>
            <a:r>
              <a:rPr lang="en-US" sz="2200" dirty="0"/>
              <a:t> </a:t>
            </a:r>
            <a:r>
              <a:rPr lang="en-US" sz="2200" dirty="0" err="1"/>
              <a:t>naglo</a:t>
            </a:r>
            <a:r>
              <a:rPr lang="en-US" sz="2200" dirty="0"/>
              <a:t> i </a:t>
            </a:r>
            <a:r>
              <a:rPr lang="en-US" sz="2200" dirty="0" err="1"/>
              <a:t>odjednom</a:t>
            </a:r>
            <a:r>
              <a:rPr lang="en-US" sz="2200" dirty="0"/>
              <a:t> </a:t>
            </a:r>
            <a:r>
              <a:rPr lang="en-US" sz="2200" dirty="0" err="1"/>
              <a:t>postaje</a:t>
            </a:r>
            <a:r>
              <a:rPr lang="en-US" sz="2200" dirty="0"/>
              <a:t> </a:t>
            </a:r>
            <a:r>
              <a:rPr lang="en-US" sz="2200" dirty="0" err="1"/>
              <a:t>proleće</a:t>
            </a:r>
            <a:r>
              <a:rPr lang="en-US" sz="2200" dirty="0"/>
              <a:t>, </a:t>
            </a:r>
            <a:r>
              <a:rPr lang="en-US" sz="2200" dirty="0" err="1"/>
              <a:t>prelazi</a:t>
            </a:r>
            <a:r>
              <a:rPr lang="en-US" sz="2200" dirty="0"/>
              <a:t> </a:t>
            </a:r>
            <a:r>
              <a:rPr lang="en-US" sz="2200" dirty="0" err="1"/>
              <a:t>predstavljaju</a:t>
            </a:r>
            <a:r>
              <a:rPr lang="en-US" sz="2200" dirty="0"/>
              <a:t> </a:t>
            </a:r>
            <a:r>
              <a:rPr lang="en-US" sz="2200" dirty="0" err="1"/>
              <a:t>vreme</a:t>
            </a:r>
            <a:r>
              <a:rPr lang="en-US" sz="2200" dirty="0"/>
              <a:t> </a:t>
            </a:r>
            <a:r>
              <a:rPr lang="en-US" sz="2200" dirty="0" err="1"/>
              <a:t>kada</a:t>
            </a:r>
            <a:r>
              <a:rPr lang="en-US" sz="2200" dirty="0"/>
              <a:t> </a:t>
            </a:r>
            <a:r>
              <a:rPr lang="en-US" sz="2200" dirty="0" err="1"/>
              <a:t>jedno</a:t>
            </a:r>
            <a:r>
              <a:rPr lang="en-US" sz="2200" dirty="0"/>
              <a:t> </a:t>
            </a:r>
            <a:r>
              <a:rPr lang="en-US" sz="2200" dirty="0" err="1"/>
              <a:t>godišnje</a:t>
            </a:r>
            <a:r>
              <a:rPr lang="en-US" sz="2200" dirty="0"/>
              <a:t> </a:t>
            </a:r>
            <a:r>
              <a:rPr lang="en-US" sz="2200" dirty="0" err="1"/>
              <a:t>doba</a:t>
            </a:r>
            <a:r>
              <a:rPr lang="en-US" sz="2200" dirty="0"/>
              <a:t> </a:t>
            </a:r>
            <a:r>
              <a:rPr lang="en-US" sz="2200" dirty="0" err="1"/>
              <a:t>čoveka</a:t>
            </a:r>
            <a:r>
              <a:rPr lang="en-US" sz="2200" dirty="0"/>
              <a:t> </a:t>
            </a:r>
            <a:r>
              <a:rPr lang="en-US" sz="2200" dirty="0" err="1"/>
              <a:t>prelazi</a:t>
            </a:r>
            <a:r>
              <a:rPr lang="en-US" sz="2200" dirty="0"/>
              <a:t> u </a:t>
            </a:r>
            <a:r>
              <a:rPr lang="en-US" sz="2200" dirty="0" err="1"/>
              <a:t>drugo</a:t>
            </a:r>
            <a:r>
              <a:rPr lang="en-US" sz="2200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200" dirty="0" err="1"/>
              <a:t>Tranzicije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„</a:t>
            </a:r>
            <a:r>
              <a:rPr lang="en-US" sz="2200" dirty="0" err="1"/>
              <a:t>granične</a:t>
            </a:r>
            <a:r>
              <a:rPr lang="en-US" sz="2200" dirty="0"/>
              <a:t> zone </a:t>
            </a:r>
            <a:r>
              <a:rPr lang="en-US" sz="2200" dirty="0" err="1"/>
              <a:t>između</a:t>
            </a:r>
            <a:r>
              <a:rPr lang="en-US" sz="2200" dirty="0"/>
              <a:t> </a:t>
            </a:r>
            <a:r>
              <a:rPr lang="en-US" sz="2200" dirty="0" err="1"/>
              <a:t>dva</a:t>
            </a:r>
            <a:r>
              <a:rPr lang="en-US" sz="2200" dirty="0"/>
              <a:t> </a:t>
            </a:r>
            <a:r>
              <a:rPr lang="en-US" sz="2200" dirty="0" err="1"/>
              <a:t>stanja</a:t>
            </a:r>
            <a:r>
              <a:rPr lang="en-US" sz="2200" dirty="0"/>
              <a:t> </a:t>
            </a:r>
            <a:r>
              <a:rPr lang="en-US" sz="2200" dirty="0" err="1"/>
              <a:t>veće</a:t>
            </a:r>
            <a:r>
              <a:rPr lang="en-US" sz="2200" dirty="0"/>
              <a:t> </a:t>
            </a:r>
            <a:r>
              <a:rPr lang="en-US" sz="2200" dirty="0" err="1"/>
              <a:t>stabilnosti</a:t>
            </a:r>
            <a:r>
              <a:rPr lang="en-US" sz="2200" dirty="0"/>
              <a:t>“, </a:t>
            </a:r>
            <a:r>
              <a:rPr lang="en-US" sz="2200" dirty="0" err="1"/>
              <a:t>tokom</a:t>
            </a:r>
            <a:r>
              <a:rPr lang="en-US" sz="2200" dirty="0"/>
              <a:t> </a:t>
            </a:r>
            <a:r>
              <a:rPr lang="en-US" sz="2200" dirty="0" err="1"/>
              <a:t>kojih</a:t>
            </a:r>
            <a:r>
              <a:rPr lang="en-US" sz="2200" dirty="0"/>
              <a:t> </a:t>
            </a:r>
            <a:r>
              <a:rPr lang="en-US" sz="2200" dirty="0" err="1"/>
              <a:t>pojedinac</a:t>
            </a:r>
            <a:r>
              <a:rPr lang="en-US" sz="2200" dirty="0"/>
              <a:t> </a:t>
            </a:r>
            <a:r>
              <a:rPr lang="en-US" sz="2200" dirty="0" err="1"/>
              <a:t>doživljava</a:t>
            </a:r>
            <a:r>
              <a:rPr lang="en-US" sz="2200" dirty="0"/>
              <a:t> </a:t>
            </a:r>
            <a:r>
              <a:rPr lang="en-US" sz="2200" dirty="0" err="1"/>
              <a:t>svoj</a:t>
            </a:r>
            <a:r>
              <a:rPr lang="en-US" sz="2200" dirty="0"/>
              <a:t> </a:t>
            </a:r>
            <a:r>
              <a:rPr lang="en-US" sz="2200" dirty="0" err="1"/>
              <a:t>život</a:t>
            </a:r>
            <a:r>
              <a:rPr lang="en-US" sz="2200" dirty="0"/>
              <a:t> </a:t>
            </a:r>
            <a:r>
              <a:rPr lang="sr-Latn-RS" sz="2200" dirty="0" smtClean="0"/>
              <a:t>kao </a:t>
            </a:r>
            <a:r>
              <a:rPr lang="en-US" sz="2200" dirty="0" err="1" smtClean="0"/>
              <a:t>promen</a:t>
            </a:r>
            <a:r>
              <a:rPr lang="sr-Latn-RS" sz="2200" dirty="0" smtClean="0"/>
              <a:t>u</a:t>
            </a:r>
            <a:r>
              <a:rPr lang="en-US" sz="2200" dirty="0" smtClean="0"/>
              <a:t> </a:t>
            </a:r>
            <a:r>
              <a:rPr lang="en-US" sz="2200" dirty="0"/>
              <a:t>u </a:t>
            </a:r>
            <a:r>
              <a:rPr lang="en-US" sz="2200" dirty="0" err="1" smtClean="0"/>
              <a:t>strukturi</a:t>
            </a:r>
            <a:r>
              <a:rPr lang="en-US" sz="2200" dirty="0"/>
              <a:t>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91295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10600" cy="609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Prelazni</a:t>
            </a:r>
            <a:r>
              <a:rPr lang="en-US" dirty="0"/>
              <a:t> </a:t>
            </a:r>
            <a:r>
              <a:rPr lang="en-US" dirty="0" smtClean="0"/>
              <a:t>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000" dirty="0" err="1"/>
              <a:t>Tokom</a:t>
            </a:r>
            <a:r>
              <a:rPr lang="en-US" sz="2000" dirty="0"/>
              <a:t> </a:t>
            </a:r>
            <a:r>
              <a:rPr lang="en-US" sz="2000" dirty="0" err="1"/>
              <a:t>ovih</a:t>
            </a:r>
            <a:r>
              <a:rPr lang="en-US" sz="2000" dirty="0"/>
              <a:t> </a:t>
            </a:r>
            <a:r>
              <a:rPr lang="en-US" sz="2000" dirty="0" err="1"/>
              <a:t>perioda</a:t>
            </a:r>
            <a:r>
              <a:rPr lang="en-US" sz="2000" dirty="0"/>
              <a:t> „</a:t>
            </a:r>
            <a:r>
              <a:rPr lang="en-US" sz="2000" dirty="0" err="1"/>
              <a:t>čovek</a:t>
            </a:r>
            <a:r>
              <a:rPr lang="en-US" sz="2000" dirty="0"/>
              <a:t> se </a:t>
            </a:r>
            <a:r>
              <a:rPr lang="en-US" sz="2000" dirty="0" err="1"/>
              <a:t>mora</a:t>
            </a:r>
            <a:r>
              <a:rPr lang="en-US" sz="2000" dirty="0"/>
              <a:t> </a:t>
            </a:r>
            <a:r>
              <a:rPr lang="en-US" sz="2000" dirty="0" err="1"/>
              <a:t>pomiriti</a:t>
            </a:r>
            <a:r>
              <a:rPr lang="en-US" sz="2000" dirty="0"/>
              <a:t> sa </a:t>
            </a:r>
            <a:r>
              <a:rPr lang="en-US" sz="2000" dirty="0" err="1"/>
              <a:t>prošlošću</a:t>
            </a:r>
            <a:r>
              <a:rPr lang="en-US" sz="2000" dirty="0"/>
              <a:t> i </a:t>
            </a:r>
            <a:r>
              <a:rPr lang="en-US" sz="2000" dirty="0" err="1"/>
              <a:t>pripremiti</a:t>
            </a:r>
            <a:r>
              <a:rPr lang="en-US" sz="2000" dirty="0"/>
              <a:t> se za </a:t>
            </a:r>
            <a:r>
              <a:rPr lang="en-US" sz="2000" dirty="0" err="1"/>
              <a:t>budućnost</a:t>
            </a:r>
            <a:r>
              <a:rPr lang="en-US" sz="2000" dirty="0"/>
              <a:t>“.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sz="2000" b="1" dirty="0" smtClean="0"/>
              <a:t>O</a:t>
            </a:r>
            <a:r>
              <a:rPr lang="en-US" sz="2000" b="1" dirty="0" err="1" smtClean="0"/>
              <a:t>svr</a:t>
            </a:r>
            <a:r>
              <a:rPr lang="sr-Latn-RS" sz="2000" b="1" dirty="0" smtClean="0"/>
              <a:t>t</a:t>
            </a:r>
            <a:r>
              <a:rPr lang="en-US" sz="2000" b="1" dirty="0" smtClean="0"/>
              <a:t> </a:t>
            </a:r>
            <a:r>
              <a:rPr lang="en-US" sz="2000" b="1" dirty="0" err="1"/>
              <a:t>unazad</a:t>
            </a:r>
            <a:r>
              <a:rPr lang="en-US" sz="2000" dirty="0"/>
              <a:t>: </a:t>
            </a:r>
            <a:r>
              <a:rPr lang="sr-Latn-RS" sz="2000" dirty="0" smtClean="0"/>
              <a:t>šta se dešavalo </a:t>
            </a:r>
            <a:r>
              <a:rPr lang="en-US" sz="2000" dirty="0" smtClean="0"/>
              <a:t>u </a:t>
            </a:r>
            <a:r>
              <a:rPr lang="en-US" sz="2000" dirty="0" err="1"/>
              <a:t>raznim</a:t>
            </a:r>
            <a:r>
              <a:rPr lang="en-US" sz="2000" dirty="0"/>
              <a:t> </a:t>
            </a:r>
            <a:r>
              <a:rPr lang="en-US" sz="2000" dirty="0" err="1"/>
              <a:t>oblastima</a:t>
            </a:r>
            <a:r>
              <a:rPr lang="en-US" sz="2000" dirty="0"/>
              <a:t> </a:t>
            </a:r>
            <a:r>
              <a:rPr lang="en-US" sz="2000" dirty="0" err="1"/>
              <a:t>poput</a:t>
            </a:r>
            <a:r>
              <a:rPr lang="en-US" sz="2000" dirty="0"/>
              <a:t> </a:t>
            </a:r>
            <a:r>
              <a:rPr lang="en-US" sz="2000" dirty="0" err="1"/>
              <a:t>karijere</a:t>
            </a:r>
            <a:r>
              <a:rPr lang="en-US" sz="2000" dirty="0"/>
              <a:t>, </a:t>
            </a:r>
            <a:r>
              <a:rPr lang="en-US" sz="2000" dirty="0" err="1"/>
              <a:t>odnosa</a:t>
            </a:r>
            <a:r>
              <a:rPr lang="en-US" sz="2000" dirty="0"/>
              <a:t>, </a:t>
            </a:r>
            <a:r>
              <a:rPr lang="en-US" sz="2000" dirty="0" err="1"/>
              <a:t>duhovnosti</a:t>
            </a:r>
            <a:r>
              <a:rPr lang="en-US" sz="2000" dirty="0"/>
              <a:t> i </a:t>
            </a:r>
            <a:r>
              <a:rPr lang="en-US" sz="2000" dirty="0" err="1"/>
              <a:t>životnog</a:t>
            </a:r>
            <a:r>
              <a:rPr lang="en-US" sz="2000" dirty="0"/>
              <a:t> </a:t>
            </a:r>
            <a:r>
              <a:rPr lang="en-US" sz="2000" dirty="0" err="1"/>
              <a:t>stila</a:t>
            </a:r>
            <a:r>
              <a:rPr lang="en-US" sz="2000" dirty="0"/>
              <a:t>? Na </a:t>
            </a:r>
            <a:r>
              <a:rPr lang="en-US" sz="2000" dirty="0" err="1"/>
              <a:t>koji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način</a:t>
            </a:r>
            <a:r>
              <a:rPr lang="en-US" sz="2000" dirty="0"/>
              <a:t> </a:t>
            </a:r>
            <a:r>
              <a:rPr lang="en-US" sz="2000" dirty="0" err="1"/>
              <a:t>ciljevi</a:t>
            </a:r>
            <a:r>
              <a:rPr lang="en-US" sz="2000" dirty="0"/>
              <a:t> </a:t>
            </a:r>
            <a:r>
              <a:rPr lang="en-US" sz="2000" dirty="0" err="1"/>
              <a:t>ispunjeni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nisu</a:t>
            </a:r>
            <a:r>
              <a:rPr lang="en-US" sz="2000" dirty="0"/>
              <a:t>, i da li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određene</a:t>
            </a:r>
            <a:r>
              <a:rPr lang="en-US" sz="2000" dirty="0"/>
              <a:t> </a:t>
            </a:r>
            <a:r>
              <a:rPr lang="en-US" sz="2000" dirty="0" err="1"/>
              <a:t>vrednosti</a:t>
            </a:r>
            <a:r>
              <a:rPr lang="en-US" sz="2000" dirty="0"/>
              <a:t> </a:t>
            </a:r>
            <a:r>
              <a:rPr lang="en-US" sz="2000" dirty="0" err="1"/>
              <a:t>doživljene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zanemarene</a:t>
            </a:r>
            <a:r>
              <a:rPr lang="en-US" sz="2000" dirty="0"/>
              <a:t>? </a:t>
            </a:r>
            <a:r>
              <a:rPr lang="sr-Latn-RS" sz="2000" dirty="0" smtClean="0"/>
              <a:t/>
            </a:r>
            <a:br>
              <a:rPr lang="sr-Latn-RS" sz="2000" dirty="0" smtClean="0"/>
            </a:br>
            <a:r>
              <a:rPr lang="en-US" sz="2000" dirty="0" err="1" smtClean="0"/>
              <a:t>Određeni</a:t>
            </a:r>
            <a:r>
              <a:rPr lang="en-US" sz="2000" dirty="0" smtClean="0"/>
              <a:t> </a:t>
            </a:r>
            <a:r>
              <a:rPr lang="en-US" sz="2000" dirty="0" err="1"/>
              <a:t>aspekti</a:t>
            </a:r>
            <a:r>
              <a:rPr lang="en-US" sz="2000" dirty="0"/>
              <a:t> </a:t>
            </a:r>
            <a:r>
              <a:rPr lang="en-US" sz="2000" dirty="0" err="1"/>
              <a:t>života</a:t>
            </a:r>
            <a:r>
              <a:rPr lang="en-US" sz="2000" dirty="0"/>
              <a:t> </a:t>
            </a:r>
            <a:r>
              <a:rPr lang="en-US" sz="2000" dirty="0" smtClean="0"/>
              <a:t>se </a:t>
            </a:r>
            <a:r>
              <a:rPr lang="sr-Latn-RS" sz="2000" dirty="0" smtClean="0"/>
              <a:t>doživljavaju kao </a:t>
            </a:r>
            <a:r>
              <a:rPr lang="en-US" sz="2000" dirty="0" err="1" smtClean="0"/>
              <a:t>stagn</a:t>
            </a:r>
            <a:r>
              <a:rPr lang="sr-Latn-RS" sz="2000" dirty="0" smtClean="0"/>
              <a:t>acija, </a:t>
            </a:r>
            <a:r>
              <a:rPr lang="en-US" sz="2000" dirty="0" smtClean="0"/>
              <a:t> </a:t>
            </a:r>
            <a:r>
              <a:rPr lang="en-US" sz="2000" dirty="0" err="1" smtClean="0"/>
              <a:t>zaglavljen</a:t>
            </a:r>
            <a:r>
              <a:rPr lang="sr-Latn-RS" sz="2000" dirty="0" smtClean="0"/>
              <a:t>ost</a:t>
            </a:r>
            <a:r>
              <a:rPr lang="en-US" sz="2000" dirty="0" smtClean="0"/>
              <a:t>, </a:t>
            </a:r>
            <a:r>
              <a:rPr lang="sr-Latn-RS" sz="2000" dirty="0" smtClean="0"/>
              <a:t>i osoba treba</a:t>
            </a:r>
            <a:r>
              <a:rPr lang="en-US" sz="2000" dirty="0" smtClean="0"/>
              <a:t> </a:t>
            </a:r>
            <a:r>
              <a:rPr lang="en-US" sz="2000" dirty="0"/>
              <a:t>da </a:t>
            </a:r>
            <a:r>
              <a:rPr lang="en-US" sz="2000" dirty="0" err="1"/>
              <a:t>odluči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delove</a:t>
            </a:r>
            <a:r>
              <a:rPr lang="en-US" sz="2000" dirty="0"/>
              <a:t> </a:t>
            </a:r>
            <a:r>
              <a:rPr lang="en-US" sz="2000" dirty="0" err="1"/>
              <a:t>svoje</a:t>
            </a:r>
            <a:r>
              <a:rPr lang="en-US" sz="2000" dirty="0"/>
              <a:t> </a:t>
            </a:r>
            <a:r>
              <a:rPr lang="en-US" sz="2000" dirty="0" err="1"/>
              <a:t>prošlosti</a:t>
            </a:r>
            <a:r>
              <a:rPr lang="en-US" sz="2000" dirty="0"/>
              <a:t> </a:t>
            </a:r>
            <a:r>
              <a:rPr lang="en-US" sz="2000" dirty="0" err="1"/>
              <a:t>želi</a:t>
            </a:r>
            <a:r>
              <a:rPr lang="en-US" sz="2000" dirty="0"/>
              <a:t> da </a:t>
            </a:r>
            <a:r>
              <a:rPr lang="en-US" sz="2000" dirty="0" err="1"/>
              <a:t>zadrži</a:t>
            </a:r>
            <a:r>
              <a:rPr lang="en-US" sz="2000" dirty="0"/>
              <a:t>, a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želi</a:t>
            </a:r>
            <a:r>
              <a:rPr lang="en-US" sz="2000" dirty="0"/>
              <a:t> da </a:t>
            </a:r>
            <a:r>
              <a:rPr lang="en-US" sz="2000" dirty="0" err="1"/>
              <a:t>odbaci</a:t>
            </a:r>
            <a:r>
              <a:rPr lang="en-US" sz="2000" dirty="0"/>
              <a:t>. </a:t>
            </a:r>
            <a:r>
              <a:rPr lang="en-US" sz="2000" dirty="0" err="1"/>
              <a:t>Proces</a:t>
            </a:r>
            <a:r>
              <a:rPr lang="en-US" sz="2000" dirty="0"/>
              <a:t> </a:t>
            </a:r>
            <a:r>
              <a:rPr lang="sr-Latn-RS" sz="2000" dirty="0" smtClean="0"/>
              <a:t>„</a:t>
            </a:r>
            <a:r>
              <a:rPr lang="en-US" sz="2000" dirty="0" err="1" smtClean="0"/>
              <a:t>puštanja</a:t>
            </a:r>
            <a:r>
              <a:rPr lang="sr-Latn-RS" sz="2000" dirty="0" smtClean="0"/>
              <a:t>“</a:t>
            </a:r>
            <a:r>
              <a:rPr lang="en-US" sz="2000" dirty="0" smtClean="0"/>
              <a:t> </a:t>
            </a:r>
            <a:r>
              <a:rPr lang="en-US" sz="2000" dirty="0" err="1"/>
              <a:t>određenih</a:t>
            </a:r>
            <a:r>
              <a:rPr lang="en-US" sz="2000" dirty="0"/>
              <a:t> </a:t>
            </a:r>
            <a:r>
              <a:rPr lang="en-US" sz="2000" dirty="0" err="1"/>
              <a:t>veza</a:t>
            </a:r>
            <a:r>
              <a:rPr lang="en-US" sz="2000" dirty="0"/>
              <a:t>, </a:t>
            </a:r>
            <a:r>
              <a:rPr lang="en-US" sz="2000" dirty="0" err="1"/>
              <a:t>potraga</a:t>
            </a:r>
            <a:r>
              <a:rPr lang="en-US" sz="2000" dirty="0"/>
              <a:t>, </a:t>
            </a:r>
            <a:r>
              <a:rPr lang="en-US" sz="2000" dirty="0" err="1"/>
              <a:t>snova</a:t>
            </a:r>
            <a:r>
              <a:rPr lang="en-US" sz="2000" dirty="0"/>
              <a:t> i </a:t>
            </a:r>
            <a:r>
              <a:rPr lang="en-US" sz="2000" dirty="0" err="1"/>
              <a:t>očekivanja</a:t>
            </a:r>
            <a:r>
              <a:rPr lang="en-US" sz="2000" dirty="0"/>
              <a:t> </a:t>
            </a:r>
            <a:r>
              <a:rPr lang="en-US" sz="2000" dirty="0" err="1"/>
              <a:t>može</a:t>
            </a:r>
            <a:r>
              <a:rPr lang="en-US" sz="2000" dirty="0"/>
              <a:t> </a:t>
            </a:r>
            <a:r>
              <a:rPr lang="en-US" sz="2000" dirty="0" err="1"/>
              <a:t>izazvati</a:t>
            </a:r>
            <a:r>
              <a:rPr lang="en-US" sz="2000" dirty="0"/>
              <a:t> </a:t>
            </a:r>
            <a:r>
              <a:rPr lang="en-US" sz="2000" dirty="0" err="1"/>
              <a:t>bes</a:t>
            </a:r>
            <a:r>
              <a:rPr lang="en-US" sz="2000" dirty="0"/>
              <a:t>, </a:t>
            </a:r>
            <a:r>
              <a:rPr lang="en-US" sz="2000" dirty="0" err="1"/>
              <a:t>tugu</a:t>
            </a:r>
            <a:r>
              <a:rPr lang="en-US" sz="2000" dirty="0"/>
              <a:t> i </a:t>
            </a:r>
            <a:r>
              <a:rPr lang="en-US" sz="2000" dirty="0" err="1"/>
              <a:t>osećaj</a:t>
            </a:r>
            <a:r>
              <a:rPr lang="en-US" sz="2000" dirty="0"/>
              <a:t> </a:t>
            </a:r>
            <a:r>
              <a:rPr lang="en-US" sz="2000" dirty="0" err="1"/>
              <a:t>gubitka</a:t>
            </a:r>
            <a:r>
              <a:rPr lang="en-US" sz="2000" dirty="0" smtClean="0"/>
              <a:t>.</a:t>
            </a:r>
            <a:endParaRPr lang="sr-Latn-RS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sz="2000" b="1" dirty="0" smtClean="0"/>
              <a:t>Traganje za </a:t>
            </a:r>
            <a:r>
              <a:rPr lang="en-US" sz="2000" b="1" dirty="0" err="1" smtClean="0"/>
              <a:t>alternativ</a:t>
            </a:r>
            <a:r>
              <a:rPr lang="sr-Latn-RS" sz="2000" b="1" dirty="0" smtClean="0"/>
              <a:t>nim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opcij</a:t>
            </a:r>
            <a:r>
              <a:rPr lang="sr-Latn-RS" sz="2000" b="1" dirty="0" smtClean="0"/>
              <a:t>ama</a:t>
            </a:r>
            <a:r>
              <a:rPr lang="sr-Latn-RS" sz="2000" dirty="0"/>
              <a:t>:</a:t>
            </a:r>
            <a:r>
              <a:rPr lang="en-US" sz="2000" dirty="0" smtClean="0"/>
              <a:t> </a:t>
            </a:r>
            <a:r>
              <a:rPr lang="en-US" sz="2000" dirty="0" err="1"/>
              <a:t>različite</a:t>
            </a:r>
            <a:r>
              <a:rPr lang="en-US" sz="2000" dirty="0"/>
              <a:t> </a:t>
            </a:r>
            <a:r>
              <a:rPr lang="en-US" sz="2000" dirty="0" err="1"/>
              <a:t>mogućnosti</a:t>
            </a:r>
            <a:r>
              <a:rPr lang="en-US" sz="2000" dirty="0"/>
              <a:t> i </a:t>
            </a:r>
            <a:r>
              <a:rPr lang="en-US" sz="2000" dirty="0" err="1"/>
              <a:t>nove</a:t>
            </a:r>
            <a:r>
              <a:rPr lang="en-US" sz="2000" dirty="0"/>
              <a:t> </a:t>
            </a:r>
            <a:r>
              <a:rPr lang="en-US" sz="2000" dirty="0" err="1" smtClean="0"/>
              <a:t>život</a:t>
            </a:r>
            <a:r>
              <a:rPr lang="sr-Latn-RS" sz="2000" dirty="0" smtClean="0"/>
              <a:t>ne perspektive, osvešćivanje d</a:t>
            </a:r>
            <a:r>
              <a:rPr lang="en-US" sz="2000" dirty="0" err="1" smtClean="0"/>
              <a:t>elov</a:t>
            </a:r>
            <a:r>
              <a:rPr lang="sr-Latn-RS" sz="2000" dirty="0" smtClean="0"/>
              <a:t>a</a:t>
            </a:r>
            <a:r>
              <a:rPr lang="en-US" sz="2000" dirty="0" smtClean="0"/>
              <a:t> </a:t>
            </a:r>
            <a:r>
              <a:rPr lang="en-US" sz="2000" dirty="0" err="1"/>
              <a:t>sebe</a:t>
            </a:r>
            <a:r>
              <a:rPr lang="en-US" sz="2000" dirty="0"/>
              <a:t> </a:t>
            </a:r>
            <a:r>
              <a:rPr lang="en-US" sz="2000" dirty="0" err="1"/>
              <a:t>koji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bili</a:t>
            </a:r>
            <a:r>
              <a:rPr lang="en-US" sz="2000" dirty="0"/>
              <a:t> </a:t>
            </a:r>
            <a:r>
              <a:rPr lang="en-US" sz="2000" dirty="0" err="1"/>
              <a:t>zanemareni</a:t>
            </a:r>
            <a:r>
              <a:rPr lang="en-US" sz="2000" dirty="0"/>
              <a:t> </a:t>
            </a:r>
            <a:r>
              <a:rPr lang="en-US" sz="2000" dirty="0" err="1"/>
              <a:t>tokom</a:t>
            </a:r>
            <a:r>
              <a:rPr lang="en-US" sz="2000" dirty="0"/>
              <a:t> </a:t>
            </a:r>
            <a:r>
              <a:rPr lang="en-US" sz="2000" dirty="0" err="1"/>
              <a:t>prethodnog</a:t>
            </a:r>
            <a:r>
              <a:rPr lang="en-US" sz="2000" dirty="0"/>
              <a:t> </a:t>
            </a:r>
            <a:r>
              <a:rPr lang="en-US" sz="2000" dirty="0" err="1" smtClean="0"/>
              <a:t>perioda</a:t>
            </a:r>
            <a:r>
              <a:rPr lang="sr-Latn-RS" sz="2000" dirty="0" smtClean="0"/>
              <a:t>. </a:t>
            </a:r>
            <a:r>
              <a:rPr lang="en-US" sz="2000" dirty="0" err="1" smtClean="0"/>
              <a:t>Osećaj</a:t>
            </a:r>
            <a:r>
              <a:rPr lang="en-US" sz="2000" dirty="0" smtClean="0"/>
              <a:t> </a:t>
            </a:r>
            <a:r>
              <a:rPr lang="en-US" sz="2000" dirty="0" err="1"/>
              <a:t>obnove</a:t>
            </a:r>
            <a:r>
              <a:rPr lang="en-US" sz="2000" dirty="0"/>
              <a:t>, </a:t>
            </a:r>
            <a:r>
              <a:rPr lang="en-US" sz="2000" dirty="0" err="1"/>
              <a:t>nade</a:t>
            </a:r>
            <a:r>
              <a:rPr lang="en-US" sz="2000" dirty="0"/>
              <a:t> i </a:t>
            </a:r>
            <a:r>
              <a:rPr lang="en-US" sz="2000" dirty="0" err="1"/>
              <a:t>novog</a:t>
            </a:r>
            <a:r>
              <a:rPr lang="en-US" sz="2000" dirty="0"/>
              <a:t> </a:t>
            </a:r>
            <a:r>
              <a:rPr lang="en-US" sz="2000" dirty="0" err="1"/>
              <a:t>pokretanja</a:t>
            </a:r>
            <a:r>
              <a:rPr lang="en-US" sz="2000" dirty="0"/>
              <a:t> </a:t>
            </a:r>
            <a:r>
              <a:rPr lang="en-US" sz="2000" dirty="0" err="1"/>
              <a:t>često</a:t>
            </a:r>
            <a:r>
              <a:rPr lang="en-US" sz="2000" dirty="0"/>
              <a:t> je </a:t>
            </a:r>
            <a:r>
              <a:rPr lang="en-US" sz="2000" dirty="0" err="1"/>
              <a:t>prisutan</a:t>
            </a:r>
            <a:r>
              <a:rPr lang="en-US" sz="2000" dirty="0"/>
              <a:t> </a:t>
            </a:r>
            <a:r>
              <a:rPr lang="en-US" sz="2000" dirty="0" err="1"/>
              <a:t>tokom</a:t>
            </a:r>
            <a:r>
              <a:rPr lang="en-US" sz="2000" dirty="0"/>
              <a:t> </a:t>
            </a:r>
            <a:r>
              <a:rPr lang="en-US" sz="2000" dirty="0" err="1"/>
              <a:t>tranzicije</a:t>
            </a:r>
            <a:r>
              <a:rPr lang="en-US" sz="2000" dirty="0" smtClean="0"/>
              <a:t>.</a:t>
            </a:r>
            <a:endParaRPr lang="sr-Latn-RS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48496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Erik Erikson (1902-1994)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26425"/>
            <a:ext cx="2628900" cy="329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6482" y="2743200"/>
            <a:ext cx="41103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r-Latn-RS" dirty="0" smtClean="0"/>
              <a:t>Psihoanalitičar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r-Latn-RS" dirty="0" smtClean="0"/>
              <a:t>Teorija psihosocijalnog razvoja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r-Latn-RS" dirty="0" smtClean="0"/>
              <a:t>Kriza identiteta</a:t>
            </a:r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55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err="1"/>
              <a:t>Prelazni</a:t>
            </a:r>
            <a:r>
              <a:rPr lang="en-US" dirty="0"/>
              <a:t>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924800" cy="46482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endParaRPr lang="sr-Latn-RS" sz="2400" dirty="0" smtClean="0"/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dirty="0" err="1" smtClean="0"/>
              <a:t>Svaka</a:t>
            </a:r>
            <a:r>
              <a:rPr lang="en-US" sz="2400" dirty="0" smtClean="0"/>
              <a:t> </a:t>
            </a:r>
            <a:r>
              <a:rPr lang="en-US" sz="2400" dirty="0" err="1"/>
              <a:t>određena</a:t>
            </a:r>
            <a:r>
              <a:rPr lang="en-US" sz="2400" dirty="0"/>
              <a:t> </a:t>
            </a:r>
            <a:r>
              <a:rPr lang="en-US" sz="2400" dirty="0" err="1"/>
              <a:t>tranzicija</a:t>
            </a:r>
            <a:r>
              <a:rPr lang="en-US" sz="2400" dirty="0"/>
              <a:t> </a:t>
            </a:r>
            <a:r>
              <a:rPr lang="en-US" sz="2400" dirty="0" err="1"/>
              <a:t>ima</a:t>
            </a:r>
            <a:r>
              <a:rPr lang="en-US" sz="2400" dirty="0"/>
              <a:t> </a:t>
            </a:r>
            <a:r>
              <a:rPr lang="en-US" sz="2400" dirty="0" err="1"/>
              <a:t>svoje</a:t>
            </a:r>
            <a:r>
              <a:rPr lang="en-US" sz="2400" dirty="0"/>
              <a:t> </a:t>
            </a:r>
            <a:r>
              <a:rPr lang="en-US" sz="2400" dirty="0" err="1"/>
              <a:t>jedinstvene</a:t>
            </a:r>
            <a:r>
              <a:rPr lang="en-US" sz="2400" dirty="0"/>
              <a:t> </a:t>
            </a:r>
            <a:r>
              <a:rPr lang="en-US" sz="2400" dirty="0" err="1"/>
              <a:t>razvojne</a:t>
            </a:r>
            <a:r>
              <a:rPr lang="en-US" sz="2400" dirty="0"/>
              <a:t> </a:t>
            </a:r>
            <a:r>
              <a:rPr lang="en-US" sz="2400" dirty="0" err="1"/>
              <a:t>zadatke</a:t>
            </a:r>
            <a:r>
              <a:rPr lang="en-US" sz="2400" dirty="0"/>
              <a:t>, </a:t>
            </a:r>
            <a:r>
              <a:rPr lang="en-US" sz="2400" dirty="0" err="1"/>
              <a:t>ali</a:t>
            </a:r>
            <a:r>
              <a:rPr lang="en-US" sz="2400" dirty="0"/>
              <a:t> </a:t>
            </a:r>
            <a:r>
              <a:rPr lang="en-US" sz="2400" dirty="0" err="1"/>
              <a:t>zajednički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r>
              <a:rPr lang="en-US" sz="2400" dirty="0"/>
              <a:t> je </a:t>
            </a:r>
            <a:r>
              <a:rPr lang="en-US" sz="2400" dirty="0" err="1"/>
              <a:t>potreba</a:t>
            </a:r>
            <a:r>
              <a:rPr lang="en-US" sz="2400" dirty="0"/>
              <a:t> da </a:t>
            </a:r>
            <a:r>
              <a:rPr lang="en-US" sz="2400" dirty="0" err="1"/>
              <a:t>rade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integrisanju</a:t>
            </a:r>
            <a:r>
              <a:rPr lang="en-US" sz="2400" dirty="0"/>
              <a:t> </a:t>
            </a:r>
            <a:r>
              <a:rPr lang="en-US" sz="2400" dirty="0" err="1"/>
              <a:t>onoga</a:t>
            </a:r>
            <a:r>
              <a:rPr lang="en-US" sz="2400" dirty="0"/>
              <a:t> </a:t>
            </a:r>
            <a:r>
              <a:rPr lang="en-US" sz="2400" dirty="0" err="1"/>
              <a:t>što</a:t>
            </a:r>
            <a:r>
              <a:rPr lang="en-US" sz="2400" dirty="0"/>
              <a:t> Levinson </a:t>
            </a:r>
            <a:r>
              <a:rPr lang="en-US" sz="2400" dirty="0" err="1"/>
              <a:t>naziva</a:t>
            </a:r>
            <a:r>
              <a:rPr lang="en-US" sz="2400" dirty="0"/>
              <a:t> </a:t>
            </a:r>
            <a:r>
              <a:rPr lang="en-US" sz="2400" b="1" dirty="0" err="1"/>
              <a:t>Mladi</a:t>
            </a:r>
            <a:r>
              <a:rPr lang="en-US" sz="2400" b="1" dirty="0"/>
              <a:t> / </a:t>
            </a:r>
            <a:r>
              <a:rPr lang="en-US" sz="2400" b="1" dirty="0" err="1"/>
              <a:t>Stari</a:t>
            </a:r>
            <a:r>
              <a:rPr lang="en-US" sz="2400" b="1" dirty="0"/>
              <a:t> </a:t>
            </a:r>
            <a:r>
              <a:rPr lang="en-US" sz="2400" b="1" dirty="0" err="1"/>
              <a:t>polaritet</a:t>
            </a:r>
            <a:r>
              <a:rPr lang="en-US" sz="2400" dirty="0"/>
              <a:t>. </a:t>
            </a:r>
            <a:r>
              <a:rPr lang="en-US" sz="2400" dirty="0" err="1"/>
              <a:t>Muškarac</a:t>
            </a:r>
            <a:r>
              <a:rPr lang="en-US" sz="2400" dirty="0"/>
              <a:t> </a:t>
            </a:r>
            <a:r>
              <a:rPr lang="en-US" sz="2400" dirty="0" err="1"/>
              <a:t>može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dirty="0" err="1"/>
              <a:t>prerano</a:t>
            </a:r>
            <a:r>
              <a:rPr lang="en-US" sz="2400" dirty="0"/>
              <a:t> star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predugo</a:t>
            </a:r>
            <a:r>
              <a:rPr lang="en-US" sz="2400" dirty="0"/>
              <a:t> </a:t>
            </a:r>
            <a:r>
              <a:rPr lang="en-US" sz="2400" dirty="0" err="1"/>
              <a:t>pokušati</a:t>
            </a:r>
            <a:r>
              <a:rPr lang="en-US" sz="2400" dirty="0"/>
              <a:t> da </a:t>
            </a:r>
            <a:r>
              <a:rPr lang="en-US" sz="2400" dirty="0" err="1"/>
              <a:t>održi</a:t>
            </a:r>
            <a:r>
              <a:rPr lang="en-US" sz="2400" dirty="0"/>
              <a:t> </a:t>
            </a:r>
            <a:r>
              <a:rPr lang="en-US" sz="2400" dirty="0" err="1"/>
              <a:t>prevlast</a:t>
            </a:r>
            <a:r>
              <a:rPr lang="en-US" sz="2400" dirty="0"/>
              <a:t> </a:t>
            </a:r>
            <a:r>
              <a:rPr lang="en-US" sz="2400" dirty="0" err="1"/>
              <a:t>mladosti</a:t>
            </a:r>
            <a:r>
              <a:rPr lang="en-US" sz="2400" dirty="0"/>
              <a:t>; </a:t>
            </a:r>
            <a:r>
              <a:rPr lang="en-US" sz="2400" dirty="0" err="1"/>
              <a:t>svaki</a:t>
            </a:r>
            <a:r>
              <a:rPr lang="en-US" sz="2400" dirty="0"/>
              <a:t> </a:t>
            </a:r>
            <a:r>
              <a:rPr lang="en-US" sz="2400" dirty="0" err="1"/>
              <a:t>prelaz</a:t>
            </a:r>
            <a:r>
              <a:rPr lang="en-US" sz="2400" dirty="0"/>
              <a:t> </a:t>
            </a:r>
            <a:r>
              <a:rPr lang="en-US" sz="2400" dirty="0" err="1"/>
              <a:t>zahteva</a:t>
            </a:r>
            <a:r>
              <a:rPr lang="en-US" sz="2400" dirty="0"/>
              <a:t> da </a:t>
            </a:r>
            <a:r>
              <a:rPr lang="en-US" sz="2400" dirty="0" err="1"/>
              <a:t>stvori</a:t>
            </a:r>
            <a:r>
              <a:rPr lang="en-US" sz="2400" dirty="0"/>
              <a:t> </a:t>
            </a:r>
            <a:r>
              <a:rPr lang="en-US" sz="2400" dirty="0" err="1"/>
              <a:t>ravnotežu</a:t>
            </a:r>
            <a:r>
              <a:rPr lang="en-US" sz="2400" dirty="0"/>
              <a:t> </a:t>
            </a:r>
            <a:r>
              <a:rPr lang="sr-Latn-RS" sz="2400" dirty="0" smtClean="0"/>
              <a:t>polariteta </a:t>
            </a:r>
            <a:r>
              <a:rPr lang="en-US" sz="2400" dirty="0" smtClean="0"/>
              <a:t>„</a:t>
            </a:r>
            <a:r>
              <a:rPr lang="en-US" sz="2400" dirty="0" err="1" smtClean="0"/>
              <a:t>prikladnih</a:t>
            </a:r>
            <a:r>
              <a:rPr lang="en-US" sz="2400" dirty="0" smtClean="0"/>
              <a:t> </a:t>
            </a:r>
            <a:r>
              <a:rPr lang="en-US" sz="2400" dirty="0"/>
              <a:t>za to </a:t>
            </a:r>
            <a:r>
              <a:rPr lang="en-US" sz="2400" dirty="0" err="1"/>
              <a:t>doba</a:t>
            </a:r>
            <a:r>
              <a:rPr lang="en-US" sz="2400" dirty="0"/>
              <a:t> </a:t>
            </a:r>
            <a:r>
              <a:rPr lang="en-US" sz="2400" dirty="0" err="1"/>
              <a:t>života</a:t>
            </a:r>
            <a:r>
              <a:rPr lang="en-US" sz="2400" dirty="0" smtClean="0"/>
              <a:t>“ (</a:t>
            </a:r>
            <a:r>
              <a:rPr lang="en-US" sz="2400" dirty="0" err="1" smtClean="0"/>
              <a:t>primeri</a:t>
            </a:r>
            <a:r>
              <a:rPr lang="en-US" sz="2400" dirty="0" smtClean="0"/>
              <a:t>?)</a:t>
            </a:r>
            <a:endParaRPr lang="sr-Latn-RS" sz="2400" dirty="0"/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endParaRPr lang="en-US" sz="2400" dirty="0"/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dirty="0" err="1"/>
              <a:t>Naročito</a:t>
            </a:r>
            <a:r>
              <a:rPr lang="en-US" sz="2400" dirty="0"/>
              <a:t> sa </a:t>
            </a:r>
            <a:r>
              <a:rPr lang="en-US" sz="2400" dirty="0" err="1"/>
              <a:t>promenom</a:t>
            </a:r>
            <a:r>
              <a:rPr lang="en-US" sz="2400" dirty="0"/>
              <a:t> </a:t>
            </a:r>
            <a:r>
              <a:rPr lang="en-US" sz="2400" dirty="0" err="1"/>
              <a:t>doba</a:t>
            </a:r>
            <a:r>
              <a:rPr lang="en-US" sz="2400" dirty="0"/>
              <a:t>, </a:t>
            </a:r>
            <a:r>
              <a:rPr lang="en-US" sz="2400" dirty="0" err="1"/>
              <a:t>obično</a:t>
            </a:r>
            <a:r>
              <a:rPr lang="en-US" sz="2400" dirty="0"/>
              <a:t> </a:t>
            </a:r>
            <a:r>
              <a:rPr lang="en-US" sz="2400" dirty="0" err="1"/>
              <a:t>dolazi</a:t>
            </a:r>
            <a:r>
              <a:rPr lang="en-US" sz="2400" dirty="0"/>
              <a:t> do </a:t>
            </a:r>
            <a:r>
              <a:rPr lang="en-US" sz="2400" dirty="0" err="1"/>
              <a:t>povećanja</a:t>
            </a:r>
            <a:r>
              <a:rPr lang="en-US" sz="2400" dirty="0"/>
              <a:t> </a:t>
            </a:r>
            <a:r>
              <a:rPr lang="en-US" sz="2400" dirty="0" err="1"/>
              <a:t>starih</a:t>
            </a:r>
            <a:r>
              <a:rPr lang="en-US" sz="2400" dirty="0"/>
              <a:t> </a:t>
            </a:r>
            <a:r>
              <a:rPr lang="en-US" sz="2400" dirty="0" err="1"/>
              <a:t>kvaliteta</a:t>
            </a:r>
            <a:r>
              <a:rPr lang="en-US" sz="2400" dirty="0"/>
              <a:t> </a:t>
            </a:r>
            <a:r>
              <a:rPr lang="en-US" sz="2400" dirty="0" err="1"/>
              <a:t>zrelosti</a:t>
            </a:r>
            <a:r>
              <a:rPr lang="en-US" sz="2400" dirty="0"/>
              <a:t>, </a:t>
            </a:r>
            <a:r>
              <a:rPr lang="en-US" sz="2400" dirty="0" err="1"/>
              <a:t>rasuđivanja</a:t>
            </a:r>
            <a:r>
              <a:rPr lang="en-US" sz="2400" dirty="0"/>
              <a:t>, </a:t>
            </a:r>
            <a:r>
              <a:rPr lang="en-US" sz="2400" dirty="0" err="1"/>
              <a:t>samosvesti</a:t>
            </a:r>
            <a:r>
              <a:rPr lang="en-US" sz="2400" dirty="0"/>
              <a:t>, </a:t>
            </a:r>
            <a:r>
              <a:rPr lang="en-US" sz="2400" dirty="0" err="1"/>
              <a:t>integrisane</a:t>
            </a:r>
            <a:r>
              <a:rPr lang="en-US" sz="2400" dirty="0"/>
              <a:t> </a:t>
            </a:r>
            <a:r>
              <a:rPr lang="en-US" sz="2400" dirty="0" err="1"/>
              <a:t>strukture</a:t>
            </a:r>
            <a:r>
              <a:rPr lang="en-US" sz="2400" dirty="0"/>
              <a:t>, </a:t>
            </a:r>
            <a:r>
              <a:rPr lang="en-US" sz="2400" dirty="0" err="1"/>
              <a:t>širine</a:t>
            </a:r>
            <a:r>
              <a:rPr lang="en-US" sz="2400" dirty="0"/>
              <a:t> </a:t>
            </a:r>
            <a:r>
              <a:rPr lang="en-US" sz="2400" dirty="0" err="1"/>
              <a:t>perspektive</a:t>
            </a:r>
            <a:r>
              <a:rPr lang="en-US" sz="2400" dirty="0"/>
              <a:t>. </a:t>
            </a:r>
            <a:r>
              <a:rPr lang="sr-Latn-RS" sz="2400" dirty="0" smtClean="0"/>
              <a:t/>
            </a:r>
            <a:br>
              <a:rPr lang="sr-Latn-RS" sz="2400" dirty="0" smtClean="0"/>
            </a:br>
            <a:r>
              <a:rPr lang="en-US" sz="2400" dirty="0" smtClean="0"/>
              <a:t>Ali </a:t>
            </a:r>
            <a:r>
              <a:rPr lang="en-US" sz="2400" dirty="0" err="1"/>
              <a:t>ovi</a:t>
            </a:r>
            <a:r>
              <a:rPr lang="en-US" sz="2400" dirty="0"/>
              <a:t> </a:t>
            </a:r>
            <a:r>
              <a:rPr lang="en-US" sz="2400" dirty="0" err="1"/>
              <a:t>kvaliteti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vredni</a:t>
            </a:r>
            <a:r>
              <a:rPr lang="en-US" sz="2400" dirty="0"/>
              <a:t> </a:t>
            </a:r>
            <a:r>
              <a:rPr lang="en-US" sz="2400" dirty="0" err="1"/>
              <a:t>samo</a:t>
            </a:r>
            <a:r>
              <a:rPr lang="en-US" sz="2400" dirty="0"/>
              <a:t> </a:t>
            </a:r>
            <a:r>
              <a:rPr lang="en-US" sz="2400" dirty="0" err="1"/>
              <a:t>ako</a:t>
            </a:r>
            <a:r>
              <a:rPr lang="en-US" sz="2400" dirty="0"/>
              <a:t> </a:t>
            </a:r>
            <a:r>
              <a:rPr lang="en-US" sz="2400" dirty="0" err="1"/>
              <a:t>ih</a:t>
            </a:r>
            <a:r>
              <a:rPr lang="en-US" sz="2400" dirty="0"/>
              <a:t> i </a:t>
            </a:r>
            <a:r>
              <a:rPr lang="en-US" sz="2400" dirty="0" err="1"/>
              <a:t>dalje</a:t>
            </a:r>
            <a:r>
              <a:rPr lang="en-US" sz="2400" dirty="0"/>
              <a:t> </a:t>
            </a:r>
            <a:r>
              <a:rPr lang="en-US" sz="2400" dirty="0" err="1"/>
              <a:t>vitalizuju</a:t>
            </a:r>
            <a:r>
              <a:rPr lang="en-US" sz="2400" dirty="0"/>
              <a:t> </a:t>
            </a:r>
            <a:r>
              <a:rPr lang="en-US" sz="2400" dirty="0" err="1"/>
              <a:t>energija</a:t>
            </a:r>
            <a:r>
              <a:rPr lang="en-US" sz="2400" dirty="0"/>
              <a:t>, </a:t>
            </a:r>
            <a:r>
              <a:rPr lang="en-US" sz="2400" dirty="0" err="1"/>
              <a:t>mašta</a:t>
            </a:r>
            <a:r>
              <a:rPr lang="en-US" sz="2400" dirty="0"/>
              <a:t>, </a:t>
            </a:r>
            <a:r>
              <a:rPr lang="en-US" sz="2400" dirty="0" err="1"/>
              <a:t>čuđenje</a:t>
            </a:r>
            <a:r>
              <a:rPr lang="en-US" sz="2400" dirty="0"/>
              <a:t>, </a:t>
            </a:r>
            <a:r>
              <a:rPr lang="en-US" sz="2400" dirty="0" err="1"/>
              <a:t>sposobnost</a:t>
            </a:r>
            <a:r>
              <a:rPr lang="sr-Latn-RS" sz="2400" dirty="0"/>
              <a:t> igre, </a:t>
            </a:r>
            <a:r>
              <a:rPr lang="en-US" sz="2400" dirty="0" err="1" smtClean="0"/>
              <a:t>gluposti</a:t>
            </a:r>
            <a:r>
              <a:rPr lang="en-US" sz="2400" dirty="0" smtClean="0"/>
              <a:t> </a:t>
            </a:r>
            <a:r>
              <a:rPr lang="en-US" sz="2400" dirty="0"/>
              <a:t>i </a:t>
            </a:r>
            <a:r>
              <a:rPr lang="en-US" sz="2400" dirty="0" err="1"/>
              <a:t>mašte</a:t>
            </a:r>
            <a:r>
              <a:rPr lang="en-US" sz="2400" dirty="0"/>
              <a:t>. </a:t>
            </a:r>
            <a:r>
              <a:rPr lang="en-US" sz="2400" dirty="0" err="1"/>
              <a:t>Veza</a:t>
            </a:r>
            <a:r>
              <a:rPr lang="en-US" sz="2400" dirty="0"/>
              <a:t> </a:t>
            </a:r>
            <a:r>
              <a:rPr lang="en-US" sz="2400" dirty="0" err="1"/>
              <a:t>Mladi</a:t>
            </a:r>
            <a:r>
              <a:rPr lang="en-US" sz="2400" dirty="0"/>
              <a:t> / </a:t>
            </a:r>
            <a:r>
              <a:rPr lang="en-US" sz="2400" dirty="0" err="1"/>
              <a:t>Stari</a:t>
            </a:r>
            <a:r>
              <a:rPr lang="en-US" sz="2400" dirty="0"/>
              <a:t> </a:t>
            </a:r>
            <a:r>
              <a:rPr lang="en-US" sz="2400" dirty="0" err="1"/>
              <a:t>mora</a:t>
            </a:r>
            <a:r>
              <a:rPr lang="en-US" sz="2400" dirty="0"/>
              <a:t> se </a:t>
            </a:r>
            <a:r>
              <a:rPr lang="en-US" sz="2400" dirty="0" err="1"/>
              <a:t>održati</a:t>
            </a:r>
            <a:r>
              <a:rPr lang="en-US" sz="2400" dirty="0"/>
              <a:t>.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946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Prelazni</a:t>
            </a:r>
            <a:r>
              <a:rPr lang="en-US" dirty="0"/>
              <a:t>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77200" cy="50292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sz="3400" b="1" dirty="0" smtClean="0"/>
              <a:t>„Glatka tranzicija“- </a:t>
            </a:r>
            <a:r>
              <a:rPr lang="en-US" sz="3400" dirty="0" err="1" smtClean="0"/>
              <a:t>Iako</a:t>
            </a:r>
            <a:r>
              <a:rPr lang="en-US" sz="3400" dirty="0" smtClean="0"/>
              <a:t> </a:t>
            </a:r>
            <a:r>
              <a:rPr lang="en-US" sz="3400" dirty="0"/>
              <a:t>se </a:t>
            </a:r>
            <a:r>
              <a:rPr lang="en-US" sz="3400" dirty="0" err="1"/>
              <a:t>možda</a:t>
            </a:r>
            <a:r>
              <a:rPr lang="en-US" sz="3400" dirty="0"/>
              <a:t> ne </a:t>
            </a:r>
            <a:r>
              <a:rPr lang="en-US" sz="3400" dirty="0" err="1"/>
              <a:t>čini</a:t>
            </a:r>
            <a:r>
              <a:rPr lang="en-US" sz="3400" dirty="0"/>
              <a:t> da se </a:t>
            </a:r>
            <a:r>
              <a:rPr lang="en-US" sz="3400" dirty="0" err="1"/>
              <a:t>čovekov</a:t>
            </a:r>
            <a:r>
              <a:rPr lang="en-US" sz="3400" dirty="0"/>
              <a:t> </a:t>
            </a:r>
            <a:r>
              <a:rPr lang="en-US" sz="3400" dirty="0" err="1"/>
              <a:t>život</a:t>
            </a:r>
            <a:r>
              <a:rPr lang="en-US" sz="3400" dirty="0"/>
              <a:t> </a:t>
            </a:r>
            <a:r>
              <a:rPr lang="en-US" sz="3400" dirty="0" err="1"/>
              <a:t>značajno</a:t>
            </a:r>
            <a:r>
              <a:rPr lang="en-US" sz="3400" dirty="0"/>
              <a:t> </a:t>
            </a:r>
            <a:r>
              <a:rPr lang="en-US" sz="3400" dirty="0" err="1" smtClean="0"/>
              <a:t>menja</a:t>
            </a:r>
            <a:r>
              <a:rPr lang="en-US" sz="3400" dirty="0" smtClean="0"/>
              <a:t>, </a:t>
            </a:r>
            <a:r>
              <a:rPr lang="en-US" sz="3400" dirty="0" err="1" smtClean="0"/>
              <a:t>životna</a:t>
            </a:r>
            <a:r>
              <a:rPr lang="en-US" sz="3400" dirty="0" smtClean="0"/>
              <a:t> </a:t>
            </a:r>
            <a:r>
              <a:rPr lang="en-US" sz="3400" dirty="0" err="1" smtClean="0"/>
              <a:t>struktura</a:t>
            </a:r>
            <a:r>
              <a:rPr lang="en-US" sz="3400" dirty="0"/>
              <a:t> je </a:t>
            </a:r>
            <a:r>
              <a:rPr lang="en-US" sz="3400" dirty="0" err="1"/>
              <a:t>suptilno</a:t>
            </a:r>
            <a:r>
              <a:rPr lang="en-US" sz="3400" dirty="0"/>
              <a:t> </a:t>
            </a:r>
            <a:r>
              <a:rPr lang="en-US" sz="3400" dirty="0" err="1" smtClean="0"/>
              <a:t>drugačij</a:t>
            </a:r>
            <a:r>
              <a:rPr lang="sr-Latn-RS" sz="3400" dirty="0" smtClean="0"/>
              <a:t>a</a:t>
            </a:r>
            <a:r>
              <a:rPr lang="en-US" sz="3400" dirty="0" smtClean="0"/>
              <a:t>, </a:t>
            </a:r>
            <a:r>
              <a:rPr lang="en-US" sz="3400" dirty="0"/>
              <a:t>a </a:t>
            </a:r>
            <a:r>
              <a:rPr lang="en-US" sz="3400" dirty="0" smtClean="0"/>
              <a:t>o</a:t>
            </a:r>
            <a:r>
              <a:rPr lang="sr-Latn-RS" sz="3400" dirty="0" smtClean="0"/>
              <a:t>soba</a:t>
            </a:r>
            <a:r>
              <a:rPr lang="en-US" sz="3400" dirty="0"/>
              <a:t> </a:t>
            </a:r>
            <a:r>
              <a:rPr lang="sr-Latn-RS" sz="3400" dirty="0" smtClean="0"/>
              <a:t>se </a:t>
            </a:r>
            <a:r>
              <a:rPr lang="en-US" sz="3400" i="1" dirty="0" err="1" smtClean="0"/>
              <a:t>oseća</a:t>
            </a:r>
            <a:r>
              <a:rPr lang="en-US" sz="3400" i="1" dirty="0"/>
              <a:t> </a:t>
            </a:r>
            <a:r>
              <a:rPr lang="en-US" sz="3400" dirty="0" err="1" smtClean="0"/>
              <a:t>različit</a:t>
            </a:r>
            <a:r>
              <a:rPr lang="sr-Latn-RS" sz="3400" dirty="0" smtClean="0"/>
              <a:t>a</a:t>
            </a:r>
            <a:r>
              <a:rPr lang="en-US" sz="3400" dirty="0" smtClean="0"/>
              <a:t>.</a:t>
            </a:r>
            <a:endParaRPr lang="sr-Latn-RS" sz="3400" dirty="0" smtClean="0"/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3400" dirty="0" err="1"/>
              <a:t>Struktura</a:t>
            </a:r>
            <a:r>
              <a:rPr lang="en-US" sz="3400" dirty="0"/>
              <a:t> </a:t>
            </a:r>
            <a:r>
              <a:rPr lang="en-US" sz="3400" dirty="0" err="1"/>
              <a:t>života</a:t>
            </a:r>
            <a:r>
              <a:rPr lang="en-US" sz="3400" dirty="0"/>
              <a:t> </a:t>
            </a:r>
            <a:r>
              <a:rPr lang="en-US" sz="3400" dirty="0" err="1"/>
              <a:t>može</a:t>
            </a:r>
            <a:r>
              <a:rPr lang="en-US" sz="3400" dirty="0"/>
              <a:t> </a:t>
            </a:r>
            <a:r>
              <a:rPr lang="en-US" sz="3400" dirty="0" err="1"/>
              <a:t>ostati</a:t>
            </a:r>
            <a:r>
              <a:rPr lang="en-US" sz="3400" dirty="0"/>
              <a:t> </a:t>
            </a:r>
            <a:r>
              <a:rPr lang="en-US" sz="3400" dirty="0" err="1"/>
              <a:t>ista</a:t>
            </a:r>
            <a:r>
              <a:rPr lang="en-US" sz="3400" dirty="0"/>
              <a:t>, </a:t>
            </a:r>
            <a:r>
              <a:rPr lang="en-US" sz="3400" dirty="0" err="1"/>
              <a:t>ali</a:t>
            </a:r>
            <a:r>
              <a:rPr lang="en-US" sz="3400" dirty="0"/>
              <a:t> </a:t>
            </a:r>
            <a:r>
              <a:rPr lang="en-US" sz="3400" dirty="0" err="1"/>
              <a:t>njegova</a:t>
            </a:r>
            <a:r>
              <a:rPr lang="en-US" sz="3400" dirty="0"/>
              <a:t> </a:t>
            </a:r>
            <a:r>
              <a:rPr lang="en-US" sz="3400" u="sng" dirty="0" err="1"/>
              <a:t>perspektiva</a:t>
            </a:r>
            <a:r>
              <a:rPr lang="en-US" sz="3400" u="sng" dirty="0"/>
              <a:t> </a:t>
            </a:r>
            <a:r>
              <a:rPr lang="sr-Latn-RS" sz="3400" u="sng" dirty="0" smtClean="0"/>
              <a:t>se može menjati </a:t>
            </a:r>
            <a:r>
              <a:rPr lang="sr-Latn-RS" sz="3400" dirty="0"/>
              <a:t>(posao ili brak se mogu zadržati</a:t>
            </a:r>
            <a:r>
              <a:rPr lang="en-US" sz="3400" dirty="0"/>
              <a:t>, </a:t>
            </a:r>
            <a:r>
              <a:rPr lang="en-US" sz="3400" dirty="0" err="1"/>
              <a:t>ali</a:t>
            </a:r>
            <a:r>
              <a:rPr lang="en-US" sz="3400" dirty="0"/>
              <a:t> pod </a:t>
            </a:r>
            <a:r>
              <a:rPr lang="en-US" sz="3400" dirty="0" err="1"/>
              <a:t>izmenjenim</a:t>
            </a:r>
            <a:r>
              <a:rPr lang="en-US" sz="3400" dirty="0"/>
              <a:t> </a:t>
            </a:r>
            <a:r>
              <a:rPr lang="en-US" sz="3400" dirty="0" err="1" smtClean="0"/>
              <a:t>uslovima</a:t>
            </a:r>
            <a:r>
              <a:rPr lang="sr-Latn-RS" sz="3400" dirty="0" smtClean="0"/>
              <a:t>) (HopeSprings)</a:t>
            </a:r>
            <a:endParaRPr lang="sr-Latn-RS" sz="3400" dirty="0"/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3400" dirty="0" err="1" smtClean="0"/>
              <a:t>Glatka</a:t>
            </a:r>
            <a:r>
              <a:rPr lang="en-US" sz="3400" dirty="0" smtClean="0"/>
              <a:t> </a:t>
            </a:r>
            <a:r>
              <a:rPr lang="en-US" sz="3400" dirty="0" err="1"/>
              <a:t>tranzicija</a:t>
            </a:r>
            <a:r>
              <a:rPr lang="en-US" sz="3400" dirty="0"/>
              <a:t> </a:t>
            </a:r>
            <a:r>
              <a:rPr lang="en-US" sz="3400" dirty="0" err="1"/>
              <a:t>može</a:t>
            </a:r>
            <a:r>
              <a:rPr lang="en-US" sz="3400" dirty="0"/>
              <a:t> </a:t>
            </a:r>
            <a:r>
              <a:rPr lang="en-US" sz="3400" dirty="0" err="1"/>
              <a:t>biti</a:t>
            </a:r>
            <a:r>
              <a:rPr lang="en-US" sz="3400" dirty="0"/>
              <a:t> </a:t>
            </a:r>
            <a:r>
              <a:rPr lang="en-US" sz="3400" dirty="0" err="1"/>
              <a:t>rezultat</a:t>
            </a:r>
            <a:r>
              <a:rPr lang="en-US" sz="3400" dirty="0"/>
              <a:t> toga </a:t>
            </a:r>
            <a:r>
              <a:rPr lang="en-US" sz="3400" dirty="0" err="1"/>
              <a:t>što</a:t>
            </a:r>
            <a:r>
              <a:rPr lang="en-US" sz="3400" dirty="0"/>
              <a:t> </a:t>
            </a:r>
            <a:r>
              <a:rPr lang="en-US" sz="3400" dirty="0" err="1"/>
              <a:t>čovek</a:t>
            </a:r>
            <a:r>
              <a:rPr lang="en-US" sz="3400" dirty="0"/>
              <a:t> </a:t>
            </a:r>
            <a:r>
              <a:rPr lang="en-US" sz="3400" dirty="0" err="1"/>
              <a:t>ulazi</a:t>
            </a:r>
            <a:r>
              <a:rPr lang="en-US" sz="3400" dirty="0"/>
              <a:t> u </a:t>
            </a:r>
            <a:r>
              <a:rPr lang="en-US" sz="3400" dirty="0" err="1"/>
              <a:t>ove</a:t>
            </a:r>
            <a:r>
              <a:rPr lang="en-US" sz="3400" dirty="0"/>
              <a:t> </a:t>
            </a:r>
            <a:r>
              <a:rPr lang="en-US" sz="3400" dirty="0" err="1"/>
              <a:t>periode</a:t>
            </a:r>
            <a:r>
              <a:rPr lang="en-US" sz="3400" dirty="0"/>
              <a:t> sa </a:t>
            </a:r>
            <a:r>
              <a:rPr lang="en-US" sz="3400" u="sng" dirty="0" err="1" smtClean="0"/>
              <a:t>zadovoljavajuć</a:t>
            </a:r>
            <a:r>
              <a:rPr lang="sr-Latn-RS" sz="3400" u="sng" dirty="0" smtClean="0"/>
              <a:t>om </a:t>
            </a:r>
            <a:r>
              <a:rPr lang="en-US" sz="3400" dirty="0" err="1" smtClean="0"/>
              <a:t>životnom</a:t>
            </a:r>
            <a:r>
              <a:rPr lang="en-US" sz="3400" dirty="0" smtClean="0"/>
              <a:t> </a:t>
            </a:r>
            <a:r>
              <a:rPr lang="en-US" sz="3400" u="sng" dirty="0" err="1" smtClean="0"/>
              <a:t>strukturom</a:t>
            </a:r>
            <a:r>
              <a:rPr lang="sr-Latn-RS" sz="3400" u="sng" dirty="0" smtClean="0"/>
              <a:t>. </a:t>
            </a:r>
            <a:r>
              <a:rPr lang="en-US" sz="3400" dirty="0" err="1" smtClean="0"/>
              <a:t>Međutim</a:t>
            </a:r>
            <a:r>
              <a:rPr lang="en-US" sz="3400" dirty="0"/>
              <a:t>, </a:t>
            </a:r>
            <a:r>
              <a:rPr lang="en-US" sz="3400" dirty="0" smtClean="0"/>
              <a:t>„</a:t>
            </a:r>
            <a:r>
              <a:rPr lang="en-US" sz="3400" dirty="0" err="1"/>
              <a:t>može</a:t>
            </a:r>
            <a:r>
              <a:rPr lang="en-US" sz="3400" dirty="0"/>
              <a:t> </a:t>
            </a:r>
            <a:r>
              <a:rPr lang="en-US" sz="3400" dirty="0" err="1"/>
              <a:t>proizaći</a:t>
            </a:r>
            <a:r>
              <a:rPr lang="en-US" sz="3400" dirty="0"/>
              <a:t> </a:t>
            </a:r>
            <a:r>
              <a:rPr lang="en-US" sz="3400" dirty="0" err="1"/>
              <a:t>iz</a:t>
            </a:r>
            <a:r>
              <a:rPr lang="en-US" sz="3400" dirty="0"/>
              <a:t> </a:t>
            </a:r>
            <a:r>
              <a:rPr lang="en-US" sz="3400" u="sng" dirty="0" err="1"/>
              <a:t>rezignacije</a:t>
            </a:r>
            <a:r>
              <a:rPr lang="en-US" sz="3400" u="sng" dirty="0"/>
              <a:t>, </a:t>
            </a:r>
            <a:r>
              <a:rPr lang="en-US" sz="3400" u="sng" dirty="0" err="1"/>
              <a:t>inertnosti</a:t>
            </a:r>
            <a:r>
              <a:rPr lang="en-US" sz="3400" u="sng" dirty="0"/>
              <a:t>, </a:t>
            </a:r>
            <a:r>
              <a:rPr lang="en-US" sz="3400" u="sng" dirty="0" err="1"/>
              <a:t>pasivnog</a:t>
            </a:r>
            <a:r>
              <a:rPr lang="en-US" sz="3400" u="sng" dirty="0"/>
              <a:t> </a:t>
            </a:r>
            <a:r>
              <a:rPr lang="en-US" sz="3400" u="sng" dirty="0" err="1"/>
              <a:t>popuštanja</a:t>
            </a:r>
            <a:r>
              <a:rPr lang="en-US" sz="3400" u="sng" dirty="0"/>
              <a:t> </a:t>
            </a:r>
            <a:r>
              <a:rPr lang="en-US" sz="3400" u="sng" dirty="0" err="1"/>
              <a:t>ili</a:t>
            </a:r>
            <a:r>
              <a:rPr lang="en-US" sz="3400" u="sng" dirty="0"/>
              <a:t> </a:t>
            </a:r>
            <a:r>
              <a:rPr lang="en-US" sz="3400" u="sng" dirty="0" err="1"/>
              <a:t>kontrolisanog</a:t>
            </a:r>
            <a:r>
              <a:rPr lang="en-US" sz="3400" u="sng" dirty="0"/>
              <a:t> </a:t>
            </a:r>
            <a:r>
              <a:rPr lang="en-US" sz="3400" u="sng" dirty="0" err="1"/>
              <a:t>očaja</a:t>
            </a:r>
            <a:r>
              <a:rPr lang="en-US" sz="3400" dirty="0"/>
              <a:t>“. </a:t>
            </a:r>
            <a:endParaRPr lang="en-US" sz="3400" dirty="0" smtClean="0"/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sz="3400" dirty="0" smtClean="0"/>
              <a:t>Č</a:t>
            </a:r>
            <a:r>
              <a:rPr lang="en-US" sz="3400" dirty="0" err="1" smtClean="0"/>
              <a:t>ovek</a:t>
            </a:r>
            <a:r>
              <a:rPr lang="en-US" sz="3400" dirty="0" smtClean="0"/>
              <a:t> </a:t>
            </a:r>
            <a:r>
              <a:rPr lang="en-US" sz="3400" dirty="0"/>
              <a:t>se </a:t>
            </a:r>
            <a:r>
              <a:rPr lang="en-US" sz="3400" dirty="0" err="1"/>
              <a:t>može</a:t>
            </a:r>
            <a:r>
              <a:rPr lang="en-US" sz="3400" dirty="0"/>
              <a:t> </a:t>
            </a:r>
            <a:r>
              <a:rPr lang="en-US" sz="3400" dirty="0" err="1"/>
              <a:t>osećati</a:t>
            </a:r>
            <a:r>
              <a:rPr lang="en-US" sz="3400" dirty="0"/>
              <a:t> </a:t>
            </a:r>
            <a:r>
              <a:rPr lang="en-US" sz="3400" dirty="0" err="1"/>
              <a:t>zaglavljeno</a:t>
            </a:r>
            <a:r>
              <a:rPr lang="en-US" sz="3400" dirty="0"/>
              <a:t> u </a:t>
            </a:r>
            <a:r>
              <a:rPr lang="en-US" sz="3400" dirty="0" err="1"/>
              <a:t>svojim</a:t>
            </a:r>
            <a:r>
              <a:rPr lang="en-US" sz="3400" dirty="0"/>
              <a:t> </a:t>
            </a:r>
            <a:r>
              <a:rPr lang="en-US" sz="3400" dirty="0" err="1"/>
              <a:t>trenutnim</a:t>
            </a:r>
            <a:r>
              <a:rPr lang="en-US" sz="3400" dirty="0"/>
              <a:t> </a:t>
            </a:r>
            <a:r>
              <a:rPr lang="en-US" sz="3400" dirty="0" err="1" smtClean="0"/>
              <a:t>okolnostima</a:t>
            </a:r>
            <a:r>
              <a:rPr lang="en-US" sz="3400" dirty="0"/>
              <a:t>,</a:t>
            </a:r>
            <a:r>
              <a:rPr lang="en-US" sz="3400" dirty="0" smtClean="0"/>
              <a:t> </a:t>
            </a:r>
            <a:r>
              <a:rPr lang="en-US" sz="3400" dirty="0" err="1"/>
              <a:t>verujući</a:t>
            </a:r>
            <a:r>
              <a:rPr lang="en-US" sz="3400" dirty="0"/>
              <a:t> da se ne </a:t>
            </a:r>
            <a:r>
              <a:rPr lang="en-US" sz="3400" dirty="0" err="1"/>
              <a:t>može</a:t>
            </a:r>
            <a:r>
              <a:rPr lang="en-US" sz="3400" dirty="0"/>
              <a:t> </a:t>
            </a:r>
            <a:r>
              <a:rPr lang="en-US" sz="3400" dirty="0" err="1"/>
              <a:t>promeniti</a:t>
            </a:r>
            <a:r>
              <a:rPr lang="en-US" sz="3400" dirty="0"/>
              <a:t>, ne </a:t>
            </a:r>
            <a:r>
              <a:rPr lang="en-US" sz="3400" dirty="0" err="1"/>
              <a:t>menja</a:t>
            </a:r>
            <a:r>
              <a:rPr lang="en-US" sz="3400" dirty="0"/>
              <a:t> </a:t>
            </a:r>
            <a:r>
              <a:rPr lang="en-US" sz="3400" dirty="0" smtClean="0"/>
              <a:t>se</a:t>
            </a:r>
            <a:r>
              <a:rPr lang="sr-Latn-RS" sz="3400" dirty="0" smtClean="0"/>
              <a:t>, pa ga </a:t>
            </a:r>
            <a:r>
              <a:rPr lang="en-US" sz="3400" dirty="0" err="1" smtClean="0"/>
              <a:t>bor</a:t>
            </a:r>
            <a:r>
              <a:rPr lang="sr-Latn-RS" sz="3400" dirty="0" smtClean="0"/>
              <a:t>ba čeka</a:t>
            </a:r>
            <a:r>
              <a:rPr lang="en-US" sz="3400" dirty="0" smtClean="0"/>
              <a:t> </a:t>
            </a:r>
            <a:r>
              <a:rPr lang="en-US" sz="3400" dirty="0"/>
              <a:t>u </a:t>
            </a:r>
            <a:r>
              <a:rPr lang="en-US" sz="3400" dirty="0" err="1"/>
              <a:t>narednim</a:t>
            </a:r>
            <a:r>
              <a:rPr lang="en-US" sz="3400" dirty="0"/>
              <a:t> </a:t>
            </a:r>
            <a:r>
              <a:rPr lang="en-US" sz="3400" dirty="0" err="1"/>
              <a:t>fazama</a:t>
            </a:r>
            <a:r>
              <a:rPr lang="en-US" sz="3400" dirty="0" smtClean="0"/>
              <a:t>.</a:t>
            </a:r>
            <a:endParaRPr lang="sr-Latn-RS" sz="3400" dirty="0" smtClean="0"/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endParaRPr lang="en-US" sz="3300" dirty="0"/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63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/>
          <a:lstStyle/>
          <a:p>
            <a:r>
              <a:rPr lang="en-US" dirty="0" err="1"/>
              <a:t>Prelazni</a:t>
            </a:r>
            <a:r>
              <a:rPr lang="en-US" dirty="0"/>
              <a:t>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sz="2600" dirty="0"/>
              <a:t>T</a:t>
            </a:r>
            <a:r>
              <a:rPr lang="en-US" sz="2600" dirty="0" err="1"/>
              <a:t>ranzicije</a:t>
            </a:r>
            <a:r>
              <a:rPr lang="en-US" sz="2600" dirty="0"/>
              <a:t> </a:t>
            </a:r>
            <a:r>
              <a:rPr lang="en-US" sz="2600" dirty="0" err="1"/>
              <a:t>takođe</a:t>
            </a:r>
            <a:r>
              <a:rPr lang="en-US" sz="2600" dirty="0"/>
              <a:t> </a:t>
            </a:r>
            <a:r>
              <a:rPr lang="en-US" sz="2600" dirty="0" err="1"/>
              <a:t>mogu</a:t>
            </a:r>
            <a:r>
              <a:rPr lang="en-US" sz="2600" dirty="0"/>
              <a:t> </a:t>
            </a:r>
            <a:r>
              <a:rPr lang="en-US" sz="2600" dirty="0" err="1"/>
              <a:t>biti</a:t>
            </a:r>
            <a:r>
              <a:rPr lang="en-US" sz="2600" dirty="0"/>
              <a:t> </a:t>
            </a:r>
            <a:r>
              <a:rPr lang="en-US" sz="2600" b="1" dirty="0" err="1"/>
              <a:t>krizna</a:t>
            </a:r>
            <a:r>
              <a:rPr lang="en-US" sz="2600" b="1" dirty="0"/>
              <a:t> </a:t>
            </a:r>
            <a:r>
              <a:rPr lang="en-US" sz="2600" b="1" dirty="0" err="1"/>
              <a:t>vremena</a:t>
            </a:r>
            <a:r>
              <a:rPr lang="en-US" sz="2600" dirty="0"/>
              <a:t>. </a:t>
            </a:r>
            <a:r>
              <a:rPr lang="sr-Latn-RS" sz="2600" dirty="0"/>
              <a:t>O</a:t>
            </a:r>
            <a:r>
              <a:rPr lang="en-US" sz="2600" dirty="0" err="1"/>
              <a:t>seća</a:t>
            </a:r>
            <a:r>
              <a:rPr lang="en-US" sz="2600" dirty="0"/>
              <a:t> se </a:t>
            </a:r>
            <a:r>
              <a:rPr lang="sr-Latn-RS" sz="2600" dirty="0"/>
              <a:t>p</a:t>
            </a:r>
            <a:r>
              <a:rPr lang="en-US" sz="2600" dirty="0" err="1"/>
              <a:t>otreba</a:t>
            </a:r>
            <a:r>
              <a:rPr lang="en-US" sz="2600" dirty="0"/>
              <a:t> za </a:t>
            </a:r>
            <a:r>
              <a:rPr lang="en-US" sz="2600" dirty="0" err="1"/>
              <a:t>većim</a:t>
            </a:r>
            <a:r>
              <a:rPr lang="en-US" sz="2600" dirty="0"/>
              <a:t>, </a:t>
            </a:r>
            <a:r>
              <a:rPr lang="en-US" sz="2600" dirty="0" err="1"/>
              <a:t>značajnijim</a:t>
            </a:r>
            <a:r>
              <a:rPr lang="en-US" sz="2600" dirty="0"/>
              <a:t> </a:t>
            </a:r>
            <a:r>
              <a:rPr lang="en-US" sz="2600" dirty="0" err="1"/>
              <a:t>promenama</a:t>
            </a:r>
            <a:r>
              <a:rPr lang="en-US" sz="2600" dirty="0"/>
              <a:t> i </a:t>
            </a:r>
            <a:r>
              <a:rPr lang="en-US" sz="2600" dirty="0" err="1"/>
              <a:t>bori</a:t>
            </a:r>
            <a:r>
              <a:rPr lang="en-US" sz="2600" dirty="0"/>
              <a:t> se sa </a:t>
            </a:r>
            <a:r>
              <a:rPr lang="en-US" sz="2600" dirty="0" err="1"/>
              <a:t>njom</a:t>
            </a:r>
            <a:r>
              <a:rPr lang="en-US" sz="2600" dirty="0"/>
              <a:t>. </a:t>
            </a:r>
            <a:r>
              <a:rPr lang="en-US" sz="2600" dirty="0" err="1"/>
              <a:t>Čovek</a:t>
            </a:r>
            <a:r>
              <a:rPr lang="en-US" sz="2600" dirty="0"/>
              <a:t> </a:t>
            </a:r>
            <a:r>
              <a:rPr lang="en-US" sz="2600" dirty="0" err="1"/>
              <a:t>može</a:t>
            </a:r>
            <a:r>
              <a:rPr lang="en-US" sz="2600" dirty="0"/>
              <a:t> </a:t>
            </a:r>
            <a:r>
              <a:rPr lang="en-US" sz="2600" dirty="0" err="1"/>
              <a:t>osećati</a:t>
            </a:r>
            <a:r>
              <a:rPr lang="en-US" sz="2600" dirty="0"/>
              <a:t> da je </a:t>
            </a:r>
            <a:r>
              <a:rPr lang="en-US" sz="2600" dirty="0" err="1"/>
              <a:t>nesrećan</a:t>
            </a:r>
            <a:r>
              <a:rPr lang="en-US" sz="2600" dirty="0"/>
              <a:t> u </a:t>
            </a:r>
            <a:r>
              <a:rPr lang="en-US" sz="2600" dirty="0" err="1"/>
              <a:t>svom</a:t>
            </a:r>
            <a:r>
              <a:rPr lang="en-US" sz="2600" dirty="0"/>
              <a:t> </a:t>
            </a:r>
            <a:r>
              <a:rPr lang="en-US" sz="2600" dirty="0" err="1"/>
              <a:t>braku</a:t>
            </a:r>
            <a:r>
              <a:rPr lang="en-US" sz="2600" dirty="0"/>
              <a:t>, da je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pogrešnom</a:t>
            </a:r>
            <a:r>
              <a:rPr lang="en-US" sz="2600" dirty="0"/>
              <a:t> </a:t>
            </a:r>
            <a:r>
              <a:rPr lang="en-US" sz="2600" dirty="0" err="1"/>
              <a:t>putu</a:t>
            </a:r>
            <a:r>
              <a:rPr lang="en-US" sz="2600" dirty="0"/>
              <a:t> </a:t>
            </a:r>
            <a:r>
              <a:rPr lang="en-US" sz="2600" dirty="0" err="1"/>
              <a:t>karijere</a:t>
            </a:r>
            <a:r>
              <a:rPr lang="en-US" sz="2600" dirty="0"/>
              <a:t>, da </a:t>
            </a:r>
            <a:r>
              <a:rPr lang="en-US" sz="2600" dirty="0" err="1"/>
              <a:t>želi</a:t>
            </a:r>
            <a:r>
              <a:rPr lang="en-US" sz="2600" dirty="0"/>
              <a:t> </a:t>
            </a:r>
            <a:r>
              <a:rPr lang="sr-Latn-RS" sz="2600" dirty="0"/>
              <a:t>da promeni mesto boravka</a:t>
            </a:r>
            <a:r>
              <a:rPr lang="en-US" sz="2600" dirty="0"/>
              <a:t> </a:t>
            </a:r>
            <a:r>
              <a:rPr lang="en-US" sz="2600" dirty="0" err="1"/>
              <a:t>ili</a:t>
            </a:r>
            <a:r>
              <a:rPr lang="en-US" sz="2600" dirty="0"/>
              <a:t> </a:t>
            </a:r>
            <a:r>
              <a:rPr lang="en-US" sz="2600" dirty="0" err="1" smtClean="0"/>
              <a:t>veru</a:t>
            </a:r>
            <a:r>
              <a:rPr lang="en-US" sz="2600" dirty="0" smtClean="0"/>
              <a:t> (Blank). </a:t>
            </a:r>
            <a:endParaRPr lang="sr-Latn-RS" sz="2600" dirty="0"/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sz="2600" dirty="0"/>
              <a:t>T</a:t>
            </a:r>
            <a:r>
              <a:rPr lang="en-US" sz="2600" dirty="0" err="1"/>
              <a:t>ranzicija</a:t>
            </a:r>
            <a:r>
              <a:rPr lang="en-US" sz="2600" dirty="0"/>
              <a:t> se „</a:t>
            </a:r>
            <a:r>
              <a:rPr lang="en-US" sz="2600" dirty="0" err="1"/>
              <a:t>završava</a:t>
            </a:r>
            <a:r>
              <a:rPr lang="en-US" sz="2600" dirty="0"/>
              <a:t> </a:t>
            </a:r>
            <a:r>
              <a:rPr lang="en-US" sz="2600" dirty="0" err="1"/>
              <a:t>kad</a:t>
            </a:r>
            <a:r>
              <a:rPr lang="en-US" sz="2600" dirty="0"/>
              <a:t> </a:t>
            </a:r>
            <a:r>
              <a:rPr lang="en-US" sz="2600" dirty="0" err="1"/>
              <a:t>zadaci</a:t>
            </a:r>
            <a:r>
              <a:rPr lang="en-US" sz="2600" dirty="0"/>
              <a:t> </a:t>
            </a:r>
            <a:r>
              <a:rPr lang="en-US" sz="2600" dirty="0" err="1"/>
              <a:t>ispitivanja</a:t>
            </a:r>
            <a:r>
              <a:rPr lang="en-US" sz="2600" dirty="0"/>
              <a:t> i </a:t>
            </a:r>
            <a:r>
              <a:rPr lang="en-US" sz="2600" dirty="0" err="1"/>
              <a:t>istraživanja</a:t>
            </a:r>
            <a:r>
              <a:rPr lang="en-US" sz="2600" dirty="0"/>
              <a:t> </a:t>
            </a:r>
            <a:r>
              <a:rPr lang="en-US" sz="2600" dirty="0" err="1"/>
              <a:t>izgube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hitnosti</a:t>
            </a:r>
            <a:r>
              <a:rPr lang="en-US" sz="2600" dirty="0"/>
              <a:t>“. </a:t>
            </a:r>
            <a:r>
              <a:rPr lang="en-US" sz="2600" dirty="0" err="1"/>
              <a:t>Čovek</a:t>
            </a:r>
            <a:r>
              <a:rPr lang="en-US" sz="2600" dirty="0"/>
              <a:t> se </a:t>
            </a:r>
            <a:r>
              <a:rPr lang="en-US" sz="2600" dirty="0" err="1"/>
              <a:t>oseća</a:t>
            </a:r>
            <a:r>
              <a:rPr lang="en-US" sz="2600" dirty="0"/>
              <a:t> </a:t>
            </a:r>
            <a:r>
              <a:rPr lang="en-US" sz="2600" dirty="0" err="1"/>
              <a:t>spremnim</a:t>
            </a:r>
            <a:r>
              <a:rPr lang="en-US" sz="2600" dirty="0"/>
              <a:t> da </a:t>
            </a:r>
            <a:r>
              <a:rPr lang="en-US" sz="2600" dirty="0" err="1"/>
              <a:t>krene</a:t>
            </a:r>
            <a:r>
              <a:rPr lang="en-US" sz="2600" dirty="0"/>
              <a:t> </a:t>
            </a:r>
            <a:r>
              <a:rPr lang="en-US" sz="2600" dirty="0" err="1"/>
              <a:t>napred</a:t>
            </a:r>
            <a:r>
              <a:rPr lang="en-US" sz="2600" dirty="0"/>
              <a:t> </a:t>
            </a:r>
            <a:r>
              <a:rPr lang="en-US" sz="2600" dirty="0" err="1"/>
              <a:t>prema</a:t>
            </a:r>
            <a:r>
              <a:rPr lang="en-US" sz="2600" dirty="0"/>
              <a:t> </a:t>
            </a:r>
            <a:r>
              <a:rPr lang="en-US" sz="2600" dirty="0" err="1"/>
              <a:t>novim</a:t>
            </a:r>
            <a:r>
              <a:rPr lang="en-US" sz="2600" dirty="0"/>
              <a:t> </a:t>
            </a:r>
            <a:r>
              <a:rPr lang="en-US" sz="2600" dirty="0" err="1"/>
              <a:t>ili</a:t>
            </a:r>
            <a:r>
              <a:rPr lang="en-US" sz="2600" dirty="0"/>
              <a:t> </a:t>
            </a:r>
            <a:r>
              <a:rPr lang="en-US" sz="2600" dirty="0" err="1"/>
              <a:t>obnovljenim</a:t>
            </a:r>
            <a:r>
              <a:rPr lang="en-US" sz="2600" dirty="0"/>
              <a:t> </a:t>
            </a:r>
            <a:r>
              <a:rPr lang="en-US" sz="2600" dirty="0" err="1"/>
              <a:t>obavezama</a:t>
            </a:r>
            <a:r>
              <a:rPr lang="en-US" sz="2600" dirty="0"/>
              <a:t> </a:t>
            </a:r>
            <a:r>
              <a:rPr lang="en-US" sz="2600" dirty="0" err="1"/>
              <a:t>koje</a:t>
            </a:r>
            <a:r>
              <a:rPr lang="en-US" sz="2600" dirty="0"/>
              <a:t> je </a:t>
            </a:r>
            <a:r>
              <a:rPr lang="en-US" sz="2600" dirty="0" err="1"/>
              <a:t>preuzeo</a:t>
            </a:r>
            <a:r>
              <a:rPr lang="en-US" sz="2600" dirty="0"/>
              <a:t> (</a:t>
            </a:r>
            <a:r>
              <a:rPr lang="en-US" sz="2600" dirty="0" err="1"/>
              <a:t>ili</a:t>
            </a:r>
            <a:r>
              <a:rPr lang="en-US" sz="2600" dirty="0"/>
              <a:t> se </a:t>
            </a:r>
            <a:r>
              <a:rPr lang="en-US" sz="2600" dirty="0" err="1"/>
              <a:t>pomirio</a:t>
            </a:r>
            <a:r>
              <a:rPr lang="en-US" sz="2600" dirty="0"/>
              <a:t> sa </a:t>
            </a:r>
            <a:r>
              <a:rPr lang="en-US" sz="2600" dirty="0" err="1"/>
              <a:t>njima</a:t>
            </a:r>
            <a:r>
              <a:rPr lang="en-US" sz="2600" dirty="0"/>
              <a:t>). </a:t>
            </a:r>
            <a:endParaRPr lang="sr-Latn-RS" sz="2600" dirty="0"/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600" dirty="0" err="1"/>
              <a:t>Ovi</a:t>
            </a:r>
            <a:r>
              <a:rPr lang="en-US" sz="2600" dirty="0"/>
              <a:t> </a:t>
            </a:r>
            <a:r>
              <a:rPr lang="en-US" sz="2600" dirty="0" err="1"/>
              <a:t>izbori</a:t>
            </a:r>
            <a:r>
              <a:rPr lang="en-US" sz="2600" dirty="0"/>
              <a:t> </a:t>
            </a:r>
            <a:r>
              <a:rPr lang="en-US" sz="2600" dirty="0" err="1"/>
              <a:t>su</a:t>
            </a:r>
            <a:r>
              <a:rPr lang="en-US" sz="2600" dirty="0"/>
              <a:t> „</a:t>
            </a:r>
            <a:r>
              <a:rPr lang="en-US" sz="2600" dirty="0" err="1"/>
              <a:t>glavni</a:t>
            </a:r>
            <a:r>
              <a:rPr lang="en-US" sz="2600" dirty="0"/>
              <a:t> </a:t>
            </a:r>
            <a:r>
              <a:rPr lang="en-US" sz="2600" dirty="0" err="1"/>
              <a:t>proizvod</a:t>
            </a:r>
            <a:r>
              <a:rPr lang="en-US" sz="2600" dirty="0"/>
              <a:t> </a:t>
            </a:r>
            <a:r>
              <a:rPr lang="en-US" sz="2600" dirty="0" err="1"/>
              <a:t>tranzicije</a:t>
            </a:r>
            <a:r>
              <a:rPr lang="en-US" sz="2600" dirty="0"/>
              <a:t>“, a </a:t>
            </a:r>
            <a:r>
              <a:rPr lang="en-US" sz="2600" dirty="0" err="1"/>
              <a:t>sledeći</a:t>
            </a:r>
            <a:r>
              <a:rPr lang="en-US" sz="2600" dirty="0"/>
              <a:t> </a:t>
            </a:r>
            <a:r>
              <a:rPr lang="en-US" sz="2600" dirty="0" err="1"/>
              <a:t>korak</a:t>
            </a:r>
            <a:r>
              <a:rPr lang="en-US" sz="2600" dirty="0"/>
              <a:t> je </a:t>
            </a:r>
            <a:r>
              <a:rPr lang="en-US" sz="2600" dirty="0" err="1"/>
              <a:t>započeti</a:t>
            </a:r>
            <a:r>
              <a:rPr lang="en-US" sz="2600" dirty="0"/>
              <a:t> </a:t>
            </a:r>
            <a:r>
              <a:rPr lang="en-US" sz="2600" dirty="0" err="1"/>
              <a:t>izgradnju</a:t>
            </a:r>
            <a:r>
              <a:rPr lang="en-US" sz="2600" dirty="0"/>
              <a:t> </a:t>
            </a:r>
            <a:r>
              <a:rPr lang="en-US" sz="2600" dirty="0" err="1"/>
              <a:t>oko</a:t>
            </a:r>
            <a:r>
              <a:rPr lang="en-US" sz="2600" dirty="0"/>
              <a:t> </a:t>
            </a:r>
            <a:r>
              <a:rPr lang="en-US" sz="2600" dirty="0" err="1"/>
              <a:t>sebe</a:t>
            </a:r>
            <a:r>
              <a:rPr lang="en-US" sz="2600" dirty="0"/>
              <a:t> </a:t>
            </a:r>
            <a:r>
              <a:rPr lang="en-US" sz="2600" dirty="0" err="1"/>
              <a:t>životne</a:t>
            </a:r>
            <a:r>
              <a:rPr lang="en-US" sz="2600" dirty="0"/>
              <a:t> </a:t>
            </a:r>
            <a:r>
              <a:rPr lang="en-US" sz="2600" dirty="0" err="1"/>
              <a:t>strukture</a:t>
            </a:r>
            <a:r>
              <a:rPr lang="en-US" sz="2600" dirty="0"/>
              <a:t> </a:t>
            </a:r>
            <a:r>
              <a:rPr lang="en-US" sz="2600" dirty="0" err="1"/>
              <a:t>tokom</a:t>
            </a:r>
            <a:r>
              <a:rPr lang="en-US" sz="2600" dirty="0"/>
              <a:t> </a:t>
            </a:r>
            <a:r>
              <a:rPr lang="en-US" sz="2600" dirty="0" err="1"/>
              <a:t>stabilnijeg</a:t>
            </a:r>
            <a:r>
              <a:rPr lang="en-US" sz="2600" dirty="0"/>
              <a:t> </a:t>
            </a:r>
            <a:r>
              <a:rPr lang="en-US" sz="2600" dirty="0" err="1"/>
              <a:t>perioda</a:t>
            </a:r>
            <a:r>
              <a:rPr lang="en-US" sz="2600" dirty="0"/>
              <a:t> </a:t>
            </a:r>
            <a:r>
              <a:rPr lang="en-US" sz="2600" dirty="0" err="1"/>
              <a:t>koji</a:t>
            </a:r>
            <a:r>
              <a:rPr lang="en-US" sz="2600" dirty="0"/>
              <a:t> </a:t>
            </a:r>
            <a:r>
              <a:rPr lang="en-US" sz="2600" dirty="0" err="1"/>
              <a:t>sledi</a:t>
            </a:r>
            <a:r>
              <a:rPr lang="en-US" sz="26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980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/>
          <a:lstStyle/>
          <a:p>
            <a:r>
              <a:rPr lang="sr-Latn-RS" dirty="0" smtClean="0"/>
              <a:t>Tranzicije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3340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b="1" dirty="0" smtClean="0"/>
              <a:t>P</a:t>
            </a:r>
            <a:r>
              <a:rPr lang="vi-VN" b="1" dirty="0" smtClean="0"/>
              <a:t>rva </a:t>
            </a:r>
            <a:r>
              <a:rPr lang="vi-VN" b="1" dirty="0"/>
              <a:t>tranzicija </a:t>
            </a:r>
            <a:r>
              <a:rPr lang="vi-VN" dirty="0"/>
              <a:t>se dešava između </a:t>
            </a:r>
            <a:r>
              <a:rPr lang="vi-VN" dirty="0" smtClean="0"/>
              <a:t>epohe pre odrasle osobe i </a:t>
            </a:r>
            <a:r>
              <a:rPr lang="vi-VN" dirty="0"/>
              <a:t>ranog odraslog </a:t>
            </a:r>
            <a:r>
              <a:rPr lang="vi-VN" dirty="0" smtClean="0"/>
              <a:t>doba</a:t>
            </a:r>
            <a:r>
              <a:rPr lang="sr-Latn-RS" dirty="0" smtClean="0">
                <a:latin typeface="Georgia" pitchFamily="18" charset="0"/>
              </a:rPr>
              <a:t>, </a:t>
            </a:r>
            <a:r>
              <a:rPr lang="vi-VN" dirty="0" smtClean="0"/>
              <a:t>između </a:t>
            </a:r>
            <a:r>
              <a:rPr lang="sr-Latn-RS" dirty="0" smtClean="0">
                <a:latin typeface="Georgia" pitchFamily="18" charset="0"/>
              </a:rPr>
              <a:t>17-22</a:t>
            </a:r>
            <a:r>
              <a:rPr lang="vi-VN" dirty="0" smtClean="0"/>
              <a:t> </a:t>
            </a:r>
            <a:r>
              <a:rPr lang="vi-VN" dirty="0"/>
              <a:t>godine </a:t>
            </a:r>
            <a:r>
              <a:rPr lang="sr-Latn-RS" dirty="0" smtClean="0">
                <a:latin typeface="Georgia" pitchFamily="18" charset="0"/>
              </a:rPr>
              <a:t>(pre 60 </a:t>
            </a:r>
            <a:r>
              <a:rPr lang="sr-Latn-RS" dirty="0" smtClean="0">
                <a:latin typeface="Georgia" pitchFamily="18" charset="0"/>
              </a:rPr>
              <a:t>godina, USA!) </a:t>
            </a:r>
            <a:r>
              <a:rPr lang="vi-VN" dirty="0" smtClean="0"/>
              <a:t>uključuje </a:t>
            </a:r>
            <a:r>
              <a:rPr lang="vi-VN" u="sng" dirty="0"/>
              <a:t>uspostavljanje finansijske i </a:t>
            </a:r>
            <a:r>
              <a:rPr lang="vi-VN" u="sng" dirty="0" smtClean="0"/>
              <a:t>emocionalne</a:t>
            </a:r>
            <a:r>
              <a:rPr lang="sr-Latn-RS" u="sng" dirty="0" smtClean="0">
                <a:latin typeface="Georgia" pitchFamily="18" charset="0"/>
              </a:rPr>
              <a:t> </a:t>
            </a:r>
            <a:r>
              <a:rPr lang="vi-VN" u="sng" dirty="0" smtClean="0"/>
              <a:t>nezavisnosti</a:t>
            </a:r>
            <a:r>
              <a:rPr lang="vi-VN" dirty="0" smtClean="0"/>
              <a:t>. </a:t>
            </a:r>
            <a:r>
              <a:rPr lang="vi-VN" dirty="0"/>
              <a:t>Obeležavaju ga </a:t>
            </a:r>
            <a:r>
              <a:rPr lang="vi-VN" dirty="0" smtClean="0"/>
              <a:t>osnivanje </a:t>
            </a:r>
            <a:r>
              <a:rPr lang="vi-VN" dirty="0"/>
              <a:t>posebnog prebivališta i učenje samostalnog života</a:t>
            </a:r>
            <a:r>
              <a:rPr lang="vi-VN" dirty="0" smtClean="0"/>
              <a:t>.</a:t>
            </a:r>
            <a:endParaRPr lang="sr-Latn-RS" dirty="0" smtClean="0">
              <a:latin typeface="Georgia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vi-VN" dirty="0" smtClean="0"/>
              <a:t>Dve </a:t>
            </a:r>
            <a:r>
              <a:rPr lang="vi-VN" dirty="0"/>
              <a:t>ključne komponente </a:t>
            </a:r>
            <a:r>
              <a:rPr lang="vi-VN" dirty="0" smtClean="0"/>
              <a:t>životne </a:t>
            </a:r>
            <a:r>
              <a:rPr lang="vi-VN" dirty="0"/>
              <a:t>strukture u ovom trenutku </a:t>
            </a:r>
            <a:r>
              <a:rPr lang="vi-VN" dirty="0" smtClean="0"/>
              <a:t>Levinson </a:t>
            </a:r>
            <a:r>
              <a:rPr lang="vi-VN" dirty="0"/>
              <a:t>naziva </a:t>
            </a:r>
            <a:r>
              <a:rPr lang="vi-VN" u="sng" dirty="0"/>
              <a:t>san i mentor. </a:t>
            </a:r>
            <a:endParaRPr lang="sr-Latn-RS" u="sng" dirty="0">
              <a:latin typeface="Georgia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vi-VN" b="1" dirty="0"/>
              <a:t>San</a:t>
            </a:r>
            <a:r>
              <a:rPr lang="vi-VN" dirty="0"/>
              <a:t> je vizija budućih dostignuća, šta se osoba nada da će postići u godinama koje dolaze. </a:t>
            </a:r>
            <a:endParaRPr lang="sr-Latn-RS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vi-VN" b="1" dirty="0" smtClean="0"/>
              <a:t>Mentori</a:t>
            </a:r>
            <a:r>
              <a:rPr lang="vi-VN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vi-VN" dirty="0"/>
              <a:t>su starije i iskusnije osobe koje pomažu u usmeravanju mladih odraslih. </a:t>
            </a:r>
            <a:endParaRPr lang="sr-Latn-RS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b="1" dirty="0" smtClean="0"/>
              <a:t>P</a:t>
            </a:r>
            <a:r>
              <a:rPr lang="vi-VN" b="1" dirty="0" smtClean="0"/>
              <a:t>relaz </a:t>
            </a:r>
            <a:r>
              <a:rPr lang="sr-Latn-RS" b="1" dirty="0" smtClean="0"/>
              <a:t>30</a:t>
            </a:r>
            <a:r>
              <a:rPr lang="vi-VN" b="1" dirty="0" smtClean="0"/>
              <a:t> </a:t>
            </a:r>
            <a:r>
              <a:rPr lang="vi-VN" b="1" dirty="0"/>
              <a:t>godina</a:t>
            </a:r>
            <a:r>
              <a:rPr lang="vi-VN" dirty="0"/>
              <a:t>. U ovom trenutku pojedinci shvataju da se </a:t>
            </a:r>
            <a:r>
              <a:rPr lang="vi-VN" u="sng" dirty="0"/>
              <a:t>približavaju tački bez povratka. </a:t>
            </a:r>
            <a:r>
              <a:rPr lang="vi-VN" dirty="0"/>
              <a:t>Ako ostanu u svom sadašnjem životnom toku, uskoro će imati previše uloženog da bi se </a:t>
            </a:r>
            <a:r>
              <a:rPr lang="vi-VN" dirty="0" smtClean="0"/>
              <a:t>promenili</a:t>
            </a:r>
            <a:r>
              <a:rPr lang="en-US" dirty="0" smtClean="0"/>
              <a:t>(?)</a:t>
            </a:r>
            <a:r>
              <a:rPr lang="vi-VN" dirty="0" smtClean="0"/>
              <a:t>. </a:t>
            </a:r>
            <a:r>
              <a:rPr lang="vi-VN" dirty="0"/>
              <a:t>Suočeni sa ovom činjenicom, oni preispituju svoje prvobitne izbore </a:t>
            </a:r>
            <a:r>
              <a:rPr lang="vi-VN" dirty="0" smtClean="0"/>
              <a:t> i </a:t>
            </a:r>
            <a:r>
              <a:rPr lang="vi-VN" dirty="0"/>
              <a:t>prave konkretne promene ili zaključuju da su </a:t>
            </a:r>
            <a:r>
              <a:rPr lang="vi-VN" dirty="0" smtClean="0"/>
              <a:t>izabrali </a:t>
            </a:r>
            <a:r>
              <a:rPr lang="vi-VN" dirty="0"/>
              <a:t>najbolji kurs</a:t>
            </a:r>
            <a:r>
              <a:rPr lang="vi-VN" dirty="0" smtClean="0"/>
              <a:t>.</a:t>
            </a:r>
            <a:endParaRPr lang="sr-Latn-RS" dirty="0" smtClean="0"/>
          </a:p>
        </p:txBody>
      </p:sp>
    </p:spTree>
    <p:extLst>
      <p:ext uri="{BB962C8B-B14F-4D97-AF65-F5344CB8AC3E}">
        <p14:creationId xmlns:p14="http://schemas.microsoft.com/office/powerpoint/2010/main" val="4274118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sr-Latn-RS" dirty="0"/>
              <a:t>Tranzicije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89813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sz="2400" b="1" dirty="0"/>
              <a:t>Druga t</a:t>
            </a:r>
            <a:r>
              <a:rPr lang="vi-VN" sz="2400" b="1" dirty="0"/>
              <a:t>ranzicij</a:t>
            </a:r>
            <a:r>
              <a:rPr lang="sr-Latn-RS" sz="2400" b="1" dirty="0"/>
              <a:t>a</a:t>
            </a:r>
            <a:r>
              <a:rPr lang="vi-VN" sz="2400" b="1" dirty="0"/>
              <a:t> </a:t>
            </a:r>
            <a:r>
              <a:rPr lang="vi-VN" sz="2400" dirty="0"/>
              <a:t>srednjeg života</a:t>
            </a:r>
            <a:r>
              <a:rPr lang="sr-Latn-RS" sz="2400" dirty="0"/>
              <a:t>,</a:t>
            </a:r>
            <a:r>
              <a:rPr lang="vi-VN" sz="2400" dirty="0"/>
              <a:t> između </a:t>
            </a:r>
            <a:r>
              <a:rPr lang="sr-Latn-RS" sz="2400" dirty="0"/>
              <a:t>40-45 </a:t>
            </a:r>
            <a:r>
              <a:rPr lang="vi-VN" sz="2400" dirty="0"/>
              <a:t>godine. </a:t>
            </a:r>
            <a:r>
              <a:rPr lang="en-US" sz="2400" dirty="0" smtClean="0"/>
              <a:t>V</a:t>
            </a:r>
            <a:r>
              <a:rPr lang="vi-VN" sz="2400" dirty="0" smtClean="0"/>
              <a:t>reme </a:t>
            </a:r>
            <a:r>
              <a:rPr lang="vi-VN" sz="2400" dirty="0"/>
              <a:t>kada mnogi </a:t>
            </a:r>
            <a:r>
              <a:rPr lang="vi-VN" sz="2400" dirty="0" smtClean="0"/>
              <a:t>prvi </a:t>
            </a:r>
            <a:r>
              <a:rPr lang="vi-VN" sz="2400" dirty="0"/>
              <a:t>put moraju da se pomire sa sopstvenom smrtnošću. Do ovog perioda, većina ljudi sebe smatra „još mladim“. Međutim, nakon </a:t>
            </a:r>
            <a:r>
              <a:rPr lang="en-US" sz="2400" dirty="0" smtClean="0"/>
              <a:t>40.</a:t>
            </a:r>
            <a:r>
              <a:rPr lang="vi-VN" sz="2400" dirty="0" smtClean="0"/>
              <a:t>, </a:t>
            </a:r>
            <a:r>
              <a:rPr lang="vi-VN" sz="2400" dirty="0"/>
              <a:t>mnogi sebe doživljavaju kao stariju generaciju.</a:t>
            </a:r>
            <a:r>
              <a:rPr lang="sr-Latn-RS" sz="2400" dirty="0"/>
              <a:t> </a:t>
            </a:r>
            <a:endParaRPr lang="sr-Latn-RS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sz="2400" dirty="0" smtClean="0"/>
              <a:t>P</a:t>
            </a:r>
            <a:r>
              <a:rPr lang="vi-VN" sz="2400" dirty="0" smtClean="0"/>
              <a:t>eriod </a:t>
            </a:r>
            <a:r>
              <a:rPr lang="vi-VN" sz="2400" dirty="0"/>
              <a:t>emocionalnih previranja. </a:t>
            </a:r>
            <a:r>
              <a:rPr lang="sr-Latn-RS" sz="2400" dirty="0" smtClean="0"/>
              <a:t>Osobe</a:t>
            </a:r>
            <a:r>
              <a:rPr lang="vi-VN" sz="2400" dirty="0" smtClean="0"/>
              <a:t> </a:t>
            </a:r>
            <a:r>
              <a:rPr lang="vi-VN" sz="2400" dirty="0"/>
              <a:t>razmatraju </a:t>
            </a:r>
            <a:r>
              <a:rPr lang="vi-VN" sz="2400" dirty="0" smtClean="0"/>
              <a:t>uspeh </a:t>
            </a:r>
            <a:r>
              <a:rPr lang="vi-VN" sz="2400" dirty="0"/>
              <a:t>svojih prošlih izbora i mogućnost da ostvare svoje mladalačke snove. </a:t>
            </a:r>
            <a:endParaRPr lang="en-US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dirty="0" smtClean="0"/>
              <a:t>F</a:t>
            </a:r>
            <a:r>
              <a:rPr lang="vi-VN" sz="2400" dirty="0" smtClean="0"/>
              <a:t>ormira</a:t>
            </a:r>
            <a:r>
              <a:rPr lang="en-US" sz="2400" dirty="0" smtClean="0"/>
              <a:t> se</a:t>
            </a:r>
            <a:r>
              <a:rPr lang="vi-VN" sz="2400" dirty="0" smtClean="0"/>
              <a:t> nov</a:t>
            </a:r>
            <a:r>
              <a:rPr lang="en-US" sz="2400" dirty="0" smtClean="0"/>
              <a:t>a</a:t>
            </a:r>
            <a:r>
              <a:rPr lang="vi-VN" sz="2400" dirty="0" smtClean="0"/>
              <a:t> životn</a:t>
            </a:r>
            <a:r>
              <a:rPr lang="en-US" sz="2400" dirty="0" smtClean="0"/>
              <a:t>a</a:t>
            </a:r>
            <a:r>
              <a:rPr lang="vi-VN" sz="2400" dirty="0" smtClean="0"/>
              <a:t> struktur</a:t>
            </a:r>
            <a:r>
              <a:rPr lang="en-US" sz="2400" dirty="0" smtClean="0"/>
              <a:t>a</a:t>
            </a:r>
            <a:r>
              <a:rPr lang="vi-VN" sz="2400" dirty="0" smtClean="0"/>
              <a:t>, koja </a:t>
            </a:r>
            <a:r>
              <a:rPr lang="vi-VN" sz="2400" dirty="0"/>
              <a:t>uzima u obzir novu poziciju pojedinca u životu i može uključivati nove </a:t>
            </a:r>
            <a:r>
              <a:rPr lang="vi-VN" sz="2400" dirty="0" smtClean="0"/>
              <a:t>elemente</a:t>
            </a:r>
            <a:r>
              <a:rPr lang="en-US" sz="2400" dirty="0" smtClean="0"/>
              <a:t> -</a:t>
            </a:r>
            <a:r>
              <a:rPr lang="vi-VN" sz="2400" dirty="0" smtClean="0"/>
              <a:t> promena </a:t>
            </a:r>
            <a:r>
              <a:rPr lang="vi-VN" sz="2400" dirty="0"/>
              <a:t>smera karijere, razvod ili redefinisanje </a:t>
            </a:r>
            <a:r>
              <a:rPr lang="vi-VN" sz="2400" dirty="0" smtClean="0"/>
              <a:t>odnosa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braku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394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>
            <a:normAutofit/>
          </a:bodyPr>
          <a:lstStyle/>
          <a:p>
            <a:r>
              <a:rPr lang="sr-Latn-RS" dirty="0"/>
              <a:t>Tranzicije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b="1" dirty="0" smtClean="0"/>
              <a:t>Treća </a:t>
            </a:r>
            <a:r>
              <a:rPr lang="vi-VN" b="1" dirty="0" smtClean="0"/>
              <a:t>tranzicij</a:t>
            </a:r>
            <a:r>
              <a:rPr lang="sr-Latn-RS" b="1" dirty="0" smtClean="0"/>
              <a:t>a</a:t>
            </a:r>
            <a:r>
              <a:rPr lang="vi-VN" b="1" dirty="0" smtClean="0"/>
              <a:t> </a:t>
            </a:r>
            <a:r>
              <a:rPr lang="vi-VN" dirty="0"/>
              <a:t>između </a:t>
            </a:r>
            <a:r>
              <a:rPr lang="sr-Latn-RS" dirty="0" smtClean="0"/>
              <a:t>50-55</a:t>
            </a:r>
            <a:r>
              <a:rPr lang="vi-VN" dirty="0" smtClean="0"/>
              <a:t> </a:t>
            </a:r>
            <a:r>
              <a:rPr lang="vi-VN" dirty="0"/>
              <a:t>godine, </a:t>
            </a:r>
            <a:r>
              <a:rPr lang="vi-VN" dirty="0" smtClean="0"/>
              <a:t>u </a:t>
            </a:r>
            <a:r>
              <a:rPr lang="vi-VN" dirty="0"/>
              <a:t>kojoj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osobe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/>
              <a:t>razmišljaju </a:t>
            </a:r>
            <a:r>
              <a:rPr lang="vi-VN" dirty="0"/>
              <a:t>o tome da još jednom modifikuju svoju životnu strukturu, na primer, usvajanjem </a:t>
            </a:r>
            <a:r>
              <a:rPr lang="vi-VN" u="sng" dirty="0"/>
              <a:t>nove </a:t>
            </a:r>
            <a:r>
              <a:rPr lang="vi-VN" u="sng" dirty="0" smtClean="0"/>
              <a:t>uloge</a:t>
            </a:r>
            <a:r>
              <a:rPr lang="en-US" u="sng" dirty="0"/>
              <a:t>-</a:t>
            </a:r>
            <a:r>
              <a:rPr lang="vi-VN" u="sng" dirty="0" smtClean="0"/>
              <a:t> </a:t>
            </a:r>
            <a:r>
              <a:rPr lang="vi-VN" dirty="0"/>
              <a:t>u svojoj karijeri ili </a:t>
            </a:r>
            <a:r>
              <a:rPr lang="vi-VN" dirty="0" smtClean="0"/>
              <a:t>vide </a:t>
            </a:r>
            <a:r>
              <a:rPr lang="vi-VN" dirty="0"/>
              <a:t>sebe </a:t>
            </a:r>
            <a:r>
              <a:rPr lang="vi-VN" dirty="0" smtClean="0"/>
              <a:t>kao </a:t>
            </a:r>
            <a:r>
              <a:rPr lang="vi-VN" dirty="0"/>
              <a:t>baku i dedu</a:t>
            </a:r>
            <a:r>
              <a:rPr lang="vi-VN" dirty="0" smtClean="0"/>
              <a:t>. </a:t>
            </a:r>
            <a:r>
              <a:rPr lang="sr-Latn-RS" dirty="0"/>
              <a:t>Č</a:t>
            </a:r>
            <a:r>
              <a:rPr lang="vi-VN" dirty="0" smtClean="0"/>
              <a:t>esto </a:t>
            </a:r>
            <a:r>
              <a:rPr lang="vi-VN" dirty="0"/>
              <a:t>manje dramatična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od prethodnih i naredne faze.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endParaRPr lang="sr-Latn-RS" dirty="0" smtClean="0"/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b="1" dirty="0" smtClean="0">
                <a:latin typeface="Times New Roman" pitchFamily="18" charset="0"/>
                <a:cs typeface="Times New Roman" pitchFamily="18" charset="0"/>
              </a:rPr>
              <a:t>Četvrta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tranzicija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između </a:t>
            </a:r>
            <a:r>
              <a:rPr lang="sr-Latn-RS" dirty="0" smtClean="0"/>
              <a:t>60-65</a:t>
            </a:r>
            <a:r>
              <a:rPr lang="vi-VN" dirty="0" smtClean="0"/>
              <a:t> </a:t>
            </a:r>
            <a:r>
              <a:rPr lang="vi-VN" dirty="0"/>
              <a:t>godine. </a:t>
            </a:r>
            <a:r>
              <a:rPr lang="sr-Latn-RS" dirty="0" smtClean="0"/>
              <a:t>P</a:t>
            </a:r>
            <a:r>
              <a:rPr lang="vi-VN" dirty="0" smtClean="0"/>
              <a:t>relaz </a:t>
            </a:r>
            <a:r>
              <a:rPr lang="vi-VN" dirty="0"/>
              <a:t>u kasnu odraslu osobu </a:t>
            </a:r>
            <a:r>
              <a:rPr lang="en-US" dirty="0" smtClean="0"/>
              <a:t>-</a:t>
            </a:r>
            <a:r>
              <a:rPr lang="vi-VN" dirty="0" smtClean="0"/>
              <a:t>kraj </a:t>
            </a:r>
            <a:r>
              <a:rPr lang="vi-VN" dirty="0"/>
              <a:t>srednjih godina i početak kasnog odraslog doba</a:t>
            </a:r>
            <a:r>
              <a:rPr lang="vi-VN" dirty="0" smtClean="0"/>
              <a:t>.</a:t>
            </a:r>
            <a:r>
              <a:rPr lang="sr-Latn-RS" dirty="0" smtClean="0"/>
              <a:t> </a:t>
            </a:r>
            <a:r>
              <a:rPr lang="sr-Latn-RS" dirty="0"/>
              <a:t>P</a:t>
            </a:r>
            <a:r>
              <a:rPr lang="vi-VN" dirty="0" smtClean="0"/>
              <a:t>ojedinci </a:t>
            </a:r>
            <a:r>
              <a:rPr lang="vi-VN" dirty="0"/>
              <a:t>se moraju pomiriti sa predstojećim penzionisanjem i velikim životnim promenama koje će to doneti. </a:t>
            </a:r>
            <a:r>
              <a:rPr lang="en-US" dirty="0" smtClean="0"/>
              <a:t>P</a:t>
            </a:r>
            <a:r>
              <a:rPr lang="vi-VN" dirty="0" smtClean="0"/>
              <a:t>eriod </a:t>
            </a:r>
            <a:r>
              <a:rPr lang="vi-VN" dirty="0"/>
              <a:t>prilagođavanja, </a:t>
            </a:r>
            <a:r>
              <a:rPr lang="vi-VN" dirty="0" smtClean="0"/>
              <a:t>životna </a:t>
            </a:r>
            <a:r>
              <a:rPr lang="vi-VN" dirty="0"/>
              <a:t>struktura se menja kako bi uključila ove promene. Na primer, oni mogu sebe da vide kao osobe čija je radna karijera završena ili skoro gotova i koji će sada imati mnogo više slobodnog vremena za bavljenje hobijima i drugim interesima.</a:t>
            </a:r>
            <a:endParaRPr lang="en-US" dirty="0"/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108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Stabilni</a:t>
            </a:r>
            <a:r>
              <a:rPr lang="en-US" b="1" dirty="0"/>
              <a:t> / </a:t>
            </a:r>
            <a:r>
              <a:rPr lang="en-US" b="1" dirty="0" err="1"/>
              <a:t>periodi</a:t>
            </a:r>
            <a:r>
              <a:rPr lang="en-US" b="1" dirty="0"/>
              <a:t> </a:t>
            </a:r>
            <a:r>
              <a:rPr lang="en-US" b="1" dirty="0" err="1"/>
              <a:t>izgradnje</a:t>
            </a:r>
            <a:r>
              <a:rPr lang="en-US" b="1" dirty="0"/>
              <a:t> </a:t>
            </a:r>
            <a:r>
              <a:rPr lang="en-US" b="1" dirty="0" err="1" smtClean="0"/>
              <a:t>strukture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102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1800" dirty="0" err="1" smtClean="0"/>
              <a:t>Trajanje</a:t>
            </a:r>
            <a:r>
              <a:rPr lang="en-US" sz="1800" dirty="0"/>
              <a:t>: </a:t>
            </a:r>
            <a:r>
              <a:rPr lang="sr-Latn-RS" sz="1800" dirty="0" smtClean="0"/>
              <a:t>približno</a:t>
            </a:r>
            <a:r>
              <a:rPr lang="en-US" sz="1800" dirty="0" smtClean="0"/>
              <a:t> </a:t>
            </a:r>
            <a:r>
              <a:rPr lang="en-US" sz="1800" dirty="0"/>
              <a:t>6-8 </a:t>
            </a:r>
            <a:r>
              <a:rPr lang="en-US" sz="1800" dirty="0" err="1"/>
              <a:t>godina</a:t>
            </a:r>
            <a:endParaRPr lang="en-US" sz="1800" dirty="0"/>
          </a:p>
          <a:p>
            <a:pPr>
              <a:spcAft>
                <a:spcPts val="600"/>
              </a:spcAft>
            </a:pPr>
            <a:r>
              <a:rPr lang="en-US" sz="1800" dirty="0" err="1" smtClean="0"/>
              <a:t>Tokom</a:t>
            </a:r>
            <a:r>
              <a:rPr lang="en-US" sz="1800" dirty="0" smtClean="0"/>
              <a:t> </a:t>
            </a:r>
            <a:r>
              <a:rPr lang="en-US" sz="1800" dirty="0" err="1"/>
              <a:t>stabilnog</a:t>
            </a:r>
            <a:r>
              <a:rPr lang="en-US" sz="1800" dirty="0"/>
              <a:t> </a:t>
            </a:r>
            <a:r>
              <a:rPr lang="en-US" sz="1800" dirty="0" err="1" smtClean="0"/>
              <a:t>perioda</a:t>
            </a:r>
            <a:r>
              <a:rPr lang="en-US" sz="1800" dirty="0" smtClean="0"/>
              <a:t> </a:t>
            </a:r>
            <a:r>
              <a:rPr lang="en-US" sz="1800" dirty="0" err="1"/>
              <a:t>čovek</a:t>
            </a:r>
            <a:r>
              <a:rPr lang="en-US" sz="1800" dirty="0"/>
              <a:t> </a:t>
            </a:r>
            <a:r>
              <a:rPr lang="en-US" sz="1800" dirty="0" err="1" smtClean="0"/>
              <a:t>učvršćuje</a:t>
            </a:r>
            <a:r>
              <a:rPr lang="en-US" sz="1800" dirty="0" smtClean="0"/>
              <a:t> </a:t>
            </a:r>
            <a:r>
              <a:rPr lang="en-US" sz="1800" dirty="0"/>
              <a:t>i </a:t>
            </a:r>
            <a:r>
              <a:rPr lang="en-US" sz="1800" dirty="0" err="1"/>
              <a:t>obogaćuje</a:t>
            </a:r>
            <a:r>
              <a:rPr lang="en-US" sz="1800" dirty="0"/>
              <a:t> </a:t>
            </a:r>
            <a:r>
              <a:rPr lang="en-US" sz="1800" dirty="0" err="1"/>
              <a:t>ovu</a:t>
            </a:r>
            <a:r>
              <a:rPr lang="en-US" sz="1800" dirty="0"/>
              <a:t> </a:t>
            </a:r>
            <a:r>
              <a:rPr lang="en-US" sz="1800" dirty="0" err="1"/>
              <a:t>novu</a:t>
            </a:r>
            <a:r>
              <a:rPr lang="en-US" sz="1800" dirty="0"/>
              <a:t> </a:t>
            </a:r>
            <a:r>
              <a:rPr lang="en-US" sz="1800" dirty="0" err="1"/>
              <a:t>strukturu</a:t>
            </a:r>
            <a:r>
              <a:rPr lang="en-US" sz="1800" dirty="0"/>
              <a:t>, </a:t>
            </a:r>
            <a:r>
              <a:rPr lang="en-US" sz="1800" dirty="0" err="1"/>
              <a:t>dajući</a:t>
            </a:r>
            <a:r>
              <a:rPr lang="en-US" sz="1800" dirty="0"/>
              <a:t> </a:t>
            </a:r>
            <a:r>
              <a:rPr lang="en-US" sz="1800" dirty="0" err="1"/>
              <a:t>joj</a:t>
            </a:r>
            <a:r>
              <a:rPr lang="en-US" sz="1800" dirty="0"/>
              <a:t> </a:t>
            </a:r>
            <a:r>
              <a:rPr lang="en-US" sz="1800" dirty="0" err="1"/>
              <a:t>značenje</a:t>
            </a:r>
            <a:r>
              <a:rPr lang="en-US" sz="1800" dirty="0"/>
              <a:t> i </a:t>
            </a:r>
            <a:r>
              <a:rPr lang="en-US" sz="1800" dirty="0" err="1"/>
              <a:t>posvećenost</a:t>
            </a:r>
            <a:r>
              <a:rPr lang="en-US" sz="1800" dirty="0"/>
              <a:t>, i </a:t>
            </a:r>
            <a:r>
              <a:rPr lang="en-US" sz="1800" dirty="0" err="1" smtClean="0"/>
              <a:t>svrstava</a:t>
            </a:r>
            <a:r>
              <a:rPr lang="en-US" sz="1800" dirty="0" smtClean="0"/>
              <a:t> </a:t>
            </a:r>
            <a:r>
              <a:rPr lang="en-US" sz="1800" dirty="0" err="1"/>
              <a:t>svoje</a:t>
            </a:r>
            <a:r>
              <a:rPr lang="en-US" sz="1800" dirty="0"/>
              <a:t> </a:t>
            </a:r>
            <a:r>
              <a:rPr lang="en-US" sz="1800" dirty="0" err="1"/>
              <a:t>ciljeve</a:t>
            </a:r>
            <a:r>
              <a:rPr lang="en-US" sz="1800" dirty="0"/>
              <a:t> i </a:t>
            </a:r>
            <a:r>
              <a:rPr lang="en-US" sz="1800" dirty="0" err="1"/>
              <a:t>vrednosti</a:t>
            </a:r>
            <a:r>
              <a:rPr lang="en-US" sz="1800" dirty="0"/>
              <a:t> u </a:t>
            </a:r>
            <a:r>
              <a:rPr lang="en-US" sz="1800" dirty="0" err="1"/>
              <a:t>njenu</a:t>
            </a:r>
            <a:r>
              <a:rPr lang="en-US" sz="1800" dirty="0"/>
              <a:t> </a:t>
            </a:r>
            <a:r>
              <a:rPr lang="en-US" sz="1800" dirty="0" err="1"/>
              <a:t>arhitekturu</a:t>
            </a:r>
            <a:r>
              <a:rPr lang="en-US" sz="1800" dirty="0"/>
              <a:t>.</a:t>
            </a:r>
          </a:p>
          <a:p>
            <a:pPr>
              <a:spcAft>
                <a:spcPts val="600"/>
              </a:spcAft>
            </a:pPr>
            <a:r>
              <a:rPr lang="en-US" sz="1800" dirty="0" err="1"/>
              <a:t>Stabilni</a:t>
            </a:r>
            <a:r>
              <a:rPr lang="en-US" sz="1800" dirty="0"/>
              <a:t> </a:t>
            </a:r>
            <a:r>
              <a:rPr lang="en-US" sz="1800" dirty="0" err="1"/>
              <a:t>periodi</a:t>
            </a:r>
            <a:r>
              <a:rPr lang="en-US" sz="1800" dirty="0"/>
              <a:t> </a:t>
            </a:r>
            <a:r>
              <a:rPr lang="en-US" sz="1800" dirty="0" err="1"/>
              <a:t>nisu</a:t>
            </a:r>
            <a:r>
              <a:rPr lang="en-US" sz="1800" dirty="0"/>
              <a:t> </a:t>
            </a:r>
            <a:r>
              <a:rPr lang="en-US" sz="1800" dirty="0" err="1"/>
              <a:t>potpuno</a:t>
            </a:r>
            <a:r>
              <a:rPr lang="en-US" sz="1800" dirty="0"/>
              <a:t> </a:t>
            </a:r>
            <a:r>
              <a:rPr lang="en-US" sz="1800" dirty="0" err="1"/>
              <a:t>mirni</a:t>
            </a:r>
            <a:r>
              <a:rPr lang="en-US" sz="1800" dirty="0"/>
              <a:t>, </a:t>
            </a:r>
            <a:r>
              <a:rPr lang="en-US" sz="1800" dirty="0" err="1"/>
              <a:t>niti</a:t>
            </a:r>
            <a:r>
              <a:rPr lang="en-US" sz="1800" dirty="0"/>
              <a:t> </a:t>
            </a:r>
            <a:r>
              <a:rPr lang="en-US" sz="1800" dirty="0" err="1"/>
              <a:t>bez</a:t>
            </a:r>
            <a:r>
              <a:rPr lang="en-US" sz="1800" dirty="0"/>
              <a:t> </a:t>
            </a:r>
            <a:r>
              <a:rPr lang="en-US" sz="1800" dirty="0" err="1"/>
              <a:t>stresa</a:t>
            </a:r>
            <a:r>
              <a:rPr lang="en-US" sz="1800" dirty="0"/>
              <a:t>, </a:t>
            </a:r>
            <a:r>
              <a:rPr lang="en-US" sz="1800" dirty="0" err="1"/>
              <a:t>poteškoća</a:t>
            </a:r>
            <a:r>
              <a:rPr lang="en-US" sz="1800" dirty="0"/>
              <a:t> i </a:t>
            </a:r>
            <a:r>
              <a:rPr lang="en-US" sz="1800" dirty="0" err="1"/>
              <a:t>promena</a:t>
            </a:r>
            <a:r>
              <a:rPr lang="en-US" sz="1800" dirty="0"/>
              <a:t> - </a:t>
            </a:r>
            <a:r>
              <a:rPr lang="en-US" sz="1800" dirty="0" err="1"/>
              <a:t>proces</a:t>
            </a:r>
            <a:r>
              <a:rPr lang="en-US" sz="1800" dirty="0"/>
              <a:t> </a:t>
            </a:r>
            <a:r>
              <a:rPr lang="en-US" sz="1800" dirty="0" err="1"/>
              <a:t>izgradnje</a:t>
            </a:r>
            <a:r>
              <a:rPr lang="en-US" sz="1800" dirty="0"/>
              <a:t> i </a:t>
            </a:r>
            <a:r>
              <a:rPr lang="en-US" sz="1800" dirty="0" err="1"/>
              <a:t>jačanja</a:t>
            </a:r>
            <a:r>
              <a:rPr lang="en-US" sz="1800" dirty="0"/>
              <a:t> </a:t>
            </a:r>
            <a:r>
              <a:rPr lang="en-US" sz="1800" dirty="0" err="1"/>
              <a:t>nečije</a:t>
            </a:r>
            <a:r>
              <a:rPr lang="en-US" sz="1800" dirty="0"/>
              <a:t> </a:t>
            </a:r>
            <a:r>
              <a:rPr lang="en-US" sz="1800" dirty="0" err="1"/>
              <a:t>životne</a:t>
            </a:r>
            <a:r>
              <a:rPr lang="en-US" sz="1800" dirty="0"/>
              <a:t> </a:t>
            </a:r>
            <a:r>
              <a:rPr lang="en-US" sz="1800" dirty="0" err="1"/>
              <a:t>strukture</a:t>
            </a:r>
            <a:r>
              <a:rPr lang="en-US" sz="1800" dirty="0"/>
              <a:t>, </a:t>
            </a:r>
            <a:r>
              <a:rPr lang="en-US" sz="1800" dirty="0" err="1" smtClean="0"/>
              <a:t>uvek</a:t>
            </a:r>
            <a:r>
              <a:rPr lang="en-US" sz="1800" dirty="0" smtClean="0"/>
              <a:t> </a:t>
            </a:r>
            <a:r>
              <a:rPr lang="en-US" sz="1800" dirty="0"/>
              <a:t>je pun </a:t>
            </a:r>
            <a:r>
              <a:rPr lang="en-US" sz="1800" dirty="0" err="1"/>
              <a:t>izazova</a:t>
            </a:r>
            <a:r>
              <a:rPr lang="en-US" sz="1800" dirty="0"/>
              <a:t> - </a:t>
            </a:r>
            <a:r>
              <a:rPr lang="en-US" sz="1800" dirty="0" err="1"/>
              <a:t>ali</a:t>
            </a:r>
            <a:r>
              <a:rPr lang="en-US" sz="1800" dirty="0"/>
              <a:t> </a:t>
            </a:r>
            <a:r>
              <a:rPr lang="en-US" sz="1800" dirty="0" err="1"/>
              <a:t>oni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 smtClean="0"/>
              <a:t>stabilniji</a:t>
            </a:r>
            <a:r>
              <a:rPr lang="en-US" sz="1800" dirty="0" smtClean="0"/>
              <a:t>.</a:t>
            </a:r>
            <a:endParaRPr lang="en-US" sz="1800" dirty="0"/>
          </a:p>
          <a:p>
            <a:pPr>
              <a:spcAft>
                <a:spcPts val="600"/>
              </a:spcAft>
            </a:pPr>
            <a:r>
              <a:rPr lang="sr-Latn-RS" sz="1800" dirty="0" smtClean="0"/>
              <a:t>O</a:t>
            </a:r>
            <a:r>
              <a:rPr lang="en-US" sz="1800" dirty="0" err="1" smtClean="0"/>
              <a:t>snovn</a:t>
            </a:r>
            <a:r>
              <a:rPr lang="sr-Latn-RS" sz="1800" dirty="0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zadat</a:t>
            </a:r>
            <a:r>
              <a:rPr lang="sr-Latn-RS" sz="1800" dirty="0" smtClean="0"/>
              <a:t>a</a:t>
            </a:r>
            <a:r>
              <a:rPr lang="en-US" sz="1800" dirty="0" smtClean="0"/>
              <a:t>k </a:t>
            </a:r>
            <a:r>
              <a:rPr lang="en-US" sz="1800" u="sng" dirty="0" err="1" smtClean="0"/>
              <a:t>poboljšanj</a:t>
            </a:r>
            <a:r>
              <a:rPr lang="sr-Latn-RS" sz="1800" u="sng" dirty="0" smtClean="0"/>
              <a:t>e</a:t>
            </a:r>
            <a:r>
              <a:rPr lang="en-US" sz="1800" u="sng" dirty="0" smtClean="0"/>
              <a:t> </a:t>
            </a:r>
            <a:r>
              <a:rPr lang="en-US" sz="1800" dirty="0" err="1"/>
              <a:t>nečije</a:t>
            </a:r>
            <a:r>
              <a:rPr lang="en-US" sz="1800" dirty="0"/>
              <a:t> </a:t>
            </a:r>
            <a:r>
              <a:rPr lang="en-US" sz="1800" dirty="0" err="1"/>
              <a:t>životne</a:t>
            </a:r>
            <a:r>
              <a:rPr lang="en-US" sz="1800" dirty="0"/>
              <a:t> </a:t>
            </a:r>
            <a:r>
              <a:rPr lang="en-US" sz="1800" dirty="0" err="1"/>
              <a:t>strukture</a:t>
            </a:r>
            <a:r>
              <a:rPr lang="en-US" sz="1800" dirty="0"/>
              <a:t>, </a:t>
            </a:r>
            <a:r>
              <a:rPr lang="sr-Latn-RS" sz="1800" dirty="0" smtClean="0"/>
              <a:t> ali </a:t>
            </a:r>
            <a:r>
              <a:rPr lang="en-US" sz="1800" dirty="0" err="1" smtClean="0"/>
              <a:t>svaki</a:t>
            </a:r>
            <a:r>
              <a:rPr lang="en-US" sz="1800" dirty="0" smtClean="0"/>
              <a:t> </a:t>
            </a:r>
            <a:r>
              <a:rPr lang="en-US" sz="1800" dirty="0" err="1"/>
              <a:t>određeni</a:t>
            </a:r>
            <a:r>
              <a:rPr lang="en-US" sz="1800" dirty="0"/>
              <a:t> </a:t>
            </a:r>
            <a:r>
              <a:rPr lang="en-US" sz="1800" dirty="0" err="1"/>
              <a:t>stabilni</a:t>
            </a:r>
            <a:r>
              <a:rPr lang="en-US" sz="1800" dirty="0"/>
              <a:t> period </a:t>
            </a:r>
            <a:r>
              <a:rPr lang="en-US" sz="1800" dirty="0" err="1"/>
              <a:t>ima</a:t>
            </a:r>
            <a:r>
              <a:rPr lang="en-US" sz="1800" dirty="0"/>
              <a:t> </a:t>
            </a:r>
            <a:r>
              <a:rPr lang="en-US" sz="1800" dirty="0" err="1"/>
              <a:t>svoj</a:t>
            </a:r>
            <a:r>
              <a:rPr lang="en-US" sz="1800" dirty="0"/>
              <a:t> set </a:t>
            </a:r>
            <a:r>
              <a:rPr lang="en-US" sz="1800" dirty="0" err="1"/>
              <a:t>jedinstvenih</a:t>
            </a:r>
            <a:r>
              <a:rPr lang="en-US" sz="1800" dirty="0"/>
              <a:t> </a:t>
            </a:r>
            <a:r>
              <a:rPr lang="en-US" sz="1800" dirty="0" err="1"/>
              <a:t>razvojnih</a:t>
            </a:r>
            <a:r>
              <a:rPr lang="en-US" sz="1800" dirty="0"/>
              <a:t> </a:t>
            </a:r>
            <a:r>
              <a:rPr lang="en-US" sz="1800" dirty="0" err="1"/>
              <a:t>zadataka</a:t>
            </a:r>
            <a:r>
              <a:rPr lang="en-US" sz="1800" dirty="0"/>
              <a:t>.</a:t>
            </a:r>
          </a:p>
          <a:p>
            <a:pPr>
              <a:spcAft>
                <a:spcPts val="600"/>
              </a:spcAft>
            </a:pPr>
            <a:r>
              <a:rPr lang="sr-Latn-RS" sz="1800" u="sng" dirty="0" smtClean="0"/>
              <a:t>I</a:t>
            </a:r>
            <a:r>
              <a:rPr lang="en-US" sz="1800" u="sng" dirty="0" err="1" smtClean="0"/>
              <a:t>deje</a:t>
            </a:r>
            <a:r>
              <a:rPr lang="en-US" sz="1800" u="sng" dirty="0" smtClean="0"/>
              <a:t> </a:t>
            </a:r>
            <a:r>
              <a:rPr lang="en-US" sz="1800" u="sng" dirty="0"/>
              <a:t>o </a:t>
            </a:r>
            <a:r>
              <a:rPr lang="en-US" sz="1800" u="sng" dirty="0" err="1"/>
              <a:t>uspehu</a:t>
            </a:r>
            <a:r>
              <a:rPr lang="en-US" sz="1800" u="sng" dirty="0"/>
              <a:t> </a:t>
            </a:r>
            <a:r>
              <a:rPr lang="sr-Latn-RS" sz="1800" u="sng" dirty="0" smtClean="0"/>
              <a:t>su </a:t>
            </a:r>
            <a:r>
              <a:rPr lang="en-US" sz="1800" u="sng" dirty="0" err="1" smtClean="0"/>
              <a:t>subjektivne</a:t>
            </a:r>
            <a:r>
              <a:rPr lang="en-US" sz="1800" u="sng" dirty="0" smtClean="0"/>
              <a:t> </a:t>
            </a:r>
            <a:r>
              <a:rPr lang="en-US" sz="1800" u="sng" dirty="0"/>
              <a:t>i </a:t>
            </a:r>
            <a:r>
              <a:rPr lang="en-US" sz="1800" u="sng" dirty="0" err="1"/>
              <a:t>idiosinkratične</a:t>
            </a:r>
            <a:r>
              <a:rPr lang="en-US" sz="1800" dirty="0" smtClean="0"/>
              <a:t>. „</a:t>
            </a:r>
            <a:r>
              <a:rPr lang="sr-Latn-RS" sz="1800" dirty="0" smtClean="0"/>
              <a:t>U</a:t>
            </a:r>
            <a:r>
              <a:rPr lang="en-US" sz="1800" dirty="0" err="1" smtClean="0"/>
              <a:t>speh</a:t>
            </a:r>
            <a:r>
              <a:rPr lang="en-US" sz="1800" dirty="0"/>
              <a:t>“ je </a:t>
            </a:r>
            <a:r>
              <a:rPr lang="en-US" sz="1800" dirty="0" err="1"/>
              <a:t>pitanje</a:t>
            </a:r>
            <a:r>
              <a:rPr lang="en-US" sz="1800" dirty="0"/>
              <a:t> da li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razvojni</a:t>
            </a:r>
            <a:r>
              <a:rPr lang="en-US" sz="1800" dirty="0"/>
              <a:t> </a:t>
            </a:r>
            <a:r>
              <a:rPr lang="en-US" sz="1800" dirty="0" err="1"/>
              <a:t>zadaci</a:t>
            </a:r>
            <a:r>
              <a:rPr lang="en-US" sz="1800" dirty="0"/>
              <a:t> </a:t>
            </a:r>
            <a:r>
              <a:rPr lang="en-US" sz="1800" dirty="0" err="1"/>
              <a:t>određenog</a:t>
            </a:r>
            <a:r>
              <a:rPr lang="en-US" sz="1800" dirty="0"/>
              <a:t> </a:t>
            </a:r>
            <a:r>
              <a:rPr lang="en-US" sz="1800" dirty="0" err="1"/>
              <a:t>perioda</a:t>
            </a:r>
            <a:r>
              <a:rPr lang="en-US" sz="1800" dirty="0"/>
              <a:t> </a:t>
            </a:r>
            <a:r>
              <a:rPr lang="en-US" sz="1800" dirty="0" err="1"/>
              <a:t>angažovani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smtClean="0"/>
              <a:t>ne, da </a:t>
            </a:r>
            <a:r>
              <a:rPr lang="en-US" sz="1800" dirty="0"/>
              <a:t>li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promene</a:t>
            </a:r>
            <a:r>
              <a:rPr lang="en-US" sz="1800" dirty="0"/>
              <a:t> i </a:t>
            </a:r>
            <a:r>
              <a:rPr lang="en-US" sz="1800" dirty="0" err="1"/>
              <a:t>obaveze</a:t>
            </a:r>
            <a:r>
              <a:rPr lang="en-US" sz="1800" dirty="0"/>
              <a:t> </a:t>
            </a:r>
            <a:r>
              <a:rPr lang="en-US" sz="1800" dirty="0" err="1"/>
              <a:t>koje</a:t>
            </a:r>
            <a:r>
              <a:rPr lang="en-US" sz="1800" dirty="0"/>
              <a:t> </a:t>
            </a:r>
            <a:r>
              <a:rPr lang="en-US" sz="1800" dirty="0" err="1"/>
              <a:t>proizilaze</a:t>
            </a:r>
            <a:r>
              <a:rPr lang="en-US" sz="1800" dirty="0"/>
              <a:t> </a:t>
            </a:r>
            <a:r>
              <a:rPr lang="en-US" sz="1800" dirty="0" err="1"/>
              <a:t>iz</a:t>
            </a:r>
            <a:r>
              <a:rPr lang="en-US" sz="1800" dirty="0"/>
              <a:t> </a:t>
            </a:r>
            <a:r>
              <a:rPr lang="en-US" sz="1800" dirty="0" err="1"/>
              <a:t>ovog</a:t>
            </a:r>
            <a:r>
              <a:rPr lang="en-US" sz="1800" dirty="0"/>
              <a:t> </a:t>
            </a:r>
            <a:r>
              <a:rPr lang="en-US" sz="1800" dirty="0" err="1"/>
              <a:t>angažmana</a:t>
            </a:r>
            <a:r>
              <a:rPr lang="en-US" sz="1800" dirty="0"/>
              <a:t> </a:t>
            </a:r>
            <a:r>
              <a:rPr lang="en-US" sz="1800" dirty="0" err="1"/>
              <a:t>zadovoljavajuće</a:t>
            </a:r>
            <a:r>
              <a:rPr lang="en-US" sz="1800" dirty="0"/>
              <a:t> za </a:t>
            </a:r>
            <a:r>
              <a:rPr lang="en-US" sz="1800" dirty="0" err="1" smtClean="0"/>
              <a:t>osobu</a:t>
            </a:r>
            <a:r>
              <a:rPr lang="en-US" sz="1800" dirty="0" smtClean="0"/>
              <a:t> </a:t>
            </a:r>
            <a:r>
              <a:rPr lang="en-US" sz="1800" dirty="0"/>
              <a:t>i </a:t>
            </a:r>
            <a:r>
              <a:rPr lang="en-US" sz="1800" dirty="0" err="1"/>
              <a:t>održive</a:t>
            </a:r>
            <a:r>
              <a:rPr lang="en-US" sz="1800" dirty="0"/>
              <a:t> u </a:t>
            </a:r>
            <a:r>
              <a:rPr lang="en-US" sz="1800" dirty="0" err="1"/>
              <a:t>datim</a:t>
            </a:r>
            <a:r>
              <a:rPr lang="en-US" sz="1800" dirty="0"/>
              <a:t> </a:t>
            </a:r>
            <a:r>
              <a:rPr lang="en-US" sz="1800" dirty="0" err="1"/>
              <a:t>okolnostima</a:t>
            </a:r>
            <a:r>
              <a:rPr lang="en-US" sz="1800" dirty="0"/>
              <a:t>.</a:t>
            </a:r>
          </a:p>
          <a:p>
            <a:pPr>
              <a:spcAft>
                <a:spcPts val="600"/>
              </a:spcAft>
            </a:pPr>
            <a:r>
              <a:rPr lang="sr-Latn-RS" sz="1800" dirty="0" smtClean="0"/>
              <a:t>S</a:t>
            </a:r>
            <a:r>
              <a:rPr lang="en-US" sz="1800" dirty="0" err="1" smtClean="0"/>
              <a:t>tarenje</a:t>
            </a:r>
            <a:r>
              <a:rPr lang="sr-Latn-RS" sz="1800" dirty="0" smtClean="0"/>
              <a:t> nije samo </a:t>
            </a:r>
            <a:r>
              <a:rPr lang="en-US" sz="1800" dirty="0" err="1" smtClean="0"/>
              <a:t>proces</a:t>
            </a:r>
            <a:r>
              <a:rPr lang="en-US" sz="1800" dirty="0" smtClean="0"/>
              <a:t> </a:t>
            </a:r>
            <a:r>
              <a:rPr lang="en-US" sz="1800" dirty="0" err="1"/>
              <a:t>stvaranja</a:t>
            </a:r>
            <a:r>
              <a:rPr lang="en-US" sz="1800" dirty="0"/>
              <a:t> </a:t>
            </a:r>
            <a:r>
              <a:rPr lang="en-US" sz="1800" dirty="0" err="1" smtClean="0"/>
              <a:t>trajne</a:t>
            </a:r>
            <a:r>
              <a:rPr lang="sr-Latn-RS" sz="1800" dirty="0" smtClean="0"/>
              <a:t> </a:t>
            </a:r>
            <a:r>
              <a:rPr lang="en-US" sz="1800" dirty="0" err="1" smtClean="0"/>
              <a:t>stabilnosti</a:t>
            </a:r>
            <a:r>
              <a:rPr lang="sr-Latn-RS" sz="1800" dirty="0" smtClean="0"/>
              <a:t>,</a:t>
            </a:r>
            <a:r>
              <a:rPr lang="en-US" sz="1800" dirty="0" smtClean="0"/>
              <a:t>  </a:t>
            </a:r>
            <a:r>
              <a:rPr lang="en-US" sz="1800" dirty="0" err="1"/>
              <a:t>monolitne</a:t>
            </a:r>
            <a:r>
              <a:rPr lang="en-US" sz="1800" dirty="0"/>
              <a:t> </a:t>
            </a:r>
            <a:r>
              <a:rPr lang="en-US" sz="1800" dirty="0" err="1"/>
              <a:t>strukture</a:t>
            </a:r>
            <a:r>
              <a:rPr lang="en-US" sz="1800" dirty="0"/>
              <a:t> </a:t>
            </a:r>
            <a:r>
              <a:rPr lang="en-US" sz="1800" dirty="0" err="1"/>
              <a:t>koja</a:t>
            </a:r>
            <a:r>
              <a:rPr lang="en-US" sz="1800" dirty="0"/>
              <a:t> </a:t>
            </a:r>
            <a:r>
              <a:rPr lang="en-US" sz="1800" dirty="0" err="1"/>
              <a:t>traje</a:t>
            </a:r>
            <a:r>
              <a:rPr lang="en-US" sz="1800" dirty="0"/>
              <a:t> tri </a:t>
            </a:r>
            <a:r>
              <a:rPr lang="en-US" sz="1800" dirty="0" err="1"/>
              <a:t>četvrtine</a:t>
            </a:r>
            <a:r>
              <a:rPr lang="en-US" sz="1800" dirty="0"/>
              <a:t> </a:t>
            </a:r>
            <a:r>
              <a:rPr lang="en-US" sz="1800" dirty="0" err="1" smtClean="0"/>
              <a:t>veka</a:t>
            </a:r>
            <a:r>
              <a:rPr lang="sr-Latn-RS" sz="1800" dirty="0" smtClean="0"/>
              <a:t>, već</a:t>
            </a:r>
            <a:r>
              <a:rPr lang="en-US" sz="1800" dirty="0" smtClean="0"/>
              <a:t> </a:t>
            </a:r>
            <a:r>
              <a:rPr lang="sr-Latn-RS" sz="1800" dirty="0" smtClean="0"/>
              <a:t> predstavlja </a:t>
            </a:r>
            <a:r>
              <a:rPr lang="en-US" sz="1800" dirty="0" err="1" smtClean="0"/>
              <a:t>oscilacije</a:t>
            </a:r>
            <a:r>
              <a:rPr lang="sr-Latn-RS" sz="1800" dirty="0" smtClean="0"/>
              <a:t>, razgradnju</a:t>
            </a:r>
            <a:r>
              <a:rPr lang="en-US" sz="1800" dirty="0" smtClean="0"/>
              <a:t> </a:t>
            </a:r>
            <a:r>
              <a:rPr lang="en-US" sz="1800" dirty="0"/>
              <a:t>i </a:t>
            </a:r>
            <a:r>
              <a:rPr lang="en-US" sz="1800" dirty="0" err="1"/>
              <a:t>ponovno</a:t>
            </a:r>
            <a:r>
              <a:rPr lang="en-US" sz="1800" dirty="0"/>
              <a:t> </a:t>
            </a:r>
            <a:r>
              <a:rPr lang="en-US" sz="1800" dirty="0" err="1"/>
              <a:t>stvaranje</a:t>
            </a:r>
            <a:r>
              <a:rPr lang="en-US" sz="1800" dirty="0"/>
              <a:t>, </a:t>
            </a:r>
            <a:r>
              <a:rPr lang="en-US" sz="1800" dirty="0" err="1"/>
              <a:t>uništavanje</a:t>
            </a:r>
            <a:r>
              <a:rPr lang="en-US" sz="1800" dirty="0"/>
              <a:t> i </a:t>
            </a:r>
            <a:r>
              <a:rPr lang="en-US" sz="1800" dirty="0" err="1"/>
              <a:t>obnavljanje</a:t>
            </a:r>
            <a:r>
              <a:rPr lang="en-US" sz="1800" dirty="0"/>
              <a:t>, </a:t>
            </a:r>
            <a:r>
              <a:rPr lang="en-US" sz="1800" dirty="0" err="1"/>
              <a:t>idealno</a:t>
            </a:r>
            <a:r>
              <a:rPr lang="en-US" sz="1800" dirty="0"/>
              <a:t> sa </a:t>
            </a:r>
            <a:r>
              <a:rPr lang="en-US" sz="1800" dirty="0" err="1" smtClean="0"/>
              <a:t>krivuljom</a:t>
            </a:r>
            <a:r>
              <a:rPr lang="en-US" sz="1800" dirty="0" smtClean="0"/>
              <a:t> </a:t>
            </a:r>
            <a:r>
              <a:rPr lang="en-US" sz="1800" dirty="0" err="1" smtClean="0"/>
              <a:t>prema</a:t>
            </a:r>
            <a:r>
              <a:rPr lang="en-US" sz="1800" dirty="0" smtClean="0"/>
              <a:t> </a:t>
            </a:r>
            <a:r>
              <a:rPr lang="en-US" sz="1800" dirty="0"/>
              <a:t>gore.</a:t>
            </a:r>
          </a:p>
          <a:p>
            <a:pPr marL="109728" indent="0">
              <a:spcAft>
                <a:spcPts val="600"/>
              </a:spcAft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24018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066800"/>
          </a:xfrm>
        </p:spPr>
        <p:txBody>
          <a:bodyPr/>
          <a:lstStyle/>
          <a:p>
            <a:r>
              <a:rPr lang="sr-Latn-RS" dirty="0" smtClean="0"/>
              <a:t>Životni ciklusi žena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51816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vi-VN" dirty="0" smtClean="0"/>
              <a:t>Žene se</a:t>
            </a:r>
            <a:r>
              <a:rPr lang="sr-Latn-RS" dirty="0" smtClean="0"/>
              <a:t> </a:t>
            </a:r>
            <a:r>
              <a:rPr lang="vi-VN" dirty="0" smtClean="0"/>
              <a:t>u </a:t>
            </a:r>
            <a:r>
              <a:rPr lang="vi-VN" dirty="0"/>
              <a:t>mnogim društvima </a:t>
            </a:r>
            <a:r>
              <a:rPr lang="vi-VN" dirty="0" smtClean="0"/>
              <a:t>suočavaju </a:t>
            </a:r>
            <a:r>
              <a:rPr lang="vi-VN" dirty="0"/>
              <a:t>sa različitim skupom pitanja i problema kako stare. Na primer, oni, više nego muškarci, imaju odgovornost da se brinu o svojim starijim roditeljima, takođe, ako su ostali kod kuće da bi se </a:t>
            </a:r>
            <a:r>
              <a:rPr lang="vi-VN" dirty="0" smtClean="0"/>
              <a:t>koncentrisali na podizanje </a:t>
            </a:r>
            <a:r>
              <a:rPr lang="vi-VN" dirty="0"/>
              <a:t>dece tokom bar jednog dela svog života, žene mogu doživeti veće promene od muškaraca kada njihovo najmlađe dete kreće u samostalan život. </a:t>
            </a:r>
            <a:endParaRPr lang="sr-Latn-RS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vi-VN" dirty="0" smtClean="0"/>
              <a:t>Levinson </a:t>
            </a:r>
            <a:r>
              <a:rPr lang="vi-VN" dirty="0"/>
              <a:t>je sproveo dalje istraživanje na uzorku od </a:t>
            </a:r>
            <a:r>
              <a:rPr lang="sr-Latn-RS" dirty="0" smtClean="0"/>
              <a:t>45 </a:t>
            </a:r>
            <a:r>
              <a:rPr lang="vi-VN" dirty="0" smtClean="0"/>
              <a:t>žena </a:t>
            </a:r>
            <a:r>
              <a:rPr lang="vi-VN" dirty="0"/>
              <a:t>starosti od </a:t>
            </a:r>
            <a:r>
              <a:rPr lang="sr-Latn-RS" dirty="0" smtClean="0"/>
              <a:t>35-45 </a:t>
            </a:r>
            <a:r>
              <a:rPr lang="vi-VN" dirty="0" smtClean="0"/>
              <a:t>godina</a:t>
            </a:r>
            <a:r>
              <a:rPr lang="vi-VN" dirty="0"/>
              <a:t>. </a:t>
            </a:r>
            <a:r>
              <a:rPr lang="vi-VN" dirty="0" smtClean="0"/>
              <a:t>Nek</a:t>
            </a:r>
            <a:r>
              <a:rPr lang="sr-Latn-RS" dirty="0" smtClean="0"/>
              <a:t>e</a:t>
            </a:r>
            <a:r>
              <a:rPr lang="vi-VN" dirty="0" smtClean="0"/>
              <a:t> </a:t>
            </a:r>
            <a:r>
              <a:rPr lang="vi-VN" dirty="0"/>
              <a:t>su </a:t>
            </a:r>
            <a:r>
              <a:rPr lang="vi-VN" dirty="0" smtClean="0"/>
              <a:t>bil</a:t>
            </a:r>
            <a:r>
              <a:rPr lang="sr-Latn-RS" dirty="0" smtClean="0"/>
              <a:t>e</a:t>
            </a:r>
            <a:r>
              <a:rPr lang="vi-VN" dirty="0" smtClean="0"/>
              <a:t> </a:t>
            </a:r>
            <a:r>
              <a:rPr lang="vi-VN" dirty="0"/>
              <a:t>domaćice, </a:t>
            </a:r>
            <a:r>
              <a:rPr lang="vi-VN" dirty="0" smtClean="0"/>
              <a:t>drug</a:t>
            </a:r>
            <a:r>
              <a:rPr lang="sr-Latn-RS" dirty="0" smtClean="0"/>
              <a:t>e</a:t>
            </a:r>
            <a:r>
              <a:rPr lang="vi-VN" dirty="0" smtClean="0"/>
              <a:t> </a:t>
            </a:r>
            <a:r>
              <a:rPr lang="vi-VN" dirty="0"/>
              <a:t>su </a:t>
            </a:r>
            <a:r>
              <a:rPr lang="vi-VN" dirty="0" smtClean="0"/>
              <a:t>imal</a:t>
            </a:r>
            <a:r>
              <a:rPr lang="sr-Latn-RS" dirty="0" smtClean="0"/>
              <a:t>e</a:t>
            </a:r>
            <a:r>
              <a:rPr lang="vi-VN" dirty="0" smtClean="0"/>
              <a:t> </a:t>
            </a:r>
            <a:r>
              <a:rPr lang="vi-VN" dirty="0"/>
              <a:t>akademske karijere, a treća grupa je imala karijere u poslovnom svetu. Levinson je izvestio da su žene u njegovom uzorku prošle kroz </a:t>
            </a:r>
            <a:r>
              <a:rPr lang="vi-VN" u="sng" dirty="0"/>
              <a:t>isti niz </a:t>
            </a:r>
            <a:r>
              <a:rPr lang="vi-VN" u="sng" dirty="0" smtClean="0"/>
              <a:t>perioda</a:t>
            </a:r>
            <a:r>
              <a:rPr lang="vi-VN" u="sng" dirty="0"/>
              <a:t>, </a:t>
            </a:r>
            <a:r>
              <a:rPr lang="vi-VN" u="sng" dirty="0" smtClean="0"/>
              <a:t>i</a:t>
            </a:r>
            <a:r>
              <a:rPr lang="sr-Latn-RS" u="sng" dirty="0" smtClean="0"/>
              <a:t> </a:t>
            </a:r>
            <a:r>
              <a:rPr lang="vi-VN" u="sng" dirty="0" smtClean="0"/>
              <a:t>u </a:t>
            </a:r>
            <a:r>
              <a:rPr lang="vi-VN" u="sng" dirty="0"/>
              <a:t>približno istom uzrastu</a:t>
            </a:r>
            <a:r>
              <a:rPr lang="vi-VN" dirty="0"/>
              <a:t>, kao i muškarci</a:t>
            </a:r>
            <a:r>
              <a:rPr lang="vi-VN" dirty="0" smtClean="0"/>
              <a:t>.</a:t>
            </a:r>
            <a:endParaRPr lang="sr-Latn-RS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b="1" dirty="0" smtClean="0"/>
              <a:t>R</a:t>
            </a:r>
            <a:r>
              <a:rPr lang="vi-VN" b="1" dirty="0" smtClean="0"/>
              <a:t>azlike </a:t>
            </a:r>
            <a:r>
              <a:rPr lang="vi-VN" b="1" dirty="0"/>
              <a:t>između muškaraca i žena </a:t>
            </a:r>
            <a:r>
              <a:rPr lang="vi-VN" dirty="0"/>
              <a:t>u nekoliko aspekata. Na primer, tokom tranzicije srednjeg života, mnoge žene koje su odabrale tradicionalnu ulogu domaćice izrazile su snažno žaljenje zbog svog izbora i </a:t>
            </a:r>
            <a:r>
              <a:rPr lang="vi-VN" dirty="0" smtClean="0"/>
              <a:t>„pitale</a:t>
            </a:r>
            <a:r>
              <a:rPr lang="en-US" dirty="0" smtClean="0"/>
              <a:t> </a:t>
            </a:r>
            <a:r>
              <a:rPr lang="vi-VN" dirty="0" smtClean="0"/>
              <a:t>su </a:t>
            </a:r>
            <a:r>
              <a:rPr lang="vi-VN" dirty="0"/>
              <a:t>se  da li su žrtve koje su podnele za svoje brakove </a:t>
            </a:r>
            <a:r>
              <a:rPr lang="sr-Latn-RS" dirty="0" smtClean="0"/>
              <a:t>i</a:t>
            </a:r>
            <a:r>
              <a:rPr lang="vi-VN" dirty="0" smtClean="0"/>
              <a:t> </a:t>
            </a:r>
            <a:r>
              <a:rPr lang="vi-VN" dirty="0"/>
              <a:t>porodice </a:t>
            </a:r>
            <a:r>
              <a:rPr lang="vi-VN" dirty="0" smtClean="0"/>
              <a:t>bile </a:t>
            </a:r>
            <a:r>
              <a:rPr lang="vi-VN" dirty="0"/>
              <a:t>opravdane.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273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066800"/>
          </a:xfrm>
        </p:spPr>
        <p:txBody>
          <a:bodyPr/>
          <a:lstStyle/>
          <a:p>
            <a:r>
              <a:rPr lang="sr-Latn-RS" dirty="0" smtClean="0"/>
              <a:t>Životni ciklus žena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51054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dirty="0" smtClean="0"/>
              <a:t>Stjuart </a:t>
            </a:r>
            <a:r>
              <a:rPr lang="vi-VN" dirty="0"/>
              <a:t>i Van Devoter (1999) u longitudinalnoj studiji žena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sa 36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sa 47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/>
              <a:t>godin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dirty="0" smtClean="0"/>
              <a:t>. </a:t>
            </a:r>
            <a:endParaRPr lang="sr-Latn-R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dirty="0" smtClean="0"/>
              <a:t>Kada </a:t>
            </a:r>
            <a:r>
              <a:rPr lang="vi-VN" dirty="0"/>
              <a:t>su imale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vi-VN" dirty="0" smtClean="0"/>
              <a:t> </a:t>
            </a:r>
            <a:r>
              <a:rPr lang="vi-VN" dirty="0"/>
              <a:t>godina, žene su pitane da li žale zbog toga što su se odlučile da se udaju i postanu domaćice umesto da nastave karijeru i da li žele da se promene. </a:t>
            </a:r>
            <a:endParaRPr lang="sr-Latn-R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dirty="0" smtClean="0"/>
              <a:t>Kada </a:t>
            </a:r>
            <a:r>
              <a:rPr lang="vi-VN" dirty="0"/>
              <a:t>su napunile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47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dirty="0" smtClean="0"/>
              <a:t> </a:t>
            </a:r>
            <a:r>
              <a:rPr lang="vi-VN" dirty="0"/>
              <a:t>istim ženama su ponovo postavljena ova pitanja, a od njih je takođe traženo da navedu da li su napravile promenu relevantnu za karijeru, ušle u novu karijeru, pohađale kurseve i tako dalje. </a:t>
            </a:r>
            <a:r>
              <a:rPr lang="vi-VN" dirty="0" smtClean="0"/>
              <a:t>Pored </a:t>
            </a:r>
            <a:r>
              <a:rPr lang="vi-VN" dirty="0"/>
              <a:t>toga, žene su pružile informacije o svom fizičkom i psihičkom stanju</a:t>
            </a:r>
            <a:r>
              <a:rPr lang="vi-VN" dirty="0" smtClean="0"/>
              <a:t>.</a:t>
            </a:r>
            <a:endParaRPr lang="sr-Latn-R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dirty="0" smtClean="0"/>
              <a:t>Istraživači </a:t>
            </a:r>
            <a:r>
              <a:rPr lang="vi-VN" dirty="0"/>
              <a:t>su otkrili da su mnoge žene u studiji izrazile žaljenje zbog svog ranijeg izbora da postanu domaćice, a mnoge su izrazile želju da promene svoje živote i karijeru. </a:t>
            </a:r>
            <a:endParaRPr lang="sr-Latn-R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dirty="0" smtClean="0"/>
              <a:t> </a:t>
            </a:r>
            <a:r>
              <a:rPr lang="vi-VN" dirty="0"/>
              <a:t>koji su </a:t>
            </a:r>
            <a:r>
              <a:rPr lang="vi-VN" dirty="0" smtClean="0"/>
              <a:t>izrazil</a:t>
            </a:r>
            <a:r>
              <a:rPr lang="sr-Latn-RS" dirty="0" smtClean="0"/>
              <a:t>e</a:t>
            </a:r>
            <a:r>
              <a:rPr lang="vi-VN" dirty="0" smtClean="0"/>
              <a:t> </a:t>
            </a:r>
            <a:r>
              <a:rPr lang="vi-VN" dirty="0"/>
              <a:t>žaljenje i želju za promenom, a zatim stvarno </a:t>
            </a:r>
            <a:r>
              <a:rPr lang="vi-VN" dirty="0" smtClean="0"/>
              <a:t>napravil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dirty="0" smtClean="0"/>
              <a:t> </a:t>
            </a:r>
            <a:r>
              <a:rPr lang="vi-VN" dirty="0"/>
              <a:t>promene u svojim životima, </a:t>
            </a:r>
            <a:r>
              <a:rPr lang="vi-VN" dirty="0" smtClean="0"/>
              <a:t>prijavil</a:t>
            </a:r>
            <a:r>
              <a:rPr lang="sr-Latn-RS" dirty="0" smtClean="0"/>
              <a:t>e</a:t>
            </a:r>
            <a:r>
              <a:rPr lang="vi-VN" dirty="0" smtClean="0"/>
              <a:t> </a:t>
            </a:r>
            <a:r>
              <a:rPr lang="vi-VN" dirty="0"/>
              <a:t>su veće fizičko i psihičko prilagođavanje od onih </a:t>
            </a:r>
            <a:r>
              <a:rPr lang="vi-VN" dirty="0" smtClean="0"/>
              <a:t>koj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su takođe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izrazil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/>
              <a:t>žaljenje, ali nisu napravili takve promene. </a:t>
            </a:r>
            <a:endParaRPr lang="sr-Latn-R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dirty="0" smtClean="0"/>
              <a:t>Ovi </a:t>
            </a:r>
            <a:r>
              <a:rPr lang="vi-VN" dirty="0"/>
              <a:t>nalazi sugerišu </a:t>
            </a:r>
            <a:r>
              <a:rPr lang="vi-VN" dirty="0" smtClean="0"/>
              <a:t>da </a:t>
            </a:r>
            <a:r>
              <a:rPr lang="vi-VN" dirty="0"/>
              <a:t>mnoge žene preispituju svoje živote u srednjim </a:t>
            </a:r>
            <a:r>
              <a:rPr lang="vi-VN" dirty="0" smtClean="0"/>
              <a:t>godinama</a:t>
            </a:r>
            <a:r>
              <a:rPr lang="sr-Latn-RS" dirty="0" smtClean="0"/>
              <a:t>,</a:t>
            </a:r>
            <a:r>
              <a:rPr lang="vi-VN" dirty="0" smtClean="0"/>
              <a:t> traže </a:t>
            </a:r>
            <a:r>
              <a:rPr lang="vi-VN" dirty="0"/>
              <a:t>i prave važne promene, posebno ako žale zbog svojih ranijih životnih izbora. </a:t>
            </a:r>
            <a:endParaRPr lang="sr-Latn-RS" dirty="0" smtClean="0"/>
          </a:p>
        </p:txBody>
      </p:sp>
    </p:spTree>
    <p:extLst>
      <p:ext uri="{BB962C8B-B14F-4D97-AF65-F5344CB8AC3E}">
        <p14:creationId xmlns:p14="http://schemas.microsoft.com/office/powerpoint/2010/main" val="1107906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066800"/>
          </a:xfrm>
        </p:spPr>
        <p:txBody>
          <a:bodyPr/>
          <a:lstStyle/>
          <a:p>
            <a:r>
              <a:rPr lang="vi-VN" dirty="0"/>
              <a:t>Levinsonova teorija: da li je tačna?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4573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sz="2400" b="1" dirty="0" smtClean="0"/>
              <a:t>Poklapa se sa očiglednim- </a:t>
            </a:r>
            <a:r>
              <a:rPr lang="sr-Latn-RS" sz="2400" dirty="0" smtClean="0"/>
              <a:t>r</a:t>
            </a:r>
            <a:r>
              <a:rPr lang="vi-VN" sz="2400" dirty="0" smtClean="0"/>
              <a:t>elativno </a:t>
            </a:r>
            <a:r>
              <a:rPr lang="vi-VN" sz="2400" dirty="0"/>
              <a:t>dugi periodi stabilnosti su isprekidani kraćim, turbulentnim periodima u kojima se pomirujemo sa promenama u našim ciljevima, statusu i izgledima. </a:t>
            </a:r>
            <a:endParaRPr lang="sr-Latn-RS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vi-VN" sz="2400" b="1" dirty="0" smtClean="0"/>
              <a:t>Kriti</a:t>
            </a:r>
            <a:r>
              <a:rPr lang="sr-Latn-RS" sz="2400" b="1" dirty="0" smtClean="0"/>
              <a:t>ke- </a:t>
            </a:r>
            <a:r>
              <a:rPr lang="vi-VN" sz="2400" dirty="0" smtClean="0"/>
              <a:t>Levinson</a:t>
            </a:r>
            <a:r>
              <a:rPr lang="sr-Latn-RS" sz="2400" dirty="0" smtClean="0"/>
              <a:t> je</a:t>
            </a:r>
            <a:r>
              <a:rPr lang="vi-VN" sz="2400" dirty="0" smtClean="0"/>
              <a:t> </a:t>
            </a:r>
            <a:r>
              <a:rPr lang="vi-VN" sz="2400" dirty="0"/>
              <a:t>svoju teoriju zasnovao prvenstveno na opsežnim intervjuima sa samo četrdesetak učesnika; svi muškarci, svi koji žive u Sjedinjenim Državama, i svi starosti od </a:t>
            </a:r>
            <a:r>
              <a:rPr lang="sr-Latn-RS" sz="2400" dirty="0" smtClean="0"/>
              <a:t>35-45 </a:t>
            </a:r>
            <a:r>
              <a:rPr lang="vi-VN" sz="2400" dirty="0" smtClean="0"/>
              <a:t>godina</a:t>
            </a:r>
            <a:r>
              <a:rPr lang="vi-VN" sz="2400" dirty="0"/>
              <a:t>. </a:t>
            </a:r>
            <a:r>
              <a:rPr lang="sr-Latn-RS" sz="2400" dirty="0" smtClean="0"/>
              <a:t>S</a:t>
            </a:r>
            <a:r>
              <a:rPr lang="vi-VN" sz="2400" dirty="0" smtClean="0"/>
              <a:t>uviše </a:t>
            </a:r>
            <a:r>
              <a:rPr lang="vi-VN" sz="2400" dirty="0"/>
              <a:t>mali i suviše ograničen uzorak na kojem bi se mogao zasnivati tako široki </a:t>
            </a:r>
            <a:r>
              <a:rPr lang="vi-VN" sz="2400" dirty="0" smtClean="0"/>
              <a:t>okvir</a:t>
            </a:r>
            <a:r>
              <a:rPr lang="sr-Latn-RS" sz="2400" dirty="0" smtClean="0"/>
              <a:t> (WIERD uzorak)</a:t>
            </a:r>
            <a:r>
              <a:rPr lang="vi-VN" sz="2400" dirty="0" smtClean="0"/>
              <a:t>.</a:t>
            </a:r>
            <a:endParaRPr lang="sr-Latn-RS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sz="2400" b="1" dirty="0" smtClean="0"/>
              <a:t>Z</a:t>
            </a:r>
            <a:r>
              <a:rPr lang="vi-VN" sz="2400" b="1" dirty="0" smtClean="0"/>
              <a:t>aključ</a:t>
            </a:r>
            <a:r>
              <a:rPr lang="sr-Latn-RS" sz="2400" b="1" dirty="0" smtClean="0"/>
              <a:t>ak- </a:t>
            </a:r>
            <a:r>
              <a:rPr lang="vi-VN" sz="2400" b="1" dirty="0" smtClean="0"/>
              <a:t> </a:t>
            </a:r>
            <a:r>
              <a:rPr lang="vi-VN" sz="2400" dirty="0"/>
              <a:t>neki nalazi pružaju podršku njegovom zaključku da „postoji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š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/>
              <a:t>ljudski životni ciklus kroz koji se razvijaju svi naši životi“, ali da moramo pažljivo voditi računa o pol, rasi i socioekonomskim faktorima koji mogu snažno uticati na različite aspekte ovog ciklusa .</a:t>
            </a:r>
            <a:endParaRPr lang="en-US" sz="2400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1692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>
            <a:normAutofit/>
          </a:bodyPr>
          <a:lstStyle/>
          <a:p>
            <a:r>
              <a:rPr lang="hr-HR" dirty="0" smtClean="0"/>
              <a:t>Faze razvoja identiteta- Erikson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5257800"/>
          </a:xfrm>
        </p:spPr>
        <p:txBody>
          <a:bodyPr>
            <a:noAutofit/>
          </a:bodyPr>
          <a:lstStyle/>
          <a:p>
            <a:pPr marL="914400" indent="-342900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hr-HR" sz="2000" dirty="0" smtClean="0"/>
              <a:t>Svaka faza ima specifičan zadatak i </a:t>
            </a:r>
            <a:r>
              <a:rPr lang="en-US" sz="2000" dirty="0" err="1" smtClean="0"/>
              <a:t>razvojno</a:t>
            </a:r>
            <a:r>
              <a:rPr lang="en-US" sz="2000" dirty="0" smtClean="0"/>
              <a:t> spec</a:t>
            </a:r>
            <a:r>
              <a:rPr lang="sr-Latn-RS" sz="2000" dirty="0" smtClean="0"/>
              <a:t>ifičan </a:t>
            </a:r>
            <a:r>
              <a:rPr lang="hr-HR" sz="2000" dirty="0" smtClean="0"/>
              <a:t>potencijal za krizu </a:t>
            </a:r>
          </a:p>
          <a:p>
            <a:pPr marL="914400" indent="-342900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hr-HR" sz="2000" dirty="0" smtClean="0"/>
              <a:t>Razvoj tokom celog života</a:t>
            </a:r>
          </a:p>
          <a:p>
            <a:pPr marL="914400" indent="-342900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hr-HR" sz="2000" dirty="0" smtClean="0"/>
              <a:t>Epigenetski razvoj- dispozicije koje se razvijaju u interakciji sa sredinom</a:t>
            </a:r>
          </a:p>
          <a:p>
            <a:pPr marL="914400" indent="-342900">
              <a:lnSpc>
                <a:spcPct val="9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endParaRPr lang="hr-HR" sz="2000" dirty="0" smtClean="0"/>
          </a:p>
          <a:p>
            <a:pPr marL="571500" indent="-571500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50000"/>
                </a:schemeClr>
              </a:buClr>
              <a:buSzTx/>
              <a:buFont typeface="+mj-lt"/>
              <a:buAutoNum type="arabicPeriod"/>
            </a:pPr>
            <a:r>
              <a:rPr lang="hr-HR" sz="2000" b="1" i="1" dirty="0" smtClean="0"/>
              <a:t>Poverenje</a:t>
            </a:r>
            <a:r>
              <a:rPr lang="hr-HR" sz="2000" dirty="0" smtClean="0"/>
              <a:t> – </a:t>
            </a:r>
            <a:r>
              <a:rPr lang="hr-HR" sz="2000" b="1" i="1" dirty="0" smtClean="0"/>
              <a:t>nepoverenje</a:t>
            </a:r>
            <a:r>
              <a:rPr lang="hr-HR" sz="2000" dirty="0" smtClean="0"/>
              <a:t>- prva godina</a:t>
            </a:r>
            <a:endParaRPr lang="hr-HR" sz="2000" u="sng" dirty="0" smtClean="0"/>
          </a:p>
          <a:p>
            <a:pPr marL="571500" indent="-571500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50000"/>
                </a:schemeClr>
              </a:buClr>
              <a:buSzTx/>
              <a:buFont typeface="+mj-lt"/>
              <a:buAutoNum type="arabicPeriod"/>
            </a:pPr>
            <a:r>
              <a:rPr lang="hr-HR" sz="2000" b="1" i="1" dirty="0" smtClean="0"/>
              <a:t>Autonomija- s</a:t>
            </a:r>
            <a:r>
              <a:rPr lang="en-US" sz="2000" b="1" i="1" dirty="0" smtClean="0"/>
              <a:t>t</a:t>
            </a:r>
            <a:r>
              <a:rPr lang="hr-HR" sz="2000" b="1" i="1" dirty="0" smtClean="0"/>
              <a:t>id, sumnja</a:t>
            </a:r>
            <a:r>
              <a:rPr lang="hr-HR" sz="2000" dirty="0" smtClean="0"/>
              <a:t> – druga godina</a:t>
            </a:r>
          </a:p>
          <a:p>
            <a:pPr marL="571500" indent="-571500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50000"/>
                </a:schemeClr>
              </a:buClr>
              <a:buSzTx/>
              <a:buFont typeface="+mj-lt"/>
              <a:buAutoNum type="arabicPeriod"/>
            </a:pPr>
            <a:r>
              <a:rPr lang="hr-HR" sz="2000" b="1" i="1" dirty="0" smtClean="0"/>
              <a:t>Inicijativa- krivica- </a:t>
            </a:r>
            <a:r>
              <a:rPr lang="hr-HR" sz="2000" i="1" dirty="0" smtClean="0"/>
              <a:t>rano detinjstvo</a:t>
            </a:r>
            <a:r>
              <a:rPr lang="hr-HR" sz="2000" dirty="0" smtClean="0"/>
              <a:t> </a:t>
            </a:r>
            <a:r>
              <a:rPr lang="hr-HR" sz="2000" dirty="0"/>
              <a:t>(</a:t>
            </a:r>
            <a:r>
              <a:rPr lang="hr-HR" sz="2000" dirty="0" smtClean="0"/>
              <a:t>3- 6 godina)</a:t>
            </a:r>
            <a:endParaRPr lang="hr-HR" sz="2000" u="sng" dirty="0" smtClean="0"/>
          </a:p>
          <a:p>
            <a:pPr marL="571500" indent="-571500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50000"/>
                </a:schemeClr>
              </a:buClr>
              <a:buSzTx/>
              <a:buFont typeface="+mj-lt"/>
              <a:buAutoNum type="arabicPeriod"/>
            </a:pPr>
            <a:r>
              <a:rPr lang="hr-HR" sz="2000" b="1" i="1" dirty="0" smtClean="0"/>
              <a:t>Odgovornost – inferiornost</a:t>
            </a:r>
            <a:r>
              <a:rPr lang="hr-HR" sz="2000" dirty="0" smtClean="0"/>
              <a:t>  - srednje detinjstvo (6 -12 godina)</a:t>
            </a:r>
          </a:p>
          <a:p>
            <a:pPr marL="571500" indent="-571500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50000"/>
                </a:schemeClr>
              </a:buClr>
              <a:buSzTx/>
              <a:buFont typeface="+mj-lt"/>
              <a:buAutoNum type="arabicPeriod"/>
            </a:pPr>
            <a:r>
              <a:rPr lang="hr-HR" sz="2000" b="1" i="1" dirty="0"/>
              <a:t>Identitet- konfuzija</a:t>
            </a:r>
            <a:r>
              <a:rPr lang="hr-HR" sz="2000" dirty="0"/>
              <a:t>- </a:t>
            </a:r>
            <a:r>
              <a:rPr lang="hr-HR" sz="2000" dirty="0" smtClean="0"/>
              <a:t>adolescencija (13-18/21); </a:t>
            </a:r>
          </a:p>
          <a:p>
            <a:pPr marL="571500" indent="-571500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50000"/>
                </a:schemeClr>
              </a:buClr>
              <a:buSzTx/>
              <a:buFont typeface="+mj-lt"/>
              <a:buAutoNum type="arabicPeriod"/>
            </a:pPr>
            <a:r>
              <a:rPr lang="hr-HR" sz="2000" b="1" i="1" dirty="0" smtClean="0"/>
              <a:t>Intimnosti</a:t>
            </a:r>
            <a:r>
              <a:rPr lang="hr-HR" sz="2000" b="1" dirty="0" smtClean="0"/>
              <a:t> </a:t>
            </a:r>
            <a:r>
              <a:rPr lang="hr-HR" sz="2000" b="1" dirty="0"/>
              <a:t>– </a:t>
            </a:r>
            <a:r>
              <a:rPr lang="hr-HR" sz="2000" b="1" i="1" dirty="0"/>
              <a:t>izolacija</a:t>
            </a:r>
            <a:r>
              <a:rPr lang="hr-HR" sz="2000" b="1" dirty="0"/>
              <a:t>- </a:t>
            </a:r>
            <a:r>
              <a:rPr lang="hr-HR" sz="2000" dirty="0"/>
              <a:t>mladi odrasli (22-30 g</a:t>
            </a:r>
            <a:r>
              <a:rPr lang="hr-HR" sz="2000" dirty="0" smtClean="0"/>
              <a:t>.);</a:t>
            </a:r>
          </a:p>
          <a:p>
            <a:pPr marL="571500" indent="-571500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50000"/>
                </a:schemeClr>
              </a:buClr>
              <a:buSzTx/>
              <a:buFont typeface="+mj-lt"/>
              <a:buAutoNum type="arabicPeriod"/>
            </a:pPr>
            <a:r>
              <a:rPr lang="hr-HR" sz="2000" b="1" dirty="0"/>
              <a:t> </a:t>
            </a:r>
            <a:r>
              <a:rPr lang="hr-HR" sz="2000" b="1" i="1" dirty="0" smtClean="0"/>
              <a:t>(</a:t>
            </a:r>
            <a:r>
              <a:rPr lang="hr-HR" sz="2000" b="1" i="1" dirty="0"/>
              <a:t>Re)produkcija</a:t>
            </a:r>
            <a:r>
              <a:rPr lang="hr-HR" sz="2000" b="1" dirty="0"/>
              <a:t> </a:t>
            </a:r>
            <a:r>
              <a:rPr lang="hr-HR" sz="2000" b="1" i="1" dirty="0"/>
              <a:t>– stagnacija-</a:t>
            </a:r>
            <a:r>
              <a:rPr lang="hr-HR" sz="2000" dirty="0"/>
              <a:t> srednje odraslo doba  (30-50</a:t>
            </a:r>
            <a:r>
              <a:rPr lang="en-US" sz="2000" dirty="0"/>
              <a:t> </a:t>
            </a:r>
            <a:r>
              <a:rPr lang="hr-HR" sz="2000" dirty="0"/>
              <a:t>g.); </a:t>
            </a:r>
            <a:endParaRPr lang="hr-HR" sz="2000" u="sng" dirty="0"/>
          </a:p>
          <a:p>
            <a:pPr marL="571500" indent="-571500">
              <a:lnSpc>
                <a:spcPct val="90000"/>
              </a:lnSpc>
              <a:spcAft>
                <a:spcPts val="1200"/>
              </a:spcAft>
              <a:buClr>
                <a:schemeClr val="accent6">
                  <a:lumMod val="50000"/>
                </a:schemeClr>
              </a:buClr>
              <a:buSzTx/>
              <a:buFont typeface="+mj-lt"/>
              <a:buAutoNum type="arabicPeriod"/>
            </a:pPr>
            <a:r>
              <a:rPr lang="hr-HR" sz="2000" b="1" i="1" dirty="0"/>
              <a:t>Integritet- očaj  -</a:t>
            </a:r>
            <a:r>
              <a:rPr lang="hr-HR" sz="2000" dirty="0"/>
              <a:t>star</a:t>
            </a:r>
            <a:r>
              <a:rPr lang="en-US" sz="2000" dirty="0" err="1"/>
              <a:t>ije</a:t>
            </a:r>
            <a:r>
              <a:rPr lang="en-US" sz="2000" dirty="0"/>
              <a:t> </a:t>
            </a:r>
            <a:r>
              <a:rPr lang="en-US" sz="2000" dirty="0" err="1"/>
              <a:t>odraslo</a:t>
            </a:r>
            <a:r>
              <a:rPr lang="en-US" sz="2000" dirty="0"/>
              <a:t> </a:t>
            </a:r>
            <a:r>
              <a:rPr lang="en-US" sz="2000" dirty="0" err="1"/>
              <a:t>doba</a:t>
            </a:r>
            <a:r>
              <a:rPr lang="hr-HR" sz="2000" dirty="0"/>
              <a:t> (50 – 65 g.),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7004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78" y="1981200"/>
            <a:ext cx="6480044" cy="459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945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01000" cy="955675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/>
              <a:t>Faze </a:t>
            </a:r>
            <a:r>
              <a:rPr lang="hr-HR" sz="3600" b="1" dirty="0" smtClean="0"/>
              <a:t>psihosocijalnog razvoja</a:t>
            </a:r>
            <a:r>
              <a:rPr lang="hr-HR" sz="3600" dirty="0" smtClean="0"/>
              <a:t> </a:t>
            </a:r>
            <a:endParaRPr lang="sr-Latn-CS" sz="3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399"/>
            <a:ext cx="8763000" cy="5181601"/>
          </a:xfrm>
        </p:spPr>
        <p:txBody>
          <a:bodyPr>
            <a:normAutofit/>
          </a:bodyPr>
          <a:lstStyle/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O</a:t>
            </a:r>
            <a:r>
              <a:rPr lang="hr-HR" sz="2400" dirty="0" smtClean="0"/>
              <a:t>blikovanje kroz značajne odnose</a:t>
            </a:r>
            <a:r>
              <a:rPr lang="en-US" sz="2400" dirty="0" smtClean="0"/>
              <a:t> i </a:t>
            </a:r>
            <a:r>
              <a:rPr lang="en-US" sz="2400" dirty="0" err="1" smtClean="0"/>
              <a:t>razvojne</a:t>
            </a:r>
            <a:r>
              <a:rPr lang="en-US" sz="2400" dirty="0" smtClean="0"/>
              <a:t> </a:t>
            </a:r>
            <a:r>
              <a:rPr lang="en-US" sz="2400" dirty="0" err="1" smtClean="0"/>
              <a:t>zadatke</a:t>
            </a:r>
            <a:r>
              <a:rPr lang="hr-HR" sz="2400" dirty="0" smtClean="0"/>
              <a:t>: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endParaRPr lang="hr-HR" sz="2400" u="sng" dirty="0" smtClean="0"/>
          </a:p>
          <a:p>
            <a:pPr marL="571500" indent="-5715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hr-HR" sz="2400" b="1" i="1" dirty="0" smtClean="0"/>
              <a:t>Faza sticanja osnovnog poverenja vs. nepoverenje</a:t>
            </a:r>
            <a:r>
              <a:rPr lang="hr-HR" sz="2400" dirty="0" smtClean="0"/>
              <a:t> </a:t>
            </a:r>
            <a:endParaRPr lang="en-US" sz="2400" dirty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dirty="0" err="1" smtClean="0"/>
              <a:t>Uzrast</a:t>
            </a:r>
            <a:r>
              <a:rPr lang="en-US" sz="2400" dirty="0" smtClean="0"/>
              <a:t>: </a:t>
            </a:r>
            <a:r>
              <a:rPr lang="hr-HR" sz="2400" dirty="0" smtClean="0"/>
              <a:t>odojče (prva godina) 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dirty="0" smtClean="0"/>
              <a:t>Z</a:t>
            </a:r>
            <a:r>
              <a:rPr lang="hr-HR" sz="2400" dirty="0" smtClean="0"/>
              <a:t>načajan odnos: majka</a:t>
            </a:r>
            <a:r>
              <a:rPr lang="en-US" sz="2400" dirty="0" smtClean="0"/>
              <a:t>, </a:t>
            </a:r>
            <a:r>
              <a:rPr lang="en-US" sz="2400" dirty="0" err="1" smtClean="0"/>
              <a:t>staratelj</a:t>
            </a:r>
            <a:r>
              <a:rPr lang="en-US" sz="2400" dirty="0" smtClean="0"/>
              <a:t>/</a:t>
            </a:r>
            <a:r>
              <a:rPr lang="en-US" sz="2400" dirty="0" err="1" smtClean="0"/>
              <a:t>ka</a:t>
            </a:r>
            <a:endParaRPr lang="sr-Latn-RS" sz="2400" dirty="0" smtClean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dirty="0" err="1" smtClean="0"/>
              <a:t>Razvojni</a:t>
            </a:r>
            <a:r>
              <a:rPr lang="en-US" sz="2400" dirty="0" smtClean="0"/>
              <a:t> </a:t>
            </a:r>
            <a:r>
              <a:rPr lang="en-US" sz="2400" dirty="0" err="1"/>
              <a:t>zadaci</a:t>
            </a:r>
            <a:r>
              <a:rPr lang="en-US" sz="2400" dirty="0"/>
              <a:t>: </a:t>
            </a:r>
            <a:r>
              <a:rPr lang="sr-Latn-RS" sz="2400" dirty="0" smtClean="0"/>
              <a:t>č</a:t>
            </a:r>
            <a:r>
              <a:rPr lang="en-US" sz="2400" dirty="0" smtClean="0"/>
              <a:t>ulna </a:t>
            </a:r>
            <a:r>
              <a:rPr lang="en-US" sz="2400" dirty="0" err="1" smtClean="0"/>
              <a:t>iskustva</a:t>
            </a:r>
            <a:r>
              <a:rPr lang="en-US" sz="2400" dirty="0" smtClean="0"/>
              <a:t>,</a:t>
            </a:r>
            <a:r>
              <a:rPr lang="sr-Latn-RS" sz="2400" dirty="0" smtClean="0"/>
              <a:t> razvoj motorike,</a:t>
            </a:r>
            <a:r>
              <a:rPr lang="en-US" sz="2400" dirty="0"/>
              <a:t> </a:t>
            </a:r>
            <a:r>
              <a:rPr lang="en-US" sz="2400" dirty="0" err="1"/>
              <a:t>emotivn</a:t>
            </a:r>
            <a:r>
              <a:rPr lang="sr-Latn-RS" sz="2400" dirty="0"/>
              <a:t>a</a:t>
            </a:r>
            <a:r>
              <a:rPr lang="en-US" sz="2400" dirty="0"/>
              <a:t> </a:t>
            </a:r>
            <a:r>
              <a:rPr lang="en-US" sz="2400" dirty="0" err="1"/>
              <a:t>vezan</a:t>
            </a:r>
            <a:r>
              <a:rPr lang="sr-Latn-RS" sz="2400" dirty="0"/>
              <a:t>ost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sz="2400" dirty="0" smtClean="0"/>
              <a:t>Potrebe:</a:t>
            </a:r>
            <a:r>
              <a:rPr lang="en-US" sz="2400" dirty="0" smtClean="0"/>
              <a:t> </a:t>
            </a:r>
            <a:r>
              <a:rPr lang="en-US" sz="2400" dirty="0" err="1" smtClean="0"/>
              <a:t>biti</a:t>
            </a:r>
            <a:r>
              <a:rPr lang="en-US" sz="2400" dirty="0" smtClean="0"/>
              <a:t> </a:t>
            </a:r>
            <a:r>
              <a:rPr lang="en-US" sz="2400" dirty="0" err="1"/>
              <a:t>priznat</a:t>
            </a:r>
            <a:r>
              <a:rPr lang="en-US" sz="2400" dirty="0"/>
              <a:t> i </a:t>
            </a:r>
            <a:r>
              <a:rPr lang="en-US" sz="2400" dirty="0" err="1"/>
              <a:t>prepoznat</a:t>
            </a:r>
            <a:r>
              <a:rPr lang="en-US" sz="2400" dirty="0"/>
              <a:t>, </a:t>
            </a:r>
            <a:r>
              <a:rPr lang="en-US" sz="2400" dirty="0" err="1"/>
              <a:t>mažen</a:t>
            </a:r>
            <a:r>
              <a:rPr lang="en-US" sz="2400" dirty="0"/>
              <a:t>, </a:t>
            </a:r>
            <a:r>
              <a:rPr lang="en-US" sz="2400" dirty="0" err="1"/>
              <a:t>pažen</a:t>
            </a:r>
            <a:r>
              <a:rPr lang="en-US" sz="2400" dirty="0"/>
              <a:t> i </a:t>
            </a:r>
            <a:r>
              <a:rPr lang="en-US" sz="2400" dirty="0" err="1"/>
              <a:t>negovan</a:t>
            </a:r>
            <a:r>
              <a:rPr lang="en-US" sz="2400" dirty="0"/>
              <a:t>, </a:t>
            </a:r>
            <a:endParaRPr lang="sr-Latn-RS" sz="2400" dirty="0" smtClean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sz="2400" dirty="0" smtClean="0"/>
              <a:t>Negativna iskustva-?</a:t>
            </a:r>
            <a:endParaRPr lang="hr-HR" sz="2400" dirty="0" smtClean="0"/>
          </a:p>
          <a:p>
            <a:pPr marL="0" indent="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Tx/>
              <a:buNone/>
            </a:pPr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3992996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01000" cy="955675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/>
              <a:t>Faze psihosocijalnog razvoja</a:t>
            </a:r>
            <a:r>
              <a:rPr lang="hr-HR" sz="3600" dirty="0"/>
              <a:t> </a:t>
            </a:r>
            <a:endParaRPr lang="sr-Latn-CS" sz="3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399"/>
            <a:ext cx="8610600" cy="5181601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Tx/>
              <a:buNone/>
            </a:pPr>
            <a:r>
              <a:rPr lang="en-US" sz="2400" b="1" i="1" dirty="0" smtClean="0"/>
              <a:t>2. </a:t>
            </a:r>
            <a:r>
              <a:rPr lang="hr-HR" sz="2400" b="1" i="1" dirty="0" smtClean="0"/>
              <a:t>Faza sticanja autonomije</a:t>
            </a:r>
            <a:r>
              <a:rPr lang="hr-HR" sz="2400" dirty="0" smtClean="0"/>
              <a:t> </a:t>
            </a:r>
            <a:r>
              <a:rPr lang="hr-HR" sz="2400" dirty="0"/>
              <a:t> </a:t>
            </a:r>
            <a:r>
              <a:rPr lang="hr-HR" sz="2400" b="1" i="1" dirty="0" smtClean="0"/>
              <a:t>vs. sumnja, stid</a:t>
            </a:r>
            <a:r>
              <a:rPr lang="hr-HR" sz="2400" dirty="0" smtClean="0"/>
              <a:t/>
            </a:r>
            <a:br>
              <a:rPr lang="hr-HR" sz="2400" dirty="0" smtClean="0"/>
            </a:br>
            <a:endParaRPr lang="hr-HR" sz="24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dirty="0" err="1" smtClean="0"/>
              <a:t>Uzrast</a:t>
            </a:r>
            <a:r>
              <a:rPr lang="en-US" sz="2400" dirty="0" smtClean="0"/>
              <a:t>: </a:t>
            </a:r>
            <a:r>
              <a:rPr lang="hr-HR" sz="2400" dirty="0" smtClean="0"/>
              <a:t>malo dete (toddler)     (1-3 godina)  </a:t>
            </a:r>
            <a:endParaRPr lang="hr-HR" sz="24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dirty="0" smtClean="0"/>
              <a:t>Z</a:t>
            </a:r>
            <a:r>
              <a:rPr lang="hr-HR" sz="2400" dirty="0" smtClean="0"/>
              <a:t>načajan odnos: roditelji</a:t>
            </a:r>
            <a:endParaRPr lang="en-US" sz="24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dirty="0" err="1"/>
              <a:t>Razvojni</a:t>
            </a:r>
            <a:r>
              <a:rPr lang="en-US" sz="2400" dirty="0"/>
              <a:t> </a:t>
            </a:r>
            <a:r>
              <a:rPr lang="en-US" sz="2400" dirty="0" err="1"/>
              <a:t>zadaci</a:t>
            </a:r>
            <a:r>
              <a:rPr lang="en-US" sz="2400" dirty="0"/>
              <a:t>: </a:t>
            </a:r>
            <a:r>
              <a:rPr lang="en-US" sz="2400" dirty="0" err="1" smtClean="0"/>
              <a:t>Samostalno</a:t>
            </a:r>
            <a:r>
              <a:rPr lang="en-US" sz="2400" dirty="0" smtClean="0"/>
              <a:t> </a:t>
            </a:r>
            <a:r>
              <a:rPr lang="en-US" sz="2400" dirty="0" err="1" smtClean="0"/>
              <a:t>kretanje</a:t>
            </a:r>
            <a:r>
              <a:rPr lang="en-US" sz="2400" dirty="0" smtClean="0"/>
              <a:t>, </a:t>
            </a:r>
            <a:r>
              <a:rPr lang="sr-Latn-RS" sz="2400" dirty="0" smtClean="0"/>
              <a:t>ž</a:t>
            </a:r>
            <a:r>
              <a:rPr lang="en-US" sz="2400" dirty="0" err="1" smtClean="0"/>
              <a:t>elja</a:t>
            </a:r>
            <a:r>
              <a:rPr lang="en-US" sz="2400" dirty="0" smtClean="0"/>
              <a:t> </a:t>
            </a:r>
            <a:r>
              <a:rPr lang="en-US" sz="2400" dirty="0"/>
              <a:t>za </a:t>
            </a:r>
            <a:r>
              <a:rPr lang="en-US" sz="2400" dirty="0" err="1"/>
              <a:t>različitim</a:t>
            </a:r>
            <a:r>
              <a:rPr lang="en-US" sz="2400" dirty="0"/>
              <a:t> </a:t>
            </a:r>
            <a:r>
              <a:rPr lang="en-US" sz="2400" dirty="0" err="1"/>
              <a:t>stimulacijama</a:t>
            </a:r>
            <a:r>
              <a:rPr lang="en-US" sz="2400" dirty="0"/>
              <a:t>, </a:t>
            </a:r>
            <a:r>
              <a:rPr lang="sr-Latn-RS" sz="2400" dirty="0" smtClean="0"/>
              <a:t>radoznalost</a:t>
            </a:r>
            <a:r>
              <a:rPr lang="en-US" sz="2400" dirty="0" smtClean="0"/>
              <a:t>, </a:t>
            </a:r>
            <a:r>
              <a:rPr lang="en-US" sz="2400" dirty="0"/>
              <a:t>da se </a:t>
            </a:r>
            <a:r>
              <a:rPr lang="en-US" sz="2400" dirty="0" err="1"/>
              <a:t>proširi</a:t>
            </a:r>
            <a:r>
              <a:rPr lang="en-US" sz="2400" dirty="0"/>
              <a:t> i </a:t>
            </a:r>
            <a:r>
              <a:rPr lang="en-US" sz="2400" dirty="0" err="1"/>
              <a:t>istraži</a:t>
            </a:r>
            <a:r>
              <a:rPr lang="en-US" sz="2400" dirty="0"/>
              <a:t> </a:t>
            </a:r>
            <a:r>
              <a:rPr lang="en-US" sz="2400" dirty="0" err="1"/>
              <a:t>svet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 smtClean="0"/>
              <a:t>poznaje</a:t>
            </a:r>
            <a:r>
              <a:rPr lang="sr-Latn-RS" sz="2400" dirty="0" smtClean="0"/>
              <a:t>, samokontrola</a:t>
            </a:r>
            <a:r>
              <a:rPr lang="en-US" sz="2400" dirty="0" smtClean="0"/>
              <a:t>. </a:t>
            </a:r>
            <a:endParaRPr lang="sr-Latn-RS" sz="24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sz="2400" dirty="0" smtClean="0"/>
              <a:t>Potrebe: R</a:t>
            </a:r>
            <a:r>
              <a:rPr lang="en-US" sz="2400" dirty="0" err="1" smtClean="0"/>
              <a:t>azvijanje</a:t>
            </a:r>
            <a:r>
              <a:rPr lang="en-US" sz="2400" dirty="0" smtClean="0"/>
              <a:t> </a:t>
            </a:r>
            <a:r>
              <a:rPr lang="en-US" sz="2400" dirty="0" err="1"/>
              <a:t>odvojene</a:t>
            </a:r>
            <a:r>
              <a:rPr lang="en-US" sz="2400" dirty="0"/>
              <a:t> </a:t>
            </a:r>
            <a:r>
              <a:rPr lang="en-US" sz="2400" dirty="0" err="1"/>
              <a:t>pozicije</a:t>
            </a:r>
            <a:r>
              <a:rPr lang="en-US" sz="2400" dirty="0" smtClean="0"/>
              <a:t>,</a:t>
            </a:r>
            <a:r>
              <a:rPr lang="sr-Latn-RS" sz="2400" dirty="0" smtClean="0"/>
              <a:t> nezavisnost,</a:t>
            </a:r>
            <a:r>
              <a:rPr lang="en-US" sz="2400" dirty="0" smtClean="0"/>
              <a:t> </a:t>
            </a:r>
            <a:r>
              <a:rPr lang="en-US" sz="2400" dirty="0" err="1"/>
              <a:t>pobuna</a:t>
            </a:r>
            <a:r>
              <a:rPr lang="en-US" sz="2400" dirty="0"/>
              <a:t>, </a:t>
            </a:r>
            <a:r>
              <a:rPr lang="en-US" sz="2400" dirty="0" err="1"/>
              <a:t>izjave</a:t>
            </a:r>
            <a:r>
              <a:rPr lang="en-US" sz="2400" dirty="0"/>
              <a:t>: „Ne, </a:t>
            </a:r>
            <a:r>
              <a:rPr lang="en-US" sz="2400" dirty="0" err="1"/>
              <a:t>ja</a:t>
            </a:r>
            <a:r>
              <a:rPr lang="en-US" sz="2400" dirty="0"/>
              <a:t> ne </a:t>
            </a:r>
            <a:r>
              <a:rPr lang="en-US" sz="2400" dirty="0" err="1"/>
              <a:t>želim</a:t>
            </a:r>
            <a:r>
              <a:rPr lang="en-US" sz="2400" dirty="0" smtClean="0"/>
              <a:t>“</a:t>
            </a:r>
            <a:r>
              <a:rPr lang="sr-Latn-RS" sz="2400" dirty="0" smtClean="0"/>
              <a:t> (semantičko „Ne“- Rene Špic)</a:t>
            </a:r>
            <a:r>
              <a:rPr lang="en-US" sz="2400" dirty="0" smtClean="0"/>
              <a:t>.</a:t>
            </a:r>
            <a:endParaRPr lang="sr-Latn-RS" sz="24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sz="2400" dirty="0"/>
              <a:t>Negativna </a:t>
            </a:r>
            <a:r>
              <a:rPr lang="sr-Latn-RS" sz="2400" dirty="0" smtClean="0"/>
              <a:t>iskustva?</a:t>
            </a:r>
            <a:endParaRPr lang="hr-HR" sz="24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None/>
            </a:pPr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304511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>
            <a:normAutofit/>
          </a:bodyPr>
          <a:lstStyle/>
          <a:p>
            <a:r>
              <a:rPr lang="hr-HR" sz="3200" b="1" dirty="0"/>
              <a:t>Faze psihosocijalnog razvoja</a:t>
            </a:r>
            <a:r>
              <a:rPr lang="hr-HR" sz="3200" dirty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69536"/>
          </a:xfrm>
        </p:spPr>
        <p:txBody>
          <a:bodyPr>
            <a:normAutofit lnSpcReduction="10000"/>
          </a:bodyPr>
          <a:lstStyle/>
          <a:p>
            <a:pPr marL="571500" indent="-571500">
              <a:lnSpc>
                <a:spcPct val="90000"/>
              </a:lnSpc>
              <a:buClr>
                <a:schemeClr val="accent2">
                  <a:lumMod val="50000"/>
                </a:schemeClr>
              </a:buClr>
              <a:buFont typeface="+mj-lt"/>
              <a:buAutoNum type="arabicPeriod" startAt="3"/>
            </a:pPr>
            <a:r>
              <a:rPr lang="hr-HR" sz="2400" b="1" i="1" dirty="0"/>
              <a:t>Faza sticanja inicijative</a:t>
            </a:r>
            <a:r>
              <a:rPr lang="hr-HR" sz="2400" dirty="0"/>
              <a:t> </a:t>
            </a:r>
            <a:r>
              <a:rPr lang="hr-HR" sz="2400" dirty="0" smtClean="0"/>
              <a:t>- </a:t>
            </a:r>
            <a:r>
              <a:rPr lang="hr-HR" sz="2400" b="1" i="1" dirty="0" smtClean="0"/>
              <a:t>krivica</a:t>
            </a:r>
          </a:p>
          <a:p>
            <a:pPr marL="0" indent="0">
              <a:lnSpc>
                <a:spcPct val="90000"/>
              </a:lnSpc>
              <a:buClr>
                <a:schemeClr val="accent2">
                  <a:lumMod val="50000"/>
                </a:schemeClr>
              </a:buClr>
              <a:buNone/>
            </a:pPr>
            <a:endParaRPr lang="hr-HR" sz="2400" dirty="0"/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dirty="0" err="1" smtClean="0"/>
              <a:t>Uzrast</a:t>
            </a:r>
            <a:r>
              <a:rPr lang="en-US" sz="2400" dirty="0" smtClean="0"/>
              <a:t>: </a:t>
            </a:r>
            <a:r>
              <a:rPr lang="hr-HR" sz="2400" dirty="0" smtClean="0"/>
              <a:t>rano detinjstvo, predškolsko </a:t>
            </a:r>
            <a:r>
              <a:rPr lang="hr-HR" sz="2400" dirty="0"/>
              <a:t>dete (3- 6g</a:t>
            </a:r>
            <a:r>
              <a:rPr lang="hr-HR" sz="2400" dirty="0" smtClean="0"/>
              <a:t>.)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hr-HR" sz="2400" dirty="0"/>
              <a:t> </a:t>
            </a:r>
            <a:r>
              <a:rPr lang="en-US" sz="2400" dirty="0" smtClean="0"/>
              <a:t>Z</a:t>
            </a:r>
            <a:r>
              <a:rPr lang="hr-HR" sz="2400" dirty="0" smtClean="0"/>
              <a:t>načajan </a:t>
            </a:r>
            <a:r>
              <a:rPr lang="hr-HR" sz="2400" dirty="0"/>
              <a:t>odnos: šira </a:t>
            </a:r>
            <a:r>
              <a:rPr lang="hr-HR" sz="2400" dirty="0" smtClean="0"/>
              <a:t>porodica</a:t>
            </a:r>
            <a:endParaRPr lang="en-US" sz="2400" dirty="0" smtClean="0"/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dirty="0" err="1"/>
              <a:t>Razvojni</a:t>
            </a:r>
            <a:r>
              <a:rPr lang="en-US" sz="2400" dirty="0"/>
              <a:t> </a:t>
            </a:r>
            <a:r>
              <a:rPr lang="en-US" sz="2400" dirty="0" err="1"/>
              <a:t>zadaci</a:t>
            </a:r>
            <a:r>
              <a:rPr lang="en-US" sz="2400" dirty="0"/>
              <a:t>: </a:t>
            </a:r>
            <a:r>
              <a:rPr lang="en-US" sz="2400" dirty="0" err="1" smtClean="0"/>
              <a:t>Želja</a:t>
            </a:r>
            <a:r>
              <a:rPr lang="en-US" sz="2400" dirty="0" smtClean="0"/>
              <a:t> </a:t>
            </a:r>
            <a:r>
              <a:rPr lang="en-US" sz="2400" dirty="0"/>
              <a:t>da se </a:t>
            </a:r>
            <a:r>
              <a:rPr lang="en-US" sz="2400" dirty="0" err="1"/>
              <a:t>zna</a:t>
            </a:r>
            <a:r>
              <a:rPr lang="en-US" sz="2400" dirty="0"/>
              <a:t> </a:t>
            </a:r>
            <a:r>
              <a:rPr lang="en-US" sz="2400" dirty="0" err="1"/>
              <a:t>ko</a:t>
            </a:r>
            <a:r>
              <a:rPr lang="en-US" sz="2400" dirty="0"/>
              <a:t> </a:t>
            </a:r>
            <a:r>
              <a:rPr lang="en-US" sz="2400" dirty="0" err="1"/>
              <a:t>smo</a:t>
            </a:r>
            <a:r>
              <a:rPr lang="en-US" sz="2400" dirty="0"/>
              <a:t>, </a:t>
            </a:r>
            <a:r>
              <a:rPr lang="en-US" sz="2400" dirty="0" err="1"/>
              <a:t>zaokupljenost</a:t>
            </a:r>
            <a:r>
              <a:rPr lang="en-US" sz="2400" dirty="0"/>
              <a:t> sa </a:t>
            </a:r>
            <a:r>
              <a:rPr lang="en-US" sz="2400" dirty="0" err="1" smtClean="0"/>
              <a:t>polnim</a:t>
            </a:r>
            <a:r>
              <a:rPr lang="en-US" sz="2400" dirty="0" smtClean="0"/>
              <a:t> </a:t>
            </a:r>
            <a:r>
              <a:rPr lang="en-US" sz="2400" dirty="0" err="1"/>
              <a:t>razlikama</a:t>
            </a:r>
            <a:r>
              <a:rPr lang="en-US" sz="2400" dirty="0"/>
              <a:t>, </a:t>
            </a:r>
            <a:r>
              <a:rPr lang="en-US" sz="2400" dirty="0" err="1"/>
              <a:t>eksperimentisanje</a:t>
            </a:r>
            <a:r>
              <a:rPr lang="en-US" sz="2400" dirty="0"/>
              <a:t> </a:t>
            </a:r>
            <a:r>
              <a:rPr lang="en-US" sz="2400" dirty="0" err="1"/>
              <a:t>društvenim</a:t>
            </a:r>
            <a:r>
              <a:rPr lang="en-US" sz="2400" dirty="0"/>
              <a:t> </a:t>
            </a:r>
            <a:r>
              <a:rPr lang="en-US" sz="2400" dirty="0" err="1"/>
              <a:t>odnosima</a:t>
            </a:r>
            <a:r>
              <a:rPr lang="en-US" sz="2400" dirty="0"/>
              <a:t> i </a:t>
            </a:r>
            <a:r>
              <a:rPr lang="en-US" sz="2400" dirty="0" err="1"/>
              <a:t>posledicama</a:t>
            </a:r>
            <a:r>
              <a:rPr lang="en-US" sz="2400" dirty="0"/>
              <a:t> </a:t>
            </a:r>
            <a:r>
              <a:rPr lang="en-US" sz="2400" dirty="0" err="1" smtClean="0"/>
              <a:t>ponašanja</a:t>
            </a:r>
            <a:r>
              <a:rPr lang="sr-Latn-RS" sz="2400" dirty="0" smtClean="0"/>
              <a:t>, usvajanje </a:t>
            </a:r>
            <a:r>
              <a:rPr lang="sr-Latn-RS" sz="2400" dirty="0"/>
              <a:t>jezika, </a:t>
            </a:r>
            <a:r>
              <a:rPr lang="sr-Latn-RS" sz="2400" dirty="0" smtClean="0"/>
              <a:t>o</a:t>
            </a:r>
            <a:r>
              <a:rPr lang="en-US" sz="2400" dirty="0" err="1" smtClean="0"/>
              <a:t>dvajanje</a:t>
            </a:r>
            <a:r>
              <a:rPr lang="en-US" sz="2400" dirty="0" smtClean="0"/>
              <a:t> </a:t>
            </a:r>
            <a:r>
              <a:rPr lang="en-US" sz="2400" dirty="0" err="1"/>
              <a:t>fantazije</a:t>
            </a:r>
            <a:r>
              <a:rPr lang="en-US" sz="2400" dirty="0"/>
              <a:t> od </a:t>
            </a:r>
            <a:r>
              <a:rPr lang="en-US" sz="2400" dirty="0" err="1" smtClean="0"/>
              <a:t>realnosti</a:t>
            </a:r>
            <a:r>
              <a:rPr lang="sr-Latn-RS" sz="2400" dirty="0" smtClean="0"/>
              <a:t>, </a:t>
            </a:r>
            <a:r>
              <a:rPr lang="en-US" sz="2400" dirty="0" err="1" smtClean="0"/>
              <a:t>testiranje</a:t>
            </a:r>
            <a:r>
              <a:rPr lang="en-US" sz="2400" dirty="0" smtClean="0"/>
              <a:t> </a:t>
            </a:r>
            <a:r>
              <a:rPr lang="en-US" sz="2400" dirty="0" err="1"/>
              <a:t>realnosti</a:t>
            </a:r>
            <a:r>
              <a:rPr lang="en-US" sz="2400" dirty="0"/>
              <a:t> </a:t>
            </a:r>
            <a:r>
              <a:rPr lang="en-US" sz="2400" dirty="0" err="1"/>
              <a:t>kroz</a:t>
            </a:r>
            <a:r>
              <a:rPr lang="en-US" sz="2400" dirty="0"/>
              <a:t> </a:t>
            </a:r>
            <a:r>
              <a:rPr lang="en-US" sz="2400" dirty="0" err="1"/>
              <a:t>posledice</a:t>
            </a:r>
            <a:r>
              <a:rPr lang="en-US" sz="2400" dirty="0"/>
              <a:t>, </a:t>
            </a:r>
            <a:endParaRPr lang="sr-Latn-RS" sz="2400" dirty="0"/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sz="2400" dirty="0" smtClean="0"/>
              <a:t>Potrebe: uticaj na druge, odgovor na pitanja „zašto“, proširivanje iskustva, 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sz="2400" dirty="0" smtClean="0"/>
              <a:t>Negativna iskustva?</a:t>
            </a:r>
            <a:endParaRPr lang="hr-HR" sz="2400" dirty="0" smtClean="0"/>
          </a:p>
          <a:p>
            <a:pPr marL="0" indent="0">
              <a:lnSpc>
                <a:spcPct val="90000"/>
              </a:lnSpc>
              <a:buClr>
                <a:schemeClr val="accent2">
                  <a:lumMod val="50000"/>
                </a:schemeClr>
              </a:buClr>
              <a:buNone/>
            </a:pPr>
            <a:endParaRPr lang="hr-HR" sz="2400" u="sng" dirty="0"/>
          </a:p>
        </p:txBody>
      </p:sp>
    </p:spTree>
    <p:extLst>
      <p:ext uri="{BB962C8B-B14F-4D97-AF65-F5344CB8AC3E}">
        <p14:creationId xmlns:p14="http://schemas.microsoft.com/office/powerpoint/2010/main" val="1028559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>
            <a:normAutofit/>
          </a:bodyPr>
          <a:lstStyle/>
          <a:p>
            <a:r>
              <a:rPr lang="hr-HR" sz="3200" b="1" dirty="0"/>
              <a:t>Faze psihosocijalnog razvoja</a:t>
            </a:r>
            <a:r>
              <a:rPr lang="hr-HR" sz="3200" dirty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898136"/>
          </a:xfrm>
        </p:spPr>
        <p:txBody>
          <a:bodyPr>
            <a:normAutofit/>
          </a:bodyPr>
          <a:lstStyle/>
          <a:p>
            <a:pPr marL="571500" indent="-571500">
              <a:lnSpc>
                <a:spcPct val="90000"/>
              </a:lnSpc>
              <a:buClr>
                <a:schemeClr val="accent2">
                  <a:lumMod val="50000"/>
                </a:schemeClr>
              </a:buClr>
              <a:buFont typeface="+mj-lt"/>
              <a:buAutoNum type="arabicPeriod" startAt="4"/>
            </a:pPr>
            <a:r>
              <a:rPr lang="hr-HR" sz="2400" b="1" i="1" dirty="0" smtClean="0"/>
              <a:t>Faza </a:t>
            </a:r>
            <a:r>
              <a:rPr lang="hr-HR" sz="2400" b="1" i="1" dirty="0"/>
              <a:t>usvajanja </a:t>
            </a:r>
            <a:r>
              <a:rPr lang="hr-HR" sz="2400" b="1" i="1" dirty="0" smtClean="0"/>
              <a:t>odgovornosti- inferiornost</a:t>
            </a:r>
            <a:br>
              <a:rPr lang="hr-HR" sz="2400" b="1" i="1" dirty="0" smtClean="0"/>
            </a:br>
            <a:endParaRPr lang="hr-HR" sz="2400" b="1" i="1" dirty="0" smtClean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hr-HR" sz="2400" dirty="0" smtClean="0"/>
              <a:t>Uzrast: školski </a:t>
            </a:r>
            <a:r>
              <a:rPr lang="hr-HR" sz="2400" dirty="0"/>
              <a:t>period (6 -12g</a:t>
            </a:r>
            <a:r>
              <a:rPr lang="hr-HR" sz="2400" dirty="0" smtClean="0"/>
              <a:t>.)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hr-HR" sz="2400" dirty="0"/>
              <a:t> </a:t>
            </a:r>
            <a:r>
              <a:rPr lang="hr-HR" sz="2400" dirty="0" smtClean="0"/>
              <a:t>Značajan </a:t>
            </a:r>
            <a:r>
              <a:rPr lang="hr-HR" sz="2400" dirty="0"/>
              <a:t>odnos: vršnjaci i </a:t>
            </a:r>
            <a:r>
              <a:rPr lang="hr-HR" sz="2400" dirty="0" smtClean="0"/>
              <a:t>okolina 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400" dirty="0" err="1"/>
              <a:t>Razvojni</a:t>
            </a:r>
            <a:r>
              <a:rPr lang="en-US" sz="2400" dirty="0"/>
              <a:t> </a:t>
            </a:r>
            <a:r>
              <a:rPr lang="en-US" sz="2400" dirty="0" err="1"/>
              <a:t>zadaci</a:t>
            </a:r>
            <a:r>
              <a:rPr lang="en-US" sz="2400" dirty="0" smtClean="0"/>
              <a:t>: </a:t>
            </a:r>
            <a:r>
              <a:rPr lang="en-US" sz="2400" dirty="0" err="1"/>
              <a:t>Raspravljanje</a:t>
            </a:r>
            <a:r>
              <a:rPr lang="en-US" sz="2400" dirty="0"/>
              <a:t> </a:t>
            </a:r>
            <a:r>
              <a:rPr lang="en-US" sz="2400" dirty="0" smtClean="0"/>
              <a:t>i </a:t>
            </a:r>
            <a:r>
              <a:rPr lang="en-US" sz="2400" dirty="0" err="1"/>
              <a:t>želja</a:t>
            </a:r>
            <a:r>
              <a:rPr lang="en-US" sz="2400" dirty="0"/>
              <a:t> da </a:t>
            </a:r>
            <a:r>
              <a:rPr lang="en-US" sz="2400" dirty="0" err="1"/>
              <a:t>stvari</a:t>
            </a:r>
            <a:r>
              <a:rPr lang="en-US" sz="2400" dirty="0"/>
              <a:t> </a:t>
            </a:r>
            <a:r>
              <a:rPr lang="en-US" sz="2400" dirty="0" err="1"/>
              <a:t>čini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svoj</a:t>
            </a:r>
            <a:r>
              <a:rPr lang="en-US" sz="2400" dirty="0"/>
              <a:t> </a:t>
            </a:r>
            <a:r>
              <a:rPr lang="en-US" sz="2400" dirty="0" err="1"/>
              <a:t>način</a:t>
            </a:r>
            <a:r>
              <a:rPr lang="en-US" sz="2400" dirty="0"/>
              <a:t>, a ne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način</a:t>
            </a:r>
            <a:r>
              <a:rPr lang="en-US" sz="2400" dirty="0"/>
              <a:t> </a:t>
            </a:r>
            <a:r>
              <a:rPr lang="en-US" sz="2400" dirty="0" err="1" smtClean="0"/>
              <a:t>drugog</a:t>
            </a:r>
            <a:r>
              <a:rPr lang="sr-Latn-RS" sz="2400" dirty="0" smtClean="0"/>
              <a:t>, e</a:t>
            </a:r>
            <a:r>
              <a:rPr lang="en-US" sz="2400" dirty="0" err="1" smtClean="0"/>
              <a:t>ksperimentisanje</a:t>
            </a:r>
            <a:r>
              <a:rPr lang="en-US" sz="2400" dirty="0" smtClean="0"/>
              <a:t> </a:t>
            </a:r>
            <a:r>
              <a:rPr lang="en-US" sz="2400" dirty="0" err="1"/>
              <a:t>različitim</a:t>
            </a:r>
            <a:r>
              <a:rPr lang="en-US" sz="2400" dirty="0"/>
              <a:t> </a:t>
            </a:r>
            <a:r>
              <a:rPr lang="en-US" sz="2400" dirty="0" err="1"/>
              <a:t>načinima</a:t>
            </a:r>
            <a:r>
              <a:rPr lang="en-US" sz="2400" dirty="0"/>
              <a:t> </a:t>
            </a:r>
            <a:r>
              <a:rPr lang="en-US" sz="2400" dirty="0" err="1"/>
              <a:t>činjenja</a:t>
            </a:r>
            <a:r>
              <a:rPr lang="en-US" sz="2400" dirty="0"/>
              <a:t> </a:t>
            </a:r>
            <a:r>
              <a:rPr lang="en-US" sz="2400" dirty="0" err="1"/>
              <a:t>stvari</a:t>
            </a:r>
            <a:r>
              <a:rPr lang="en-US" sz="2400" dirty="0"/>
              <a:t>, </a:t>
            </a:r>
            <a:r>
              <a:rPr lang="en-US" sz="2400" dirty="0" err="1"/>
              <a:t>pravljenje</a:t>
            </a:r>
            <a:r>
              <a:rPr lang="en-US" sz="2400" dirty="0"/>
              <a:t> </a:t>
            </a:r>
            <a:r>
              <a:rPr lang="en-US" sz="2400" dirty="0" err="1"/>
              <a:t>grešaka</a:t>
            </a:r>
            <a:r>
              <a:rPr lang="en-US" sz="2400" dirty="0"/>
              <a:t> da bi se </a:t>
            </a:r>
            <a:r>
              <a:rPr lang="en-US" sz="2400" dirty="0" err="1"/>
              <a:t>otkrilo</a:t>
            </a:r>
            <a:r>
              <a:rPr lang="en-US" sz="2400" dirty="0"/>
              <a:t> </a:t>
            </a:r>
            <a:r>
              <a:rPr lang="en-US" sz="2400" dirty="0" err="1"/>
              <a:t>šta</a:t>
            </a:r>
            <a:r>
              <a:rPr lang="en-US" sz="2400" dirty="0"/>
              <a:t> </a:t>
            </a:r>
            <a:r>
              <a:rPr lang="en-US" sz="2400" dirty="0" err="1"/>
              <a:t>uspeva</a:t>
            </a:r>
            <a:r>
              <a:rPr lang="en-US" sz="2400" dirty="0"/>
              <a:t>, i </a:t>
            </a:r>
            <a:r>
              <a:rPr lang="en-US" sz="2400" dirty="0" err="1"/>
              <a:t>raspravljanje</a:t>
            </a:r>
            <a:r>
              <a:rPr lang="en-US" sz="2400" dirty="0"/>
              <a:t> sa </a:t>
            </a:r>
            <a:r>
              <a:rPr lang="en-US" sz="2400" dirty="0" err="1"/>
              <a:t>drugima</a:t>
            </a:r>
            <a:r>
              <a:rPr lang="en-US" sz="2400" dirty="0"/>
              <a:t> o tome </a:t>
            </a:r>
            <a:r>
              <a:rPr lang="en-US" sz="2400" dirty="0" err="1"/>
              <a:t>kako</a:t>
            </a:r>
            <a:r>
              <a:rPr lang="en-US" sz="2400" dirty="0"/>
              <a:t> </a:t>
            </a:r>
            <a:r>
              <a:rPr lang="en-US" sz="2400" dirty="0" err="1"/>
              <a:t>oni</a:t>
            </a:r>
            <a:r>
              <a:rPr lang="en-US" sz="2400" dirty="0"/>
              <a:t> </a:t>
            </a:r>
            <a:r>
              <a:rPr lang="en-US" sz="2400" dirty="0" err="1"/>
              <a:t>rade</a:t>
            </a:r>
            <a:r>
              <a:rPr lang="en-US" sz="2400" dirty="0"/>
              <a:t> </a:t>
            </a:r>
            <a:r>
              <a:rPr lang="en-US" sz="2400" dirty="0" err="1" smtClean="0"/>
              <a:t>stvari</a:t>
            </a:r>
            <a:r>
              <a:rPr lang="sr-Latn-RS" sz="2400" dirty="0" smtClean="0"/>
              <a:t>, rešavanje problema</a:t>
            </a:r>
            <a:r>
              <a:rPr lang="en-US" sz="2400" dirty="0" smtClean="0"/>
              <a:t>.</a:t>
            </a:r>
            <a:endParaRPr lang="sr-Latn-RS" sz="2400" dirty="0" smtClean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sz="2400" dirty="0" smtClean="0"/>
              <a:t>Potrebe: doživljaj kompetentnosti, odgovornosti, socijalni status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sz="2400" dirty="0" smtClean="0"/>
              <a:t>Negativna iskustva?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4645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01000" cy="808038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/>
              <a:t>Faze psihosocijalnog razvoja</a:t>
            </a:r>
            <a:r>
              <a:rPr lang="hr-HR" sz="3600" dirty="0"/>
              <a:t> </a:t>
            </a:r>
            <a:endParaRPr lang="sr-Latn-CS" sz="36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1676400"/>
            <a:ext cx="8588376" cy="5181600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spcBef>
                <a:spcPct val="0"/>
              </a:spcBef>
              <a:buClr>
                <a:schemeClr val="accent2">
                  <a:lumMod val="50000"/>
                </a:schemeClr>
              </a:buClr>
              <a:buSzTx/>
              <a:buFont typeface="+mj-lt"/>
              <a:buAutoNum type="arabicPeriod" startAt="5"/>
            </a:pPr>
            <a:r>
              <a:rPr lang="hr-HR" b="1" i="1" dirty="0" smtClean="0"/>
              <a:t>Faza adolescencije</a:t>
            </a:r>
            <a:r>
              <a:rPr lang="hr-HR" dirty="0" smtClean="0"/>
              <a:t> </a:t>
            </a:r>
            <a:r>
              <a:rPr lang="hr-HR" b="1" i="1" dirty="0" smtClean="0"/>
              <a:t>vs. konfuzija identiteta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Tx/>
              <a:buFont typeface="Wingdings" pitchFamily="2" charset="2"/>
              <a:buChar char="Ø"/>
            </a:pPr>
            <a:r>
              <a:rPr lang="hr-HR" sz="2400" dirty="0" smtClean="0"/>
              <a:t>Uzrast: mladost (13-18g.) 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Tx/>
              <a:buFont typeface="Wingdings" pitchFamily="2" charset="2"/>
              <a:buChar char="Ø"/>
            </a:pPr>
            <a:r>
              <a:rPr lang="hr-HR" sz="2400" dirty="0" smtClean="0"/>
              <a:t>Značajan odnos: vršnjaci i okolina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vi-VN" sz="2400" dirty="0"/>
              <a:t>Razvojni zadaci:</a:t>
            </a:r>
            <a:r>
              <a:rPr lang="sr-Latn-RS" sz="2400" dirty="0">
                <a:latin typeface="Georgia" pitchFamily="18" charset="0"/>
              </a:rPr>
              <a:t> </a:t>
            </a:r>
            <a:r>
              <a:rPr lang="vi-VN" sz="2400" dirty="0"/>
              <a:t>Zaokupljenost </a:t>
            </a:r>
            <a:r>
              <a:rPr lang="sr-Latn-RS" sz="2400" dirty="0">
                <a:latin typeface="Georgia" pitchFamily="18" charset="0"/>
              </a:rPr>
              <a:t>burnim </a:t>
            </a:r>
            <a:r>
              <a:rPr lang="vi-VN" sz="2400" dirty="0"/>
              <a:t>telesnim promenama</a:t>
            </a:r>
            <a:r>
              <a:rPr lang="sr-Latn-RS" sz="2400" dirty="0">
                <a:latin typeface="Georgia" pitchFamily="18" charset="0"/>
              </a:rPr>
              <a:t>, razmišljenje i e</a:t>
            </a:r>
            <a:r>
              <a:rPr lang="vi-VN" sz="2400" dirty="0"/>
              <a:t>ksperimentisanje sa seksualnoš</a:t>
            </a:r>
            <a:r>
              <a:rPr lang="sr-Latn-RS" sz="2400" dirty="0">
                <a:latin typeface="Georgia" pitchFamily="18" charset="0"/>
              </a:rPr>
              <a:t>ć</a:t>
            </a:r>
            <a:r>
              <a:rPr lang="vi-VN" sz="2400" dirty="0" smtClean="0"/>
              <a:t>u</a:t>
            </a:r>
            <a:r>
              <a:rPr lang="sr-Latn-RS" sz="2400" dirty="0" smtClean="0"/>
              <a:t>,</a:t>
            </a:r>
            <a:r>
              <a:rPr lang="vi-VN" sz="2400" dirty="0" smtClean="0"/>
              <a:t> hormonima </a:t>
            </a:r>
            <a:r>
              <a:rPr lang="vi-VN" sz="2400" dirty="0"/>
              <a:t>i promenama nivoa energije</a:t>
            </a:r>
            <a:r>
              <a:rPr lang="sr-Latn-RS" sz="2400" dirty="0">
                <a:latin typeface="Georgia" pitchFamily="18" charset="0"/>
              </a:rPr>
              <a:t>, 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sr-Latn-RS" sz="2400" dirty="0" smtClean="0"/>
              <a:t>Potrebe: </a:t>
            </a:r>
            <a:r>
              <a:rPr lang="vi-VN" sz="2400" dirty="0" smtClean="0"/>
              <a:t>razvijanje </a:t>
            </a:r>
            <a:r>
              <a:rPr lang="vi-VN" sz="2400" dirty="0"/>
              <a:t>lične filozofije i otkrivanje pozicije među </a:t>
            </a:r>
            <a:r>
              <a:rPr lang="vi-VN" sz="2400" dirty="0" smtClean="0"/>
              <a:t>odraslima.</a:t>
            </a:r>
            <a:r>
              <a:rPr lang="hr-HR" sz="2400" dirty="0" smtClean="0">
                <a:latin typeface="Georgia" pitchFamily="18" charset="0"/>
              </a:rPr>
              <a:t> Identitet- </a:t>
            </a:r>
            <a:r>
              <a:rPr lang="hr-HR" sz="2400" dirty="0">
                <a:latin typeface="Georgia" pitchFamily="18" charset="0"/>
              </a:rPr>
              <a:t>šta i kakav/va želim da </a:t>
            </a:r>
            <a:r>
              <a:rPr lang="hr-HR" sz="2400" dirty="0" smtClean="0">
                <a:latin typeface="Georgia" pitchFamily="18" charset="0"/>
              </a:rPr>
              <a:t>budem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hr-HR" sz="2400" dirty="0" smtClean="0">
                <a:latin typeface="Georgia" pitchFamily="18" charset="0"/>
              </a:rPr>
              <a:t>Negativna iskustva ?</a:t>
            </a:r>
            <a:endParaRPr lang="hr-HR" sz="2400" dirty="0">
              <a:latin typeface="Georgia" pitchFamily="18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Clr>
                <a:schemeClr val="accent2">
                  <a:lumMod val="50000"/>
                </a:schemeClr>
              </a:buClr>
              <a:buNone/>
            </a:pPr>
            <a:endParaRPr lang="hr-HR" dirty="0" smtClean="0"/>
          </a:p>
          <a:p>
            <a:pPr marL="514350" indent="-514350" eaLnBrk="1" hangingPunct="1">
              <a:lnSpc>
                <a:spcPct val="90000"/>
              </a:lnSpc>
              <a:buClr>
                <a:schemeClr val="accent2">
                  <a:lumMod val="50000"/>
                </a:schemeClr>
              </a:buClr>
              <a:buSzTx/>
              <a:buFont typeface="+mj-lt"/>
              <a:buAutoNum type="arabicPeriod" startAt="6"/>
            </a:pPr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2760683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467</TotalTime>
  <Words>2227</Words>
  <Application>Microsoft Office PowerPoint</Application>
  <PresentationFormat>On-screen Show (4:3)</PresentationFormat>
  <Paragraphs>173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Urban</vt:lpstr>
      <vt:lpstr>Faze životnog ciklusa</vt:lpstr>
      <vt:lpstr>Erik Erikson (1902-1994)</vt:lpstr>
      <vt:lpstr>Faze razvoja identiteta- Erikson</vt:lpstr>
      <vt:lpstr>PowerPoint Presentation</vt:lpstr>
      <vt:lpstr>Faze psihosocijalnog razvoja </vt:lpstr>
      <vt:lpstr>Faze psihosocijalnog razvoja </vt:lpstr>
      <vt:lpstr>Faze psihosocijalnog razvoja </vt:lpstr>
      <vt:lpstr>Faze psihosocijalnog razvoja </vt:lpstr>
      <vt:lpstr>Faze psihosocijalnog razvoja </vt:lpstr>
      <vt:lpstr>Faze psihosocijalnog razvoja </vt:lpstr>
      <vt:lpstr>Faze psihosocijalnog razvoja </vt:lpstr>
      <vt:lpstr>2. Stadijumi životnog ciklusa- Levinson</vt:lpstr>
      <vt:lpstr>Godišnja doba čovekovog života</vt:lpstr>
      <vt:lpstr>PowerPoint Presentation</vt:lpstr>
      <vt:lpstr>Životna struktura</vt:lpstr>
      <vt:lpstr>Univerzalni poredak</vt:lpstr>
      <vt:lpstr>Prelazni periodi</vt:lpstr>
      <vt:lpstr>Prelazni periodi</vt:lpstr>
      <vt:lpstr>Prelazni period</vt:lpstr>
      <vt:lpstr>Prelazni period</vt:lpstr>
      <vt:lpstr>Prelazni period</vt:lpstr>
      <vt:lpstr>Prelazni period</vt:lpstr>
      <vt:lpstr>Tranzicije</vt:lpstr>
      <vt:lpstr>Tranzicije</vt:lpstr>
      <vt:lpstr>Tranzicije</vt:lpstr>
      <vt:lpstr>Stabilni / periodi izgradnje strukture</vt:lpstr>
      <vt:lpstr>Životni ciklusi žena</vt:lpstr>
      <vt:lpstr>Životni ciklus žena</vt:lpstr>
      <vt:lpstr>Levinsonova teorija: da li je tačna?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46</cp:revision>
  <dcterms:created xsi:type="dcterms:W3CDTF">2022-10-30T12:15:27Z</dcterms:created>
  <dcterms:modified xsi:type="dcterms:W3CDTF">2022-11-15T11:26:51Z</dcterms:modified>
</cp:coreProperties>
</file>