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296" r:id="rId2"/>
    <p:sldId id="308" r:id="rId3"/>
    <p:sldId id="424" r:id="rId4"/>
    <p:sldId id="540" r:id="rId5"/>
    <p:sldId id="541" r:id="rId6"/>
    <p:sldId id="542" r:id="rId7"/>
    <p:sldId id="535" r:id="rId8"/>
    <p:sldId id="543" r:id="rId9"/>
    <p:sldId id="545" r:id="rId10"/>
    <p:sldId id="546" r:id="rId11"/>
    <p:sldId id="547" r:id="rId12"/>
    <p:sldId id="552" r:id="rId13"/>
    <p:sldId id="551" r:id="rId14"/>
    <p:sldId id="550" r:id="rId15"/>
    <p:sldId id="549" r:id="rId16"/>
    <p:sldId id="548" r:id="rId17"/>
    <p:sldId id="564" r:id="rId18"/>
    <p:sldId id="554" r:id="rId19"/>
    <p:sldId id="553" r:id="rId20"/>
    <p:sldId id="555" r:id="rId21"/>
    <p:sldId id="556" r:id="rId22"/>
    <p:sldId id="558" r:id="rId23"/>
    <p:sldId id="559" r:id="rId24"/>
    <p:sldId id="560" r:id="rId25"/>
    <p:sldId id="561" r:id="rId26"/>
    <p:sldId id="490" r:id="rId27"/>
    <p:sldId id="562" r:id="rId28"/>
    <p:sldId id="489" r:id="rId29"/>
    <p:sldId id="473" r:id="rId30"/>
    <p:sldId id="525" r:id="rId31"/>
    <p:sldId id="563" r:id="rId32"/>
    <p:sldId id="487" r:id="rId33"/>
    <p:sldId id="488" r:id="rId34"/>
    <p:sldId id="491" r:id="rId35"/>
    <p:sldId id="492" r:id="rId36"/>
    <p:sldId id="306"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555" autoAdjust="0"/>
    <p:restoredTop sz="86353" autoAdjust="0"/>
  </p:normalViewPr>
  <p:slideViewPr>
    <p:cSldViewPr>
      <p:cViewPr>
        <p:scale>
          <a:sx n="90" d="100"/>
          <a:sy n="90" d="100"/>
        </p:scale>
        <p:origin x="-1147" y="-24"/>
      </p:cViewPr>
      <p:guideLst>
        <p:guide orient="horz" pos="2160"/>
        <p:guide pos="2880"/>
      </p:guideLst>
    </p:cSldViewPr>
  </p:slideViewPr>
  <p:outlineViewPr>
    <p:cViewPr>
      <p:scale>
        <a:sx n="33" d="100"/>
        <a:sy n="33" d="100"/>
      </p:scale>
      <p:origin x="216"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65F962D-24E9-446B-8356-B6E6E7D6AA02}" type="datetimeFigureOut">
              <a:rPr lang="en-US" smtClean="0"/>
              <a:pPr/>
              <a:t>5/13/2020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F4ACA7-CECE-4E45-A729-F39091810749}" type="slidenum">
              <a:rPr lang="en-US" smtClean="0"/>
              <a:pPr/>
              <a:t>‹#›</a:t>
            </a:fld>
            <a:endParaRPr lang="en-US"/>
          </a:p>
        </p:txBody>
      </p:sp>
    </p:spTree>
    <p:extLst>
      <p:ext uri="{BB962C8B-B14F-4D97-AF65-F5344CB8AC3E}">
        <p14:creationId xmlns="" xmlns:p14="http://schemas.microsoft.com/office/powerpoint/2010/main" val="35290348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5/13/2020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5/13/2020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5/13/2020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5/13/2020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5/13/2020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sr-Cyrl-RS" dirty="0" smtClean="0"/>
              <a:t>9.</a:t>
            </a:r>
            <a:r>
              <a:rPr lang="sr-Latn-CS" dirty="0" smtClean="0"/>
              <a:t> </a:t>
            </a:r>
            <a:r>
              <a:rPr lang="sr-Cyrl-RS" dirty="0" smtClean="0"/>
              <a:t>Алегорија (антички жанр) и Аркадија (Немачки римљани)</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Igor\Music\0001.jpg"/>
          <p:cNvPicPr>
            <a:picLocks noGrp="1" noChangeAspect="1" noChangeArrowheads="1"/>
          </p:cNvPicPr>
          <p:nvPr>
            <p:ph idx="1"/>
          </p:nvPr>
        </p:nvPicPr>
        <p:blipFill>
          <a:blip r:embed="rId2" cstate="print"/>
          <a:srcRect/>
          <a:stretch>
            <a:fillRect/>
          </a:stretch>
        </p:blipFill>
        <p:spPr bwMode="auto">
          <a:xfrm>
            <a:off x="533400" y="533400"/>
            <a:ext cx="7848600" cy="4876800"/>
          </a:xfrm>
          <a:prstGeom prst="rect">
            <a:avLst/>
          </a:prstGeom>
          <a:noFill/>
        </p:spPr>
      </p:pic>
      <p:sp>
        <p:nvSpPr>
          <p:cNvPr id="3" name="Rectangle 2"/>
          <p:cNvSpPr/>
          <p:nvPr/>
        </p:nvSpPr>
        <p:spPr>
          <a:xfrm>
            <a:off x="2286000" y="5562600"/>
            <a:ext cx="7772400" cy="307777"/>
          </a:xfrm>
          <a:prstGeom prst="rect">
            <a:avLst/>
          </a:prstGeom>
        </p:spPr>
        <p:txBody>
          <a:bodyPr wrap="square">
            <a:spAutoFit/>
          </a:bodyPr>
          <a:lstStyle/>
          <a:p>
            <a:r>
              <a:rPr lang="sr-Cyrl-RS" sz="1400" dirty="0" smtClean="0"/>
              <a:t>Жан Леон Жером, Фрина пред судијама, 1861. </a:t>
            </a:r>
            <a:endParaRPr lang="en-US" sz="14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0"/>
            <a:ext cx="5638800" cy="6126163"/>
          </a:xfrm>
        </p:spPr>
        <p:txBody>
          <a:bodyPr>
            <a:noAutofit/>
          </a:bodyPr>
          <a:lstStyle/>
          <a:p>
            <a:r>
              <a:rPr lang="sr-Cyrl-RS" sz="1100" dirty="0" smtClean="0"/>
              <a:t>У Енглеској је такође дошло до успостављања античког жанр сликарства; главни представни је несумњиво Лоренс Алма Тадема, мада се истичу и  такозвани </a:t>
            </a:r>
            <a:r>
              <a:rPr lang="sr-Cyrl-RS" sz="1100" b="1" i="1" dirty="0" smtClean="0"/>
              <a:t>Викторијански олимпијци</a:t>
            </a:r>
            <a:r>
              <a:rPr lang="sr-Cyrl-RS" sz="1100" dirty="0" smtClean="0"/>
              <a:t>: Алберт Мур, Едвард Појтнер, Вилијам Годвард...</a:t>
            </a:r>
          </a:p>
          <a:p>
            <a:r>
              <a:rPr lang="sr-Cyrl-RS" sz="1100" dirty="0" smtClean="0"/>
              <a:t>Почев од </a:t>
            </a:r>
            <a:r>
              <a:rPr lang="sr-Cyrl-RS" sz="1100" i="1" dirty="0" smtClean="0"/>
              <a:t>лике Млади Грци посматрају борбу петлова </a:t>
            </a:r>
            <a:r>
              <a:rPr lang="sr-Cyrl-RS" sz="1100" dirty="0" smtClean="0"/>
              <a:t>дошло је до етаблирања једног самосталног сликарског рода, између историјске и жанр слике</a:t>
            </a:r>
          </a:p>
          <a:p>
            <a:r>
              <a:rPr lang="sr-Cyrl-RS" sz="1100" dirty="0" smtClean="0"/>
              <a:t>Овај </a:t>
            </a:r>
            <a:r>
              <a:rPr lang="sr-Latn-RS" sz="1100" b="1" i="1" dirty="0" smtClean="0"/>
              <a:t>neo-grec style </a:t>
            </a:r>
            <a:r>
              <a:rPr lang="sr-Cyrl-RS" sz="1100" dirty="0" smtClean="0"/>
              <a:t>одликују велики формати, људске фигуре се представљају у пола своје природне величине; поред ових особености у Енглеској се распознаје пет најзначајнијих уметничких средстава (начина) успостављања античке жанр слике: избор и представљање теме; композиција; изразита материјализација; обликовање фигура; стил</a:t>
            </a:r>
          </a:p>
          <a:p>
            <a:r>
              <a:rPr lang="sr-Cyrl-RS" sz="1100" dirty="0" smtClean="0"/>
              <a:t>Код жанр слика се по први пут може указати да је постављање одређене перспсективе зависно од сижеа: збот тога су масовне сцене услед повећања дијагонале узбудљивије и динамичније од инитмних, буколиких приказа приказа са једном  или пар фигура, најчешће сноликих ликова којеислуже за стилско постављање радње </a:t>
            </a:r>
          </a:p>
          <a:p>
            <a:r>
              <a:rPr lang="sr-Cyrl-RS" sz="1100" dirty="0" smtClean="0"/>
              <a:t>У конексту стварања илузије реалности Тадема је адаптирао </a:t>
            </a:r>
            <a:r>
              <a:rPr lang="sr-Latn-RS" sz="1100" b="1" dirty="0" smtClean="0"/>
              <a:t>neo-grec style </a:t>
            </a:r>
            <a:r>
              <a:rPr lang="sr-Cyrl-RS" sz="1100" dirty="0" smtClean="0"/>
              <a:t>и још га је више перфекционисао; и то захваљујући још већој материјализацији представљеног на </a:t>
            </a:r>
            <a:r>
              <a:rPr lang="sr-Cyrl-RS" sz="1100" dirty="0" smtClean="0"/>
              <a:t>слици; истовремено морао је поштовати материјалне изворе; проучавао је античке остатке у Британском музеју/ </a:t>
            </a:r>
            <a:r>
              <a:rPr lang="sr-Cyrl-RS" sz="1100" dirty="0" smtClean="0"/>
              <a:t>у </a:t>
            </a:r>
            <a:r>
              <a:rPr lang="sr-Cyrl-RS" sz="1100" dirty="0" smtClean="0"/>
              <a:t>супротном је био изложен критици стручне јавности -  што потврђује случај слике </a:t>
            </a:r>
            <a:r>
              <a:rPr lang="sr-Cyrl-RS" sz="1100" i="1" dirty="0" smtClean="0"/>
              <a:t>Алкеј и Сапфо </a:t>
            </a:r>
            <a:r>
              <a:rPr lang="sr-Cyrl-RS" sz="1100" dirty="0" smtClean="0"/>
              <a:t>где му је замерено да су имена </a:t>
            </a:r>
            <a:r>
              <a:rPr lang="sr-Cyrl-RS" sz="1100" dirty="0" smtClean="0"/>
              <a:t>на </a:t>
            </a:r>
            <a:r>
              <a:rPr lang="sr-Cyrl-RS" sz="1100" dirty="0" smtClean="0"/>
              <a:t>седиштима екседре </a:t>
            </a:r>
            <a:r>
              <a:rPr lang="sr-Cyrl-RS" sz="1100" smtClean="0"/>
              <a:t>исписана атичким </a:t>
            </a:r>
            <a:r>
              <a:rPr lang="sr-Cyrl-RS" sz="1100" dirty="0" smtClean="0"/>
              <a:t>алфабетом, а не лезбоским </a:t>
            </a:r>
            <a:endParaRPr lang="sr-Cyrl-RS" sz="1100" dirty="0" smtClean="0"/>
          </a:p>
          <a:p>
            <a:r>
              <a:rPr lang="sr-Cyrl-RS" sz="1100" dirty="0" smtClean="0"/>
              <a:t>Његове слике приказују одсуство драматизације у погледу радње , што се уочава у поставци представе; одсуство драматизације је посебно видљиво на темама које представљају неки литерани моменат; овде за разлику јасноће поруке стандардне историје слике (Давид) и њеног врхунаца изазваног након окончања радње, долази до могућности кодирања од самог посмтарача, и то нити пре, нити после дешавања, већ негде између тих момената; античка жанр слика је захтевала ученог посматрача који би на основу свог знања читао слику; неретко слике имају и замршено значење, у појединим случајевим иронично</a:t>
            </a:r>
          </a:p>
          <a:p>
            <a:r>
              <a:rPr lang="sr-Cyrl-RS" sz="1100" dirty="0" smtClean="0"/>
              <a:t>Тадемине слике</a:t>
            </a:r>
            <a:r>
              <a:rPr lang="en-US" sz="1100" dirty="0" smtClean="0"/>
              <a:t>, </a:t>
            </a:r>
            <a:r>
              <a:rPr lang="sr-Cyrl-RS" sz="1100" dirty="0" smtClean="0"/>
              <a:t>осим галантних призора античког света или историсјких приказа римске прошлсти, приказују својеврсне ребусе на којима се и данас окушавају врсни познаватељи античке кутлуре; свака слика у позадини формално савршено упризорене теме скрива политички, моралну, или ласцивну алузију која открива у многим аутентичним детаљима античких предмета, скулптура, рељефа или једноставно цитата ; приказујући друштво у раздобљу египатске, грчке или римске културе, проговара о моралним вредностима тадашњег викторијанског света, пропитујући архетипске бољке човечанства на егзистенцијалној, етичкој или емотивној разини; сликасрка вештина омогућила му је бављење најразличитијим садржајима, суптилно поигравање композицијом и акцентима светла те задивиљујућим хаптичким илузијама у којима се разлите текстуре површине од свиле до мрамора , попримају значење метатекстуре</a:t>
            </a:r>
            <a:endParaRPr lang="en-US" sz="1100" dirty="0"/>
          </a:p>
        </p:txBody>
      </p:sp>
      <p:pic>
        <p:nvPicPr>
          <p:cNvPr id="1026" name="Picture 2" descr="C:\Users\Igor\Music\Simbolizam, GMS, IBorozan\1200px-Alma_Tadema_Spring.jpg"/>
          <p:cNvPicPr>
            <a:picLocks noChangeAspect="1" noChangeArrowheads="1"/>
          </p:cNvPicPr>
          <p:nvPr/>
        </p:nvPicPr>
        <p:blipFill>
          <a:blip r:embed="rId2" cstate="print"/>
          <a:srcRect/>
          <a:stretch>
            <a:fillRect/>
          </a:stretch>
        </p:blipFill>
        <p:spPr bwMode="auto">
          <a:xfrm>
            <a:off x="6096000" y="152400"/>
            <a:ext cx="2895600" cy="6019800"/>
          </a:xfrm>
          <a:prstGeom prst="rect">
            <a:avLst/>
          </a:prstGeom>
          <a:noFill/>
        </p:spPr>
      </p:pic>
      <p:sp>
        <p:nvSpPr>
          <p:cNvPr id="4" name="Up Arrow 3"/>
          <p:cNvSpPr/>
          <p:nvPr/>
        </p:nvSpPr>
        <p:spPr>
          <a:xfrm rot="5400000" flipH="1">
            <a:off x="5463541" y="1927859"/>
            <a:ext cx="45719" cy="304800"/>
          </a:xfrm>
          <a:prstGeom prst="upArrow">
            <a:avLst>
              <a:gd name="adj1" fmla="val 50000"/>
              <a:gd name="adj2" fmla="val 48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6400800" y="6172200"/>
            <a:ext cx="3657600" cy="276999"/>
          </a:xfrm>
          <a:prstGeom prst="rect">
            <a:avLst/>
          </a:prstGeom>
        </p:spPr>
        <p:txBody>
          <a:bodyPr wrap="square">
            <a:spAutoFit/>
          </a:bodyPr>
          <a:lstStyle/>
          <a:p>
            <a:r>
              <a:rPr lang="sr-Cyrl-RS" sz="1200" dirty="0" smtClean="0"/>
              <a:t>Лоренс Алма Тадема, Пролеће, 1894.</a:t>
            </a:r>
            <a:endParaRPr lang="en-US" sz="12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087562"/>
          </a:xfrm>
        </p:spPr>
        <p:txBody>
          <a:bodyPr>
            <a:normAutofit/>
          </a:bodyPr>
          <a:lstStyle/>
          <a:p>
            <a:r>
              <a:rPr lang="sr-Cyrl-RS" sz="1200" dirty="0" smtClean="0"/>
              <a:t>Умеће академског сликања и позанавања артефаката античке уметности и културе подстицали су нове концепте ликовне уметности; уживљавање у свет античких јунака, свеприсутност копија античких дела и бројни оригинали који су након ископавања пунили европске музеје у 19. веку придонело је креирању специфичног жанра акдемског сликарства; мотиви и детаљи на Тадеминим сликама уприозорују најчешће декаденти ликсуз античке свакоднецнице у којој су лепе и снолике жене приказане у луксузном ентеријеру с мермерним стубоима, каменим клупама или на осунчаним тераси с погледом на медитернаски крајолик (</a:t>
            </a:r>
            <a:r>
              <a:rPr lang="sr-Latn-RS" sz="1200" dirty="0" smtClean="0"/>
              <a:t>belvedere</a:t>
            </a:r>
            <a:r>
              <a:rPr lang="sr-Cyrl-RS" sz="1200" dirty="0" smtClean="0"/>
              <a:t>); притом се велика пажња придавала дет</a:t>
            </a:r>
            <a:r>
              <a:rPr lang="sr-Latn-RS" sz="1200" dirty="0" smtClean="0"/>
              <a:t>a</a:t>
            </a:r>
            <a:r>
              <a:rPr lang="sr-Cyrl-RS" sz="1200" dirty="0" smtClean="0"/>
              <a:t>љима који приказују материјалну културу антике, нпр. минуциозно налсикани мозаици пода, кипови и фрагменти архитектуре</a:t>
            </a:r>
            <a:r>
              <a:rPr lang="en-US" sz="1200" dirty="0" smtClean="0"/>
              <a:t>, </a:t>
            </a:r>
            <a:r>
              <a:rPr lang="sr-Cyrl-RS" sz="1200" dirty="0" smtClean="0"/>
              <a:t>уљаницама, керамици и стаклу; женским физурама, одећи и потрепштинама, лепезама, огледалима који фаснцинирају аутентичношћу и материјалношћу приказаног; атлетски хомерски јунаци познати из историјског сликасртав заменили су хедонистички и еклектички свет ближи декадентој римској култури</a:t>
            </a:r>
            <a:r>
              <a:rPr lang="en-US" sz="1200" dirty="0" smtClean="0"/>
              <a:t>, </a:t>
            </a:r>
            <a:endParaRPr lang="en-US" sz="1200" dirty="0"/>
          </a:p>
        </p:txBody>
      </p:sp>
      <p:pic>
        <p:nvPicPr>
          <p:cNvPr id="2050" name="Picture 2" descr="C:\Users\Igor\Music\Simbolizam, GMS, IBorozan\expectations.jpg!Large.jpg"/>
          <p:cNvPicPr>
            <a:picLocks noGrp="1" noChangeAspect="1" noChangeArrowheads="1"/>
          </p:cNvPicPr>
          <p:nvPr>
            <p:ph idx="1"/>
          </p:nvPr>
        </p:nvPicPr>
        <p:blipFill>
          <a:blip r:embed="rId2" cstate="print"/>
          <a:srcRect/>
          <a:stretch>
            <a:fillRect/>
          </a:stretch>
        </p:blipFill>
        <p:spPr bwMode="auto">
          <a:xfrm>
            <a:off x="914400" y="2590800"/>
            <a:ext cx="7143750" cy="3705225"/>
          </a:xfrm>
          <a:prstGeom prst="rect">
            <a:avLst/>
          </a:prstGeom>
          <a:noFill/>
        </p:spPr>
      </p:pic>
      <p:sp>
        <p:nvSpPr>
          <p:cNvPr id="4" name="Rectangle 3"/>
          <p:cNvSpPr/>
          <p:nvPr/>
        </p:nvSpPr>
        <p:spPr>
          <a:xfrm>
            <a:off x="2667000" y="6477000"/>
            <a:ext cx="7391400" cy="307777"/>
          </a:xfrm>
          <a:prstGeom prst="rect">
            <a:avLst/>
          </a:prstGeom>
        </p:spPr>
        <p:txBody>
          <a:bodyPr wrap="square">
            <a:spAutoFit/>
          </a:bodyPr>
          <a:lstStyle/>
          <a:p>
            <a:r>
              <a:rPr lang="sr-Cyrl-RS" sz="1400" dirty="0" smtClean="0"/>
              <a:t>Лоренс Алма Тадема, Ишчекивање, 1885.</a:t>
            </a:r>
            <a:endParaRPr lang="en-US" sz="14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229600" cy="5364163"/>
          </a:xfrm>
        </p:spPr>
        <p:txBody>
          <a:bodyPr>
            <a:normAutofit/>
          </a:bodyPr>
          <a:lstStyle/>
          <a:p>
            <a:r>
              <a:rPr lang="sr-Cyrl-RS" sz="1200" dirty="0" smtClean="0"/>
              <a:t>Тадема је још снажније од Жерома истицао материјалност на својим сликама, што потврђуј еи слика </a:t>
            </a:r>
            <a:r>
              <a:rPr lang="sr-Cyrl-RS" sz="1200" i="1" dirty="0" smtClean="0"/>
              <a:t>Тепидариум</a:t>
            </a:r>
            <a:r>
              <a:rPr lang="sr-Cyrl-RS" sz="1200" dirty="0" smtClean="0"/>
              <a:t>; сликар је диференцирао различите грађе материјала: мермер, крзно, карнат и метал; </a:t>
            </a:r>
          </a:p>
          <a:p>
            <a:r>
              <a:rPr lang="sr-Cyrl-RS" sz="1200" dirty="0" smtClean="0"/>
              <a:t>Тадема се користио још једним триком зарад дочаравања утиска непосредности; кородиране фуге између појединих плоча сведоче о томе да је од уређења Тепидаријума прошло некоо време; користећи овакве трикове (похабане детаље) материјала, посмтрач добија утисак аутентичне непсоредности, за разлику од идеалних слика антике на којима се представља оригинално и беспрекорно стање приказаних предмета</a:t>
            </a:r>
          </a:p>
          <a:p>
            <a:r>
              <a:rPr lang="sr-Cyrl-RS" sz="1200" dirty="0" smtClean="0"/>
              <a:t>Тадема означава крзно једном бојом – само смеђим тоновима, и чини га топлим; посебан квалитет крзна он дочарава гледаоцу, на један начин, док мермер представља на други начин; то чини глатким финим поступком - лазур техником, док је при сликању крзна његов потез покретљивији; нанос боје је пунији те раздваја места који су више налик кожу; маркантни потези четкицом су чак разјаснили различите правца раста крзна</a:t>
            </a:r>
          </a:p>
          <a:p>
            <a:r>
              <a:rPr lang="sr-Cyrl-RS" sz="1200" dirty="0" smtClean="0"/>
              <a:t>Контрастирање мермера, крзна, и коже доприноси у великој мери еротском ефекту слике; раскошно тамно крзно штити жену од хладноће мермера а истовремено презентује његову важност и вредност; тај снажни контраст крзна и коже истиче еротску драж</a:t>
            </a:r>
          </a:p>
          <a:p>
            <a:r>
              <a:rPr lang="sr-Cyrl-RS" sz="1200" dirty="0" smtClean="0"/>
              <a:t>И други детаљи истиче еротски патос слике: жена у десној подигнутој руци држи један бронзани инструмент (</a:t>
            </a:r>
            <a:r>
              <a:rPr lang="sr-Latn-RS" sz="1200" dirty="0" smtClean="0"/>
              <a:t>strigilis</a:t>
            </a:r>
            <a:r>
              <a:rPr lang="sr-Cyrl-RS" sz="1200" dirty="0" smtClean="0"/>
              <a:t> – који је служио за чување уља; поново Тадема користи оштре, фине сликарске контуре и маркантним осветљењем означава квалитет материјала; мада се и овај предмет из контекста може објаснити, алузија на фалус је јасна; а зажарени образи младе девојке управо изашле из сауне посматрачу могу сугерисати на управо завршени љубавни чин – све то сугерише на еротску атмосферу; летаргична осенченост тела као и раскош амбијента која га окружује додатно појачавају сензуални ефекат сцене; а разноврсним избором материјала кроз диференцирање опозитних карактеристика  топло и хладно, меко и глатно, тврдо и савитљиво, представа задобија сензуалну драж</a:t>
            </a:r>
          </a:p>
          <a:p>
            <a:r>
              <a:rPr lang="sr-Cyrl-RS" sz="1200" dirty="0" smtClean="0"/>
              <a:t>Тадемина рођака </a:t>
            </a:r>
            <a:r>
              <a:rPr lang="sr-Latn-RS" sz="1200" dirty="0" smtClean="0"/>
              <a:t>Gosse </a:t>
            </a:r>
            <a:r>
              <a:rPr lang="sr-Cyrl-RS" sz="1200" dirty="0" smtClean="0"/>
              <a:t>је сублимира његов начин рада: </a:t>
            </a:r>
            <a:r>
              <a:rPr lang="sr-Cyrl-RS" sz="1200" i="1" dirty="0" smtClean="0"/>
              <a:t>Најпре би грундирао платно белом бојом, ово је служило произвођење луцидног свеукупног утиска; фигуре и композицију непсредно би скицирао бојеном кредом на палтно; уколико би био задовољан композцицијом обрисе танким линијама у уљу; коначно би израдио поједине делове; при томе се увек кретао од најсветлијих према најтамнијим тоновима; на тај начин би прецизна материјалност, градивност материјала (мермена површина) задобила светли укупни утисак; веома често при томе се стиче утисак, да су слике просветљене медитерансјим светлом</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Igor\Music\Simbolizam, GMS, IBorozan\00001.jpg"/>
          <p:cNvPicPr>
            <a:picLocks noGrp="1" noChangeAspect="1" noChangeArrowheads="1"/>
          </p:cNvPicPr>
          <p:nvPr>
            <p:ph idx="1"/>
          </p:nvPr>
        </p:nvPicPr>
        <p:blipFill>
          <a:blip r:embed="rId2" cstate="print"/>
          <a:srcRect/>
          <a:stretch>
            <a:fillRect/>
          </a:stretch>
        </p:blipFill>
        <p:spPr bwMode="auto">
          <a:xfrm>
            <a:off x="914400" y="762000"/>
            <a:ext cx="7315200" cy="5105400"/>
          </a:xfrm>
          <a:prstGeom prst="rect">
            <a:avLst/>
          </a:prstGeom>
          <a:noFill/>
        </p:spPr>
      </p:pic>
      <p:sp>
        <p:nvSpPr>
          <p:cNvPr id="3" name="Rectangle 2"/>
          <p:cNvSpPr/>
          <p:nvPr/>
        </p:nvSpPr>
        <p:spPr>
          <a:xfrm>
            <a:off x="2667000" y="6019800"/>
            <a:ext cx="7391400" cy="307777"/>
          </a:xfrm>
          <a:prstGeom prst="rect">
            <a:avLst/>
          </a:prstGeom>
        </p:spPr>
        <p:txBody>
          <a:bodyPr wrap="square">
            <a:spAutoFit/>
          </a:bodyPr>
          <a:lstStyle/>
          <a:p>
            <a:r>
              <a:rPr lang="sr-Cyrl-RS" sz="1400" dirty="0" smtClean="0"/>
              <a:t>Лорен Алма Тадема, Тепидаријум, 1881. </a:t>
            </a:r>
            <a:endParaRPr lang="en-US" sz="14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Igor\Music\00001.jpg"/>
          <p:cNvPicPr>
            <a:picLocks noGrp="1" noChangeAspect="1" noChangeArrowheads="1"/>
          </p:cNvPicPr>
          <p:nvPr>
            <p:ph idx="1"/>
          </p:nvPr>
        </p:nvPicPr>
        <p:blipFill>
          <a:blip r:embed="rId2" cstate="print"/>
          <a:srcRect/>
          <a:stretch>
            <a:fillRect/>
          </a:stretch>
        </p:blipFill>
        <p:spPr bwMode="auto">
          <a:xfrm>
            <a:off x="4876800" y="381000"/>
            <a:ext cx="4038600" cy="5791200"/>
          </a:xfrm>
          <a:prstGeom prst="rect">
            <a:avLst/>
          </a:prstGeom>
          <a:noFill/>
        </p:spPr>
      </p:pic>
      <p:sp>
        <p:nvSpPr>
          <p:cNvPr id="5" name="Title 1"/>
          <p:cNvSpPr>
            <a:spLocks noGrp="1"/>
          </p:cNvSpPr>
          <p:nvPr>
            <p:ph type="title"/>
          </p:nvPr>
        </p:nvSpPr>
        <p:spPr>
          <a:xfrm>
            <a:off x="457200" y="274638"/>
            <a:ext cx="4038600" cy="1143000"/>
          </a:xfrm>
        </p:spPr>
        <p:txBody>
          <a:bodyPr>
            <a:normAutofit fontScale="90000"/>
          </a:bodyPr>
          <a:lstStyle/>
          <a:p>
            <a:r>
              <a:rPr lang="sr-Cyrl-RS" sz="1400" dirty="0" smtClean="0"/>
              <a:t/>
            </a:r>
            <a:br>
              <a:rPr lang="sr-Cyrl-RS" sz="1400" dirty="0" smtClean="0"/>
            </a:br>
            <a:r>
              <a:rPr lang="sr-Cyrl-RS" sz="1400" dirty="0" smtClean="0"/>
              <a:t/>
            </a:r>
            <a:br>
              <a:rPr lang="sr-Cyrl-RS" sz="1400" dirty="0" smtClean="0"/>
            </a:br>
            <a:r>
              <a:rPr lang="sr-Cyrl-RS" sz="1400" dirty="0" smtClean="0"/>
              <a:t/>
            </a:r>
            <a:br>
              <a:rPr lang="sr-Cyrl-RS" sz="1400" dirty="0" smtClean="0"/>
            </a:br>
            <a:r>
              <a:rPr lang="sr-Cyrl-RS" sz="1400" dirty="0" smtClean="0"/>
              <a:t/>
            </a:r>
            <a:br>
              <a:rPr lang="sr-Cyrl-RS" sz="1400" dirty="0" smtClean="0"/>
            </a:br>
            <a:r>
              <a:rPr lang="sr-Cyrl-RS" sz="1400" dirty="0" smtClean="0"/>
              <a:t/>
            </a:r>
            <a:br>
              <a:rPr lang="sr-Cyrl-RS" sz="1400" dirty="0" smtClean="0"/>
            </a:br>
            <a:r>
              <a:rPr lang="sr-Cyrl-RS" sz="1400" dirty="0" smtClean="0"/>
              <a:t/>
            </a:r>
            <a:br>
              <a:rPr lang="sr-Cyrl-RS" sz="1400" dirty="0" smtClean="0"/>
            </a:br>
            <a:r>
              <a:rPr lang="sr-Cyrl-RS" sz="1400" dirty="0" smtClean="0"/>
              <a:t/>
            </a:r>
            <a:br>
              <a:rPr lang="sr-Cyrl-RS" sz="1400" dirty="0" smtClean="0"/>
            </a:br>
            <a:r>
              <a:rPr lang="sr-Cyrl-RS" sz="1400" dirty="0" smtClean="0"/>
              <a:t/>
            </a:r>
            <a:br>
              <a:rPr lang="sr-Cyrl-RS" sz="1400" dirty="0" smtClean="0"/>
            </a:br>
            <a:r>
              <a:rPr lang="sr-Cyrl-RS" sz="1400" dirty="0" smtClean="0"/>
              <a:t/>
            </a:r>
            <a:br>
              <a:rPr lang="sr-Cyrl-RS" sz="1400" dirty="0" smtClean="0"/>
            </a:br>
            <a:r>
              <a:rPr lang="sr-Cyrl-RS" sz="1400" dirty="0" smtClean="0"/>
              <a:t/>
            </a:r>
            <a:br>
              <a:rPr lang="sr-Cyrl-RS" sz="1400" dirty="0" smtClean="0"/>
            </a:br>
            <a:r>
              <a:rPr lang="sr-Cyrl-RS" sz="1400" dirty="0" smtClean="0"/>
              <a:t/>
            </a:r>
            <a:br>
              <a:rPr lang="sr-Cyrl-RS" sz="1400" dirty="0" smtClean="0"/>
            </a:br>
            <a:r>
              <a:rPr lang="sr-Cyrl-RS" sz="1400" dirty="0" smtClean="0"/>
              <a:t/>
            </a:r>
            <a:br>
              <a:rPr lang="sr-Cyrl-RS" sz="1400" dirty="0" smtClean="0"/>
            </a:br>
            <a:r>
              <a:rPr lang="sr-Cyrl-RS" sz="1400" dirty="0" smtClean="0"/>
              <a:t/>
            </a:r>
            <a:br>
              <a:rPr lang="sr-Cyrl-RS" sz="1400" dirty="0" smtClean="0"/>
            </a:br>
            <a:r>
              <a:rPr lang="sr-Cyrl-RS" sz="1400" dirty="0" smtClean="0"/>
              <a:t/>
            </a:r>
            <a:br>
              <a:rPr lang="sr-Cyrl-RS" sz="1400" dirty="0" smtClean="0"/>
            </a:br>
            <a:r>
              <a:rPr lang="sr-Cyrl-RS" sz="1400" dirty="0" smtClean="0"/>
              <a:t/>
            </a:r>
            <a:br>
              <a:rPr lang="sr-Cyrl-RS" sz="1400" dirty="0" smtClean="0"/>
            </a:br>
            <a:r>
              <a:rPr lang="sr-Cyrl-RS" sz="1400" dirty="0" smtClean="0"/>
              <a:t/>
            </a:r>
            <a:br>
              <a:rPr lang="sr-Cyrl-RS" sz="1400" dirty="0" smtClean="0"/>
            </a:br>
            <a:r>
              <a:rPr lang="sr-Cyrl-RS" sz="1400" dirty="0" smtClean="0"/>
              <a:t/>
            </a:r>
            <a:br>
              <a:rPr lang="sr-Cyrl-RS" sz="1400" dirty="0" smtClean="0"/>
            </a:br>
            <a:r>
              <a:rPr lang="sr-Cyrl-RS" sz="1400" dirty="0" smtClean="0"/>
              <a:t/>
            </a:r>
            <a:br>
              <a:rPr lang="sr-Cyrl-RS" sz="1400" dirty="0" smtClean="0"/>
            </a:br>
            <a:r>
              <a:rPr lang="sr-Cyrl-RS" sz="1400" dirty="0" smtClean="0"/>
              <a:t/>
            </a:r>
            <a:br>
              <a:rPr lang="sr-Cyrl-RS" sz="1400" dirty="0" smtClean="0"/>
            </a:br>
            <a:r>
              <a:rPr lang="sr-Cyrl-RS" sz="1400" dirty="0" smtClean="0"/>
              <a:t/>
            </a:r>
            <a:br>
              <a:rPr lang="sr-Cyrl-RS" sz="1400" dirty="0" smtClean="0"/>
            </a:br>
            <a:r>
              <a:rPr lang="sr-Cyrl-RS" sz="1400" dirty="0" smtClean="0"/>
              <a:t/>
            </a:r>
            <a:br>
              <a:rPr lang="sr-Cyrl-RS" sz="1400" dirty="0" smtClean="0"/>
            </a:br>
            <a:r>
              <a:rPr lang="sr-Cyrl-RS" sz="1400" dirty="0" smtClean="0"/>
              <a:t/>
            </a:r>
            <a:br>
              <a:rPr lang="sr-Cyrl-RS" sz="1400" dirty="0" smtClean="0"/>
            </a:br>
            <a:r>
              <a:rPr lang="sr-Cyrl-RS" sz="1300" dirty="0" smtClean="0"/>
              <a:t>Уобичајено за Тадему Извидница делује као случајни исечак, композиција је динамичнааутентично, блиско фотографији момента</a:t>
            </a:r>
            <a:br>
              <a:rPr lang="sr-Cyrl-RS" sz="1300" dirty="0" smtClean="0"/>
            </a:br>
            <a:r>
              <a:rPr lang="sr-Cyrl-RS" sz="1300" dirty="0" smtClean="0"/>
              <a:t>презентује посматрачу вртоглаву перспективу у центру слике су три младе Римљанке на мермерној тераси, која се вртоглаво уздиже изнад морског гребена; прва девојка прекрштених руку ослања се на ограду погледа упућеног у дубину; посматрач прати њен поглед са велике удаљености два мајушна чамца; и он је у недоумици, и поставља питање, нпр. шта три младе жене заправо раде; да ли чамац долази или креће .. . ;све је то појачано екстремним положајем женских фигура;  у позадини</a:t>
            </a:r>
            <a:br>
              <a:rPr lang="sr-Cyrl-RS" sz="1300" dirty="0" smtClean="0"/>
            </a:br>
            <a:r>
              <a:rPr lang="sr-Cyrl-RS" sz="1300" dirty="0" smtClean="0"/>
              <a:t>је само један архитектонски елеменат (ограда) у простору, као и екстремно блиско виђење, посматрање сцене стварају илузију посматрачу о протикинематској илузији блиског и удаљеног погледа</a:t>
            </a:r>
            <a:br>
              <a:rPr lang="sr-Cyrl-RS" sz="1300" dirty="0" smtClean="0"/>
            </a:br>
            <a:r>
              <a:rPr lang="sr-Cyrl-RS" sz="1300" dirty="0" smtClean="0"/>
              <a:t/>
            </a:r>
            <a:br>
              <a:rPr lang="sr-Cyrl-RS" sz="1300" dirty="0" smtClean="0"/>
            </a:br>
            <a:r>
              <a:rPr lang="sr-Cyrl-RS" sz="1300" dirty="0" smtClean="0"/>
              <a:t>Тадема се такмичи и са фотографијим; његов хипереалистичани стил се може назначити као е</a:t>
            </a:r>
            <a:r>
              <a:rPr lang="sr-Latn-RS" sz="1300" dirty="0" smtClean="0"/>
              <a:t>mulatio </a:t>
            </a:r>
            <a:r>
              <a:rPr lang="sr-Cyrl-RS" sz="1300" dirty="0" smtClean="0"/>
              <a:t>са фотографијом, отуда је он попут Жерома (Гладијаторске борбе) користио исечцима, екстремном перспективама, надоградивши сликани медиј у складу са модерним медијима</a:t>
            </a:r>
            <a:br>
              <a:rPr lang="sr-Cyrl-RS" sz="1300" dirty="0" smtClean="0"/>
            </a:br>
            <a:r>
              <a:rPr lang="sr-Cyrl-RS" sz="1300" dirty="0" smtClean="0"/>
              <a:t>Укида се традиционално постављање простота, то омогућава пролазност погледа; у складу са тим је и наслов слике, као и код других Тадеминих слика – анти наративан</a:t>
            </a:r>
            <a:endParaRPr lang="en-US" sz="1300" dirty="0"/>
          </a:p>
        </p:txBody>
      </p:sp>
      <p:sp>
        <p:nvSpPr>
          <p:cNvPr id="4" name="Rectangle 3"/>
          <p:cNvSpPr/>
          <p:nvPr/>
        </p:nvSpPr>
        <p:spPr>
          <a:xfrm>
            <a:off x="5562600" y="6248400"/>
            <a:ext cx="4495800" cy="276999"/>
          </a:xfrm>
          <a:prstGeom prst="rect">
            <a:avLst/>
          </a:prstGeom>
        </p:spPr>
        <p:txBody>
          <a:bodyPr wrap="square">
            <a:spAutoFit/>
          </a:bodyPr>
          <a:lstStyle/>
          <a:p>
            <a:r>
              <a:rPr lang="sr-Cyrl-RS" sz="1200" dirty="0" smtClean="0"/>
              <a:t>Лоренс Алма Тадема, Извидница, 1895.</a:t>
            </a:r>
            <a:endParaRPr lang="en-US" sz="12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0800000" flipV="1">
            <a:off x="609600" y="4953000"/>
            <a:ext cx="7924800" cy="1447800"/>
          </a:xfrm>
        </p:spPr>
        <p:txBody>
          <a:bodyPr>
            <a:normAutofit fontScale="90000"/>
          </a:bodyPr>
          <a:lstStyle/>
          <a:p>
            <a:r>
              <a:rPr lang="sr-Cyrl-RS" sz="1200" dirty="0" smtClean="0"/>
              <a:t>Повезаност антике и садашњости је суштински комплексна структура; сликари античких жанр сцена нису се ограничавали само на </a:t>
            </a:r>
            <a:r>
              <a:rPr lang="sr-Cyrl-RS" sz="1200" i="1" dirty="0" smtClean="0"/>
              <a:t>пресађивање</a:t>
            </a:r>
            <a:r>
              <a:rPr lang="sr-Cyrl-RS" sz="1200" dirty="0" smtClean="0"/>
              <a:t> савремених фигура  сидејом оживотворења античког света; много више, њихова су дела нудила захтевно укрштавање са реалним светом; узајамна игра илузије, реконструкције и археолошких сазанња водила је до перманентне промене рецепције: посматрач је доживљавао слику као привидну копију – репродукцију (фотографисана антика) реалности и истовремено као ументички објекат – створен руком сликара; на Годвардовој слици 80 и 18 видљив је критчки осврт на викотирјанску стварност, и указивање на односе полова, новчану експлатацију....; ипак, с друге стране антички жанр се на поједним слика представља изнад било каквог моралног расуђивања; он остаје естетичан, и надасве остављен посматрачу да га доврши по свом нахођењу ; управо Годвардова слика </a:t>
            </a:r>
            <a:r>
              <a:rPr lang="sr-Cyrl-RS" sz="1200" i="1" dirty="0" smtClean="0"/>
              <a:t>Када је срце младо </a:t>
            </a:r>
            <a:r>
              <a:rPr lang="sr-Cyrl-RS" sz="1200" dirty="0" smtClean="0"/>
              <a:t>и Буковчева </a:t>
            </a:r>
            <a:r>
              <a:rPr lang="sr-Cyrl-RS" sz="1200" i="1" dirty="0" smtClean="0"/>
              <a:t>Патрицијка </a:t>
            </a:r>
            <a:r>
              <a:rPr lang="sr-Cyrl-RS" sz="1200" dirty="0" smtClean="0"/>
              <a:t>потврђују популарност  и оваквих антинаративних и естетичних представа анегдотског жанра широм Европе током последњих деценија 19. и почетком 20. века</a:t>
            </a:r>
            <a:endParaRPr lang="en-US" sz="1200" dirty="0"/>
          </a:p>
        </p:txBody>
      </p:sp>
      <p:pic>
        <p:nvPicPr>
          <p:cNvPr id="1026" name="Picture 2" descr="C:\Users\Igor\Music\0001.jpg"/>
          <p:cNvPicPr>
            <a:picLocks noGrp="1" noChangeAspect="1" noChangeArrowheads="1"/>
          </p:cNvPicPr>
          <p:nvPr>
            <p:ph idx="1"/>
          </p:nvPr>
        </p:nvPicPr>
        <p:blipFill>
          <a:blip r:embed="rId2" cstate="print"/>
          <a:srcRect/>
          <a:stretch>
            <a:fillRect/>
          </a:stretch>
        </p:blipFill>
        <p:spPr bwMode="auto">
          <a:xfrm>
            <a:off x="609600" y="457200"/>
            <a:ext cx="7848600" cy="3962400"/>
          </a:xfrm>
          <a:prstGeom prst="rect">
            <a:avLst/>
          </a:prstGeom>
          <a:noFill/>
        </p:spPr>
      </p:pic>
      <p:sp>
        <p:nvSpPr>
          <p:cNvPr id="4" name="Up Arrow 3"/>
          <p:cNvSpPr/>
          <p:nvPr/>
        </p:nvSpPr>
        <p:spPr>
          <a:xfrm flipH="1" flipV="1">
            <a:off x="8382000" y="6096000"/>
            <a:ext cx="45719" cy="381000"/>
          </a:xfrm>
          <a:prstGeom prst="upArrow">
            <a:avLst>
              <a:gd name="adj1" fmla="val 50000"/>
              <a:gd name="adj2" fmla="val 48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2895600" y="4495800"/>
            <a:ext cx="7162800" cy="276999"/>
          </a:xfrm>
          <a:prstGeom prst="rect">
            <a:avLst/>
          </a:prstGeom>
        </p:spPr>
        <p:txBody>
          <a:bodyPr wrap="square">
            <a:spAutoFit/>
          </a:bodyPr>
          <a:lstStyle/>
          <a:p>
            <a:r>
              <a:rPr lang="sr-Cyrl-RS" sz="1200" dirty="0" smtClean="0"/>
              <a:t>Вилијам Годвард, 80 и 18, 1898.  </a:t>
            </a:r>
            <a:endParaRPr lang="en-US" sz="12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Igor\Music\1200px-When_the_heart_is_young,_by_John_William_Godward.jpg"/>
          <p:cNvPicPr>
            <a:picLocks noGrp="1" noChangeAspect="1" noChangeArrowheads="1"/>
          </p:cNvPicPr>
          <p:nvPr>
            <p:ph idx="1"/>
          </p:nvPr>
        </p:nvPicPr>
        <p:blipFill>
          <a:blip r:embed="rId2" cstate="print"/>
          <a:srcRect/>
          <a:stretch>
            <a:fillRect/>
          </a:stretch>
        </p:blipFill>
        <p:spPr bwMode="auto">
          <a:xfrm>
            <a:off x="457200" y="1143000"/>
            <a:ext cx="8229600" cy="4142232"/>
          </a:xfrm>
          <a:prstGeom prst="rect">
            <a:avLst/>
          </a:prstGeom>
          <a:noFill/>
        </p:spPr>
      </p:pic>
      <p:sp>
        <p:nvSpPr>
          <p:cNvPr id="5" name="Rectangle 4"/>
          <p:cNvSpPr/>
          <p:nvPr/>
        </p:nvSpPr>
        <p:spPr>
          <a:xfrm rot="10800000" flipV="1">
            <a:off x="2438399" y="5384013"/>
            <a:ext cx="4571999" cy="307777"/>
          </a:xfrm>
          <a:prstGeom prst="rect">
            <a:avLst/>
          </a:prstGeom>
        </p:spPr>
        <p:txBody>
          <a:bodyPr wrap="square">
            <a:spAutoFit/>
          </a:bodyPr>
          <a:lstStyle/>
          <a:p>
            <a:r>
              <a:rPr lang="sr-Cyrl-RS" sz="1400" dirty="0" smtClean="0"/>
              <a:t>Вилијам Годвард, Када је срце младо, 1902.  </a:t>
            </a:r>
            <a:endParaRPr lang="en-US" sz="14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C:\Users\Igor\Music\Simbolizam, GMS, IBorozan\Bukovac_IK.jpg"/>
          <p:cNvPicPr>
            <a:picLocks noChangeAspect="1" noChangeArrowheads="1"/>
          </p:cNvPicPr>
          <p:nvPr/>
        </p:nvPicPr>
        <p:blipFill>
          <a:blip r:embed="rId2" cstate="print"/>
          <a:srcRect/>
          <a:stretch>
            <a:fillRect/>
          </a:stretch>
        </p:blipFill>
        <p:spPr bwMode="auto">
          <a:xfrm>
            <a:off x="2286000" y="381000"/>
            <a:ext cx="4343400" cy="5791200"/>
          </a:xfrm>
          <a:prstGeom prst="rect">
            <a:avLst/>
          </a:prstGeom>
          <a:noFill/>
        </p:spPr>
      </p:pic>
      <p:sp>
        <p:nvSpPr>
          <p:cNvPr id="3" name="Rectangle 2"/>
          <p:cNvSpPr/>
          <p:nvPr/>
        </p:nvSpPr>
        <p:spPr>
          <a:xfrm>
            <a:off x="3124200" y="6248400"/>
            <a:ext cx="7391400" cy="276999"/>
          </a:xfrm>
          <a:prstGeom prst="rect">
            <a:avLst/>
          </a:prstGeom>
        </p:spPr>
        <p:txBody>
          <a:bodyPr wrap="square">
            <a:spAutoFit/>
          </a:bodyPr>
          <a:lstStyle/>
          <a:p>
            <a:r>
              <a:rPr lang="sr-Cyrl-RS" sz="1200" dirty="0" smtClean="0"/>
              <a:t>Влахо Буковац, Патрицијка, 1890.</a:t>
            </a:r>
            <a:endParaRPr lang="en-US" sz="12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2027238"/>
          </a:xfrm>
        </p:spPr>
        <p:txBody>
          <a:bodyPr>
            <a:normAutofit/>
          </a:bodyPr>
          <a:lstStyle/>
          <a:p>
            <a:r>
              <a:rPr lang="sr-Cyrl-RS" sz="1600" b="1" dirty="0" smtClean="0"/>
              <a:t>Аркадија: Немачки Римљани</a:t>
            </a:r>
            <a:endParaRPr lang="en-US" sz="1600" b="1" dirty="0"/>
          </a:p>
        </p:txBody>
      </p:sp>
      <p:sp>
        <p:nvSpPr>
          <p:cNvPr id="3" name="Content Placeholder 2"/>
          <p:cNvSpPr>
            <a:spLocks noGrp="1"/>
          </p:cNvSpPr>
          <p:nvPr>
            <p:ph idx="1"/>
          </p:nvPr>
        </p:nvSpPr>
        <p:spPr>
          <a:xfrm>
            <a:off x="457200" y="685800"/>
            <a:ext cx="8229600" cy="5440363"/>
          </a:xfrm>
        </p:spPr>
        <p:txBody>
          <a:bodyPr>
            <a:noAutofit/>
          </a:bodyPr>
          <a:lstStyle/>
          <a:p>
            <a:r>
              <a:rPr lang="sr-Cyrl-RS" sz="1200" dirty="0" smtClean="0"/>
              <a:t>Поред археолошке реконструкције у Француској и Енглеској у Немачкој је дошло до </a:t>
            </a:r>
            <a:r>
              <a:rPr lang="sr-Cyrl-RS" sz="1200" b="1" dirty="0" smtClean="0"/>
              <a:t>субјективне</a:t>
            </a:r>
            <a:r>
              <a:rPr lang="sr-Cyrl-RS" sz="1200" dirty="0" smtClean="0"/>
              <a:t> визије антике</a:t>
            </a:r>
          </a:p>
          <a:p>
            <a:r>
              <a:rPr lang="sr-Cyrl-RS" sz="1200" dirty="0" smtClean="0"/>
              <a:t>Године 1804. Виљем фон Хумболт пише Гетеу из Италије: </a:t>
            </a:r>
            <a:r>
              <a:rPr lang="sr-Cyrl-RS" sz="1200" i="1" dirty="0" smtClean="0"/>
              <a:t>Рим је место у коме се цела антика сакупља у једно. Оно што ми осећамо, код старих државних уређења, у Риму ми верујемо више него шот осећамо, што сами видимо; у свом писму Хумболт велича рушевине Рома које едиције текстова не  могу да пруже; ипак он релативизује своје мишљење - наравно - највише од свих утисака је субјективно</a:t>
            </a:r>
            <a:r>
              <a:rPr lang="sr-Cyrl-RS" sz="1200" dirty="0" smtClean="0"/>
              <a:t>.</a:t>
            </a:r>
          </a:p>
          <a:p>
            <a:r>
              <a:rPr lang="sr-Cyrl-RS" sz="1200" dirty="0" smtClean="0"/>
              <a:t>Слику, коју савремени посетилац Рима добија о антици - по мишљењу Хумболта  - </a:t>
            </a:r>
            <a:r>
              <a:rPr lang="sr-Cyrl-RS" sz="1200" i="1" dirty="0" smtClean="0"/>
              <a:t>пре свега треба да захвали својој уобразиљи, додуше и тамо где остатке антике може непосредно да посматра</a:t>
            </a:r>
          </a:p>
          <a:p>
            <a:r>
              <a:rPr lang="sr-Cyrl-RS" sz="1200" dirty="0" smtClean="0"/>
              <a:t>У писму Гетеу посматрање антике двапут је описано као уображење, окарактерисано као процес имагинације који се може стимулисати али не и одредити материјалним сведочанствима; другим речим, антика се доживљава: као идеална епоха човечанства и као за сва времена важећи узор културе, антика море да се доживи када је на некој дистанци која не ограничава моћ имагинациј есавеременог посматарча - </a:t>
            </a:r>
            <a:r>
              <a:rPr lang="sr-Cyrl-RS" sz="1200" i="1" dirty="0" smtClean="0"/>
              <a:t>само из даљине</a:t>
            </a:r>
            <a:r>
              <a:rPr lang="sr-Cyrl-RS" sz="1200" dirty="0" smtClean="0"/>
              <a:t>, резимира Хумболт – </a:t>
            </a:r>
            <a:r>
              <a:rPr lang="sr-Cyrl-RS" sz="1200" i="1" dirty="0" smtClean="0"/>
              <a:t>само одвојено од свега обичног, само као прошлости мора антика да нам се појави</a:t>
            </a:r>
          </a:p>
          <a:p>
            <a:r>
              <a:rPr lang="sr-Cyrl-RS" sz="1200" dirty="0" smtClean="0"/>
              <a:t>Контрастрирајући богатство научних сазнања – научни осврт на антику (археолошки) и фанатзију (визију) и слободну имагинацију Хумболт описује дуализам виђења антике у 19. веку</a:t>
            </a:r>
          </a:p>
          <a:p>
            <a:r>
              <a:rPr lang="sr-Cyrl-RS" sz="1200" dirty="0" smtClean="0"/>
              <a:t>Губитак нормативитета антике након њеног </a:t>
            </a:r>
            <a:r>
              <a:rPr lang="sr-Cyrl-RS" sz="1200" i="1" dirty="0" smtClean="0"/>
              <a:t>отварања</a:t>
            </a:r>
            <a:r>
              <a:rPr lang="sr-Cyrl-RS" sz="1200" dirty="0" smtClean="0"/>
              <a:t> (археолошким путем) за науку, референцама у уметности отвара се мноштво опција; антика не функционише више као затворени и строго регулисани систем симбола већ се све више показује као један плурални простор рефлексија који се стално изнова може уобличити</a:t>
            </a:r>
          </a:p>
          <a:p>
            <a:r>
              <a:rPr lang="sr-Cyrl-RS" sz="1200" dirty="0" smtClean="0"/>
              <a:t>Аполоновска антика европског класицизма распало се у мноштво диспартних антика које више не формулишу једну хомогену норму културе и неретко чак и антагонистички стоје једна спрам друге; све бројније хетерогене слике антике не указују више на једну реалност која потврђује званични, установљени кодекс вредности већ указују на мноштво различитих светова и различитих реалности</a:t>
            </a:r>
          </a:p>
          <a:p>
            <a:r>
              <a:rPr lang="sr-Cyrl-RS" sz="1200" dirty="0" smtClean="0"/>
              <a:t>Један од светова антике који се јавља је дионисијски; тај виталистички свет замисли и представа исходи из Ничеових списа; његови рушилачки и јетки искази су рушили уобичајене исказе о аполоновском златном добу, реоткривајући једну другу подземну, архајску  и виталну антику</a:t>
            </a:r>
          </a:p>
          <a:p>
            <a:r>
              <a:rPr lang="sr-Cyrl-RS" sz="1200" dirty="0" smtClean="0"/>
              <a:t>Дивље и разуздано се појавило на светлости европске културе; и указало да чак и у таквој форми човек може постићи склад са космосом; Ниче у је свом канонском делу </a:t>
            </a:r>
            <a:r>
              <a:rPr lang="sr-Cyrl-RS" sz="1200" i="1" dirty="0" smtClean="0"/>
              <a:t>Рођење трагедије у духу музике </a:t>
            </a:r>
            <a:r>
              <a:rPr lang="sr-Cyrl-RS" sz="1200" dirty="0" smtClean="0"/>
              <a:t>(1872) говорио о крају аполоновске класицистичке антике, славни свет узвишене митологије је нарушен, и из њега је изникао један разумски свет, свет који је устао противу класичних идела о племенитој простодушности и и тихој узвишености</a:t>
            </a:r>
          </a:p>
          <a:p>
            <a:r>
              <a:rPr lang="sr-Cyrl-RS" sz="1200" dirty="0" smtClean="0"/>
              <a:t>Нове ископине у градовима Везува, и предкласичним налазиштима у Грчкој (Микена и Тиринт) су изашли на светло, условивши  нове научне, и светоназорне закључке о предкласичним антикама</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685800" y="0"/>
            <a:ext cx="11201400" cy="553998"/>
          </a:xfrm>
          <a:prstGeom prst="rect">
            <a:avLst/>
          </a:prstGeom>
        </p:spPr>
        <p:txBody>
          <a:bodyPr wrap="square">
            <a:spAutoFit/>
          </a:bodyPr>
          <a:lstStyle/>
          <a:p>
            <a:pPr algn="just">
              <a:spcBef>
                <a:spcPts val="0"/>
              </a:spcBef>
            </a:pPr>
            <a:r>
              <a:rPr lang="sr-Cyrl-RS" b="1" dirty="0" smtClean="0"/>
              <a:t>	Аркадија: Антички жанр у Енглеској и Француској</a:t>
            </a:r>
          </a:p>
          <a:p>
            <a:pPr algn="just">
              <a:spcBef>
                <a:spcPts val="0"/>
              </a:spcBef>
            </a:pPr>
            <a:endParaRPr lang="sr-Cyrl-RS" sz="1200" dirty="0" smtClean="0"/>
          </a:p>
        </p:txBody>
      </p:sp>
      <p:sp>
        <p:nvSpPr>
          <p:cNvPr id="5" name="Content Placeholder 4"/>
          <p:cNvSpPr>
            <a:spLocks noGrp="1"/>
          </p:cNvSpPr>
          <p:nvPr>
            <p:ph idx="1"/>
          </p:nvPr>
        </p:nvSpPr>
        <p:spPr>
          <a:xfrm>
            <a:off x="0" y="457200"/>
            <a:ext cx="8915400" cy="5440363"/>
          </a:xfrm>
        </p:spPr>
        <p:txBody>
          <a:bodyPr>
            <a:noAutofit/>
          </a:bodyPr>
          <a:lstStyle/>
          <a:p>
            <a:r>
              <a:rPr lang="sr-Cyrl-RS" sz="1200" dirty="0" smtClean="0"/>
              <a:t>Схватање класичне антике као златног доба и колевке културе и цивилизације изградило се у другој половини 18. века: по Винкелмановим списима замишљени идеал уметности након ренесансе утврдио је водеће место античке уметности и културе</a:t>
            </a:r>
          </a:p>
          <a:p>
            <a:r>
              <a:rPr lang="sr-Cyrl-RS" sz="1200" dirty="0" smtClean="0"/>
              <a:t>Око 1800. са открићем средњег века као националне прошлости и заокрету романтичара према хришћанским традицијама у литератури и уметности – расла је критика према класицизму; антика је демистификована и ослобођена своје парадигматске ауре</a:t>
            </a:r>
          </a:p>
          <a:p>
            <a:r>
              <a:rPr lang="sr-Cyrl-RS" sz="1200" dirty="0" smtClean="0"/>
              <a:t>Упркос све израженијој критици класицизма, и темама и мотивима класичне антике, антика је наставила да претрајава у складу са новим контекстима – ослоњена пре свега на два појма: </a:t>
            </a:r>
            <a:r>
              <a:rPr lang="sr-Cyrl-RS" sz="1200" b="1" dirty="0" smtClean="0"/>
              <a:t>реконструкција</a:t>
            </a:r>
            <a:r>
              <a:rPr lang="sr-Cyrl-RS" sz="1200" dirty="0" smtClean="0"/>
              <a:t> и </a:t>
            </a:r>
            <a:r>
              <a:rPr lang="sr-Cyrl-RS" sz="1200" b="1" dirty="0" smtClean="0"/>
              <a:t>визија</a:t>
            </a:r>
            <a:r>
              <a:rPr lang="sr-Cyrl-RS" sz="1200" dirty="0" smtClean="0"/>
              <a:t> – у питању је појмовни пар који се нашао у служби уметничког сагледавања античке прошлости</a:t>
            </a:r>
          </a:p>
          <a:p>
            <a:r>
              <a:rPr lang="sr-Cyrl-RS" sz="1200" dirty="0" smtClean="0"/>
              <a:t>Реконструкција је пледирала ка постизању аутентичности уз ослонац на најновија научна сазнања и техничка достигнућа</a:t>
            </a:r>
          </a:p>
          <a:p>
            <a:r>
              <a:rPr lang="sr-Cyrl-RS" sz="1200" dirty="0" smtClean="0"/>
              <a:t>Визија је с друге стране дефинисана као бег у субјективну, имагинарну земљу снова, која обитава само још у класичној антици; отуда су визије златног доба прошлости постале слике сањане будућности, у коме ће човеанство ослобођено присиле и конвенција живети свој идеални живот</a:t>
            </a:r>
          </a:p>
          <a:p>
            <a:r>
              <a:rPr lang="sr-Cyrl-RS" sz="1200" dirty="0" smtClean="0"/>
              <a:t>Овај утопијски конструкт, тополошки подобан Винкелману, Хелдерину, Гетеу.. довео је до знатног расцепа - између литерарне визије и актуелне реалности зјапила је празнина, расцеп; отрежење спрам замишљеног идеала је сублимирано у Кензеловим речима о Коринту:  Али </a:t>
            </a:r>
            <a:r>
              <a:rPr lang="sr-Cyrl-RS" sz="1200" i="1" dirty="0" smtClean="0"/>
              <a:t>све је без трага чак је и тло нестајало на коме су ове ствари стајале, две хиљаде година кише су учиниле да плута тамо вамо и испуни коринстске луке; тако да сада штрче суре стене од светог тла на коме се сва та раскош развила</a:t>
            </a:r>
          </a:p>
          <a:p>
            <a:r>
              <a:rPr lang="sr-Cyrl-RS" sz="1200" dirty="0" smtClean="0"/>
              <a:t>Утопијски дефинисана Аркадија, сентиментални топос чежње као циљ изгубљеног јединства човека и природе је губио на значају; сликарство по подобију Флаксмана је већ средином века било анахроно, и једно се одржавало у илустрацији књига, попут славне књиге Густава Швабеа</a:t>
            </a:r>
            <a:r>
              <a:rPr lang="sr-Cyrl-RS" sz="1200" i="1" dirty="0" smtClean="0"/>
              <a:t>: </a:t>
            </a:r>
            <a:r>
              <a:rPr lang="sr-Latn-RS" sz="1200" dirty="0" smtClean="0"/>
              <a:t>Sagen der Klassichen Altertums/ </a:t>
            </a:r>
            <a:r>
              <a:rPr lang="sr-Cyrl-RS" sz="1200" dirty="0" smtClean="0"/>
              <a:t>Приче из класичне старине </a:t>
            </a:r>
            <a:r>
              <a:rPr lang="sr-Latn-RS" sz="1200" dirty="0" smtClean="0"/>
              <a:t>(1838-40)</a:t>
            </a:r>
            <a:endParaRPr lang="sr-Cyrl-RS" sz="1200" dirty="0" smtClean="0"/>
          </a:p>
          <a:p>
            <a:r>
              <a:rPr lang="sr-Cyrl-RS" sz="1200" dirty="0" smtClean="0"/>
              <a:t>Домије је у својој литографској серији </a:t>
            </a:r>
            <a:r>
              <a:rPr lang="sr-Latn-RS" sz="1200" i="1" dirty="0" smtClean="0"/>
              <a:t>Historie Anciene </a:t>
            </a:r>
            <a:r>
              <a:rPr lang="sr-Cyrl-RS" sz="1200" dirty="0" smtClean="0"/>
              <a:t>исмејавао француску уметничку и културну политикеу у вези са дивљењем антици; док је Мориц фон Швинд свој дрворез назвао: </a:t>
            </a:r>
            <a:r>
              <a:rPr lang="sr-Cyrl-RS" sz="1200" i="1" dirty="0" smtClean="0"/>
              <a:t>Античко колено или преимућство науке – сатира уперена против култа Рафаела, пресвучене учености, тобожњег сазнања и ропског клањања антици</a:t>
            </a:r>
          </a:p>
          <a:p>
            <a:r>
              <a:rPr lang="sr-Cyrl-RS" sz="1200" dirty="0" smtClean="0"/>
              <a:t>Демонтажа естетских одеала антике је било налик научноисторијској револуцији; 18. вековни дискурс о надвременској  и свеважећој узорности антике је релативизован; научна сазнања, и то најпре везана за установљење полихромије је срушило неприкосновеност античког канона – као да је Винкелманова сублимација антике са узвишеном мраморном бледилом класичних форми, коначно уништена</a:t>
            </a:r>
          </a:p>
          <a:p>
            <a:r>
              <a:rPr lang="sr-Cyrl-RS" sz="1200" dirty="0" smtClean="0"/>
              <a:t>Рецепција антике је била дефинисана на нов начин, у складу а археолошким налазиштима и откривеним артефактима, који су били доступни широј публици, илустрованих публикација, културних и научних путовања по Италији, Грчкој, Оријенту; на светским изложбама су приказиване реконструкције античких градова, масе су на директан начин проживљавале прошлост</a:t>
            </a:r>
          </a:p>
          <a:p>
            <a:endParaRPr lang="sr-Cyrl-RS" sz="1200" dirty="0" smtClean="0"/>
          </a:p>
          <a:p>
            <a:endParaRPr lang="en-US" sz="1200" dirty="0" smtClean="0"/>
          </a:p>
          <a:p>
            <a:pPr>
              <a:buNone/>
            </a:pPr>
            <a:endParaRPr lang="en-US" sz="1200"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440363"/>
          </a:xfrm>
        </p:spPr>
        <p:txBody>
          <a:bodyPr>
            <a:normAutofit lnSpcReduction="10000"/>
          </a:bodyPr>
          <a:lstStyle/>
          <a:p>
            <a:r>
              <a:rPr lang="sr-Cyrl-RS" sz="1200" dirty="0" smtClean="0"/>
              <a:t>Анселм Фојербјх и Арнолд Беклин су већ за време одржавања  велике </a:t>
            </a:r>
            <a:r>
              <a:rPr lang="sr-Cyrl-RS" sz="1200" i="1" dirty="0" smtClean="0"/>
              <a:t>Немачке изложбе столећа </a:t>
            </a:r>
            <a:r>
              <a:rPr lang="sr-Cyrl-RS" sz="1200" dirty="0" smtClean="0"/>
              <a:t>1906. године важили за велике уметнике друге половине 19. века; Ханс фон Маре је тада био релативно непознат; сва тројица уметника су увршетени у групу </a:t>
            </a:r>
            <a:r>
              <a:rPr lang="sr-Latn-RS" sz="1200" b="1" i="1" dirty="0" smtClean="0"/>
              <a:t>Deutscher</a:t>
            </a:r>
            <a:r>
              <a:rPr lang="en-US" sz="1200" b="1" i="1" dirty="0" smtClean="0"/>
              <a:t>ö</a:t>
            </a:r>
            <a:r>
              <a:rPr lang="sr-Latn-RS" sz="1200" b="1" i="1" dirty="0" smtClean="0"/>
              <a:t>mer/</a:t>
            </a:r>
            <a:r>
              <a:rPr lang="sr-Cyrl-RS" sz="1200" b="1" i="1" dirty="0" smtClean="0"/>
              <a:t>Немачки Римљани</a:t>
            </a:r>
            <a:r>
              <a:rPr lang="sr-Cyrl-RS" sz="1200" dirty="0" smtClean="0"/>
              <a:t>: то подразумева да су сва тројица уметника током 50 – тих и 60 – тих 19. столећа на краћи или дужи период боравили у Италији, најчешће у Риму</a:t>
            </a:r>
          </a:p>
          <a:p>
            <a:r>
              <a:rPr lang="sr-Cyrl-RS" sz="1200" dirty="0" smtClean="0"/>
              <a:t>Заправо не ради се о једном правом ументичком удружењу – њих је повезао студијски боравак у Италији који је био вуше од уобичајеног </a:t>
            </a:r>
            <a:r>
              <a:rPr lang="sr-Latn-RS" sz="1200" dirty="0" smtClean="0"/>
              <a:t>garnd toura</a:t>
            </a:r>
            <a:r>
              <a:rPr lang="sr-Cyrl-RS" sz="1200" dirty="0" smtClean="0"/>
              <a:t>; он је био животан; сва тројица  су длучно одбијали било какву повезаност са политиком и актуелним догађајима</a:t>
            </a:r>
          </a:p>
          <a:p>
            <a:r>
              <a:rPr lang="sr-Cyrl-RS" sz="1200" dirty="0" smtClean="0"/>
              <a:t>у естетском смислу дефинисао их је заокрет ка историји, али безевремном осећању идеала који је у антици преознат а у Италији локализован; Италија је била поштована земља у којој је очувано наслеђе античке Грчке, сједињено и актуелизовано уз римску антику и уметност ренесансе</a:t>
            </a:r>
          </a:p>
          <a:p>
            <a:r>
              <a:rPr lang="sr-Cyrl-RS" sz="1200" dirty="0" smtClean="0"/>
              <a:t>Италија је за ове немачке сликаре била истовремено један слободан простор у коме су нормални закони тржишта обеснажени; уметници који су походили Италију имали су стипендију, или су били подржани од стране мецена..</a:t>
            </a:r>
          </a:p>
          <a:p>
            <a:r>
              <a:rPr lang="sr-Cyrl-RS" sz="1200" dirty="0" smtClean="0"/>
              <a:t>Но више од свега Италија је била слободан простор – азил.; ту се једино могла појавити она инспирација која се у домовини није могла пронаћи, и која омогућује плодоносан рад</a:t>
            </a:r>
          </a:p>
          <a:p>
            <a:r>
              <a:rPr lang="sr-Cyrl-RS" sz="1200" dirty="0" smtClean="0"/>
              <a:t>Они сликају у складу са имагинацијом антике, Фојербах сања класицистички као један идеални свет, Маре рудиментарним бојама и органском формом ствара идеалну слику златног доба антике; док Беклин рекреира један утопијски колективни сан о изгубљеној срећи пронађеној у античком свету</a:t>
            </a:r>
          </a:p>
          <a:p>
            <a:r>
              <a:rPr lang="sr-Cyrl-RS" sz="1200" dirty="0" smtClean="0"/>
              <a:t>Свеукупно гледано у питању је један идилично-сентиментални концепт преображења антике, он се може окаректерисати као пројекција жеље савремног света, или северњачкг виђења древног света; у супротности са стварношћу друштвене политичке збиље и убразне садашњости делује овај идеал; преокрет и бекство из постојећег у идеализовану прошлост  обележева ескапистичку потребу за бекством у једно замишљрно време без времена</a:t>
            </a:r>
          </a:p>
          <a:p>
            <a:r>
              <a:rPr lang="sr-Cyrl-RS" sz="1200" dirty="0" smtClean="0"/>
              <a:t>У погледу стила нису се Немачки Римљани повезивали на јединствен анчин, ни један заједнички именитељ није исувише јасно назначен; како у погледу личности, тако и у животном развоју, бли су апсолутно различити</a:t>
            </a:r>
          </a:p>
          <a:p>
            <a:r>
              <a:rPr lang="sr-Cyrl-RS" sz="1200" dirty="0" smtClean="0"/>
              <a:t>Дуго су ова тројица били означени као </a:t>
            </a:r>
            <a:r>
              <a:rPr lang="sr-Cyrl-RS" sz="1200" i="1" dirty="0" smtClean="0"/>
              <a:t>уклети уметници</a:t>
            </a:r>
            <a:r>
              <a:rPr lang="sr-Cyrl-RS" sz="1200" dirty="0" smtClean="0"/>
              <a:t>, друштвени аутсајдери, и самосвојни појединци који су ишли својим зацртаним путем; у извесној мери је и било тако,али је ипак у питању накнадна конструкција; Беклин је био уважени сликар и велико уметничко име широм Европе; Фојербах је био професор славне Академије у Бечу те се стога једино за Мареа може донекле указати да је био уметник на маргини</a:t>
            </a:r>
          </a:p>
          <a:p>
            <a:r>
              <a:rPr lang="sr-Cyrl-RS" sz="1200" dirty="0" smtClean="0"/>
              <a:t>Ипак су Маре и Фојербах </a:t>
            </a:r>
            <a:r>
              <a:rPr lang="sr-Cyrl-RS" sz="1200" i="1" dirty="0" smtClean="0"/>
              <a:t>патили</a:t>
            </a:r>
            <a:r>
              <a:rPr lang="sr-Cyrl-RS" sz="1200" dirty="0" smtClean="0"/>
              <a:t> што по њиховим мерилима нису били подржани од околине, барем у мери која је била адекватна њиховом вишењу сопствене вредности</a:t>
            </a:r>
          </a:p>
          <a:p>
            <a:endParaRPr lang="en-US" sz="12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4114800" cy="5638800"/>
          </a:xfrm>
        </p:spPr>
        <p:txBody>
          <a:bodyPr>
            <a:normAutofit/>
          </a:bodyPr>
          <a:lstStyle/>
          <a:p>
            <a:r>
              <a:rPr lang="sr-Cyrl-RS" sz="1200" dirty="0" smtClean="0"/>
              <a:t>Млади Фојербах је након шегртовања на Академији у Дизелдорфу и студирања у Паризу у атељеу Томаса Кутира насликао своје театрални, неприродно аутопортрет у генијалној пози: ефектним колоритом је истакао снагу лика, на реторичан начин је подстакао визуелни памфлет о сопственој изабраности</a:t>
            </a:r>
            <a:br>
              <a:rPr lang="sr-Cyrl-RS" sz="1200" dirty="0" smtClean="0"/>
            </a:br>
            <a:r>
              <a:rPr lang="sr-Cyrl-RS" sz="1200" dirty="0" smtClean="0"/>
              <a:t>Арогантни младић у потрази за уважењем средине вратио се у Немачку 1855. године; на основу стипендије принца регента одлази у Италију, и 1857. постаје члан Немачког уметничког удружења; до 1873. и стицања професоре у Бечу био је подржаван од прогресивног мецене Адолфа Графа фон Шака;  у том периоду је мање више живео </a:t>
            </a:r>
            <a:r>
              <a:rPr lang="sr-Cyrl-RS" sz="1200" i="1" dirty="0" smtClean="0"/>
              <a:t>слободно</a:t>
            </a:r>
            <a:r>
              <a:rPr lang="sr-Cyrl-RS" sz="1200" dirty="0" smtClean="0"/>
              <a:t>, то посебно у Риму и Венецији</a:t>
            </a:r>
            <a:br>
              <a:rPr lang="sr-Cyrl-RS" sz="1200" dirty="0" smtClean="0"/>
            </a:br>
            <a:endParaRPr lang="en-US" sz="1200" dirty="0"/>
          </a:p>
        </p:txBody>
      </p:sp>
      <p:pic>
        <p:nvPicPr>
          <p:cNvPr id="4098" name="Picture 2" descr="C:\Users\Igor\Music\Simbolizam, GMS, IBorozan\0001.jpg"/>
          <p:cNvPicPr>
            <a:picLocks noGrp="1" noChangeAspect="1" noChangeArrowheads="1"/>
          </p:cNvPicPr>
          <p:nvPr>
            <p:ph idx="1"/>
          </p:nvPr>
        </p:nvPicPr>
        <p:blipFill>
          <a:blip r:embed="rId2" cstate="print"/>
          <a:srcRect/>
          <a:stretch>
            <a:fillRect/>
          </a:stretch>
        </p:blipFill>
        <p:spPr bwMode="auto">
          <a:xfrm>
            <a:off x="5029200" y="762000"/>
            <a:ext cx="3426801" cy="4525963"/>
          </a:xfrm>
          <a:prstGeom prst="rect">
            <a:avLst/>
          </a:prstGeom>
          <a:noFill/>
        </p:spPr>
      </p:pic>
      <p:sp>
        <p:nvSpPr>
          <p:cNvPr id="4" name="Rectangle 3"/>
          <p:cNvSpPr/>
          <p:nvPr/>
        </p:nvSpPr>
        <p:spPr>
          <a:xfrm rot="10800000" flipV="1">
            <a:off x="5486400" y="5384200"/>
            <a:ext cx="4572000" cy="276999"/>
          </a:xfrm>
          <a:prstGeom prst="rect">
            <a:avLst/>
          </a:prstGeom>
        </p:spPr>
        <p:txBody>
          <a:bodyPr wrap="square">
            <a:spAutoFit/>
          </a:bodyPr>
          <a:lstStyle/>
          <a:p>
            <a:r>
              <a:rPr lang="sr-Cyrl-RS" sz="1200" dirty="0" smtClean="0"/>
              <a:t>Ансел Фојербах, Аутопортрет, 1852. </a:t>
            </a:r>
            <a:endParaRPr lang="en-US" sz="12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124200" y="381000"/>
            <a:ext cx="2590800" cy="5029201"/>
          </a:xfrm>
        </p:spPr>
        <p:txBody>
          <a:bodyPr>
            <a:noAutofit/>
          </a:bodyPr>
          <a:lstStyle/>
          <a:p>
            <a:pPr lvl="1">
              <a:buNone/>
            </a:pPr>
            <a:r>
              <a:rPr lang="sr-Cyrl-RS" sz="1200" dirty="0" smtClean="0"/>
              <a:t>	</a:t>
            </a:r>
            <a:r>
              <a:rPr lang="sr-Cyrl-RS" sz="1100" dirty="0" smtClean="0"/>
              <a:t>Његово сликарство је посебно обележено приказима женских ликова; свој уметнички идеал није пронашао у дијалогу са другим уметницима, критичарима, публиком већ у </a:t>
            </a:r>
            <a:r>
              <a:rPr lang="sr-Cyrl-RS" sz="1100" i="1" dirty="0" smtClean="0"/>
              <a:t>разговору</a:t>
            </a:r>
            <a:r>
              <a:rPr lang="sr-Cyrl-RS" sz="1100" dirty="0" smtClean="0"/>
              <a:t> са женама; посебан еротски однос је имао према својим моделима: 1860. се у Риму упознао са Аном Рис, названом </a:t>
            </a:r>
            <a:r>
              <a:rPr lang="sr-Latn-RS" sz="1100" dirty="0" smtClean="0"/>
              <a:t>Nanna</a:t>
            </a:r>
            <a:r>
              <a:rPr lang="sr-Cyrl-RS" sz="1100" dirty="0" smtClean="0"/>
              <a:t>; постала му је љубавница и модел за преко двадесет слика које су биле много више од портрета: они су представљали идеалну женску лепоту према античком моделу (</a:t>
            </a:r>
            <a:r>
              <a:rPr lang="sr-Cyrl-RS" sz="1100" i="1" dirty="0" smtClean="0"/>
              <a:t>Медеја</a:t>
            </a:r>
            <a:r>
              <a:rPr lang="sr-Cyrl-RS" sz="1100" dirty="0" smtClean="0"/>
              <a:t>); зависан од својих модела тражио је уметничку конкретизацију својих еротских жеља и идеала</a:t>
            </a:r>
          </a:p>
          <a:p>
            <a:pPr lvl="1"/>
            <a:r>
              <a:rPr lang="sr-Cyrl-RS" sz="1100" dirty="0" smtClean="0"/>
              <a:t>Његови женски модели су истовремено класично хладни и пуни живота; једноставност композиције повезана је са смушеним сазвучјем боја; гестикулација и мимика су крајње редуцирани; ипак је ружичаста боја меса живо моделована, као што је сугестивно представљена и материјалност одеће (руха)</a:t>
            </a:r>
            <a:endParaRPr lang="en-US" sz="1100" dirty="0" smtClean="0"/>
          </a:p>
          <a:p>
            <a:endParaRPr lang="en-US" sz="1100" dirty="0"/>
          </a:p>
        </p:txBody>
      </p:sp>
      <p:pic>
        <p:nvPicPr>
          <p:cNvPr id="5" name="Picture 2" descr="C:\Users\Igor\Music\Simbolizam, GMS, IBorozan\bcb68ddb5bd652304abfa5df5c4dda31.jpg"/>
          <p:cNvPicPr>
            <a:picLocks noChangeAspect="1" noChangeArrowheads="1"/>
          </p:cNvPicPr>
          <p:nvPr/>
        </p:nvPicPr>
        <p:blipFill>
          <a:blip r:embed="rId2" cstate="print"/>
          <a:srcRect/>
          <a:stretch>
            <a:fillRect/>
          </a:stretch>
        </p:blipFill>
        <p:spPr bwMode="auto">
          <a:xfrm>
            <a:off x="152400" y="1066800"/>
            <a:ext cx="3505200" cy="4419600"/>
          </a:xfrm>
          <a:prstGeom prst="rect">
            <a:avLst/>
          </a:prstGeom>
          <a:noFill/>
        </p:spPr>
      </p:pic>
      <p:pic>
        <p:nvPicPr>
          <p:cNvPr id="3074" name="Picture 2" descr="C:\Users\Igor\Music\0001.jpg"/>
          <p:cNvPicPr>
            <a:picLocks noChangeAspect="1" noChangeArrowheads="1"/>
          </p:cNvPicPr>
          <p:nvPr/>
        </p:nvPicPr>
        <p:blipFill>
          <a:blip r:embed="rId3" cstate="print"/>
          <a:srcRect/>
          <a:stretch>
            <a:fillRect/>
          </a:stretch>
        </p:blipFill>
        <p:spPr bwMode="auto">
          <a:xfrm>
            <a:off x="5943600" y="1066800"/>
            <a:ext cx="3048000" cy="4419600"/>
          </a:xfrm>
          <a:prstGeom prst="rect">
            <a:avLst/>
          </a:prstGeom>
          <a:noFill/>
        </p:spPr>
      </p:pic>
      <p:sp>
        <p:nvSpPr>
          <p:cNvPr id="6" name="Up Arrow 5"/>
          <p:cNvSpPr/>
          <p:nvPr/>
        </p:nvSpPr>
        <p:spPr>
          <a:xfrm rot="5400000" flipH="1">
            <a:off x="5692140" y="3451859"/>
            <a:ext cx="45719" cy="304800"/>
          </a:xfrm>
          <a:prstGeom prst="upArrow">
            <a:avLst>
              <a:gd name="adj1" fmla="val 50000"/>
              <a:gd name="adj2" fmla="val 48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Up Arrow 6"/>
          <p:cNvSpPr/>
          <p:nvPr/>
        </p:nvSpPr>
        <p:spPr>
          <a:xfrm rot="5400000" flipH="1" flipV="1">
            <a:off x="3771903" y="2324100"/>
            <a:ext cx="76198" cy="304801"/>
          </a:xfrm>
          <a:prstGeom prst="upArrow">
            <a:avLst>
              <a:gd name="adj1" fmla="val 50000"/>
              <a:gd name="adj2" fmla="val 48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6248400" y="5486400"/>
            <a:ext cx="2971800" cy="276999"/>
          </a:xfrm>
          <a:prstGeom prst="rect">
            <a:avLst/>
          </a:prstGeom>
        </p:spPr>
        <p:txBody>
          <a:bodyPr wrap="square">
            <a:spAutoFit/>
          </a:bodyPr>
          <a:lstStyle/>
          <a:p>
            <a:r>
              <a:rPr lang="sr-Cyrl-RS" sz="1200" dirty="0" smtClean="0"/>
              <a:t>Анселм Фојербах, Медеја са урном</a:t>
            </a:r>
            <a:endParaRPr lang="en-US" sz="1200" dirty="0"/>
          </a:p>
        </p:txBody>
      </p:sp>
      <p:sp>
        <p:nvSpPr>
          <p:cNvPr id="9" name="Rectangle 8"/>
          <p:cNvSpPr/>
          <p:nvPr/>
        </p:nvSpPr>
        <p:spPr>
          <a:xfrm>
            <a:off x="381000" y="5486400"/>
            <a:ext cx="3200400" cy="276999"/>
          </a:xfrm>
          <a:prstGeom prst="rect">
            <a:avLst/>
          </a:prstGeom>
        </p:spPr>
        <p:txBody>
          <a:bodyPr wrap="square">
            <a:spAutoFit/>
          </a:bodyPr>
          <a:lstStyle/>
          <a:p>
            <a:r>
              <a:rPr lang="sr-Cyrl-RS" sz="1200" dirty="0" smtClean="0"/>
              <a:t>Анселм Фојербах, Дама у црном, 1861.</a:t>
            </a:r>
            <a:endParaRPr lang="en-US" sz="12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381000"/>
            <a:ext cx="4419600" cy="5745163"/>
          </a:xfrm>
        </p:spPr>
        <p:txBody>
          <a:bodyPr>
            <a:normAutofit/>
          </a:bodyPr>
          <a:lstStyle/>
          <a:p>
            <a:r>
              <a:rPr lang="sr-Cyrl-RS" sz="1200" dirty="0" smtClean="0"/>
              <a:t>Следећи модел је била </a:t>
            </a:r>
            <a:r>
              <a:rPr lang="sr-Latn-RS" sz="1200" dirty="0" smtClean="0"/>
              <a:t>Lycia Bruiacci </a:t>
            </a:r>
            <a:r>
              <a:rPr lang="sr-Cyrl-RS" sz="1200" dirty="0" smtClean="0"/>
              <a:t>; она је прослављена на другој верзији славне слике </a:t>
            </a:r>
            <a:r>
              <a:rPr lang="sr-Cyrl-RS" sz="1200" i="1" dirty="0" smtClean="0"/>
              <a:t>Ифигенија</a:t>
            </a:r>
            <a:r>
              <a:rPr lang="sr-Cyrl-RS" sz="1200" dirty="0" smtClean="0"/>
              <a:t> из 1871. (за прву верзију подржану од стране Конрада Фидлера модел је била </a:t>
            </a:r>
            <a:r>
              <a:rPr lang="sr-Latn-RS" sz="1200" dirty="0" smtClean="0"/>
              <a:t>Nanna)</a:t>
            </a:r>
            <a:endParaRPr lang="sr-Cyrl-RS" sz="1200" dirty="0" smtClean="0"/>
          </a:p>
          <a:p>
            <a:r>
              <a:rPr lang="sr-Cyrl-RS" sz="1200" dirty="0" smtClean="0"/>
              <a:t>Фојербах је успео да наслика апсолутну слику чежње касног 19. века – Ифигенија, ћерка грчког краља Агаменона, коју је богиња Артемида спасила жртвене смрти, приказана је на обали Ауле како са чежњом гледа поврх мора, где далеко од своје домовине служи као свештеница, но овде није приказана Ифигенија античког песника Еурипида, већ она немачког књижевника Гетеа</a:t>
            </a:r>
          </a:p>
          <a:p>
            <a:r>
              <a:rPr lang="sr-Cyrl-RS" sz="1200" dirty="0" smtClean="0"/>
              <a:t>У суштини ради се о осликавању чежње, многе Немце  је привлачила Италија, у којој су они како стоји у уводном монологу Ифигеније – тражили земљу са душом</a:t>
            </a:r>
          </a:p>
          <a:p>
            <a:r>
              <a:rPr lang="sr-Cyrl-RS" sz="1200" dirty="0" smtClean="0"/>
              <a:t>Слика је истовремено представа осликане чежње за домовином – једне идеалне душе коаја се у овом земаљском животу не може досегнути, али је уметност може наслутити</a:t>
            </a:r>
          </a:p>
          <a:p>
            <a:r>
              <a:rPr lang="sr-Cyrl-RS" sz="1200" dirty="0" smtClean="0"/>
              <a:t>Ифигенија је алегорија оних уметника који у своје време нису могла пронаћи своју домовину јер се његов глас није слушао, разумео</a:t>
            </a:r>
          </a:p>
          <a:p>
            <a:r>
              <a:rPr lang="sr-Cyrl-RS" sz="1200" dirty="0" smtClean="0"/>
              <a:t>Ифигенија је најоригиналнији Фојербахов допринос сликарству 19. века</a:t>
            </a:r>
            <a:endParaRPr lang="en-US" sz="1200" dirty="0"/>
          </a:p>
        </p:txBody>
      </p:sp>
      <p:pic>
        <p:nvPicPr>
          <p:cNvPr id="6146" name="Picture 2" descr="C:\Users\Igor\Music\Simbolizam, GMS, IBorozan\Anselm_Feuerbach_-_Iphigenie_(1862).jpg"/>
          <p:cNvPicPr>
            <a:picLocks noChangeAspect="1" noChangeArrowheads="1"/>
          </p:cNvPicPr>
          <p:nvPr/>
        </p:nvPicPr>
        <p:blipFill>
          <a:blip r:embed="rId2" cstate="print"/>
          <a:srcRect/>
          <a:stretch>
            <a:fillRect/>
          </a:stretch>
        </p:blipFill>
        <p:spPr bwMode="auto">
          <a:xfrm>
            <a:off x="4648200" y="228600"/>
            <a:ext cx="4419600" cy="6248400"/>
          </a:xfrm>
          <a:prstGeom prst="rect">
            <a:avLst/>
          </a:prstGeom>
          <a:noFill/>
        </p:spPr>
      </p:pic>
      <p:sp>
        <p:nvSpPr>
          <p:cNvPr id="4" name="Rectangle 3"/>
          <p:cNvSpPr/>
          <p:nvPr/>
        </p:nvSpPr>
        <p:spPr>
          <a:xfrm rot="10800000" flipV="1">
            <a:off x="5791200" y="6493995"/>
            <a:ext cx="3429000" cy="276999"/>
          </a:xfrm>
          <a:prstGeom prst="rect">
            <a:avLst/>
          </a:prstGeom>
        </p:spPr>
        <p:txBody>
          <a:bodyPr wrap="square">
            <a:spAutoFit/>
          </a:bodyPr>
          <a:lstStyle/>
          <a:p>
            <a:r>
              <a:rPr lang="sr-Cyrl-RS" sz="1200" dirty="0" smtClean="0"/>
              <a:t>Анселм Фојербах, Ифигенија, 1862.</a:t>
            </a:r>
            <a:endParaRPr lang="en-US" sz="12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668963"/>
          </a:xfrm>
        </p:spPr>
        <p:txBody>
          <a:bodyPr>
            <a:normAutofit/>
          </a:bodyPr>
          <a:lstStyle/>
          <a:p>
            <a:r>
              <a:rPr lang="sr-Cyrl-RS" sz="1200" i="1" dirty="0" smtClean="0"/>
              <a:t>Платонова гозба </a:t>
            </a:r>
            <a:r>
              <a:rPr lang="sr-Cyrl-RS" sz="1200" dirty="0" smtClean="0"/>
              <a:t>настала за велику </a:t>
            </a:r>
            <a:r>
              <a:rPr lang="sr-Cyrl-RS" sz="1200" i="1" dirty="0" smtClean="0"/>
              <a:t>Интернационалну изложбу </a:t>
            </a:r>
            <a:r>
              <a:rPr lang="sr-Cyrl-RS" sz="1200" dirty="0" smtClean="0"/>
              <a:t>у Минхену 1869. године је његов најмонументалнији псеудоисторијски приказ са великим бројем фигура</a:t>
            </a:r>
          </a:p>
          <a:p>
            <a:r>
              <a:rPr lang="sr-Cyrl-RS" sz="1200" dirty="0" smtClean="0"/>
              <a:t>У питању је приказ гозбе из 4. пре н. е. која је била одржана у част славом овенчаног писца трагедија Агатона а коју је Платон употребио као предмет филозофског дијалога у коме Сократ расправља са онима који светкују о томе како се преко праве љубави може остварити пуна лепота</a:t>
            </a:r>
          </a:p>
          <a:p>
            <a:r>
              <a:rPr lang="sr-Cyrl-RS" sz="1200" dirty="0" smtClean="0"/>
              <a:t>Фојербах приказује моменат прослављања победе славног песника Агатона, у његовој кући су се окупили пријатељи међу којима: Сократ, Аристофан...</a:t>
            </a:r>
          </a:p>
          <a:p>
            <a:r>
              <a:rPr lang="sr-Cyrl-RS" sz="1200" dirty="0" smtClean="0"/>
              <a:t>И док су се оно проводили после обеда у разумном и ведром, веселом разговору о најмоћнијем и најдивнијем међу боговима Еросу, појави се, враћајући се из ноћног пира вином и весељем опијен Алкибиадес</a:t>
            </a:r>
          </a:p>
          <a:p>
            <a:r>
              <a:rPr lang="sr-Cyrl-RS" sz="1200" dirty="0" smtClean="0"/>
              <a:t>Тема слике је суочавање великих етичких супротности – чулног и духовног живота</a:t>
            </a:r>
          </a:p>
          <a:p>
            <a:r>
              <a:rPr lang="sr-Cyrl-RS" sz="1200" dirty="0" smtClean="0"/>
              <a:t>Оба концепта су видљбва на слици; два различита држања су отелотворена у филозофском друштву, кругу, и групи бахаткиња; обе групе прожете су и обузете Еросом који значи љубав и то савршену, потпуну; како опијеност чула, тако и духовна (чулна ) чежња приказани су као истините праве форме одушевљења и заноса</a:t>
            </a:r>
          </a:p>
          <a:p>
            <a:r>
              <a:rPr lang="sr-Cyrl-RS" sz="1200" dirty="0" smtClean="0"/>
              <a:t>У средини стоји овенчани песник који може посредовати за филозофију и чулност; песник (као слика уметника) – појављује се као најдостојанственија појава међу присутнима; он је тај који може да апсорбује и Аполона и Диониса - дух и материју, и надучност и чулност</a:t>
            </a:r>
          </a:p>
          <a:p>
            <a:r>
              <a:rPr lang="sr-Cyrl-RS" sz="1200" dirty="0" smtClean="0"/>
              <a:t>Фојербах, за своје дело није пожњео очекивани успех; пре свега критикован је његов суздржани, класицистички хладни колорит, који је у поређењу са ефектним и животним колоритом Пилотија, и његвог бечког такмаца Макарта изгледао сувопаран</a:t>
            </a:r>
            <a:endParaRPr lang="en-US" sz="1200" dirty="0"/>
          </a:p>
        </p:txBody>
      </p:sp>
      <p:sp>
        <p:nvSpPr>
          <p:cNvPr id="4" name="Up Arrow 3"/>
          <p:cNvSpPr/>
          <p:nvPr/>
        </p:nvSpPr>
        <p:spPr>
          <a:xfrm flipH="1" flipV="1">
            <a:off x="685800" y="533400"/>
            <a:ext cx="45719" cy="381000"/>
          </a:xfrm>
          <a:prstGeom prst="upArrow">
            <a:avLst>
              <a:gd name="adj1" fmla="val 50000"/>
              <a:gd name="adj2" fmla="val 48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descr="C:\Users\Igor\Music\0001.jpg"/>
          <p:cNvPicPr>
            <a:picLocks noGrp="1" noChangeAspect="1" noChangeArrowheads="1"/>
          </p:cNvPicPr>
          <p:nvPr>
            <p:ph idx="1"/>
          </p:nvPr>
        </p:nvPicPr>
        <p:blipFill>
          <a:blip r:embed="rId2" cstate="print"/>
          <a:srcRect/>
          <a:stretch>
            <a:fillRect/>
          </a:stretch>
        </p:blipFill>
        <p:spPr bwMode="auto">
          <a:xfrm>
            <a:off x="152400" y="914400"/>
            <a:ext cx="8839200" cy="4648200"/>
          </a:xfrm>
          <a:prstGeom prst="rect">
            <a:avLst/>
          </a:prstGeom>
          <a:noFill/>
        </p:spPr>
      </p:pic>
      <p:sp>
        <p:nvSpPr>
          <p:cNvPr id="3" name="Rectangle 2"/>
          <p:cNvSpPr/>
          <p:nvPr/>
        </p:nvSpPr>
        <p:spPr>
          <a:xfrm>
            <a:off x="2971800" y="5638800"/>
            <a:ext cx="4648200" cy="276999"/>
          </a:xfrm>
          <a:prstGeom prst="rect">
            <a:avLst/>
          </a:prstGeom>
        </p:spPr>
        <p:txBody>
          <a:bodyPr wrap="square">
            <a:spAutoFit/>
          </a:bodyPr>
          <a:lstStyle/>
          <a:p>
            <a:r>
              <a:rPr lang="sr-Cyrl-RS" sz="1200" dirty="0" smtClean="0"/>
              <a:t>Анселм Фојербах, Платонова гозба, 1869.  </a:t>
            </a:r>
            <a:endParaRPr lang="en-US" sz="12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304800"/>
            <a:ext cx="4191000" cy="5821363"/>
          </a:xfrm>
        </p:spPr>
        <p:txBody>
          <a:bodyPr>
            <a:normAutofit fontScale="92500" lnSpcReduction="10000"/>
          </a:bodyPr>
          <a:lstStyle/>
          <a:p>
            <a:endParaRPr lang="sr-Cyrl-RS" b="1" i="1" u="sng" dirty="0" smtClean="0"/>
          </a:p>
          <a:p>
            <a:r>
              <a:rPr lang="sr-Cyrl-RS" sz="1300" dirty="0" smtClean="0"/>
              <a:t>Почео је студије на Академији у Дизелдорфу; након Женеве, отишао је у Париз, а потом се на наговор свог пријатеља Јакоба Бурхарта обрео (од 1850.) у Италији</a:t>
            </a:r>
          </a:p>
          <a:p>
            <a:r>
              <a:rPr lang="sr-Cyrl-RS" sz="1300" dirty="0" smtClean="0"/>
              <a:t>Аутопортрет је сублимација његовог боравка у Италији; приказ уметника крај античких стубова, у суморном, судбинском пејзажу говори о о аутопројекцији уметника који себе види као пророка и визионаракоје проналази у простору класичног света – Италији</a:t>
            </a:r>
          </a:p>
          <a:p>
            <a:r>
              <a:rPr lang="sr-Cyrl-RS" sz="1200" dirty="0" smtClean="0"/>
              <a:t>Као и Рихард Вагнер, са којим је сликар некада био упоређиван, Беклин је поларизовао своју публику; противу Беклина је први ступио Јулијус Мејер Грефе 1905. године; у памфлетском тексту </a:t>
            </a:r>
            <a:r>
              <a:rPr lang="sr-Cyrl-RS" sz="1200" i="1" dirty="0" smtClean="0"/>
              <a:t>Случај Беклин </a:t>
            </a:r>
            <a:r>
              <a:rPr lang="sr-Cyrl-RS" sz="1200" dirty="0" smtClean="0"/>
              <a:t>упутио је на штетност Беклина који је по њему оскрнавио свету уметност – тј. чисту уметност, и њен прогресивни развој у правцу аутономије форме; Беклин је оптужен да вафа и обмањује, и тако скрнави чистоту форме; после обећавајућих почетака, Беклин је по Грефеу у другој фази свог животног дела скренуо са праве линије самотематизирајућог сликарства, и окренуо се пут сликања идеја и замисли</a:t>
            </a:r>
          </a:p>
          <a:p>
            <a:r>
              <a:rPr lang="sr-Cyrl-RS" sz="1200" dirty="0" smtClean="0"/>
              <a:t>Никакав проблем форме га више није занимао, </a:t>
            </a:r>
            <a:r>
              <a:rPr lang="sr-Cyrl-RS" sz="1200" i="1" dirty="0" smtClean="0"/>
              <a:t>позориште</a:t>
            </a:r>
            <a:r>
              <a:rPr lang="sr-Cyrl-RS" sz="1200" dirty="0" smtClean="0"/>
              <a:t> у најлошијем смислу га је привукло – постао је сликар маса; у једној готово расиситчкој опасци истакао је Грефе да Беклиново сликарство  происходи из логике Немаца која пркоси чистој логици уметности</a:t>
            </a:r>
          </a:p>
          <a:p>
            <a:r>
              <a:rPr lang="sr-Cyrl-RS" sz="1200" dirty="0" smtClean="0"/>
              <a:t>Убрзо је одговор стигао са прозване стране; Херман Тоде је 1905. на универзитету Хајделберг одржао низ предавања у одбрану Беклина; означивши Беклина као народног сликара: Свака </a:t>
            </a:r>
            <a:r>
              <a:rPr lang="sr-Cyrl-RS" sz="1200" i="1" dirty="0" smtClean="0"/>
              <a:t>права уметност је народна уметност... Из једне дубоке праисконске душе народа, она живи нужни, неизбежни живот </a:t>
            </a:r>
            <a:r>
              <a:rPr lang="sr-Cyrl-RS" sz="1200" dirty="0" smtClean="0"/>
              <a:t>– место самосврховите ликовности – Беклин је Тодеу сублимирао – снага, осећања, универзалност, љубав према природи и животворна снага уобразиље</a:t>
            </a:r>
          </a:p>
        </p:txBody>
      </p:sp>
      <p:sp>
        <p:nvSpPr>
          <p:cNvPr id="4" name="Up Arrow 3"/>
          <p:cNvSpPr/>
          <p:nvPr/>
        </p:nvSpPr>
        <p:spPr>
          <a:xfrm flipH="1" flipV="1">
            <a:off x="8839200" y="762000"/>
            <a:ext cx="45719" cy="381000"/>
          </a:xfrm>
          <a:prstGeom prst="upArrow">
            <a:avLst>
              <a:gd name="adj1" fmla="val 50000"/>
              <a:gd name="adj2" fmla="val 48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C:\Users\Igor\Music\Simbolizam, GMS, IBorozan\0001.jpg"/>
          <p:cNvPicPr>
            <a:picLocks noChangeAspect="1" noChangeArrowheads="1"/>
          </p:cNvPicPr>
          <p:nvPr/>
        </p:nvPicPr>
        <p:blipFill>
          <a:blip r:embed="rId2" cstate="print"/>
          <a:srcRect/>
          <a:stretch>
            <a:fillRect/>
          </a:stretch>
        </p:blipFill>
        <p:spPr bwMode="auto">
          <a:xfrm>
            <a:off x="4953000" y="609600"/>
            <a:ext cx="3962400" cy="5029200"/>
          </a:xfrm>
          <a:prstGeom prst="rect">
            <a:avLst/>
          </a:prstGeom>
          <a:noFill/>
        </p:spPr>
      </p:pic>
      <p:sp>
        <p:nvSpPr>
          <p:cNvPr id="5" name="Rectangle 4"/>
          <p:cNvSpPr/>
          <p:nvPr/>
        </p:nvSpPr>
        <p:spPr>
          <a:xfrm>
            <a:off x="5715000" y="5715000"/>
            <a:ext cx="3505200" cy="276999"/>
          </a:xfrm>
          <a:prstGeom prst="rect">
            <a:avLst/>
          </a:prstGeom>
        </p:spPr>
        <p:txBody>
          <a:bodyPr wrap="square">
            <a:spAutoFit/>
          </a:bodyPr>
          <a:lstStyle/>
          <a:p>
            <a:r>
              <a:rPr lang="sr-Cyrl-RS" sz="1200" dirty="0" smtClean="0"/>
              <a:t>Арнол Беклин, Аутопортрет, 1873. </a:t>
            </a:r>
            <a:endParaRPr lang="en-US" sz="12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2895600" cy="6278562"/>
          </a:xfrm>
        </p:spPr>
        <p:txBody>
          <a:bodyPr>
            <a:normAutofit fontScale="90000"/>
          </a:bodyPr>
          <a:lstStyle/>
          <a:p>
            <a:r>
              <a:rPr lang="sr-Cyrl-RS" sz="1200" dirty="0" smtClean="0"/>
              <a:t>Мотиве за своје слике је увек изнова проналазио у антици, не подразумевајући да је превише важно држати се изворног, исконског садржаја</a:t>
            </a:r>
            <a:br>
              <a:rPr lang="sr-Cyrl-RS" sz="1200" dirty="0" smtClean="0"/>
            </a:br>
            <a:r>
              <a:rPr lang="sr-Cyrl-RS" sz="1200" dirty="0" smtClean="0"/>
              <a:t>Антика је нудила мотиве, са којима је покушавао да изрази своје лично схватање; са једне стране био је присутан респект за архетипски схваћане митове на већ утврђен начин; са друге стране у многим сликама иронија је обележавала удаљеност моденрог човека од прошлости</a:t>
            </a:r>
            <a:br>
              <a:rPr lang="sr-Cyrl-RS" sz="1200" dirty="0" smtClean="0"/>
            </a:br>
            <a:r>
              <a:rPr lang="sr-Cyrl-RS" sz="1200" dirty="0" smtClean="0"/>
              <a:t>Капитална слика </a:t>
            </a:r>
            <a:r>
              <a:rPr lang="sr-Cyrl-RS" sz="1200" i="1" dirty="0" smtClean="0"/>
              <a:t>У игри таласа </a:t>
            </a:r>
            <a:r>
              <a:rPr lang="sr-Cyrl-RS" sz="1200" dirty="0" smtClean="0"/>
              <a:t>приказуеје морска бића митолошког света, кентауре, тритоне и сирене у веселом купању</a:t>
            </a:r>
            <a:br>
              <a:rPr lang="sr-Cyrl-RS" sz="1200" dirty="0" smtClean="0"/>
            </a:br>
            <a:r>
              <a:rPr lang="sr-Cyrl-RS" sz="1200" dirty="0" smtClean="0"/>
              <a:t>Очигледна шаљива изведена представа, која је било окарактерисано као гротескно; Мејер Грефе је овде могао видети бласфемију озбиљне и свете уметности</a:t>
            </a:r>
            <a:br>
              <a:rPr lang="sr-Cyrl-RS" sz="1200" dirty="0" smtClean="0"/>
            </a:br>
            <a:r>
              <a:rPr lang="sr-Cyrl-RS" sz="1200" dirty="0" smtClean="0"/>
              <a:t>Ипак, Беклин је у овим фантазијама исказивао модерност време и човеково место у савременом универзуму; поглед у прошли свет митолошких божанстава и фантастичних бића, такозвани Беклинов бестијаријум је нудио много тога скривеног; слике митског, праисторијског света показивали су један свет по људској мери, заљубљени Тритон, уплашене Сирене... су представљали богове у људском облику, или врло сличне човеку и тиме истовремено приказивали човека једнаког боговима који господари надприродним силама: они су омогућавали поглед у један сређени свет без непредвидљивости, и на тај начин, уз осврт на античке митове, могли су да сугеришу на доборо старо време, које додуше никада није било; слика између осталог указује и на Беклиново познање Дарвинових еволуционистичких теорија – те приказани ликови представљају еволутивне доказе о хибридним облицима живота</a:t>
            </a:r>
            <a:endParaRPr lang="en-US" sz="1200" dirty="0"/>
          </a:p>
        </p:txBody>
      </p:sp>
      <p:pic>
        <p:nvPicPr>
          <p:cNvPr id="1026" name="Picture 2" descr="C:\Users\Igor\Music\Simbolizam, GMS, IBorozan\1200px-Arnold_Böcklin_-_Im_Spiel_der_Wellen_(1883).jpg"/>
          <p:cNvPicPr>
            <a:picLocks noGrp="1" noChangeAspect="1" noChangeArrowheads="1"/>
          </p:cNvPicPr>
          <p:nvPr>
            <p:ph idx="1"/>
          </p:nvPr>
        </p:nvPicPr>
        <p:blipFill>
          <a:blip r:embed="rId2" cstate="print"/>
          <a:srcRect/>
          <a:stretch>
            <a:fillRect/>
          </a:stretch>
        </p:blipFill>
        <p:spPr bwMode="auto">
          <a:xfrm>
            <a:off x="3581400" y="1371600"/>
            <a:ext cx="5441469" cy="4297363"/>
          </a:xfrm>
          <a:prstGeom prst="rect">
            <a:avLst/>
          </a:prstGeom>
          <a:noFill/>
        </p:spPr>
      </p:pic>
      <p:sp>
        <p:nvSpPr>
          <p:cNvPr id="4" name="Rectangle 3"/>
          <p:cNvSpPr/>
          <p:nvPr/>
        </p:nvSpPr>
        <p:spPr>
          <a:xfrm>
            <a:off x="4800600" y="5715000"/>
            <a:ext cx="4419600" cy="276999"/>
          </a:xfrm>
          <a:prstGeom prst="rect">
            <a:avLst/>
          </a:prstGeom>
        </p:spPr>
        <p:txBody>
          <a:bodyPr wrap="square">
            <a:spAutoFit/>
          </a:bodyPr>
          <a:lstStyle/>
          <a:p>
            <a:r>
              <a:rPr lang="sr-Cyrl-RS" sz="1200" dirty="0" smtClean="0"/>
              <a:t>Арнолд Беклин, У игри таласа, 1883. </a:t>
            </a:r>
            <a:endParaRPr lang="en-US" sz="12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a:xfrm>
            <a:off x="152400" y="0"/>
            <a:ext cx="8534400" cy="6126163"/>
          </a:xfrm>
        </p:spPr>
        <p:txBody>
          <a:bodyPr>
            <a:normAutofit fontScale="85000" lnSpcReduction="20000"/>
          </a:bodyPr>
          <a:lstStyle/>
          <a:p>
            <a:endParaRPr lang="sr-Cyrl-RS" sz="1300" b="1" i="1" u="sng" dirty="0" smtClean="0"/>
          </a:p>
          <a:p>
            <a:r>
              <a:rPr lang="sr-Cyrl-RS" sz="1300" dirty="0" smtClean="0"/>
              <a:t>У време брзих политичких промена и измена животних услова услед индусртијализације и превласти технике, оличеним у железници, настанку фабрика и пренасељених градова, када је приода претворена у складиште сировина, Беклинови пејзажи су омогућавали бекство од свакидашњице; они су омогућили поглед у један сређени свет без непредвидљивости и на тај начин, уз осврт на античке митове могли су да сугеришу такозвано добро старо време, које додуше никада није било, али које је тиме и непролазно – стојећи као вечити идеја; отуда су његове слике чежње за једном другом стварношћу које су  у временима са честим променама сугерисала на једно мирно место, место спокоја</a:t>
            </a:r>
          </a:p>
          <a:p>
            <a:r>
              <a:rPr lang="sr-Cyrl-RS" sz="1300" dirty="0" smtClean="0"/>
              <a:t>Беклинови судбоносни пејзажи су вирутозним илузионизмом проближиле митску антику савременом човеку, при чему је модерном посматрачу њена необичност и другачијост постајала очевидна</a:t>
            </a:r>
          </a:p>
          <a:p>
            <a:r>
              <a:rPr lang="sr-Cyrl-RS" sz="1300" dirty="0" smtClean="0"/>
              <a:t>Ова, за Беклина карактеристична дијалектика репрезентације и имагинације управо је била оно што је Мајер Грефеа иритирало </a:t>
            </a:r>
          </a:p>
          <a:p>
            <a:r>
              <a:rPr lang="sr-Cyrl-RS" sz="1300" dirty="0" smtClean="0"/>
              <a:t>Исто тако Мајер Грефеу  није промакло Беклииново фиксирање на садржину; сликар није илустровао само литерарне мотиве и збивања, него и неизрециво - </a:t>
            </a:r>
            <a:r>
              <a:rPr lang="sr-Cyrl-RS" sz="1300" b="1" dirty="0" smtClean="0"/>
              <a:t>представе, замишљања, расположења </a:t>
            </a:r>
            <a:r>
              <a:rPr lang="sr-Cyrl-RS" sz="1300" dirty="0" smtClean="0"/>
              <a:t>покушавајући да их визуелизује</a:t>
            </a:r>
          </a:p>
          <a:p>
            <a:r>
              <a:rPr lang="sr-Cyrl-RS" sz="1300" dirty="0" smtClean="0"/>
              <a:t>Ово је посебно евидентно у његовом најпознатјем делу </a:t>
            </a:r>
            <a:r>
              <a:rPr lang="sr-Cyrl-RS" sz="1300" i="1" dirty="0" smtClean="0"/>
              <a:t>Острво мртвих </a:t>
            </a:r>
            <a:r>
              <a:rPr lang="sr-Cyrl-RS" sz="1300" dirty="0" smtClean="0"/>
              <a:t>-пет верзија је настало у периоду од 1880. до 1886.; многи тумачи су се безуспешно мучили око лоцирања овог иконографског решења, трагајући за аутентичним мотивим, било литерарним или пејзажним</a:t>
            </a:r>
          </a:p>
          <a:p>
            <a:r>
              <a:rPr lang="sr-Cyrl-RS" sz="1300" dirty="0" smtClean="0"/>
              <a:t>Приказан је поглед на једно замишљено острво у мору, свакако јужни предео, на коме је била јасно представљена античка традиција сахрањивања на хридима (стенама)</a:t>
            </a:r>
          </a:p>
          <a:p>
            <a:r>
              <a:rPr lang="sr-Cyrl-RS" sz="1300" dirty="0" smtClean="0"/>
              <a:t>Радња је назначена уз помоћ чамца са веслачем, ковчегом и у бело обмотаном приликом која стоји; Беклин је при опремању слике њеном наручиоцу написао да је у питању слика за сањање: </a:t>
            </a:r>
            <a:r>
              <a:rPr lang="sr-Cyrl-RS" sz="1300" i="1" dirty="0" smtClean="0"/>
              <a:t>Моћи</a:t>
            </a:r>
            <a:r>
              <a:rPr lang="sr-Cyrl-RS" sz="1300" dirty="0" smtClean="0"/>
              <a:t> </a:t>
            </a:r>
            <a:r>
              <a:rPr lang="sr-Cyrl-RS" sz="1300" i="1" dirty="0" smtClean="0"/>
              <a:t>ћете да сањајући уђете у тамни свет сенки све док вам се не учини да осетите благи, млак дашак, који набира море и при томе вас обузме бојазан да неком речју не пореметите свечану тишину</a:t>
            </a:r>
          </a:p>
          <a:p>
            <a:r>
              <a:rPr lang="sr-Cyrl-RS" sz="1300" dirty="0" smtClean="0"/>
              <a:t>Исто као и у различитим верзијама </a:t>
            </a:r>
            <a:r>
              <a:rPr lang="sr-Cyrl-RS" sz="1300" i="1" dirty="0" smtClean="0"/>
              <a:t>Виле на мору </a:t>
            </a:r>
            <a:r>
              <a:rPr lang="sr-Cyrl-RS" sz="1300" dirty="0" smtClean="0"/>
              <a:t>која је по овом мотиву била претходница </a:t>
            </a:r>
            <a:r>
              <a:rPr lang="sr-Cyrl-RS" sz="1300" i="1" dirty="0" smtClean="0"/>
              <a:t>Острву мртвих </a:t>
            </a:r>
            <a:r>
              <a:rPr lang="sr-Cyrl-RS" sz="1300" dirty="0" smtClean="0"/>
              <a:t>и овде се ради о оживљавању душевне снаге посматрача; усамљена женска фигира у црном је позајмица из епохе романтизма; њена прилика је доминантна и херојска; управо она, као и друге усамљене фигуре стварају утисак непоколебљивости и истрајности -  и тако умногоме дефинишу мрачне Беклинове пејзаже</a:t>
            </a:r>
          </a:p>
          <a:p>
            <a:r>
              <a:rPr lang="sr-Cyrl-RS" sz="1300" dirty="0" smtClean="0"/>
              <a:t>Слика постаје мистериозни симбол који указује на скривене потребе и неизрециву чежњу</a:t>
            </a:r>
          </a:p>
          <a:p>
            <a:r>
              <a:rPr lang="sr-Cyrl-RS" sz="1300" dirty="0" smtClean="0"/>
              <a:t>На Беклиновим пејзажима нису приказани уобичајени академски описи природе са личностима које су заузимале позу ради допадљиве илустрације; то су слике имагинације, црпљене из лектире античких песника и доживљаја природе од овог сликара при медитативном више часовном посматрању са мора или планине; његове митолошке визије су модерни конструкти једне индивидуалне уметничке идеје прераде света; оне не исказуј обожавање природе већ њено присвајање, примање у себе; у том свету визије, који у руху митова се не чини као далека будућност већ као и увек и још присутна унутрашња стварност човека, човек сличан богу није више одвојен од природе, спољни свет више није загонетан, њему увек страни обејкат већ део њега самог као што је он део природе</a:t>
            </a:r>
          </a:p>
          <a:p>
            <a:r>
              <a:rPr lang="sr-Cyrl-RS" sz="1300" dirty="0" smtClean="0"/>
              <a:t>Беклинове визије створиле су један програм слика који је формулисао идеју јединства човека и света која је помогла успеху његових пејзажа; они се разумеју као пројекције човекове унутрашњости</a:t>
            </a:r>
          </a:p>
          <a:p>
            <a:endParaRPr lang="sr-Cyrl-RS" sz="1300" dirty="0" smtClean="0"/>
          </a:p>
          <a:p>
            <a:r>
              <a:rPr lang="sr-Cyrl-RS" sz="1300" dirty="0" smtClean="0"/>
              <a:t>У сваком случају, ово је сликарство у великој супротности а спрам остварења светла и форме француских импресиониста, баш онако како је тврдио Јулијус Мајер Грефе</a:t>
            </a:r>
          </a:p>
          <a:p>
            <a:endParaRPr lang="sr-Cyrl-RS" sz="1200" dirty="0" smtClean="0"/>
          </a:p>
          <a:p>
            <a:endParaRPr lang="sr-Cyrl-RS" sz="1200" dirty="0" smtClean="0"/>
          </a:p>
        </p:txBody>
      </p:sp>
      <p:sp>
        <p:nvSpPr>
          <p:cNvPr id="3" name="Up Arrow 2"/>
          <p:cNvSpPr/>
          <p:nvPr/>
        </p:nvSpPr>
        <p:spPr>
          <a:xfrm flipH="1" flipV="1">
            <a:off x="8610600" y="3200400"/>
            <a:ext cx="45719" cy="381000"/>
          </a:xfrm>
          <a:prstGeom prst="upArrow">
            <a:avLst>
              <a:gd name="adj1" fmla="val 50000"/>
              <a:gd name="adj2" fmla="val 48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Up Arrow 3"/>
          <p:cNvSpPr/>
          <p:nvPr/>
        </p:nvSpPr>
        <p:spPr>
          <a:xfrm flipH="1" flipV="1">
            <a:off x="457200" y="1828800"/>
            <a:ext cx="45719" cy="381000"/>
          </a:xfrm>
          <a:prstGeom prst="upArrow">
            <a:avLst>
              <a:gd name="adj1" fmla="val 50000"/>
              <a:gd name="adj2" fmla="val 48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p Arrow 3"/>
          <p:cNvSpPr/>
          <p:nvPr/>
        </p:nvSpPr>
        <p:spPr>
          <a:xfrm flipH="1" flipV="1">
            <a:off x="8915400" y="990600"/>
            <a:ext cx="45719" cy="381000"/>
          </a:xfrm>
          <a:prstGeom prst="upArrow">
            <a:avLst>
              <a:gd name="adj1" fmla="val 50000"/>
              <a:gd name="adj2" fmla="val 48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C:\Users\Igor\Music\Simbolizam, GMS, IBorozan\b0230d737241062ce81c295f2732f126.jpg"/>
          <p:cNvPicPr>
            <a:picLocks noGrp="1" noChangeAspect="1" noChangeArrowheads="1"/>
          </p:cNvPicPr>
          <p:nvPr>
            <p:ph idx="1"/>
          </p:nvPr>
        </p:nvPicPr>
        <p:blipFill>
          <a:blip r:embed="rId2" cstate="print"/>
          <a:srcRect/>
          <a:stretch>
            <a:fillRect/>
          </a:stretch>
        </p:blipFill>
        <p:spPr bwMode="auto">
          <a:xfrm>
            <a:off x="914400" y="609600"/>
            <a:ext cx="7467600" cy="5059363"/>
          </a:xfrm>
          <a:prstGeom prst="rect">
            <a:avLst/>
          </a:prstGeom>
          <a:noFill/>
        </p:spPr>
      </p:pic>
      <p:sp>
        <p:nvSpPr>
          <p:cNvPr id="5" name="Rectangle 4"/>
          <p:cNvSpPr/>
          <p:nvPr/>
        </p:nvSpPr>
        <p:spPr>
          <a:xfrm>
            <a:off x="3200400" y="5715000"/>
            <a:ext cx="6019800" cy="276999"/>
          </a:xfrm>
          <a:prstGeom prst="rect">
            <a:avLst/>
          </a:prstGeom>
        </p:spPr>
        <p:txBody>
          <a:bodyPr wrap="square">
            <a:spAutoFit/>
          </a:bodyPr>
          <a:lstStyle/>
          <a:p>
            <a:r>
              <a:rPr lang="sr-Cyrl-RS" sz="1200" dirty="0" smtClean="0"/>
              <a:t>Арнолд Беклин, Вила на мору, 1865.</a:t>
            </a:r>
            <a:endParaRPr lang="en-US" sz="12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838200"/>
            <a:ext cx="8229600" cy="5516563"/>
          </a:xfrm>
        </p:spPr>
        <p:txBody>
          <a:bodyPr>
            <a:normAutofit fontScale="47500" lnSpcReduction="20000"/>
          </a:bodyPr>
          <a:lstStyle/>
          <a:p>
            <a:r>
              <a:rPr lang="sr-Cyrl-RS" sz="3000" dirty="0" smtClean="0"/>
              <a:t>При том се појачавао интерес за идентификацијом тема и представљањем живота елита у старо доба; наизглед неоспорна знања о чињеничном животу у антици поткопавали су парадигму класичне антике – изнова су ревалоризовани: микенска култура, архајска или доба позне римске уметности – који су били маргинализовани као појаве пропасти, и предступњеви високе и класичне античке уметности</a:t>
            </a:r>
          </a:p>
          <a:p>
            <a:r>
              <a:rPr lang="sr-Cyrl-RS" sz="3000" dirty="0" smtClean="0"/>
              <a:t>Успостављена је превласт научног позитивизма; на напредак у научним сазнањима о антици умногоме је утицала промена парадигме у историјским наукама; посебно се истиче дело </a:t>
            </a:r>
            <a:r>
              <a:rPr lang="sr-Latn-RS" sz="3000" i="1" dirty="0" smtClean="0"/>
              <a:t>Historika</a:t>
            </a:r>
            <a:r>
              <a:rPr lang="sr-Latn-RS" sz="3000" dirty="0" smtClean="0"/>
              <a:t> </a:t>
            </a:r>
            <a:r>
              <a:rPr lang="sr-Cyrl-RS" sz="3000" dirty="0" smtClean="0"/>
              <a:t>Јохана Густава Дројзена у коме се насупрот  тумачењу намерно створених извора, упућује на поштовање извора везаних за руине, дакле, захтева се апсолутна аутентичност  - пошто се извори на основу познања риуна могу сматрати ненамерно конзервираним сведочанством прошлости, они добијају једну специфичну вредност примарног </a:t>
            </a:r>
            <a:r>
              <a:rPr lang="sr-Cyrl-RS" sz="3000" dirty="0" smtClean="0"/>
              <a:t>исказа - </a:t>
            </a:r>
            <a:r>
              <a:rPr lang="sr-Cyrl-RS" sz="3000" dirty="0" smtClean="0"/>
              <a:t>већина извора везаних за руине (материјалне остатке прошлости) све више постају кључни докази, објекти истраживања чије конзеквентно искоришћавање може да открије пут у свет социјалног живота античких друштава</a:t>
            </a:r>
          </a:p>
          <a:p>
            <a:r>
              <a:rPr lang="sr-Cyrl-RS" sz="3000" dirty="0" smtClean="0"/>
              <a:t>Снажан утицај  у контексту реконструкције антике је извршен преко </a:t>
            </a:r>
            <a:r>
              <a:rPr lang="sr-Cyrl-RS" sz="3000" dirty="0" smtClean="0"/>
              <a:t>открића Венера Милоска 1820., и </a:t>
            </a:r>
            <a:r>
              <a:rPr lang="sr-Cyrl-RS" sz="3000" dirty="0" smtClean="0"/>
              <a:t>ископавања - од </a:t>
            </a:r>
            <a:r>
              <a:rPr lang="sr-Cyrl-RS" sz="3000" dirty="0" smtClean="0"/>
              <a:t>1870. за Немачку значајна </a:t>
            </a:r>
            <a:r>
              <a:rPr lang="sr-Cyrl-RS" sz="3000" dirty="0" smtClean="0"/>
              <a:t>су </a:t>
            </a:r>
            <a:r>
              <a:rPr lang="sr-Cyrl-RS" sz="3000" dirty="0" smtClean="0"/>
              <a:t>ископавања</a:t>
            </a:r>
            <a:r>
              <a:rPr lang="sr-Cyrl-RS" sz="3000" dirty="0" smtClean="0"/>
              <a:t>: </a:t>
            </a:r>
            <a:r>
              <a:rPr lang="sr-Cyrl-RS" sz="3000" dirty="0" smtClean="0"/>
              <a:t>Ернста Курцијуса </a:t>
            </a:r>
            <a:r>
              <a:rPr lang="sr-Cyrl-RS" sz="3000" dirty="0" smtClean="0"/>
              <a:t>- Олимпија </a:t>
            </a:r>
            <a:r>
              <a:rPr lang="sr-Cyrl-RS" sz="3000" dirty="0" smtClean="0"/>
              <a:t>и Хајнриха Шлимана - Троја; репродукције ископаних уметничких објаката и грађевина од стране уметника су изведени као програмска основа једног новог стремљења за аутентичношћу</a:t>
            </a:r>
          </a:p>
          <a:p>
            <a:r>
              <a:rPr lang="sr-Cyrl-RS" sz="3000" dirty="0" smtClean="0"/>
              <a:t>Нова открића су имала велики утицај произвођење нових садржаја, јер се са растућим познавањем антика преобратила од одбаченог идеалног и далеког света до схватљиве, појмљиве историјске прошлости</a:t>
            </a:r>
          </a:p>
          <a:p>
            <a:r>
              <a:rPr lang="sr-Cyrl-RS" sz="3000" dirty="0" smtClean="0"/>
              <a:t>Све ово је сиптоматски исказао сликар Лоренс Алма Тадема: </a:t>
            </a:r>
            <a:r>
              <a:rPr lang="sr-Latn-RS" sz="3000" dirty="0" smtClean="0"/>
              <a:t>The old Romans weer human fleesh and blood, like ourselves moved by the same passions and emotions</a:t>
            </a:r>
            <a:endParaRPr lang="sr-Cyrl-RS" sz="3000" dirty="0" smtClean="0"/>
          </a:p>
          <a:p>
            <a:r>
              <a:rPr lang="sr-Cyrl-RS" sz="3000" dirty="0" smtClean="0"/>
              <a:t>Уместо дуалитета посткласицистичког човека и апсолутне лепоте и херојске слике класицизма – слика антике је скренула у више праваца; у сликарству је формалистички устројена хомогена рецепција антике класицизма ослобођена једнозначности</a:t>
            </a:r>
          </a:p>
          <a:p>
            <a:endParaRPr lang="sr-Cyrl-RS" sz="3000" dirty="0" smtClean="0"/>
          </a:p>
          <a:p>
            <a:endParaRPr lang="sr-Cyrl-RS" sz="3000" dirty="0" smtClean="0"/>
          </a:p>
          <a:p>
            <a:endParaRPr lang="sr-Cyrl-RS" sz="3000" dirty="0" smtClean="0"/>
          </a:p>
          <a:p>
            <a:endParaRPr lang="sr-Cyrl-RS" sz="3000" dirty="0" smtClean="0"/>
          </a:p>
          <a:p>
            <a:endParaRPr lang="sr-Cyrl-RS" sz="3000" dirty="0" smtClean="0"/>
          </a:p>
          <a:p>
            <a:endParaRPr lang="sr-Cyrl-RS" sz="1200" dirty="0" smtClean="0"/>
          </a:p>
          <a:p>
            <a:endParaRPr lang="sr-Cyrl-RS" sz="1200" dirty="0" smtClean="0"/>
          </a:p>
          <a:p>
            <a:endParaRPr lang="sr-Cyrl-RS" sz="1200" dirty="0" smtClean="0"/>
          </a:p>
          <a:p>
            <a:endParaRPr lang="sr-Cyrl-RS" sz="1200" dirty="0" smtClean="0"/>
          </a:p>
          <a:p>
            <a:endParaRPr lang="sr-Cyrl-RS" sz="1200" dirty="0" smtClean="0"/>
          </a:p>
          <a:p>
            <a:endParaRPr lang="sr-Cyrl-RS" sz="1200" dirty="0" smtClean="0"/>
          </a:p>
          <a:p>
            <a:endParaRPr lang="sr-Cyrl-RS" sz="1200" dirty="0"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Igor\Music\Simbolizam, GMS, IBorozan\0001.jpg"/>
          <p:cNvPicPr>
            <a:picLocks noChangeAspect="1" noChangeArrowheads="1"/>
          </p:cNvPicPr>
          <p:nvPr/>
        </p:nvPicPr>
        <p:blipFill>
          <a:blip r:embed="rId2" cstate="print"/>
          <a:srcRect/>
          <a:stretch>
            <a:fillRect/>
          </a:stretch>
        </p:blipFill>
        <p:spPr bwMode="auto">
          <a:xfrm>
            <a:off x="533400" y="457200"/>
            <a:ext cx="8229600" cy="5257800"/>
          </a:xfrm>
          <a:prstGeom prst="rect">
            <a:avLst/>
          </a:prstGeom>
          <a:noFill/>
        </p:spPr>
      </p:pic>
      <p:sp>
        <p:nvSpPr>
          <p:cNvPr id="3" name="Rectangle 2"/>
          <p:cNvSpPr/>
          <p:nvPr/>
        </p:nvSpPr>
        <p:spPr>
          <a:xfrm>
            <a:off x="3276600" y="5791200"/>
            <a:ext cx="5943600" cy="276999"/>
          </a:xfrm>
          <a:prstGeom prst="rect">
            <a:avLst/>
          </a:prstGeom>
        </p:spPr>
        <p:txBody>
          <a:bodyPr wrap="square">
            <a:spAutoFit/>
          </a:bodyPr>
          <a:lstStyle/>
          <a:p>
            <a:r>
              <a:rPr lang="sr-Cyrl-RS" sz="1200" dirty="0" smtClean="0"/>
              <a:t>Арнолд Беклин, Острво мртвих, 1880. </a:t>
            </a:r>
            <a:endParaRPr lang="en-US" sz="1200"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3429000" cy="5973762"/>
          </a:xfrm>
        </p:spPr>
        <p:txBody>
          <a:bodyPr>
            <a:normAutofit/>
          </a:bodyPr>
          <a:lstStyle/>
          <a:p>
            <a:r>
              <a:rPr lang="sr-Cyrl-RS" sz="1200" dirty="0" smtClean="0"/>
              <a:t>Поређење Ничеа и Беклина чини се немиовним; филозоф је критиковао савремено грађанство због њиховог бездушног материјализма и развио је један програм динамично спиритуализма; објавившу смрт бога створио је нову митологију која је заснована на непосредној спознаји; објаснио је као је грчка антика развила свој свет користећи опажање природе; у сржи тог концепта нашао се дуализам аполоновског (дух фомалне лепоте и класичне уметности) и дионисијског принципа (дух екстазе, опијања, оргијања) </a:t>
            </a:r>
            <a:br>
              <a:rPr lang="sr-Cyrl-RS" sz="1200" dirty="0" smtClean="0"/>
            </a:br>
            <a:r>
              <a:rPr lang="sr-Cyrl-RS" sz="1200" dirty="0" smtClean="0"/>
              <a:t>Беклин се одушевљавао Ничеовим теоријама; може се рећи да је он користећи форму аполоновскох изражавао дионисијско  - који се по Ничеовим речима може поредити са грчким трагедијама</a:t>
            </a:r>
            <a:br>
              <a:rPr lang="sr-Cyrl-RS" sz="1200" dirty="0" smtClean="0"/>
            </a:br>
            <a:r>
              <a:rPr lang="sr-Cyrl-RS" sz="1200" dirty="0" smtClean="0"/>
              <a:t>Сам Ниче у ументику препознао сродну душу- уметника који тражи пут</a:t>
            </a:r>
            <a:br>
              <a:rPr lang="sr-Cyrl-RS" sz="1200" dirty="0" smtClean="0"/>
            </a:br>
            <a:r>
              <a:rPr lang="sr-Cyrl-RS" sz="1200" dirty="0" smtClean="0"/>
              <a:t>Баш као и титан Прометеј кога је уметник представио између неба и земље на стени окованог, тако је и он херојска фигура- то је уметник који је по Ничеу био способан за проналажење сосптвених тема, и као што је филозоф створио свог Заратустру, тако је и слика изнашао своју личну митологију</a:t>
            </a:r>
            <a:br>
              <a:rPr lang="sr-Cyrl-RS" sz="1200" dirty="0" smtClean="0"/>
            </a:br>
            <a:r>
              <a:rPr lang="sr-Cyrl-RS" sz="1200" dirty="0" smtClean="0"/>
              <a:t>Коначно, пејзаж </a:t>
            </a:r>
            <a:r>
              <a:rPr lang="sr-Cyrl-RS" sz="1200" i="1" dirty="0" smtClean="0"/>
              <a:t>Оковани Прометеј</a:t>
            </a:r>
            <a:r>
              <a:rPr lang="sr-Cyrl-RS" sz="1200" dirty="0" smtClean="0"/>
              <a:t>, у коме је људска фигура уметнута у брдо (природу) говори о коцепту </a:t>
            </a:r>
            <a:r>
              <a:rPr lang="sr-Cyrl-RS" sz="1200" b="1" dirty="0" smtClean="0"/>
              <a:t>антропоморфног</a:t>
            </a:r>
            <a:r>
              <a:rPr lang="sr-Cyrl-RS" sz="1200" dirty="0" smtClean="0"/>
              <a:t> пејзажа као одлике Беклиновог сликарства – природа и чеовек се сједињују, и пирорда постаје огледало човеког сопства</a:t>
            </a:r>
            <a:endParaRPr lang="en-US" sz="1200" dirty="0"/>
          </a:p>
        </p:txBody>
      </p:sp>
      <p:pic>
        <p:nvPicPr>
          <p:cNvPr id="6" name="Picture 2" descr="C:\Users\Igor\Music\Simbolizam, GMS, IBorozan\prometheus-1883.jpg"/>
          <p:cNvPicPr>
            <a:picLocks noGrp="1" noChangeAspect="1" noChangeArrowheads="1"/>
          </p:cNvPicPr>
          <p:nvPr>
            <p:ph idx="1"/>
          </p:nvPr>
        </p:nvPicPr>
        <p:blipFill>
          <a:blip r:embed="rId2" cstate="print"/>
          <a:srcRect/>
          <a:stretch>
            <a:fillRect/>
          </a:stretch>
        </p:blipFill>
        <p:spPr bwMode="auto">
          <a:xfrm>
            <a:off x="4114800" y="1600200"/>
            <a:ext cx="4800600" cy="3733800"/>
          </a:xfrm>
          <a:prstGeom prst="rect">
            <a:avLst/>
          </a:prstGeom>
          <a:noFill/>
        </p:spPr>
      </p:pic>
      <p:sp>
        <p:nvSpPr>
          <p:cNvPr id="4" name="Rectangle 3"/>
          <p:cNvSpPr/>
          <p:nvPr/>
        </p:nvSpPr>
        <p:spPr>
          <a:xfrm>
            <a:off x="4876800" y="5410200"/>
            <a:ext cx="4343400" cy="276999"/>
          </a:xfrm>
          <a:prstGeom prst="rect">
            <a:avLst/>
          </a:prstGeom>
        </p:spPr>
        <p:txBody>
          <a:bodyPr wrap="square">
            <a:spAutoFit/>
          </a:bodyPr>
          <a:lstStyle/>
          <a:p>
            <a:r>
              <a:rPr lang="sr-Cyrl-RS" sz="1200" dirty="0" smtClean="0"/>
              <a:t>Арнолд Беклин, Оковани Прометеј, 1883. </a:t>
            </a:r>
            <a:endParaRPr lang="en-US" sz="1200"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304800" y="152400"/>
            <a:ext cx="4038600" cy="6400800"/>
          </a:xfrm>
        </p:spPr>
        <p:txBody>
          <a:bodyPr>
            <a:normAutofit fontScale="90000"/>
          </a:bodyPr>
          <a:lstStyle/>
          <a:p>
            <a:r>
              <a:rPr lang="sr-Cyrl-RS" sz="1200" dirty="0" smtClean="0"/>
              <a:t>Канонски Беклинов аутопортрет са свирајућом смрти приказује уметника у доби од 45 година са палетом и четкицом у руци, надахнут шкрипавом јецајућом смрти у позадини</a:t>
            </a:r>
            <a:br>
              <a:rPr lang="sr-Cyrl-RS" sz="1200" dirty="0" smtClean="0"/>
            </a:br>
            <a:r>
              <a:rPr lang="sr-Cyrl-RS" sz="1200" dirty="0" smtClean="0"/>
              <a:t>Највећа вредност представе лежи у у илузиониситичком утиску, у погледу и држању слиакра; у форми иреалне алегорије приказао је Беклин како он кроз овековечење своје уметности у облику својих слика, ради противу пролазности; уверљивост аутопортрету доноси привидна несагласност иреалане алегорије и илузионистичке слике видљиве стварности </a:t>
            </a:r>
            <a:br>
              <a:rPr lang="sr-Cyrl-RS" sz="1200" dirty="0" smtClean="0"/>
            </a:br>
            <a:r>
              <a:rPr lang="sr-Cyrl-RS" sz="1200" dirty="0" smtClean="0"/>
              <a:t>Слика је већ код савременика изазвала сензацију: Нарочито фасцинирајуће је Беклинова слика смрти чија кошчата рука покреће гудало које даје звук Г-дур струне; Беклин се не покаује у неком меланхолично-депресивном расположењу, напротив он се показује као уметник са инспирацијом који усред свог рада застаје да би ослушнуо гласове из ванземаљског царства. У наглашавању смрти као капији ка ванземљаскохм царству и истинитости (стварности) он види уметника као посредника између оба света који располаже визионарском моћи</a:t>
            </a:r>
            <a:br>
              <a:rPr lang="sr-Cyrl-RS" sz="1200" dirty="0" smtClean="0"/>
            </a:br>
            <a:r>
              <a:rPr lang="sr-Cyrl-RS" sz="1200" dirty="0" smtClean="0"/>
              <a:t>Са својим митолошким причама у сликама крајем 19. века Беклин је постао прослављена сликарска звезда и скоро ниједна буржоаска дневна соба није била без неке од његових репродукција</a:t>
            </a:r>
            <a:br>
              <a:rPr lang="sr-Cyrl-RS" sz="1200" dirty="0" smtClean="0"/>
            </a:br>
            <a:r>
              <a:rPr lang="sr-Cyrl-RS" sz="1200" dirty="0" smtClean="0"/>
              <a:t>Свет на Беклоновим сликама изгледао је очишћен од свега бедног, прљавог и половичног, писао је Ханс Рисенхаген 1902. у једном чланку у ком одаје признање уметнику; он је упозоравао на култ Беклина који је ишао до бесмисленог, али се није могао уздржати од патетичних речи; </a:t>
            </a:r>
            <a:r>
              <a:rPr lang="sr-Cyrl-RS" sz="1200" i="1" dirty="0" smtClean="0"/>
              <a:t>Беклин је један од оних великих људи који вечно сведоче о сличности човека са Богом</a:t>
            </a:r>
            <a:r>
              <a:rPr lang="sr-Cyrl-RS" sz="1200" dirty="0" smtClean="0"/>
              <a:t/>
            </a:r>
            <a:br>
              <a:rPr lang="sr-Cyrl-RS" sz="1200" dirty="0" smtClean="0"/>
            </a:br>
            <a:r>
              <a:rPr lang="sr-Cyrl-RS" sz="1200" dirty="0" smtClean="0"/>
              <a:t>У епохи конституисања великих људи пророчки Беклинов лик је коначно уздигнут до божанског, уметник пророк у епохи култа генија уздигнут је до највиших висина</a:t>
            </a:r>
            <a:br>
              <a:rPr lang="sr-Cyrl-RS" sz="1200" dirty="0" smtClean="0"/>
            </a:br>
            <a:endParaRPr lang="en-US" sz="1200" dirty="0"/>
          </a:p>
        </p:txBody>
      </p:sp>
      <p:pic>
        <p:nvPicPr>
          <p:cNvPr id="2050" name="Picture 2" descr="C:\Users\Igor\Music\Simbolizam, GMS, IBorozan\00001.jpg"/>
          <p:cNvPicPr>
            <a:picLocks noChangeAspect="1" noChangeArrowheads="1"/>
          </p:cNvPicPr>
          <p:nvPr/>
        </p:nvPicPr>
        <p:blipFill>
          <a:blip r:embed="rId2" cstate="print"/>
          <a:srcRect/>
          <a:stretch>
            <a:fillRect/>
          </a:stretch>
        </p:blipFill>
        <p:spPr bwMode="auto">
          <a:xfrm>
            <a:off x="4953000" y="533400"/>
            <a:ext cx="3810000" cy="5105400"/>
          </a:xfrm>
          <a:prstGeom prst="rect">
            <a:avLst/>
          </a:prstGeom>
          <a:noFill/>
        </p:spPr>
      </p:pic>
      <p:sp>
        <p:nvSpPr>
          <p:cNvPr id="4" name="Rectangle 3"/>
          <p:cNvSpPr/>
          <p:nvPr/>
        </p:nvSpPr>
        <p:spPr>
          <a:xfrm>
            <a:off x="5791200" y="5715000"/>
            <a:ext cx="3429000" cy="276999"/>
          </a:xfrm>
          <a:prstGeom prst="rect">
            <a:avLst/>
          </a:prstGeom>
        </p:spPr>
        <p:txBody>
          <a:bodyPr wrap="square">
            <a:spAutoFit/>
          </a:bodyPr>
          <a:lstStyle/>
          <a:p>
            <a:r>
              <a:rPr lang="sr-Cyrl-RS" sz="1200" dirty="0" smtClean="0"/>
              <a:t>Арнолд Беклин, Аутопортрет, 1872. </a:t>
            </a:r>
            <a:endParaRPr lang="en-US" sz="1200"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6"/>
          <p:cNvSpPr>
            <a:spLocks noGrp="1"/>
          </p:cNvSpPr>
          <p:nvPr>
            <p:ph type="title"/>
          </p:nvPr>
        </p:nvSpPr>
        <p:spPr>
          <a:xfrm>
            <a:off x="457200" y="-838200"/>
            <a:ext cx="2819400" cy="6477000"/>
          </a:xfrm>
        </p:spPr>
        <p:txBody>
          <a:bodyPr>
            <a:noAutofit/>
          </a:bodyPr>
          <a:lstStyle/>
          <a:p>
            <a:r>
              <a:rPr lang="sr-Cyrl-RS" sz="1050" dirty="0" smtClean="0"/>
              <a:t/>
            </a:r>
            <a:br>
              <a:rPr lang="sr-Cyrl-RS" sz="1050" dirty="0" smtClean="0"/>
            </a:br>
            <a:r>
              <a:rPr lang="sr-Cyrl-RS" sz="1050" dirty="0" smtClean="0"/>
              <a:t/>
            </a:r>
            <a:br>
              <a:rPr lang="sr-Cyrl-RS" sz="1050" dirty="0" smtClean="0"/>
            </a:br>
            <a:r>
              <a:rPr lang="sr-Cyrl-RS" sz="1050" dirty="0" smtClean="0"/>
              <a:t/>
            </a:r>
            <a:br>
              <a:rPr lang="sr-Cyrl-RS" sz="1050" dirty="0" smtClean="0"/>
            </a:br>
            <a:r>
              <a:rPr lang="sr-Cyrl-RS" sz="1050" dirty="0" smtClean="0"/>
              <a:t/>
            </a:r>
            <a:br>
              <a:rPr lang="sr-Cyrl-RS" sz="1050" dirty="0" smtClean="0"/>
            </a:br>
            <a:r>
              <a:rPr lang="sr-Cyrl-RS" sz="1050" dirty="0" smtClean="0"/>
              <a:t/>
            </a:r>
            <a:br>
              <a:rPr lang="sr-Cyrl-RS" sz="1050" dirty="0" smtClean="0"/>
            </a:br>
            <a:r>
              <a:rPr lang="sr-Cyrl-RS" sz="1050" dirty="0" smtClean="0"/>
              <a:t/>
            </a:r>
            <a:br>
              <a:rPr lang="sr-Cyrl-RS" sz="1050" dirty="0" smtClean="0"/>
            </a:br>
            <a:r>
              <a:rPr lang="sr-Cyrl-RS" sz="1050" dirty="0" smtClean="0"/>
              <a:t/>
            </a:r>
            <a:br>
              <a:rPr lang="sr-Cyrl-RS" sz="1050" dirty="0" smtClean="0"/>
            </a:br>
            <a:r>
              <a:rPr lang="sr-Cyrl-RS" sz="1050" dirty="0" smtClean="0"/>
              <a:t/>
            </a:r>
            <a:br>
              <a:rPr lang="sr-Cyrl-RS" sz="1050" dirty="0" smtClean="0"/>
            </a:br>
            <a:r>
              <a:rPr lang="sr-Cyrl-RS" sz="1050" dirty="0" smtClean="0"/>
              <a:t/>
            </a:r>
            <a:br>
              <a:rPr lang="sr-Cyrl-RS" sz="1050" dirty="0" smtClean="0"/>
            </a:br>
            <a:r>
              <a:rPr lang="sr-Cyrl-RS" sz="1050" dirty="0" smtClean="0"/>
              <a:t/>
            </a:r>
            <a:br>
              <a:rPr lang="sr-Cyrl-RS" sz="1050" dirty="0" smtClean="0"/>
            </a:br>
            <a:r>
              <a:rPr lang="sr-Cyrl-RS" sz="1050" dirty="0" smtClean="0"/>
              <a:t/>
            </a:r>
            <a:br>
              <a:rPr lang="sr-Cyrl-RS" sz="1050" dirty="0" smtClean="0"/>
            </a:br>
            <a:r>
              <a:rPr lang="sr-Cyrl-RS" sz="1050" dirty="0" smtClean="0"/>
              <a:t/>
            </a:r>
            <a:br>
              <a:rPr lang="sr-Cyrl-RS" sz="1050" dirty="0" smtClean="0"/>
            </a:br>
            <a:r>
              <a:rPr lang="sr-Cyrl-RS" sz="1050" dirty="0" smtClean="0"/>
              <a:t>Ханс фон Маре је био најмање познати Немачки Римљанин; током читавог живота избегавао је појављивање у јавности; у ширим круговима је био познат пре свега захављјући критичару Јулијус Мајер Грефеу, који га је тек 20 година након смрти ревалоризовао у својој тротомној монографији о историји немачке модерне уметности; том приликом га је прогласио за највећег уметника 19. века, и на тај начин га је увео у свет историјскоументичке критичке историографије</a:t>
            </a:r>
            <a:br>
              <a:rPr lang="sr-Cyrl-RS" sz="1050" dirty="0" smtClean="0"/>
            </a:br>
            <a:r>
              <a:rPr lang="sr-Cyrl-RS" sz="1050" dirty="0" smtClean="0"/>
              <a:t>Избегавање публике је било могуће захваљајући његовом мецени, богатом индустријалцу Конраду Фидлеру и мецени Граф фон Шаку, који су му омогућили боравке у Италији</a:t>
            </a:r>
            <a:br>
              <a:rPr lang="sr-Cyrl-RS" sz="1050" dirty="0" smtClean="0"/>
            </a:br>
            <a:r>
              <a:rPr lang="sr-Cyrl-RS" sz="1050" dirty="0" smtClean="0"/>
              <a:t>Преко својих мецена упознао се са (1876) вајаром Адолфом фон Хилдебрандом са којим је повремено срађивао и једно време у Фиренци делио атеље са њим</a:t>
            </a:r>
            <a:br>
              <a:rPr lang="sr-Cyrl-RS" sz="1050" dirty="0" smtClean="0"/>
            </a:br>
            <a:r>
              <a:rPr lang="sr-Cyrl-RS" sz="1050" dirty="0" smtClean="0"/>
              <a:t>Његов ликовни мотив је као и композиција херметичан; репрезентативанапример је слика Златни век 2; наслов слике као и савршене наге фигуре означавају античку тему</a:t>
            </a:r>
            <a:br>
              <a:rPr lang="sr-Cyrl-RS" sz="1050" dirty="0" smtClean="0"/>
            </a:br>
            <a:r>
              <a:rPr lang="sr-Cyrl-RS" sz="1050" dirty="0" smtClean="0"/>
              <a:t>Златна епоха (век) у грчком античком миту одговара рају у јудео-хришћанској цивилизацији; жена с лева и мушкарас с десна могу се посматрати као идеални пар; човек са брадом седи у средини, други је у позадини, у првом палну налазе се два детета, и још једно крај жене; представљени су људи различитих старосних доби – те се може тврдити да је у питању алегоријски приказ три животне доби; мотив остаје неизвестан и усмерава позорност на формалне аспекте изградње слике; првенствено на приказ људског тела које је Маре видео кроз призму подражавања класичне антике</a:t>
            </a:r>
            <a:br>
              <a:rPr lang="sr-Cyrl-RS" sz="1050" dirty="0" smtClean="0"/>
            </a:br>
            <a:endParaRPr lang="en-US" sz="1050" i="1" dirty="0"/>
          </a:p>
        </p:txBody>
      </p:sp>
      <p:sp>
        <p:nvSpPr>
          <p:cNvPr id="4" name="Rectangle 3"/>
          <p:cNvSpPr/>
          <p:nvPr/>
        </p:nvSpPr>
        <p:spPr>
          <a:xfrm>
            <a:off x="6019800" y="5105400"/>
            <a:ext cx="3352800" cy="523220"/>
          </a:xfrm>
          <a:prstGeom prst="rect">
            <a:avLst/>
          </a:prstGeom>
        </p:spPr>
        <p:txBody>
          <a:bodyPr wrap="square">
            <a:spAutoFit/>
          </a:bodyPr>
          <a:lstStyle/>
          <a:p>
            <a:r>
              <a:rPr lang="sr-Cyrl-RS" sz="1400" dirty="0" smtClean="0"/>
              <a:t>Ханс фон Маре, Златно доба </a:t>
            </a:r>
            <a:r>
              <a:rPr lang="sr-Latn-RS" sz="1400" dirty="0" smtClean="0"/>
              <a:t>II,</a:t>
            </a:r>
            <a:r>
              <a:rPr lang="sr-Cyrl-RS" sz="1400" dirty="0" smtClean="0"/>
              <a:t> 1880-1883.</a:t>
            </a:r>
            <a:r>
              <a:rPr lang="sr-Latn-RS" sz="1400" dirty="0" smtClean="0"/>
              <a:t> </a:t>
            </a:r>
            <a:endParaRPr lang="en-US" sz="1400" dirty="0"/>
          </a:p>
        </p:txBody>
      </p:sp>
      <p:pic>
        <p:nvPicPr>
          <p:cNvPr id="3074" name="Picture 2" descr="C:\Users\Igor\Music\Simbolizam, GMS, IBorozan\0001.jpg"/>
          <p:cNvPicPr>
            <a:picLocks noGrp="1" noChangeAspect="1" noChangeArrowheads="1"/>
          </p:cNvPicPr>
          <p:nvPr>
            <p:ph idx="1"/>
          </p:nvPr>
        </p:nvPicPr>
        <p:blipFill>
          <a:blip r:embed="rId2" cstate="print"/>
          <a:srcRect/>
          <a:stretch>
            <a:fillRect/>
          </a:stretch>
        </p:blipFill>
        <p:spPr bwMode="auto">
          <a:xfrm>
            <a:off x="5181600" y="533400"/>
            <a:ext cx="3567967" cy="4525963"/>
          </a:xfrm>
          <a:prstGeom prst="rect">
            <a:avLst/>
          </a:prstGeom>
          <a:noFill/>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6"/>
          <p:cNvSpPr>
            <a:spLocks noGrp="1"/>
          </p:cNvSpPr>
          <p:nvPr>
            <p:ph type="title"/>
          </p:nvPr>
        </p:nvSpPr>
        <p:spPr>
          <a:xfrm>
            <a:off x="609600" y="-1600200"/>
            <a:ext cx="7543800" cy="7239000"/>
          </a:xfrm>
        </p:spPr>
        <p:txBody>
          <a:bodyPr>
            <a:noAutofit/>
          </a:bodyPr>
          <a:lstStyle/>
          <a:p>
            <a:r>
              <a:rPr lang="sr-Cyrl-RS" sz="1400" dirty="0" smtClean="0"/>
              <a:t/>
            </a:r>
            <a:br>
              <a:rPr lang="sr-Cyrl-RS" sz="1400" dirty="0" smtClean="0"/>
            </a:br>
            <a:r>
              <a:rPr lang="sr-Cyrl-RS" sz="1400" dirty="0" smtClean="0"/>
              <a:t/>
            </a:r>
            <a:br>
              <a:rPr lang="sr-Cyrl-RS" sz="1400" dirty="0" smtClean="0"/>
            </a:br>
            <a:r>
              <a:rPr lang="sr-Cyrl-RS" sz="1400" dirty="0" smtClean="0"/>
              <a:t/>
            </a:r>
            <a:br>
              <a:rPr lang="sr-Cyrl-RS" sz="1400" dirty="0" smtClean="0"/>
            </a:br>
            <a:r>
              <a:rPr lang="sr-Cyrl-RS" sz="1400" dirty="0" smtClean="0"/>
              <a:t/>
            </a:r>
            <a:br>
              <a:rPr lang="sr-Cyrl-RS" sz="1400" dirty="0" smtClean="0"/>
            </a:br>
            <a:r>
              <a:rPr lang="sr-Cyrl-RS" sz="1400" dirty="0" smtClean="0"/>
              <a:t/>
            </a:r>
            <a:br>
              <a:rPr lang="sr-Cyrl-RS" sz="1400" dirty="0" smtClean="0"/>
            </a:br>
            <a:r>
              <a:rPr lang="sr-Cyrl-RS" sz="1400" dirty="0" smtClean="0"/>
              <a:t/>
            </a:r>
            <a:br>
              <a:rPr lang="sr-Cyrl-RS" sz="1400" dirty="0" smtClean="0"/>
            </a:br>
            <a:r>
              <a:rPr lang="sr-Cyrl-RS" sz="1400" dirty="0" smtClean="0"/>
              <a:t/>
            </a:r>
            <a:br>
              <a:rPr lang="sr-Cyrl-RS" sz="1400" dirty="0" smtClean="0"/>
            </a:br>
            <a:r>
              <a:rPr lang="sr-Cyrl-RS" sz="1400" dirty="0" smtClean="0"/>
              <a:t/>
            </a:r>
            <a:br>
              <a:rPr lang="sr-Cyrl-RS" sz="1400" dirty="0" smtClean="0"/>
            </a:br>
            <a:r>
              <a:rPr lang="sr-Cyrl-RS" sz="1400" dirty="0" smtClean="0"/>
              <a:t/>
            </a:r>
            <a:br>
              <a:rPr lang="sr-Cyrl-RS" sz="1400" dirty="0" smtClean="0"/>
            </a:br>
            <a:r>
              <a:rPr lang="sr-Cyrl-RS" sz="1400" dirty="0" smtClean="0"/>
              <a:t/>
            </a:r>
            <a:br>
              <a:rPr lang="sr-Cyrl-RS" sz="1400" dirty="0" smtClean="0"/>
            </a:br>
            <a:r>
              <a:rPr lang="sr-Cyrl-RS" sz="1400" dirty="0" smtClean="0"/>
              <a:t/>
            </a:r>
            <a:br>
              <a:rPr lang="sr-Cyrl-RS" sz="1400" dirty="0" smtClean="0"/>
            </a:br>
            <a:r>
              <a:rPr lang="sr-Cyrl-RS" sz="1400" dirty="0" smtClean="0"/>
              <a:t/>
            </a:r>
            <a:br>
              <a:rPr lang="sr-Cyrl-RS" sz="1400" dirty="0" smtClean="0"/>
            </a:br>
            <a:r>
              <a:rPr lang="sr-Cyrl-RS" sz="1400" dirty="0" smtClean="0"/>
              <a:t/>
            </a:r>
            <a:br>
              <a:rPr lang="sr-Cyrl-RS" sz="1400" dirty="0" smtClean="0"/>
            </a:br>
            <a:r>
              <a:rPr lang="sr-Cyrl-RS" sz="1400" dirty="0" smtClean="0"/>
              <a:t>Ипак, као главни проблем у његовом сликарству, чак изнад теме и садржаја остаје проблем изградње простора – његовог отварања и затварања</a:t>
            </a:r>
            <a:br>
              <a:rPr lang="sr-Cyrl-RS" sz="1400" dirty="0" smtClean="0"/>
            </a:br>
            <a:r>
              <a:rPr lang="sr-Cyrl-RS" sz="1400" dirty="0" smtClean="0"/>
              <a:t>Могуће су додирне тачке са теоријом Адолфа фон Хилдебранда изнешене у књизи </a:t>
            </a:r>
            <a:r>
              <a:rPr lang="sr-Cyrl-RS" sz="1400" i="1" dirty="0" smtClean="0"/>
              <a:t>О проблему форме у сликарској уметности</a:t>
            </a:r>
            <a:r>
              <a:rPr lang="sr-Cyrl-RS" sz="1400" dirty="0" smtClean="0"/>
              <a:t>, коју је публиковао 1893. године, уз помоћ Конрада Фидлера; он је покушао да опише суштину уметности која произилази из теорије опажања; ипак инсистирао је на једном класицистички означеном уметничком идеалу; захтевао је од једног уметничког дела хармонију, мир, благостање, благонаклоност, пораванање снага</a:t>
            </a:r>
            <a:br>
              <a:rPr lang="sr-Cyrl-RS" sz="1400" dirty="0" smtClean="0"/>
            </a:br>
            <a:r>
              <a:rPr lang="sr-Cyrl-RS" sz="1400" dirty="0" smtClean="0"/>
              <a:t>Илузионистичко приказивање простора као и ефекти смањивања били су искуљчени, јер би се са њима у односу на слику или пластику нарушио неопходни мир</a:t>
            </a:r>
            <a:br>
              <a:rPr lang="sr-Cyrl-RS" sz="1400" dirty="0" smtClean="0"/>
            </a:br>
            <a:r>
              <a:rPr lang="sr-Cyrl-RS" sz="1400" dirty="0" smtClean="0"/>
              <a:t>Такође је инсистирао на једној мирној линији контуре и на суксцесивно уназад развојној представи простора уз јасно разликоцвањее (наслаге)</a:t>
            </a:r>
            <a:br>
              <a:rPr lang="sr-Cyrl-RS" sz="1400" dirty="0" smtClean="0"/>
            </a:br>
            <a:r>
              <a:rPr lang="sr-Cyrl-RS" sz="1400" dirty="0" smtClean="0"/>
              <a:t>Много шта је у зрелим Мареовим сликама изведено у складу са овом теоријом; простор је назначен кроз моделовање тела која су насликана у супротности са сажето насликаним пределом, уз небројано међусобно прекривајућих наслага боје - на тај начин постижући фактичку пластичност рељефа </a:t>
            </a:r>
            <a:br>
              <a:rPr lang="sr-Cyrl-RS" sz="1400" dirty="0" smtClean="0"/>
            </a:br>
            <a:r>
              <a:rPr lang="sr-Cyrl-RS" sz="1400" dirty="0" smtClean="0"/>
              <a:t>Простор је пре свега обликован кроз ступњевиту поређаност тела у простору – свака фигура је најмање на једном месту преклопљена, што омогућава Мареу да телима (масама) изгради простор, и тако избегне варку, или лаж перспективног простора</a:t>
            </a:r>
            <a:br>
              <a:rPr lang="sr-Cyrl-RS" sz="1400" dirty="0" smtClean="0"/>
            </a:br>
            <a:r>
              <a:rPr lang="sr-Cyrl-RS" sz="1400" dirty="0" smtClean="0"/>
              <a:t>Слика се сама отвара као равна, флах компопозиција; она постаје чист, узорни образац, без икавог додатног ефекта, безвремена, вечита схема, обликовање, пре него представљање једног идеалног античког света</a:t>
            </a:r>
            <a:br>
              <a:rPr lang="sr-Cyrl-RS" sz="1400" dirty="0" smtClean="0"/>
            </a:br>
            <a:r>
              <a:rPr lang="sr-Cyrl-RS" sz="1400" dirty="0" smtClean="0"/>
              <a:t>Цео поступак, као и античка тема сублимирана је у канонском Мареовом триптиху </a:t>
            </a:r>
            <a:r>
              <a:rPr lang="sr-Cyrl-RS" sz="1400" i="1" dirty="0" smtClean="0"/>
              <a:t>Врт Хесперида</a:t>
            </a:r>
            <a:endParaRPr lang="en-US" sz="1400" i="1" dirty="0"/>
          </a:p>
        </p:txBody>
      </p:sp>
      <p:sp>
        <p:nvSpPr>
          <p:cNvPr id="3" name="Up Arrow 2"/>
          <p:cNvSpPr/>
          <p:nvPr/>
        </p:nvSpPr>
        <p:spPr>
          <a:xfrm flipH="1" flipV="1">
            <a:off x="4876800" y="5715000"/>
            <a:ext cx="45719" cy="381000"/>
          </a:xfrm>
          <a:prstGeom prst="upArrow">
            <a:avLst>
              <a:gd name="adj1" fmla="val 50000"/>
              <a:gd name="adj2" fmla="val 48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Igor\Music\Simbolizam, GMS, IBorozan\Hans_von_Marées_005.jpg"/>
          <p:cNvPicPr>
            <a:picLocks noChangeAspect="1" noChangeArrowheads="1"/>
          </p:cNvPicPr>
          <p:nvPr/>
        </p:nvPicPr>
        <p:blipFill>
          <a:blip r:embed="rId2" cstate="print"/>
          <a:srcRect/>
          <a:stretch>
            <a:fillRect/>
          </a:stretch>
        </p:blipFill>
        <p:spPr bwMode="auto">
          <a:xfrm>
            <a:off x="381000" y="685800"/>
            <a:ext cx="8458200" cy="4724400"/>
          </a:xfrm>
          <a:prstGeom prst="rect">
            <a:avLst/>
          </a:prstGeom>
          <a:noFill/>
        </p:spPr>
      </p:pic>
      <p:sp>
        <p:nvSpPr>
          <p:cNvPr id="3" name="Rectangle 2"/>
          <p:cNvSpPr/>
          <p:nvPr/>
        </p:nvSpPr>
        <p:spPr>
          <a:xfrm>
            <a:off x="3048000" y="5486400"/>
            <a:ext cx="6172200" cy="307777"/>
          </a:xfrm>
          <a:prstGeom prst="rect">
            <a:avLst/>
          </a:prstGeom>
        </p:spPr>
        <p:txBody>
          <a:bodyPr wrap="square">
            <a:spAutoFit/>
          </a:bodyPr>
          <a:lstStyle/>
          <a:p>
            <a:r>
              <a:rPr lang="sr-Cyrl-RS" sz="1400" dirty="0" smtClean="0"/>
              <a:t>Ханс фон Маре, Врт Хесперида, триптих, 1885-1887.</a:t>
            </a:r>
            <a:endParaRPr lang="en-US" sz="1400"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
            <a:ext cx="8229600" cy="5973763"/>
          </a:xfrm>
        </p:spPr>
        <p:txBody>
          <a:bodyPr/>
          <a:lstStyle/>
          <a:p>
            <a:r>
              <a:rPr lang="sr-Cyrl-RS" dirty="0" smtClean="0"/>
              <a:t>Литерартура:</a:t>
            </a:r>
            <a:endParaRPr lang="sr-Latn-RS" dirty="0" smtClean="0"/>
          </a:p>
          <a:p>
            <a:r>
              <a:rPr lang="sr-Cyrl-RS" sz="1800" b="1" dirty="0" smtClean="0"/>
              <a:t>Обавезна (</a:t>
            </a:r>
            <a:r>
              <a:rPr lang="sr-Cyrl-RS" sz="1800" dirty="0" smtClean="0"/>
              <a:t>Алегорија</a:t>
            </a:r>
            <a:r>
              <a:rPr lang="sr-Cyrl-RS" sz="1800" b="1" dirty="0" smtClean="0"/>
              <a:t>)</a:t>
            </a:r>
            <a:endParaRPr lang="sr-Latn-RS" sz="1800" b="1" dirty="0" smtClean="0"/>
          </a:p>
          <a:p>
            <a:r>
              <a:rPr lang="sr-Latn-RS" sz="1800" dirty="0" smtClean="0"/>
              <a:t>Alegorija i arkadija, Antički motivi u slikarstvu hrvatske moderne, ur. P. Vugrinec, Zagreb 2012</a:t>
            </a:r>
            <a:r>
              <a:rPr lang="sr-Latn-RS" sz="1800" dirty="0" smtClean="0"/>
              <a:t>.</a:t>
            </a:r>
          </a:p>
          <a:p>
            <a:r>
              <a:rPr lang="sr-Cyrl-RS" sz="1800" b="1" dirty="0" smtClean="0"/>
              <a:t>Препоручена</a:t>
            </a:r>
            <a:r>
              <a:rPr lang="sr-Cyrl-RS" sz="1800" dirty="0" smtClean="0"/>
              <a:t>:</a:t>
            </a:r>
          </a:p>
          <a:p>
            <a:r>
              <a:rPr lang="sr-Cyrl-RS" sz="1800" dirty="0" smtClean="0"/>
              <a:t>Сташа Бабић, Грци и други, Београд 2008.</a:t>
            </a:r>
          </a:p>
          <a:p>
            <a:r>
              <a:rPr lang="sr-Latn-RS" sz="1800" dirty="0" smtClean="0"/>
              <a:t>The Classics and the Uses of Reception, ed. Charles Martindale, Richard F. Thomas, Oxford 2006, </a:t>
            </a:r>
            <a:r>
              <a:rPr lang="sr-Cyrl-RS" sz="1800" dirty="0" smtClean="0"/>
              <a:t>посебно поглавља 19-22.</a:t>
            </a:r>
            <a:r>
              <a:rPr lang="sr-Latn-RS" sz="1800" dirty="0" smtClean="0"/>
              <a:t> </a:t>
            </a:r>
            <a:endParaRPr lang="sr-Cyrl-RS" sz="1800" dirty="0" smtClean="0"/>
          </a:p>
          <a:p>
            <a:pPr>
              <a:buNone/>
            </a:pPr>
            <a:endParaRPr lang="sr-Latn-RS" sz="1800" dirty="0" smtClean="0"/>
          </a:p>
          <a:p>
            <a:r>
              <a:rPr lang="sr-Cyrl-RS" sz="1800" b="1" dirty="0" smtClean="0"/>
              <a:t>Препоручена</a:t>
            </a:r>
            <a:r>
              <a:rPr lang="sr-Cyrl-RS" sz="1800" dirty="0" smtClean="0"/>
              <a:t> ( Аркадија - Немачки </a:t>
            </a:r>
            <a:r>
              <a:rPr lang="sr-Cyrl-RS" sz="1800" dirty="0" smtClean="0"/>
              <a:t>Римљани</a:t>
            </a:r>
            <a:r>
              <a:rPr lang="sr-Cyrl-RS" sz="1800" dirty="0" smtClean="0"/>
              <a:t>)</a:t>
            </a:r>
            <a:endParaRPr lang="sr-Latn-RS" sz="1800" dirty="0" smtClean="0"/>
          </a:p>
          <a:p>
            <a:endParaRPr lang="sr-Cyrl-RS" sz="1800" dirty="0" smtClean="0"/>
          </a:p>
          <a:p>
            <a:r>
              <a:rPr lang="sr-Latn-RS" sz="1800" dirty="0" smtClean="0"/>
              <a:t>Hubert Locher, Deutsche Malerei im 19. Jahrhundert, Paderborn </a:t>
            </a:r>
            <a:r>
              <a:rPr lang="sr-Latn-RS" sz="1800" dirty="0" smtClean="0"/>
              <a:t>2005</a:t>
            </a:r>
            <a:r>
              <a:rPr lang="sr-Cyrl-RS" sz="1800" dirty="0" smtClean="0"/>
              <a:t>, 159-172.</a:t>
            </a:r>
            <a:endParaRPr lang="sr-Cyrl-RS" sz="1800" dirty="0" smtClean="0"/>
          </a:p>
          <a:p>
            <a:endParaRPr lang="sr-Cyrl-RS" sz="1800" dirty="0" smtClean="0"/>
          </a:p>
          <a:p>
            <a:endParaRPr lang="sr-Cyrl-RS" sz="1800" dirty="0" smtClean="0"/>
          </a:p>
          <a:p>
            <a:endParaRPr lang="sr-Latn-RS" sz="1800" dirty="0" smtClean="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457200"/>
            <a:ext cx="4572000" cy="6172200"/>
          </a:xfrm>
        </p:spPr>
        <p:txBody>
          <a:bodyPr>
            <a:normAutofit fontScale="92500" lnSpcReduction="20000"/>
          </a:bodyPr>
          <a:lstStyle/>
          <a:p>
            <a:pPr lvl="0">
              <a:defRPr/>
            </a:pPr>
            <a:r>
              <a:rPr lang="sr-Cyrl-RS" sz="1200" dirty="0" smtClean="0"/>
              <a:t>У 19. веку могу се уочити критичка бављења антиком која полако, готово неприметно разарају класицистички хуманизам: у њиховом фокусу се више не налазе класично доба, Периклово доба или доба римског императора Цезара, већ пре свега доба римских царева чије се бројне декадентне тенденције наглашавају и повезују са сопственом садашњицом</a:t>
            </a:r>
          </a:p>
          <a:p>
            <a:pPr lvl="0">
              <a:defRPr/>
            </a:pPr>
            <a:r>
              <a:rPr lang="sr-Cyrl-RS" sz="1200" dirty="0" smtClean="0"/>
              <a:t>Успостављена веза са изванвременским светом високе антике је замењено посредним приказима садашњице; антика је реактуализована и то особито у романима, у којима се говори о политичкој, културној и друштвеној пропасти Римског царства; постигли су велики успех у ондашњој јавности</a:t>
            </a:r>
          </a:p>
          <a:p>
            <a:pPr lvl="0">
              <a:defRPr/>
            </a:pPr>
            <a:r>
              <a:rPr lang="sr-Cyrl-RS" sz="1200" dirty="0" smtClean="0"/>
              <a:t>Први у низу је роман </a:t>
            </a:r>
            <a:r>
              <a:rPr lang="sr-Cyrl-RS" sz="1200" i="1" dirty="0" smtClean="0"/>
              <a:t>Последњи дани Помпеје </a:t>
            </a:r>
            <a:r>
              <a:rPr lang="sr-Cyrl-RS" sz="1200" dirty="0" smtClean="0"/>
              <a:t>(1834) Енглеза Едварда Булвера Литона; за њим следе у другој половини века сродни роман: </a:t>
            </a:r>
            <a:r>
              <a:rPr lang="sr-Cyrl-RS" sz="1200" i="1" dirty="0" smtClean="0"/>
              <a:t>Калиста</a:t>
            </a:r>
            <a:r>
              <a:rPr lang="sr-Cyrl-RS" sz="1200" dirty="0" smtClean="0"/>
              <a:t> (1854) Хенрија Њумана; </a:t>
            </a:r>
            <a:r>
              <a:rPr lang="sr-Cyrl-RS" sz="1200" i="1" dirty="0" smtClean="0"/>
              <a:t>Бен Хур </a:t>
            </a:r>
            <a:r>
              <a:rPr lang="sr-Cyrl-RS" sz="1200" dirty="0" smtClean="0"/>
              <a:t>(1880) Луиса Воласа, као и чувени роман </a:t>
            </a:r>
            <a:r>
              <a:rPr lang="en-US" sz="1200" i="1" dirty="0" smtClean="0"/>
              <a:t>Quo </a:t>
            </a:r>
            <a:r>
              <a:rPr lang="en-US" sz="1200" i="1" dirty="0" err="1" smtClean="0"/>
              <a:t>vadis</a:t>
            </a:r>
            <a:r>
              <a:rPr lang="sr-Latn-RS" sz="1200" i="1" dirty="0" smtClean="0"/>
              <a:t>? </a:t>
            </a:r>
            <a:r>
              <a:rPr lang="sr-Latn-RS" sz="1200" dirty="0" smtClean="0"/>
              <a:t>(1880) </a:t>
            </a:r>
            <a:r>
              <a:rPr lang="sr-Cyrl-RS" sz="1200" dirty="0" smtClean="0"/>
              <a:t>Хенрија Сјенкијевича – сви ови романи говоре о политичкој и културној пропасти Рима; они показују једну склеротичну моћну државу која је једним нехуманим и материјалистичким системом вредности све више пропадала и услед социјалних напетости губила унутрашње јединство</a:t>
            </a:r>
          </a:p>
          <a:p>
            <a:pPr lvl="0">
              <a:defRPr/>
            </a:pPr>
            <a:r>
              <a:rPr lang="sr-Cyrl-RS" sz="1200" dirty="0" smtClean="0"/>
              <a:t>Усред овог света чија је пропаст извесна настаје хришћанство чије присталице додуше  чине само једну мањину која је изложена државним репресалијама али која верује у своју историјску мисију; Антагонизам између декадентног паганства и прогресивног хришћанства се уздиже као централни мотив у књижевности о царском Риму</a:t>
            </a:r>
          </a:p>
          <a:p>
            <a:pPr lvl="0">
              <a:defRPr/>
            </a:pPr>
            <a:r>
              <a:rPr lang="sr-Cyrl-RS" sz="1200" dirty="0" smtClean="0"/>
              <a:t>Притом долази до модификација, као на пример у роману </a:t>
            </a:r>
            <a:r>
              <a:rPr lang="sr-Cyrl-RS" sz="1200" i="1" dirty="0" smtClean="0"/>
              <a:t>Антонина</a:t>
            </a:r>
            <a:r>
              <a:rPr lang="sr-Cyrl-RS" sz="1200" dirty="0" smtClean="0"/>
              <a:t> Вилкија Колинса који римску куриру (папска влада у старом Риму) описује као институцију која преко мере воли раскош и чија је опсесија моћ насупрот томе ставља исконску верску заједницу раних хришаћана, са идеалима одрицања и сиромаштва</a:t>
            </a:r>
          </a:p>
          <a:p>
            <a:pPr lvl="0">
              <a:defRPr/>
            </a:pPr>
            <a:r>
              <a:rPr lang="sr-Cyrl-RS" sz="1200" dirty="0" smtClean="0"/>
              <a:t>И други романсијери су позитивно оценили представнике раних хришћана, разликују их  од званичне цркве која се ставила на страну моћних и тиме прекршиа свој етички кодекс, што јасно упућује на актулене политичке догађае у европским  државама</a:t>
            </a:r>
          </a:p>
          <a:p>
            <a:pPr lvl="0">
              <a:defRPr/>
            </a:pPr>
            <a:r>
              <a:rPr lang="sr-Cyrl-RS" sz="1200" dirty="0" smtClean="0"/>
              <a:t>Поједини сликари су кренули пут барокне евокације и стваралачке адаптације класичних сижеа: Карл вон Пилоти, водећи историјски сликар у Немачкој  је средино м19. века насликао представу </a:t>
            </a:r>
            <a:r>
              <a:rPr lang="sr-Cyrl-RS" sz="1200" i="1" dirty="0" smtClean="0"/>
              <a:t>Нерон гледа спаљивање Рима</a:t>
            </a:r>
          </a:p>
          <a:p>
            <a:pPr lvl="0">
              <a:defRPr/>
            </a:pPr>
            <a:r>
              <a:rPr lang="sr-Cyrl-RS" sz="1200" dirty="0" smtClean="0"/>
              <a:t>На слици су нестали класицистички идеали, оличени у повезаности теме и хуманситики идеала, и то у корист радости сензације; и уобличавања једног реторичног псеудобарокног спектакла</a:t>
            </a:r>
          </a:p>
          <a:p>
            <a:pPr lvl="0">
              <a:defRPr/>
            </a:pPr>
            <a:endParaRPr lang="sr-Cyrl-RS" sz="1200" dirty="0" smtClean="0"/>
          </a:p>
          <a:p>
            <a:pPr lvl="0">
              <a:defRPr/>
            </a:pPr>
            <a:endParaRPr lang="sr-Cyrl-RS" sz="1200" dirty="0" smtClean="0"/>
          </a:p>
          <a:p>
            <a:pPr lvl="0">
              <a:defRPr/>
            </a:pPr>
            <a:endParaRPr lang="sr-Cyrl-RS" sz="1200" dirty="0" smtClean="0"/>
          </a:p>
          <a:p>
            <a:pPr lvl="0">
              <a:defRPr/>
            </a:pPr>
            <a:endParaRPr lang="sr-Cyrl-RS" sz="1200" dirty="0" smtClean="0"/>
          </a:p>
        </p:txBody>
      </p:sp>
      <p:pic>
        <p:nvPicPr>
          <p:cNvPr id="4" name="Picture 2" descr="C:\Users\Igor\Music\0001.jpg"/>
          <p:cNvPicPr>
            <a:picLocks noChangeAspect="1" noChangeArrowheads="1"/>
          </p:cNvPicPr>
          <p:nvPr/>
        </p:nvPicPr>
        <p:blipFill>
          <a:blip r:embed="rId2" cstate="print"/>
          <a:srcRect/>
          <a:stretch>
            <a:fillRect/>
          </a:stretch>
        </p:blipFill>
        <p:spPr bwMode="auto">
          <a:xfrm>
            <a:off x="4800600" y="3048000"/>
            <a:ext cx="4267200" cy="3352801"/>
          </a:xfrm>
          <a:prstGeom prst="rect">
            <a:avLst/>
          </a:prstGeom>
          <a:noFill/>
        </p:spPr>
      </p:pic>
      <p:sp>
        <p:nvSpPr>
          <p:cNvPr id="5" name="Up Arrow 4"/>
          <p:cNvSpPr/>
          <p:nvPr/>
        </p:nvSpPr>
        <p:spPr>
          <a:xfrm rot="5400000" flipH="1">
            <a:off x="2034540" y="5737859"/>
            <a:ext cx="45719" cy="304800"/>
          </a:xfrm>
          <a:prstGeom prst="upArrow">
            <a:avLst>
              <a:gd name="adj1" fmla="val 50000"/>
              <a:gd name="adj2" fmla="val 48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4800600" y="6477000"/>
            <a:ext cx="5257800" cy="276999"/>
          </a:xfrm>
          <a:prstGeom prst="rect">
            <a:avLst/>
          </a:prstGeom>
        </p:spPr>
        <p:txBody>
          <a:bodyPr wrap="square">
            <a:spAutoFit/>
          </a:bodyPr>
          <a:lstStyle/>
          <a:p>
            <a:r>
              <a:rPr lang="sr-Cyrl-RS" sz="1200" dirty="0" smtClean="0"/>
              <a:t>Карл Теодор фон Пилоти, Нерон гледа спаљивање Рима, 1861. </a:t>
            </a:r>
            <a:endParaRPr lang="en-US" sz="12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457200" y="0"/>
            <a:ext cx="8229600" cy="6126163"/>
          </a:xfrm>
        </p:spPr>
        <p:txBody>
          <a:bodyPr>
            <a:normAutofit lnSpcReduction="10000"/>
          </a:bodyPr>
          <a:lstStyle/>
          <a:p>
            <a:endParaRPr lang="sr-Cyrl-RS" b="1" i="1" u="sng" dirty="0" smtClean="0"/>
          </a:p>
          <a:p>
            <a:endParaRPr lang="sr-Cyrl-RS" b="1" i="1" u="sng" dirty="0" smtClean="0"/>
          </a:p>
          <a:p>
            <a:r>
              <a:rPr lang="sr-Cyrl-RS" sz="1200" dirty="0" smtClean="0"/>
              <a:t>Едвард Булвер Литон у свом роману о </a:t>
            </a:r>
            <a:r>
              <a:rPr lang="sr-Cyrl-RS" sz="1200" i="1" dirty="0" smtClean="0"/>
              <a:t>Помпеји</a:t>
            </a:r>
            <a:r>
              <a:rPr lang="sr-Cyrl-RS" sz="1200" dirty="0" smtClean="0"/>
              <a:t> настоји да живот у Римском царству моделира у складу са археолошким сазнањима свог доба; то га не спречава да своје описе римског друштва стално доводи у везу са актуелним догађајима у 19. веку; рефлектовање друштвених криза сопствене садшњости у огледалу Римског царства деловало је на бронје писце 19. века са једном необичном снагом фасцинације</a:t>
            </a:r>
          </a:p>
          <a:p>
            <a:endParaRPr lang="sr-Cyrl-RS" sz="1200" dirty="0" smtClean="0"/>
          </a:p>
          <a:p>
            <a:r>
              <a:rPr lang="sr-Cyrl-RS" sz="1200" dirty="0" smtClean="0"/>
              <a:t>Пошто антику не доводе у везу са једном нормом културе важећом за сва времена, они могу да је користе као флескибилан медијум рефлексије за актуелна социјална, политичка као и религиозна изјашњавања </a:t>
            </a:r>
          </a:p>
          <a:p>
            <a:endParaRPr lang="sr-Cyrl-RS" sz="1200" dirty="0" smtClean="0"/>
          </a:p>
          <a:p>
            <a:r>
              <a:rPr lang="sr-Cyrl-RS" sz="1200" dirty="0" smtClean="0"/>
              <a:t>Сходно томе многи уметници фокусирају разне фазе из римске историје, тако се антика помаља као епоха са различитим кодексом вредности, и доводе се у везу са садашњицом или недавном прошлошћу; симултаност овог позиивања на антику може се као видети на слици </a:t>
            </a:r>
            <a:r>
              <a:rPr lang="sr-Cyrl-RS" sz="1200" i="1" dirty="0" smtClean="0"/>
              <a:t>Римљани из доба пропасти </a:t>
            </a:r>
            <a:r>
              <a:rPr lang="sr-Cyrl-RS" sz="1200" dirty="0" smtClean="0"/>
              <a:t>париског</a:t>
            </a:r>
            <a:r>
              <a:rPr lang="sr-Cyrl-RS" sz="1200" i="1" dirty="0" smtClean="0"/>
              <a:t> </a:t>
            </a:r>
            <a:r>
              <a:rPr lang="sr-Cyrl-RS" sz="1200" dirty="0" smtClean="0"/>
              <a:t>сликара Томаса Котира из 1847.</a:t>
            </a:r>
          </a:p>
          <a:p>
            <a:r>
              <a:rPr lang="sr-Cyrl-RS" sz="1200" dirty="0" smtClean="0"/>
              <a:t>Слика је на Париском салону 1847. доживела велики успех; ова историјска слика великог формата конфронтира декаденцију Римског царства са херојским идеалима врлине Римске републике, на тај начин  се рашчитава приказано слављеничко друштво у пространој дворани са стубовима у којој су кружно распоређене скултптуре војсковођа Римске републике – примери изгубљене врлине</a:t>
            </a:r>
          </a:p>
          <a:p>
            <a:r>
              <a:rPr lang="sr-Cyrl-RS" sz="1200" dirty="0" smtClean="0"/>
              <a:t>Док  необуздано неморално уживање у првом плану слике алудира на мноог ожаљену пропаст година Јулске револуције, јунаци Римске републике исклесани у камену (бисте) посредно упућују на херојско време Француске револуције; са симултаном референцом на херосјко-морално  доба и порочну, декаденту антику, Кутир евоцира антагонизам између буржаоског духа епохе Француске револуције и процеса реаристократизације у доба позне Јулске монархије</a:t>
            </a:r>
          </a:p>
          <a:p>
            <a:r>
              <a:rPr lang="sr-Cyrl-RS" sz="1200" dirty="0" smtClean="0"/>
              <a:t>Ова идеја је била на уму Кутиру приликом формирања своје радионице, након што је 1847. постигао велики успех са сликом </a:t>
            </a:r>
            <a:r>
              <a:rPr lang="sr-Cyrl-RS" sz="1200" i="1" dirty="0" smtClean="0"/>
              <a:t>Римљани у доба пропасти</a:t>
            </a:r>
            <a:r>
              <a:rPr lang="sr-Cyrl-RS" sz="1200" dirty="0" smtClean="0"/>
              <a:t>, 1847; слика је повезана са извесним романтизмом и реализмом у служби античке алегорије, иза које се крио критички поглед на савремено друштво</a:t>
            </a:r>
          </a:p>
          <a:p>
            <a:r>
              <a:rPr lang="sr-Cyrl-RS" sz="1200" dirty="0" smtClean="0"/>
              <a:t>Котир је припадао генерацији уметника у Француској средине 19. века на коју је Давид пренео наслеђени неокласицизам и који је у међувремену изгубио значај; нове геберације су тражиле сопствени израз, тежећи иновацији у сагледавању некада иделизоване античке прошлости</a:t>
            </a:r>
          </a:p>
          <a:p>
            <a:endParaRPr lang="sr-Cyrl-RS" sz="1200" dirty="0" smtClean="0"/>
          </a:p>
          <a:p>
            <a:endParaRPr lang="sr-Cyrl-RS" sz="1200" dirty="0" smtClean="0"/>
          </a:p>
        </p:txBody>
      </p:sp>
      <p:sp>
        <p:nvSpPr>
          <p:cNvPr id="3" name="Up Arrow 2"/>
          <p:cNvSpPr/>
          <p:nvPr/>
        </p:nvSpPr>
        <p:spPr>
          <a:xfrm flipV="1">
            <a:off x="8610600" y="2667000"/>
            <a:ext cx="45720" cy="533400"/>
          </a:xfrm>
          <a:prstGeom prst="upArrow">
            <a:avLst>
              <a:gd name="adj1" fmla="val 50000"/>
              <a:gd name="adj2" fmla="val 48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descr="C:\Users\Igor\Music\00001.jpg"/>
          <p:cNvPicPr>
            <a:picLocks noGrp="1" noChangeAspect="1" noChangeArrowheads="1"/>
          </p:cNvPicPr>
          <p:nvPr>
            <p:ph idx="1"/>
          </p:nvPr>
        </p:nvPicPr>
        <p:blipFill>
          <a:blip r:embed="rId2" cstate="print"/>
          <a:srcRect/>
          <a:stretch>
            <a:fillRect/>
          </a:stretch>
        </p:blipFill>
        <p:spPr bwMode="auto">
          <a:xfrm>
            <a:off x="609600" y="609600"/>
            <a:ext cx="8153400" cy="4983163"/>
          </a:xfrm>
          <a:prstGeom prst="rect">
            <a:avLst/>
          </a:prstGeom>
          <a:noFill/>
        </p:spPr>
      </p:pic>
      <p:sp>
        <p:nvSpPr>
          <p:cNvPr id="4" name="Rectangle 3"/>
          <p:cNvSpPr/>
          <p:nvPr/>
        </p:nvSpPr>
        <p:spPr>
          <a:xfrm>
            <a:off x="2667000" y="5638800"/>
            <a:ext cx="7543800" cy="307777"/>
          </a:xfrm>
          <a:prstGeom prst="rect">
            <a:avLst/>
          </a:prstGeom>
        </p:spPr>
        <p:txBody>
          <a:bodyPr wrap="square">
            <a:spAutoFit/>
          </a:bodyPr>
          <a:lstStyle/>
          <a:p>
            <a:r>
              <a:rPr lang="sr-Cyrl-RS" sz="1400" dirty="0" smtClean="0"/>
              <a:t>Томас Кутир, Римљани у доба декаденције, 1847.</a:t>
            </a:r>
            <a:endParaRPr lang="en-US" sz="14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a:normAutofit fontScale="85000" lnSpcReduction="20000"/>
          </a:bodyPr>
          <a:lstStyle/>
          <a:p>
            <a:r>
              <a:rPr lang="sr-Cyrl-RS" sz="1200" dirty="0" smtClean="0"/>
              <a:t>Та нова генерација је кренула пут реконструкције антике који је водио конституисању својеврсног еротизованог жанр сликарства; и они су кроз прошлост реферирали на садашњост, али не у политичком контексту већ на псредан начин на модерне културне и друштвене односе</a:t>
            </a:r>
          </a:p>
          <a:p>
            <a:r>
              <a:rPr lang="sr-Cyrl-RS" sz="1200" dirty="0" smtClean="0"/>
              <a:t>Уморни од канонских прича класицистичког света хероја и фасцинирани светом античке свакодневнице, многи уметници су се окренули новим научним открићима</a:t>
            </a:r>
          </a:p>
          <a:p>
            <a:r>
              <a:rPr lang="sr-Cyrl-RS" sz="1200" dirty="0" smtClean="0"/>
              <a:t>Исти Париски салон који је стимулисао Кутира је је омогућио и успон анегдотског античког жанр сликасртва, који парадигматски заступа Жан Леон Жером</a:t>
            </a:r>
          </a:p>
          <a:p>
            <a:r>
              <a:rPr lang="sr-Cyrl-RS" sz="1200" dirty="0" smtClean="0"/>
              <a:t>На Салону је 1846. изложио канонско дело овог жанра, слику </a:t>
            </a:r>
            <a:r>
              <a:rPr lang="sr-Cyrl-RS" sz="1200" i="1" dirty="0" smtClean="0"/>
              <a:t>Млади Грци гледају борбу претлова</a:t>
            </a:r>
            <a:r>
              <a:rPr lang="sr-Cyrl-RS" sz="1200" dirty="0" smtClean="0"/>
              <a:t>, коју је подржао ликовни критичар Теофил Готје, и која је подстакла читаву групи младих уметника да делују у овом правцу; попут Гистава Буланжеа и других сликара произашлих из атељеа славних сликара Пола Делароша и Шарла Глера.</a:t>
            </a:r>
          </a:p>
          <a:p>
            <a:r>
              <a:rPr lang="sr-Cyrl-RS" sz="1200" dirty="0" smtClean="0"/>
              <a:t>Живели су у једној врсти комуне, тежећи да прошире схватање историјског сликарства својих учитеља; инстистирали су на критичкој преради античког света, успостављајући </a:t>
            </a:r>
            <a:r>
              <a:rPr lang="sr-Cyrl-RS" sz="1200" b="1" i="1" dirty="0" smtClean="0"/>
              <a:t>нео-грчки</a:t>
            </a:r>
            <a:r>
              <a:rPr lang="sr-Cyrl-RS" sz="1200" dirty="0" smtClean="0"/>
              <a:t> концепт сликарства – притом, наслонили су се на већ постојећу традицију употребе археолошких ископавања из  18. века (Херкуланум и Помпеја), и на моду епохе подстакнуту још актуелним сећањем на Грчки рат за независност</a:t>
            </a:r>
          </a:p>
          <a:p>
            <a:r>
              <a:rPr lang="sr-Cyrl-RS" sz="1200" dirty="0" smtClean="0"/>
              <a:t>Неогрчки стил (израз) је приказивао античке шармантне сцене свакодневнице а које су засноване на уверењу посматрача да је слика изведена са потпуном археолошком прецизношћу</a:t>
            </a:r>
          </a:p>
          <a:p>
            <a:r>
              <a:rPr lang="sr-Cyrl-RS" sz="1200" dirty="0" smtClean="0"/>
              <a:t>Управо се тачквим чини канонска Жеромова представа </a:t>
            </a:r>
            <a:r>
              <a:rPr lang="sr-Cyrl-RS" sz="1200" i="1" dirty="0" smtClean="0"/>
              <a:t>Млади Грци гледају борбу петлова</a:t>
            </a:r>
            <a:r>
              <a:rPr lang="sr-Cyrl-RS" sz="1200" dirty="0" smtClean="0"/>
              <a:t>; на њој су прдстављена у предњем плану, две фигуре пред једним спомеником који делује антички, док посматрају борбу петлова; медитерански пејзаж у позадини смешта сцену у златно доба безбрижног детињства</a:t>
            </a:r>
            <a:endParaRPr lang="sr-Latn-RS" sz="1200" dirty="0" smtClean="0"/>
          </a:p>
          <a:p>
            <a:r>
              <a:rPr lang="sr-Cyrl-RS" sz="1200" dirty="0" smtClean="0"/>
              <a:t>Потврда археолошке тачности је видљива на следећим детаљима слике: младићева црвенкасто браон коса украшена бршљановим и ловоровим венцем, кратка како и приличи ефебу (младићи од 18. до 22. године) означава младића из античког доба – баш као црвено зелена марама која клиже са његовог десног рамена; оо ваквим детаљима се расправљало у литератури тог доба – пример – Адолф Бекер у свом првенцу античко-дидактичком роману </a:t>
            </a:r>
            <a:r>
              <a:rPr lang="sr-Cyrl-RS" sz="1200" i="1" dirty="0" smtClean="0"/>
              <a:t>Слике старогрчких обичаја  </a:t>
            </a:r>
            <a:r>
              <a:rPr lang="sr-Cyrl-RS" sz="1200" dirty="0" smtClean="0"/>
              <a:t>из 1840, ради тачнијег упознавања грчких обичаја наводи тиипичан изглед и облачење једног ефеба</a:t>
            </a:r>
          </a:p>
          <a:p>
            <a:r>
              <a:rPr lang="sr-Cyrl-RS" sz="1200" dirty="0" smtClean="0"/>
              <a:t>На први поглед сцена делује као класична Давидова представа, но она крије бројне противуречности, који су трајно уздрмали традиционално схватање Краљевске академије засноване на иделаизираном преображају античких сижеа  - фигуре поседују савремене физиогномије те више подсећају на Енгрове ликове него на Фидијине скулптуре; такође петлови више происходе из барокних животних конвенција, него ли са грчких сликаних фаза, а приказани споменик приказује преношење грчких норми у римску културу; стога целокупан репертоар мотива визуелизира у античком руху једну децидирану неантичку сцену која се нити може сместити нити </a:t>
            </a:r>
            <a:r>
              <a:rPr lang="sr-Cyrl-RS" sz="1200" dirty="0" smtClean="0"/>
              <a:t>датирати </a:t>
            </a:r>
            <a:r>
              <a:rPr lang="sr-Cyrl-RS" sz="1200" dirty="0" smtClean="0"/>
              <a:t>у време и </a:t>
            </a:r>
            <a:r>
              <a:rPr lang="sr-Cyrl-RS" sz="1200" dirty="0" smtClean="0"/>
              <a:t>простор Тадема је морао детаљно поштовати античке материјалне изворе; у супротном је био изложен критици стручне јавности -  што потврђује случај слике Алкеј и Сапфо где му је замерено да су на седиштима екседре имена исписана атићким алфабетом, а не лезбоским </a:t>
            </a:r>
            <a:endParaRPr lang="sr-Cyrl-RS" sz="1200" dirty="0" smtClean="0"/>
          </a:p>
          <a:p>
            <a:r>
              <a:rPr lang="sr-Cyrl-RS" sz="1200" dirty="0" smtClean="0"/>
              <a:t>Слика потврђује Кутирову примену античких и савремених цитата; но за разлику од Кутира сликарство Жерома избегава било какав литерарни подтекст, као и историјско фиксирање у неку епоху, он деидеализује фигуре и показује  њихово тривијално деловање; провокација за савремене посматарче лежала је пре свега у томе, што је сликар презентовао један банални моменат у  монументалном формату до тада везаном за историјско сликарство</a:t>
            </a:r>
          </a:p>
          <a:p>
            <a:r>
              <a:rPr lang="sr-Cyrl-RS" sz="1200" dirty="0" smtClean="0"/>
              <a:t>Другачије од Кутира у сликарству Жерома нема позивања на морал, и нема повезаности приказане ситуације</a:t>
            </a:r>
            <a:r>
              <a:rPr lang="sr-Latn-RS" sz="1200" dirty="0" smtClean="0"/>
              <a:t> </a:t>
            </a:r>
            <a:r>
              <a:rPr lang="sr-Cyrl-RS" sz="1200" dirty="0" smtClean="0"/>
              <a:t>са актуелним тренутком; референца која указује на декаденцију и пропадање под Јулском монархијом, на шта реферира Кутир, овде је изостављена, и слика приказује  једна недидактичку представу, изван литерарног значења, у  којој евентуално оправдавање нагости младића делује безначајно, у питању је једно обично уживање, забављање у моменту</a:t>
            </a:r>
          </a:p>
          <a:p>
            <a:r>
              <a:rPr lang="sr-Cyrl-RS" sz="1200" dirty="0" smtClean="0"/>
              <a:t>Тако је у извесној мери дошло до покушаја  разарања академскае</a:t>
            </a:r>
            <a:r>
              <a:rPr lang="sr-Latn-RS" sz="1200" dirty="0" smtClean="0"/>
              <a:t> </a:t>
            </a:r>
            <a:r>
              <a:rPr lang="sr-Cyrl-RS" sz="1200" dirty="0" smtClean="0"/>
              <a:t>линија класичног </a:t>
            </a:r>
            <a:r>
              <a:rPr lang="sr-Cyrl-RS" sz="1200" dirty="0" smtClean="0"/>
              <a:t>идеала </a:t>
            </a:r>
            <a:r>
              <a:rPr lang="sr-Cyrl-RS" sz="1200" dirty="0" smtClean="0"/>
              <a:t>негованог на Академији од 17. века</a:t>
            </a:r>
            <a:endParaRPr lang="en-US" sz="1200" dirty="0" smtClean="0"/>
          </a:p>
        </p:txBody>
      </p:sp>
      <p:sp>
        <p:nvSpPr>
          <p:cNvPr id="4" name="Up Arrow 3"/>
          <p:cNvSpPr/>
          <p:nvPr/>
        </p:nvSpPr>
        <p:spPr>
          <a:xfrm flipH="1" flipV="1">
            <a:off x="8839200" y="1905000"/>
            <a:ext cx="45719" cy="381000"/>
          </a:xfrm>
          <a:prstGeom prst="upArrow">
            <a:avLst>
              <a:gd name="adj1" fmla="val 50000"/>
              <a:gd name="adj2" fmla="val 48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074" name="Picture 2" descr="C:\Users\Igor\Music\0001.jpg"/>
          <p:cNvPicPr>
            <a:picLocks noGrp="1" noChangeAspect="1" noChangeArrowheads="1"/>
          </p:cNvPicPr>
          <p:nvPr>
            <p:ph idx="1"/>
          </p:nvPr>
        </p:nvPicPr>
        <p:blipFill>
          <a:blip r:embed="rId2" cstate="print"/>
          <a:srcRect/>
          <a:stretch>
            <a:fillRect/>
          </a:stretch>
        </p:blipFill>
        <p:spPr bwMode="auto">
          <a:xfrm>
            <a:off x="838200" y="381000"/>
            <a:ext cx="7543800" cy="5334000"/>
          </a:xfrm>
          <a:prstGeom prst="rect">
            <a:avLst/>
          </a:prstGeom>
          <a:noFill/>
        </p:spPr>
      </p:pic>
      <p:sp>
        <p:nvSpPr>
          <p:cNvPr id="4" name="Rectangle 3"/>
          <p:cNvSpPr/>
          <p:nvPr/>
        </p:nvSpPr>
        <p:spPr>
          <a:xfrm>
            <a:off x="2286000" y="5791200"/>
            <a:ext cx="7772400" cy="307777"/>
          </a:xfrm>
          <a:prstGeom prst="rect">
            <a:avLst/>
          </a:prstGeom>
        </p:spPr>
        <p:txBody>
          <a:bodyPr wrap="square">
            <a:spAutoFit/>
          </a:bodyPr>
          <a:lstStyle/>
          <a:p>
            <a:r>
              <a:rPr lang="sr-Cyrl-RS" sz="1400" dirty="0" smtClean="0"/>
              <a:t>Жан Леон Жером, Млади Грци гледају борбу петлова, 1846.</a:t>
            </a:r>
            <a:endParaRPr lang="en-US" sz="14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0"/>
            <a:ext cx="8229600" cy="6553200"/>
          </a:xfrm>
        </p:spPr>
        <p:txBody>
          <a:bodyPr>
            <a:noAutofit/>
          </a:bodyPr>
          <a:lstStyle/>
          <a:p>
            <a:r>
              <a:rPr lang="sr-Cyrl-RS" sz="1100" dirty="0" smtClean="0"/>
              <a:t>У Француској су жанр сцене биле познате још трубадурског стила; садржај, формат и форма су били спојени у узајамној аналогији те су одговарали класичној дефиницији жанр сликасртва</a:t>
            </a:r>
          </a:p>
          <a:p>
            <a:r>
              <a:rPr lang="sr-Cyrl-RS" sz="1100" dirty="0" smtClean="0"/>
              <a:t>Насупрто томе, Жером је услед диемнзија (величина) својих слика и постављању сцену у узвишен, величанствен свет класичне антике створио једну хибридну форму  између историјске и жанр слике, а која је наговестила крај високог античког света као стилске паардигме у француској уметности</a:t>
            </a:r>
          </a:p>
          <a:p>
            <a:r>
              <a:rPr lang="sr-Cyrl-RS" sz="1100" dirty="0" smtClean="0"/>
              <a:t>Овај хибридни жанр, и у науци дефинисана поливалентност његових слика је дефинисана и на другој Жером</a:t>
            </a:r>
            <a:r>
              <a:rPr lang="sr-Latn-RS" sz="1100" dirty="0" smtClean="0"/>
              <a:t>o</a:t>
            </a:r>
            <a:r>
              <a:rPr lang="sr-Cyrl-RS" sz="1100" dirty="0" smtClean="0"/>
              <a:t>вој канонској слици </a:t>
            </a:r>
            <a:r>
              <a:rPr lang="sr-Cyrl-RS" sz="1100" i="1" dirty="0" smtClean="0"/>
              <a:t>Фрина пред судијама </a:t>
            </a:r>
            <a:r>
              <a:rPr lang="sr-Cyrl-RS" sz="1100" dirty="0" smtClean="0"/>
              <a:t>– дело је настало у простору између захтева Академије и све снажнијег тржишта уметнина – при том се  сликар држао захтеване формалности; у свом париском атељеу се користио скицама, фотографијама, античким изворима, копијама античких артефаката, оријенталним предметима – који су служили као докази аутентичности изведене слике, који су реципијентима нудили довољну дозу уверења о истинитости  приказаног– ипак, оне су биле псеудоакадемске, дефинисане су као пресликане копије реалности; оне су нудиле једну фактички немогућу партиципацију прошлог догађаја – хипереалистичну илузију неодиграног догађаја, произвевши намерну осцилацију између прошлости и садашњости</a:t>
            </a:r>
          </a:p>
          <a:p>
            <a:r>
              <a:rPr lang="sr-Cyrl-RS" sz="1100" dirty="0" smtClean="0"/>
              <a:t>Сада Жером у потпуности одустаје од уврежене историјске уметничке праксе задате теме, ствара једно иновативно, чак радикално решење -  Фрина хетера из 4. века пре Хр. живела је у Атини, на основу лепоте послужила је као моде Апелесеу за приказ Венере Анадомиенске, као и Праксителу за Клечећу Афродиту; оптужена је за неморал али је њен бранитељ Хиперид </a:t>
            </a:r>
            <a:r>
              <a:rPr lang="sr-Cyrl-RS" sz="1100" i="1" dirty="0" smtClean="0"/>
              <a:t>ослободио</a:t>
            </a:r>
            <a:r>
              <a:rPr lang="sr-Cyrl-RS" sz="1100" dirty="0" smtClean="0"/>
              <a:t> њене груди, да би судијама демонстрирао њену лепоту; из филозофског фундираног изејдначавања доброг и лепог произашла је одлука судија, да уз такву перфекцију не може приањати ништа негативно те су Фрину ослобили </a:t>
            </a:r>
          </a:p>
          <a:p>
            <a:r>
              <a:rPr lang="sr-Cyrl-RS" sz="1100" dirty="0" smtClean="0"/>
              <a:t>Видимо приказ Аеоропага; Жером овде рачуна на своју публику, чини их саучесницима, сведоцима, чак воајерима – у питању је ставрање утиска о  репортажи суђења –критика је слику оштрро осудила, између осатлог замерено је да Фрина наликује једној девојци са савремене Надарове фотографије – дакле вулгаризација узвишеног античког изванвременског канона; особито је анализиран неприхватљив приказ чланова Аеропага, који гестикулирају са отвореним устима, у стању усхићења, те се нагињу напред да би боље видели нагу жену, дакле, слика више није заснована на високо античком поимању разума и невулагизоване нагости, већ на превласти чула – и судије имају модерне физиогномије, што је додатно разљутило критику – слик аје заправо парафраза актуелног – нага жена прикрива руком своју наготу и тако репетира актуелну ситуацију, везану за грађански морал, и друштвену и моралну хипокризију о срамоти приказивања нагог тела, док су сдуије представљени као модерни воајери</a:t>
            </a:r>
          </a:p>
          <a:p>
            <a:r>
              <a:rPr lang="sr-Cyrl-RS" sz="1100" dirty="0" smtClean="0"/>
              <a:t>Овде се не ради о узвишеној лепоти и њеном естетском достојанству; много пре жена је објеакт мушких погледа и мушког уживања, која су недостижно сакривена иза гестова дивљења спрам женског тела</a:t>
            </a:r>
          </a:p>
          <a:p>
            <a:r>
              <a:rPr lang="sr-Cyrl-RS" sz="1100" dirty="0" smtClean="0"/>
              <a:t>С правом је Зола препознао осећај ироније, који је разбеснео критичаре склоне високом академском идеалу; Шар Блан је тврдио: </a:t>
            </a:r>
            <a:r>
              <a:rPr lang="sr-Cyrl-RS" sz="1100" i="1" dirty="0" smtClean="0"/>
              <a:t>Ругати се са величанственом антиком је само по себи грех, грешка у зачећу</a:t>
            </a:r>
          </a:p>
          <a:p>
            <a:r>
              <a:rPr lang="sr-Cyrl-RS" sz="1100" dirty="0" smtClean="0"/>
              <a:t>У питању је свесна провокација, калкулисани скандал противу самозваних чувара идела и морала уметности, он их је поставио пред иронично огледало; наизглед без срџбе, пуна врлина Фрина се успротивила лицемерном наслађивању голотињом; у једном Жеромовом писму она није окаректерисана као слика, илустрација историјског дођаја, већ као пародија на саврмене свет иза којег се крило лицемерје</a:t>
            </a:r>
          </a:p>
          <a:p>
            <a:r>
              <a:rPr lang="sr-Cyrl-RS" sz="1100" dirty="0" smtClean="0"/>
              <a:t>Коначно, Фрина је била налик другим Жеровим ликовима – у којима су се  кроз огледало временске дистанце хипртрофирали карактери приказаних икова; доведени до апсурда и изведени хипереалситичним стилом стварали су илузију објективности, иза којег се крила критика актуелног; уколико су </a:t>
            </a:r>
            <a:r>
              <a:rPr lang="sr-Cyrl-RS" sz="1100" i="1" dirty="0" smtClean="0"/>
              <a:t>Млади Грци</a:t>
            </a:r>
            <a:r>
              <a:rPr lang="sr-Cyrl-RS" sz="1100" dirty="0" smtClean="0"/>
              <a:t> приказивали уљуљкани свет свакодневнице грађанске породице, онда је </a:t>
            </a:r>
            <a:r>
              <a:rPr lang="sr-Cyrl-RS" sz="1100" i="1" dirty="0" smtClean="0"/>
              <a:t>Фрина</a:t>
            </a:r>
            <a:r>
              <a:rPr lang="sr-Cyrl-RS" sz="1100" dirty="0" smtClean="0"/>
              <a:t> крила разорну тог истог граанског друптва изван нормираних обичаја породичног дома</a:t>
            </a:r>
          </a:p>
          <a:p>
            <a:endParaRPr lang="sr-Cyrl-RS" sz="1100" dirty="0" smtClean="0"/>
          </a:p>
          <a:p>
            <a:endParaRPr lang="sr-Cyrl-RS" sz="1100" dirty="0" smtClean="0"/>
          </a:p>
          <a:p>
            <a:endParaRPr lang="sr-Cyrl-RS" sz="1100" dirty="0" smtClean="0"/>
          </a:p>
          <a:p>
            <a:endParaRPr lang="en-US" sz="1100" dirty="0"/>
          </a:p>
        </p:txBody>
      </p:sp>
      <p:sp>
        <p:nvSpPr>
          <p:cNvPr id="4" name="Up Arrow 3"/>
          <p:cNvSpPr/>
          <p:nvPr/>
        </p:nvSpPr>
        <p:spPr>
          <a:xfrm flipH="1" flipV="1">
            <a:off x="533400" y="1143000"/>
            <a:ext cx="45719" cy="381000"/>
          </a:xfrm>
          <a:prstGeom prst="upArrow">
            <a:avLst>
              <a:gd name="adj1" fmla="val 50000"/>
              <a:gd name="adj2" fmla="val 48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19840</TotalTime>
  <Words>6855</Words>
  <Application>Microsoft Office PowerPoint</Application>
  <PresentationFormat>On-screen Show (4:3)</PresentationFormat>
  <Paragraphs>187</Paragraphs>
  <Slides>36</Slides>
  <Notes>0</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Office Theme</vt:lpstr>
      <vt:lpstr>9. Алегорија (антички жанр) и Аркадија (Немачки римљани)</vt:lpstr>
      <vt:lpstr>Slide 2</vt:lpstr>
      <vt:lpstr>Slide 3</vt:lpstr>
      <vt:lpstr>Slide 4</vt:lpstr>
      <vt:lpstr>Slide 5</vt:lpstr>
      <vt:lpstr>Slide 6</vt:lpstr>
      <vt:lpstr>Slide 7</vt:lpstr>
      <vt:lpstr>Slide 8</vt:lpstr>
      <vt:lpstr>Slide 9</vt:lpstr>
      <vt:lpstr>Slide 10</vt:lpstr>
      <vt:lpstr>Slide 11</vt:lpstr>
      <vt:lpstr>Умеће академског сликања и позанавања артефаката античке уметности и културе подстицали су нове концепте ликовне уметности; уживљавање у свет античких јунака, свеприсутност копија античких дела и бројни оригинали који су након ископавања пунили европске музеје у 19. веку придонело је креирању специфичног жанра акдемског сликарства; мотиви и детаљи на Тадеминим сликама уприозорују најчешће декаденти ликсуз античке свакоднецнице у којој су лепе и снолике жене приказане у луксузном ентеријеру с мермерним стубоима, каменим клупама или на осунчаним тераси с погледом на медитернаски крајолик (belvedere); притом се велика пажња придавала детaљима који приказују материјалну културу антике, нпр. минуциозно налсикани мозаици пода, кипови и фрагменти архитектуре, уљаницама, керамици и стаклу; женским физурама, одећи и потрепштинама, лепезама, огледалима који фаснцинирају аутентичношћу и материјалношћу приказаног; атлетски хомерски јунаци познати из историјског сликасртав заменили су хедонистички и еклектички свет ближи декадентој римској култури, </vt:lpstr>
      <vt:lpstr>Slide 13</vt:lpstr>
      <vt:lpstr>Slide 14</vt:lpstr>
      <vt:lpstr>                      Уобичајено за Тадему Извидница делује као случајни исечак, композиција је динамичнааутентично, блиско фотографији момента презентује посматрачу вртоглаву перспективу у центру слике су три младе Римљанке на мермерној тераси, која се вртоглаво уздиже изнад морског гребена; прва девојка прекрштених руку ослања се на ограду погледа упућеног у дубину; посматрач прати њен поглед са велике удаљености два мајушна чамца; и он је у недоумици, и поставља питање, нпр. шта три младе жене заправо раде; да ли чамац долази или креће .. . ;све је то појачано екстремним положајем женских фигура;  у позадини је само један архитектонски елеменат (ограда) у простору, као и екстремно блиско виђење, посматрање сцене стварају илузију посматрачу о протикинематској илузији блиског и удаљеног погледа  Тадема се такмичи и са фотографијим; његов хипереалистичани стил се може назначити као еmulatio са фотографијом, отуда је он попут Жерома (Гладијаторске борбе) користио исечцима, екстремном перспективама, надоградивши сликани медиј у складу са модерним медијима Укида се традиционално постављање простота, то омогућава пролазност погледа; у складу са тим је и наслов слике, као и код других Тадеминих слика – анти наративан</vt:lpstr>
      <vt:lpstr>Повезаност антике и садашњости је суштински комплексна структура; сликари античких жанр сцена нису се ограничавали само на пресађивање савремених фигура  сидејом оживотворења античког света; много више, њихова су дела нудила захтевно укрштавање са реалним светом; узајамна игра илузије, реконструкције и археолошких сазанња водила је до перманентне промене рецепције: посматрач је доживљавао слику као привидну копију – репродукцију (фотографисана антика) реалности и истовремено као ументички објекат – створен руком сликара; на Годвардовој слици 80 и 18 видљив је критчки осврт на викотирјанску стварност, и указивање на односе полова, новчану експлатацију....; ипак, с друге стране антички жанр се на поједним слика представља изнад било каквог моралног расуђивања; он остаје естетичан, и надасве остављен посматрачу да га доврши по свом нахођењу ; управо Годвардова слика Када је срце младо и Буковчева Патрицијка потврђују популарност  и оваквих антинаративних и естетичних представа анегдотског жанра широм Европе током последњих деценија 19. и почетком 20. века</vt:lpstr>
      <vt:lpstr>Slide 17</vt:lpstr>
      <vt:lpstr>Slide 18</vt:lpstr>
      <vt:lpstr>Аркадија: Немачки Римљани</vt:lpstr>
      <vt:lpstr>Slide 20</vt:lpstr>
      <vt:lpstr>Млади Фојербах је након шегртовања на Академији у Дизелдорфу и студирања у Паризу у атељеу Томаса Кутира насликао своје театрални, неприродно аутопортрет у генијалној пози: ефектним колоритом је истакао снагу лика, на реторичан начин је подстакао визуелни памфлет о сопственој изабраности Арогантни младић у потрази за уважењем средине вратио се у Немачку 1855. године; на основу стипендије принца регента одлази у Италију, и 1857. постаје члан Немачког уметничког удружења; до 1873. и стицања професоре у Бечу био је подржаван од прогресивног мецене Адолфа Графа фон Шака;  у том периоду је мање више живео слободно, то посебно у Риму и Венецији </vt:lpstr>
      <vt:lpstr>Slide 22</vt:lpstr>
      <vt:lpstr>Slide 23</vt:lpstr>
      <vt:lpstr>Slide 24</vt:lpstr>
      <vt:lpstr>Slide 25</vt:lpstr>
      <vt:lpstr>Slide 26</vt:lpstr>
      <vt:lpstr>Мотиве за своје слике је увек изнова проналазио у антици, не подразумевајући да је превише важно држати се изворног, исконског садржаја Антика је нудила мотиве, са којима је покушавао да изрази своје лично схватање; са једне стране био је присутан респект за архетипски схваћане митове на већ утврђен начин; са друге стране у многим сликама иронија је обележавала удаљеност моденрог човека од прошлости Капитална слика У игри таласа приказуеје морска бића митолошког света, кентауре, тритоне и сирене у веселом купању Очигледна шаљива изведена представа, која је било окарактерисано као гротескно; Мејер Грефе је овде могао видети бласфемију озбиљне и свете уметности Ипак, Беклин је у овим фантазијама исказивао модерност време и човеково место у савременом универзуму; поглед у прошли свет митолошких божанстава и фантастичних бића, такозвани Беклинов бестијаријум је нудио много тога скривеног; слике митског, праисторијског света показивали су један свет по људској мери, заљубљени Тритон, уплашене Сирене... су представљали богове у људском облику, или врло сличне човеку и тиме истовремено приказивали човека једнаког боговима који господари надприродним силама: они су омогућавали поглед у један сређени свет без непредвидљивости, и на тај начин, уз осврт на античке митове, могли су да сугеришу на доборо старо време, које додуше никада није било; слика између осталог указује и на Беклиново познање Дарвинових еволуционистичких теорија – те приказани ликови представљају еволутивне доказе о хибридним облицима живота</vt:lpstr>
      <vt:lpstr>Slide 28</vt:lpstr>
      <vt:lpstr>Slide 29</vt:lpstr>
      <vt:lpstr>Slide 30</vt:lpstr>
      <vt:lpstr>Поређење Ничеа и Беклина чини се немиовним; филозоф је критиковао савремено грађанство због њиховог бездушног материјализма и развио је један програм динамично спиритуализма; објавившу смрт бога створио је нову митологију која је заснована на непосредној спознаји; објаснио је као је грчка антика развила свој свет користећи опажање природе; у сржи тог концепта нашао се дуализам аполоновског (дух фомалне лепоте и класичне уметности) и дионисијског принципа (дух екстазе, опијања, оргијања)  Беклин се одушевљавао Ничеовим теоријама; може се рећи да је он користећи форму аполоновскох изражавао дионисијско  - који се по Ничеовим речима може поредити са грчким трагедијама Сам Ниче у ументику препознао сродну душу- уметника који тражи пут Баш као и титан Прометеј кога је уметник представио између неба и земље на стени окованог, тако је и он херојска фигура- то је уметник који је по Ничеу био способан за проналажење сосптвених тема, и као што је филозоф створио свог Заратустру, тако је и слика изнашао своју личну митологију Коначно, пејзаж Оковани Прометеј, у коме је људска фигура уметнута у брдо (природу) говори о коцепту антропоморфног пејзажа као одлике Беклиновог сликарства – природа и чеовек се сједињују, и пирорда постаје огледало човеког сопства</vt:lpstr>
      <vt:lpstr>Канонски Беклинов аутопортрет са свирајућом смрти приказује уметника у доби од 45 година са палетом и четкицом у руци, надахнут шкрипавом јецајућом смрти у позадини Највећа вредност представе лежи у у илузиониситичком утиску, у погледу и држању слиакра; у форми иреалне алегорије приказао је Беклин како он кроз овековечење своје уметности у облику својих слика, ради противу пролазности; уверљивост аутопортрету доноси привидна несагласност иреалане алегорије и илузионистичке слике видљиве стварности  Слика је већ код савременика изазвала сензацију: Нарочито фасцинирајуће је Беклинова слика смрти чија кошчата рука покреће гудало које даје звук Г-дур струне; Беклин се не покаује у неком меланхолично-депресивном расположењу, напротив он се показује као уметник са инспирацијом који усред свог рада застаје да би ослушнуо гласове из ванземаљског царства. У наглашавању смрти као капији ка ванземљаскохм царству и истинитости (стварности) он види уметника као посредника између оба света који располаже визионарском моћи Са својим митолошким причама у сликама крајем 19. века Беклин је постао прослављена сликарска звезда и скоро ниједна буржоаска дневна соба није била без неке од његових репродукција Свет на Беклоновим сликама изгледао је очишћен од свега бедног, прљавог и половичног, писао је Ханс Рисенхаген 1902. у једном чланку у ком одаје признање уметнику; он је упозоравао на култ Беклина који је ишао до бесмисленог, али се није могао уздржати од патетичних речи; Беклин је један од оних великих људи који вечно сведоче о сличности човека са Богом У епохи конституисања великих људи пророчки Беклинов лик је коначно уздигнут до божанског, уметник пророк у епохи култа генија уздигнут је до највиших висина </vt:lpstr>
      <vt:lpstr>            Ханс фон Маре је био најмање познати Немачки Римљанин; током читавог живота избегавао је појављивање у јавности; у ширим круговима је био познат пре свега захављјући критичару Јулијус Мајер Грефеу, који га је тек 20 година након смрти ревалоризовао у својој тротомној монографији о историји немачке модерне уметности; том приликом га је прогласио за највећег уметника 19. века, и на тај начин га је увео у свет историјскоументичке критичке историографије Избегавање публике је било могуће захваљајући његовом мецени, богатом индустријалцу Конраду Фидлеру и мецени Граф фон Шаку, који су му омогућили боравке у Италији Преко својих мецена упознао се са (1876) вајаром Адолфом фон Хилдебрандом са којим је повремено срађивао и једно време у Фиренци делио атеље са њим Његов ликовни мотив је као и композиција херметичан; репрезентативанапример је слика Златни век 2; наслов слике као и савршене наге фигуре означавају античку тему Златна епоха (век) у грчком античком миту одговара рају у јудео-хришћанској цивилизацији; жена с лева и мушкарас с десна могу се посматрати као идеални пар; човек са брадом седи у средини, други је у позадини, у првом палну налазе се два детета, и још једно крај жене; представљени су људи различитих старосних доби – те се може тврдити да је у питању алегоријски приказ три животне доби; мотив остаје неизвестан и усмерава позорност на формалне аспекте изградње слике; првенствено на приказ људског тела које је Маре видео кроз призму подражавања класичне антике </vt:lpstr>
      <vt:lpstr>             Ипак, као главни проблем у његовом сликарству, чак изнад теме и садржаја остаје проблем изградње простора – његовог отварања и затварања Могуће су додирне тачке са теоријом Адолфа фон Хилдебранда изнешене у књизи О проблему форме у сликарској уметности, коју је публиковао 1893. године, уз помоћ Конрада Фидлера; он је покушао да опише суштину уметности која произилази из теорије опажања; ипак инсистирао је на једном класицистички означеном уметничком идеалу; захтевао је од једног уметничког дела хармонију, мир, благостање, благонаклоност, пораванање снага Илузионистичко приказивање простора као и ефекти смањивања били су искуљчени, јер би се са њима у односу на слику или пластику нарушио неопходни мир Такође је инсистирао на једној мирној линији контуре и на суксцесивно уназад развојној представи простора уз јасно разликоцвањее (наслаге) Много шта је у зрелим Мареовим сликама изведено у складу са овом теоријом; простор је назначен кроз моделовање тела која су насликана у супротности са сажето насликаним пределом, уз небројано међусобно прекривајућих наслага боје - на тај начин постижући фактичку пластичност рељефа  Простор је пре свега обликован кроз ступњевиту поређаност тела у простору – свака фигура је најмање на једном месту преклопљена, што омогућава Мареу да телима (масама) изгради простор, и тако избегне варку, или лаж перспективног простора Слика се сама отвара као равна, флах компопозиција; она постаје чист, узорни образац, без икавог додатног ефекта, безвремена, вечита схема, обликовање, пре него представљање једног идеалног античког света Цео поступак, као и античка тема сублимирана је у канонском Мареовом триптиху Врт Хесперида</vt:lpstr>
      <vt:lpstr>Slide 35</vt:lpstr>
      <vt:lpstr>Slide 36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Sistematizacija emocija u baroknoj umetnosti</dc:title>
  <dc:creator>Administrator</dc:creator>
  <cp:lastModifiedBy>Igor</cp:lastModifiedBy>
  <cp:revision>1802</cp:revision>
  <dcterms:created xsi:type="dcterms:W3CDTF">2006-08-16T00:00:00Z</dcterms:created>
  <dcterms:modified xsi:type="dcterms:W3CDTF">2020-05-13T10:53:24Z</dcterms:modified>
</cp:coreProperties>
</file>