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65"/>
  </p:normalViewPr>
  <p:slideViewPr>
    <p:cSldViewPr snapToGrid="0" snapToObjects="1">
      <p:cViewPr varScale="1">
        <p:scale>
          <a:sx n="90" d="100"/>
          <a:sy n="90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6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8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8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5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7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6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1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6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7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6F722-D92E-464A-A112-82B49568E734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E9574-279B-054B-8531-F8506B636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1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6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573" y="0"/>
            <a:ext cx="1288903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latin typeface="Constantia" pitchFamily="18" charset="0"/>
              </a:rPr>
              <a:t>Diskusija</a:t>
            </a:r>
            <a:r>
              <a:rPr lang="en-US" sz="3600" dirty="0">
                <a:latin typeface="Constantia" pitchFamily="18" charset="0"/>
              </a:rPr>
              <a:t> o </a:t>
            </a:r>
            <a:r>
              <a:rPr lang="en-US" sz="3600" dirty="0" err="1">
                <a:latin typeface="Constantia" pitchFamily="18" charset="0"/>
              </a:rPr>
              <a:t>filmu</a:t>
            </a:r>
            <a:r>
              <a:rPr lang="en-US" sz="3600" dirty="0">
                <a:latin typeface="Constantia" pitchFamily="18" charset="0"/>
              </a:rPr>
              <a:t> ”</a:t>
            </a:r>
            <a:r>
              <a:rPr lang="en-US" sz="3600" dirty="0" err="1">
                <a:latin typeface="Constantia" pitchFamily="18" charset="0"/>
              </a:rPr>
              <a:t>Bebe</a:t>
            </a:r>
            <a:r>
              <a:rPr lang="en-US" sz="3600" dirty="0">
                <a:latin typeface="Constantia" pitchFamily="18" charset="0"/>
              </a:rPr>
              <a:t>”</a:t>
            </a:r>
            <a:endParaRPr lang="en-US" sz="3600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03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x-none" dirty="0" smtClean="0">
                <a:latin typeface="Constantia" pitchFamily="18" charset="0"/>
              </a:rPr>
              <a:t>Šta je isto/različito u sredini kod četiri bebe?</a:t>
            </a:r>
          </a:p>
          <a:p>
            <a:endParaRPr lang="x-none" dirty="0" smtClean="0">
              <a:latin typeface="Constantia" pitchFamily="18" charset="0"/>
            </a:endParaRPr>
          </a:p>
          <a:p>
            <a:r>
              <a:rPr lang="x-none" dirty="0" smtClean="0">
                <a:latin typeface="Constantia" pitchFamily="18" charset="0"/>
              </a:rPr>
              <a:t>U kom smislu su razlike bitne?</a:t>
            </a:r>
            <a:r>
              <a:rPr lang="hr-HR" dirty="0" smtClean="0">
                <a:latin typeface="Constantia" pitchFamily="18" charset="0"/>
              </a:rPr>
              <a:t> Kako očekujete da će se odraziti na dalji razvoj?</a:t>
            </a:r>
          </a:p>
          <a:p>
            <a:endParaRPr lang="x-none" dirty="0" smtClean="0">
              <a:latin typeface="Constantia" pitchFamily="18" charset="0"/>
            </a:endParaRPr>
          </a:p>
          <a:p>
            <a:r>
              <a:rPr lang="x-none" dirty="0" smtClean="0">
                <a:latin typeface="Constantia" pitchFamily="18" charset="0"/>
              </a:rPr>
              <a:t>Šta je isto/različito u ponašanju samih beba?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x-none" dirty="0" smtClean="0">
                <a:latin typeface="Constantia" pitchFamily="18" charset="0"/>
              </a:rPr>
              <a:t>Šta nam </a:t>
            </a:r>
            <a:r>
              <a:rPr lang="hr-HR" dirty="0" smtClean="0">
                <a:latin typeface="Constantia" pitchFamily="18" charset="0"/>
              </a:rPr>
              <a:t>t</a:t>
            </a:r>
            <a:r>
              <a:rPr lang="x-none" dirty="0" smtClean="0">
                <a:latin typeface="Constantia" pitchFamily="18" charset="0"/>
              </a:rPr>
              <a:t>o govori?</a:t>
            </a:r>
            <a:endParaRPr lang="hr-HR" dirty="0" smtClean="0">
              <a:latin typeface="Constantia" pitchFamily="18" charset="0"/>
            </a:endParaRPr>
          </a:p>
          <a:p>
            <a:endParaRPr lang="hr-HR" dirty="0">
              <a:latin typeface="Constantia" pitchFamily="18" charset="0"/>
            </a:endParaRPr>
          </a:p>
          <a:p>
            <a:r>
              <a:rPr lang="hr-HR" dirty="0" err="1">
                <a:latin typeface="Constantia" pitchFamily="18" charset="0"/>
              </a:rPr>
              <a:t>P</a:t>
            </a:r>
            <a:r>
              <a:rPr lang="hr-HR" dirty="0" err="1" smtClean="0">
                <a:latin typeface="Constantia" pitchFamily="18" charset="0"/>
              </a:rPr>
              <a:t>rimeri</a:t>
            </a:r>
            <a:r>
              <a:rPr lang="hr-HR" dirty="0" smtClean="0">
                <a:latin typeface="Constantia" pitchFamily="18" charset="0"/>
              </a:rPr>
              <a:t> različitih socijalizacija u bližem okruženju (kulturne, klasne, obrazovne razlike)</a:t>
            </a:r>
            <a:r>
              <a:rPr lang="is-IS" dirty="0" smtClean="0">
                <a:latin typeface="Constantia" pitchFamily="18" charset="0"/>
              </a:rPr>
              <a:t>…</a:t>
            </a:r>
            <a:endParaRPr lang="en-US" dirty="0">
              <a:latin typeface="Constantia" pitchFamily="18" charset="0"/>
            </a:endParaRPr>
          </a:p>
          <a:p>
            <a:endParaRPr lang="en-US" dirty="0" smtClean="0">
              <a:latin typeface="Constantia" pitchFamily="18" charset="0"/>
            </a:endParaRPr>
          </a:p>
          <a:p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28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3600" dirty="0">
                <a:latin typeface="Constantia" pitchFamily="18" charset="0"/>
              </a:rPr>
              <a:t>Teorijski pravci u socijalnoj psihologiji</a:t>
            </a:r>
            <a:r>
              <a:rPr lang="hr-HR" sz="3600" dirty="0">
                <a:latin typeface="Constantia" pitchFamily="18" charset="0"/>
              </a:rPr>
              <a:t>,</a:t>
            </a:r>
            <a:br>
              <a:rPr lang="hr-HR" sz="3600" dirty="0">
                <a:latin typeface="Constantia" pitchFamily="18" charset="0"/>
              </a:rPr>
            </a:br>
            <a:r>
              <a:rPr lang="hr-HR" sz="3600" dirty="0">
                <a:latin typeface="Constantia" pitchFamily="18" charset="0"/>
              </a:rPr>
              <a:t>nauka i društvena praksa</a:t>
            </a:r>
            <a:endParaRPr lang="en-US" sz="3600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005" y="2027238"/>
            <a:ext cx="10705171" cy="4525963"/>
          </a:xfrm>
        </p:spPr>
        <p:txBody>
          <a:bodyPr>
            <a:normAutofit/>
          </a:bodyPr>
          <a:lstStyle/>
          <a:p>
            <a:r>
              <a:rPr lang="x-none" dirty="0">
                <a:latin typeface="Constantia" pitchFamily="18" charset="0"/>
              </a:rPr>
              <a:t>Psihologija generalno – kako objasniti povremene promene paradigme </a:t>
            </a:r>
            <a:r>
              <a:rPr lang="x-none" dirty="0" smtClean="0">
                <a:latin typeface="Constantia" pitchFamily="18" charset="0"/>
              </a:rPr>
              <a:t>(</a:t>
            </a:r>
            <a:r>
              <a:rPr lang="hr-HR" dirty="0" smtClean="0">
                <a:latin typeface="Constantia" pitchFamily="18" charset="0"/>
              </a:rPr>
              <a:t>PA/</a:t>
            </a:r>
            <a:r>
              <a:rPr lang="x-none" dirty="0" smtClean="0">
                <a:latin typeface="Constantia" pitchFamily="18" charset="0"/>
              </a:rPr>
              <a:t>bihejviorizam</a:t>
            </a:r>
            <a:r>
              <a:rPr lang="x-none" dirty="0">
                <a:latin typeface="Constantia" pitchFamily="18" charset="0"/>
              </a:rPr>
              <a:t>, </a:t>
            </a:r>
            <a:r>
              <a:rPr lang="x-none" dirty="0" smtClean="0">
                <a:latin typeface="Constantia" pitchFamily="18" charset="0"/>
              </a:rPr>
              <a:t>pa</a:t>
            </a:r>
            <a:r>
              <a:rPr lang="hr-HR" dirty="0" smtClean="0">
                <a:latin typeface="Constantia" pitchFamily="18" charset="0"/>
              </a:rPr>
              <a:t> </a:t>
            </a:r>
            <a:r>
              <a:rPr lang="hr-HR" dirty="0" err="1" smtClean="0">
                <a:latin typeface="Constantia" pitchFamily="18" charset="0"/>
              </a:rPr>
              <a:t>geštalt</a:t>
            </a:r>
            <a:r>
              <a:rPr lang="hr-HR" dirty="0" smtClean="0">
                <a:latin typeface="Constantia" pitchFamily="18" charset="0"/>
              </a:rPr>
              <a:t>/</a:t>
            </a:r>
            <a:r>
              <a:rPr lang="x-none" dirty="0" smtClean="0">
                <a:latin typeface="Constantia" pitchFamily="18" charset="0"/>
              </a:rPr>
              <a:t> </a:t>
            </a:r>
            <a:r>
              <a:rPr lang="x-none" dirty="0">
                <a:latin typeface="Constantia" pitchFamily="18" charset="0"/>
              </a:rPr>
              <a:t>kognitivna psihologija, pa neuronauke </a:t>
            </a:r>
            <a:r>
              <a:rPr lang="x-none" dirty="0" smtClean="0">
                <a:latin typeface="Constantia" pitchFamily="18" charset="0"/>
              </a:rPr>
              <a:t>...)</a:t>
            </a:r>
            <a:endParaRPr lang="hr-HR" dirty="0" smtClean="0">
              <a:latin typeface="Constantia" pitchFamily="18" charset="0"/>
            </a:endParaRPr>
          </a:p>
          <a:p>
            <a:endParaRPr lang="hr-HR" dirty="0">
              <a:latin typeface="Constantia" pitchFamily="18" charset="0"/>
            </a:endParaRPr>
          </a:p>
          <a:p>
            <a:r>
              <a:rPr lang="hr-HR" dirty="0" smtClean="0">
                <a:latin typeface="Constantia" pitchFamily="18" charset="0"/>
              </a:rPr>
              <a:t>Teme odraz potreba i duha vremena (</a:t>
            </a:r>
            <a:r>
              <a:rPr lang="hr-HR" dirty="0" err="1" smtClean="0">
                <a:latin typeface="Constantia" pitchFamily="18" charset="0"/>
              </a:rPr>
              <a:t>Zeitgeist</a:t>
            </a:r>
            <a:r>
              <a:rPr lang="hr-HR" dirty="0" smtClean="0">
                <a:latin typeface="Constantia" pitchFamily="18" charset="0"/>
              </a:rPr>
              <a:t>, “</a:t>
            </a:r>
            <a:r>
              <a:rPr lang="hr-HR" dirty="0" err="1" smtClean="0">
                <a:latin typeface="Constantia" pitchFamily="18" charset="0"/>
              </a:rPr>
              <a:t>prezentizam</a:t>
            </a:r>
            <a:r>
              <a:rPr lang="hr-HR" dirty="0" smtClean="0">
                <a:latin typeface="Constantia" pitchFamily="18" charset="0"/>
              </a:rPr>
              <a:t>”)</a:t>
            </a:r>
          </a:p>
          <a:p>
            <a:endParaRPr lang="x-none" dirty="0">
              <a:latin typeface="Constantia" pitchFamily="18" charset="0"/>
            </a:endParaRPr>
          </a:p>
          <a:p>
            <a:r>
              <a:rPr lang="x-none" dirty="0">
                <a:latin typeface="Constantia" pitchFamily="18" charset="0"/>
              </a:rPr>
              <a:t>Uticaj/odraz politike/ideologije? </a:t>
            </a:r>
          </a:p>
          <a:p>
            <a:pPr lvl="1"/>
            <a:r>
              <a:rPr lang="x-none" dirty="0">
                <a:latin typeface="Constantia" pitchFamily="18" charset="0"/>
              </a:rPr>
              <a:t>Pijaže vs Vigotski( Švajcarska/Zapad/individualizam vs </a:t>
            </a:r>
            <a:r>
              <a:rPr lang="x-none" dirty="0" smtClean="0">
                <a:latin typeface="Constantia" pitchFamily="18" charset="0"/>
              </a:rPr>
              <a:t>Rusija/Istok/kolektivizam?</a:t>
            </a:r>
            <a:endParaRPr lang="hr-HR" dirty="0" smtClean="0">
              <a:latin typeface="Constantia" pitchFamily="18" charset="0"/>
            </a:endParaRPr>
          </a:p>
          <a:p>
            <a:pPr lvl="1"/>
            <a:r>
              <a:rPr lang="hr-HR" dirty="0" smtClean="0">
                <a:latin typeface="Constantia" pitchFamily="18" charset="0"/>
              </a:rPr>
              <a:t>Liberalna </a:t>
            </a:r>
            <a:r>
              <a:rPr lang="hr-HR" dirty="0" err="1" smtClean="0">
                <a:latin typeface="Constantia" pitchFamily="18" charset="0"/>
              </a:rPr>
              <a:t>pristrasnost</a:t>
            </a:r>
            <a:r>
              <a:rPr lang="hr-HR" dirty="0" smtClean="0">
                <a:latin typeface="Constantia" pitchFamily="18" charset="0"/>
              </a:rPr>
              <a:t> (“liberal </a:t>
            </a:r>
            <a:r>
              <a:rPr lang="hr-HR" dirty="0" err="1" smtClean="0">
                <a:latin typeface="Constantia" pitchFamily="18" charset="0"/>
              </a:rPr>
              <a:t>bias</a:t>
            </a:r>
            <a:r>
              <a:rPr lang="hr-HR" dirty="0" smtClean="0">
                <a:latin typeface="Constantia" pitchFamily="18" charset="0"/>
              </a:rPr>
              <a:t>”) u socijalnoj psihologiji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9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hr-HR" dirty="0" smtClean="0">
              <a:latin typeface="Constantia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x-none" dirty="0" smtClean="0">
                <a:latin typeface="Constantia" pitchFamily="18" charset="0"/>
              </a:rPr>
              <a:t>Kako </a:t>
            </a:r>
            <a:r>
              <a:rPr lang="x-none" dirty="0">
                <a:latin typeface="Constantia" pitchFamily="18" charset="0"/>
              </a:rPr>
              <a:t>ćemo znati da li je i u kom smislu bitno? Kako ćemo to </a:t>
            </a:r>
            <a:r>
              <a:rPr lang="x-none" i="1" dirty="0">
                <a:latin typeface="Constantia" pitchFamily="18" charset="0"/>
              </a:rPr>
              <a:t>istraživati</a:t>
            </a:r>
            <a:r>
              <a:rPr lang="x-none" dirty="0">
                <a:latin typeface="Constantia" pitchFamily="18" charset="0"/>
              </a:rPr>
              <a:t>? A kako </a:t>
            </a:r>
            <a:r>
              <a:rPr lang="x-none" i="1" dirty="0">
                <a:latin typeface="Constantia" pitchFamily="18" charset="0"/>
              </a:rPr>
              <a:t>objasniti</a:t>
            </a:r>
            <a:r>
              <a:rPr lang="x-none" dirty="0" smtClean="0">
                <a:latin typeface="Constantia" pitchFamily="18" charset="0"/>
              </a:rPr>
              <a:t>?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Constantia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>
                <a:latin typeface="Constantia" pitchFamily="18" charset="0"/>
              </a:rPr>
              <a:t>Idealan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eksperiment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za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ispitivanje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odnosa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urođeno-stečeno</a:t>
            </a:r>
            <a:r>
              <a:rPr lang="en-US" dirty="0" smtClean="0">
                <a:latin typeface="Constantia" pitchFamily="18" charset="0"/>
              </a:rPr>
              <a:t>?</a:t>
            </a:r>
            <a:endParaRPr lang="x-none" dirty="0">
              <a:latin typeface="Constantia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x-none" sz="3600" dirty="0">
                <a:latin typeface="Constantia" pitchFamily="18" charset="0"/>
              </a:rPr>
              <a:t>Urođeno vs stečeno?</a:t>
            </a:r>
            <a:endParaRPr lang="en-US" sz="3600" dirty="0">
              <a:latin typeface="Constant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285" y="4009793"/>
            <a:ext cx="76327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26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3600" dirty="0">
                <a:latin typeface="Constantia" pitchFamily="18" charset="0"/>
              </a:rPr>
              <a:t>Urođeno vs stečeno?</a:t>
            </a:r>
            <a:endParaRPr lang="en-US" sz="3600" dirty="0">
              <a:latin typeface="Constantia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81200" y="1627910"/>
            <a:ext cx="5943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Ista osoba (testirana dvaput)</a:t>
            </a:r>
          </a:p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Jednojajčani b</a:t>
            </a:r>
            <a:r>
              <a:rPr lang="en-US" altLang="x-none" dirty="0">
                <a:latin typeface="Constantia" charset="0"/>
                <a:ea typeface="Constantia" charset="0"/>
                <a:cs typeface="Constantia" charset="0"/>
              </a:rPr>
              <a:t>l</a:t>
            </a: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izanci – rasli zajedno</a:t>
            </a:r>
          </a:p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Jednojajčani blizanci — rasli odvojeno</a:t>
            </a:r>
          </a:p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Dvojajčani blizanci — rasli zajedno</a:t>
            </a:r>
          </a:p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Dvojajčani blizanci — rasli odvojeno</a:t>
            </a:r>
          </a:p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Braća i sestre — rasli zajedno</a:t>
            </a:r>
          </a:p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Braća i sestre — rasli odvojeno</a:t>
            </a:r>
          </a:p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Roditelji-deca — živeli zajedno</a:t>
            </a:r>
          </a:p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Roditelji-deca — živeli odvojeno</a:t>
            </a:r>
          </a:p>
          <a:p>
            <a:pPr>
              <a:lnSpc>
                <a:spcPct val="90000"/>
              </a:lnSpc>
            </a:pPr>
            <a:r>
              <a:rPr lang="sr-Latn-BA" altLang="x-none" dirty="0">
                <a:latin typeface="Constantia" charset="0"/>
                <a:ea typeface="Constantia" charset="0"/>
                <a:cs typeface="Constantia" charset="0"/>
              </a:rPr>
              <a:t>Usvojitelj-usvojenici</a:t>
            </a:r>
            <a:endParaRPr lang="sr-Latn-BA" altLang="x-none" dirty="0">
              <a:latin typeface="Constantia" charset="0"/>
              <a:ea typeface="Constantia" charset="0"/>
              <a:cs typeface="Constantia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20000" y="1600201"/>
            <a:ext cx="1828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.95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.86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.76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.55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.35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.47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.24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.42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.22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BA" altLang="x-none" sz="2400" dirty="0">
                <a:latin typeface="Constantia" charset="0"/>
                <a:ea typeface="Constantia" charset="0"/>
                <a:cs typeface="Constantia" charset="0"/>
              </a:rPr>
              <a:t>.19 </a:t>
            </a:r>
          </a:p>
        </p:txBody>
      </p:sp>
    </p:spTree>
    <p:extLst>
      <p:ext uri="{BB962C8B-B14F-4D97-AF65-F5344CB8AC3E}">
        <p14:creationId xmlns:p14="http://schemas.microsoft.com/office/powerpoint/2010/main" val="49907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3600" dirty="0">
                <a:latin typeface="Constantia" pitchFamily="18" charset="0"/>
              </a:rPr>
              <a:t>Urođeno vs stečeno?</a:t>
            </a:r>
            <a:endParaRPr lang="en-US" sz="3600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x-none" dirty="0" smtClean="0">
                <a:latin typeface="Constantia" pitchFamily="18" charset="0"/>
              </a:rPr>
              <a:t>Urođeno </a:t>
            </a:r>
            <a:r>
              <a:rPr lang="x-none" b="1" i="1" u="sng" dirty="0" smtClean="0">
                <a:latin typeface="Constantia" pitchFamily="18" charset="0"/>
              </a:rPr>
              <a:t>nasuprot</a:t>
            </a:r>
            <a:r>
              <a:rPr lang="x-none" dirty="0" smtClean="0">
                <a:latin typeface="Constantia" pitchFamily="18" charset="0"/>
              </a:rPr>
              <a:t> stečenom? (do 70ih godina prošlog veka)</a:t>
            </a:r>
          </a:p>
          <a:p>
            <a:pPr lvl="1"/>
            <a:r>
              <a:rPr lang="x-none" dirty="0" smtClean="0">
                <a:latin typeface="Constantia" pitchFamily="18" charset="0"/>
              </a:rPr>
              <a:t>Golton (</a:t>
            </a:r>
            <a:r>
              <a:rPr lang="en-US" i="1" dirty="0" smtClean="0">
                <a:latin typeface="Constantia" pitchFamily="18" charset="0"/>
              </a:rPr>
              <a:t>English Men of Science: Their Nature and Nurture</a:t>
            </a:r>
            <a:r>
              <a:rPr lang="x-none" i="1" dirty="0" smtClean="0">
                <a:latin typeface="Constantia" pitchFamily="18" charset="0"/>
              </a:rPr>
              <a:t>, 1874) </a:t>
            </a:r>
            <a:r>
              <a:rPr lang="x-none" dirty="0" smtClean="0">
                <a:latin typeface="Constantia" pitchFamily="18" charset="0"/>
              </a:rPr>
              <a:t>– inteligencija i karakterne crte su nasledne/nasleđene vs Džon Lok – tabula rasa; </a:t>
            </a:r>
          </a:p>
          <a:p>
            <a:endParaRPr lang="x-none" dirty="0" smtClean="0">
              <a:latin typeface="Constantia" pitchFamily="18" charset="0"/>
            </a:endParaRPr>
          </a:p>
          <a:p>
            <a:r>
              <a:rPr lang="x-none" dirty="0" smtClean="0">
                <a:latin typeface="Constantia" pitchFamily="18" charset="0"/>
              </a:rPr>
              <a:t>Urođeno </a:t>
            </a:r>
            <a:r>
              <a:rPr lang="x-none" b="1" i="1" u="sng" dirty="0" smtClean="0">
                <a:latin typeface="Constantia" pitchFamily="18" charset="0"/>
              </a:rPr>
              <a:t>i </a:t>
            </a:r>
            <a:r>
              <a:rPr lang="x-none" dirty="0" smtClean="0">
                <a:latin typeface="Constantia" pitchFamily="18" charset="0"/>
              </a:rPr>
              <a:t>stečeno? (od 70-ih do kraja XX veka)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The Human Genome Project</a:t>
            </a:r>
            <a:r>
              <a:rPr lang="x-none" dirty="0" smtClean="0">
                <a:latin typeface="Constantia" pitchFamily="18" charset="0"/>
              </a:rPr>
              <a:t>; (socijalne) neuronauke; blizanačke studije; 50/50</a:t>
            </a:r>
          </a:p>
          <a:p>
            <a:pPr lvl="1"/>
            <a:r>
              <a:rPr lang="x-none" dirty="0" smtClean="0">
                <a:latin typeface="Constantia" pitchFamily="18" charset="0"/>
              </a:rPr>
              <a:t>Biološko/moždano itd. Presudno određeno genima i van uticaja sredine</a:t>
            </a:r>
          </a:p>
          <a:p>
            <a:endParaRPr lang="x-none" dirty="0">
              <a:latin typeface="Constantia" pitchFamily="18" charset="0"/>
            </a:endParaRPr>
          </a:p>
          <a:p>
            <a:r>
              <a:rPr lang="x-none" dirty="0" smtClean="0">
                <a:latin typeface="Constantia" pitchFamily="18" charset="0"/>
              </a:rPr>
              <a:t>Urođeno </a:t>
            </a:r>
            <a:r>
              <a:rPr lang="x-none" b="1" i="1" u="sng" dirty="0" smtClean="0">
                <a:latin typeface="Constantia" pitchFamily="18" charset="0"/>
              </a:rPr>
              <a:t>je</a:t>
            </a:r>
            <a:r>
              <a:rPr lang="x-none" dirty="0" smtClean="0">
                <a:latin typeface="Constantia" pitchFamily="18" charset="0"/>
              </a:rPr>
              <a:t> stečeno (i obrnuto)? (danas)</a:t>
            </a:r>
          </a:p>
          <a:p>
            <a:pPr lvl="1"/>
            <a:r>
              <a:rPr lang="x-none" dirty="0">
                <a:latin typeface="Constantia" pitchFamily="18" charset="0"/>
              </a:rPr>
              <a:t>Geni utiču na sredinu koju iskušavamo, ali i sredina i iskustva direktno utiču na ekspresiju gena (epigenetika)</a:t>
            </a:r>
          </a:p>
          <a:p>
            <a:pPr lvl="1"/>
            <a:r>
              <a:rPr lang="x-none" dirty="0">
                <a:latin typeface="Constantia" pitchFamily="18" charset="0"/>
              </a:rPr>
              <a:t>Predispozicija za agresivnost – izlivi besa u detinjstvu – negativne reakcije okoline – povratno ojačavanje agresivnih tendencija itd.</a:t>
            </a:r>
          </a:p>
          <a:p>
            <a:pPr lvl="1"/>
            <a:endParaRPr lang="x-none" dirty="0">
              <a:latin typeface="Constantia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x-none" sz="2600" dirty="0">
                <a:latin typeface="Constantia" pitchFamily="18" charset="0"/>
              </a:rPr>
              <a:t>Gde su ova promišljanja u socijalnoj psihologiji relevantna</a:t>
            </a:r>
            <a:r>
              <a:rPr lang="x-none" sz="2600" dirty="0">
                <a:latin typeface="Constantia" pitchFamily="18" charset="0"/>
              </a:rPr>
              <a:t>?</a:t>
            </a:r>
          </a:p>
          <a:p>
            <a:endParaRPr lang="x-none" dirty="0" smtClean="0">
              <a:latin typeface="Constantia" pitchFamily="18" charset="0"/>
            </a:endParaRPr>
          </a:p>
          <a:p>
            <a:pPr lvl="1"/>
            <a:endParaRPr lang="x-none" dirty="0" smtClean="0">
              <a:latin typeface="Constantia" pitchFamily="18" charset="0"/>
            </a:endParaRPr>
          </a:p>
          <a:p>
            <a:pPr lvl="1"/>
            <a:endParaRPr lang="x-none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7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>
                <a:latin typeface="Constantia" pitchFamily="18" charset="0"/>
              </a:rPr>
              <a:t>Socijalna </a:t>
            </a:r>
            <a:r>
              <a:rPr lang="hr-HR" sz="3600" dirty="0" smtClean="0">
                <a:latin typeface="Constantia" pitchFamily="18" charset="0"/>
              </a:rPr>
              <a:t>psihologija: Snaga </a:t>
            </a:r>
            <a:r>
              <a:rPr lang="hr-HR" sz="3600" dirty="0">
                <a:latin typeface="Constantia" pitchFamily="18" charset="0"/>
              </a:rPr>
              <a:t>situacije</a:t>
            </a:r>
            <a:endParaRPr lang="en-US" sz="3600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>
              <a:latin typeface="Constantia" pitchFamily="18" charset="0"/>
            </a:endParaRPr>
          </a:p>
          <a:p>
            <a:r>
              <a:rPr lang="hr-HR" dirty="0" err="1" smtClean="0">
                <a:latin typeface="Constantia" pitchFamily="18" charset="0"/>
              </a:rPr>
              <a:t>Primeri</a:t>
            </a:r>
            <a:r>
              <a:rPr lang="hr-HR" dirty="0" smtClean="0">
                <a:latin typeface="Constantia" pitchFamily="18" charset="0"/>
              </a:rPr>
              <a:t> psiholoških nalaza koji ukazuju na snagu situacije</a:t>
            </a:r>
          </a:p>
          <a:p>
            <a:endParaRPr lang="hr-HR" dirty="0">
              <a:latin typeface="Constantia" pitchFamily="18" charset="0"/>
            </a:endParaRPr>
          </a:p>
          <a:p>
            <a:r>
              <a:rPr lang="hr-HR" dirty="0" err="1" smtClean="0">
                <a:latin typeface="Constantia" pitchFamily="18" charset="0"/>
              </a:rPr>
              <a:t>Milgram</a:t>
            </a:r>
            <a:r>
              <a:rPr lang="hr-HR" dirty="0" smtClean="0">
                <a:latin typeface="Constantia" pitchFamily="18" charset="0"/>
              </a:rPr>
              <a:t>, </a:t>
            </a:r>
            <a:r>
              <a:rPr lang="hr-HR" dirty="0" err="1" smtClean="0">
                <a:latin typeface="Constantia" pitchFamily="18" charset="0"/>
              </a:rPr>
              <a:t>Aš</a:t>
            </a:r>
            <a:r>
              <a:rPr lang="is-IS" dirty="0" smtClean="0">
                <a:latin typeface="Constantia" pitchFamily="18" charset="0"/>
              </a:rPr>
              <a:t>…</a:t>
            </a:r>
          </a:p>
          <a:p>
            <a:endParaRPr lang="is-IS" dirty="0">
              <a:latin typeface="Constantia" pitchFamily="18" charset="0"/>
            </a:endParaRPr>
          </a:p>
          <a:p>
            <a:r>
              <a:rPr lang="is-IS" dirty="0" smtClean="0">
                <a:latin typeface="Constantia" pitchFamily="18" charset="0"/>
              </a:rPr>
              <a:t>Koje teorijske pravce prepoznajete u njima?</a:t>
            </a:r>
            <a:endParaRPr lang="x-none" dirty="0" smtClean="0">
              <a:latin typeface="Constantia" pitchFamily="18" charset="0"/>
            </a:endParaRPr>
          </a:p>
          <a:p>
            <a:pPr lvl="1"/>
            <a:endParaRPr lang="x-none" dirty="0" smtClean="0">
              <a:latin typeface="Constantia" pitchFamily="18" charset="0"/>
            </a:endParaRPr>
          </a:p>
          <a:p>
            <a:pPr lvl="1"/>
            <a:endParaRPr lang="x-none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12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3600" dirty="0">
                <a:latin typeface="Constantia" pitchFamily="18" charset="0"/>
              </a:rPr>
              <a:t>Teorijski pravci u socijalnoj psihologiji</a:t>
            </a:r>
            <a:endParaRPr lang="en-US" sz="3600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x-none" dirty="0" smtClean="0">
                <a:latin typeface="Constantia" pitchFamily="18" charset="0"/>
              </a:rPr>
              <a:t>Uloga teorijih pristupa? </a:t>
            </a:r>
          </a:p>
          <a:p>
            <a:pPr lvl="1"/>
            <a:r>
              <a:rPr lang="x-none" dirty="0" smtClean="0">
                <a:latin typeface="Constantia" pitchFamily="18" charset="0"/>
              </a:rPr>
              <a:t>Određuje probleme izuvačavanje, značaj problema, metode, interpretacije, ali sužava li i ograničava li istraživačke napore?</a:t>
            </a:r>
          </a:p>
          <a:p>
            <a:endParaRPr lang="x-none" dirty="0" smtClean="0">
              <a:latin typeface="Constantia" pitchFamily="18" charset="0"/>
            </a:endParaRPr>
          </a:p>
          <a:p>
            <a:r>
              <a:rPr lang="en-US" dirty="0" smtClean="0">
                <a:latin typeface="Constantia" pitchFamily="18" charset="0"/>
              </a:rPr>
              <a:t>Da </a:t>
            </a:r>
            <a:r>
              <a:rPr lang="en-US" dirty="0">
                <a:latin typeface="Constantia" pitchFamily="18" charset="0"/>
              </a:rPr>
              <a:t>li </a:t>
            </a:r>
            <a:r>
              <a:rPr lang="en-US" dirty="0" err="1">
                <a:latin typeface="Constantia" pitchFamily="18" charset="0"/>
              </a:rPr>
              <a:t>su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današnja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israživanja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nužno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vezana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za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jedan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teorijski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pristup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kao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kod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Aša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ili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Berklijske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grupe</a:t>
            </a:r>
            <a:r>
              <a:rPr lang="en-US" dirty="0">
                <a:latin typeface="Constantia" pitchFamily="18" charset="0"/>
              </a:rPr>
              <a:t>? Da li je </a:t>
            </a:r>
            <a:r>
              <a:rPr lang="en-US" dirty="0" err="1">
                <a:latin typeface="Constantia" pitchFamily="18" charset="0"/>
              </a:rPr>
              <a:t>uopšte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moguće</a:t>
            </a:r>
            <a:r>
              <a:rPr lang="en-US" dirty="0">
                <a:latin typeface="Constantia" pitchFamily="18" charset="0"/>
              </a:rPr>
              <a:t> da </a:t>
            </a:r>
            <a:r>
              <a:rPr lang="en-US" dirty="0" err="1">
                <a:latin typeface="Constantia" pitchFamily="18" charset="0"/>
              </a:rPr>
              <a:t>budu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takva</a:t>
            </a:r>
            <a:r>
              <a:rPr lang="en-US" dirty="0">
                <a:latin typeface="Constantia" pitchFamily="18" charset="0"/>
              </a:rPr>
              <a:t>? Ili </a:t>
            </a:r>
            <a:r>
              <a:rPr lang="en-US" dirty="0" err="1">
                <a:latin typeface="Constantia" pitchFamily="18" charset="0"/>
              </a:rPr>
              <a:t>treba</a:t>
            </a:r>
            <a:r>
              <a:rPr lang="en-US" dirty="0">
                <a:latin typeface="Constantia" pitchFamily="18" charset="0"/>
              </a:rPr>
              <a:t> da </a:t>
            </a:r>
            <a:r>
              <a:rPr lang="en-US" dirty="0" err="1">
                <a:latin typeface="Constantia" pitchFamily="18" charset="0"/>
              </a:rPr>
              <a:t>budu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eklektička</a:t>
            </a:r>
            <a:r>
              <a:rPr lang="en-US" dirty="0">
                <a:latin typeface="Constantia" pitchFamily="18" charset="0"/>
              </a:rPr>
              <a:t>? </a:t>
            </a:r>
            <a:endParaRPr lang="x-none" dirty="0" smtClean="0">
              <a:latin typeface="Constantia" pitchFamily="18" charset="0"/>
            </a:endParaRPr>
          </a:p>
          <a:p>
            <a:endParaRPr lang="x-none" dirty="0">
              <a:latin typeface="Constantia" pitchFamily="18" charset="0"/>
            </a:endParaRPr>
          </a:p>
          <a:p>
            <a:r>
              <a:rPr lang="x-none" dirty="0">
                <a:latin typeface="Constantia" pitchFamily="18" charset="0"/>
              </a:rPr>
              <a:t>Pitanja „specijalizacija“ unutar podoblasti socijalne psihologije? „Rascepkavanje“ discipline? Dobre i loše strane?</a:t>
            </a:r>
            <a:endParaRPr lang="x-none" dirty="0" smtClean="0">
              <a:latin typeface="Constantia" pitchFamily="18" charset="0"/>
            </a:endParaRPr>
          </a:p>
          <a:p>
            <a:endParaRPr lang="x-none" dirty="0">
              <a:latin typeface="Constantia" pitchFamily="18" charset="0"/>
            </a:endParaRPr>
          </a:p>
          <a:p>
            <a:r>
              <a:rPr lang="en-US" dirty="0" err="1" smtClean="0">
                <a:latin typeface="Constantia" pitchFamily="18" charset="0"/>
              </a:rPr>
              <a:t>Kako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novi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pristupi</a:t>
            </a:r>
            <a:r>
              <a:rPr lang="en-US" dirty="0">
                <a:latin typeface="Constantia" pitchFamily="18" charset="0"/>
              </a:rPr>
              <a:t> (</a:t>
            </a:r>
            <a:r>
              <a:rPr lang="en-US" dirty="0" err="1" smtClean="0">
                <a:latin typeface="Constantia" pitchFamily="18" charset="0"/>
              </a:rPr>
              <a:t>npr</a:t>
            </a:r>
            <a:r>
              <a:rPr lang="en-US" dirty="0" smtClean="0">
                <a:latin typeface="Constantia" pitchFamily="18" charset="0"/>
              </a:rPr>
              <a:t>. </a:t>
            </a:r>
            <a:r>
              <a:rPr lang="en-US" dirty="0" err="1" smtClean="0">
                <a:latin typeface="Constantia" pitchFamily="18" charset="0"/>
              </a:rPr>
              <a:t>socijalne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neuronauke</a:t>
            </a:r>
            <a:r>
              <a:rPr lang="en-US" dirty="0">
                <a:latin typeface="Constantia" pitchFamily="18" charset="0"/>
              </a:rPr>
              <a:t>) </a:t>
            </a:r>
            <a:r>
              <a:rPr lang="en-US" dirty="0" err="1">
                <a:latin typeface="Constantia" pitchFamily="18" charset="0"/>
              </a:rPr>
              <a:t>preuzimaju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područja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starih</a:t>
            </a:r>
            <a:r>
              <a:rPr lang="en-US" dirty="0">
                <a:latin typeface="Constantia" pitchFamily="18" charset="0"/>
              </a:rPr>
              <a:t>? Jesu li </a:t>
            </a:r>
            <a:r>
              <a:rPr lang="en-US" dirty="0" err="1">
                <a:latin typeface="Constantia" pitchFamily="18" charset="0"/>
              </a:rPr>
              <a:t>svi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jednako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vredni</a:t>
            </a:r>
            <a:r>
              <a:rPr lang="en-US" dirty="0">
                <a:latin typeface="Constantia" pitchFamily="18" charset="0"/>
              </a:rPr>
              <a:t> u </a:t>
            </a:r>
            <a:r>
              <a:rPr lang="en-US" dirty="0" err="1">
                <a:latin typeface="Constantia" pitchFamily="18" charset="0"/>
              </a:rPr>
              <a:t>smislu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dolaženja</a:t>
            </a:r>
            <a:r>
              <a:rPr lang="en-US" dirty="0">
                <a:latin typeface="Constantia" pitchFamily="18" charset="0"/>
              </a:rPr>
              <a:t> do </a:t>
            </a:r>
            <a:r>
              <a:rPr lang="en-US" dirty="0" err="1">
                <a:latin typeface="Constantia" pitchFamily="18" charset="0"/>
              </a:rPr>
              <a:t>objašnjenja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bitnih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fenomena</a:t>
            </a:r>
            <a:r>
              <a:rPr lang="en-US" dirty="0" smtClean="0">
                <a:latin typeface="Constantia" pitchFamily="18" charset="0"/>
              </a:rPr>
              <a:t>?</a:t>
            </a:r>
            <a:r>
              <a:rPr lang="x-none" dirty="0" smtClean="0">
                <a:latin typeface="Constantia" pitchFamily="18" charset="0"/>
              </a:rPr>
              <a:t> 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0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>
                <a:latin typeface="Constantia" pitchFamily="18" charset="0"/>
              </a:rPr>
              <a:t>Opasnosti dogmatskog pristupa</a:t>
            </a:r>
            <a:endParaRPr lang="en-US" sz="3600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1"/>
            <a:ext cx="8229600" cy="4525963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onstantia" pitchFamily="18" charset="0"/>
              </a:rPr>
              <a:t>Psihoanalitičkog?</a:t>
            </a:r>
          </a:p>
          <a:p>
            <a:endParaRPr lang="hr-HR" dirty="0" smtClean="0">
              <a:latin typeface="Constantia" pitchFamily="18" charset="0"/>
            </a:endParaRPr>
          </a:p>
          <a:p>
            <a:r>
              <a:rPr lang="hr-HR" dirty="0" smtClean="0">
                <a:latin typeface="Constantia" pitchFamily="18" charset="0"/>
              </a:rPr>
              <a:t>Anksioznost u društvu (</a:t>
            </a:r>
            <a:r>
              <a:rPr lang="hr-HR" dirty="0" err="1" smtClean="0">
                <a:latin typeface="Constantia" pitchFamily="18" charset="0"/>
              </a:rPr>
              <a:t>posledica</a:t>
            </a:r>
            <a:r>
              <a:rPr lang="hr-HR" dirty="0" smtClean="0">
                <a:latin typeface="Constantia" pitchFamily="18" charset="0"/>
              </a:rPr>
              <a:t> </a:t>
            </a:r>
            <a:r>
              <a:rPr lang="hr-HR" dirty="0" err="1" smtClean="0">
                <a:latin typeface="Constantia" pitchFamily="18" charset="0"/>
              </a:rPr>
              <a:t>finansijske</a:t>
            </a:r>
            <a:r>
              <a:rPr lang="hr-HR" dirty="0" smtClean="0">
                <a:latin typeface="Constantia" pitchFamily="18" charset="0"/>
              </a:rPr>
              <a:t> krize) odražava se na porodične odnose i tipičan model postaje strog autoritarni otac sa rigidnim </a:t>
            </a:r>
            <a:r>
              <a:rPr lang="hr-HR" dirty="0" err="1" smtClean="0">
                <a:latin typeface="Constantia" pitchFamily="18" charset="0"/>
              </a:rPr>
              <a:t>metodima</a:t>
            </a:r>
            <a:r>
              <a:rPr lang="hr-HR" dirty="0" smtClean="0">
                <a:latin typeface="Constantia" pitchFamily="18" charset="0"/>
              </a:rPr>
              <a:t> </a:t>
            </a:r>
            <a:r>
              <a:rPr lang="hr-HR" dirty="0" err="1" smtClean="0">
                <a:latin typeface="Constantia" pitchFamily="18" charset="0"/>
              </a:rPr>
              <a:t>disciplinovanja</a:t>
            </a:r>
            <a:r>
              <a:rPr lang="hr-HR" dirty="0" smtClean="0">
                <a:latin typeface="Constantia" pitchFamily="18" charset="0"/>
              </a:rPr>
              <a:t>. Agresivnost koja se </a:t>
            </a:r>
            <a:r>
              <a:rPr lang="hr-HR" dirty="0" err="1" smtClean="0">
                <a:latin typeface="Constantia" pitchFamily="18" charset="0"/>
              </a:rPr>
              <a:t>oseća</a:t>
            </a:r>
            <a:r>
              <a:rPr lang="hr-HR" dirty="0" smtClean="0">
                <a:latin typeface="Constantia" pitchFamily="18" charset="0"/>
              </a:rPr>
              <a:t> prema ocu </a:t>
            </a:r>
            <a:r>
              <a:rPr lang="hr-HR" dirty="0" err="1" smtClean="0">
                <a:latin typeface="Constantia" pitchFamily="18" charset="0"/>
              </a:rPr>
              <a:t>projektuje</a:t>
            </a:r>
            <a:r>
              <a:rPr lang="hr-HR" dirty="0" smtClean="0">
                <a:latin typeface="Constantia" pitchFamily="18" charset="0"/>
              </a:rPr>
              <a:t> se na manjinske grupe (Adorno </a:t>
            </a:r>
            <a:r>
              <a:rPr lang="hr-HR" dirty="0" err="1" smtClean="0">
                <a:latin typeface="Constantia" pitchFamily="18" charset="0"/>
              </a:rPr>
              <a:t>et</a:t>
            </a:r>
            <a:r>
              <a:rPr lang="hr-HR" dirty="0" smtClean="0">
                <a:latin typeface="Constantia" pitchFamily="18" charset="0"/>
              </a:rPr>
              <a:t> </a:t>
            </a:r>
            <a:r>
              <a:rPr lang="hr-HR" dirty="0" err="1" smtClean="0">
                <a:latin typeface="Constantia" pitchFamily="18" charset="0"/>
              </a:rPr>
              <a:t>al</a:t>
            </a:r>
            <a:r>
              <a:rPr lang="hr-HR" dirty="0" smtClean="0">
                <a:latin typeface="Constantia" pitchFamily="18" charset="0"/>
              </a:rPr>
              <a:t>., 1950)</a:t>
            </a:r>
            <a:endParaRPr lang="hr-HR" dirty="0">
              <a:latin typeface="Constantia" pitchFamily="18" charset="0"/>
            </a:endParaRPr>
          </a:p>
          <a:p>
            <a:endParaRPr lang="x-none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2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>
                <a:latin typeface="Constantia" pitchFamily="18" charset="0"/>
              </a:rPr>
              <a:t>Opasnosti dogmatskog pristupa</a:t>
            </a:r>
            <a:endParaRPr lang="en-US" sz="3600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1"/>
            <a:ext cx="8229600" cy="4525963"/>
          </a:xfrm>
        </p:spPr>
        <p:txBody>
          <a:bodyPr>
            <a:normAutofit/>
          </a:bodyPr>
          <a:lstStyle/>
          <a:p>
            <a:r>
              <a:rPr lang="hr-HR" dirty="0" err="1" smtClean="0">
                <a:latin typeface="Constantia" pitchFamily="18" charset="0"/>
              </a:rPr>
              <a:t>Bihejviorističkog</a:t>
            </a:r>
            <a:r>
              <a:rPr lang="hr-HR" dirty="0" smtClean="0">
                <a:latin typeface="Constantia" pitchFamily="18" charset="0"/>
              </a:rPr>
              <a:t>?</a:t>
            </a:r>
            <a:endParaRPr lang="x-none" dirty="0" smtClean="0">
              <a:latin typeface="Constantia" pitchFamily="18" charset="0"/>
            </a:endParaRPr>
          </a:p>
          <a:p>
            <a:endParaRPr lang="x-none" dirty="0">
              <a:latin typeface="Constantia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590800"/>
            <a:ext cx="5791200" cy="387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54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>
                <a:latin typeface="Constantia" pitchFamily="18" charset="0"/>
              </a:rPr>
              <a:t>Opasnosti dogmatskog pristupa</a:t>
            </a:r>
            <a:endParaRPr lang="en-US" sz="3600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1"/>
            <a:ext cx="8229600" cy="4525963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onstantia" pitchFamily="18" charset="0"/>
              </a:rPr>
              <a:t>Socijalne </a:t>
            </a:r>
            <a:r>
              <a:rPr lang="hr-HR" dirty="0" err="1" smtClean="0">
                <a:latin typeface="Constantia" pitchFamily="18" charset="0"/>
              </a:rPr>
              <a:t>neuronauke</a:t>
            </a:r>
            <a:r>
              <a:rPr lang="hr-HR" dirty="0" smtClean="0">
                <a:latin typeface="Constantia" pitchFamily="18" charset="0"/>
              </a:rPr>
              <a:t>? </a:t>
            </a:r>
          </a:p>
          <a:p>
            <a:endParaRPr lang="x-none" dirty="0" smtClean="0">
              <a:latin typeface="Constantia" pitchFamily="18" charset="0"/>
            </a:endParaRPr>
          </a:p>
          <a:p>
            <a:endParaRPr lang="x-none" dirty="0">
              <a:latin typeface="Constanti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1" y="2593956"/>
            <a:ext cx="7073900" cy="3898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978" y="2928434"/>
            <a:ext cx="54991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98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437</Words>
  <Application>Microsoft Macintosh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Calibri Light</vt:lpstr>
      <vt:lpstr>Constantia</vt:lpstr>
      <vt:lpstr>Arial</vt:lpstr>
      <vt:lpstr>Wingdings</vt:lpstr>
      <vt:lpstr>Office Theme</vt:lpstr>
      <vt:lpstr>Diskusija o filmu ”Bebe”</vt:lpstr>
      <vt:lpstr>Urođeno vs stečeno?</vt:lpstr>
      <vt:lpstr>Urođeno vs stečeno?</vt:lpstr>
      <vt:lpstr>Urođeno vs stečeno?</vt:lpstr>
      <vt:lpstr>Socijalna psihologija: Snaga situacije</vt:lpstr>
      <vt:lpstr>Teorijski pravci u socijalnoj psihologiji</vt:lpstr>
      <vt:lpstr>Opasnosti dogmatskog pristupa</vt:lpstr>
      <vt:lpstr>Opasnosti dogmatskog pristupa</vt:lpstr>
      <vt:lpstr>Opasnosti dogmatskog pristupa</vt:lpstr>
      <vt:lpstr>Teorijski pravci u socijalnoj psihologiji, nauka i društvena praksa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Iris Zezelj</dc:creator>
  <cp:lastModifiedBy>Iris Zezelj</cp:lastModifiedBy>
  <cp:revision>2</cp:revision>
  <dcterms:created xsi:type="dcterms:W3CDTF">2018-02-25T21:43:15Z</dcterms:created>
  <dcterms:modified xsi:type="dcterms:W3CDTF">2018-02-25T21:57:57Z</dcterms:modified>
</cp:coreProperties>
</file>