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87" r:id="rId3"/>
    <p:sldId id="288" r:id="rId4"/>
    <p:sldId id="290" r:id="rId5"/>
    <p:sldId id="292" r:id="rId6"/>
    <p:sldId id="293" r:id="rId7"/>
    <p:sldId id="318" r:id="rId8"/>
    <p:sldId id="294" r:id="rId9"/>
    <p:sldId id="295" r:id="rId10"/>
    <p:sldId id="296" r:id="rId11"/>
    <p:sldId id="297" r:id="rId12"/>
    <p:sldId id="298" r:id="rId13"/>
    <p:sldId id="300" r:id="rId14"/>
    <p:sldId id="310" r:id="rId15"/>
    <p:sldId id="311" r:id="rId16"/>
    <p:sldId id="312" r:id="rId17"/>
    <p:sldId id="313" r:id="rId18"/>
    <p:sldId id="314" r:id="rId19"/>
    <p:sldId id="315" r:id="rId20"/>
    <p:sldId id="317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1FEE-0D93-439E-8A13-B7571EBFD8F2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A427-708E-4703-86AF-DF5ABD43B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A427-708E-4703-86AF-DF5ABD43B0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D6C9E-C0D5-48A9-BF76-DEAAC8D7FA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19A39-3059-4336-B072-08F706E510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0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F6FD1-CBF0-4775-8097-597016D19D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C1988-B510-4048-9CED-9ACAE4E2CF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CS" smtClean="0"/>
              <a:t>Str. 421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0CE94B-B087-4843-BF85-AE8C6CB8D6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895B2-0778-4C7E-81FA-DF681AACE74D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mtClean="0"/>
              <a:t>Josip Berger: Projektivna psihologija-Roršahov test ličnosti, Nolit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6EBDB-3EB1-41B3-A001-673640DBBB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7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2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DD7639-22A6-41E0-87A8-8A6EEDA7790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90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757646"/>
            <a:ext cx="10515600" cy="2095091"/>
          </a:xfrm>
        </p:spPr>
        <p:txBody>
          <a:bodyPr>
            <a:normAutofit/>
          </a:bodyPr>
          <a:lstStyle/>
          <a:p>
            <a:pPr algn="ctr"/>
            <a:r>
              <a:rPr lang="sr-Latn-RS" sz="5400" dirty="0" smtClean="0"/>
              <a:t>RORŠAHOV </a:t>
            </a:r>
            <a:r>
              <a:rPr lang="en-US" sz="5400" dirty="0" smtClean="0"/>
              <a:t>INTERPRETATIVNI METOD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13509" y="1802674"/>
            <a:ext cx="11639309" cy="4721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400" dirty="0" smtClean="0"/>
              <a:t>Ne postoji 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automatsk</a:t>
            </a:r>
            <a:r>
              <a:rPr lang="sr-Latn-CS" sz="2400" b="1" i="1" dirty="0" smtClean="0"/>
              <a:t>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projekcij</a:t>
            </a:r>
            <a:r>
              <a:rPr lang="sr-Latn-CS" sz="2400" b="1" i="1" dirty="0" smtClean="0"/>
              <a:t>a </a:t>
            </a:r>
            <a:r>
              <a:rPr lang="sr-Latn-CS" sz="2400" dirty="0" smtClean="0"/>
              <a:t>na projektivnim testovima!</a:t>
            </a:r>
            <a:r>
              <a:rPr lang="en-US" sz="2400" dirty="0" smtClean="0"/>
              <a:t>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sr-Latn-CS" sz="2400" i="1" dirty="0" smtClean="0"/>
              <a:t>rezultat </a:t>
            </a:r>
            <a:r>
              <a:rPr lang="sr-Latn-CS" sz="2400" i="1" dirty="0" smtClean="0"/>
              <a:t>na projektivnom testu može da bude “mršav”, prazan protokol</a:t>
            </a:r>
            <a:r>
              <a:rPr lang="sr-Latn-CS" sz="2400" i="1" dirty="0" smtClean="0"/>
              <a:t>!</a:t>
            </a:r>
            <a:endParaRPr lang="sr-Latn-CS" sz="2400" i="1" dirty="0" smtClean="0"/>
          </a:p>
          <a:p>
            <a:pPr>
              <a:buFont typeface="Wingdings" pitchFamily="2" charset="2"/>
              <a:buChar char="Ø"/>
            </a:pPr>
            <a:r>
              <a:rPr lang="sr-Latn-CS" sz="2400" dirty="0" smtClean="0"/>
              <a:t>Odlučujuće za projektovanje je da pacijent bude autentično </a:t>
            </a:r>
            <a:r>
              <a:rPr lang="sr-Latn-CS" sz="2400" b="1" i="1" dirty="0" smtClean="0"/>
              <a:t>uključen u situaciju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/>
              <a:t>Uključenost  zavisi od </a:t>
            </a:r>
            <a:r>
              <a:rPr lang="sr-Latn-CS" sz="2400" b="1" i="1" dirty="0" smtClean="0"/>
              <a:t>kvaliteta kontakta </a:t>
            </a:r>
            <a:r>
              <a:rPr lang="sr-Latn-CS" sz="2400" dirty="0" smtClean="0"/>
              <a:t>sa kliničarem (to obezbeđuje identifikaciju i projekciju)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/>
              <a:t>Uključenost zavisi i </a:t>
            </a:r>
            <a:r>
              <a:rPr lang="sr-Latn-CS" sz="2400" b="1" i="1" dirty="0" smtClean="0"/>
              <a:t>od nekih karakteristika ličnosti </a:t>
            </a:r>
            <a:r>
              <a:rPr lang="sr-Latn-CS" sz="2400" dirty="0" smtClean="0"/>
              <a:t> (introspektivnost, direkcija, sposobnost mentalizacije..)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/>
              <a:t>Uključenost zavisi od nekih </a:t>
            </a:r>
            <a:r>
              <a:rPr lang="sr-Latn-CS" sz="2400" b="1" i="1" dirty="0" smtClean="0"/>
              <a:t>trenutnih okolinskih uslova </a:t>
            </a:r>
            <a:endParaRPr lang="en-US" sz="2400" b="1" i="1" dirty="0" smtClean="0"/>
          </a:p>
          <a:p>
            <a:pPr>
              <a:buFont typeface="Wingdings" pitchFamily="2" charset="2"/>
              <a:buChar char="Ø"/>
            </a:pPr>
            <a:r>
              <a:rPr lang="sr-Latn-RS" sz="2400" dirty="0" smtClean="0"/>
              <a:t>Potrebno je </a:t>
            </a:r>
            <a:r>
              <a:rPr lang="sr-Latn-RS" sz="2400" b="1" i="1" dirty="0" smtClean="0"/>
              <a:t>pripremiti “teren” za projekciju</a:t>
            </a:r>
            <a:r>
              <a:rPr lang="sr-Latn-RS" sz="2400" dirty="0" smtClean="0"/>
              <a:t>!</a:t>
            </a:r>
            <a:endParaRPr lang="en-US" sz="2400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6401" y="404016"/>
            <a:ext cx="11356512" cy="792088"/>
          </a:xfrm>
        </p:spPr>
        <p:txBody>
          <a:bodyPr>
            <a:normAutofit/>
          </a:bodyPr>
          <a:lstStyle/>
          <a:p>
            <a:pPr algn="ctr"/>
            <a:r>
              <a:rPr lang="sr-Latn-CS" sz="3600" dirty="0" smtClean="0">
                <a:effectLst/>
              </a:rPr>
              <a:t>   Uslovi za projektovanje na testovima </a:t>
            </a:r>
            <a:endParaRPr lang="en-US" sz="36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317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0891" y="2078182"/>
            <a:ext cx="11011989" cy="44226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400" b="1" i="1" dirty="0" smtClean="0">
                <a:latin typeface="Calibri" pitchFamily="34" charset="0"/>
              </a:rPr>
              <a:t>Validnost svih projektivnih tenika je niska</a:t>
            </a:r>
            <a:r>
              <a:rPr lang="sr-Latn-CS" sz="2400" b="1" dirty="0" smtClean="0">
                <a:latin typeface="Calibri" pitchFamily="34" charset="0"/>
              </a:rPr>
              <a:t>: </a:t>
            </a:r>
            <a:r>
              <a:rPr lang="sr-Latn-CS" sz="2400" dirty="0" smtClean="0">
                <a:latin typeface="Calibri" pitchFamily="34" charset="0"/>
              </a:rPr>
              <a:t>nismo sigurni da li i koliko testovi mere ono što mi mislimo da mere!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400" dirty="0" smtClean="0">
                <a:latin typeface="Calibri" pitchFamily="34" charset="0"/>
              </a:rPr>
              <a:t>Visok </a:t>
            </a:r>
            <a:r>
              <a:rPr lang="sr-Latn-CS" sz="2400" b="1" dirty="0" smtClean="0">
                <a:latin typeface="Calibri" pitchFamily="34" charset="0"/>
              </a:rPr>
              <a:t>prediktivna</a:t>
            </a:r>
            <a:r>
              <a:rPr lang="sr-Latn-CS" sz="2400" dirty="0" smtClean="0">
                <a:latin typeface="Calibri" pitchFamily="34" charset="0"/>
              </a:rPr>
              <a:t> </a:t>
            </a:r>
            <a:r>
              <a:rPr lang="sr-Latn-CS" sz="2400" b="1" i="1" dirty="0" smtClean="0">
                <a:latin typeface="Calibri" pitchFamily="34" charset="0"/>
              </a:rPr>
              <a:t>verovatnoća  pozitivnog rezultata</a:t>
            </a:r>
            <a:r>
              <a:rPr lang="sr-Latn-CS" sz="2400" i="1" dirty="0" smtClean="0">
                <a:latin typeface="Calibri" pitchFamily="34" charset="0"/>
              </a:rPr>
              <a:t>!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400" b="1" i="1" dirty="0" smtClean="0">
                <a:latin typeface="Calibri" pitchFamily="34" charset="0"/>
              </a:rPr>
              <a:t>Projektivni  testovi imaju nižu osetljivost, ali visoku specifičnosti!</a:t>
            </a:r>
            <a:endParaRPr lang="en-US" sz="2400" i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400" b="1" i="1" dirty="0" smtClean="0">
                <a:latin typeface="Calibri" pitchFamily="34" charset="0"/>
              </a:rPr>
              <a:t>Niska osetljivost</a:t>
            </a:r>
            <a:r>
              <a:rPr lang="sr-Latn-CS" sz="2400" i="1" dirty="0" smtClean="0">
                <a:latin typeface="Calibri" pitchFamily="34" charset="0"/>
              </a:rPr>
              <a:t> </a:t>
            </a:r>
            <a:r>
              <a:rPr lang="sr-Latn-CS" sz="2400" dirty="0" smtClean="0">
                <a:latin typeface="Calibri" pitchFamily="34" charset="0"/>
              </a:rPr>
              <a:t>(senzitivnost): </a:t>
            </a:r>
            <a:r>
              <a:rPr lang="sr-Latn-CS" sz="2400" i="1" dirty="0" smtClean="0">
                <a:latin typeface="Calibri" pitchFamily="34" charset="0"/>
              </a:rPr>
              <a:t>postoje “falš-negativi</a:t>
            </a:r>
            <a:r>
              <a:rPr lang="sr-Latn-CS" sz="2400" dirty="0" smtClean="0">
                <a:latin typeface="Calibri" pitchFamily="34" charset="0"/>
              </a:rPr>
              <a:t>” (dobijanje normalnih rezultata na testu kada patologija postoji</a:t>
            </a:r>
            <a:r>
              <a:rPr lang="sr-Latn-RS" sz="2400" dirty="0" smtClean="0">
                <a:latin typeface="Calibri" pitchFamily="34" charset="0"/>
              </a:rPr>
              <a:t>)</a:t>
            </a:r>
            <a:r>
              <a:rPr lang="sr-Latn-CS" sz="2400" dirty="0" smtClean="0"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400" b="1" i="1" dirty="0" smtClean="0">
                <a:latin typeface="Calibri" pitchFamily="34" charset="0"/>
              </a:rPr>
              <a:t>Visoka specifičnost</a:t>
            </a:r>
            <a:r>
              <a:rPr lang="sr-Latn-CS" sz="2400" b="1" dirty="0" smtClean="0">
                <a:latin typeface="Calibri" pitchFamily="34" charset="0"/>
              </a:rPr>
              <a:t>: </a:t>
            </a:r>
            <a:r>
              <a:rPr lang="sr-Latn-CS" sz="2400" dirty="0" smtClean="0">
                <a:latin typeface="Calibri" pitchFamily="34" charset="0"/>
              </a:rPr>
              <a:t>pojavljivanje “pozitivnih” rezultata na testu kada patologija postoji  (</a:t>
            </a:r>
            <a:r>
              <a:rPr lang="sr-Latn-CS" sz="2400" i="1" dirty="0" smtClean="0">
                <a:latin typeface="Calibri" pitchFamily="34" charset="0"/>
              </a:rPr>
              <a:t>malo  je“falš-pozitiva”</a:t>
            </a:r>
            <a:r>
              <a:rPr lang="sr-Latn-CS" sz="2400" dirty="0" smtClean="0">
                <a:latin typeface="Calibri" pitchFamily="34" charset="0"/>
              </a:rPr>
              <a:t> na projektivnim testovima!)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59" y="274638"/>
            <a:ext cx="11811083" cy="10708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CS" sz="4000" dirty="0" smtClean="0">
                <a:effectLst/>
                <a:latin typeface="Calibri" pitchFamily="34" charset="0"/>
              </a:rPr>
              <a:t>V</a:t>
            </a:r>
            <a:r>
              <a:rPr lang="en-US" sz="4000" dirty="0" err="1" smtClean="0">
                <a:effectLst/>
                <a:latin typeface="Calibri" pitchFamily="34" charset="0"/>
              </a:rPr>
              <a:t>alidnost</a:t>
            </a:r>
            <a:r>
              <a:rPr lang="sr-Latn-CS" sz="4000" dirty="0" smtClean="0">
                <a:effectLst/>
                <a:latin typeface="Calibri" pitchFamily="34" charset="0"/>
              </a:rPr>
              <a:t> projektivnih tehnika</a:t>
            </a:r>
            <a:endParaRPr lang="en-US" sz="4000" dirty="0" smtClean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2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231" y="2272144"/>
            <a:ext cx="10556496" cy="4014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CS" sz="2400" b="1" i="1" dirty="0" smtClean="0">
                <a:latin typeface="Calibri" pitchFamily="34" charset="0"/>
              </a:rPr>
              <a:t>Zbog visoke specifičnosti  projektivnih tehnika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k</a:t>
            </a:r>
            <a:r>
              <a:rPr lang="sr-Latn-CS" sz="2400" dirty="0" smtClean="0">
                <a:latin typeface="Calibri" pitchFamily="34" charset="0"/>
              </a:rPr>
              <a:t>orisni </a:t>
            </a:r>
            <a:r>
              <a:rPr lang="sr-Latn-CS" sz="2400" b="1" i="1" dirty="0" smtClean="0">
                <a:latin typeface="Calibri" pitchFamily="34" charset="0"/>
              </a:rPr>
              <a:t>u diferencijalnoj dijagnostici, </a:t>
            </a:r>
            <a:r>
              <a:rPr lang="sr-Latn-CS" sz="2400" dirty="0" smtClean="0">
                <a:latin typeface="Calibri" pitchFamily="34" charset="0"/>
              </a:rPr>
              <a:t>koja je najčešći zadatak kliničkog psihologa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CS" sz="2400" b="1" dirty="0" smtClean="0">
                <a:latin typeface="Calibri" pitchFamily="34" charset="0"/>
              </a:rPr>
              <a:t>Biro</a:t>
            </a:r>
            <a:r>
              <a:rPr lang="sr-Latn-CS" sz="2400" dirty="0" smtClean="0">
                <a:latin typeface="Calibri" pitchFamily="34" charset="0"/>
              </a:rPr>
              <a:t> </a:t>
            </a:r>
            <a:r>
              <a:rPr lang="sr-Latn-CS" sz="2400" dirty="0" smtClean="0">
                <a:latin typeface="Calibri" pitchFamily="34" charset="0"/>
              </a:rPr>
              <a:t>i sar. istraživanje Roršah</a:t>
            </a:r>
            <a:r>
              <a:rPr lang="en-US" sz="2400" dirty="0" smtClean="0">
                <a:latin typeface="Calibri" pitchFamily="34" charset="0"/>
              </a:rPr>
              <a:t>a</a:t>
            </a:r>
            <a:r>
              <a:rPr lang="sr-Latn-CS" sz="2400" dirty="0" smtClean="0">
                <a:latin typeface="Calibri" pitchFamily="34" charset="0"/>
              </a:rPr>
              <a:t> </a:t>
            </a:r>
            <a:r>
              <a:rPr lang="sr-Latn-CS" sz="2400" i="1" dirty="0" smtClean="0">
                <a:latin typeface="Calibri" pitchFamily="34" charset="0"/>
              </a:rPr>
              <a:t>(1987.) </a:t>
            </a:r>
            <a:r>
              <a:rPr lang="sr-Latn-CS" sz="2400" dirty="0" smtClean="0">
                <a:latin typeface="Calibri" pitchFamily="34" charset="0"/>
              </a:rPr>
              <a:t>: </a:t>
            </a:r>
            <a:r>
              <a:rPr lang="sr-Latn-CS" sz="2400" i="1" dirty="0" smtClean="0">
                <a:latin typeface="Calibri" pitchFamily="34" charset="0"/>
              </a:rPr>
              <a:t>   </a:t>
            </a:r>
          </a:p>
          <a:p>
            <a:r>
              <a:rPr lang="sr-Latn-CS" sz="2400" i="1" dirty="0" smtClean="0">
                <a:latin typeface="Calibri" pitchFamily="34" charset="0"/>
              </a:rPr>
              <a:t>     </a:t>
            </a:r>
            <a:r>
              <a:rPr lang="en-US" sz="2400" i="1" dirty="0" smtClean="0">
                <a:latin typeface="Calibri" pitchFamily="34" charset="0"/>
              </a:rPr>
              <a:t>M</a:t>
            </a:r>
            <a:r>
              <a:rPr lang="sr-Latn-CS" sz="2400" i="1" dirty="0" smtClean="0">
                <a:latin typeface="Calibri" pitchFamily="34" charset="0"/>
              </a:rPr>
              <a:t>ali broj stvarnih psihoza imao je karakterističan “psihotičan” Roršah protokol, ali se ovakav protokol nije ni u jednom slučaju pojavio kod ne-psihoza</a:t>
            </a:r>
            <a:r>
              <a:rPr lang="sr-Latn-CS" sz="2400" dirty="0" smtClean="0">
                <a:latin typeface="Calibri" pitchFamily="34" charset="0"/>
              </a:rPr>
              <a:t>!</a:t>
            </a:r>
          </a:p>
          <a:p>
            <a:r>
              <a:rPr lang="sr-Latn-CS" sz="2400" i="1" dirty="0" smtClean="0">
                <a:latin typeface="Calibri" pitchFamily="34" charset="0"/>
              </a:rPr>
              <a:t>   “Rezultate koji su mi korisni ne dobijam često, ali kada ih dobijem u njih imam veliko poverenje”.</a:t>
            </a:r>
            <a:endParaRPr lang="en-US" sz="2400" i="1" dirty="0" smtClean="0">
              <a:latin typeface="Calibri" pitchFamily="34" charset="0"/>
            </a:endParaRPr>
          </a:p>
          <a:p>
            <a:pPr>
              <a:buNone/>
            </a:pPr>
            <a:endParaRPr lang="sr-Latn-CS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326" y="444136"/>
            <a:ext cx="10384971" cy="8490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/>
                <a:latin typeface="Calibri" pitchFamily="34" charset="0"/>
              </a:rPr>
              <a:t>  </a:t>
            </a:r>
            <a:r>
              <a:rPr lang="sr-Latn-CS" sz="3600" dirty="0" smtClean="0">
                <a:effectLst/>
                <a:latin typeface="Calibri" pitchFamily="34" charset="0"/>
              </a:rPr>
              <a:t>Zašto još uvek koristimo  projektivne testove?</a:t>
            </a:r>
            <a:endParaRPr lang="en-US" sz="3600" dirty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8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5840" y="2276872"/>
            <a:ext cx="10515600" cy="14329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Calibri" pitchFamily="34" charset="0"/>
              </a:rPr>
              <a:t/>
            </a:r>
            <a:br>
              <a:rPr lang="en-US" dirty="0" smtClean="0">
                <a:effectLst/>
                <a:latin typeface="Calibri" pitchFamily="34" charset="0"/>
              </a:rPr>
            </a:br>
            <a:r>
              <a:rPr lang="sr-Latn-CS" sz="4400" dirty="0" smtClean="0">
                <a:effectLst/>
                <a:latin typeface="Calibri" pitchFamily="34" charset="0"/>
              </a:rPr>
              <a:t> Roršahova  tehnika</a:t>
            </a:r>
            <a:r>
              <a:rPr lang="sr-Latn-CS" sz="4400" dirty="0" smtClean="0">
                <a:effectLst/>
                <a:latin typeface="Calibri" pitchFamily="34" charset="0"/>
              </a:rPr>
              <a:t>: eksperiment </a:t>
            </a:r>
            <a:r>
              <a:rPr lang="sr-Latn-CS" sz="4400" dirty="0" smtClean="0">
                <a:effectLst/>
                <a:latin typeface="Calibri" pitchFamily="34" charset="0"/>
              </a:rPr>
              <a:t>iz percepcije</a:t>
            </a:r>
            <a:endParaRPr lang="en-US" sz="4400" dirty="0">
              <a:effectLst/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725144"/>
            <a:ext cx="10363200" cy="1728192"/>
          </a:xfrm>
        </p:spPr>
        <p:txBody>
          <a:bodyPr>
            <a:normAutofit/>
          </a:bodyPr>
          <a:lstStyle/>
          <a:p>
            <a:endParaRPr lang="sr-Latn-CS" dirty="0"/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25987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3374"/>
          </a:xfrm>
        </p:spPr>
        <p:txBody>
          <a:bodyPr>
            <a:normAutofit/>
          </a:bodyPr>
          <a:lstStyle/>
          <a:p>
            <a:pPr algn="ctr"/>
            <a:r>
              <a:rPr lang="sr-Latn-RS" sz="3200" dirty="0" smtClean="0"/>
              <a:t> </a:t>
            </a:r>
            <a:br>
              <a:rPr lang="sr-Latn-RS" sz="3200" dirty="0" smtClean="0"/>
            </a:br>
            <a:r>
              <a:rPr lang="en-US" sz="3600" dirty="0" smtClean="0"/>
              <a:t>I</a:t>
            </a:r>
            <a:r>
              <a:rPr lang="sr-Latn-RS" sz="3600" dirty="0" smtClean="0"/>
              <a:t>storijski kontekst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400" dirty="0" smtClean="0"/>
              <a:t>18</a:t>
            </a:r>
            <a:r>
              <a:rPr lang="en-US" sz="2400" dirty="0" smtClean="0"/>
              <a:t>90</a:t>
            </a:r>
            <a:r>
              <a:rPr lang="sr-Latn-RS" sz="2400" dirty="0" smtClean="0"/>
              <a:t> godine</a:t>
            </a:r>
            <a:r>
              <a:rPr lang="en-US" sz="2400" dirty="0" smtClean="0"/>
              <a:t> n</a:t>
            </a:r>
            <a:r>
              <a:rPr lang="sr-Latn-RS" sz="2400" dirty="0" smtClean="0"/>
              <a:t>emački pesnik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lekar</a:t>
            </a:r>
            <a:r>
              <a:rPr lang="sr-Latn-RS" sz="2400" dirty="0" smtClean="0"/>
              <a:t> Justinius Kerner objavljuje zbirku pesama „Kleksografija“ (Klecksographien), sa mrljama od mastila kao ilustracijama.</a:t>
            </a:r>
          </a:p>
          <a:p>
            <a:pPr marL="0" indent="0">
              <a:buNone/>
            </a:pPr>
            <a:endParaRPr lang="sr-Latn-R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 smtClean="0"/>
              <a:t>Kleksografija krajem </a:t>
            </a:r>
            <a:r>
              <a:rPr lang="en-US" sz="2400" dirty="0" smtClean="0"/>
              <a:t>19.</a:t>
            </a:r>
            <a:r>
              <a:rPr lang="sr-Latn-RS" sz="2400" dirty="0" smtClean="0"/>
              <a:t> i početkom </a:t>
            </a:r>
            <a:r>
              <a:rPr lang="en-US" sz="2400" dirty="0" smtClean="0"/>
              <a:t>20.</a:t>
            </a:r>
            <a:r>
              <a:rPr lang="sr-Latn-RS" sz="2400" dirty="0" smtClean="0"/>
              <a:t> veka postaje popularna društvena igra, osmišljavanja priča na osnovu mrlja od mastila (</a:t>
            </a:r>
            <a:r>
              <a:rPr lang="sr-Latn-RS" sz="2400" i="1" dirty="0" smtClean="0"/>
              <a:t>Blotto</a:t>
            </a:r>
            <a:r>
              <a:rPr lang="sr-Latn-RS" sz="2400" dirty="0" smtClean="0"/>
              <a:t>)</a:t>
            </a:r>
          </a:p>
          <a:p>
            <a:pPr marL="0" indent="0">
              <a:buNone/>
            </a:pPr>
            <a:endParaRPr lang="sr-Latn-R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RS" sz="2400" dirty="0"/>
              <a:t> </a:t>
            </a:r>
            <a:r>
              <a:rPr lang="en-US" sz="2400" dirty="0" smtClean="0"/>
              <a:t>M</a:t>
            </a:r>
            <a:r>
              <a:rPr lang="x-none" sz="2400" smtClean="0"/>
              <a:t>rlje </a:t>
            </a:r>
            <a:r>
              <a:rPr lang="x-none" sz="2400" dirty="0" smtClean="0"/>
              <a:t>od mastila </a:t>
            </a:r>
            <a:r>
              <a:rPr lang="sr-Latn-RS" sz="2400" dirty="0" smtClean="0"/>
              <a:t>se istražuju kao potencijalni stimulus za ispitivanje inteligencije, kreativnosti vizuelne imaginacije</a:t>
            </a:r>
            <a:r>
              <a:rPr lang="x-none" sz="2400" smtClean="0"/>
              <a:t> (Binet</a:t>
            </a:r>
            <a:r>
              <a:rPr lang="x-none" sz="2400" dirty="0" smtClean="0"/>
              <a:t>, Henri, Deabon, Kirkpatrick, Rybakov, Pyle, Whipple, Persons</a:t>
            </a:r>
            <a:r>
              <a:rPr lang="sr-Latn-RS" sz="2400" dirty="0"/>
              <a:t>)</a:t>
            </a:r>
            <a:endParaRPr lang="x-none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8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8" y="1872112"/>
            <a:ext cx="3326858" cy="4318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97" y="1872112"/>
            <a:ext cx="3093980" cy="431884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3600" dirty="0" smtClean="0"/>
              <a:t>istorijski kontekst</a:t>
            </a:r>
            <a:br>
              <a:rPr lang="sr-Latn-RS" sz="3600" dirty="0" smtClean="0"/>
            </a:br>
            <a:r>
              <a:rPr lang="sr-Latn-RS" sz="3100" dirty="0" smtClean="0"/>
              <a:t>KLEKSOGRAFIJA (Klecksographien), Justinius Kerner, 1890. </a:t>
            </a:r>
            <a:endParaRPr lang="en-US" sz="3100" dirty="0"/>
          </a:p>
        </p:txBody>
      </p:sp>
      <p:pic>
        <p:nvPicPr>
          <p:cNvPr id="9" name="Picture 2" descr="https://upload.wikimedia.org/wikipedia/commons/3/32/KernerKlecksographie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32" y="2020170"/>
            <a:ext cx="424125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dirty="0" smtClean="0"/>
              <a:t> </a:t>
            </a:r>
            <a:r>
              <a:rPr lang="sr-Latn-RS" sz="3600" dirty="0"/>
              <a:t/>
            </a:r>
            <a:br>
              <a:rPr lang="sr-Latn-RS" sz="3600" dirty="0"/>
            </a:br>
            <a:r>
              <a:rPr lang="sr-Latn-RS" sz="3200" dirty="0"/>
              <a:t>Herman Roršah (Herman Rorschcah, </a:t>
            </a:r>
            <a:r>
              <a:rPr lang="sr-Latn-RS" sz="3200" dirty="0" smtClean="0"/>
              <a:t>1884-1922)</a:t>
            </a:r>
            <a:endParaRPr lang="en-US" sz="3200" dirty="0"/>
          </a:p>
        </p:txBody>
      </p:sp>
      <p:pic>
        <p:nvPicPr>
          <p:cNvPr id="2050" name="Picture 2" descr="C:\Documents and Settings\psihijatrija\My Documents\Downloads\Rorschach f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69726" y="2103120"/>
            <a:ext cx="5159828" cy="359228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0446" y="1911049"/>
            <a:ext cx="5682343" cy="417624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Švajcarski psihijatar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Studije medicine  u Cirihu, Bernu, Berlinu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Sklonost slikanju i slikarstvu (nadimak Klex)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Uticaj Bleulera, 1911. Demantia precox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Doktorat- fenomen halucinacija, mrlje u razlikovanju organske od sch psihoze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Oženjen ruskinjom Olgom, rad u Rusiji godinu dana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Od 1917-18. – sistematsko ispitivanje mrlja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1921- Psihodijagnostika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Interesovanja- sekte, ličnost vođa sekti i sledbenika</a:t>
            </a:r>
          </a:p>
          <a:p>
            <a:pPr>
              <a:buFont typeface="Wingdings" pitchFamily="2" charset="2"/>
              <a:buChar char="Ø"/>
            </a:pPr>
            <a:r>
              <a:rPr lang="sr-Latn-RS" sz="2200" dirty="0" smtClean="0"/>
              <a:t>1922.- srčani udar, umire u 3</a:t>
            </a:r>
            <a:r>
              <a:rPr lang="en-US" sz="2200" dirty="0" smtClean="0"/>
              <a:t>8</a:t>
            </a:r>
            <a:r>
              <a:rPr lang="sr-Latn-RS" sz="2200" dirty="0" smtClean="0"/>
              <a:t>.godini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10454"/>
            <a:ext cx="10058400" cy="898858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US" sz="3200" dirty="0" smtClean="0"/>
              <a:t>R</a:t>
            </a:r>
            <a:r>
              <a:rPr lang="sr-Latn-RS" sz="3200" dirty="0" smtClean="0"/>
              <a:t>ad Hermana Roršaha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1683"/>
            <a:ext cx="9853486" cy="451057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Eksperimetiše sa kleksografijom kao tehnikom razlikovanja mentalnih poremećaja i razlikovanja normalnog od patološkog.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Izvodi opsežno istraživanje na preko 400 ispitanika od kojih je više od 100 iz zdrave populacije.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Zaključuje da je na osnovu načina na koji ispitanici osmišljavaju mrlje od mastila moguće razlikovati shizofreniju od drugih poremećaja, ali i </a:t>
            </a:r>
            <a:r>
              <a:rPr lang="sr-Latn-RS" dirty="0" smtClean="0"/>
              <a:t>identifikovati</a:t>
            </a:r>
            <a:r>
              <a:rPr lang="sr-Latn-RS" sz="2000" dirty="0" smtClean="0"/>
              <a:t>  neke navike,  stilove, osobine ličnosti.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Proces formiranja odgovora interpretira kao </a:t>
            </a:r>
            <a:r>
              <a:rPr lang="sr-Latn-RS" sz="2000" b="1" dirty="0" smtClean="0"/>
              <a:t>rešavanje perceptivnog zadataka</a:t>
            </a:r>
            <a:r>
              <a:rPr lang="sr-Latn-RS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Formalne osobine odgovora (</a:t>
            </a:r>
            <a:r>
              <a:rPr lang="sr-Latn-RS" sz="2000" i="1" dirty="0" smtClean="0"/>
              <a:t>kako</a:t>
            </a:r>
            <a:r>
              <a:rPr lang="sr-Latn-RS" sz="2000" dirty="0" smtClean="0"/>
              <a:t> osoba opaža) su u osnovi razlika između ispitivanih grupa, a ne sadržaj  odgovora (</a:t>
            </a:r>
            <a:r>
              <a:rPr lang="sr-Latn-RS" sz="2000" i="1" dirty="0" smtClean="0"/>
              <a:t>šta</a:t>
            </a:r>
            <a:r>
              <a:rPr lang="sr-Latn-RS" sz="2000" dirty="0" smtClean="0"/>
              <a:t> vidi</a:t>
            </a:r>
            <a:r>
              <a:rPr lang="sr-Latn-RS" sz="2000" dirty="0" smtClean="0"/>
              <a:t>):</a:t>
            </a:r>
          </a:p>
          <a:p>
            <a:pPr marL="0" indent="0" algn="just">
              <a:buNone/>
            </a:pPr>
            <a:endParaRPr lang="sr-Latn-RS" sz="2000" dirty="0" smtClean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sr-Latn-RS" dirty="0" smtClean="0"/>
              <a:t>Gde osoba vidi to što vidi (na celoj mrlji, detalju ili malom detalju)?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sr-Latn-RS" dirty="0" smtClean="0"/>
              <a:t>Koje karakteristike mrlje koristi da bi formirala odgovor (oblik, boja, opažanje pokreta)?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sr-Latn-RS" dirty="0" smtClean="0"/>
              <a:t>Kojoj kategoriji pripada opažni objekat (ljudske figure, životinjstke, priroda  i dr.)?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sr-Latn-RS" sz="16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sr-Latn-RS" sz="2000" dirty="0" smtClean="0"/>
          </a:p>
          <a:p>
            <a:pPr marL="0" indent="0" algn="just">
              <a:buNone/>
            </a:pPr>
            <a:endParaRPr lang="sr-Latn-RS" sz="20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sr-Latn-RS" sz="1600" dirty="0"/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17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dirty="0" smtClean="0"/>
              <a:t> </a:t>
            </a:r>
            <a:r>
              <a:rPr lang="sr-Latn-RS" sz="3200" dirty="0"/>
              <a:t/>
            </a:r>
            <a:br>
              <a:rPr lang="sr-Latn-RS" sz="3200" dirty="0"/>
            </a:br>
            <a:r>
              <a:rPr lang="sr-Latn-RS" sz="3200" dirty="0"/>
              <a:t>r</a:t>
            </a:r>
            <a:r>
              <a:rPr lang="sr-Latn-RS" sz="3200" dirty="0" smtClean="0"/>
              <a:t>ad Hermana Roršaha</a:t>
            </a:r>
            <a:br>
              <a:rPr lang="sr-Latn-RS" sz="3200" dirty="0" smtClean="0"/>
            </a:br>
            <a:r>
              <a:rPr lang="sr-Latn-RS" sz="3200" dirty="0" smtClean="0"/>
              <a:t> </a:t>
            </a:r>
            <a:r>
              <a:rPr lang="sr-Latn-RS" sz="2800" dirty="0" smtClean="0"/>
              <a:t>(nastavak)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33674"/>
            <a:ext cx="1040433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400" dirty="0" smtClean="0"/>
              <a:t>1921. godine objavljuje monografiju „PSIHODIJAGNOSTIKA“</a:t>
            </a:r>
            <a:r>
              <a:rPr lang="en-US" sz="2400" dirty="0" smtClean="0"/>
              <a:t> </a:t>
            </a:r>
            <a:r>
              <a:rPr lang="sr-Latn-RS" sz="2400" dirty="0" smtClean="0"/>
              <a:t>(PSYCHODIAGNOSTIK)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r-Latn-R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dirty="0" smtClean="0"/>
              <a:t>10 mrlja od mastila istoventne onima koje danas koristimo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dirty="0" smtClean="0"/>
              <a:t>Procedure zadavanje, kodiranja i interpretacije odgovora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dirty="0" smtClean="0"/>
              <a:t>Veliki broj primera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88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8580" y="143262"/>
            <a:ext cx="3932237" cy="1641764"/>
          </a:xfrm>
        </p:spPr>
        <p:txBody>
          <a:bodyPr anchor="ctr">
            <a:normAutofit/>
          </a:bodyPr>
          <a:lstStyle/>
          <a:p>
            <a:pPr algn="ctr"/>
            <a:r>
              <a:rPr lang="sr-Latn-RS" sz="2000" dirty="0" smtClean="0">
                <a:latin typeface="+mn-lt"/>
              </a:rPr>
              <a:t>Kratak opis Roršah testa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2" descr="C:\Documents and Settings\psihijatrija\My Documents\Downloads\Rorschach kart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63518" y="154236"/>
            <a:ext cx="5144877" cy="659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38417" y="1663873"/>
            <a:ext cx="39624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x-none" sz="2200" dirty="0"/>
              <a:t>1O simetričnih mrlja, pozicioniranih na sredinu karte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S</a:t>
            </a:r>
            <a:r>
              <a:rPr lang="x-none" sz="2200" dirty="0"/>
              <a:t>vaka mrlja je jedinstvena po obliku, boji i senčenju, i ima tendenciju da provocira tip</a:t>
            </a:r>
            <a:r>
              <a:rPr lang="en-US" sz="2200" dirty="0" err="1"/>
              <a:t>i</a:t>
            </a:r>
            <a:r>
              <a:rPr lang="x-none" sz="2200" dirty="0"/>
              <a:t>čne odgovore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x-none" sz="2200" dirty="0"/>
              <a:t> </a:t>
            </a:r>
            <a:r>
              <a:rPr lang="sr-Latn-RS" sz="2200" dirty="0" smtClean="0"/>
              <a:t>Pet</a:t>
            </a:r>
            <a:r>
              <a:rPr lang="x-none" sz="2200" dirty="0" smtClean="0"/>
              <a:t> kar</a:t>
            </a:r>
            <a:r>
              <a:rPr lang="sr-Latn-RS" sz="2200" dirty="0" smtClean="0"/>
              <a:t>ata</a:t>
            </a:r>
            <a:r>
              <a:rPr lang="x-none" sz="2200" dirty="0" smtClean="0"/>
              <a:t> </a:t>
            </a:r>
            <a:r>
              <a:rPr lang="x-none" sz="2200" dirty="0"/>
              <a:t>su ahromatske, crno-sive boje (I, IV, </a:t>
            </a:r>
            <a:r>
              <a:rPr lang="sr-Latn-RS" sz="2200" dirty="0" smtClean="0"/>
              <a:t>V, </a:t>
            </a:r>
            <a:r>
              <a:rPr lang="x-none" sz="2200" dirty="0" smtClean="0"/>
              <a:t>VI</a:t>
            </a:r>
            <a:r>
              <a:rPr lang="sr-Latn-RS" sz="2200" dirty="0" smtClean="0"/>
              <a:t>, VII</a:t>
            </a:r>
            <a:r>
              <a:rPr lang="x-none" sz="2200" dirty="0" smtClean="0"/>
              <a:t>)</a:t>
            </a:r>
            <a:endParaRPr lang="x-none" sz="22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D</a:t>
            </a:r>
            <a:r>
              <a:rPr lang="x-none" sz="2200" dirty="0"/>
              <a:t>ve karte (II i III</a:t>
            </a:r>
            <a:r>
              <a:rPr lang="x-none" sz="2200" dirty="0" smtClean="0"/>
              <a:t>) </a:t>
            </a:r>
            <a:r>
              <a:rPr lang="x-none" sz="2200" dirty="0"/>
              <a:t>kombinuju ahromatske i </a:t>
            </a:r>
            <a:r>
              <a:rPr lang="x-none" sz="2200" dirty="0" smtClean="0"/>
              <a:t>hromatsku, </a:t>
            </a:r>
            <a:r>
              <a:rPr lang="x-none" sz="2200" dirty="0"/>
              <a:t>crvenu boju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/>
              <a:t>P</a:t>
            </a:r>
            <a:r>
              <a:rPr lang="x-none" sz="2200" dirty="0"/>
              <a:t>oslednje tri karte (VIII, IX i </a:t>
            </a:r>
            <a:r>
              <a:rPr lang="x-none" sz="2200" dirty="0" smtClean="0"/>
              <a:t>X</a:t>
            </a:r>
            <a:r>
              <a:rPr lang="sr-Latn-RS" sz="2200" dirty="0" smtClean="0"/>
              <a:t>)</a:t>
            </a:r>
            <a:r>
              <a:rPr lang="x-none" sz="2200" dirty="0" smtClean="0"/>
              <a:t> </a:t>
            </a:r>
            <a:r>
              <a:rPr lang="x-none" sz="2200" dirty="0"/>
              <a:t>su hromatski </a:t>
            </a:r>
            <a:r>
              <a:rPr lang="x-none" sz="2200" dirty="0" smtClean="0"/>
              <a:t>obojene</a:t>
            </a:r>
            <a:endParaRPr lang="x-none" sz="22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x-none" sz="2200" dirty="0" smtClean="0"/>
          </a:p>
          <a:p>
            <a:pPr>
              <a:buFont typeface="Wingdings" pitchFamily="2" charset="2"/>
              <a:buChar char="Ø"/>
            </a:pPr>
            <a:endParaRPr lang="x-none" sz="1700" dirty="0" smtClean="0"/>
          </a:p>
          <a:p>
            <a:pPr>
              <a:buFont typeface="Wingdings" pitchFamily="2" charset="2"/>
              <a:buChar char="Ø"/>
            </a:pPr>
            <a:endParaRPr lang="x-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09452" y="2286000"/>
            <a:ext cx="11430000" cy="404944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800" dirty="0"/>
              <a:t>Projektivni testovi kao  </a:t>
            </a:r>
            <a:r>
              <a:rPr lang="sr-Latn-CS" sz="2800" b="1" i="1" dirty="0"/>
              <a:t>metod procene nesvesnog</a:t>
            </a:r>
          </a:p>
          <a:p>
            <a:pPr>
              <a:buFont typeface="Wingdings" pitchFamily="2" charset="2"/>
              <a:buChar char="Ø"/>
            </a:pPr>
            <a:endParaRPr lang="sr-Latn-CS" sz="2800" b="1" i="1" dirty="0"/>
          </a:p>
          <a:p>
            <a:pPr>
              <a:buFont typeface="Wingdings" pitchFamily="2" charset="2"/>
              <a:buChar char="Ø"/>
            </a:pPr>
            <a:r>
              <a:rPr lang="sr-Latn-RS" sz="2800" dirty="0" smtClean="0"/>
              <a:t>Da </a:t>
            </a:r>
            <a:r>
              <a:rPr lang="sr-Latn-RS" sz="2800" dirty="0" smtClean="0"/>
              <a:t>li je moguće razviti instrumente koji su </a:t>
            </a:r>
            <a:r>
              <a:rPr lang="sr-Latn-RS" sz="2800" i="1" dirty="0" smtClean="0"/>
              <a:t>naučno objektivni, a zadiru u procenu nesvesnih fenomena</a:t>
            </a:r>
            <a:r>
              <a:rPr lang="sr-Latn-RS" sz="2800" dirty="0" smtClean="0"/>
              <a:t>?</a:t>
            </a:r>
          </a:p>
          <a:p>
            <a:pPr>
              <a:buFont typeface="Wingdings" pitchFamily="2" charset="2"/>
              <a:buChar char="Ø"/>
            </a:pPr>
            <a:endParaRPr lang="sr-Latn-RS" sz="2800" dirty="0" smtClean="0"/>
          </a:p>
          <a:p>
            <a:pPr>
              <a:buFont typeface="Wingdings" pitchFamily="2" charset="2"/>
              <a:buChar char="Ø"/>
            </a:pPr>
            <a:r>
              <a:rPr lang="sr-Latn-CS" sz="2800" dirty="0" smtClean="0"/>
              <a:t>Razvijani </a:t>
            </a:r>
            <a:r>
              <a:rPr lang="sr-Latn-CS" sz="2800" dirty="0" smtClean="0"/>
              <a:t>između 1920-1945 - vrhunac razvoja i upotrebe dostižu </a:t>
            </a:r>
            <a:r>
              <a:rPr lang="sr-Latn-CS" sz="2800" i="1" dirty="0" smtClean="0"/>
              <a:t>50-tih god.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70411" y="483645"/>
            <a:ext cx="10972800" cy="92714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r-Latn-CS" sz="3600" dirty="0" smtClean="0">
                <a:effectLst/>
              </a:rPr>
              <a:t>Projektivne  metode</a:t>
            </a:r>
            <a:endParaRPr lang="en-US" sz="3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1720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231" y="1815737"/>
            <a:ext cx="10785514" cy="46375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P</a:t>
            </a:r>
            <a:r>
              <a:rPr lang="sr-Latn-RS" sz="2400" dirty="0" smtClean="0">
                <a:latin typeface="Calibri" pitchFamily="34" charset="0"/>
              </a:rPr>
              <a:t>reklapa se papir na koji </a:t>
            </a:r>
            <a:r>
              <a:rPr lang="en-US" sz="2400" dirty="0" smtClean="0">
                <a:latin typeface="Calibri" pitchFamily="34" charset="0"/>
              </a:rPr>
              <a:t>s</a:t>
            </a:r>
            <a:r>
              <a:rPr lang="sr-Latn-RS" sz="2400" dirty="0" smtClean="0">
                <a:latin typeface="Calibri" pitchFamily="34" charset="0"/>
              </a:rPr>
              <a:t>e kapne mastilo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Calibri" pitchFamily="34" charset="0"/>
              </a:rPr>
              <a:t>Nije svaka slika bila upotrebljiva: dobijeni oblici moraju biti </a:t>
            </a:r>
            <a:r>
              <a:rPr lang="sr-Latn-RS" sz="2400" b="1" dirty="0" smtClean="0">
                <a:latin typeface="Calibri" pitchFamily="34" charset="0"/>
              </a:rPr>
              <a:t>relativno jednostavni</a:t>
            </a:r>
            <a:r>
              <a:rPr lang="sr-Latn-RS" sz="2400" dirty="0" smtClean="0">
                <a:latin typeface="Calibri" pitchFamily="34" charset="0"/>
              </a:rPr>
              <a:t> (komplikovane slike izazivaju otpor)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R</a:t>
            </a:r>
            <a:r>
              <a:rPr lang="sr-Latn-RS" sz="2400" dirty="0" smtClean="0">
                <a:latin typeface="Calibri" pitchFamily="34" charset="0"/>
              </a:rPr>
              <a:t>aspodela mrlje u prostoru mora da ima neki </a:t>
            </a:r>
            <a:r>
              <a:rPr lang="sr-Latn-RS" sz="2400" b="1" dirty="0" smtClean="0">
                <a:latin typeface="Calibri" pitchFamily="34" charset="0"/>
              </a:rPr>
              <a:t>ritam</a:t>
            </a:r>
            <a:r>
              <a:rPr lang="sr-Latn-RS" sz="2400" dirty="0" smtClean="0">
                <a:latin typeface="Calibri" pitchFamily="34" charset="0"/>
              </a:rPr>
              <a:t>, da bi bila slikovita....</a:t>
            </a:r>
          </a:p>
          <a:p>
            <a:pPr>
              <a:buFont typeface="Wingdings" pitchFamily="2" charset="2"/>
              <a:buChar char="Ø"/>
            </a:pPr>
            <a:r>
              <a:rPr lang="sr-Latn-RS" sz="2400" b="1" dirty="0" smtClean="0">
                <a:latin typeface="Calibri" pitchFamily="34" charset="0"/>
              </a:rPr>
              <a:t>Simetrija </a:t>
            </a:r>
            <a:r>
              <a:rPr lang="sr-Latn-RS" sz="2400" dirty="0" smtClean="0">
                <a:latin typeface="Calibri" pitchFamily="34" charset="0"/>
              </a:rPr>
              <a:t>im daje ritmiku: većina ispitanika odbijala je asimetrične slike: </a:t>
            </a:r>
          </a:p>
          <a:p>
            <a:pPr lvl="1">
              <a:buFont typeface="Wingdings" pitchFamily="2" charset="2"/>
              <a:buChar char="ü"/>
            </a:pPr>
            <a:r>
              <a:rPr lang="sr-Latn-RS" sz="2200" dirty="0" smtClean="0">
                <a:latin typeface="Calibri" pitchFamily="34" charset="0"/>
              </a:rPr>
              <a:t>          Simetrijom se stvaraju </a:t>
            </a:r>
            <a:r>
              <a:rPr lang="sr-Latn-RS" sz="2200" i="1" dirty="0" smtClean="0">
                <a:latin typeface="Calibri" pitchFamily="34" charset="0"/>
              </a:rPr>
              <a:t>isti uslovi za levake i dešnjake</a:t>
            </a:r>
          </a:p>
          <a:p>
            <a:pPr lvl="1">
              <a:buFont typeface="Wingdings" pitchFamily="2" charset="2"/>
              <a:buChar char="ü"/>
            </a:pPr>
            <a:r>
              <a:rPr lang="sr-Latn-RS" sz="2200" dirty="0" smtClean="0">
                <a:latin typeface="Calibri" pitchFamily="34" charset="0"/>
              </a:rPr>
              <a:t>          Simetrija </a:t>
            </a:r>
            <a:r>
              <a:rPr lang="sr-Latn-RS" sz="2200" i="1" dirty="0" smtClean="0">
                <a:latin typeface="Calibri" pitchFamily="34" charset="0"/>
              </a:rPr>
              <a:t>olakšava reakciju </a:t>
            </a:r>
            <a:r>
              <a:rPr lang="sr-Latn-RS" sz="2200" dirty="0" smtClean="0">
                <a:latin typeface="Calibri" pitchFamily="34" charset="0"/>
              </a:rPr>
              <a:t>nekim zakočenim i zatvorenim osobama.</a:t>
            </a:r>
          </a:p>
          <a:p>
            <a:pPr lvl="1">
              <a:buFont typeface="Wingdings" pitchFamily="2" charset="2"/>
              <a:buChar char="ü"/>
            </a:pPr>
            <a:r>
              <a:rPr lang="sr-Latn-RS" sz="2200" dirty="0" smtClean="0">
                <a:latin typeface="Calibri" pitchFamily="34" charset="0"/>
              </a:rPr>
              <a:t>          Simetrija podstiče </a:t>
            </a:r>
            <a:r>
              <a:rPr lang="sr-Latn-RS" sz="2200" i="1" dirty="0" smtClean="0">
                <a:latin typeface="Calibri" pitchFamily="34" charset="0"/>
              </a:rPr>
              <a:t>tumačenje celih scena</a:t>
            </a:r>
            <a:r>
              <a:rPr lang="sr-Latn-RS" sz="22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latin typeface="Calibri" pitchFamily="34" charset="0"/>
              </a:rPr>
              <a:t>Roršah je ponavljao eksperimente nebrojeno puta sa različitim serijama slika, u različitom rasporedu i sa različitim pacijentima u različitim stanjima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381" y="496388"/>
            <a:ext cx="10972800" cy="966652"/>
          </a:xfrm>
        </p:spPr>
        <p:txBody>
          <a:bodyPr>
            <a:noAutofit/>
          </a:bodyPr>
          <a:lstStyle/>
          <a:p>
            <a:pPr algn="ctr"/>
            <a:r>
              <a:rPr lang="sr-Latn-RS" sz="4400" dirty="0" smtClean="0">
                <a:effectLst/>
                <a:latin typeface="Calibri" pitchFamily="34" charset="0"/>
              </a:rPr>
              <a:t>Izbor mrlja</a:t>
            </a:r>
            <a:endParaRPr lang="en-US" sz="4400" dirty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12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92331" y="1894114"/>
            <a:ext cx="10959737" cy="433686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r-Latn-CS" sz="2800" b="1" dirty="0" smtClean="0">
                <a:latin typeface="Calibri" pitchFamily="34" charset="0"/>
              </a:rPr>
              <a:t>Nestrukturisanost </a:t>
            </a:r>
            <a:r>
              <a:rPr lang="sr-Latn-CS" sz="2800" dirty="0" smtClean="0">
                <a:latin typeface="Calibri" pitchFamily="34" charset="0"/>
              </a:rPr>
              <a:t>i  </a:t>
            </a:r>
            <a:r>
              <a:rPr lang="sr-Latn-CS" sz="2800" b="1" dirty="0" smtClean="0">
                <a:latin typeface="Calibri" pitchFamily="34" charset="0"/>
              </a:rPr>
              <a:t>polivalentnost</a:t>
            </a:r>
            <a:r>
              <a:rPr lang="sr-Latn-CS" sz="2800" dirty="0" smtClean="0">
                <a:latin typeface="Calibri" pitchFamily="34" charset="0"/>
              </a:rPr>
              <a:t>  stimulusa:  mrlje su nejasne i mogu da nose više značenja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800" dirty="0" smtClean="0">
                <a:latin typeface="Calibri" pitchFamily="34" charset="0"/>
              </a:rPr>
              <a:t>Mrlja ima </a:t>
            </a:r>
            <a:r>
              <a:rPr lang="sr-Latn-CS" sz="2800" b="1" dirty="0" smtClean="0">
                <a:latin typeface="Calibri" pitchFamily="34" charset="0"/>
              </a:rPr>
              <a:t>“početnu sličnost”</a:t>
            </a:r>
            <a:r>
              <a:rPr lang="sr-Latn-CS" sz="2800" dirty="0" smtClean="0">
                <a:latin typeface="Calibri" pitchFamily="34" charset="0"/>
              </a:rPr>
              <a:t> sa puno stvari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800" dirty="0" smtClean="0">
                <a:latin typeface="Calibri" pitchFamily="34" charset="0"/>
              </a:rPr>
              <a:t>Mala je </a:t>
            </a:r>
            <a:r>
              <a:rPr lang="sr-Latn-CS" sz="2800" b="1" dirty="0" smtClean="0">
                <a:latin typeface="Calibri" pitchFamily="34" charset="0"/>
              </a:rPr>
              <a:t>izvesnost  klasifikacije </a:t>
            </a:r>
            <a:r>
              <a:rPr lang="sr-Latn-CS" sz="2800" dirty="0" smtClean="0">
                <a:latin typeface="Calibri" pitchFamily="34" charset="0"/>
              </a:rPr>
              <a:t>stimulusa u </a:t>
            </a:r>
            <a:r>
              <a:rPr lang="sr-Latn-CS" sz="2800" smtClean="0">
                <a:latin typeface="Calibri" pitchFamily="34" charset="0"/>
              </a:rPr>
              <a:t>neku opšte </a:t>
            </a:r>
            <a:r>
              <a:rPr lang="sr-Latn-CS" sz="2800" dirty="0" smtClean="0">
                <a:latin typeface="Calibri" pitchFamily="34" charset="0"/>
              </a:rPr>
              <a:t>prihvaćenu kategoriju realnih pojava ili konvencionalnih simbola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CS" sz="2800" b="1" dirty="0" smtClean="0">
                <a:latin typeface="Calibri" pitchFamily="34" charset="0"/>
              </a:rPr>
              <a:t>Test, tehnika ili metod?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800" dirty="0" smtClean="0">
                <a:latin typeface="Calibri" pitchFamily="34" charset="0"/>
              </a:rPr>
              <a:t>Test - serija zadataka, ali ne i merenje, norme, tačni ili pogrešni odgovori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800" dirty="0" smtClean="0">
                <a:latin typeface="Calibri" pitchFamily="34" charset="0"/>
              </a:rPr>
              <a:t>Tehnika- izazivanje ponašanja, bez očekivanja određenog odgovora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800" dirty="0" smtClean="0">
                <a:latin typeface="Calibri" pitchFamily="34" charset="0"/>
              </a:rPr>
              <a:t>Metod- izazivanje određenih podataka</a:t>
            </a:r>
            <a:endParaRPr lang="sr-Latn-CS" sz="2800" dirty="0">
              <a:latin typeface="Calibri" pitchFamily="34" charset="0"/>
            </a:endParaRPr>
          </a:p>
          <a:p>
            <a:pPr>
              <a:buFontTx/>
              <a:buNone/>
            </a:pPr>
            <a:endParaRPr lang="en-US" sz="2800" i="1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034" y="704785"/>
            <a:ext cx="11260832" cy="864096"/>
          </a:xfrm>
        </p:spPr>
        <p:txBody>
          <a:bodyPr>
            <a:normAutofit/>
          </a:bodyPr>
          <a:lstStyle/>
          <a:p>
            <a:pPr algn="ctr"/>
            <a:r>
              <a:rPr lang="sr-Latn-CS" sz="4000" dirty="0">
                <a:effectLst/>
                <a:latin typeface="Calibri" pitchFamily="34" charset="0"/>
              </a:rPr>
              <a:t>Testovni stimulus</a:t>
            </a:r>
            <a:r>
              <a:rPr lang="sr-Latn-CS" dirty="0">
                <a:effectLst/>
                <a:latin typeface="Calibri" pitchFamily="34" charset="0"/>
              </a:rPr>
              <a:t> </a:t>
            </a:r>
            <a:endParaRPr lang="en-US" dirty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1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4217" y="2172306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z="2800" i="1" dirty="0" smtClean="0"/>
              <a:t>N</a:t>
            </a:r>
            <a:r>
              <a:rPr lang="en-US" sz="2800" i="1" dirty="0" err="1" smtClean="0"/>
              <a:t>ezadovoljstv</a:t>
            </a:r>
            <a:r>
              <a:rPr lang="sr-Latn-RS" sz="2800" i="1" dirty="0" smtClean="0"/>
              <a:t>o</a:t>
            </a:r>
            <a:r>
              <a:rPr lang="en-US" sz="2800" i="1" dirty="0" smtClean="0"/>
              <a:t> </a:t>
            </a:r>
            <a:r>
              <a:rPr lang="sr-Latn-RS" sz="2800" i="1" dirty="0" smtClean="0"/>
              <a:t> </a:t>
            </a:r>
            <a:r>
              <a:rPr lang="en-US" sz="2800" b="1" i="1" dirty="0" err="1" smtClean="0"/>
              <a:t>prozirno</a:t>
            </a:r>
            <a:r>
              <a:rPr lang="sr-Latn-CS" sz="2800" b="1" i="1" dirty="0" smtClean="0"/>
              <a:t>šć</a:t>
            </a:r>
            <a:r>
              <a:rPr lang="en-US" sz="2800" b="1" i="1" dirty="0" smtClean="0"/>
              <a:t>u </a:t>
            </a:r>
            <a:r>
              <a:rPr lang="en-US" sz="2800" dirty="0" err="1" smtClean="0"/>
              <a:t>upitnika</a:t>
            </a:r>
            <a:endParaRPr lang="sr-Latn-RS" sz="2800" dirty="0" smtClean="0"/>
          </a:p>
          <a:p>
            <a:pPr>
              <a:buFont typeface="Wingdings" pitchFamily="2" charset="2"/>
              <a:buChar char="Ø"/>
            </a:pPr>
            <a:endParaRPr lang="sr-Latn-RS" sz="2800" dirty="0" smtClean="0"/>
          </a:p>
          <a:p>
            <a:pPr>
              <a:buFont typeface="Wingdings" pitchFamily="2" charset="2"/>
              <a:buChar char="Ø"/>
            </a:pPr>
            <a:r>
              <a:rPr lang="sr-Latn-RS" sz="2800" b="1" i="1" dirty="0" smtClean="0"/>
              <a:t>Skepsa analitičara </a:t>
            </a:r>
            <a:r>
              <a:rPr lang="sr-Latn-RS" sz="2800" dirty="0" smtClean="0"/>
              <a:t>u odnosu na kliničku vrednost svesnih </a:t>
            </a:r>
            <a:r>
              <a:rPr lang="sr-Latn-RS" sz="2800" dirty="0" smtClean="0"/>
              <a:t>iskaza</a:t>
            </a:r>
            <a:r>
              <a:rPr lang="en-US" sz="2800" dirty="0" smtClean="0"/>
              <a:t>, </a:t>
            </a:r>
            <a:r>
              <a:rPr lang="en-US" sz="2800" dirty="0" err="1" smtClean="0"/>
              <a:t>samoprocene</a:t>
            </a:r>
            <a:endParaRPr lang="sr-Latn-RS" sz="2800" dirty="0" smtClean="0"/>
          </a:p>
          <a:p>
            <a:pPr>
              <a:buFont typeface="Wingdings" pitchFamily="2" charset="2"/>
              <a:buChar char="Ø"/>
            </a:pPr>
            <a:endParaRPr lang="sr-Latn-RS" sz="2800" dirty="0" smtClean="0"/>
          </a:p>
          <a:p>
            <a:pPr>
              <a:buFont typeface="Wingdings" pitchFamily="2" charset="2"/>
              <a:buChar char="Ø"/>
            </a:pPr>
            <a:r>
              <a:rPr lang="sr-Latn-CS" sz="2800" dirty="0" smtClean="0"/>
              <a:t>Snažan  </a:t>
            </a:r>
            <a:r>
              <a:rPr lang="sr-Latn-CS" sz="2800" b="1" i="1" dirty="0"/>
              <a:t>razvoj  </a:t>
            </a:r>
            <a:r>
              <a:rPr lang="en-US" sz="2800" b="1" i="1" dirty="0" err="1"/>
              <a:t>psihoanalize</a:t>
            </a:r>
            <a:r>
              <a:rPr lang="sr-Latn-RS" sz="2800" b="1" i="1" dirty="0"/>
              <a:t> </a:t>
            </a:r>
            <a:r>
              <a:rPr lang="sr-Latn-RS" sz="2800" dirty="0"/>
              <a:t>i  teorije nesvesnog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4217" y="561703"/>
            <a:ext cx="10058400" cy="88905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400" i="1" dirty="0" smtClean="0"/>
              <a:t/>
            </a:r>
            <a:br>
              <a:rPr lang="sr-Latn-RS" sz="4400" i="1" dirty="0" smtClean="0"/>
            </a:br>
            <a:r>
              <a:rPr lang="en-US" sz="4000" dirty="0" err="1" smtClean="0">
                <a:effectLst/>
              </a:rPr>
              <a:t>Faktor</a:t>
            </a:r>
            <a:r>
              <a:rPr lang="sr-Latn-RS" sz="4000" dirty="0" smtClean="0">
                <a:effectLst/>
              </a:rPr>
              <a:t>i razvoja projektivnih tehnika 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433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063931"/>
            <a:ext cx="11064239" cy="4310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V</a:t>
            </a:r>
            <a:r>
              <a:rPr lang="sr-Latn-RS" sz="2400" dirty="0" smtClean="0"/>
              <a:t>ezan za </a:t>
            </a:r>
            <a:r>
              <a:rPr lang="sr-Latn-RS" sz="2400" b="1" i="1" dirty="0" smtClean="0"/>
              <a:t>psihoanalizu</a:t>
            </a:r>
            <a:r>
              <a:rPr lang="sr-Latn-RS" sz="2400" dirty="0" smtClean="0"/>
              <a:t> ili njene derivate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/>
              <a:t>Tumačeje  nalaza </a:t>
            </a:r>
            <a:r>
              <a:rPr lang="sr-Latn-RS" sz="2400" b="1" i="1" dirty="0" smtClean="0"/>
              <a:t>psihodinam</a:t>
            </a:r>
            <a:r>
              <a:rPr lang="en-US" sz="2400" b="1" i="1" dirty="0" err="1" smtClean="0"/>
              <a:t>sk</a:t>
            </a:r>
            <a:r>
              <a:rPr lang="sr-Latn-RS" sz="2400" b="1" i="1" dirty="0" smtClean="0"/>
              <a:t>im konstruktima</a:t>
            </a:r>
            <a:r>
              <a:rPr lang="sr-Latn-RS" sz="2400" dirty="0" smtClean="0"/>
              <a:t>: nesvesno, objektne relacije, mehanizmi odbrane, primarni procesi i sl.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/>
              <a:t>Veza testova i teorije je </a:t>
            </a:r>
            <a:r>
              <a:rPr lang="sr-Latn-RS" sz="2400" b="1" i="1" dirty="0" smtClean="0"/>
              <a:t>hipotetična: </a:t>
            </a:r>
            <a:r>
              <a:rPr lang="sr-Latn-RS" sz="2400" dirty="0" smtClean="0"/>
              <a:t>intervenišuća varijabla su </a:t>
            </a:r>
            <a:r>
              <a:rPr lang="sr-Latn-RS" sz="2400" b="1" i="1" dirty="0" smtClean="0"/>
              <a:t>“intrapersonalni procesi” – </a:t>
            </a:r>
            <a:r>
              <a:rPr lang="sr-Latn-RS" sz="2400" dirty="0" smtClean="0"/>
              <a:t>hipotetički konstrukti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</a:t>
            </a:r>
            <a:r>
              <a:rPr lang="sr-Latn-RS" sz="2400" dirty="0" smtClean="0"/>
              <a:t>eđusobni odnos projektivne tehnike i ovih konstrukata je </a:t>
            </a:r>
            <a:r>
              <a:rPr lang="sr-Latn-RS" sz="2400" b="1" i="1" dirty="0" smtClean="0"/>
              <a:t>aprioran, ali ne i nužan!</a:t>
            </a:r>
          </a:p>
          <a:p>
            <a:pPr>
              <a:buFont typeface="Wingdings" pitchFamily="2" charset="2"/>
              <a:buChar char="Ø"/>
            </a:pPr>
            <a:r>
              <a:rPr lang="sr-Latn-RS" sz="2400" b="1" i="1" dirty="0" smtClean="0"/>
              <a:t>Nije sve što se dobije projektivnim testom podložno interpretaciji! 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sr-Latn-RS" sz="2400" i="1" dirty="0" smtClean="0"/>
              <a:t>(ponešto su i reakcije na stimulus, a ne projekcije!)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434" y="444455"/>
            <a:ext cx="11151029" cy="922114"/>
          </a:xfrm>
        </p:spPr>
        <p:txBody>
          <a:bodyPr>
            <a:normAutofit/>
          </a:bodyPr>
          <a:lstStyle/>
          <a:p>
            <a:pPr algn="ctr"/>
            <a:r>
              <a:rPr lang="sr-Latn-RS" sz="3600" dirty="0" smtClean="0">
                <a:effectLst/>
              </a:rPr>
              <a:t>Teorijski okvir projektivnog metoda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578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2618" y="1974154"/>
            <a:ext cx="11298422" cy="423070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b="1" i="1" dirty="0" err="1" smtClean="0"/>
              <a:t>Nestrukturisanos</a:t>
            </a:r>
            <a:r>
              <a:rPr lang="en-US" sz="2400" b="1" dirty="0" err="1" smtClean="0"/>
              <a:t>t</a:t>
            </a:r>
            <a:r>
              <a:rPr lang="en-US" sz="2400" dirty="0" smtClean="0"/>
              <a:t> (</a:t>
            </a:r>
            <a:r>
              <a:rPr lang="en-US" sz="2400" dirty="0" err="1" smtClean="0"/>
              <a:t>neodre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enost</a:t>
            </a:r>
            <a:r>
              <a:rPr lang="sr-Latn-CS" sz="2400" dirty="0" smtClean="0"/>
              <a:t>) </a:t>
            </a:r>
            <a:r>
              <a:rPr lang="en-US" sz="2400" dirty="0" smtClean="0"/>
              <a:t> </a:t>
            </a:r>
            <a:r>
              <a:rPr lang="en-US" sz="2400" dirty="0" err="1" smtClean="0"/>
              <a:t>testovnog</a:t>
            </a:r>
            <a:r>
              <a:rPr lang="en-US" sz="2400" dirty="0" smtClean="0"/>
              <a:t> </a:t>
            </a:r>
            <a:r>
              <a:rPr lang="en-US" sz="2400" dirty="0" err="1" smtClean="0"/>
              <a:t>stimulusa</a:t>
            </a:r>
            <a:r>
              <a:rPr lang="sr-Latn-RS" sz="2400" dirty="0" smtClean="0"/>
              <a:t>: TAT-slika; TNR deo rečenice; Machover-kreiranje crteža; Roršah – mrlja od mastila.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i="1" dirty="0" smtClean="0"/>
              <a:t>Slobodan </a:t>
            </a:r>
            <a:r>
              <a:rPr lang="sr-Latn-CS" sz="2400" b="1" dirty="0" smtClean="0"/>
              <a:t>(otvoreni) </a:t>
            </a:r>
            <a:r>
              <a:rPr lang="en-US" sz="2400" b="1" dirty="0" err="1" smtClean="0"/>
              <a:t>izbor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odgovora</a:t>
            </a:r>
            <a:r>
              <a:rPr lang="en-US" sz="2400" dirty="0" smtClean="0"/>
              <a:t>  </a:t>
            </a:r>
            <a:r>
              <a:rPr lang="sr-Latn-CS" sz="2400" dirty="0" smtClean="0"/>
              <a:t>(</a:t>
            </a:r>
            <a:r>
              <a:rPr lang="en-US" sz="2400" dirty="0" err="1" smtClean="0"/>
              <a:t>invencija</a:t>
            </a:r>
            <a:r>
              <a:rPr lang="en-US" sz="2400" dirty="0" smtClean="0"/>
              <a:t> </a:t>
            </a:r>
            <a:r>
              <a:rPr lang="sr-Latn-CS" sz="2400" dirty="0" smtClean="0"/>
              <a:t>umesto </a:t>
            </a:r>
            <a:r>
              <a:rPr lang="en-US" sz="2400" dirty="0" smtClean="0"/>
              <a:t> </a:t>
            </a:r>
            <a:r>
              <a:rPr lang="en-US" sz="2400" dirty="0" err="1" smtClean="0"/>
              <a:t>selekcij</a:t>
            </a:r>
            <a:r>
              <a:rPr lang="sr-Latn-CS" sz="2400" dirty="0" smtClean="0"/>
              <a:t>e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err="1" smtClean="0"/>
              <a:t>Spontanost</a:t>
            </a:r>
            <a:r>
              <a:rPr lang="en-US" sz="2400" dirty="0" smtClean="0"/>
              <a:t> </a:t>
            </a:r>
            <a:r>
              <a:rPr lang="sr-Latn-RS" sz="2400" dirty="0" smtClean="0"/>
              <a:t> </a:t>
            </a:r>
            <a:r>
              <a:rPr lang="en-US" sz="2400" dirty="0" smtClean="0"/>
              <a:t>u </a:t>
            </a:r>
            <a:r>
              <a:rPr lang="en-US" sz="2400" dirty="0" err="1" smtClean="0"/>
              <a:t>formiranju</a:t>
            </a:r>
            <a:r>
              <a:rPr lang="en-US" sz="2400" dirty="0" smtClean="0"/>
              <a:t> </a:t>
            </a:r>
            <a:r>
              <a:rPr lang="en-US" sz="2400" dirty="0" err="1" smtClean="0"/>
              <a:t>odgovora</a:t>
            </a:r>
            <a:r>
              <a:rPr lang="en-US" sz="2400" dirty="0" smtClean="0"/>
              <a:t> (</a:t>
            </a:r>
            <a:r>
              <a:rPr lang="sr-Latn-CS" sz="2400" dirty="0" smtClean="0"/>
              <a:t>učestvuje </a:t>
            </a:r>
            <a:r>
              <a:rPr lang="en-US" sz="2400" dirty="0" smtClean="0"/>
              <a:t>ma</a:t>
            </a:r>
            <a:r>
              <a:rPr lang="sr-Latn-CS" sz="2400" dirty="0" smtClean="0"/>
              <a:t>š</a:t>
            </a:r>
            <a:r>
              <a:rPr lang="en-US" sz="2400" dirty="0" err="1" smtClean="0"/>
              <a:t>ta</a:t>
            </a:r>
            <a:r>
              <a:rPr lang="sr-Latn-C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improvizacija</a:t>
            </a:r>
            <a:r>
              <a:rPr lang="sr-Latn-CS" sz="2400" dirty="0" smtClean="0"/>
              <a:t>, fantazija, dolazi do regresije</a:t>
            </a:r>
            <a:r>
              <a:rPr lang="en-US" sz="2400" dirty="0" smtClean="0"/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i="1" dirty="0" err="1" smtClean="0"/>
              <a:t>Kvalitativna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analiza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odgovora</a:t>
            </a:r>
            <a:r>
              <a:rPr lang="sr-Latn-RS" sz="2400" dirty="0" smtClean="0"/>
              <a:t> </a:t>
            </a:r>
            <a:r>
              <a:rPr lang="sr-Latn-CS" sz="2400" dirty="0" smtClean="0"/>
              <a:t> (naspram kvantitativne i normativne kod upitnika)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i="1" dirty="0" err="1" smtClean="0"/>
              <a:t>Psihodinamska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interpretacija</a:t>
            </a:r>
            <a:r>
              <a:rPr lang="sr-Latn-CS" sz="2400" b="1" i="1" dirty="0" smtClean="0"/>
              <a:t>  </a:t>
            </a:r>
            <a:r>
              <a:rPr lang="sr-Latn-CS" sz="2400" dirty="0" smtClean="0"/>
              <a:t>odgovora i zaključivanje  o ličnosti preko psihoanalitičkih pojmova i  termina</a:t>
            </a:r>
            <a:endParaRPr lang="en-US" sz="2400" i="1" dirty="0" smtClean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40399"/>
            <a:ext cx="12192000" cy="7780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RS" sz="4000" b="1" dirty="0" smtClean="0">
                <a:effectLst/>
              </a:rPr>
              <a:t>  </a:t>
            </a:r>
            <a:r>
              <a:rPr lang="en-US" sz="3600" dirty="0" err="1" smtClean="0">
                <a:effectLst/>
              </a:rPr>
              <a:t>Zajedni</a:t>
            </a:r>
            <a:r>
              <a:rPr lang="sr-Latn-CS" sz="3600" dirty="0" smtClean="0">
                <a:effectLst/>
              </a:rPr>
              <a:t>č</a:t>
            </a:r>
            <a:r>
              <a:rPr lang="en-US" sz="3600" dirty="0" smtClean="0">
                <a:effectLst/>
              </a:rPr>
              <a:t>k</a:t>
            </a:r>
            <a:r>
              <a:rPr lang="sr-Latn-CS" sz="3600" dirty="0" smtClean="0">
                <a:effectLst/>
              </a:rPr>
              <a:t>e</a:t>
            </a:r>
            <a:r>
              <a:rPr lang="en-US" sz="3600" dirty="0" smtClean="0">
                <a:effectLst/>
              </a:rPr>
              <a:t> </a:t>
            </a:r>
            <a:r>
              <a:rPr lang="sr-Latn-CS" sz="3600" dirty="0" smtClean="0">
                <a:effectLst/>
              </a:rPr>
              <a:t>karakteristike  projektivnih testova</a:t>
            </a:r>
            <a:endParaRPr lang="en-US" sz="3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88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03564" y="1959428"/>
            <a:ext cx="10626436" cy="4349891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sr-Latn-RS" sz="2400" b="1" dirty="0" smtClean="0"/>
              <a:t>Frojdov </a:t>
            </a:r>
            <a:r>
              <a:rPr lang="sr-Latn-CS" sz="2400" b="1" dirty="0" smtClean="0"/>
              <a:t>model projekcije</a:t>
            </a:r>
            <a:r>
              <a:rPr lang="en-US" sz="2400" b="1" dirty="0" smtClean="0"/>
              <a:t> </a:t>
            </a:r>
            <a:r>
              <a:rPr lang="sr-Latn-CS" sz="2400" dirty="0" smtClean="0"/>
              <a:t>(</a:t>
            </a:r>
            <a:r>
              <a:rPr lang="en-US" sz="2400" b="1" dirty="0" smtClean="0"/>
              <a:t>1894</a:t>
            </a:r>
            <a:r>
              <a:rPr lang="sr-Latn-CS" sz="2400" dirty="0" smtClean="0"/>
              <a:t>)</a:t>
            </a:r>
          </a:p>
          <a:p>
            <a:pPr marL="0" indent="0">
              <a:buNone/>
              <a:defRPr/>
            </a:pPr>
            <a:r>
              <a:rPr lang="sr-Latn-CS" sz="2400" dirty="0" smtClean="0"/>
              <a:t>Projekcija je </a:t>
            </a:r>
            <a:r>
              <a:rPr lang="sr-Latn-CS" sz="2400" b="1" i="1" dirty="0" smtClean="0"/>
              <a:t>mehanizam odbrane: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projekcija</a:t>
            </a:r>
            <a:r>
              <a:rPr lang="en-US" sz="2400" dirty="0" smtClean="0"/>
              <a:t> je </a:t>
            </a:r>
            <a:r>
              <a:rPr lang="sr-Latn-RS" sz="2400" b="1" i="1" dirty="0" smtClean="0"/>
              <a:t>složeni </a:t>
            </a:r>
            <a:r>
              <a:rPr lang="en-US" sz="2400" b="1" i="1" dirty="0" err="1" smtClean="0"/>
              <a:t>psiholo</a:t>
            </a:r>
            <a:r>
              <a:rPr lang="sr-Latn-CS" sz="2400" b="1" i="1" dirty="0" smtClean="0"/>
              <a:t>š</a:t>
            </a:r>
            <a:r>
              <a:rPr lang="en-US" sz="2400" b="1" i="1" dirty="0" err="1" smtClean="0"/>
              <a:t>ki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manevar</a:t>
            </a:r>
            <a:r>
              <a:rPr lang="en-US" sz="2400" b="1" i="1" dirty="0" smtClean="0"/>
              <a:t> </a:t>
            </a:r>
            <a:r>
              <a:rPr lang="sr-Latn-RS" sz="2400" b="1" i="1" dirty="0" smtClean="0"/>
              <a:t> </a:t>
            </a:r>
            <a:r>
              <a:rPr lang="en-US" sz="2400" dirty="0" err="1" smtClean="0"/>
              <a:t>kojim</a:t>
            </a:r>
            <a:r>
              <a:rPr lang="en-US" sz="2400" dirty="0" smtClean="0"/>
              <a:t> se ego </a:t>
            </a:r>
            <a:r>
              <a:rPr lang="en-US" sz="2400" dirty="0" err="1" smtClean="0"/>
              <a:t>brani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navale</a:t>
            </a:r>
            <a:r>
              <a:rPr lang="en-US" sz="2400" dirty="0" smtClean="0"/>
              <a:t> </a:t>
            </a:r>
            <a:r>
              <a:rPr lang="en-US" sz="2400" dirty="0" err="1" smtClean="0"/>
              <a:t>anksioznosti</a:t>
            </a:r>
            <a:endParaRPr lang="sr-Latn-R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sr-Latn-CS" sz="2400" dirty="0" smtClean="0"/>
              <a:t>neprihvatljiva misao ili osećanje  se  </a:t>
            </a:r>
            <a:r>
              <a:rPr lang="sr-Latn-CS" sz="2400" b="1" i="1" dirty="0" smtClean="0"/>
              <a:t>izbegava, </a:t>
            </a:r>
            <a:r>
              <a:rPr lang="sr-Latn-CS" sz="2400" dirty="0" smtClean="0"/>
              <a:t>tako što se izmešta </a:t>
            </a:r>
            <a:endParaRPr lang="sr-Latn-CS" sz="24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unutra</a:t>
            </a:r>
            <a:r>
              <a:rPr lang="sr-Latn-CS" sz="2400" dirty="0" smtClean="0"/>
              <a:t>š</a:t>
            </a:r>
            <a:r>
              <a:rPr lang="en-US" sz="2400" dirty="0" err="1" smtClean="0"/>
              <a:t>nja</a:t>
            </a:r>
            <a:r>
              <a:rPr lang="en-US" sz="2400" dirty="0" smtClean="0"/>
              <a:t> </a:t>
            </a:r>
            <a:r>
              <a:rPr lang="en-US" sz="2400" dirty="0" err="1" smtClean="0"/>
              <a:t>pretnja</a:t>
            </a:r>
            <a:r>
              <a:rPr lang="en-US" sz="2400" dirty="0" smtClean="0"/>
              <a:t> </a:t>
            </a:r>
            <a:r>
              <a:rPr lang="sr-Latn-RS" sz="2400" dirty="0" smtClean="0"/>
              <a:t>se </a:t>
            </a:r>
            <a:r>
              <a:rPr lang="en-US" sz="2400" dirty="0" err="1" smtClean="0"/>
              <a:t>pretvara</a:t>
            </a:r>
            <a:r>
              <a:rPr lang="en-US" sz="2400" dirty="0" smtClean="0"/>
              <a:t> u </a:t>
            </a:r>
            <a:r>
              <a:rPr lang="en-US" sz="2400" b="1" i="1" dirty="0" err="1" smtClean="0"/>
              <a:t>spolja</a:t>
            </a:r>
            <a:r>
              <a:rPr lang="sr-Latn-CS" sz="2400" b="1" i="1" dirty="0" smtClean="0"/>
              <a:t>š</a:t>
            </a:r>
            <a:r>
              <a:rPr lang="en-US" sz="2400" b="1" i="1" dirty="0" err="1" smtClean="0"/>
              <a:t>nju</a:t>
            </a:r>
            <a:r>
              <a:rPr lang="sr-Latn-CS" sz="2400" b="1" i="1" dirty="0" smtClean="0"/>
              <a:t> pretnju </a:t>
            </a:r>
            <a:r>
              <a:rPr lang="sr-Latn-CS" sz="2400" dirty="0" smtClean="0"/>
              <a:t>(koja je manje opasna, jer se od   nje može </a:t>
            </a:r>
            <a:r>
              <a:rPr lang="sr-Latn-CS" sz="2400" i="1" dirty="0" smtClean="0"/>
              <a:t>pobeći ili je napasti </a:t>
            </a:r>
            <a:r>
              <a:rPr lang="sr-Latn-CS" sz="2400" dirty="0" smtClean="0"/>
              <a:t>)</a:t>
            </a:r>
            <a:endParaRPr lang="sr-Latn-CS" sz="2400" b="1" i="1" dirty="0" smtClean="0"/>
          </a:p>
          <a:p>
            <a:pPr>
              <a:buNone/>
              <a:defRPr/>
            </a:pPr>
            <a:endParaRPr lang="en-US" sz="2800" i="1" dirty="0" smtClean="0"/>
          </a:p>
          <a:p>
            <a:pPr>
              <a:buNone/>
              <a:defRPr/>
            </a:pPr>
            <a:endParaRPr lang="en-US" i="1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9349" y="116632"/>
            <a:ext cx="11343051" cy="10263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r-Latn-RS" sz="3600" dirty="0" smtClean="0">
                <a:effectLst/>
              </a:rPr>
              <a:t>Teorije projektivnog ponašanja: </a:t>
            </a:r>
            <a:r>
              <a:rPr lang="sr-Latn-RS" sz="3600" i="1" dirty="0" smtClean="0">
                <a:effectLst/>
              </a:rPr>
              <a:t>Frojd</a:t>
            </a:r>
            <a:endParaRPr lang="en-US" sz="3600" b="1" i="1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08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9269" y="1946366"/>
            <a:ext cx="11177371" cy="434015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sr-Latn-RS" sz="2800" dirty="0" smtClean="0"/>
              <a:t>S</a:t>
            </a:r>
            <a:r>
              <a:rPr lang="en-US" sz="2800" dirty="0" err="1" smtClean="0"/>
              <a:t>uo</a:t>
            </a:r>
            <a:r>
              <a:rPr lang="sr-Latn-CS" sz="2800" dirty="0" smtClean="0"/>
              <a:t>č</a:t>
            </a:r>
            <a:r>
              <a:rPr lang="en-US" sz="2800" dirty="0" err="1" smtClean="0"/>
              <a:t>eni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neodre</a:t>
            </a:r>
            <a:r>
              <a:rPr lang="sr-Latn-RS" sz="2800" dirty="0" smtClean="0"/>
              <a:t>đ</a:t>
            </a:r>
            <a:r>
              <a:rPr lang="en-US" sz="2800" dirty="0" err="1" smtClean="0"/>
              <a:t>enim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nejasnim</a:t>
            </a:r>
            <a:r>
              <a:rPr lang="en-US" sz="2800" dirty="0" smtClean="0"/>
              <a:t> </a:t>
            </a:r>
            <a:r>
              <a:rPr lang="en-US" sz="2800" dirty="0" err="1" smtClean="0"/>
              <a:t>pojavama</a:t>
            </a:r>
            <a:r>
              <a:rPr lang="sr-Latn-RS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ljudi</a:t>
            </a:r>
            <a:r>
              <a:rPr lang="en-US" sz="2800" dirty="0" smtClean="0"/>
              <a:t> </a:t>
            </a:r>
            <a:r>
              <a:rPr lang="en-US" sz="2800" dirty="0" err="1" smtClean="0"/>
              <a:t>imaju</a:t>
            </a:r>
            <a:r>
              <a:rPr lang="en-US" sz="2800" dirty="0" smtClean="0"/>
              <a:t> </a:t>
            </a:r>
            <a:r>
              <a:rPr lang="en-US" sz="2800" dirty="0" err="1" smtClean="0"/>
              <a:t>potrebu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sr-Latn-RS" sz="2800" dirty="0" smtClean="0"/>
              <a:t> </a:t>
            </a:r>
            <a:r>
              <a:rPr lang="sr-Latn-RS" sz="2800" b="1" i="1" dirty="0" smtClean="0"/>
              <a:t>prevaziđu neodređenost...</a:t>
            </a:r>
          </a:p>
          <a:p>
            <a:pPr>
              <a:buFont typeface="Wingdings" pitchFamily="2" charset="2"/>
              <a:buChar char="Ø"/>
            </a:pPr>
            <a:r>
              <a:rPr lang="sr-Latn-RS" sz="2800" dirty="0" smtClean="0"/>
              <a:t>to čine tako što  </a:t>
            </a:r>
            <a:r>
              <a:rPr lang="en-US" sz="2800" b="1" i="1" dirty="0" err="1" smtClean="0"/>
              <a:t>strukturi</a:t>
            </a:r>
            <a:r>
              <a:rPr lang="sr-Latn-CS" sz="2800" b="1" i="1" dirty="0" smtClean="0"/>
              <a:t>š</a:t>
            </a:r>
            <a:r>
              <a:rPr lang="en-US" sz="2800" b="1" i="1" dirty="0" smtClean="0"/>
              <a:t>u</a:t>
            </a:r>
            <a:r>
              <a:rPr lang="sr-Latn-RS" sz="2800" b="1" i="1" dirty="0" smtClean="0"/>
              <a:t> neodređeno</a:t>
            </a:r>
            <a:r>
              <a:rPr lang="sr-Latn-RS" sz="2800" i="1" dirty="0" smtClean="0"/>
              <a:t>, </a:t>
            </a:r>
            <a:r>
              <a:rPr lang="sr-Latn-RS" sz="2800" dirty="0" smtClean="0"/>
              <a:t>daju smisao </a:t>
            </a:r>
            <a:r>
              <a:rPr lang="en-US" sz="2800" dirty="0" smtClean="0"/>
              <a:t> </a:t>
            </a:r>
            <a:r>
              <a:rPr lang="sr-Latn-CS" sz="2800" dirty="0" smtClean="0"/>
              <a:t>onome što je </a:t>
            </a:r>
            <a:r>
              <a:rPr lang="en-US" sz="2800" dirty="0" err="1" smtClean="0"/>
              <a:t>nejasno</a:t>
            </a:r>
            <a:r>
              <a:rPr lang="sr-Latn-RS" sz="2800" dirty="0" smtClean="0"/>
              <a:t>...</a:t>
            </a:r>
            <a:endParaRPr lang="sr-Latn-CS" sz="2800" dirty="0" smtClean="0"/>
          </a:p>
          <a:p>
            <a:pPr>
              <a:buFont typeface="Wingdings" pitchFamily="2" charset="2"/>
              <a:buChar char="Ø"/>
            </a:pPr>
            <a:r>
              <a:rPr lang="sr-Latn-CS" sz="2800" dirty="0" smtClean="0"/>
              <a:t>osmišljavajući  neodređenost  ljudi se oslanjaju na </a:t>
            </a:r>
            <a:r>
              <a:rPr lang="sr-Latn-CS" sz="2800" b="1" i="1" dirty="0" smtClean="0"/>
              <a:t>dominantne sklonosti </a:t>
            </a:r>
            <a:r>
              <a:rPr lang="sr-Latn-CS" sz="2800" dirty="0" smtClean="0"/>
              <a:t>svoje ličnosti....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u </a:t>
            </a:r>
            <a:r>
              <a:rPr lang="en-US" sz="2800" dirty="0" err="1" smtClean="0"/>
              <a:t>skladu</a:t>
            </a:r>
            <a:r>
              <a:rPr lang="en-US" sz="2800" dirty="0" smtClean="0"/>
              <a:t> sa </a:t>
            </a:r>
            <a:r>
              <a:rPr lang="en-US" sz="2800" dirty="0" err="1" smtClean="0"/>
              <a:t>svojim</a:t>
            </a:r>
            <a:r>
              <a:rPr lang="en-US" sz="2800" dirty="0" smtClean="0"/>
              <a:t> </a:t>
            </a:r>
            <a:r>
              <a:rPr lang="en-US" sz="2800" dirty="0" err="1" smtClean="0"/>
              <a:t>potrebama</a:t>
            </a:r>
            <a:r>
              <a:rPr lang="en-US" sz="2800" dirty="0" smtClean="0"/>
              <a:t>, </a:t>
            </a:r>
            <a:r>
              <a:rPr lang="en-US" sz="2800" dirty="0" err="1" smtClean="0"/>
              <a:t>motivima</a:t>
            </a:r>
            <a:r>
              <a:rPr lang="en-US" sz="2800" dirty="0" smtClean="0"/>
              <a:t>, </a:t>
            </a:r>
            <a:r>
              <a:rPr lang="en-US" sz="2800" dirty="0" err="1" smtClean="0"/>
              <a:t>konfliktima</a:t>
            </a:r>
            <a:r>
              <a:rPr lang="en-US" sz="2800" dirty="0" smtClean="0"/>
              <a:t> i </a:t>
            </a:r>
            <a:r>
              <a:rPr lang="en-US" sz="2800" dirty="0" err="1" smtClean="0"/>
              <a:t>specifi</a:t>
            </a:r>
            <a:r>
              <a:rPr lang="sr-Latn-RS" sz="2800" dirty="0" smtClean="0"/>
              <a:t>č</a:t>
            </a:r>
            <a:r>
              <a:rPr lang="en-US" sz="2800" dirty="0" err="1" smtClean="0"/>
              <a:t>nim</a:t>
            </a:r>
            <a:r>
              <a:rPr lang="sr-Latn-RS" sz="2800" dirty="0" smtClean="0"/>
              <a:t> perceptivnim setom                                                                                     (Groth-Marant, 1990)</a:t>
            </a:r>
            <a:endParaRPr lang="sr-Latn-CS" sz="2800" dirty="0" smtClean="0"/>
          </a:p>
          <a:p>
            <a:endParaRPr lang="en-US" sz="2800" dirty="0" smtClean="0"/>
          </a:p>
          <a:p>
            <a:pPr algn="ctr"/>
            <a:r>
              <a:rPr lang="sr-Latn-CS" sz="2800" b="1" i="1" dirty="0" smtClean="0"/>
              <a:t>Čovek daje stimulusu svoj sopstveni lik!</a:t>
            </a:r>
          </a:p>
          <a:p>
            <a:pPr>
              <a:buNone/>
            </a:pPr>
            <a:endParaRPr lang="sr-Latn-CS" sz="2800" i="1" dirty="0" smtClean="0"/>
          </a:p>
          <a:p>
            <a:endParaRPr lang="sr-Latn-CS" sz="2800" i="1" dirty="0" smtClean="0"/>
          </a:p>
          <a:p>
            <a:endParaRPr lang="sr-Latn-CS" sz="2800" i="1" dirty="0" smtClean="0"/>
          </a:p>
          <a:p>
            <a:endParaRPr lang="sr-Latn-CS" sz="2800" i="1" dirty="0" smtClean="0"/>
          </a:p>
          <a:p>
            <a:endParaRPr lang="sr-Latn-CS" sz="2800" i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268" y="586173"/>
            <a:ext cx="10672355" cy="767008"/>
          </a:xfrm>
        </p:spPr>
        <p:txBody>
          <a:bodyPr>
            <a:normAutofit/>
          </a:bodyPr>
          <a:lstStyle/>
          <a:p>
            <a:pPr algn="ctr"/>
            <a:r>
              <a:rPr lang="sr-Latn-CS" sz="3200" dirty="0" smtClean="0">
                <a:effectLst/>
              </a:rPr>
              <a:t>      </a:t>
            </a:r>
            <a:r>
              <a:rPr lang="sr-Latn-CS" sz="3600" dirty="0" smtClean="0">
                <a:effectLst/>
              </a:rPr>
              <a:t>Frankova p</a:t>
            </a:r>
            <a:r>
              <a:rPr lang="en-US" sz="3600" dirty="0" err="1" smtClean="0">
                <a:effectLst/>
              </a:rPr>
              <a:t>rojektivna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err="1" smtClean="0">
                <a:effectLst/>
              </a:rPr>
              <a:t>hipoteza</a:t>
            </a:r>
            <a:r>
              <a:rPr lang="sr-Latn-RS" sz="3600" dirty="0" smtClean="0">
                <a:effectLst/>
              </a:rPr>
              <a:t> (193</a:t>
            </a:r>
            <a:r>
              <a:rPr lang="sr-Latn-RS" sz="3600" dirty="0" smtClean="0"/>
              <a:t>6</a:t>
            </a:r>
            <a:r>
              <a:rPr lang="sr-Latn-RS" sz="3600" dirty="0" smtClean="0">
                <a:effectLst/>
              </a:rPr>
              <a:t>)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163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851" y="1920240"/>
            <a:ext cx="10806708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sr-Latn-CS" sz="2400" b="1" dirty="0" smtClean="0"/>
              <a:t>Testovna projekcija </a:t>
            </a:r>
            <a:r>
              <a:rPr lang="sr-Latn-CS" sz="2400" dirty="0" smtClean="0"/>
              <a:t>– </a:t>
            </a:r>
            <a:r>
              <a:rPr lang="sr-Latn-CS" sz="2400" b="1" i="1" dirty="0" smtClean="0"/>
              <a:t>sistematska greška</a:t>
            </a:r>
            <a:r>
              <a:rPr lang="sr-Latn-CS" sz="2400" dirty="0" smtClean="0"/>
              <a:t> u ocenjivanju realnosti i međuljudskih relacija, to je </a:t>
            </a:r>
            <a:r>
              <a:rPr lang="sr-Latn-CS" sz="2400" b="1" i="1" dirty="0" smtClean="0"/>
              <a:t>apercepcija, tj. perceptivna distorzija </a:t>
            </a:r>
            <a:r>
              <a:rPr lang="sr-Latn-CS" sz="2400" dirty="0" smtClean="0"/>
              <a:t> (“iskrivljenje”)</a:t>
            </a:r>
            <a:endParaRPr lang="sr-Latn-CS" sz="2400" b="1" i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sr-Latn-CS" sz="2400" dirty="0" smtClean="0"/>
              <a:t>Marej je bio protiv izjednačavanja testovne i odbrambene projekcije: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r-Latn-RS" sz="2400" dirty="0" smtClean="0"/>
              <a:t>K</a:t>
            </a:r>
            <a:r>
              <a:rPr lang="en-US" sz="2400" dirty="0" smtClean="0"/>
              <a:t>o</a:t>
            </a:r>
            <a:r>
              <a:rPr lang="sr-Latn-RS" sz="2400" dirty="0" smtClean="0"/>
              <a:t>d</a:t>
            </a:r>
            <a:r>
              <a:rPr lang="sr-Latn-RS" sz="2400" b="1" i="1" dirty="0" smtClean="0"/>
              <a:t> o</a:t>
            </a:r>
            <a:r>
              <a:rPr lang="en-US" sz="2400" b="1" i="1" dirty="0" err="1" smtClean="0"/>
              <a:t>dbramben</a:t>
            </a:r>
            <a:r>
              <a:rPr lang="sr-Latn-RS" sz="2400" b="1" i="1" dirty="0" smtClean="0"/>
              <a:t>e</a:t>
            </a:r>
            <a:r>
              <a:rPr lang="sr-Latn-CS" sz="2400" b="1" i="1" dirty="0" smtClean="0"/>
              <a:t>  projekcije: </a:t>
            </a:r>
            <a:r>
              <a:rPr lang="sr-Latn-CS" sz="2400" i="1" dirty="0" smtClean="0"/>
              <a:t> </a:t>
            </a:r>
            <a:r>
              <a:rPr lang="sr-Latn-CS" sz="2400" dirty="0" smtClean="0"/>
              <a:t>postoji  </a:t>
            </a:r>
            <a:r>
              <a:rPr lang="sr-Latn-CS" sz="2400" b="1" i="1" dirty="0" smtClean="0"/>
              <a:t>duboka uverenost</a:t>
            </a:r>
            <a:r>
              <a:rPr lang="en-US" sz="2400" b="1" i="1" dirty="0" smtClean="0"/>
              <a:t> </a:t>
            </a:r>
            <a:r>
              <a:rPr lang="sr-Latn-CS" sz="2400" b="1" i="1" dirty="0" smtClean="0"/>
              <a:t> </a:t>
            </a:r>
            <a:r>
              <a:rPr lang="sr-Latn-CS" sz="2400" dirty="0" smtClean="0"/>
              <a:t>u realnost i istinitost projektovanog  sadržaja;   tzv. “gubitak distance”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r-Latn-RS" sz="2400" dirty="0" smtClean="0"/>
              <a:t>K</a:t>
            </a:r>
            <a:r>
              <a:rPr lang="en-US" sz="2400" dirty="0" smtClean="0"/>
              <a:t>o</a:t>
            </a:r>
            <a:r>
              <a:rPr lang="sr-Latn-RS" sz="2400" dirty="0" smtClean="0"/>
              <a:t>d</a:t>
            </a:r>
            <a:r>
              <a:rPr lang="sr-Latn-RS" sz="2400" b="1" i="1" dirty="0" smtClean="0"/>
              <a:t> t</a:t>
            </a:r>
            <a:r>
              <a:rPr lang="en-US" sz="2400" b="1" i="1" dirty="0" err="1" smtClean="0"/>
              <a:t>estovn</a:t>
            </a:r>
            <a:r>
              <a:rPr lang="sr-Latn-RS" sz="2400" b="1" i="1" dirty="0" smtClean="0"/>
              <a:t>e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projekcij</a:t>
            </a:r>
            <a:r>
              <a:rPr lang="sr-Latn-RS" sz="2400" b="1" i="1" dirty="0" smtClean="0"/>
              <a:t>e</a:t>
            </a:r>
            <a:r>
              <a:rPr lang="sr-Latn-CS" sz="2400" dirty="0" smtClean="0"/>
              <a:t>:  postoji </a:t>
            </a:r>
            <a:r>
              <a:rPr lang="sr-Latn-CS" sz="2400" b="1" i="1" dirty="0" smtClean="0"/>
              <a:t>uslovnost iskaza</a:t>
            </a:r>
            <a:r>
              <a:rPr lang="sr-Latn-CS" sz="2400" dirty="0" smtClean="0"/>
              <a:t>, odnosno  svesnost o subjektivnosti svedočenja (prožeta osećanjem improvizacije i/ili  uvidom</a:t>
            </a:r>
          </a:p>
          <a:p>
            <a:pPr>
              <a:defRPr/>
            </a:pPr>
            <a:endParaRPr lang="en-US" sz="2400" dirty="0" smtClean="0"/>
          </a:p>
          <a:p>
            <a:pPr>
              <a:buNone/>
              <a:defRPr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851" y="390952"/>
            <a:ext cx="10972800" cy="86409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</a:rPr>
              <a:t>Murray</a:t>
            </a:r>
            <a:r>
              <a:rPr lang="sr-Latn-CS" sz="3600" dirty="0" smtClean="0">
                <a:effectLst/>
              </a:rPr>
              <a:t>-ev model projekcije (1937)</a:t>
            </a:r>
            <a:r>
              <a:rPr lang="en-US" sz="3600" dirty="0" smtClean="0">
                <a:effectLst/>
              </a:rPr>
              <a:t> 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872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61703" y="1841862"/>
            <a:ext cx="11273246" cy="451737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Manjak</a:t>
            </a:r>
            <a:r>
              <a:rPr lang="en-US" sz="2400" dirty="0" smtClean="0"/>
              <a:t> </a:t>
            </a:r>
            <a:r>
              <a:rPr lang="en-US" sz="2400" dirty="0" err="1" smtClean="0"/>
              <a:t>odre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enosti</a:t>
            </a:r>
            <a:r>
              <a:rPr lang="en-US" sz="2400" dirty="0" smtClean="0"/>
              <a:t> </a:t>
            </a:r>
            <a:r>
              <a:rPr lang="sr-Latn-CS" sz="2400" dirty="0" smtClean="0"/>
              <a:t>stimulusa izaziva </a:t>
            </a:r>
            <a:r>
              <a:rPr lang="sr-Latn-CS" sz="2400" b="1" i="1" dirty="0" smtClean="0"/>
              <a:t>“nelagodnost</a:t>
            </a:r>
            <a:r>
              <a:rPr lang="sr-Latn-CS" sz="2400" b="1" i="1" dirty="0" smtClean="0"/>
              <a:t>”</a:t>
            </a:r>
            <a:r>
              <a:rPr lang="sr-Latn-CS" sz="2400" dirty="0" smtClean="0"/>
              <a:t>: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stimulativ</a:t>
            </a:r>
            <a:r>
              <a:rPr lang="sr-Latn-CS" sz="2400" b="1" i="1" dirty="0" smtClean="0"/>
              <a:t>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ili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uznemir</a:t>
            </a:r>
            <a:r>
              <a:rPr lang="sr-Latn-CS" sz="2400" b="1" i="1" dirty="0" smtClean="0"/>
              <a:t>avajuća </a:t>
            </a:r>
            <a:r>
              <a:rPr lang="sr-Latn-C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/>
              <a:t>Nelagodnost se </a:t>
            </a:r>
            <a:r>
              <a:rPr lang="sr-Latn-CS" sz="2400" b="1" i="1" dirty="0" smtClean="0"/>
              <a:t>redukuje  </a:t>
            </a:r>
            <a:r>
              <a:rPr lang="sr-Latn-CS" sz="2400" dirty="0" smtClean="0"/>
              <a:t>st</a:t>
            </a:r>
            <a:r>
              <a:rPr lang="en-US" sz="2400" dirty="0" smtClean="0"/>
              <a:t>r</a:t>
            </a:r>
            <a:r>
              <a:rPr lang="sr-Latn-CS" sz="2400" dirty="0" smtClean="0"/>
              <a:t>ukturacijom neodređenog sadržaja, </a:t>
            </a:r>
            <a:r>
              <a:rPr lang="sr-Latn-CS" sz="2400" b="1" i="1" dirty="0" smtClean="0"/>
              <a:t>putem projekcije </a:t>
            </a:r>
            <a:r>
              <a:rPr lang="sr-Latn-CS" sz="2400" dirty="0" smtClean="0"/>
              <a:t>nekog određenog sadržaja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r-Latn-CS" sz="2400" dirty="0" smtClean="0"/>
              <a:t>Projektovani sadržaji mogu biti </a:t>
            </a:r>
            <a:r>
              <a:rPr lang="sr-Latn-CS" sz="2400" b="1" i="1" dirty="0" smtClean="0"/>
              <a:t>konvencionalni ili inventivni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sr-Latn-CS" sz="2400" b="1" i="1" dirty="0" smtClean="0"/>
              <a:t>K</a:t>
            </a:r>
            <a:r>
              <a:rPr lang="en-US" sz="2400" b="1" i="1" dirty="0" err="1" smtClean="0"/>
              <a:t>onvencionalni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odgovori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dijagnosti</a:t>
            </a:r>
            <a:r>
              <a:rPr lang="sr-Latn-CS" sz="2400" dirty="0" smtClean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neutralni</a:t>
            </a:r>
            <a:r>
              <a:rPr lang="en-US" sz="2400" dirty="0" smtClean="0"/>
              <a:t> </a:t>
            </a:r>
            <a:r>
              <a:rPr lang="sr-Latn-CS" sz="2400" dirty="0" smtClean="0"/>
              <a:t>(jer </a:t>
            </a:r>
            <a:r>
              <a:rPr lang="sr-Latn-CS" sz="2400" dirty="0" smtClean="0"/>
              <a:t>ih deli većina ljudi, pa nisu specifični za individuu)</a:t>
            </a:r>
          </a:p>
          <a:p>
            <a:pPr>
              <a:buFont typeface="Wingdings" pitchFamily="2" charset="2"/>
              <a:buChar char="Ø"/>
            </a:pPr>
            <a:r>
              <a:rPr lang="sr-Latn-CS" sz="2400" b="1" i="1" dirty="0" smtClean="0"/>
              <a:t>Inventivni (nekonvencionalni) o</a:t>
            </a:r>
            <a:r>
              <a:rPr lang="en-US" sz="2400" b="1" i="1" dirty="0" err="1" smtClean="0"/>
              <a:t>dgovori</a:t>
            </a:r>
            <a:r>
              <a:rPr lang="en-US" sz="2400" i="1" dirty="0" smtClean="0"/>
              <a:t> </a:t>
            </a:r>
            <a:r>
              <a:rPr lang="sr-Latn-CS" sz="2400" i="1" dirty="0" smtClean="0"/>
              <a:t> </a:t>
            </a:r>
            <a:r>
              <a:rPr lang="sr-Latn-CS" sz="2400" dirty="0" smtClean="0"/>
              <a:t>su eventualno d</a:t>
            </a:r>
            <a:r>
              <a:rPr lang="en-US" sz="2400" dirty="0" err="1" smtClean="0"/>
              <a:t>ijagnosti</a:t>
            </a:r>
            <a:r>
              <a:rPr lang="sr-Latn-CS" sz="2400" dirty="0" smtClean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indikativni</a:t>
            </a:r>
            <a:r>
              <a:rPr lang="sr-Latn-RS" sz="2400" dirty="0" smtClean="0"/>
              <a:t> (ako su projektivni)</a:t>
            </a:r>
            <a:endParaRPr lang="en-US" sz="2400" i="1" dirty="0" smtClean="0"/>
          </a:p>
          <a:p>
            <a:pPr>
              <a:buFont typeface="Wingdings" pitchFamily="2" charset="2"/>
              <a:buChar char="Ø"/>
            </a:pPr>
            <a:r>
              <a:rPr lang="sr-Latn-CS" sz="2400" b="1" i="1" dirty="0" smtClean="0"/>
              <a:t>Projekcija na testovima nije nužna</a:t>
            </a:r>
            <a:r>
              <a:rPr lang="sr-Latn-CS" sz="2400" dirty="0" smtClean="0"/>
              <a:t>:  pred projektivnim situmusom ne mora uvek da se dogodi projektivno ponašanje (epifenomeni – uzgredne, slučajne pojave, stereotipne reakcije na stimulus)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/>
            <a:endParaRPr lang="sr-Latn-CS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35360" y="431073"/>
            <a:ext cx="11247040" cy="8882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r-Latn-CS" sz="3600" b="1" dirty="0" smtClean="0">
                <a:effectLst/>
                <a:latin typeface="+mn-lt"/>
              </a:rPr>
              <a:t>  </a:t>
            </a:r>
            <a:r>
              <a:rPr lang="sr-Latn-CS" sz="4000" dirty="0" smtClean="0">
                <a:effectLst/>
                <a:latin typeface="+mn-lt"/>
              </a:rPr>
              <a:t>Proces projekcije na testovima</a:t>
            </a:r>
            <a:endParaRPr lang="en-US" sz="4000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995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1656</TotalTime>
  <Words>1366</Words>
  <Application>Microsoft Office PowerPoint</Application>
  <PresentationFormat>Widescreen</PresentationFormat>
  <Paragraphs>147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Retrospect</vt:lpstr>
      <vt:lpstr>RORŠAHOV INTERPRETATIVNI METOD</vt:lpstr>
      <vt:lpstr>Projektivne  metode</vt:lpstr>
      <vt:lpstr> Faktori razvoja projektivnih tehnika </vt:lpstr>
      <vt:lpstr>Teorijski okvir projektivnog metoda</vt:lpstr>
      <vt:lpstr>  Zajedničke karakteristike  projektivnih testova</vt:lpstr>
      <vt:lpstr>Teorije projektivnog ponašanja: Frojd</vt:lpstr>
      <vt:lpstr>      Frankova projektivna hipoteza (1936)</vt:lpstr>
      <vt:lpstr>Murray-ev model projekcije (1937) </vt:lpstr>
      <vt:lpstr>  Proces projekcije na testovima</vt:lpstr>
      <vt:lpstr>   Uslovi za projektovanje na testovima </vt:lpstr>
      <vt:lpstr>Validnost projektivnih tehnika</vt:lpstr>
      <vt:lpstr>  Zašto još uvek koristimo  projektivne testove?</vt:lpstr>
      <vt:lpstr>  Roršahova  tehnika: eksperiment iz percepcije</vt:lpstr>
      <vt:lpstr>  Istorijski kontekst</vt:lpstr>
      <vt:lpstr>    istorijski kontekst KLEKSOGRAFIJA (Klecksographien), Justinius Kerner, 1890. </vt:lpstr>
      <vt:lpstr>  Herman Roršah (Herman Rorschcah, 1884-1922)</vt:lpstr>
      <vt:lpstr> Rad Hermana Roršaha</vt:lpstr>
      <vt:lpstr>  rad Hermana Roršaha  (nastavak)</vt:lpstr>
      <vt:lpstr>Kratak opis Roršah testa</vt:lpstr>
      <vt:lpstr>Izbor mrlja</vt:lpstr>
      <vt:lpstr>Testovni stimulus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RORŠAHOV TEST SA MRLJAMA</dc:title>
  <dc:creator>Windows User</dc:creator>
  <cp:lastModifiedBy>Tamara</cp:lastModifiedBy>
  <cp:revision>88</cp:revision>
  <dcterms:created xsi:type="dcterms:W3CDTF">2019-05-02T12:47:42Z</dcterms:created>
  <dcterms:modified xsi:type="dcterms:W3CDTF">2023-10-15T18:33:14Z</dcterms:modified>
</cp:coreProperties>
</file>