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6" r:id="rId2"/>
    <p:sldId id="269" r:id="rId3"/>
    <p:sldId id="328" r:id="rId4"/>
    <p:sldId id="294" r:id="rId5"/>
    <p:sldId id="292" r:id="rId6"/>
    <p:sldId id="293" r:id="rId7"/>
    <p:sldId id="295" r:id="rId8"/>
    <p:sldId id="304" r:id="rId9"/>
    <p:sldId id="305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5" autoAdjust="0"/>
    <p:restoredTop sz="94674"/>
  </p:normalViewPr>
  <p:slideViewPr>
    <p:cSldViewPr>
      <p:cViewPr>
        <p:scale>
          <a:sx n="176" d="100"/>
          <a:sy n="176" d="100"/>
        </p:scale>
        <p:origin x="48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F962D-24E9-446B-8356-B6E6E7D6AA02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4ACA7-CECE-4E45-A729-F39091810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3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ACA7-CECE-4E45-A729-F3909181074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x-none" dirty="0" smtClean="0"/>
              <a:t>3. Тамни романтизам/Основи, 04. 03. 2020.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x-none" dirty="0" smtClean="0"/>
              <a:t>Тамни романтизам/Француска, Блејк, Гоја.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9600" cy="1143000"/>
          </a:xfrm>
        </p:spPr>
        <p:txBody>
          <a:bodyPr>
            <a:noAutofit/>
          </a:bodyPr>
          <a:lstStyle/>
          <a:p>
            <a:r>
              <a:rPr lang="sr-Latn-CS" sz="1200" dirty="0" smtClean="0"/>
              <a:t/>
            </a:r>
            <a:br>
              <a:rPr lang="sr-Latn-CS" sz="1200" dirty="0" smtClean="0"/>
            </a:br>
            <a:r>
              <a:rPr lang="sr-Latn-CS" sz="1200" dirty="0" smtClean="0"/>
              <a:t/>
            </a:r>
            <a:br>
              <a:rPr lang="sr-Latn-CS" sz="1200" dirty="0" smtClean="0"/>
            </a:br>
            <a:r>
              <a:rPr lang="sr-Latn-CS" sz="1200" dirty="0" smtClean="0"/>
              <a:t/>
            </a:r>
            <a:br>
              <a:rPr lang="sr-Latn-CS" sz="1200" dirty="0" smtClean="0"/>
            </a:br>
            <a:r>
              <a:rPr lang="sr-Latn-CS" sz="1200" dirty="0" smtClean="0"/>
              <a:t/>
            </a:r>
            <a:br>
              <a:rPr lang="sr-Latn-CS" sz="1200" dirty="0" smtClean="0"/>
            </a:br>
            <a:r>
              <a:rPr lang="sr-Latn-CS" sz="1200" dirty="0" smtClean="0"/>
              <a:t/>
            </a:r>
            <a:br>
              <a:rPr lang="sr-Latn-CS" sz="1200" dirty="0" smtClean="0"/>
            </a:br>
            <a:r>
              <a:rPr lang="sr-Latn-CS" sz="1200" dirty="0" smtClean="0"/>
              <a:t/>
            </a:r>
            <a:br>
              <a:rPr lang="sr-Latn-CS" sz="1200" dirty="0" smtClean="0"/>
            </a:br>
            <a:r>
              <a:rPr lang="sr-Latn-CS" sz="1200" dirty="0" smtClean="0"/>
              <a:t/>
            </a:r>
            <a:br>
              <a:rPr lang="sr-Latn-CS" sz="1200" dirty="0" smtClean="0"/>
            </a:br>
            <a:r>
              <a:rPr lang="sr-Latn-CS" sz="1200" dirty="0" smtClean="0"/>
              <a:t/>
            </a:r>
            <a:br>
              <a:rPr lang="sr-Latn-CS" sz="1200" dirty="0" smtClean="0"/>
            </a:br>
            <a:r>
              <a:rPr lang="sr-Latn-CS" sz="1200" dirty="0" smtClean="0"/>
              <a:t/>
            </a:r>
            <a:br>
              <a:rPr lang="sr-Latn-CS" sz="1200" dirty="0" smtClean="0"/>
            </a:br>
            <a:r>
              <a:rPr lang="sr-Latn-CS" sz="1200" dirty="0" smtClean="0"/>
              <a:t/>
            </a:r>
            <a:br>
              <a:rPr lang="sr-Latn-CS" sz="1200" dirty="0" smtClean="0"/>
            </a:br>
            <a:r>
              <a:rPr lang="sr-Latn-CS" sz="1200" dirty="0" smtClean="0"/>
              <a:t/>
            </a:r>
            <a:br>
              <a:rPr lang="sr-Latn-CS" sz="1200" dirty="0" smtClean="0"/>
            </a:br>
            <a:r>
              <a:rPr lang="sr-Latn-CS" sz="1200" dirty="0" smtClean="0"/>
              <a:t/>
            </a:r>
            <a:br>
              <a:rPr lang="sr-Latn-CS" sz="1200" dirty="0" smtClean="0"/>
            </a:br>
            <a:r>
              <a:rPr lang="sr-Latn-CS" sz="1200" dirty="0" smtClean="0"/>
              <a:t/>
            </a:r>
            <a:br>
              <a:rPr lang="sr-Latn-CS" sz="1200" dirty="0" smtClean="0"/>
            </a:br>
            <a:r>
              <a:rPr lang="sr-Latn-CS" sz="1200" dirty="0" smtClean="0"/>
              <a:t/>
            </a:r>
            <a:br>
              <a:rPr lang="sr-Latn-CS" sz="1200" dirty="0" smtClean="0"/>
            </a:br>
            <a:r>
              <a:rPr lang="sr-Latn-CS" sz="1200" dirty="0" smtClean="0"/>
              <a:t/>
            </a:r>
            <a:br>
              <a:rPr lang="sr-Latn-CS" sz="1200" dirty="0" smtClean="0"/>
            </a:br>
            <a:r>
              <a:rPr lang="sr-Latn-CS" sz="1200" dirty="0" smtClean="0"/>
              <a:t/>
            </a:r>
            <a:br>
              <a:rPr lang="sr-Latn-CS" sz="1200" dirty="0" smtClean="0"/>
            </a:br>
            <a:r>
              <a:rPr lang="sr-Latn-CS" sz="1200" dirty="0" smtClean="0"/>
              <a:t/>
            </a:r>
            <a:br>
              <a:rPr lang="sr-Latn-CS" sz="1200" dirty="0" smtClean="0"/>
            </a:br>
            <a:r>
              <a:rPr lang="sr-Latn-CS" sz="1200" dirty="0" smtClean="0"/>
              <a:t/>
            </a:r>
            <a:br>
              <a:rPr lang="sr-Latn-CS" sz="1200" dirty="0" smtClean="0"/>
            </a:br>
            <a:r>
              <a:rPr lang="x-none" sz="1200" dirty="0" smtClean="0"/>
              <a:t/>
            </a:r>
            <a:br>
              <a:rPr lang="x-none" sz="1200" dirty="0" smtClean="0"/>
            </a:br>
            <a:r>
              <a:rPr lang="x-none" sz="1200" dirty="0" smtClean="0"/>
              <a:t/>
            </a:r>
            <a:br>
              <a:rPr lang="x-none" sz="1200" dirty="0" smtClean="0"/>
            </a:br>
            <a:r>
              <a:rPr lang="x-none" sz="1200" dirty="0" smtClean="0"/>
              <a:t/>
            </a:r>
            <a:br>
              <a:rPr lang="x-none" sz="1200" dirty="0" smtClean="0"/>
            </a:br>
            <a:r>
              <a:rPr lang="x-none" sz="1200" dirty="0" smtClean="0"/>
              <a:t/>
            </a:r>
            <a:br>
              <a:rPr lang="x-none" sz="1200" dirty="0" smtClean="0"/>
            </a:br>
            <a:r>
              <a:rPr lang="x-none" sz="1200" dirty="0" smtClean="0"/>
              <a:t/>
            </a:r>
            <a:br>
              <a:rPr lang="x-none" sz="1200" dirty="0" smtClean="0"/>
            </a:br>
            <a:r>
              <a:rPr lang="x-none" sz="1200" dirty="0" smtClean="0"/>
              <a:t/>
            </a:r>
            <a:br>
              <a:rPr lang="x-none" sz="1200" dirty="0" smtClean="0"/>
            </a:br>
            <a:r>
              <a:rPr lang="x-none" sz="1200" dirty="0" smtClean="0"/>
              <a:t/>
            </a:r>
            <a:br>
              <a:rPr lang="x-none" sz="1200" dirty="0" smtClean="0"/>
            </a:br>
            <a:r>
              <a:rPr lang="x-none" sz="1200" dirty="0" smtClean="0"/>
              <a:t/>
            </a:r>
            <a:br>
              <a:rPr lang="x-none" sz="1200" dirty="0" smtClean="0"/>
            </a:br>
            <a:r>
              <a:rPr lang="x-none" sz="1200" dirty="0" smtClean="0"/>
              <a:t/>
            </a:r>
            <a:br>
              <a:rPr lang="x-none" sz="1200" dirty="0" smtClean="0"/>
            </a:br>
            <a:r>
              <a:rPr lang="x-none" sz="1200" dirty="0" smtClean="0"/>
              <a:t>Теодор Жерико је несумњиво један од кључних протагониста тамног романтизма у Француској; његова смрт у 33. години (1824) није до данас у потпуности разрешена; постоје претпоставке да је наступила природним путем, али се сумња и на самоубиство; трагична неизбежност краја; социјално изолован; емоционално напрегнут; незаинтересован за комерцијални успех, статус, понашање</a:t>
            </a:r>
            <a:br>
              <a:rPr lang="x-none" sz="1200" dirty="0" smtClean="0"/>
            </a:br>
            <a:r>
              <a:rPr lang="x-none" sz="1200" dirty="0" smtClean="0"/>
              <a:t>Салон 1824. је назван романтичним; јер је изложено много иконичних слика романтизма; на њему је приказана и слика Ари Шефера </a:t>
            </a:r>
            <a:r>
              <a:rPr lang="x-none" sz="1200" i="1" dirty="0" smtClean="0"/>
              <a:t>Жерикоова смрт</a:t>
            </a:r>
            <a:r>
              <a:rPr lang="x-none" sz="1200" dirty="0" smtClean="0"/>
              <a:t>; на слици видимо уметника на самртној постељи; мали број присутних пријатеља говори о неулепшаној смрти несхавећог генија, и романтичарског усамљеника</a:t>
            </a:r>
            <a:br>
              <a:rPr lang="x-none" sz="1200" dirty="0" smtClean="0"/>
            </a:br>
            <a:r>
              <a:rPr lang="x-none" sz="1200" dirty="0" smtClean="0"/>
              <a:t>Мода несхавћеног генија који умире млад је доминанта романтичарског покрета</a:t>
            </a:r>
            <a:br>
              <a:rPr lang="x-none" sz="1200" dirty="0" smtClean="0"/>
            </a:br>
            <a:r>
              <a:rPr lang="x-none" sz="1200" dirty="0" smtClean="0"/>
              <a:t>Умрети млад и неупрљан комерцијалним успехом, идеја о чистоти и социјалној изолацији је дефинисала поједине уметнике романтизма, наравно, било је и оних који су романтичарски патос продавали на тржишту рада, али је ипак у питању било истинско осећање епохе – умрети млад и несхваћен</a:t>
            </a:r>
            <a:br>
              <a:rPr lang="x-none" sz="1200" dirty="0" smtClean="0"/>
            </a:br>
            <a:r>
              <a:rPr lang="x-none" sz="1200" dirty="0" smtClean="0"/>
              <a:t/>
            </a:r>
            <a:br>
              <a:rPr lang="x-none" sz="1200" dirty="0" smtClean="0"/>
            </a:br>
            <a:endParaRPr lang="en-US" sz="1200" dirty="0"/>
          </a:p>
        </p:txBody>
      </p:sp>
      <p:pic>
        <p:nvPicPr>
          <p:cNvPr id="1026" name="Picture 2" descr="C:\Users\Igor\Music\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371600"/>
            <a:ext cx="3657600" cy="29718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-2209800"/>
            <a:ext cx="7772400" cy="5810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Тамни романтизам/Француска, Блејк, Гоја.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 rot="10800000" flipV="1">
            <a:off x="5943600" y="4371506"/>
            <a:ext cx="44195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200" dirty="0" smtClean="0"/>
              <a:t>Ари Шефер, Смрт Жерикоа, 1824.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Evropska 19. veka 2019\Tamni romantizam\Gericault\Theodore Zericault, Meduzin splav,1818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8600"/>
            <a:ext cx="6324600" cy="446516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267200" y="4724400"/>
            <a:ext cx="4267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200" dirty="0" smtClean="0"/>
              <a:t>Теодор Жерико, </a:t>
            </a:r>
            <a:r>
              <a:rPr lang="x-none" sz="1200" i="1" dirty="0" smtClean="0"/>
              <a:t>Медузин сплав</a:t>
            </a:r>
            <a:r>
              <a:rPr lang="x-none" sz="1200" dirty="0" smtClean="0"/>
              <a:t>, 1818.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5146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x-none" sz="1200" dirty="0" smtClean="0"/>
              <a:t>Истинити догађај, превоз француских војника у Сенегал, и бродолом изазван људском грешком</a:t>
            </a:r>
          </a:p>
          <a:p>
            <a:pPr algn="just"/>
            <a:r>
              <a:rPr lang="x-none" sz="1200" dirty="0" smtClean="0"/>
              <a:t>Резултат је горка иронизација историјског сликарства; </a:t>
            </a:r>
            <a:r>
              <a:rPr lang="x-none" sz="1200" i="1" dirty="0" smtClean="0"/>
              <a:t>Сплав Медуза</a:t>
            </a:r>
            <a:r>
              <a:rPr lang="x-none" sz="1200" dirty="0" smtClean="0"/>
              <a:t>; уместо сцене славе је приказ једне скандалозне епизоде, из популарне штампе 1817; нехеројски догађај који представља у највећој скали еспког историјског сликарства; насукавање Медузе, фрегате, која је превозила војнике у колонију Сенегал; капетан, ројалист, постављен од стране нове управе, одговоран за то; кришом напустили путнике; 13 дана 149 мушкараца и једна жена скапавају; док не наиђе брод Аргус и спасава њих 15; покушај заташкавања; Салон 1819; херојски актови, зелена боја попут лешева које је довлачио у свој студио и пручавао у болницама и мртвачницама; нема хереојизма Наполеонових генерала; један критичар рекао: то је наше цело друштвио које се обрукало на Медузином сплаву; веома благ одјек, критичари су сконцентрисани на то што се слика не уклапа у препознатљив жанр; протест против нехеројског доба</a:t>
            </a:r>
            <a:r>
              <a:rPr lang="sr-Latn-CS" sz="1200" dirty="0" smtClean="0"/>
              <a:t>, </a:t>
            </a:r>
            <a:endParaRPr lang="en-US" sz="1200" dirty="0" smtClean="0"/>
          </a:p>
          <a:p>
            <a:pPr algn="just">
              <a:spcBef>
                <a:spcPts val="0"/>
              </a:spcBef>
            </a:pPr>
            <a:r>
              <a:rPr lang="x-none" sz="1200" dirty="0" smtClean="0"/>
              <a:t>Забележена појава канибализма; приказ застрашујуће драме</a:t>
            </a:r>
          </a:p>
          <a:p>
            <a:pPr algn="just">
              <a:spcBef>
                <a:spcPts val="0"/>
              </a:spcBef>
            </a:pPr>
            <a:endParaRPr lang="x-none" sz="12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Evropska 19. veka 2019\Tamni romantizam\Gericault\Theodore Gericault, Luda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57200"/>
            <a:ext cx="3733800" cy="4495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10800000" flipV="1">
            <a:off x="4572000" y="4978721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200" dirty="0" smtClean="0"/>
              <a:t>Теодор Жерико, </a:t>
            </a:r>
            <a:r>
              <a:rPr lang="x-none" sz="1200" i="1" dirty="0" smtClean="0"/>
              <a:t>Портрет клептомана</a:t>
            </a:r>
            <a:r>
              <a:rPr lang="x-none" sz="1200" dirty="0" smtClean="0"/>
              <a:t>, 1822. 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609600" y="-152400"/>
            <a:ext cx="2895600" cy="658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endParaRPr lang="x-none" sz="1400" dirty="0" smtClean="0"/>
          </a:p>
          <a:p>
            <a:pPr algn="just">
              <a:buFontTx/>
              <a:buChar char="-"/>
            </a:pPr>
            <a:endParaRPr lang="x-none" sz="1400" dirty="0" smtClean="0"/>
          </a:p>
          <a:p>
            <a:pPr lvl="0" algn="just"/>
            <a:r>
              <a:rPr lang="x-none" sz="1200" dirty="0" smtClean="0">
                <a:solidFill>
                  <a:prstClr val="black"/>
                </a:solidFill>
              </a:rPr>
              <a:t>Жерико је у сарадњи са др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Étienne</a:t>
            </a:r>
            <a:r>
              <a:rPr lang="en-US" sz="1200" b="1" dirty="0" smtClean="0">
                <a:solidFill>
                  <a:prstClr val="black"/>
                </a:solidFill>
              </a:rPr>
              <a:t>-Jean </a:t>
            </a:r>
            <a:r>
              <a:rPr lang="en-US" sz="1200" b="1" dirty="0" err="1" smtClean="0">
                <a:solidFill>
                  <a:prstClr val="black"/>
                </a:solidFill>
              </a:rPr>
              <a:t>Georget</a:t>
            </a:r>
            <a:r>
              <a:rPr lang="x-none" sz="1200" dirty="0" smtClean="0">
                <a:solidFill>
                  <a:prstClr val="black"/>
                </a:solidFill>
              </a:rPr>
              <a:t> посећивао болницу </a:t>
            </a:r>
            <a:r>
              <a:rPr lang="sr-Latn-CS" sz="1200" b="1" dirty="0" smtClean="0">
                <a:solidFill>
                  <a:prstClr val="black"/>
                </a:solidFill>
              </a:rPr>
              <a:t>Salpetriere </a:t>
            </a:r>
            <a:r>
              <a:rPr lang="x-none" sz="1200" dirty="0" smtClean="0">
                <a:solidFill>
                  <a:prstClr val="black"/>
                </a:solidFill>
              </a:rPr>
              <a:t> Паризу</a:t>
            </a:r>
          </a:p>
          <a:p>
            <a:pPr algn="just">
              <a:spcBef>
                <a:spcPts val="0"/>
              </a:spcBef>
            </a:pPr>
            <a:r>
              <a:rPr lang="x-none" sz="1200" dirty="0" smtClean="0"/>
              <a:t>Др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Georget</a:t>
            </a:r>
            <a:r>
              <a:rPr lang="en-US" sz="1200" dirty="0" smtClean="0"/>
              <a:t> </a:t>
            </a:r>
            <a:r>
              <a:rPr lang="x-none" sz="1200" dirty="0" smtClean="0"/>
              <a:t>  је један од утемљивача психопатологије</a:t>
            </a:r>
          </a:p>
          <a:p>
            <a:pPr algn="just">
              <a:spcBef>
                <a:spcPts val="0"/>
              </a:spcBef>
            </a:pPr>
            <a:r>
              <a:rPr lang="x-none" sz="1200" dirty="0" smtClean="0"/>
              <a:t>Жерико је у периоду од 1821. до 1824. насликао десет портрета пацијената (коцкари, умоболници...)</a:t>
            </a:r>
          </a:p>
          <a:p>
            <a:pPr algn="just">
              <a:spcBef>
                <a:spcPts val="0"/>
              </a:spcBef>
            </a:pPr>
            <a:r>
              <a:rPr lang="x-none" sz="1200" dirty="0" smtClean="0"/>
              <a:t>Истраживао њихове физиогномске особености</a:t>
            </a:r>
          </a:p>
          <a:p>
            <a:pPr algn="just"/>
            <a:r>
              <a:rPr lang="x-none" sz="1200" dirty="0" smtClean="0"/>
              <a:t>Лекар </a:t>
            </a:r>
            <a:r>
              <a:rPr lang="sr-Latn-CS" sz="1200" dirty="0" smtClean="0"/>
              <a:t>lkar </a:t>
            </a:r>
            <a:r>
              <a:rPr lang="sr-Latn-CS" sz="1200" b="1" dirty="0" smtClean="0"/>
              <a:t>Salpetriere </a:t>
            </a:r>
            <a:r>
              <a:rPr lang="x-none" sz="1200" dirty="0" smtClean="0"/>
              <a:t>болнице у Париз</a:t>
            </a:r>
            <a:r>
              <a:rPr lang="sr-Latn-CS" sz="1200" dirty="0" smtClean="0"/>
              <a:t>, </a:t>
            </a:r>
            <a:r>
              <a:rPr lang="x-none" sz="1200" dirty="0" smtClean="0"/>
              <a:t>одговорне за лудаке и криминалце</a:t>
            </a:r>
            <a:r>
              <a:rPr lang="sr-Latn-CS" sz="1200" dirty="0" smtClean="0"/>
              <a:t>, Georget </a:t>
            </a:r>
            <a:r>
              <a:rPr lang="x-none" sz="1200" dirty="0" smtClean="0"/>
              <a:t>је био међу првима који је лудило видео као страшну болест која има сопствене узроке и симптоме; једини ривал Гојиним визијама јесте серија портрета пацијената</a:t>
            </a:r>
            <a:r>
              <a:rPr lang="sr-Latn-CS" sz="1200" dirty="0" smtClean="0"/>
              <a:t>, </a:t>
            </a:r>
            <a:r>
              <a:rPr lang="x-none" sz="1200" dirty="0" smtClean="0"/>
              <a:t>које је вероватно слика за њега</a:t>
            </a:r>
            <a:r>
              <a:rPr lang="sr-Latn-CS" sz="1200" dirty="0" smtClean="0"/>
              <a:t>; </a:t>
            </a:r>
            <a:r>
              <a:rPr lang="x-none" sz="1200" dirty="0" smtClean="0"/>
              <a:t>жртве социјалне изолације</a:t>
            </a:r>
            <a:r>
              <a:rPr lang="sr-Latn-CS" sz="1200" dirty="0" smtClean="0"/>
              <a:t>, </a:t>
            </a:r>
            <a:r>
              <a:rPr lang="x-none" sz="1200" dirty="0" smtClean="0"/>
              <a:t>они исказују своју болест и лудило</a:t>
            </a:r>
            <a:r>
              <a:rPr lang="sr-Latn-CS" sz="1200" dirty="0" smtClean="0"/>
              <a:t>, </a:t>
            </a:r>
            <a:r>
              <a:rPr lang="x-none" sz="1200" dirty="0" smtClean="0"/>
              <a:t>није чудно што је Француска која је претрпела трауму пораза и националну кризу идентитета</a:t>
            </a:r>
            <a:r>
              <a:rPr lang="sr-Latn-CS" sz="1200" dirty="0" smtClean="0"/>
              <a:t>, </a:t>
            </a:r>
            <a:r>
              <a:rPr lang="x-none" sz="1200" dirty="0" smtClean="0"/>
              <a:t>након царевог пада</a:t>
            </a:r>
            <a:r>
              <a:rPr lang="sr-Latn-CS" sz="1200" dirty="0" smtClean="0"/>
              <a:t>, </a:t>
            </a:r>
            <a:r>
              <a:rPr lang="x-none" sz="1200" dirty="0" smtClean="0"/>
              <a:t>и наставила да трпи сукцесивне падове и поразе, и имала револуције 1830. и 1848., произвела неке од најизузетнијих слика личне трауме и ескапистичке визије</a:t>
            </a:r>
          </a:p>
          <a:p>
            <a:pPr algn="just">
              <a:spcBef>
                <a:spcPts val="0"/>
              </a:spcBef>
            </a:pPr>
            <a:r>
              <a:rPr lang="x-none" sz="1200" dirty="0" smtClean="0"/>
              <a:t>Др </a:t>
            </a:r>
            <a:r>
              <a:rPr lang="en-US" sz="1200" b="1" dirty="0" err="1" smtClean="0"/>
              <a:t>Georget</a:t>
            </a:r>
            <a:r>
              <a:rPr lang="en-US" sz="1200" dirty="0" smtClean="0"/>
              <a:t> </a:t>
            </a:r>
            <a:r>
              <a:rPr lang="x-none" sz="1200" dirty="0" smtClean="0"/>
              <a:t>је утицао на романтичаре (извео теорије о демономанији, теоманији, еротоманији)</a:t>
            </a:r>
          </a:p>
          <a:p>
            <a:pPr algn="just">
              <a:spcBef>
                <a:spcPts val="0"/>
              </a:spcBef>
            </a:pPr>
            <a:endParaRPr lang="x-none" sz="1200" dirty="0" smtClean="0"/>
          </a:p>
          <a:p>
            <a:pPr algn="just">
              <a:spcBef>
                <a:spcPts val="0"/>
              </a:spcBef>
            </a:pPr>
            <a:endParaRPr lang="x-none" sz="12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Evropska 19. veka 2019\Tamni romantizam\Delcroix\Eugene-Delacroix, Sloboda predvodi narod,1830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81000"/>
            <a:ext cx="5562600" cy="4267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76600" y="4724400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dirty="0" smtClean="0"/>
              <a:t>Ежен Делакроа, </a:t>
            </a:r>
            <a:r>
              <a:rPr lang="x-none" i="1" dirty="0" smtClean="0"/>
              <a:t>Слобода предводи народ</a:t>
            </a:r>
            <a:r>
              <a:rPr lang="x-none" dirty="0" smtClean="0"/>
              <a:t>, 1830.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-609600"/>
            <a:ext cx="2209800" cy="803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endParaRPr lang="x-none" dirty="0" smtClean="0"/>
          </a:p>
          <a:p>
            <a:pPr algn="just">
              <a:spcBef>
                <a:spcPts val="0"/>
              </a:spcBef>
            </a:pPr>
            <a:endParaRPr lang="x-none" dirty="0" smtClean="0"/>
          </a:p>
          <a:p>
            <a:pPr algn="just">
              <a:spcBef>
                <a:spcPts val="0"/>
              </a:spcBef>
            </a:pPr>
            <a:r>
              <a:rPr lang="x-none" sz="1000" dirty="0" smtClean="0"/>
              <a:t>Револт (28. јули 1830.) због одлуке Шарла X да ограничи слободу штампе и забрани изборе, долази на власт Луј-Филип, и успоставља се парламентарна монархија</a:t>
            </a:r>
          </a:p>
          <a:p>
            <a:pPr algn="just">
              <a:spcBef>
                <a:spcPts val="0"/>
              </a:spcBef>
            </a:pPr>
            <a:r>
              <a:rPr lang="x-none" sz="1000" dirty="0" smtClean="0"/>
              <a:t>Александар Дима сведочи да је Делакроино учешће било сентименталне природе; типично, није имао удела у борби, али када је исход био јасан; он га је прославио као и други сликари</a:t>
            </a:r>
            <a:r>
              <a:rPr lang="sr-Latn-CS" sz="1000" dirty="0" smtClean="0"/>
              <a:t>; </a:t>
            </a:r>
            <a:r>
              <a:rPr lang="x-none" sz="1000" dirty="0" smtClean="0"/>
              <a:t>на том салону 23 слике су приказивале тај догађај; који доводи краља на трон; међу њима Делакроина је била јединствена по недостатку идеализације; портретисао себе у фигури лево која носи високи шешир; имао тајне симптаије према народу, којег представља као грубог; подржавао је владу Луја Филипа, који му је обезбедио </a:t>
            </a:r>
            <a:r>
              <a:rPr lang="sr-Latn-CS" sz="1000" i="1" dirty="0" smtClean="0"/>
              <a:t>legion d’honner</a:t>
            </a:r>
            <a:r>
              <a:rPr lang="sr-Latn-CS" sz="1000" dirty="0" smtClean="0"/>
              <a:t>, </a:t>
            </a:r>
            <a:r>
              <a:rPr lang="x-none" sz="1000" dirty="0" smtClean="0"/>
              <a:t>и под којим је добио већину поруџбина; нема сумње да је сликана из убеђења, мада је касније био скептичан према политици генерално и револуцији посебно; то није концентрисана Давидова пропаганда, али јесте примерена илустрација </a:t>
            </a:r>
            <a:r>
              <a:rPr lang="sr-Latn-CS" sz="1000" i="1" dirty="0" smtClean="0"/>
              <a:t>Marseillaise</a:t>
            </a:r>
            <a:endParaRPr lang="x-none" sz="1000" dirty="0" smtClean="0"/>
          </a:p>
          <a:p>
            <a:pPr algn="just">
              <a:spcBef>
                <a:spcPts val="0"/>
              </a:spcBef>
            </a:pPr>
            <a:r>
              <a:rPr lang="x-none" sz="1000" dirty="0" smtClean="0"/>
              <a:t>Прво политичко дело модерног сликарства, Ђулио Арган</a:t>
            </a:r>
          </a:p>
          <a:p>
            <a:pPr algn="just">
              <a:spcBef>
                <a:spcPts val="0"/>
              </a:spcBef>
            </a:pPr>
            <a:r>
              <a:rPr lang="x-none" sz="1000" dirty="0" smtClean="0"/>
              <a:t>Популистичконасиље;полуалегорија;монументални приказ са париских улица; нове власти су поручиле слику</a:t>
            </a:r>
          </a:p>
          <a:p>
            <a:pPr algn="just">
              <a:spcBef>
                <a:spcPts val="0"/>
              </a:spcBef>
            </a:pPr>
            <a:r>
              <a:rPr lang="x-none" sz="1000" dirty="0" smtClean="0"/>
              <a:t>Делакроа, реакционаран по својим идејама, романтичан у свом таленту, био је у контрадикцији са својим сопственим делом. У мојим виолентним и честим дискусијама са Делакроом, рекао сам му да његова мишљења јесу диајметрално супростављена његовим сликама, и он се сложио и рекао да је његово сликарство подло и покварено, Виктор Иго</a:t>
            </a:r>
          </a:p>
          <a:p>
            <a:pPr algn="just">
              <a:spcBef>
                <a:spcPts val="0"/>
              </a:spcBef>
            </a:pPr>
            <a:endParaRPr lang="x-none" sz="10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x-none" sz="1800" dirty="0" smtClean="0"/>
              <a:t>У Француској је посебно била популарна тема Данте и Вергилије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457200" y="889844"/>
            <a:ext cx="8077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x-none" dirty="0" smtClean="0"/>
          </a:p>
          <a:p>
            <a:pPr>
              <a:buNone/>
            </a:pPr>
            <a:r>
              <a:rPr lang="x-none" dirty="0" smtClean="0"/>
              <a:t>Знаменито Данетово певање из </a:t>
            </a:r>
            <a:r>
              <a:rPr lang="x-none" i="1" dirty="0" smtClean="0"/>
              <a:t>Божанствене комедије </a:t>
            </a:r>
            <a:r>
              <a:rPr lang="x-none" dirty="0" smtClean="0"/>
              <a:t>је послужило као инспирација за бројне романтичаре тамне провијенције. Разнолике тематске варијације знамeнитог двојца су визуелизовани на сликама најпознатијих сликара романтизма.</a:t>
            </a:r>
          </a:p>
          <a:p>
            <a:pPr>
              <a:buNone/>
            </a:pPr>
            <a:endParaRPr lang="x-none" dirty="0" smtClean="0"/>
          </a:p>
          <a:p>
            <a:pPr>
              <a:buNone/>
            </a:pPr>
            <a:r>
              <a:rPr lang="x-none" dirty="0" smtClean="0"/>
              <a:t>Данте и Вергилије пролазе кроз тродневно путовање (Пакао, Чистилише, Рај)</a:t>
            </a:r>
          </a:p>
          <a:p>
            <a:pPr>
              <a:buNone/>
            </a:pPr>
            <a:endParaRPr lang="x-none" dirty="0" smtClean="0"/>
          </a:p>
          <a:p>
            <a:pPr>
              <a:buNone/>
            </a:pPr>
            <a:r>
              <a:rPr lang="x-none" dirty="0" smtClean="0"/>
              <a:t>Тамна тема је потврђена путовањем двојице хероја у подмземни свет. У складу са отвореношћу за тајанствено, подземно, и мистериозно, сликари романтичари су визуелизовали тамни патос Дантеовог певања.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gor\Music\Eugène_Delacroix_-_The_Barque_of_Dan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6623" y="914400"/>
            <a:ext cx="6050753" cy="4572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0" y="5691157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dirty="0" smtClean="0"/>
              <a:t>Ежен Делакроа, Дантеова барка, 1822.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Evropska 19. veka 2019\Tamni romantizam\Teme\Dante i Vergilije\William-Adolphe Bouguereau, Dante i Vergilije u paklu,(185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81000"/>
            <a:ext cx="4038600" cy="5105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52600" y="5638800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dirty="0" smtClean="0"/>
              <a:t>Вилијам Бугеро, Данте и Вергилије у паклу, 1850.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gor\Desktop\800px-Gustave_Doré_-_Dante_et_Virgile_dans_le_neuvième_cercle_de_l'Enf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85800"/>
            <a:ext cx="6607245" cy="49530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752600" y="5691157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dirty="0" smtClean="0"/>
              <a:t>Гистав Доре, Данте и Вергилије у деветом кругу пакла, 1861.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3124200" cy="6400800"/>
          </a:xfrm>
        </p:spPr>
        <p:txBody>
          <a:bodyPr>
            <a:noAutofit/>
          </a:bodyPr>
          <a:lstStyle/>
          <a:p>
            <a:r>
              <a:rPr lang="x-none" sz="1100" i="1" dirty="0" smtClean="0"/>
              <a:t/>
            </a:r>
            <a:br>
              <a:rPr lang="x-none" sz="1100" i="1" dirty="0" smtClean="0"/>
            </a:br>
            <a:r>
              <a:rPr lang="x-none" sz="1100" i="1" dirty="0" smtClean="0"/>
              <a:t/>
            </a:r>
            <a:br>
              <a:rPr lang="x-none" sz="1100" i="1" dirty="0" smtClean="0"/>
            </a:br>
            <a:r>
              <a:rPr lang="x-none" sz="1100" i="1" dirty="0" smtClean="0"/>
              <a:t/>
            </a:r>
            <a:br>
              <a:rPr lang="x-none" sz="1100" i="1" dirty="0" smtClean="0"/>
            </a:br>
            <a:r>
              <a:rPr lang="x-none" sz="1100" i="1" dirty="0" smtClean="0"/>
              <a:t/>
            </a:r>
            <a:br>
              <a:rPr lang="x-none" sz="1100" i="1" dirty="0" smtClean="0"/>
            </a:br>
            <a:r>
              <a:rPr lang="x-none" sz="1100" i="1" dirty="0" smtClean="0"/>
              <a:t/>
            </a:r>
            <a:br>
              <a:rPr lang="x-none" sz="1100" i="1" dirty="0" smtClean="0"/>
            </a:br>
            <a:r>
              <a:rPr lang="x-none" sz="1100" i="1" dirty="0" smtClean="0"/>
              <a:t/>
            </a:r>
            <a:br>
              <a:rPr lang="x-none" sz="1100" i="1" dirty="0" smtClean="0"/>
            </a:br>
            <a:r>
              <a:rPr lang="x-none" sz="1100" i="1" dirty="0" smtClean="0"/>
              <a:t/>
            </a:r>
            <a:br>
              <a:rPr lang="x-none" sz="1100" i="1" dirty="0" smtClean="0"/>
            </a:br>
            <a:r>
              <a:rPr lang="x-none" sz="1100" i="1" dirty="0" smtClean="0"/>
              <a:t/>
            </a:r>
            <a:br>
              <a:rPr lang="x-none" sz="1100" i="1" dirty="0" smtClean="0"/>
            </a:br>
            <a:r>
              <a:rPr lang="x-none" sz="1100" i="1" dirty="0" smtClean="0"/>
              <a:t/>
            </a:r>
            <a:br>
              <a:rPr lang="x-none" sz="1100" i="1" dirty="0" smtClean="0"/>
            </a:br>
            <a:r>
              <a:rPr lang="x-none" sz="1100" i="1" dirty="0" smtClean="0"/>
              <a:t/>
            </a:r>
            <a:br>
              <a:rPr lang="x-none" sz="1100" i="1" dirty="0" smtClean="0"/>
            </a:br>
            <a:r>
              <a:rPr lang="x-none" sz="1100" i="1" dirty="0" smtClean="0"/>
              <a:t/>
            </a:r>
            <a:br>
              <a:rPr lang="x-none" sz="1100" i="1" dirty="0" smtClean="0"/>
            </a:br>
            <a:r>
              <a:rPr lang="x-none" sz="1100" i="1" dirty="0" smtClean="0"/>
              <a:t/>
            </a:r>
            <a:br>
              <a:rPr lang="x-none" sz="1100" i="1" dirty="0" smtClean="0"/>
            </a:br>
            <a:r>
              <a:rPr lang="sr-Latn-CS" sz="1100" i="1" dirty="0" smtClean="0"/>
              <a:t>I wondered lonely as a cloud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sr-Latn-CS" sz="1100" i="1" dirty="0" smtClean="0"/>
              <a:t>That floats on hight over vales and hills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sr-Latn-CS" sz="1100" i="1" dirty="0" smtClean="0"/>
              <a:t>Whan all at once I sow a crowd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sr-Latn-CS" sz="1100" i="1" dirty="0" smtClean="0"/>
              <a:t>A host of golden deffodils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sr-Latn-CS" sz="1100" i="1" dirty="0" smtClean="0"/>
              <a:t>Beside the lake, beneath the tress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sr-Latn-CS" sz="1100" i="1" dirty="0" smtClean="0"/>
              <a:t>Fluttering and dancing in the breeze</a:t>
            </a:r>
            <a:r>
              <a:rPr lang="x-none" sz="1100" i="1" dirty="0" smtClean="0"/>
              <a:t/>
            </a:r>
            <a:br>
              <a:rPr lang="x-none" sz="1100" i="1" dirty="0" smtClean="0"/>
            </a:br>
            <a:r>
              <a:rPr lang="x-none" sz="1100" dirty="0" smtClean="0"/>
              <a:t>1805. завршава врсту аутиобиографије, поему </a:t>
            </a:r>
            <a:r>
              <a:rPr lang="sr-Latn-CS" sz="1100" b="1" i="1" dirty="0" smtClean="0"/>
              <a:t>The Prelude</a:t>
            </a:r>
            <a:r>
              <a:rPr lang="sr-Latn-CS" sz="1100" dirty="0" smtClean="0"/>
              <a:t>, </a:t>
            </a:r>
            <a:r>
              <a:rPr lang="x-none" sz="1100" dirty="0" smtClean="0"/>
              <a:t>која је утицала на британски романтизам; веома образован, свестан да поетско стварање није спонтана експресија већ контемплација о преживљеним емоцијама; али говори о </a:t>
            </a:r>
            <a:r>
              <a:rPr lang="sr-Latn-CS" sz="1100" i="1" dirty="0" smtClean="0"/>
              <a:t>undersoul</a:t>
            </a:r>
            <a:r>
              <a:rPr lang="sr-Latn-CS" sz="1100" dirty="0" smtClean="0"/>
              <a:t>, </a:t>
            </a:r>
            <a:r>
              <a:rPr lang="sr-Latn-CS" sz="1100" i="1" dirty="0" smtClean="0"/>
              <a:t>underconscious</a:t>
            </a:r>
            <a:r>
              <a:rPr lang="sr-Latn-CS" sz="1100" dirty="0" smtClean="0"/>
              <a:t>; </a:t>
            </a:r>
            <a:r>
              <a:rPr lang="x-none" sz="1100" dirty="0" smtClean="0"/>
              <a:t>антиципирање модерне психологије; свестан да је психа стоглава хирда разнорносних потенцијала; веровали су да се морају спојити са својим унутарњим светом; неки да ће тако досећи склад; а за друге је то био пут у провалију;</a:t>
            </a:r>
            <a:br>
              <a:rPr lang="x-none" sz="1100" dirty="0" smtClean="0"/>
            </a:br>
            <a:r>
              <a:rPr lang="x-none" sz="1100" dirty="0" smtClean="0"/>
              <a:t>имагинација најдрагоценији дар, есенција, необјашњива; она производи занос, али и кошмаре; Блејк је говорио да је имагинација сама суштина људског бића; Колриџ: </a:t>
            </a:r>
            <a:r>
              <a:rPr lang="x-none" sz="1100" i="1" dirty="0" smtClean="0"/>
              <a:t>Имагинацијо, ти си живућа сила и примарни чин сваке људске самоспознаје; имагинација је протејска моћ која може да трансформише потенцијално у стварном есенцију у егзистенцију </a:t>
            </a:r>
            <a:r>
              <a:rPr lang="x-none" sz="1100" dirty="0" smtClean="0"/>
              <a:t/>
            </a:r>
            <a:br>
              <a:rPr lang="x-none" sz="1100" dirty="0" smtClean="0"/>
            </a:br>
            <a:r>
              <a:rPr lang="x-none" sz="1100" dirty="0" smtClean="0"/>
              <a:t>Блејк, инспирација, визионарство није цртао по природи зато што су његове визије биле живље него оптичка рецепција околног света; видео је визије као дете, Бога у прозору, пророка Језекија, интензивна сила визуализације</a:t>
            </a:r>
            <a:br>
              <a:rPr lang="x-none" sz="1100" dirty="0" smtClean="0"/>
            </a:br>
            <a:r>
              <a:rPr lang="sl-SI" sz="1100" dirty="0" smtClean="0"/>
              <a:t> </a:t>
            </a:r>
            <a:r>
              <a:rPr lang="x-none" sz="1100" dirty="0" smtClean="0"/>
              <a:t>његова каријера демонстрира вољу да се буде на социјалној маргини и финансијки руиниран; али то је била стратегија емоционалног преживљавања; краткотрајно школовање на академији: провео је младост под репресијом </a:t>
            </a:r>
            <a:r>
              <a:rPr lang="sl-SI" sz="1100" dirty="0" smtClean="0"/>
              <a:t>Sir Johue </a:t>
            </a:r>
            <a:r>
              <a:rPr lang="x-none" sz="1100" dirty="0" smtClean="0"/>
              <a:t>и његове банде</a:t>
            </a:r>
            <a:r>
              <a:rPr lang="sl-SI" sz="1100" dirty="0" smtClean="0"/>
              <a:t>"; </a:t>
            </a:r>
            <a:r>
              <a:rPr lang="x-none" sz="1100" dirty="0" smtClean="0"/>
              <a:t>примерак </a:t>
            </a:r>
            <a:r>
              <a:rPr lang="x-none" sz="1100" i="1" dirty="0" smtClean="0"/>
              <a:t>Дискурса</a:t>
            </a:r>
            <a:r>
              <a:rPr lang="sl-SI" sz="1100" dirty="0" smtClean="0"/>
              <a:t>, </a:t>
            </a:r>
            <a:r>
              <a:rPr lang="x-none" sz="1100" dirty="0" smtClean="0"/>
              <a:t>маргине</a:t>
            </a:r>
            <a:r>
              <a:rPr lang="sl-SI" sz="1100" dirty="0" smtClean="0"/>
              <a:t>; </a:t>
            </a:r>
            <a:r>
              <a:rPr lang="x-none" sz="1100" dirty="0" smtClean="0"/>
              <a:t>аристотеловској теорији имагинације</a:t>
            </a:r>
            <a:r>
              <a:rPr lang="sl-SI" sz="1100" dirty="0" smtClean="0"/>
              <a:t>, </a:t>
            </a:r>
            <a:r>
              <a:rPr lang="x-none" sz="1100" dirty="0" smtClean="0"/>
              <a:t>супроставља неопалтоничарско виђење уметничког стваралаштва покренутог инспирацијом 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x-none" sz="1100" i="1" dirty="0" smtClean="0"/>
              <a:t/>
            </a:r>
            <a:br>
              <a:rPr lang="x-none" sz="1100" i="1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/>
          </a:p>
        </p:txBody>
      </p:sp>
      <p:pic>
        <p:nvPicPr>
          <p:cNvPr id="1027" name="Picture 3" descr="G:\Evropska 19. veka 2019\Tamni romantizam\Istraživanje duše-Blake\William_Blake, Veliki crveni zmaj,ilus. iz knjige Relavation, 1805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52400"/>
            <a:ext cx="4495800" cy="5943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572000" y="6096000"/>
            <a:ext cx="563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200" dirty="0" smtClean="0"/>
              <a:t>Вилијам Блејк, Велики црвени змај, Book of Revelation, 1805.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6" y="1447800"/>
            <a:ext cx="8229600" cy="4191000"/>
          </a:xfrm>
        </p:spPr>
        <p:txBody>
          <a:bodyPr>
            <a:normAutofit/>
          </a:bodyPr>
          <a:lstStyle/>
          <a:p>
            <a:r>
              <a:rPr lang="x-none" dirty="0" smtClean="0"/>
              <a:t/>
            </a:r>
            <a:br>
              <a:rPr lang="x-none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999" y="609600"/>
            <a:ext cx="4512733" cy="551656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x-none" sz="1200" dirty="0" smtClean="0"/>
              <a:t>Концепт тамног романтизма је у новијој критичкој историографији повезан са канонским делом </a:t>
            </a:r>
            <a:r>
              <a:rPr lang="x-none" sz="1200" i="1" dirty="0" smtClean="0"/>
              <a:t>La carne, la morte e il diavolo nella litteratura romantica </a:t>
            </a:r>
            <a:r>
              <a:rPr lang="x-none" sz="1200" dirty="0" smtClean="0"/>
              <a:t>(1930), италијанског професора књижевности Марија Праца. Знаменито дело је након превода на енглески (</a:t>
            </a:r>
            <a:r>
              <a:rPr lang="x-none" sz="1200" i="1" dirty="0" smtClean="0"/>
              <a:t>Romantic Agony</a:t>
            </a:r>
            <a:r>
              <a:rPr lang="x-none" sz="1200" dirty="0" smtClean="0"/>
              <a:t> – 1933) и немачки (</a:t>
            </a:r>
            <a:r>
              <a:rPr lang="x-none" sz="1200" i="1" dirty="0" smtClean="0"/>
              <a:t>Liebe, Tod und Teufel: Schwarze Romantic</a:t>
            </a:r>
            <a:r>
              <a:rPr lang="x-none" sz="1200" dirty="0" smtClean="0"/>
              <a:t> - 1963), преведено и на српски језик, под насловом Агонија романтизма, Београд, Нолит, 1974.</a:t>
            </a:r>
          </a:p>
          <a:p>
            <a:pPr algn="just">
              <a:spcBef>
                <a:spcPts val="0"/>
              </a:spcBef>
            </a:pPr>
            <a:endParaRPr lang="x-none" sz="1200" dirty="0" smtClean="0"/>
          </a:p>
          <a:p>
            <a:pPr algn="just">
              <a:spcBef>
                <a:spcPts val="0"/>
              </a:spcBef>
            </a:pPr>
            <a:r>
              <a:rPr lang="x-none" sz="1200" dirty="0" smtClean="0"/>
              <a:t>У сржи Працовог истраживања постављен је готски роман, на француском </a:t>
            </a:r>
            <a:r>
              <a:rPr lang="x-none" sz="1200" i="1" dirty="0" smtClean="0"/>
              <a:t>Le roman noir</a:t>
            </a:r>
            <a:r>
              <a:rPr lang="x-none" sz="1200" dirty="0" smtClean="0"/>
              <a:t>. Дакле, у питању је истицање демонске, тамне стране романтизма. Еротска сензибилност, ирационалност, страх, онострано, чак и сатанско, дефинисали су вераблни и визуелни свет концепта Тамног романтизма у његовом историјском трајању од друге половине 18. до прве половине 19. века. Он садејствује са историјском периодизацијом романтизма у целини, док у неким облицима претрајава и до краја 19. века. </a:t>
            </a:r>
          </a:p>
          <a:p>
            <a:pPr algn="just">
              <a:spcBef>
                <a:spcPts val="0"/>
              </a:spcBef>
              <a:buNone/>
            </a:pPr>
            <a:r>
              <a:rPr lang="x-none" sz="1200" dirty="0" smtClean="0"/>
              <a:t> </a:t>
            </a:r>
          </a:p>
          <a:p>
            <a:pPr algn="just">
              <a:spcBef>
                <a:spcPts val="0"/>
              </a:spcBef>
            </a:pPr>
            <a:r>
              <a:rPr lang="x-none" sz="1200" dirty="0" smtClean="0"/>
              <a:t>Кључни Працови хероји (протагонисти) су Маркиз де Сад, лорд Бајрон, Шарл Бодлер...</a:t>
            </a:r>
          </a:p>
          <a:p>
            <a:pPr algn="just">
              <a:spcBef>
                <a:spcPts val="0"/>
              </a:spcBef>
            </a:pPr>
            <a:endParaRPr lang="x-none" sz="1200" dirty="0" smtClean="0"/>
          </a:p>
          <a:p>
            <a:pPr algn="just">
              <a:spcBef>
                <a:spcPts val="0"/>
              </a:spcBef>
            </a:pPr>
            <a:endParaRPr lang="x-none" sz="1200" dirty="0" smtClean="0"/>
          </a:p>
          <a:p>
            <a:pPr algn="just">
              <a:spcBef>
                <a:spcPts val="0"/>
              </a:spcBef>
            </a:pPr>
            <a:endParaRPr lang="x-none" sz="1200" dirty="0" smtClean="0"/>
          </a:p>
          <a:p>
            <a:pPr algn="just">
              <a:spcBef>
                <a:spcPts val="0"/>
              </a:spcBef>
            </a:pPr>
            <a:endParaRPr lang="x-none" sz="1200" dirty="0" smtClean="0"/>
          </a:p>
          <a:p>
            <a:pPr algn="just">
              <a:spcBef>
                <a:spcPts val="0"/>
              </a:spcBef>
            </a:pPr>
            <a:endParaRPr lang="x-none" sz="1200" dirty="0" smtClean="0"/>
          </a:p>
          <a:p>
            <a:pPr algn="just">
              <a:spcBef>
                <a:spcPts val="0"/>
              </a:spcBef>
            </a:pPr>
            <a:endParaRPr lang="x-none" sz="1200" dirty="0" smtClean="0"/>
          </a:p>
          <a:p>
            <a:pPr algn="just">
              <a:spcBef>
                <a:spcPts val="0"/>
              </a:spcBef>
            </a:pPr>
            <a:endParaRPr lang="x-none" sz="1200" dirty="0" smtClean="0"/>
          </a:p>
          <a:p>
            <a:pPr algn="just">
              <a:spcBef>
                <a:spcPts val="0"/>
              </a:spcBef>
            </a:pPr>
            <a:endParaRPr lang="x-none" sz="1200" dirty="0" smtClean="0"/>
          </a:p>
          <a:p>
            <a:pPr algn="just">
              <a:spcBef>
                <a:spcPts val="0"/>
              </a:spcBef>
            </a:pPr>
            <a:endParaRPr lang="x-none" sz="1200" dirty="0" smtClean="0"/>
          </a:p>
          <a:p>
            <a:pPr algn="just">
              <a:spcBef>
                <a:spcPts val="0"/>
              </a:spcBef>
            </a:pPr>
            <a:endParaRPr lang="sr-Latn-CS" sz="1200" dirty="0" smtClean="0"/>
          </a:p>
          <a:p>
            <a:pPr algn="just">
              <a:spcBef>
                <a:spcPts val="0"/>
              </a:spcBef>
            </a:pPr>
            <a:endParaRPr lang="x-none" sz="1200" dirty="0" smtClean="0"/>
          </a:p>
          <a:p>
            <a:pPr algn="just">
              <a:spcBef>
                <a:spcPts val="0"/>
              </a:spcBef>
            </a:pPr>
            <a:endParaRPr lang="sr-Latn-CS" sz="1200" dirty="0" smtClean="0"/>
          </a:p>
        </p:txBody>
      </p:sp>
      <p:pic>
        <p:nvPicPr>
          <p:cNvPr id="3074" name="Picture 2" descr="C:\Users\Igor\Music\22_24_30_296_mario_praz_la_carne_la_morte_e_il_diavolo_nella_letteratura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3429000" cy="4791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5058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3048000" cy="1143000"/>
          </a:xfrm>
        </p:spPr>
        <p:txBody>
          <a:bodyPr>
            <a:noAutofit/>
          </a:bodyPr>
          <a:lstStyle/>
          <a:p>
            <a:r>
              <a:rPr lang="x-none" sz="1200" b="1" i="1" u="sng" dirty="0" smtClean="0"/>
              <a:t/>
            </a:r>
            <a:br>
              <a:rPr lang="x-none" sz="1200" b="1" i="1" u="sng" dirty="0" smtClean="0"/>
            </a:br>
            <a:r>
              <a:rPr lang="x-none" sz="1200" b="1" i="1" u="sng" dirty="0" smtClean="0"/>
              <a:t/>
            </a:r>
            <a:br>
              <a:rPr lang="x-none" sz="1200" b="1" i="1" u="sng" dirty="0" smtClean="0"/>
            </a:br>
            <a:r>
              <a:rPr lang="x-none" sz="1200" b="1" i="1" u="sng" dirty="0" smtClean="0"/>
              <a:t/>
            </a:r>
            <a:br>
              <a:rPr lang="x-none" sz="1200" b="1" i="1" u="sng" dirty="0" smtClean="0"/>
            </a:br>
            <a:r>
              <a:rPr lang="x-none" sz="1200" b="1" i="1" u="sng" dirty="0" smtClean="0"/>
              <a:t/>
            </a:r>
            <a:br>
              <a:rPr lang="x-none" sz="1200" b="1" i="1" u="sng" dirty="0" smtClean="0"/>
            </a:br>
            <a:r>
              <a:rPr lang="x-none" sz="1200" b="1" i="1" u="sng" dirty="0" smtClean="0"/>
              <a:t/>
            </a:r>
            <a:br>
              <a:rPr lang="x-none" sz="1200" b="1" i="1" u="sng" dirty="0" smtClean="0"/>
            </a:br>
            <a:r>
              <a:rPr lang="x-none" sz="1200" b="1" i="1" u="sng" dirty="0" smtClean="0"/>
              <a:t/>
            </a:r>
            <a:br>
              <a:rPr lang="x-none" sz="1200" b="1" i="1" u="sng" dirty="0" smtClean="0"/>
            </a:br>
            <a:r>
              <a:rPr lang="x-none" sz="1200" b="1" i="1" u="sng" dirty="0" smtClean="0"/>
              <a:t/>
            </a:r>
            <a:br>
              <a:rPr lang="x-none" sz="1200" b="1" i="1" u="sng" dirty="0" smtClean="0"/>
            </a:br>
            <a:r>
              <a:rPr lang="x-none" sz="1200" b="1" i="1" u="sng" dirty="0" smtClean="0"/>
              <a:t/>
            </a:r>
            <a:br>
              <a:rPr lang="x-none" sz="1200" b="1" i="1" u="sng" dirty="0" smtClean="0"/>
            </a:br>
            <a:r>
              <a:rPr lang="x-none" sz="1200" b="1" i="1" u="sng" dirty="0" smtClean="0"/>
              <a:t/>
            </a:r>
            <a:br>
              <a:rPr lang="x-none" sz="1200" b="1" i="1" u="sng" dirty="0" smtClean="0"/>
            </a:br>
            <a:r>
              <a:rPr lang="x-none" sz="1200" b="1" i="1" u="sng" dirty="0" smtClean="0"/>
              <a:t/>
            </a:r>
            <a:br>
              <a:rPr lang="x-none" sz="1200" b="1" i="1" u="sng" dirty="0" smtClean="0"/>
            </a:br>
            <a:r>
              <a:rPr lang="x-none" sz="1200" b="1" i="1" u="sng" dirty="0" smtClean="0"/>
              <a:t/>
            </a:r>
            <a:br>
              <a:rPr lang="x-none" sz="1200" b="1" i="1" u="sng" dirty="0" smtClean="0"/>
            </a:br>
            <a:r>
              <a:rPr lang="x-none" sz="1200" b="1" i="1" u="sng" dirty="0" smtClean="0"/>
              <a:t/>
            </a:r>
            <a:br>
              <a:rPr lang="x-none" sz="1200" b="1" i="1" u="sng" dirty="0" smtClean="0"/>
            </a:br>
            <a:r>
              <a:rPr lang="x-none" sz="1200" b="1" i="1" u="sng" dirty="0" smtClean="0"/>
              <a:t/>
            </a:r>
            <a:br>
              <a:rPr lang="x-none" sz="1200" b="1" i="1" u="sng" dirty="0" smtClean="0"/>
            </a:br>
            <a:r>
              <a:rPr lang="sr-Latn-CS" sz="1200" b="1" i="1" u="sng" dirty="0" smtClean="0"/>
              <a:t>Songs of Innocence</a:t>
            </a:r>
            <a:r>
              <a:rPr lang="sr-Latn-CS" sz="1200" dirty="0" smtClean="0"/>
              <a:t> 1789. i </a:t>
            </a:r>
            <a:r>
              <a:rPr lang="sr-Latn-CS" sz="1200" b="1" i="1" u="sng" dirty="0" smtClean="0"/>
              <a:t>Songs of Experience</a:t>
            </a:r>
            <a:r>
              <a:rPr lang="sr-Latn-CS" sz="1200" dirty="0" smtClean="0"/>
              <a:t> 1794; </a:t>
            </a:r>
            <a:r>
              <a:rPr lang="x-none" sz="1200" dirty="0" smtClean="0"/>
              <a:t/>
            </a:r>
            <a:br>
              <a:rPr lang="x-none" sz="1200" dirty="0" smtClean="0"/>
            </a:br>
            <a:r>
              <a:rPr lang="x-none" sz="1200" dirty="0" smtClean="0"/>
              <a:t>лирика попут дечијих песама, невиност детињства и свет искуства, закона и репресије</a:t>
            </a:r>
            <a:br>
              <a:rPr lang="x-none" sz="1200" dirty="0" smtClean="0"/>
            </a:br>
            <a:r>
              <a:rPr lang="x-none" sz="1200" dirty="0" smtClean="0"/>
              <a:t>Јагње као симбол Христа </a:t>
            </a:r>
            <a:br>
              <a:rPr lang="x-none" sz="1200" dirty="0" smtClean="0"/>
            </a:br>
            <a:r>
              <a:rPr lang="sl-SI" sz="1200" b="1" i="1" dirty="0" smtClean="0"/>
              <a:t>Tyger burning bright in the forest of the night</a:t>
            </a:r>
            <a:r>
              <a:rPr lang="sl-SI" sz="1200" dirty="0" smtClean="0"/>
              <a:t> </a:t>
            </a:r>
            <a:r>
              <a:rPr lang="x-none" sz="1200" dirty="0" smtClean="0"/>
              <a:t>инкарнација снаге, суровости и енергије, ткз. илуминиране графике</a:t>
            </a:r>
            <a:r>
              <a:rPr lang="sl-SI" sz="1200" dirty="0" smtClean="0"/>
              <a:t>,</a:t>
            </a:r>
            <a:r>
              <a:rPr lang="x-none" sz="1200" dirty="0" smtClean="0"/>
              <a:t> руком писан текст и цртане илустрације; затим руком бојио, темпером; попут средњовековних минијатура; штампање у сопственом дому; слика није илустрација текста, већ коментар; његовим визијама је најбоље одговарала техника коју је сам стварао, изједање плоча од бакра, паклени метод, корозије у паклу, прочишћавајући процес откривања, излагања, тражења оног што лежи испод површине</a:t>
            </a:r>
            <a:endParaRPr lang="en-US" sz="1200" dirty="0"/>
          </a:p>
        </p:txBody>
      </p:sp>
      <p:pic>
        <p:nvPicPr>
          <p:cNvPr id="2051" name="Picture 3" descr="G:\Evropska 19. veka 2019\Tamni romantizam\Istraživanje duše-Blake\William Blake, Songs of expirience, 1794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28600"/>
            <a:ext cx="2676525" cy="4505325"/>
          </a:xfrm>
          <a:prstGeom prst="rect">
            <a:avLst/>
          </a:prstGeom>
          <a:noFill/>
        </p:spPr>
      </p:pic>
      <p:sp>
        <p:nvSpPr>
          <p:cNvPr id="6" name="Up Arrow 5"/>
          <p:cNvSpPr/>
          <p:nvPr/>
        </p:nvSpPr>
        <p:spPr>
          <a:xfrm rot="5400000">
            <a:off x="1676400" y="-76200"/>
            <a:ext cx="76200" cy="533400"/>
          </a:xfrm>
          <a:prstGeom prst="upArrow">
            <a:avLst>
              <a:gd name="adj1" fmla="val 50000"/>
              <a:gd name="adj2" fmla="val 4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5400000">
            <a:off x="2819400" y="304800"/>
            <a:ext cx="76200" cy="533400"/>
          </a:xfrm>
          <a:prstGeom prst="upArrow">
            <a:avLst>
              <a:gd name="adj1" fmla="val 50000"/>
              <a:gd name="adj2" fmla="val 4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G:\Evropska 19. veka 2019\Tamni romantizam\Istraživanje duše-Blake\William Blake,  Songs of innocence (Pesma nevinosti), 1789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752600"/>
            <a:ext cx="2865437" cy="4519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4114800" cy="55165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x-none" sz="4800" b="1" i="1" dirty="0" smtClean="0"/>
              <a:t>	Јерусалим</a:t>
            </a:r>
            <a:r>
              <a:rPr lang="sl-SI" sz="4800" dirty="0" smtClean="0"/>
              <a:t>, </a:t>
            </a:r>
            <a:r>
              <a:rPr lang="x-none" sz="4800" dirty="0" smtClean="0"/>
              <a:t>поема</a:t>
            </a:r>
            <a:r>
              <a:rPr lang="sl-SI" sz="4800" dirty="0" smtClean="0"/>
              <a:t>, 1804; </a:t>
            </a:r>
            <a:r>
              <a:rPr lang="x-none" sz="4800" dirty="0" smtClean="0"/>
              <a:t>идеја вишњег Јерусалима заокупља га од ране младости; Блејк додаје могућнсот спасења, уметност; Христ је уметник проповедао је помоћу парабола, не речи, а апарабволе су естетске форме; Албион као отелотворење човека Британије; на првим странама драме успаваног Албиона посећује Христ (Силазка) који буди његову успавану жеље за спасењем; иако Албион још није свестан Христове жртве</a:t>
            </a:r>
            <a:r>
              <a:rPr lang="sr-Latn-CS" sz="4800" dirty="0" smtClean="0"/>
              <a:t>, </a:t>
            </a:r>
            <a:r>
              <a:rPr lang="x-none" sz="4800" dirty="0" smtClean="0"/>
              <a:t>његово обећање се исказује новим телом које изниче из његвоих груди; трансфигуративна сила подсвесног, у које је Блејк веровао; нада о обнови краљевства Божијег на Земљи</a:t>
            </a:r>
            <a:r>
              <a:rPr lang="sl-SI" sz="4800" dirty="0" smtClean="0"/>
              <a:t>;</a:t>
            </a:r>
            <a:endParaRPr lang="en-US" sz="4800" dirty="0" smtClean="0"/>
          </a:p>
          <a:p>
            <a:pPr>
              <a:buNone/>
            </a:pPr>
            <a:r>
              <a:rPr lang="sl-SI" sz="4800" dirty="0" smtClean="0"/>
              <a:t/>
            </a:r>
            <a:br>
              <a:rPr lang="sl-SI" sz="4800" dirty="0" smtClean="0"/>
            </a:br>
            <a:r>
              <a:rPr lang="sl-SI" sz="4800" dirty="0" smtClean="0"/>
              <a:t>*And did those feet in ancient time</a:t>
            </a:r>
            <a:endParaRPr lang="en-US" sz="4800" dirty="0" smtClean="0"/>
          </a:p>
          <a:p>
            <a:pPr>
              <a:buNone/>
            </a:pPr>
            <a:r>
              <a:rPr lang="x-none" sz="4800" dirty="0" smtClean="0"/>
              <a:t>	</a:t>
            </a:r>
            <a:r>
              <a:rPr lang="sl-SI" sz="4800" dirty="0" smtClean="0"/>
              <a:t>Walk upon England's mountains green?</a:t>
            </a:r>
            <a:endParaRPr lang="en-US" sz="4800" dirty="0" smtClean="0"/>
          </a:p>
          <a:p>
            <a:pPr>
              <a:buNone/>
            </a:pPr>
            <a:r>
              <a:rPr lang="x-none" sz="4800" dirty="0" smtClean="0"/>
              <a:t>	</a:t>
            </a:r>
            <a:r>
              <a:rPr lang="sl-SI" sz="4800" dirty="0" smtClean="0"/>
              <a:t>And was the holy Lamb of God</a:t>
            </a:r>
            <a:endParaRPr lang="en-US" sz="4800" dirty="0" smtClean="0"/>
          </a:p>
          <a:p>
            <a:pPr>
              <a:buNone/>
            </a:pPr>
            <a:r>
              <a:rPr lang="x-none" sz="4800" dirty="0" smtClean="0"/>
              <a:t>	</a:t>
            </a:r>
            <a:r>
              <a:rPr lang="sl-SI" sz="4800" dirty="0" smtClean="0"/>
              <a:t>On England's pleasant pastures seen?</a:t>
            </a:r>
            <a:endParaRPr lang="en-US" sz="4800" dirty="0" smtClean="0"/>
          </a:p>
          <a:p>
            <a:pPr>
              <a:buNone/>
            </a:pPr>
            <a:r>
              <a:rPr lang="x-none" sz="4800" dirty="0" smtClean="0"/>
              <a:t>	</a:t>
            </a:r>
            <a:r>
              <a:rPr lang="sl-SI" sz="4800" dirty="0" smtClean="0"/>
              <a:t>And did the Countenance Divine</a:t>
            </a:r>
            <a:endParaRPr lang="en-US" sz="4800" dirty="0" smtClean="0"/>
          </a:p>
          <a:p>
            <a:pPr>
              <a:buNone/>
            </a:pPr>
            <a:r>
              <a:rPr lang="x-none" sz="4800" dirty="0" smtClean="0"/>
              <a:t>	</a:t>
            </a:r>
            <a:r>
              <a:rPr lang="sl-SI" sz="4800" dirty="0" smtClean="0"/>
              <a:t>Shine forth upon our clouded hills?</a:t>
            </a:r>
            <a:endParaRPr lang="en-US" sz="4800" dirty="0" smtClean="0"/>
          </a:p>
          <a:p>
            <a:pPr>
              <a:buNone/>
            </a:pPr>
            <a:r>
              <a:rPr lang="x-none" sz="4800" dirty="0" smtClean="0"/>
              <a:t>	</a:t>
            </a:r>
            <a:r>
              <a:rPr lang="sl-SI" sz="4800" dirty="0" smtClean="0"/>
              <a:t>And was Jerusalem builded here</a:t>
            </a:r>
            <a:endParaRPr lang="en-US" sz="4800" dirty="0" smtClean="0"/>
          </a:p>
          <a:p>
            <a:pPr>
              <a:buNone/>
            </a:pPr>
            <a:r>
              <a:rPr lang="x-none" sz="4800" dirty="0" smtClean="0"/>
              <a:t>	</a:t>
            </a:r>
            <a:r>
              <a:rPr lang="sl-SI" sz="4800" dirty="0" smtClean="0"/>
              <a:t>Among these dark Satanic Mills?</a:t>
            </a:r>
            <a:endParaRPr lang="en-US" sz="4800" dirty="0" smtClean="0"/>
          </a:p>
          <a:p>
            <a:pPr>
              <a:buNone/>
            </a:pPr>
            <a:r>
              <a:rPr lang="x-none" sz="4800" dirty="0" smtClean="0"/>
              <a:t>	</a:t>
            </a:r>
            <a:r>
              <a:rPr lang="sl-SI" sz="4800" dirty="0" smtClean="0"/>
              <a:t>Bring me my bow of burning gold!</a:t>
            </a:r>
            <a:endParaRPr lang="en-US" sz="4800" dirty="0" smtClean="0"/>
          </a:p>
          <a:p>
            <a:pPr>
              <a:buNone/>
            </a:pPr>
            <a:r>
              <a:rPr lang="x-none" sz="4800" dirty="0" smtClean="0"/>
              <a:t>	</a:t>
            </a:r>
            <a:r>
              <a:rPr lang="sl-SI" sz="4800" dirty="0" smtClean="0"/>
              <a:t>Bring me my arrows of desire!</a:t>
            </a:r>
            <a:endParaRPr lang="en-US" sz="4800" dirty="0" smtClean="0"/>
          </a:p>
          <a:p>
            <a:pPr>
              <a:buNone/>
            </a:pPr>
            <a:r>
              <a:rPr lang="x-none" sz="4800" dirty="0" smtClean="0"/>
              <a:t>	</a:t>
            </a:r>
            <a:r>
              <a:rPr lang="sl-SI" sz="4800" dirty="0" smtClean="0"/>
              <a:t>Bring me my spear! O clouds, unfold!</a:t>
            </a:r>
            <a:endParaRPr lang="en-US" sz="4800" dirty="0" smtClean="0"/>
          </a:p>
          <a:p>
            <a:pPr>
              <a:buNone/>
            </a:pPr>
            <a:r>
              <a:rPr lang="x-none" sz="4800" dirty="0" smtClean="0"/>
              <a:t>	</a:t>
            </a:r>
            <a:r>
              <a:rPr lang="sl-SI" sz="4800" dirty="0" smtClean="0"/>
              <a:t>Bring me my chariot of fire!</a:t>
            </a:r>
            <a:endParaRPr lang="en-US" sz="4800" dirty="0" smtClean="0"/>
          </a:p>
          <a:p>
            <a:pPr>
              <a:buNone/>
            </a:pPr>
            <a:r>
              <a:rPr lang="x-none" sz="4800" dirty="0" smtClean="0"/>
              <a:t>	</a:t>
            </a:r>
            <a:r>
              <a:rPr lang="sl-SI" sz="4800" dirty="0" smtClean="0"/>
              <a:t>I will not cease from mental fight,</a:t>
            </a:r>
            <a:endParaRPr lang="en-US" sz="4800" dirty="0" smtClean="0"/>
          </a:p>
          <a:p>
            <a:pPr>
              <a:buNone/>
            </a:pPr>
            <a:r>
              <a:rPr lang="x-none" sz="4800" dirty="0" smtClean="0"/>
              <a:t>	</a:t>
            </a:r>
            <a:r>
              <a:rPr lang="sl-SI" sz="4800" dirty="0" smtClean="0"/>
              <a:t>Nor shall my sword sleep in my hand,</a:t>
            </a:r>
            <a:endParaRPr lang="en-US" sz="4800" dirty="0" smtClean="0"/>
          </a:p>
          <a:p>
            <a:pPr>
              <a:buNone/>
            </a:pPr>
            <a:r>
              <a:rPr lang="x-none" sz="4800" dirty="0" smtClean="0"/>
              <a:t>	</a:t>
            </a:r>
            <a:r>
              <a:rPr lang="sl-SI" sz="4800" dirty="0" smtClean="0"/>
              <a:t>Till we have built Jerusalem</a:t>
            </a:r>
            <a:endParaRPr lang="en-US" sz="4800" dirty="0" smtClean="0"/>
          </a:p>
          <a:p>
            <a:pPr>
              <a:buNone/>
            </a:pPr>
            <a:r>
              <a:rPr lang="x-none" sz="4800" dirty="0" smtClean="0"/>
              <a:t>	</a:t>
            </a:r>
            <a:r>
              <a:rPr lang="sl-SI" sz="4800" dirty="0" smtClean="0"/>
              <a:t>In England's green and pleasant land.</a:t>
            </a:r>
            <a:endParaRPr lang="en-US" sz="4800" dirty="0" smtClean="0"/>
          </a:p>
          <a:p>
            <a:pPr>
              <a:buNone/>
            </a:pPr>
            <a:r>
              <a:rPr lang="sl-SI" sz="4800" dirty="0" smtClean="0"/>
              <a:t/>
            </a:r>
            <a:br>
              <a:rPr lang="sl-SI" sz="4800" dirty="0" smtClean="0"/>
            </a:br>
            <a:r>
              <a:rPr lang="x-none" sz="4800" dirty="0" smtClean="0"/>
              <a:t>Један од првих који прославља идеал хришћанства, визију Европе уништену од филозофа који су пропустили да схвате да су Грци, а не Готи, заразили Европу ратовима</a:t>
            </a:r>
            <a:endParaRPr lang="en-US" dirty="0"/>
          </a:p>
        </p:txBody>
      </p:sp>
      <p:pic>
        <p:nvPicPr>
          <p:cNvPr id="4098" name="Picture 2" descr="G:\Evropska 19. veka 2019\Tamni romantizam\Istraživanje duše-Blake\William Blake, Jeusalem ( emanacija mocnog albiona), 1804-1820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371600"/>
            <a:ext cx="3124200" cy="3962400"/>
          </a:xfrm>
          <a:prstGeom prst="rect">
            <a:avLst/>
          </a:prstGeom>
          <a:noFill/>
        </p:spPr>
      </p:pic>
      <p:sp>
        <p:nvSpPr>
          <p:cNvPr id="6" name="Up Arrow 5"/>
          <p:cNvSpPr/>
          <p:nvPr/>
        </p:nvSpPr>
        <p:spPr>
          <a:xfrm rot="5400000">
            <a:off x="4495800" y="1371600"/>
            <a:ext cx="76200" cy="533400"/>
          </a:xfrm>
          <a:prstGeom prst="upArrow">
            <a:avLst>
              <a:gd name="adj1" fmla="val 50000"/>
              <a:gd name="adj2" fmla="val 4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3352800" cy="5516563"/>
          </a:xfrm>
        </p:spPr>
        <p:txBody>
          <a:bodyPr>
            <a:normAutofit/>
          </a:bodyPr>
          <a:lstStyle/>
          <a:p>
            <a:r>
              <a:rPr lang="x-none" sz="1200" b="1" i="1" u="sng" dirty="0" smtClean="0"/>
              <a:t>Уризен</a:t>
            </a:r>
            <a:r>
              <a:rPr lang="sl-SI" sz="1200" dirty="0" smtClean="0"/>
              <a:t>, </a:t>
            </a:r>
            <a:r>
              <a:rPr lang="x-none" sz="1200" dirty="0" smtClean="0"/>
              <a:t>главни лик, Јехова, сила разума и закона; </a:t>
            </a:r>
            <a:r>
              <a:rPr lang="sl-SI" sz="1200" i="1" dirty="0" smtClean="0"/>
              <a:t>The Book of Urizen</a:t>
            </a:r>
            <a:r>
              <a:rPr lang="x-none" sz="1200" dirty="0" smtClean="0"/>
              <a:t> је Блејкова везија или пародија </a:t>
            </a:r>
            <a:r>
              <a:rPr lang="x-none" sz="1200" i="1" dirty="0" smtClean="0"/>
              <a:t>Књиге постања</a:t>
            </a:r>
            <a:r>
              <a:rPr lang="x-none" sz="1200" dirty="0" smtClean="0"/>
              <a:t>; Уризен, сила мрака, отелотворење свега што је мрзео: рестрикције, материјализма; илустрације нису више окружење текста, већ су у одовјеним рамовима и заузимају целу страну</a:t>
            </a:r>
            <a:endParaRPr lang="en-US" sz="1200" dirty="0" smtClean="0"/>
          </a:p>
          <a:p>
            <a:endParaRPr lang="x-none" sz="1200" b="1" i="1" u="sng" dirty="0" smtClean="0"/>
          </a:p>
          <a:p>
            <a:r>
              <a:rPr lang="sr-Latn-CS" sz="1200" b="1" i="1" u="sng" dirty="0" smtClean="0"/>
              <a:t>Marriage of Heaven and Hell</a:t>
            </a:r>
            <a:r>
              <a:rPr lang="sr-Latn-CS" sz="1200" dirty="0" smtClean="0"/>
              <a:t> 1793, </a:t>
            </a:r>
            <a:endParaRPr lang="x-none" sz="1200" dirty="0" smtClean="0"/>
          </a:p>
          <a:p>
            <a:r>
              <a:rPr lang="x-none" sz="1200" dirty="0" smtClean="0"/>
              <a:t>Ђаво као врста примарне нергије, вечног просветљења; Бог као законодавац је негативац, али Христ је уметник; вероватно најутицајнија Блејкова књига; фасцинирала је теологе, естетичаре, психологе</a:t>
            </a:r>
            <a:endParaRPr lang="en-US" sz="1200" dirty="0" smtClean="0"/>
          </a:p>
          <a:p>
            <a:r>
              <a:rPr lang="x-none" sz="1200" dirty="0" smtClean="0"/>
              <a:t>Емануел Сведенборг </a:t>
            </a:r>
            <a:r>
              <a:rPr lang="sl-SI" sz="1200" dirty="0" smtClean="0"/>
              <a:t>(1688-1772) </a:t>
            </a:r>
            <a:r>
              <a:rPr lang="x-none" sz="1200" dirty="0" smtClean="0"/>
              <a:t>шведски научник, скице за авион, подморницу, математичке и астрономске прорачуне, војни инжињер на двору; теза да се материја садржи од дељивих честица космичког вртлога – нуклеус модерне концепције атома и Кант- Лапласове теорије; религиозна криза, визија Христа, који му поручује да створи нову Цркву; формирање ткз. Цркве Новог Јерусалима, или Сведенборгијанска црква</a:t>
            </a:r>
            <a:endParaRPr lang="en-US" sz="1200" dirty="0" smtClean="0"/>
          </a:p>
          <a:p>
            <a:endParaRPr lang="en-US" sz="1200" dirty="0"/>
          </a:p>
        </p:txBody>
      </p:sp>
      <p:pic>
        <p:nvPicPr>
          <p:cNvPr id="5122" name="Picture 2" descr="C:\Users\Igor\Music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0"/>
            <a:ext cx="3200400" cy="4429125"/>
          </a:xfrm>
          <a:prstGeom prst="rect">
            <a:avLst/>
          </a:prstGeom>
          <a:noFill/>
        </p:spPr>
      </p:pic>
      <p:pic>
        <p:nvPicPr>
          <p:cNvPr id="5" name="Picture 2" descr="G:\Evropska 19. veka 2019\Tamni romantizam\Istraživanje duše-Blake\William Blake, Brak neba i zemlje,1790-1793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905000"/>
            <a:ext cx="2819400" cy="4191000"/>
          </a:xfrm>
          <a:prstGeom prst="rect">
            <a:avLst/>
          </a:prstGeom>
          <a:noFill/>
        </p:spPr>
      </p:pic>
      <p:sp>
        <p:nvSpPr>
          <p:cNvPr id="6" name="Up Arrow 5"/>
          <p:cNvSpPr/>
          <p:nvPr/>
        </p:nvSpPr>
        <p:spPr>
          <a:xfrm rot="5400000">
            <a:off x="3352800" y="2209800"/>
            <a:ext cx="76200" cy="533400"/>
          </a:xfrm>
          <a:prstGeom prst="upArrow">
            <a:avLst>
              <a:gd name="adj1" fmla="val 50000"/>
              <a:gd name="adj2" fmla="val 4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5400000">
            <a:off x="3733800" y="609600"/>
            <a:ext cx="76200" cy="533400"/>
          </a:xfrm>
          <a:prstGeom prst="upArrow">
            <a:avLst>
              <a:gd name="adj1" fmla="val 50000"/>
              <a:gd name="adj2" fmla="val 4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76600" cy="5211762"/>
          </a:xfrm>
        </p:spPr>
        <p:txBody>
          <a:bodyPr>
            <a:noAutofit/>
          </a:bodyPr>
          <a:lstStyle/>
          <a:p>
            <a:r>
              <a:rPr lang="x-none" sz="1200" dirty="0" smtClean="0"/>
              <a:t/>
            </a:r>
            <a:br>
              <a:rPr lang="x-none" sz="1200" dirty="0" smtClean="0"/>
            </a:br>
            <a:r>
              <a:rPr lang="x-none" sz="1200" dirty="0" smtClean="0"/>
              <a:t/>
            </a:r>
            <a:br>
              <a:rPr lang="x-none" sz="1200" dirty="0" smtClean="0"/>
            </a:br>
            <a:r>
              <a:rPr lang="x-none" sz="1200" dirty="0" smtClean="0"/>
              <a:t/>
            </a:r>
            <a:br>
              <a:rPr lang="x-none" sz="1200" dirty="0" smtClean="0"/>
            </a:br>
            <a:r>
              <a:rPr lang="x-none" sz="1200" dirty="0" smtClean="0"/>
              <a:t/>
            </a:r>
            <a:br>
              <a:rPr lang="x-none" sz="1200" dirty="0" smtClean="0"/>
            </a:br>
            <a:r>
              <a:rPr lang="x-none" sz="1200" dirty="0" smtClean="0"/>
              <a:t/>
            </a:r>
            <a:br>
              <a:rPr lang="x-none" sz="1200" dirty="0" smtClean="0"/>
            </a:br>
            <a:r>
              <a:rPr lang="x-none" sz="1200" dirty="0" smtClean="0"/>
              <a:t/>
            </a:r>
            <a:br>
              <a:rPr lang="x-none" sz="1200" dirty="0" smtClean="0"/>
            </a:br>
            <a:r>
              <a:rPr lang="x-none" sz="1200" dirty="0" smtClean="0"/>
              <a:t/>
            </a:r>
            <a:br>
              <a:rPr lang="x-none" sz="1200" dirty="0" smtClean="0"/>
            </a:br>
            <a:r>
              <a:rPr lang="x-none" sz="1200" dirty="0" smtClean="0"/>
              <a:t>Пасионирани протест против 18. вековног рационализма; за Блејка разуме је корен зла; он квари људе, одваја их од духовности; науци супроставља чистоту детињства и примитивних времена; стање сличности животињском блаженству, којом је био почаствован човек пре изгона из Едена; персонификовао у форми Набукаднезара у серији великих бојених гравира, из средине 1790. тих; он идентификује једног од главних криваца; Исака Њутна, чија је наука и математика убила људски дух; имитација: различита визуелна искуства добијала су у његовим визијама нову експресивност: Грчка и Рим нису родитељи уметности и ануке, они су унштитељи уметности; Грци су математичка форма, Готи су жива форма; Истраживао Микеланђела и друге велике уметнике прошлости, али одбацивао академске теорије које су их стављале у системе </a:t>
            </a:r>
            <a:endParaRPr lang="en-US" sz="1200" dirty="0"/>
          </a:p>
        </p:txBody>
      </p:sp>
      <p:pic>
        <p:nvPicPr>
          <p:cNvPr id="29698" name="Picture 2" descr="G:\Evropska 19. veka 2019\Tamni romantizam\Istraživanje duše-Blake\William Blake, Njutn,1795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581400"/>
            <a:ext cx="4114800" cy="2697163"/>
          </a:xfrm>
          <a:prstGeom prst="rect">
            <a:avLst/>
          </a:prstGeom>
          <a:noFill/>
        </p:spPr>
      </p:pic>
      <p:pic>
        <p:nvPicPr>
          <p:cNvPr id="29699" name="Picture 3" descr="G:\Evropska 19. veka 2019\Tamni romantizam\Istraživanje duše-Blake\William Blake,  Nebuchadnezzar-17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57200"/>
            <a:ext cx="3636963" cy="2590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410200" y="3048000"/>
            <a:ext cx="426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200" dirty="0" smtClean="0"/>
              <a:t>Вилијам Блејк, Набукаднезар, 1795.</a:t>
            </a:r>
            <a:endParaRPr lang="en-US" sz="1200" dirty="0" smtClean="0"/>
          </a:p>
          <a:p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5562600" y="6324600"/>
            <a:ext cx="426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200" dirty="0" smtClean="0"/>
              <a:t>Вилијам Блејк, Исак Њутн, 1795.</a:t>
            </a:r>
            <a:endParaRPr lang="en-US" sz="1200" dirty="0" smtClean="0"/>
          </a:p>
          <a:p>
            <a:endParaRPr lang="en-US" sz="1200" dirty="0"/>
          </a:p>
        </p:txBody>
      </p:sp>
      <p:sp>
        <p:nvSpPr>
          <p:cNvPr id="9" name="Up Arrow 8"/>
          <p:cNvSpPr/>
          <p:nvPr/>
        </p:nvSpPr>
        <p:spPr>
          <a:xfrm rot="5400000">
            <a:off x="3962400" y="2743200"/>
            <a:ext cx="76200" cy="533400"/>
          </a:xfrm>
          <a:prstGeom prst="upArrow">
            <a:avLst>
              <a:gd name="adj1" fmla="val 50000"/>
              <a:gd name="adj2" fmla="val 4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5400000">
            <a:off x="3810000" y="3352800"/>
            <a:ext cx="76200" cy="533400"/>
          </a:xfrm>
          <a:prstGeom prst="upArrow">
            <a:avLst>
              <a:gd name="adj1" fmla="val 50000"/>
              <a:gd name="adj2" fmla="val 4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3200400" cy="3840162"/>
          </a:xfrm>
        </p:spPr>
        <p:txBody>
          <a:bodyPr>
            <a:noAutofit/>
          </a:bodyPr>
          <a:lstStyle/>
          <a:p>
            <a:r>
              <a:rPr lang="x-none" sz="1200" dirty="0" smtClean="0"/>
              <a:t/>
            </a:r>
            <a:br>
              <a:rPr lang="x-none" sz="1200" dirty="0" smtClean="0"/>
            </a:br>
            <a:r>
              <a:rPr lang="x-none" sz="1200" dirty="0" smtClean="0"/>
              <a:t/>
            </a:r>
            <a:br>
              <a:rPr lang="x-none" sz="1200" dirty="0" smtClean="0"/>
            </a:br>
            <a:r>
              <a:rPr lang="x-none" sz="1200" dirty="0" smtClean="0"/>
              <a:t/>
            </a:r>
            <a:br>
              <a:rPr lang="x-none" sz="1200" dirty="0" smtClean="0"/>
            </a:br>
            <a:r>
              <a:rPr lang="x-none" sz="1200" dirty="0" smtClean="0"/>
              <a:t/>
            </a:r>
            <a:br>
              <a:rPr lang="x-none" sz="1200" dirty="0" smtClean="0"/>
            </a:br>
            <a:r>
              <a:rPr lang="x-none" sz="1200" dirty="0" smtClean="0"/>
              <a:t/>
            </a:r>
            <a:br>
              <a:rPr lang="x-none" sz="1200" dirty="0" smtClean="0"/>
            </a:br>
            <a:r>
              <a:rPr lang="x-none" sz="1200" dirty="0" smtClean="0"/>
              <a:t/>
            </a:r>
            <a:br>
              <a:rPr lang="x-none" sz="1200" dirty="0" smtClean="0"/>
            </a:br>
            <a:r>
              <a:rPr lang="x-none" sz="1200" dirty="0" smtClean="0"/>
              <a:t/>
            </a:r>
            <a:br>
              <a:rPr lang="x-none" sz="1200" dirty="0" smtClean="0"/>
            </a:br>
            <a:r>
              <a:rPr lang="x-none" sz="1200" dirty="0" smtClean="0"/>
              <a:t/>
            </a:r>
            <a:br>
              <a:rPr lang="x-none" sz="1200" dirty="0" smtClean="0"/>
            </a:br>
            <a:r>
              <a:rPr lang="x-none" sz="1200" dirty="0" smtClean="0"/>
              <a:t>Током година проведени ван Лондона, у Сасексу, написао је једну од најбољих лисрских поема</a:t>
            </a:r>
            <a:r>
              <a:rPr lang="sl-SI" sz="1200" dirty="0" smtClean="0"/>
              <a:t>, </a:t>
            </a:r>
            <a:r>
              <a:rPr lang="sl-SI" sz="1200" i="1" dirty="0" smtClean="0"/>
              <a:t>Auguries of Innocence</a:t>
            </a:r>
            <a:r>
              <a:rPr lang="sl-SI" sz="1200" dirty="0" smtClean="0"/>
              <a:t> (</a:t>
            </a:r>
            <a:r>
              <a:rPr lang="x-none" sz="1200" dirty="0" smtClean="0"/>
              <a:t>Знамења невиности</a:t>
            </a:r>
            <a:r>
              <a:rPr lang="sl-SI" sz="1200" dirty="0" smtClean="0"/>
              <a:t>, </a:t>
            </a:r>
            <a:r>
              <a:rPr lang="x-none" sz="1200" dirty="0" smtClean="0"/>
              <a:t>превод Драган Пурешић</a:t>
            </a:r>
            <a:r>
              <a:rPr lang="sl-SI" sz="1200" dirty="0" smtClean="0"/>
              <a:t>) sa </a:t>
            </a:r>
            <a:r>
              <a:rPr lang="x-none" sz="1200" dirty="0" smtClean="0"/>
              <a:t>са почетном строфом</a:t>
            </a:r>
            <a:r>
              <a:rPr lang="sl-SI" sz="1200" dirty="0" smtClean="0"/>
              <a:t>– </a:t>
            </a:r>
            <a:r>
              <a:rPr lang="x-none" sz="1200" dirty="0" smtClean="0"/>
              <a:t>визија и задатак уметности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sl-SI" sz="1200" i="1" dirty="0" smtClean="0"/>
              <a:t/>
            </a:r>
            <a:br>
              <a:rPr lang="sl-SI" sz="1200" i="1" dirty="0" smtClean="0"/>
            </a:br>
            <a:r>
              <a:rPr lang="sl-SI" sz="1200" b="1" i="1" dirty="0" smtClean="0"/>
              <a:t>To see a world in a grain of sand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sl-SI" sz="1200" b="1" i="1" dirty="0" smtClean="0"/>
              <a:t>And Heaven in a wild flower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sl-SI" sz="1200" b="1" i="1" dirty="0" smtClean="0"/>
              <a:t>Hold infinity in the palm of your hand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sl-SI" sz="1200" b="1" i="1" dirty="0" smtClean="0"/>
              <a:t>And eternity in an hour.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x-none" sz="1200" i="1" dirty="0" smtClean="0"/>
              <a:t>У зрнцу песка видети свет</a:t>
            </a:r>
            <a:br>
              <a:rPr lang="x-none" sz="1200" i="1" dirty="0" smtClean="0"/>
            </a:br>
            <a:r>
              <a:rPr lang="x-none" sz="1200" i="1" dirty="0" smtClean="0"/>
              <a:t>И бескрај руке на длану</a:t>
            </a:r>
            <a:br>
              <a:rPr lang="x-none" sz="1200" i="1" dirty="0" smtClean="0"/>
            </a:br>
            <a:r>
              <a:rPr lang="x-none" sz="1200" i="1" dirty="0" smtClean="0"/>
              <a:t>И небо крој један дивљи цвет</a:t>
            </a:r>
            <a:br>
              <a:rPr lang="x-none" sz="1200" i="1" dirty="0" smtClean="0"/>
            </a:br>
            <a:r>
              <a:rPr lang="x-none" sz="1200" i="1" dirty="0" smtClean="0"/>
              <a:t>И вечност у једном дану </a:t>
            </a:r>
            <a:r>
              <a:rPr lang="x-none" sz="1200" dirty="0" smtClean="0"/>
              <a:t/>
            </a:r>
            <a:br>
              <a:rPr lang="x-none" sz="1200" dirty="0" smtClean="0"/>
            </a:br>
            <a:endParaRPr lang="en-US" sz="1200" dirty="0"/>
          </a:p>
        </p:txBody>
      </p:sp>
      <p:pic>
        <p:nvPicPr>
          <p:cNvPr id="30724" name="Picture 4" descr="G:\Evropska 19. veka 2019\Tamni romantizam\Istraživanje duše-Blake\The William Blake,Ancient of Days, 17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838200"/>
            <a:ext cx="4214813" cy="55626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 rot="10800000" flipV="1">
            <a:off x="5638800" y="6400800"/>
            <a:ext cx="495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200" dirty="0" smtClean="0"/>
              <a:t>Вилијам Блејк, Аncient of Days, 1794.</a:t>
            </a:r>
            <a:endParaRPr lang="en-US" sz="1200" dirty="0" smtClean="0"/>
          </a:p>
          <a:p>
            <a:endParaRPr lang="en-US" sz="1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276600" cy="5668963"/>
          </a:xfrm>
        </p:spPr>
        <p:txBody>
          <a:bodyPr>
            <a:normAutofit fontScale="92500" lnSpcReduction="10000"/>
          </a:bodyPr>
          <a:lstStyle/>
          <a:p>
            <a:r>
              <a:rPr lang="x-none" sz="1200" dirty="0" smtClean="0"/>
              <a:t>Гоја, исто истражује подсвесно до тачке лудила; као и Блејк био је из скромне породице и користио форме и језик популарне културе; али различита каријера, дворски сликар, док је Блјек нападао разума као највећу силу зла, млади Гоја доживео је идеје просветитељства као наду за његову заосталу земљу; иако свестан разноликих путева разума, он га потискује; форма физичког и менталног слома; опорављао се постепено, и створио мале слике које су га ослободиле унутарњих демона</a:t>
            </a:r>
            <a:r>
              <a:rPr lang="sr-Latn-CS" sz="1200" dirty="0" smtClean="0"/>
              <a:t> ;</a:t>
            </a:r>
            <a:endParaRPr lang="x-none" sz="1200" dirty="0" smtClean="0"/>
          </a:p>
          <a:p>
            <a:r>
              <a:rPr lang="sr-Latn-CS" sz="1200" dirty="0" smtClean="0"/>
              <a:t> </a:t>
            </a:r>
            <a:r>
              <a:rPr lang="x-none" sz="1200" dirty="0" smtClean="0"/>
              <a:t>Од свих сликара Гоја је гледао најдубље у срце таме; оставио је инструкције да се његова лобања мора одвојити од тела, да не би пала у руке истажитеља који трагају за унутарњим узроцима генијалности или лудила</a:t>
            </a:r>
          </a:p>
          <a:p>
            <a:r>
              <a:rPr lang="x-none" sz="1200" dirty="0" smtClean="0"/>
              <a:t>Толико индивидуалан да се о њему не може говорити у вези са неким покретом</a:t>
            </a:r>
            <a:r>
              <a:rPr lang="sl-SI" sz="1200" dirty="0" smtClean="0"/>
              <a:t>, </a:t>
            </a:r>
            <a:r>
              <a:rPr lang="x-none" sz="1200" dirty="0" smtClean="0"/>
              <a:t>јер је он у најмањој могућој мери експонент неког покрета; чињеница да готово целокупна иконографија Гојиних слика: рат, насиље, мучење, вештице, као и цео сликарски поступак, припадају оном што се зове романтизам, ту иконографију и поступак користи са неупоредиво већом вештином и имагинацијом него многи сликари 19. века</a:t>
            </a:r>
            <a:endParaRPr lang="en-US" sz="1200" dirty="0" smtClean="0"/>
          </a:p>
          <a:p>
            <a:r>
              <a:rPr lang="x-none" sz="1200" b="1" i="1" u="sng" dirty="0" smtClean="0"/>
              <a:t>Двориште лудака</a:t>
            </a:r>
            <a:r>
              <a:rPr lang="sr-Latn-CS" sz="1200" dirty="0" smtClean="0"/>
              <a:t>, </a:t>
            </a:r>
            <a:r>
              <a:rPr lang="x-none" sz="1200" dirty="0" smtClean="0"/>
              <a:t>без икакве радозналости или забаве; ове слике исказују хорор сопственог осећања; касније око 1815., поново се враћа истој теми, лудница као алегорија у којој главну речимају владари, лидери, папе, краљ, војник (Наполеон)</a:t>
            </a:r>
          </a:p>
          <a:p>
            <a:endParaRPr lang="en-US" sz="1200" dirty="0"/>
          </a:p>
        </p:txBody>
      </p:sp>
      <p:pic>
        <p:nvPicPr>
          <p:cNvPr id="31746" name="Picture 2" descr="G:\Evropska 19. veka 2019\Tamni romantizam\Istraživanje duše-Goya\Рани Гоја\Francisco Goya, Autoportret, 1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76200"/>
            <a:ext cx="2819400" cy="4572000"/>
          </a:xfrm>
          <a:prstGeom prst="rect">
            <a:avLst/>
          </a:prstGeom>
          <a:noFill/>
        </p:spPr>
      </p:pic>
      <p:pic>
        <p:nvPicPr>
          <p:cNvPr id="31747" name="Picture 3" descr="G:\Evropska 19. veka 2019\Tamni romantizam\Istraživanje duše-Goya\Francisco Goya, Dvoriste sa ludacima,, 17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133600"/>
            <a:ext cx="2819400" cy="3886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86200" y="6019800"/>
            <a:ext cx="4953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200" dirty="0" smtClean="0"/>
              <a:t>Франциско Гоја, Двориште лудака, 1794.  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6705600" y="4648200"/>
            <a:ext cx="2362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200" dirty="0" smtClean="0"/>
              <a:t>Франциско Гоја</a:t>
            </a:r>
            <a:r>
              <a:rPr lang="x-none" sz="1200" i="1" dirty="0" smtClean="0"/>
              <a:t>, Аутопортрет,</a:t>
            </a:r>
            <a:r>
              <a:rPr lang="x-none" sz="1200" dirty="0" smtClean="0"/>
              <a:t> 1795</a:t>
            </a:r>
            <a:r>
              <a:rPr lang="x-none" i="1" dirty="0" smtClean="0"/>
              <a:t>.  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5029200" cy="5287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x-none" sz="1200" dirty="0" smtClean="0"/>
              <a:t>	Гоја је био славан, здрав и уживао у животу; тешка болст 1792. мења његово ментално стање и претвара га у сликара-филозофа; данас се не може са сигурношћу знати која је то болест била, али вероватно нека врста сифилиса; за који је он сматрао да га носи у себи: постаје глув, не наглув као Рејнолдс, нити постепено глув као Бетовен; већ изненада постаје постаје потпуно глув</a:t>
            </a:r>
            <a:r>
              <a:rPr lang="sl-SI" sz="1200" dirty="0" smtClean="0"/>
              <a:t>; </a:t>
            </a:r>
            <a:r>
              <a:rPr lang="x-none" sz="1200" dirty="0" smtClean="0"/>
              <a:t>човек који је био у средишту живота био је одједном потпуно излован; из неког разлога који су га окруживали, сада људи без гласова, постали за њега гротеске, а његова усамљеност и изолација проистекла из глувоће стварала је чудовишта у његовој имагинацији</a:t>
            </a:r>
          </a:p>
          <a:p>
            <a:r>
              <a:rPr lang="x-none" sz="1200" dirty="0" smtClean="0"/>
              <a:t>Многи ту његову болест доводе у везу са све суморнијим сликарство; међутим, тај преокрет био је назначен општом атмосфером краја века; век светлости се заврашавао у сенци крваваог терора у који је прерасла француска револуција; првобитно одушевљење прерасло је у свеошту резигнираност и гнушање над понором бестијалности</a:t>
            </a:r>
          </a:p>
          <a:p>
            <a:r>
              <a:rPr lang="x-none" sz="1200" dirty="0" smtClean="0"/>
              <a:t>Следећих година је почео серију графика коју је насловио </a:t>
            </a:r>
            <a:r>
              <a:rPr lang="sl-SI" sz="1200" b="1" i="1" dirty="0" smtClean="0"/>
              <a:t>Los caprichos</a:t>
            </a:r>
            <a:r>
              <a:rPr lang="sl-SI" sz="1200" dirty="0" smtClean="0"/>
              <a:t>, </a:t>
            </a:r>
            <a:r>
              <a:rPr lang="x-none" sz="1200" dirty="0" smtClean="0"/>
              <a:t>штампане последњих година Века разума</a:t>
            </a:r>
            <a:r>
              <a:rPr lang="sl-SI" sz="1200" dirty="0" smtClean="0"/>
              <a:t>, 1799</a:t>
            </a:r>
            <a:r>
              <a:rPr lang="x-none" sz="1200" dirty="0" smtClean="0"/>
              <a:t>.</a:t>
            </a:r>
          </a:p>
          <a:p>
            <a:r>
              <a:rPr lang="x-none" sz="1200" dirty="0" smtClean="0"/>
              <a:t>Пријем графика: неки су били згађени, нико равнодушан; Гоја је 6. феб. 1799. најавио серију речима</a:t>
            </a:r>
            <a:r>
              <a:rPr lang="x-none" sz="1200" i="1" dirty="0" smtClean="0"/>
              <a:t>: Збирка графика и каприциозних тема, смишљена и гравирана руком Дон Франциска Гоје. Аутор је убеђене да осуда људских грешака и порока може бити достојна тема за своје дело, он је из мноштва глупости и грешка изабрао оне које су заједничке сваком друштву, а међу уобичајеним помрачењима и лажима које су проузроковане обичајима, незнањем или самољубљем, изабрао је оне за које верује да су најприкладнија тема за подсмех, али које у исто време подстичу и машту</a:t>
            </a:r>
            <a:endParaRPr lang="en-US" sz="1200" i="1" dirty="0" smtClean="0"/>
          </a:p>
          <a:p>
            <a:r>
              <a:rPr lang="x-none" sz="1200" dirty="0" smtClean="0"/>
              <a:t>Насловно место серије заузео је Аутопортрет; одевен по моди, у профилу, крајичком ока посмтран свет, натпис Франциско Гоја и Лусијентес, прави просветитељски концепт генија, исказаног у форми</a:t>
            </a:r>
            <a:r>
              <a:rPr lang="sr-Latn-CS" sz="1200" i="1" dirty="0" smtClean="0"/>
              <a:t>philosophes</a:t>
            </a:r>
            <a:r>
              <a:rPr lang="x-none" sz="1200" dirty="0" smtClean="0"/>
              <a:t>; Гоја је веровао у способност да поправи морално стање друштва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</p:txBody>
      </p:sp>
      <p:pic>
        <p:nvPicPr>
          <p:cNvPr id="32770" name="Picture 2" descr="G:\Evropska 19. veka 2019\Tamni romantizam\Istraživanje duše-Goya\Goya_-_Caprichos_-_No._01_-_Autorretrato._Francisco_Goya_y_Lucientes,_pin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066800"/>
            <a:ext cx="2743200" cy="3886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10800000" flipV="1">
            <a:off x="5257800" y="4976083"/>
            <a:ext cx="670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200" dirty="0" smtClean="0"/>
              <a:t>Франциско Гоја</a:t>
            </a:r>
            <a:r>
              <a:rPr lang="x-none" sz="1200" i="1" dirty="0" smtClean="0"/>
              <a:t>, Аутопортрет,</a:t>
            </a:r>
            <a:r>
              <a:rPr lang="x-none" sz="1200" dirty="0" smtClean="0"/>
              <a:t> </a:t>
            </a:r>
            <a:r>
              <a:rPr lang="sl-SI" sz="1200" i="1" dirty="0" smtClean="0"/>
              <a:t>Los caprichos</a:t>
            </a:r>
            <a:r>
              <a:rPr lang="x-none" sz="1200" i="1" dirty="0" smtClean="0"/>
              <a:t>, No. 4, 1799.  </a:t>
            </a:r>
            <a:endParaRPr lang="en-US" sz="1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52400"/>
            <a:ext cx="5257800" cy="6278563"/>
          </a:xfrm>
        </p:spPr>
        <p:txBody>
          <a:bodyPr>
            <a:noAutofit/>
          </a:bodyPr>
          <a:lstStyle/>
          <a:p>
            <a:endParaRPr lang="x-none" sz="1200" dirty="0" smtClean="0"/>
          </a:p>
          <a:p>
            <a:endParaRPr lang="x-none" sz="1200" dirty="0" smtClean="0"/>
          </a:p>
          <a:p>
            <a:pPr>
              <a:buNone/>
            </a:pPr>
            <a:r>
              <a:rPr lang="x-none" sz="1200" dirty="0" smtClean="0"/>
              <a:t>	Гоја је славио просветитељство и истицао значај разума; монструми и фантазија у његовој уметности су ту да би показали опасност немања разума; </a:t>
            </a:r>
            <a:r>
              <a:rPr lang="sr-Latn-CS" sz="1200" i="1" dirty="0" smtClean="0"/>
              <a:t>Caprichos</a:t>
            </a:r>
            <a:r>
              <a:rPr lang="sr-Latn-CS" sz="1200" dirty="0" smtClean="0"/>
              <a:t> br. 43, </a:t>
            </a:r>
            <a:r>
              <a:rPr lang="x-none" sz="1200" b="1" i="1" u="sng" dirty="0" smtClean="0"/>
              <a:t>Сан разума производи монструме</a:t>
            </a:r>
            <a:r>
              <a:rPr lang="sr-Latn-CS" sz="1200" dirty="0" smtClean="0"/>
              <a:t>: </a:t>
            </a:r>
            <a:r>
              <a:rPr lang="x-none" sz="1200" dirty="0" smtClean="0"/>
              <a:t>требало би да буде на насловној страни; првобитно, серија је требало да се зове </a:t>
            </a:r>
            <a:r>
              <a:rPr lang="sl-SI" sz="1200" i="1" dirty="0" smtClean="0"/>
              <a:t>suenos</a:t>
            </a:r>
            <a:r>
              <a:rPr lang="sl-SI" sz="1200" dirty="0" smtClean="0"/>
              <a:t>; </a:t>
            </a:r>
            <a:r>
              <a:rPr lang="x-none" sz="1200" dirty="0" smtClean="0"/>
              <a:t>серија је заокружена на 80 листова, а ова слика се нашла у средини, под бр. 43; приказује Гоју заспалог на радном столу, главе положене на руке, окруженог вештицама, рисовима, совама, и слепим мишевима; док је на столу исписано </a:t>
            </a:r>
            <a:r>
              <a:rPr lang="sl-SI" sz="1200" b="1" i="1" dirty="0" smtClean="0"/>
              <a:t>El sueno de la razon produce mostruos</a:t>
            </a:r>
            <a:r>
              <a:rPr lang="sl-SI" sz="1200" dirty="0" smtClean="0"/>
              <a:t>; </a:t>
            </a:r>
            <a:r>
              <a:rPr lang="x-none" sz="1200" dirty="0" smtClean="0"/>
              <a:t>тај натпис се може реинтерпретирати на два начина: док ми спавамо наша успавана свест производи чудовишта, али она је мајка уметности, или, када људско биће напусти разум он пада у кошмар;  подсвест која ствара чудовишта; сам Гоја је објаснио да ова графика показује стање духа у којем: имагинација коју је напустио разум производи немогуће ужасе, док она уједњена са разумом јесте мајка свих уметности, извор свих чуда; то је истински кључ ове графике; Гоја истиче разлику између рационалне имагинације и ирационалне фантазије </a:t>
            </a:r>
            <a:endParaRPr lang="en-US" sz="1200" dirty="0" smtClean="0"/>
          </a:p>
          <a:p>
            <a:r>
              <a:rPr lang="sr-Latn-CS" sz="1200" i="1" dirty="0" smtClean="0"/>
              <a:t>Carpichosi</a:t>
            </a:r>
            <a:r>
              <a:rPr lang="sr-Latn-CS" sz="1200" dirty="0" smtClean="0"/>
              <a:t> </a:t>
            </a:r>
            <a:r>
              <a:rPr lang="x-none" sz="1200" dirty="0" smtClean="0"/>
              <a:t>су произвођени да се подвргну детаљној инспекцији приватних колекционарских студија, помоћи лупа се испитивала графика до детаља; идеја продирања кроз површне детаље и досезање истине; у есеју који промовише идеја продирања кроз површинске детаље и досезање истине</a:t>
            </a:r>
            <a:r>
              <a:rPr lang="sr-Latn-CS" sz="1200" dirty="0" smtClean="0"/>
              <a:t>; </a:t>
            </a:r>
            <a:r>
              <a:rPr lang="x-none" sz="1200" dirty="0" smtClean="0"/>
              <a:t>у есеју који промовише </a:t>
            </a:r>
            <a:r>
              <a:rPr lang="sr-Latn-CS" sz="1200" i="1" dirty="0" smtClean="0"/>
              <a:t>Los Caprichos</a:t>
            </a:r>
            <a:r>
              <a:rPr lang="sr-Latn-CS" sz="1200" dirty="0" smtClean="0"/>
              <a:t> </a:t>
            </a:r>
            <a:r>
              <a:rPr lang="x-none" sz="1200" dirty="0" smtClean="0"/>
              <a:t>хемичар Азола описује да су графике такве да ни најоштреији умови не могу д ауоче, да досегну целину њихових моралних поенти на први поглед, тај концепт уметности није нов ни необичан: Гоја је сматрао да је шпанско друштво било у тами обмане и сујеверја</a:t>
            </a:r>
            <a:endParaRPr lang="en-US" sz="1200" dirty="0" smtClean="0"/>
          </a:p>
          <a:p>
            <a:r>
              <a:rPr lang="x-none" sz="1200" dirty="0" smtClean="0"/>
              <a:t>Сврха </a:t>
            </a:r>
            <a:r>
              <a:rPr lang="sr-Latn-CS" sz="1200" i="1" dirty="0" smtClean="0"/>
              <a:t>Caprichosa</a:t>
            </a:r>
            <a:r>
              <a:rPr lang="sr-Latn-CS" sz="1200" dirty="0" smtClean="0"/>
              <a:t> </a:t>
            </a:r>
            <a:r>
              <a:rPr lang="x-none" sz="1200" dirty="0" smtClean="0"/>
              <a:t>је дидактичка и Гоја је веома јасно писао да је то дело замишљено да одгана вулгарна и штетна уверења и да иобезбеде истину; Гоја верује да постоји истина и да уметник треба да је прикаже; он није сматрао да имагинација умире под разумом, то су смислили романтичари</a:t>
            </a:r>
            <a:r>
              <a:rPr lang="sr-Latn-CS" sz="1200" dirty="0" smtClean="0"/>
              <a:t>i Goja </a:t>
            </a:r>
            <a:r>
              <a:rPr lang="x-none" sz="1200" dirty="0" smtClean="0"/>
              <a:t>; Гоја је осећао да без разума нема праве имагинације; болести разума су његове честе преокупације на </a:t>
            </a:r>
            <a:r>
              <a:rPr lang="sr-Latn-CS" sz="1200" dirty="0" smtClean="0"/>
              <a:t> </a:t>
            </a:r>
            <a:r>
              <a:rPr lang="sr-Latn-CS" sz="1200" i="1" dirty="0" smtClean="0"/>
              <a:t>Caprichosima</a:t>
            </a:r>
            <a:r>
              <a:rPr lang="sr-Latn-CS" sz="1200" dirty="0" smtClean="0"/>
              <a:t>;</a:t>
            </a:r>
            <a:endParaRPr lang="en-US" sz="1200" dirty="0" smtClean="0"/>
          </a:p>
          <a:p>
            <a:endParaRPr lang="en-US" sz="1200" dirty="0"/>
          </a:p>
        </p:txBody>
      </p:sp>
      <p:pic>
        <p:nvPicPr>
          <p:cNvPr id="36866" name="Picture 2" descr="G:\Evropska 19. veka 2019\Tamni romantizam\Istraživanje duše-Goya\Goya, San razuma proizvodi monstruma, Caprichos, No.43, 1797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04800"/>
            <a:ext cx="3657600" cy="6096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114800" y="6462591"/>
            <a:ext cx="64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200" dirty="0" smtClean="0"/>
              <a:t>Франциско Гоја, Сан разума производи монструме, </a:t>
            </a:r>
            <a:r>
              <a:rPr lang="en-US" sz="1200" dirty="0" err="1" smtClean="0"/>
              <a:t>Caprichos</a:t>
            </a:r>
            <a:r>
              <a:rPr lang="en-US" sz="1200" dirty="0" smtClean="0"/>
              <a:t>, No.43, 179</a:t>
            </a:r>
            <a:r>
              <a:rPr lang="x-none" sz="1200" dirty="0" smtClean="0"/>
              <a:t>9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0"/>
            <a:ext cx="4495800" cy="6126163"/>
          </a:xfrm>
        </p:spPr>
        <p:txBody>
          <a:bodyPr>
            <a:noAutofit/>
          </a:bodyPr>
          <a:lstStyle/>
          <a:p>
            <a:r>
              <a:rPr lang="x-none" sz="1200" dirty="0" smtClean="0"/>
              <a:t>Финални уметнички корак била су тамна сновиђења, визије, сликане у </a:t>
            </a:r>
            <a:r>
              <a:rPr lang="sr-Latn-CS" sz="1200" b="1" i="1" dirty="0" smtClean="0"/>
              <a:t>Quinta del Sordo</a:t>
            </a:r>
            <a:r>
              <a:rPr lang="sr-Latn-CS" sz="1200" dirty="0" smtClean="0"/>
              <a:t>, </a:t>
            </a:r>
            <a:r>
              <a:rPr lang="x-none" sz="1200" dirty="0" smtClean="0"/>
              <a:t>слиек у сопственој кући</a:t>
            </a:r>
            <a:r>
              <a:rPr lang="sr-Latn-CS" sz="1200" dirty="0" smtClean="0"/>
              <a:t>; </a:t>
            </a:r>
            <a:r>
              <a:rPr lang="sl-SI" sz="1200" dirty="0" smtClean="0"/>
              <a:t>1819. </a:t>
            </a:r>
            <a:r>
              <a:rPr lang="x-none" sz="1200" dirty="0" smtClean="0"/>
              <a:t>са преко </a:t>
            </a:r>
            <a:r>
              <a:rPr lang="sl-SI" sz="1200" dirty="0" smtClean="0"/>
              <a:t>70 </a:t>
            </a:r>
            <a:r>
              <a:rPr lang="x-none" sz="1200" dirty="0" smtClean="0"/>
              <a:t>година купио је себи кућу изван Мадрида</a:t>
            </a:r>
            <a:r>
              <a:rPr lang="sl-SI" sz="1200" dirty="0" smtClean="0"/>
              <a:t>, </a:t>
            </a:r>
            <a:r>
              <a:rPr lang="x-none" sz="1200" dirty="0" smtClean="0"/>
              <a:t>названу Кућа глувог</a:t>
            </a:r>
            <a:r>
              <a:rPr lang="sl-SI" sz="1200" dirty="0" smtClean="0"/>
              <a:t>; </a:t>
            </a:r>
            <a:r>
              <a:rPr lang="x-none" sz="1200" dirty="0" smtClean="0"/>
              <a:t>слике у уљу нанте директно на малтер зидова</a:t>
            </a:r>
            <a:r>
              <a:rPr lang="sl-SI" sz="1200" dirty="0" smtClean="0"/>
              <a:t>; </a:t>
            </a:r>
            <a:r>
              <a:rPr lang="sl-SI" sz="1200" b="1" i="1" dirty="0" smtClean="0"/>
              <a:t>Las picturas negras</a:t>
            </a:r>
            <a:r>
              <a:rPr lang="sr-Latn-CS" sz="1200" dirty="0" smtClean="0"/>
              <a:t>; </a:t>
            </a:r>
            <a:r>
              <a:rPr lang="x-none" sz="1200" dirty="0" smtClean="0"/>
              <a:t>у недостатку прецизних докумената, може се само рећи да су извођене </a:t>
            </a:r>
            <a:r>
              <a:rPr lang="sl-SI" sz="1200" dirty="0" smtClean="0"/>
              <a:t>u 1821-1823; </a:t>
            </a:r>
            <a:r>
              <a:rPr lang="x-none" sz="1200" dirty="0" smtClean="0"/>
              <a:t>платна су у Праду </a:t>
            </a:r>
            <a:r>
              <a:rPr lang="sl-SI" sz="1200" dirty="0" smtClean="0"/>
              <a:t>Pradu, </a:t>
            </a:r>
            <a:r>
              <a:rPr lang="x-none" sz="1200" dirty="0" smtClean="0"/>
              <a:t>и сада</a:t>
            </a:r>
            <a:r>
              <a:rPr lang="sl-SI" sz="1200" dirty="0" smtClean="0"/>
              <a:t>, </a:t>
            </a:r>
            <a:r>
              <a:rPr lang="x-none" sz="1200" b="1" i="1" u="sng" dirty="0" smtClean="0"/>
              <a:t>Сатурн који гута своју децу</a:t>
            </a:r>
            <a:r>
              <a:rPr lang="sl-SI" sz="1200" dirty="0" smtClean="0"/>
              <a:t>, </a:t>
            </a:r>
            <a:r>
              <a:rPr lang="x-none" sz="1200" dirty="0" smtClean="0"/>
              <a:t>која је била у Гојиној трпезарији</a:t>
            </a:r>
            <a:endParaRPr lang="en-US" sz="1200" dirty="0" smtClean="0"/>
          </a:p>
          <a:p>
            <a:r>
              <a:rPr lang="x-none" sz="1200" dirty="0" smtClean="0"/>
              <a:t>Оне одбијају јавност, социјалну неоходност уметности, опсесију 18. века; одбијају да задовоље, да декоришу, подуче; уметник који је напунио толико соба шпанских краљевских резиденција за своју кућу је изабрао безвремен слике ужаса, без боје, или сиве и блатњаве; остају изловане, аутономија је комплетне; он је себе избацио из свих социјалних окова, патронатства, свих концепата уметности као комуникације</a:t>
            </a:r>
            <a:r>
              <a:rPr lang="sr-Latn-CS" sz="1200" dirty="0" smtClean="0"/>
              <a:t>, </a:t>
            </a:r>
            <a:r>
              <a:rPr lang="x-none" sz="1200" dirty="0" smtClean="0"/>
              <a:t>уместо тога он слика, и то је заправо експресионизам; нису алегорије нити су алузивне, већ изузетно реалне, застрашујуће природне, аутентичне креације несвесног, подсвесног; оне произилазе из сликаревог сопстевног духа и исказују његво најдубљи песимизам; слепо, бесно, човечанство, виталност која живи само да би уништавала; космос је широк и пун тамних сенки</a:t>
            </a:r>
          </a:p>
          <a:p>
            <a:r>
              <a:rPr lang="x-none" sz="1200" dirty="0" smtClean="0"/>
              <a:t>Ове застрашујуће фантазије биле су блиске старом глувом човеку који их је константно имао пред очима, у сопственој кући; он јесте био опседнут својим чудовиштима; али имао је жељу да их есктернизује; најбоље и даље представља гомилу, али много монструознију и дијаболичнију</a:t>
            </a:r>
            <a:endParaRPr lang="en-US" sz="1200" dirty="0" smtClean="0"/>
          </a:p>
          <a:p>
            <a:r>
              <a:rPr lang="x-none" sz="1200" dirty="0" smtClean="0"/>
              <a:t>Његова писма дају праву слику о његовом духу, она нису мелахолична, већ пуна духа, виспрености, борбеног духа, чак и када је имао преко 80; може се претпоставити да је Гоја био мање уплашен од својих демона него што ми то сада замишљмо; у свом сатурнијанском духу он је готово уживао у њима; сигурно је уживао и док их је сликао са таквом слободом која није постојала у европској уметности до тада; Гоја је бежао од класичне традиције на начин на који ни Жерико ни Делакроа никада нису</a:t>
            </a:r>
            <a:endParaRPr lang="en-US" sz="1200" dirty="0" smtClean="0"/>
          </a:p>
          <a:p>
            <a:endParaRPr lang="en-US" sz="1200" dirty="0"/>
          </a:p>
        </p:txBody>
      </p:sp>
      <p:pic>
        <p:nvPicPr>
          <p:cNvPr id="38914" name="Picture 2" descr="G:\Evropska 19. veka 2019\Tamni romantizam\Istraživanje duše-Goya\Francisco Goya., Saturn prozdire sina (Crna serija), 1828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81000"/>
            <a:ext cx="2895600" cy="4419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34000" y="4800600"/>
            <a:ext cx="441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200" dirty="0" smtClean="0"/>
              <a:t>Франциско Гоја, Сатурн прождире сина, 1828.</a:t>
            </a:r>
            <a:endParaRPr lang="en-US" sz="1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x-none" sz="1200" dirty="0" smtClean="0"/>
              <a:t>Додатак литературе за ТР основи, Француска, Блејк, Гоја</a:t>
            </a:r>
          </a:p>
          <a:p>
            <a:endParaRPr lang="x-none" sz="1200" dirty="0" smtClean="0"/>
          </a:p>
          <a:p>
            <a:r>
              <a:rPr lang="x-none" sz="1200" dirty="0" smtClean="0"/>
              <a:t>Michelle Facos, An Introducton to Nineteenth-Century Art, 2011, 66-71, 82-84, 87-93. (обавезно), плус прослеђени текстови из књиге Dark Romanticism</a:t>
            </a:r>
          </a:p>
          <a:p>
            <a:r>
              <a:rPr lang="x-none" sz="1200" dirty="0" smtClean="0"/>
              <a:t>Колоквијално (Д. Пурешић, Блејк и време, Београд 2016.)</a:t>
            </a:r>
          </a:p>
          <a:p>
            <a:endParaRPr lang="x-none" sz="1200" dirty="0" smtClean="0"/>
          </a:p>
          <a:p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6324600" cy="5851525"/>
          </a:xfrm>
        </p:spPr>
        <p:txBody>
          <a:bodyPr>
            <a:normAutofit/>
          </a:bodyPr>
          <a:lstStyle/>
          <a:p>
            <a:r>
              <a:rPr lang="x-none" sz="1800" dirty="0"/>
              <a:t>Једно од кључних дела романтизма је </a:t>
            </a:r>
            <a:r>
              <a:rPr lang="x-none" sz="1800" i="1" dirty="0"/>
              <a:t>Франкенштајн или Модерни</a:t>
            </a:r>
          </a:p>
          <a:p>
            <a:pPr>
              <a:buNone/>
            </a:pPr>
            <a:r>
              <a:rPr lang="x-none" sz="1800" i="1" dirty="0"/>
              <a:t>	Прометеј</a:t>
            </a:r>
            <a:r>
              <a:rPr lang="x-none" sz="1800" dirty="0"/>
              <a:t>, роман Мери Шели из 1818.</a:t>
            </a:r>
          </a:p>
          <a:p>
            <a:pPr>
              <a:buNone/>
            </a:pPr>
            <a:r>
              <a:rPr lang="x-none" sz="1800" dirty="0"/>
              <a:t>	Роман представља канонски пример готског романа; након терора Револуције</a:t>
            </a:r>
          </a:p>
          <a:p>
            <a:pPr>
              <a:buNone/>
            </a:pPr>
            <a:r>
              <a:rPr lang="x-none" sz="1800" dirty="0"/>
              <a:t>	дошло је до губитка вере у разум, рацио и нов политики</a:t>
            </a:r>
          </a:p>
          <a:p>
            <a:pPr>
              <a:buNone/>
            </a:pPr>
            <a:r>
              <a:rPr lang="x-none" sz="1800" dirty="0"/>
              <a:t>	систем; очајање и осећање безнадежности, ко политичка и социјална </a:t>
            </a:r>
          </a:p>
          <a:p>
            <a:pPr>
              <a:buNone/>
            </a:pPr>
            <a:r>
              <a:rPr lang="x-none" sz="1800" dirty="0"/>
              <a:t>	скепса обликовали су Франкештајна; стварање </a:t>
            </a:r>
            <a:r>
              <a:rPr lang="x-none" sz="1800" i="1" dirty="0"/>
              <a:t>бића</a:t>
            </a:r>
            <a:r>
              <a:rPr lang="x-none" sz="1800" dirty="0"/>
              <a:t> и улога демијурга</a:t>
            </a:r>
          </a:p>
          <a:p>
            <a:pPr>
              <a:buNone/>
            </a:pPr>
            <a:r>
              <a:rPr lang="x-none" sz="1800" dirty="0"/>
              <a:t>	(Прометеја) нису довели до оптимистичних закључака својствених појединим</a:t>
            </a:r>
          </a:p>
          <a:p>
            <a:pPr>
              <a:buNone/>
            </a:pPr>
            <a:r>
              <a:rPr lang="x-none" sz="1800" dirty="0"/>
              <a:t>	романтичарима (Перси Шели); јавила се сумња у прогрес, али и невера у </a:t>
            </a:r>
          </a:p>
          <a:p>
            <a:pPr>
              <a:buNone/>
            </a:pPr>
            <a:r>
              <a:rPr lang="x-none" sz="1800" dirty="0"/>
              <a:t>	преображај уметничком имагинацијом, што је дефинисало скептицизам Мери</a:t>
            </a:r>
          </a:p>
          <a:p>
            <a:pPr>
              <a:buNone/>
            </a:pPr>
            <a:r>
              <a:rPr lang="x-none" sz="1800" dirty="0"/>
              <a:t>	Шели; роман умногоме антиципира потоњу модерне психоанализу – питање</a:t>
            </a:r>
          </a:p>
          <a:p>
            <a:pPr>
              <a:buNone/>
            </a:pPr>
            <a:r>
              <a:rPr lang="x-none" sz="1800" dirty="0"/>
              <a:t>	двојника, алтер ега, над ега, сопства  - ЈА...</a:t>
            </a:r>
          </a:p>
        </p:txBody>
      </p:sp>
      <p:pic>
        <p:nvPicPr>
          <p:cNvPr id="4" name="Picture 2" descr="C:\Users\Igor\Music\300px-Frankenstein.1831.inside-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524000"/>
            <a:ext cx="2362200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6094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4343400"/>
            <a:ext cx="6781800" cy="17827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x-none" dirty="0" smtClean="0"/>
              <a:t>	Волпол је Фислијеву слику </a:t>
            </a:r>
            <a:r>
              <a:rPr lang="x-none" i="1" dirty="0" smtClean="0"/>
              <a:t>Кошмар</a:t>
            </a:r>
            <a:r>
              <a:rPr lang="x-none" dirty="0" smtClean="0"/>
              <a:t> (1781) дефинисаo као шокантну, и тиме сублимирао концепт тамног романтизма. Фислијево дело се дефинише као програмска слика епохе. Волполов коментар (шокантно) је афирмисао свет ирационалног, подсвесног, комшмарног - антиципирајући Фројодове теоријске поставке с краја 19. и почетка 20. века. </a:t>
            </a:r>
          </a:p>
          <a:p>
            <a:endParaRPr lang="en-US" dirty="0"/>
          </a:p>
        </p:txBody>
      </p:sp>
      <p:pic>
        <p:nvPicPr>
          <p:cNvPr id="2050" name="Picture 2" descr="C:\Users\Igor\Pictures\paraliza-sna-znak-duhovnog-nap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33400"/>
            <a:ext cx="5410200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Igor\Music\strawberry-hi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352800"/>
            <a:ext cx="5410200" cy="2743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838200" y="685801"/>
            <a:ext cx="6019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dirty="0" smtClean="0"/>
              <a:t>Утемељење готског романа се везује за </a:t>
            </a:r>
            <a:r>
              <a:rPr lang="x-none" i="1" dirty="0" smtClean="0"/>
              <a:t>Отрантски замак </a:t>
            </a:r>
            <a:r>
              <a:rPr lang="x-none" dirty="0" smtClean="0"/>
              <a:t>(1764) Хораса Волпола. У бити романа се налази свет бизарних и соманубилних секвенци. Волпол је инспирацију за роман пронашао у истоименом замку (Strawberrys Hills, Twickenheim, od 1749). Еклектички замак је манифестовао визију готске обнове у архитектури, поставши основ истористичке  ревитализације средњовековља.</a:t>
            </a:r>
          </a:p>
        </p:txBody>
      </p:sp>
      <p:pic>
        <p:nvPicPr>
          <p:cNvPr id="5124" name="Picture 4" descr="C:\Users\Igor\Music\main-de-spectre-le-chateau-d-otran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971800"/>
            <a:ext cx="3200400" cy="271938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62001" y="5867400"/>
            <a:ext cx="2285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dirty="0" smtClean="0"/>
              <a:t>Илустрација из романа Отрантски замак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 flipV="1">
            <a:off x="3886198" y="6277812"/>
            <a:ext cx="5029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dirty="0" smtClean="0"/>
              <a:t>H. Walpole, Strawberr Hill, Twickenham, od 1749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gor\Pictures\Giovanni-Battista-Piranesi-Carceri-dinvenzione-VII-The-Drawbridge-1750-This.ppm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1" y="533400"/>
            <a:ext cx="3352799" cy="4953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0" y="533401"/>
            <a:ext cx="2819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x-none" dirty="0" smtClean="0"/>
              <a:t>Волпол је инагурисао неке од основих структура готског романа: језива шума, мистични замак, крипте и гробнице... Визуелни еквивалент је несумњива Пиранезијева графичка серије  </a:t>
            </a:r>
            <a:r>
              <a:rPr lang="x-none" i="1" dirty="0" smtClean="0"/>
              <a:t>Carceri d′ invenzione</a:t>
            </a:r>
            <a:r>
              <a:rPr lang="x-none" dirty="0" smtClean="0"/>
              <a:t> (1760)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685800"/>
            <a:ext cx="457200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x-none" sz="1400" dirty="0" smtClean="0"/>
              <a:t>	Једна од кључних поставки тамног романтизма је сублимирана у есеју </a:t>
            </a:r>
            <a:r>
              <a:rPr lang="x-none" sz="1400" b="1" dirty="0" smtClean="0"/>
              <a:t>Uheimliche</a:t>
            </a:r>
            <a:r>
              <a:rPr lang="x-none" sz="1400" dirty="0" smtClean="0"/>
              <a:t> Зигмунда Фројда  из 1919. године. Немачки придев </a:t>
            </a:r>
            <a:r>
              <a:rPr lang="x-none" sz="1400" b="1" dirty="0" smtClean="0"/>
              <a:t>heimliche</a:t>
            </a:r>
            <a:r>
              <a:rPr lang="x-none" sz="1400" dirty="0" smtClean="0"/>
              <a:t> (прокривен, скривен, тајанствен) је постао основ читавог концепта.</a:t>
            </a:r>
          </a:p>
          <a:p>
            <a:pPr>
              <a:buNone/>
            </a:pPr>
            <a:endParaRPr lang="x-none" sz="1400" dirty="0" smtClean="0"/>
          </a:p>
          <a:p>
            <a:pPr>
              <a:buNone/>
            </a:pPr>
            <a:r>
              <a:rPr lang="x-none" sz="1400" dirty="0" smtClean="0"/>
              <a:t>	Фројд је на основу кратке новеле Е. Т. А. Hoffmann-а, </a:t>
            </a:r>
            <a:r>
              <a:rPr lang="de-DE" sz="1400" i="1" dirty="0" smtClean="0"/>
              <a:t>Der Sandmann</a:t>
            </a:r>
            <a:r>
              <a:rPr lang="x-none" sz="1400" i="1" dirty="0" smtClean="0"/>
              <a:t>, 1816, и </a:t>
            </a:r>
            <a:r>
              <a:rPr lang="de-DE" sz="1400" i="1" dirty="0" smtClean="0"/>
              <a:t>Philosophie der Mythologie</a:t>
            </a:r>
            <a:r>
              <a:rPr lang="x-none" sz="1400" i="1" dirty="0" smtClean="0"/>
              <a:t>,</a:t>
            </a:r>
            <a:r>
              <a:rPr lang="de-DE" sz="1400" dirty="0" smtClean="0"/>
              <a:t>1835</a:t>
            </a:r>
            <a:r>
              <a:rPr lang="x-none" sz="1400" dirty="0" smtClean="0"/>
              <a:t> Фридирха Шелинга успоставио основе тумачења подсвесног. Скривено, дубинско, и потиснуто је умногоме дефинисало људску подсвест. Оно је схваћено као велики резервоар људских нагона, страсти, али и страхова који се могу у ослобити (открити) у сфери патологије, или уметничке креације. Подсвесно се поима као дубински близанац свесног, и простор манифестације потиснутог. Отуда гротоскна бића, утваране представе ... представљају продужену пројекцију скривеног. </a:t>
            </a:r>
          </a:p>
        </p:txBody>
      </p:sp>
      <p:pic>
        <p:nvPicPr>
          <p:cNvPr id="4098" name="Picture 2" descr="C:\Users\Igor\Music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30480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Evropska 19. veka 2019\Tamni romantizam\Teme\Francesca i Paolo\Ary Scheffer, Francesca da Rimini i Paolo Malatesta, 1835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1757" y="1828800"/>
            <a:ext cx="6280486" cy="396240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52401"/>
            <a:ext cx="8077200" cy="1524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x-none" b="1" dirty="0" smtClean="0"/>
              <a:t>	Кључне теме:</a:t>
            </a:r>
            <a:endParaRPr lang="en-US" b="1" dirty="0" smtClean="0"/>
          </a:p>
          <a:p>
            <a:pPr>
              <a:buNone/>
            </a:pPr>
            <a:r>
              <a:rPr lang="x-none" dirty="0" smtClean="0"/>
              <a:t>	Назив </a:t>
            </a:r>
            <a:r>
              <a:rPr lang="x-none" b="1" dirty="0" smtClean="0"/>
              <a:t>liebestod</a:t>
            </a:r>
            <a:r>
              <a:rPr lang="x-none" dirty="0" smtClean="0"/>
              <a:t> је наслов закључне арије Тристана и Изолде Рихарда Вагнера из 1859. године</a:t>
            </a:r>
          </a:p>
          <a:p>
            <a:pPr>
              <a:buNone/>
            </a:pPr>
            <a:r>
              <a:rPr lang="x-none" dirty="0" smtClean="0"/>
              <a:t>	Типично за романтизам је свеза љубави и смрти. Тристан и Изолда, легенда о принцези и витезу и њиховој љубави изван друштвених оквира, и на концу њихова трагична судбина.</a:t>
            </a:r>
          </a:p>
          <a:p>
            <a:pPr>
              <a:buNone/>
            </a:pPr>
            <a:r>
              <a:rPr lang="x-none" dirty="0" smtClean="0"/>
              <a:t>	У истом духу се рашчитавају и Франческа и Паоло (Данте, Божанствена комедија), Ромео и Јулија (Шекспир)...</a:t>
            </a:r>
          </a:p>
        </p:txBody>
      </p:sp>
      <p:sp>
        <p:nvSpPr>
          <p:cNvPr id="6" name="Rectangle 5"/>
          <p:cNvSpPr/>
          <p:nvPr/>
        </p:nvSpPr>
        <p:spPr>
          <a:xfrm rot="10800000" flipV="1">
            <a:off x="2593574" y="5829657"/>
            <a:ext cx="3956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dirty="0" smtClean="0"/>
              <a:t>Ари Шефер, Франческа и Паоло, 1835.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3962400" cy="5592763"/>
          </a:xfrm>
        </p:spPr>
        <p:txBody>
          <a:bodyPr/>
          <a:lstStyle/>
          <a:p>
            <a:pPr>
              <a:buNone/>
            </a:pPr>
            <a:r>
              <a:rPr lang="x-none" sz="1800" b="1" dirty="0" smtClean="0"/>
              <a:t>	Кључне теме: Осијан</a:t>
            </a:r>
          </a:p>
          <a:p>
            <a:pPr>
              <a:buNone/>
            </a:pPr>
            <a:r>
              <a:rPr lang="x-none" sz="1800" dirty="0" smtClean="0"/>
              <a:t>	Џејмс Мекфирсон је 1760. године произвео митског келтског барда и ратника Осијана. Северњачки Хомер је дефинисан у складу са ноктуралним ефектима тамног романтизма. 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1026" name="Picture 2" descr="G:\Evropska 19. veka 2019\Tamni romantizam\Teme\Osijan\François Gérard, Ossian svira harfu, 1801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04800"/>
            <a:ext cx="4343400" cy="5562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724400" y="6019800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dirty="0" smtClean="0"/>
              <a:t>Франсоа Жерар, Осијан свира харфу, 1801.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</TotalTime>
  <Words>1980</Words>
  <Application>Microsoft Macintosh PowerPoint</Application>
  <PresentationFormat>On-screen Show (4:3)</PresentationFormat>
  <Paragraphs>138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Calibri</vt:lpstr>
      <vt:lpstr>Arial</vt:lpstr>
      <vt:lpstr>Office Theme</vt:lpstr>
      <vt:lpstr>3. Тамни романтизам/Основи, 04. 03. 2020.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Тамни романтизам/Француска, Блејк, Гоја.</vt:lpstr>
      <vt:lpstr>                           Теодор Жерико је несумњиво један од кључних протагониста тамног романтизма у Француској; његова смрт у 33. години (1824) није до данас у потпуности разрешена; постоје претпоставке да је наступила природним путем, али се сумња и на самоубиство; трагична неизбежност краја; социјално изолован; емоционално напрегнут; незаинтересован за комерцијални успех, статус, понашање Салон 1824. је назван романтичним; јер је изложено много иконичних слика романтизма; на њему је приказана и слика Ари Шефера Жерикоова смрт; на слици видимо уметника на самртној постељи; мали број присутних пријатеља говори о неулепшаној смрти несхавећог генија, и романтичарског усамљеника Мода несхавћеног генија који умире млад је доминанта романтичарског покрета Умрети млад и неупрљан комерцијалним успехом, идеја о чистоти и социјалној изолацији је дефинисала поједине уметнике романтизма, наравно, било је и оних који су романтичарски патос продавали на тржишту рада, али је ипак у питању било истинско осећање епохе – умрети млад и несхваћен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I wondered lonely as a cloud That floats on hight over vales and hills Whan all at once I sow a crowd A host of golden deffodils Beside the lake, beneath the tress Fluttering and dancing in the breeze 1805. завршава врсту аутиобиографије, поему The Prelude, која је утицала на британски романтизам; веома образован, свестан да поетско стварање није спонтана експресија већ контемплација о преживљеним емоцијама; али говори о undersoul, underconscious; антиципирање модерне психологије; свестан да је психа стоглава хирда разнорносних потенцијала; веровали су да се морају спојити са својим унутарњим светом; неки да ће тако досећи склад; а за друге је то био пут у провалију; имагинација најдрагоценији дар, есенција, необјашњива; она производи занос, али и кошмаре; Блејк је говорио да је имагинација сама суштина људског бића; Колриџ: Имагинацијо, ти си живућа сила и примарни чин сваке људске самоспознаје; имагинација је протејска моћ која може да трансформише потенцијално у стварном есенцију у егзистенцију  Блејк, инспирација, визионарство није цртао по природи зато што су његове визије биле живље него оптичка рецепција околног света; видео је визије као дете, Бога у прозору, пророка Језекија, интензивна сила визуализације  његова каријера демонстрира вољу да се буде на социјалној маргини и финансијки руиниран; али то је била стратегија емоционалног преживљавања; краткотрајно школовање на академији: провео је младост под репресијом Sir Johue и његове банде"; примерак Дискурса, маргине; аристотеловској теорији имагинације, супроставља неопалтоничарско виђење уметничког стваралаштва покренутог инспирацијом     </vt:lpstr>
      <vt:lpstr>             Songs of Innocence 1789. i Songs of Experience 1794;  лирика попут дечијих песама, невиност детињства и свет искуства, закона и репресије Јагње као симбол Христа  Tyger burning bright in the forest of the night инкарнација снаге, суровости и енергије, ткз. илуминиране графике, руком писан текст и цртане илустрације; затим руком бојио, темпером; попут средњовековних минијатура; штампање у сопственом дому; слика није илустрација текста, већ коментар; његовим визијама је најбоље одговарала техника коју је сам стварао, изједање плоча од бакра, паклени метод, корозије у паклу, прочишћавајући процес откривања, излагања, тражења оног што лежи испод површине</vt:lpstr>
      <vt:lpstr>PowerPoint Presentation</vt:lpstr>
      <vt:lpstr>PowerPoint Presentation</vt:lpstr>
      <vt:lpstr>       Пасионирани протест против 18. вековног рационализма; за Блејка разуме је корен зла; он квари људе, одваја их од духовности; науци супроставља чистоту детињства и примитивних времена; стање сличности животињском блаженству, којом је био почаствован човек пре изгона из Едена; персонификовао у форми Набукаднезара у серији великих бојених гравира, из средине 1790. тих; он идентификује једног од главних криваца; Исака Њутна, чија је наука и математика убила људски дух; имитација: различита визуелна искуства добијала су у његовим визијама нову експресивност: Грчка и Рим нису родитељи уметности и ануке, они су унштитељи уметности; Грци су математичка форма, Готи су жива форма; Истраживао Микеланђела и друге велике уметнике прошлости, али одбацивао академске теорије које су их стављале у системе </vt:lpstr>
      <vt:lpstr>        Током година проведени ван Лондона, у Сасексу, написао је једну од најбољих лисрских поема, Auguries of Innocence (Знамења невиности, превод Драган Пурешић) sa са почетном строфом– визија и задатак уметности  To see a world in a grain of sand And Heaven in a wild flower Hold infinity in the palm of your hand And eternity in an hour. У зрнцу песка видети свет И бескрај руке на длану И небо крој један дивљи цвет И вечност у једном дану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Sistematizacija emocija u baroknoj umetnosti</dc:title>
  <dc:creator>Administrator</dc:creator>
  <cp:lastModifiedBy>381691997216</cp:lastModifiedBy>
  <cp:revision>129</cp:revision>
  <dcterms:created xsi:type="dcterms:W3CDTF">2006-08-16T00:00:00Z</dcterms:created>
  <dcterms:modified xsi:type="dcterms:W3CDTF">2024-03-06T09:39:22Z</dcterms:modified>
</cp:coreProperties>
</file>