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Tahom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ahom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Tahom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64b134b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564b134be5_0_0:notes"/>
          <p:cNvSpPr/>
          <p:nvPr>
            <p:ph idx="2" type="sldImg"/>
          </p:nvPr>
        </p:nvSpPr>
        <p:spPr>
          <a:xfrm>
            <a:off x="-634862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64b134b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564b134be5_0_5:notes"/>
          <p:cNvSpPr/>
          <p:nvPr>
            <p:ph idx="2" type="sldImg"/>
          </p:nvPr>
        </p:nvSpPr>
        <p:spPr>
          <a:xfrm>
            <a:off x="-634862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64b134be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564b134be5_0_10:notes"/>
          <p:cNvSpPr/>
          <p:nvPr>
            <p:ph idx="2" type="sldImg"/>
          </p:nvPr>
        </p:nvSpPr>
        <p:spPr>
          <a:xfrm>
            <a:off x="-634862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64b134be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564b134be5_0_94:notes"/>
          <p:cNvSpPr/>
          <p:nvPr>
            <p:ph idx="2" type="sldImg"/>
          </p:nvPr>
        </p:nvSpPr>
        <p:spPr>
          <a:xfrm>
            <a:off x="-634862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64b134be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564b134be5_0_102:notes"/>
          <p:cNvSpPr/>
          <p:nvPr>
            <p:ph idx="2" type="sldImg"/>
          </p:nvPr>
        </p:nvSpPr>
        <p:spPr>
          <a:xfrm>
            <a:off x="-634862" y="685800"/>
            <a:ext cx="81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-2147483600" y="-214748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0" Type="http://schemas.openxmlformats.org/officeDocument/2006/relationships/image" Target="../media/image11.png"/><Relationship Id="rId9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ctrTitle"/>
          </p:nvPr>
        </p:nvSpPr>
        <p:spPr>
          <a:xfrm>
            <a:off x="1758175" y="31184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Konformiranje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499404" y="870800"/>
            <a:ext cx="55557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Nezavisnost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1603376" y="272822"/>
            <a:ext cx="97098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 je suprotnost konformizmu?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9688" y="1601787"/>
            <a:ext cx="7518400" cy="45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992459" y="6277787"/>
            <a:ext cx="1161957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Samostalna odluka da se ponaša drugačije od većine.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654439" y="264376"/>
            <a:ext cx="108882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Calibri"/>
                <a:ea typeface="Calibri"/>
                <a:cs typeface="Calibri"/>
                <a:sym typeface="Calibri"/>
              </a:rPr>
              <a:t>Tri kategorije onih koji su podlegli pritisku: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369552" y="2026158"/>
            <a:ext cx="11038800" cy="4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3327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6633"/>
                </a:solidFill>
                <a:latin typeface="Calibri"/>
                <a:ea typeface="Calibri"/>
                <a:cs typeface="Calibri"/>
                <a:sym typeface="Calibri"/>
              </a:rPr>
              <a:t>(na osnovu odgovora Ašovih ispitanika posle eksperimenta)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iskrivljenost percepcije: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tvrde da su videli isto što i grupa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048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iskrivljenost suđenja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 videli drugačije ali misle da je  grupa u pravu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0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iskrivljenost akcije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 uvereni da su u pravu ali ne žele  da se razlikuju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925"/>
              </a:spcBef>
              <a:spcAft>
                <a:spcPts val="0"/>
              </a:spcAft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Vrste konformiranja: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latin typeface="Calibri"/>
                <a:ea typeface="Calibri"/>
                <a:cs typeface="Calibri"/>
                <a:sym typeface="Calibri"/>
              </a:rPr>
              <a:t>normativni socijalni uticaj</a:t>
            </a:r>
            <a:endParaRPr i="0" sz="28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latin typeface="Calibri"/>
                <a:ea typeface="Calibri"/>
                <a:cs typeface="Calibri"/>
                <a:sym typeface="Calibri"/>
              </a:rPr>
              <a:t>informacioni socijalni uticaj</a:t>
            </a:r>
            <a:endParaRPr i="0" sz="2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829585" y="482532"/>
            <a:ext cx="10845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latin typeface="Calibri"/>
                <a:ea typeface="Calibri"/>
                <a:cs typeface="Calibri"/>
                <a:sym typeface="Calibri"/>
              </a:rPr>
              <a:t>Faktori koji utiču na konformiranje, SITUACIJA 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603887" y="2087176"/>
            <a:ext cx="9048300" cy="29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100" u="none" cap="none" strike="noStrike">
                <a:latin typeface="Calibri"/>
                <a:ea typeface="Calibri"/>
                <a:cs typeface="Calibri"/>
                <a:sym typeface="Calibri"/>
              </a:rPr>
              <a:t>jasnoća sadržaja</a:t>
            </a:r>
            <a:endParaRPr i="0" sz="31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0" lang="en-US" sz="3100" u="none" cap="none" strike="noStrike">
                <a:latin typeface="Calibri"/>
                <a:ea typeface="Calibri"/>
                <a:cs typeface="Calibri"/>
                <a:sym typeface="Calibri"/>
              </a:rPr>
              <a:t>težina zadatka</a:t>
            </a:r>
            <a:endParaRPr i="0" sz="31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100" u="none" cap="none" strike="noStrike">
                <a:latin typeface="Calibri"/>
                <a:ea typeface="Calibri"/>
                <a:cs typeface="Calibri"/>
                <a:sym typeface="Calibri"/>
              </a:rPr>
              <a:t>procena vlastite i tuđe kompetentnosti</a:t>
            </a:r>
            <a:endParaRPr i="0" sz="31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100" u="none" cap="none" strike="noStrike">
                <a:latin typeface="Calibri"/>
                <a:ea typeface="Calibri"/>
                <a:cs typeface="Calibri"/>
                <a:sym typeface="Calibri"/>
              </a:rPr>
              <a:t>jedinstvenost grupe</a:t>
            </a:r>
            <a:endParaRPr i="0" sz="31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100" u="none" cap="none" strike="noStrike">
                <a:latin typeface="Calibri"/>
                <a:ea typeface="Calibri"/>
                <a:cs typeface="Calibri"/>
                <a:sym typeface="Calibri"/>
              </a:rPr>
              <a:t>broj članova</a:t>
            </a:r>
            <a:endParaRPr i="0" sz="31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100" u="none" cap="none" strike="noStrike">
                <a:latin typeface="Calibri"/>
                <a:ea typeface="Calibri"/>
                <a:cs typeface="Calibri"/>
                <a:sym typeface="Calibri"/>
              </a:rPr>
              <a:t>status u grupi</a:t>
            </a:r>
            <a:endParaRPr i="0" sz="31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0" lang="en-US" sz="3100" u="none" cap="none" strike="noStrike">
                <a:latin typeface="Calibri"/>
                <a:ea typeface="Calibri"/>
                <a:cs typeface="Calibri"/>
                <a:sym typeface="Calibri"/>
              </a:rPr>
              <a:t>privlačnost grupe (motivacija)</a:t>
            </a:r>
            <a:endParaRPr i="0" sz="31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308187" y="182689"/>
            <a:ext cx="82110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latin typeface="Calibri"/>
                <a:ea typeface="Calibri"/>
                <a:cs typeface="Calibri"/>
                <a:sym typeface="Calibri"/>
              </a:rPr>
              <a:t>Uticaj	jedinstvenosti grupe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2423324" y="1237512"/>
            <a:ext cx="0" cy="2840355"/>
          </a:xfrm>
          <a:custGeom>
            <a:rect b="b" l="l" r="r" t="t"/>
            <a:pathLst>
              <a:path extrusionOk="0" h="3787140" w="120000">
                <a:moveTo>
                  <a:pt x="0" y="0"/>
                </a:moveTo>
                <a:lnTo>
                  <a:pt x="0" y="378698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2321809" y="4083454"/>
            <a:ext cx="91383" cy="0"/>
          </a:xfrm>
          <a:custGeom>
            <a:rect b="b" l="l" r="r" t="t"/>
            <a:pathLst>
              <a:path extrusionOk="0" h="120000" w="68580">
                <a:moveTo>
                  <a:pt x="0" y="0"/>
                </a:moveTo>
                <a:lnTo>
                  <a:pt x="68522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2321809" y="3609115"/>
            <a:ext cx="91383" cy="0"/>
          </a:xfrm>
          <a:custGeom>
            <a:rect b="b" l="l" r="r" t="t"/>
            <a:pathLst>
              <a:path extrusionOk="0" h="120000" w="68580">
                <a:moveTo>
                  <a:pt x="0" y="0"/>
                </a:moveTo>
                <a:lnTo>
                  <a:pt x="68522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7"/>
          <p:cNvSpPr/>
          <p:nvPr/>
        </p:nvSpPr>
        <p:spPr>
          <a:xfrm>
            <a:off x="2321809" y="3134699"/>
            <a:ext cx="91383" cy="0"/>
          </a:xfrm>
          <a:custGeom>
            <a:rect b="b" l="l" r="r" t="t"/>
            <a:pathLst>
              <a:path extrusionOk="0" h="120000" w="68580">
                <a:moveTo>
                  <a:pt x="0" y="0"/>
                </a:moveTo>
                <a:lnTo>
                  <a:pt x="68522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2321809" y="2660379"/>
            <a:ext cx="91383" cy="0"/>
          </a:xfrm>
          <a:custGeom>
            <a:rect b="b" l="l" r="r" t="t"/>
            <a:pathLst>
              <a:path extrusionOk="0" h="120000" w="68580">
                <a:moveTo>
                  <a:pt x="0" y="0"/>
                </a:moveTo>
                <a:lnTo>
                  <a:pt x="68522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2321809" y="2185963"/>
            <a:ext cx="91383" cy="0"/>
          </a:xfrm>
          <a:custGeom>
            <a:rect b="b" l="l" r="r" t="t"/>
            <a:pathLst>
              <a:path extrusionOk="0" h="120000" w="68580">
                <a:moveTo>
                  <a:pt x="0" y="0"/>
                </a:moveTo>
                <a:lnTo>
                  <a:pt x="68522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2321809" y="1711833"/>
            <a:ext cx="91383" cy="0"/>
          </a:xfrm>
          <a:custGeom>
            <a:rect b="b" l="l" r="r" t="t"/>
            <a:pathLst>
              <a:path extrusionOk="0" h="120000" w="68580">
                <a:moveTo>
                  <a:pt x="0" y="0"/>
                </a:moveTo>
                <a:lnTo>
                  <a:pt x="68522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2321809" y="1237512"/>
            <a:ext cx="91383" cy="0"/>
          </a:xfrm>
          <a:custGeom>
            <a:rect b="b" l="l" r="r" t="t"/>
            <a:pathLst>
              <a:path extrusionOk="0" h="120000" w="68580">
                <a:moveTo>
                  <a:pt x="0" y="0"/>
                </a:moveTo>
                <a:lnTo>
                  <a:pt x="68522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10749218" y="4083454"/>
            <a:ext cx="1101671" cy="0"/>
          </a:xfrm>
          <a:custGeom>
            <a:rect b="b" l="l" r="r" t="t"/>
            <a:pathLst>
              <a:path extrusionOk="0" h="120000" w="826770">
                <a:moveTo>
                  <a:pt x="0" y="0"/>
                </a:moveTo>
                <a:lnTo>
                  <a:pt x="826583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7599726" y="4083454"/>
            <a:ext cx="2996172" cy="0"/>
          </a:xfrm>
          <a:custGeom>
            <a:rect b="b" l="l" r="r" t="t"/>
            <a:pathLst>
              <a:path extrusionOk="0" h="120000" w="2248534">
                <a:moveTo>
                  <a:pt x="0" y="0"/>
                </a:moveTo>
                <a:lnTo>
                  <a:pt x="2247915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2423324" y="4083454"/>
            <a:ext cx="5021826" cy="0"/>
          </a:xfrm>
          <a:custGeom>
            <a:rect b="b" l="l" r="r" t="t"/>
            <a:pathLst>
              <a:path extrusionOk="0" h="120000" w="3768725">
                <a:moveTo>
                  <a:pt x="0" y="0"/>
                </a:moveTo>
                <a:lnTo>
                  <a:pt x="3768097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2423324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3205325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3997985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779986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5572816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6354817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7147477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7929479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8711988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9504816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10286819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11079479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11861649" y="4089161"/>
            <a:ext cx="0" cy="51911"/>
          </a:xfrm>
          <a:custGeom>
            <a:rect b="b" l="l" r="r" t="t"/>
            <a:pathLst>
              <a:path extrusionOk="0" h="69214" w="120000">
                <a:moveTo>
                  <a:pt x="0" y="68797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2814493" y="1423169"/>
            <a:ext cx="8640756" cy="1708784"/>
          </a:xfrm>
          <a:custGeom>
            <a:rect b="b" l="l" r="r" t="t"/>
            <a:pathLst>
              <a:path extrusionOk="0" h="2278379" w="6484620">
                <a:moveTo>
                  <a:pt x="0" y="2278235"/>
                </a:moveTo>
                <a:lnTo>
                  <a:pt x="586627" y="1142985"/>
                </a:lnTo>
                <a:lnTo>
                  <a:pt x="1181123" y="2087758"/>
                </a:lnTo>
                <a:lnTo>
                  <a:pt x="1767624" y="0"/>
                </a:lnTo>
                <a:lnTo>
                  <a:pt x="2354505" y="1203856"/>
                </a:lnTo>
                <a:lnTo>
                  <a:pt x="2948747" y="823030"/>
                </a:lnTo>
                <a:lnTo>
                  <a:pt x="3535628" y="1264981"/>
                </a:lnTo>
                <a:lnTo>
                  <a:pt x="4129743" y="1142985"/>
                </a:lnTo>
                <a:lnTo>
                  <a:pt x="4716624" y="1333461"/>
                </a:lnTo>
                <a:lnTo>
                  <a:pt x="5303252" y="319954"/>
                </a:lnTo>
                <a:lnTo>
                  <a:pt x="5897748" y="1836284"/>
                </a:lnTo>
                <a:lnTo>
                  <a:pt x="6484248" y="952382"/>
                </a:lnTo>
              </a:path>
            </a:pathLst>
          </a:custGeom>
          <a:noFill/>
          <a:ln cap="flat" cmpd="sng" w="228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2814493" y="3131846"/>
            <a:ext cx="8640756" cy="949165"/>
          </a:xfrm>
          <a:custGeom>
            <a:rect b="b" l="l" r="r" t="t"/>
            <a:pathLst>
              <a:path extrusionOk="0" h="1265554" w="6484620">
                <a:moveTo>
                  <a:pt x="0" y="1074505"/>
                </a:moveTo>
                <a:lnTo>
                  <a:pt x="586627" y="1074505"/>
                </a:lnTo>
                <a:lnTo>
                  <a:pt x="1181123" y="251474"/>
                </a:lnTo>
                <a:lnTo>
                  <a:pt x="1767624" y="61251"/>
                </a:lnTo>
                <a:lnTo>
                  <a:pt x="2354505" y="1135655"/>
                </a:lnTo>
                <a:lnTo>
                  <a:pt x="2948747" y="190603"/>
                </a:lnTo>
                <a:lnTo>
                  <a:pt x="3535628" y="1265007"/>
                </a:lnTo>
                <a:lnTo>
                  <a:pt x="4129743" y="883902"/>
                </a:lnTo>
                <a:lnTo>
                  <a:pt x="4716624" y="632554"/>
                </a:lnTo>
                <a:lnTo>
                  <a:pt x="5303252" y="251474"/>
                </a:lnTo>
                <a:lnTo>
                  <a:pt x="5897748" y="1265007"/>
                </a:lnTo>
                <a:lnTo>
                  <a:pt x="6484248" y="0"/>
                </a:lnTo>
              </a:path>
            </a:pathLst>
          </a:custGeom>
          <a:noFill/>
          <a:ln cap="flat" cmpd="sng" w="228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2732944" y="3086191"/>
            <a:ext cx="172800" cy="97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3515453" y="2234754"/>
            <a:ext cx="172500" cy="96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4307607" y="2943335"/>
            <a:ext cx="172800" cy="97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5090115" y="1377515"/>
            <a:ext cx="172500" cy="96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5872285" y="2280408"/>
            <a:ext cx="172800" cy="97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664947" y="1994598"/>
            <a:ext cx="172500" cy="97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7447455" y="2326061"/>
            <a:ext cx="172500" cy="97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8239608" y="2234754"/>
            <a:ext cx="172500" cy="96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9022116" y="2377612"/>
            <a:ext cx="172500" cy="96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9804286" y="1617481"/>
            <a:ext cx="172500" cy="972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10596948" y="2754728"/>
            <a:ext cx="172500" cy="972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11378948" y="2091802"/>
            <a:ext cx="172500" cy="96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2732943" y="3892042"/>
            <a:ext cx="153151" cy="86201"/>
          </a:xfrm>
          <a:custGeom>
            <a:rect b="b" l="l" r="r" t="t"/>
            <a:pathLst>
              <a:path extrusionOk="0" h="114935" w="114935">
                <a:moveTo>
                  <a:pt x="0" y="114450"/>
                </a:moveTo>
                <a:lnTo>
                  <a:pt x="114521" y="114450"/>
                </a:lnTo>
                <a:lnTo>
                  <a:pt x="114521" y="0"/>
                </a:lnTo>
                <a:lnTo>
                  <a:pt x="0" y="0"/>
                </a:lnTo>
                <a:lnTo>
                  <a:pt x="0" y="114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3515452" y="3892042"/>
            <a:ext cx="152305" cy="86201"/>
          </a:xfrm>
          <a:custGeom>
            <a:rect b="b" l="l" r="r" t="t"/>
            <a:pathLst>
              <a:path extrusionOk="0" h="114935" w="114300">
                <a:moveTo>
                  <a:pt x="0" y="114450"/>
                </a:moveTo>
                <a:lnTo>
                  <a:pt x="114203" y="114450"/>
                </a:lnTo>
                <a:lnTo>
                  <a:pt x="114203" y="0"/>
                </a:lnTo>
                <a:lnTo>
                  <a:pt x="0" y="0"/>
                </a:lnTo>
                <a:lnTo>
                  <a:pt x="0" y="114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4307605" y="3274751"/>
            <a:ext cx="153151" cy="86201"/>
          </a:xfrm>
          <a:custGeom>
            <a:rect b="b" l="l" r="r" t="t"/>
            <a:pathLst>
              <a:path extrusionOk="0" h="114935" w="114935">
                <a:moveTo>
                  <a:pt x="0" y="114450"/>
                </a:moveTo>
                <a:lnTo>
                  <a:pt x="114521" y="114450"/>
                </a:lnTo>
                <a:lnTo>
                  <a:pt x="114521" y="0"/>
                </a:lnTo>
                <a:lnTo>
                  <a:pt x="0" y="0"/>
                </a:lnTo>
                <a:lnTo>
                  <a:pt x="0" y="114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5090114" y="3131893"/>
            <a:ext cx="152305" cy="86201"/>
          </a:xfrm>
          <a:custGeom>
            <a:rect b="b" l="l" r="r" t="t"/>
            <a:pathLst>
              <a:path extrusionOk="0" h="114935" w="114300">
                <a:moveTo>
                  <a:pt x="0" y="114450"/>
                </a:moveTo>
                <a:lnTo>
                  <a:pt x="114203" y="114450"/>
                </a:lnTo>
                <a:lnTo>
                  <a:pt x="114203" y="0"/>
                </a:lnTo>
                <a:lnTo>
                  <a:pt x="0" y="0"/>
                </a:lnTo>
                <a:lnTo>
                  <a:pt x="0" y="114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5872284" y="3937697"/>
            <a:ext cx="153151" cy="86201"/>
          </a:xfrm>
          <a:custGeom>
            <a:rect b="b" l="l" r="r" t="t"/>
            <a:pathLst>
              <a:path extrusionOk="0" h="114935" w="114935">
                <a:moveTo>
                  <a:pt x="0" y="114450"/>
                </a:moveTo>
                <a:lnTo>
                  <a:pt x="114521" y="114450"/>
                </a:lnTo>
                <a:lnTo>
                  <a:pt x="114521" y="0"/>
                </a:lnTo>
                <a:lnTo>
                  <a:pt x="0" y="0"/>
                </a:lnTo>
                <a:lnTo>
                  <a:pt x="0" y="114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6664944" y="3229145"/>
            <a:ext cx="152305" cy="85725"/>
          </a:xfrm>
          <a:custGeom>
            <a:rect b="b" l="l" r="r" t="t"/>
            <a:pathLst>
              <a:path extrusionOk="0" h="114300" w="114300">
                <a:moveTo>
                  <a:pt x="0" y="114133"/>
                </a:moveTo>
                <a:lnTo>
                  <a:pt x="114203" y="114133"/>
                </a:lnTo>
                <a:lnTo>
                  <a:pt x="114203" y="0"/>
                </a:lnTo>
                <a:lnTo>
                  <a:pt x="0" y="0"/>
                </a:lnTo>
                <a:lnTo>
                  <a:pt x="0" y="11413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7447453" y="4034948"/>
            <a:ext cx="152305" cy="85725"/>
          </a:xfrm>
          <a:custGeom>
            <a:rect b="b" l="l" r="r" t="t"/>
            <a:pathLst>
              <a:path extrusionOk="0" h="114300" w="114300">
                <a:moveTo>
                  <a:pt x="0" y="114133"/>
                </a:moveTo>
                <a:lnTo>
                  <a:pt x="114203" y="114133"/>
                </a:lnTo>
                <a:lnTo>
                  <a:pt x="114203" y="0"/>
                </a:lnTo>
                <a:lnTo>
                  <a:pt x="0" y="0"/>
                </a:lnTo>
                <a:lnTo>
                  <a:pt x="0" y="11413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8239605" y="3749167"/>
            <a:ext cx="152305" cy="86201"/>
          </a:xfrm>
          <a:custGeom>
            <a:rect b="b" l="l" r="r" t="t"/>
            <a:pathLst>
              <a:path extrusionOk="0" h="114935" w="114300">
                <a:moveTo>
                  <a:pt x="0" y="114450"/>
                </a:moveTo>
                <a:lnTo>
                  <a:pt x="114203" y="114450"/>
                </a:lnTo>
                <a:lnTo>
                  <a:pt x="114203" y="0"/>
                </a:lnTo>
                <a:lnTo>
                  <a:pt x="0" y="0"/>
                </a:lnTo>
                <a:lnTo>
                  <a:pt x="0" y="114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9022115" y="3560609"/>
            <a:ext cx="152305" cy="85725"/>
          </a:xfrm>
          <a:custGeom>
            <a:rect b="b" l="l" r="r" t="t"/>
            <a:pathLst>
              <a:path extrusionOk="0" h="114300" w="114300">
                <a:moveTo>
                  <a:pt x="0" y="114133"/>
                </a:moveTo>
                <a:lnTo>
                  <a:pt x="114203" y="114133"/>
                </a:lnTo>
                <a:lnTo>
                  <a:pt x="114203" y="0"/>
                </a:lnTo>
                <a:lnTo>
                  <a:pt x="0" y="0"/>
                </a:lnTo>
                <a:lnTo>
                  <a:pt x="0" y="11413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9804285" y="3274751"/>
            <a:ext cx="152305" cy="86201"/>
          </a:xfrm>
          <a:custGeom>
            <a:rect b="b" l="l" r="r" t="t"/>
            <a:pathLst>
              <a:path extrusionOk="0" h="114935" w="114300">
                <a:moveTo>
                  <a:pt x="0" y="114450"/>
                </a:moveTo>
                <a:lnTo>
                  <a:pt x="114203" y="114450"/>
                </a:lnTo>
                <a:lnTo>
                  <a:pt x="114203" y="0"/>
                </a:lnTo>
                <a:lnTo>
                  <a:pt x="0" y="0"/>
                </a:lnTo>
                <a:lnTo>
                  <a:pt x="0" y="114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10596946" y="4034948"/>
            <a:ext cx="152305" cy="85725"/>
          </a:xfrm>
          <a:custGeom>
            <a:rect b="b" l="l" r="r" t="t"/>
            <a:pathLst>
              <a:path extrusionOk="0" h="114300" w="114300">
                <a:moveTo>
                  <a:pt x="0" y="114133"/>
                </a:moveTo>
                <a:lnTo>
                  <a:pt x="114203" y="114133"/>
                </a:lnTo>
                <a:lnTo>
                  <a:pt x="114203" y="0"/>
                </a:lnTo>
                <a:lnTo>
                  <a:pt x="0" y="0"/>
                </a:lnTo>
                <a:lnTo>
                  <a:pt x="0" y="11413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11378947" y="3086240"/>
            <a:ext cx="152305" cy="86201"/>
          </a:xfrm>
          <a:custGeom>
            <a:rect b="b" l="l" r="r" t="t"/>
            <a:pathLst>
              <a:path extrusionOk="0" h="114935" w="114300">
                <a:moveTo>
                  <a:pt x="0" y="114450"/>
                </a:moveTo>
                <a:lnTo>
                  <a:pt x="114203" y="114450"/>
                </a:lnTo>
                <a:lnTo>
                  <a:pt x="114203" y="0"/>
                </a:lnTo>
                <a:lnTo>
                  <a:pt x="0" y="0"/>
                </a:lnTo>
                <a:lnTo>
                  <a:pt x="0" y="114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1852628" y="3013942"/>
            <a:ext cx="3387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20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6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1852628" y="2539526"/>
            <a:ext cx="3387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30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1852628" y="2065205"/>
            <a:ext cx="3387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40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1852628" y="1590790"/>
            <a:ext cx="3387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50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1852628" y="1116469"/>
            <a:ext cx="3387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60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2726161" y="4225394"/>
            <a:ext cx="1872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3508671" y="4225394"/>
            <a:ext cx="1872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4300823" y="4225394"/>
            <a:ext cx="1872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5083332" y="4225394"/>
            <a:ext cx="1872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5865333" y="4225394"/>
            <a:ext cx="1872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8232824" y="4225394"/>
            <a:ext cx="1872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6454964" y="4133897"/>
            <a:ext cx="13572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4600">
            <a:noAutofit/>
          </a:bodyPr>
          <a:lstStyle/>
          <a:p>
            <a:pPr indent="0" lvl="0" marL="1333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6	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stimulusi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480911" y="2408082"/>
            <a:ext cx="11829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Procenat</a:t>
            </a:r>
            <a:endParaRPr sz="1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104884" y="2625126"/>
            <a:ext cx="19185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konformiranja</a:t>
            </a:r>
            <a:endParaRPr sz="1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6197469" y="1251731"/>
            <a:ext cx="2914944" cy="480536"/>
          </a:xfrm>
          <a:custGeom>
            <a:rect b="b" l="l" r="r" t="t"/>
            <a:pathLst>
              <a:path extrusionOk="0" h="640714" w="2187575">
                <a:moveTo>
                  <a:pt x="0" y="640099"/>
                </a:moveTo>
                <a:lnTo>
                  <a:pt x="2187006" y="640099"/>
                </a:lnTo>
                <a:lnTo>
                  <a:pt x="2187006" y="0"/>
                </a:lnTo>
                <a:lnTo>
                  <a:pt x="0" y="0"/>
                </a:lnTo>
                <a:lnTo>
                  <a:pt x="0" y="6400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6288832" y="1383223"/>
            <a:ext cx="406992" cy="0"/>
          </a:xfrm>
          <a:custGeom>
            <a:rect b="b" l="l" r="r" t="t"/>
            <a:pathLst>
              <a:path extrusionOk="0" h="120000" w="305435">
                <a:moveTo>
                  <a:pt x="0" y="0"/>
                </a:moveTo>
                <a:lnTo>
                  <a:pt x="304924" y="0"/>
                </a:lnTo>
              </a:path>
            </a:pathLst>
          </a:custGeom>
          <a:noFill/>
          <a:ln cap="flat" cmpd="sng" w="228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6411160" y="1337378"/>
            <a:ext cx="172500" cy="97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6563429" y="1623189"/>
            <a:ext cx="131997" cy="0"/>
          </a:xfrm>
          <a:custGeom>
            <a:rect b="b" l="l" r="r" t="t"/>
            <a:pathLst>
              <a:path extrusionOk="0" h="120000" w="99060">
                <a:moveTo>
                  <a:pt x="0" y="0"/>
                </a:moveTo>
                <a:lnTo>
                  <a:pt x="98976" y="0"/>
                </a:lnTo>
              </a:path>
            </a:pathLst>
          </a:custGeom>
          <a:noFill/>
          <a:ln cap="flat" cmpd="sng" w="228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6288832" y="1623189"/>
            <a:ext cx="122690" cy="0"/>
          </a:xfrm>
          <a:custGeom>
            <a:rect b="b" l="l" r="r" t="t"/>
            <a:pathLst>
              <a:path extrusionOk="0" h="120000" w="92075">
                <a:moveTo>
                  <a:pt x="0" y="0"/>
                </a:moveTo>
                <a:lnTo>
                  <a:pt x="91743" y="0"/>
                </a:lnTo>
              </a:path>
            </a:pathLst>
          </a:custGeom>
          <a:noFill/>
          <a:ln cap="flat" cmpd="sng" w="228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6411157" y="1577535"/>
            <a:ext cx="152305" cy="85725"/>
          </a:xfrm>
          <a:custGeom>
            <a:rect b="b" l="l" r="r" t="t"/>
            <a:pathLst>
              <a:path extrusionOk="0" h="114300" w="114300">
                <a:moveTo>
                  <a:pt x="0" y="114133"/>
                </a:moveTo>
                <a:lnTo>
                  <a:pt x="114203" y="114133"/>
                </a:lnTo>
                <a:lnTo>
                  <a:pt x="114203" y="0"/>
                </a:lnTo>
                <a:lnTo>
                  <a:pt x="0" y="0"/>
                </a:lnTo>
                <a:lnTo>
                  <a:pt x="0" y="11413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6288825" y="937978"/>
            <a:ext cx="3818700" cy="102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525">
            <a:noAutofit/>
          </a:bodyPr>
          <a:lstStyle/>
          <a:p>
            <a:pPr indent="0" lvl="0" marL="433705" marR="24765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jedinstvena grupa 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33705" marR="24765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jedan "disident"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9015333" y="4225394"/>
            <a:ext cx="26145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9	10	11	12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8337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6633"/>
                </a:solidFill>
                <a:latin typeface="Calibri"/>
                <a:ea typeface="Calibri"/>
                <a:cs typeface="Calibri"/>
                <a:sym typeface="Calibri"/>
              </a:rPr>
              <a:t>Asch (1955)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>
            <p:ph type="title"/>
          </p:nvPr>
        </p:nvSpPr>
        <p:spPr>
          <a:xfrm>
            <a:off x="714587" y="219323"/>
            <a:ext cx="88611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latin typeface="Calibri"/>
                <a:ea typeface="Calibri"/>
                <a:cs typeface="Calibri"/>
                <a:sym typeface="Calibri"/>
              </a:rPr>
              <a:t>Veličina grupe i konformiranje</a:t>
            </a:r>
            <a:endParaRPr b="1"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2876175" y="1676694"/>
            <a:ext cx="6231600" cy="278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1482113" y="5295155"/>
            <a:ext cx="100509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Povećanje grupe iznad 4 člana nije povećavalo konformiranje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/>
          <p:nvPr>
            <p:ph type="title"/>
          </p:nvPr>
        </p:nvSpPr>
        <p:spPr>
          <a:xfrm>
            <a:off x="536989" y="469582"/>
            <a:ext cx="10845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latin typeface="Calibri"/>
                <a:ea typeface="Calibri"/>
                <a:cs typeface="Calibri"/>
                <a:sym typeface="Calibri"/>
              </a:rPr>
              <a:t>Faktori koji utiču na konformiranje, INDIVIDUA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536989" y="1603057"/>
            <a:ext cx="11071800" cy="3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uzrast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245745" rtl="0" algn="l">
              <a:lnSpc>
                <a:spcPct val="95789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latin typeface="Calibri"/>
                <a:ea typeface="Calibri"/>
                <a:cs typeface="Calibri"/>
                <a:sym typeface="Calibri"/>
              </a:rPr>
              <a:t>u vršnjačkim grupama uglavnom kurvilinearna veza (maksimum oko 12.  godine)</a:t>
            </a:r>
            <a:endParaRPr i="0" sz="1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pol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9736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latin typeface="Calibri"/>
                <a:ea typeface="Calibri"/>
                <a:cs typeface="Calibri"/>
                <a:sym typeface="Calibri"/>
              </a:rPr>
              <a:t>žene se više konformiraju</a:t>
            </a:r>
            <a:endParaRPr i="0" sz="1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9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pripadnost određenoj kulturi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latin typeface="Calibri"/>
                <a:ea typeface="Calibri"/>
                <a:cs typeface="Calibri"/>
                <a:sym typeface="Calibri"/>
              </a:rPr>
              <a:t>u kolektivističkim kulturama konformiranje veće</a:t>
            </a:r>
            <a:endParaRPr i="0" sz="1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97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latin typeface="Calibri"/>
                <a:ea typeface="Calibri"/>
                <a:cs typeface="Calibri"/>
                <a:sym typeface="Calibri"/>
              </a:rPr>
              <a:t>Milgram (1961): Norveški studenti veći konformisti od francuskih ?!</a:t>
            </a:r>
            <a:endParaRPr i="0" sz="1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9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nteligencija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latin typeface="Calibri"/>
                <a:ea typeface="Calibri"/>
                <a:cs typeface="Calibri"/>
                <a:sym typeface="Calibri"/>
              </a:rPr>
              <a:t>nekonzistentni nalazi</a:t>
            </a:r>
            <a:endParaRPr i="0" sz="1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" rtl="0" algn="l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latin typeface="Calibri"/>
                <a:ea typeface="Calibri"/>
                <a:cs typeface="Calibri"/>
                <a:sym typeface="Calibri"/>
              </a:rPr>
              <a:t>zaključak: voditi računa o vrsti konformiranja (normativni vs. informacioni  uticaj)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crte ličnosti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(emocionalna stabilnost, samopouzdanje, autoritarnost,  motiv postignuća, neurotičnost...)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 txBox="1"/>
          <p:nvPr>
            <p:ph type="ctrTitle"/>
          </p:nvPr>
        </p:nvSpPr>
        <p:spPr>
          <a:xfrm>
            <a:off x="1901052" y="1785942"/>
            <a:ext cx="9144000" cy="5277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Konformiranje i pokoravanje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/>
        </p:nvSpPr>
        <p:spPr>
          <a:xfrm>
            <a:off x="1603376" y="272822"/>
            <a:ext cx="97098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Konformiranje nije isto što i pokoravanje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500063" y="1785937"/>
            <a:ext cx="5186362" cy="33472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7485" y="1785937"/>
            <a:ext cx="4885770" cy="334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 txBox="1"/>
          <p:nvPr>
            <p:ph type="ctrTitle"/>
          </p:nvPr>
        </p:nvSpPr>
        <p:spPr>
          <a:xfrm>
            <a:off x="1901052" y="1785942"/>
            <a:ext cx="9144000" cy="5277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Altruizam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>
            <a:off x="4781550" y="1536701"/>
            <a:ext cx="4895850" cy="4919663"/>
          </a:xfrm>
          <a:prstGeom prst="ellipse">
            <a:avLst/>
          </a:prstGeom>
          <a:solidFill>
            <a:srgbClr val="45FFFF"/>
          </a:solidFill>
          <a:ln cap="flat" cmpd="sng" w="38100">
            <a:solidFill>
              <a:srgbClr val="FFFF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3"/>
          <p:cNvSpPr/>
          <p:nvPr/>
        </p:nvSpPr>
        <p:spPr>
          <a:xfrm>
            <a:off x="5538788" y="2309814"/>
            <a:ext cx="3389312" cy="3406775"/>
          </a:xfrm>
          <a:prstGeom prst="ellipse">
            <a:avLst/>
          </a:prstGeom>
          <a:solidFill>
            <a:srgbClr val="3399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3"/>
          <p:cNvSpPr/>
          <p:nvPr/>
        </p:nvSpPr>
        <p:spPr>
          <a:xfrm>
            <a:off x="1752600" y="850900"/>
            <a:ext cx="2552700" cy="1346200"/>
          </a:xfrm>
          <a:prstGeom prst="rect">
            <a:avLst/>
          </a:prstGeom>
          <a:solidFill>
            <a:srgbClr val="45FFFF"/>
          </a:solidFill>
          <a:ln cap="flat" cmpd="sng" w="12700">
            <a:solidFill>
              <a:srgbClr val="FFFF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Prosocijalno ponašanje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3"/>
          <p:cNvSpPr/>
          <p:nvPr/>
        </p:nvSpPr>
        <p:spPr>
          <a:xfrm>
            <a:off x="1727200" y="2590800"/>
            <a:ext cx="2552700" cy="1346200"/>
          </a:xfrm>
          <a:prstGeom prst="rect">
            <a:avLst/>
          </a:prstGeom>
          <a:solidFill>
            <a:srgbClr val="3399FF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Pomaganje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1714500" y="4508500"/>
            <a:ext cx="2552700" cy="1346200"/>
          </a:xfrm>
          <a:prstGeom prst="rect">
            <a:avLst/>
          </a:prstGeom>
          <a:solidFill>
            <a:schemeClr val="folHlink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Altruizam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6261100" y="2982913"/>
            <a:ext cx="1905000" cy="2030412"/>
          </a:xfrm>
          <a:prstGeom prst="ellipse">
            <a:avLst/>
          </a:prstGeom>
          <a:solidFill>
            <a:schemeClr val="folHlink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3"/>
          <p:cNvSpPr/>
          <p:nvPr/>
        </p:nvSpPr>
        <p:spPr>
          <a:xfrm>
            <a:off x="4330700" y="1676401"/>
            <a:ext cx="1384300" cy="379413"/>
          </a:xfrm>
          <a:custGeom>
            <a:rect b="b" l="l" r="r" t="t"/>
            <a:pathLst>
              <a:path extrusionOk="0" h="21600" w="21600">
                <a:moveTo>
                  <a:pt x="16621" y="0"/>
                </a:moveTo>
                <a:lnTo>
                  <a:pt x="16621" y="5965"/>
                </a:lnTo>
                <a:lnTo>
                  <a:pt x="3375" y="5965"/>
                </a:lnTo>
                <a:lnTo>
                  <a:pt x="3375" y="15635"/>
                </a:lnTo>
                <a:lnTo>
                  <a:pt x="16621" y="15635"/>
                </a:lnTo>
                <a:lnTo>
                  <a:pt x="16621" y="21600"/>
                </a:lnTo>
                <a:lnTo>
                  <a:pt x="21600" y="10800"/>
                </a:lnTo>
                <a:lnTo>
                  <a:pt x="16621" y="0"/>
                </a:lnTo>
                <a:close/>
              </a:path>
              <a:path extrusionOk="0" h="21600" w="21600">
                <a:moveTo>
                  <a:pt x="1350" y="5965"/>
                </a:moveTo>
                <a:lnTo>
                  <a:pt x="1350" y="15635"/>
                </a:lnTo>
                <a:lnTo>
                  <a:pt x="2700" y="15635"/>
                </a:lnTo>
                <a:lnTo>
                  <a:pt x="2700" y="5965"/>
                </a:lnTo>
                <a:lnTo>
                  <a:pt x="1350" y="5965"/>
                </a:lnTo>
                <a:close/>
              </a:path>
              <a:path extrusionOk="0" h="21600" w="21600">
                <a:moveTo>
                  <a:pt x="0" y="5965"/>
                </a:moveTo>
                <a:lnTo>
                  <a:pt x="0" y="15635"/>
                </a:lnTo>
                <a:lnTo>
                  <a:pt x="675" y="15635"/>
                </a:lnTo>
                <a:lnTo>
                  <a:pt x="675" y="5965"/>
                </a:lnTo>
                <a:lnTo>
                  <a:pt x="0" y="5965"/>
                </a:lnTo>
                <a:close/>
              </a:path>
            </a:pathLst>
          </a:custGeom>
          <a:solidFill>
            <a:srgbClr val="45FFFF"/>
          </a:solidFill>
          <a:ln cap="flat" cmpd="sng" w="38100">
            <a:solidFill>
              <a:srgbClr val="FFFF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3"/>
          <p:cNvSpPr/>
          <p:nvPr/>
        </p:nvSpPr>
        <p:spPr>
          <a:xfrm>
            <a:off x="4305300" y="3060701"/>
            <a:ext cx="1295400" cy="366713"/>
          </a:xfrm>
          <a:custGeom>
            <a:rect b="b" l="l" r="r" t="t"/>
            <a:pathLst>
              <a:path extrusionOk="0" h="21600" w="21600">
                <a:moveTo>
                  <a:pt x="16306" y="0"/>
                </a:moveTo>
                <a:lnTo>
                  <a:pt x="16306" y="6004"/>
                </a:lnTo>
                <a:lnTo>
                  <a:pt x="3375" y="6004"/>
                </a:lnTo>
                <a:lnTo>
                  <a:pt x="3375" y="15596"/>
                </a:lnTo>
                <a:lnTo>
                  <a:pt x="16306" y="15596"/>
                </a:lnTo>
                <a:lnTo>
                  <a:pt x="16306" y="21600"/>
                </a:lnTo>
                <a:lnTo>
                  <a:pt x="21600" y="10800"/>
                </a:lnTo>
                <a:lnTo>
                  <a:pt x="16306" y="0"/>
                </a:lnTo>
                <a:close/>
              </a:path>
              <a:path extrusionOk="0" h="21600" w="21600">
                <a:moveTo>
                  <a:pt x="1350" y="6004"/>
                </a:moveTo>
                <a:lnTo>
                  <a:pt x="1350" y="15596"/>
                </a:lnTo>
                <a:lnTo>
                  <a:pt x="2700" y="15596"/>
                </a:lnTo>
                <a:lnTo>
                  <a:pt x="2700" y="6004"/>
                </a:lnTo>
                <a:lnTo>
                  <a:pt x="1350" y="6004"/>
                </a:lnTo>
                <a:close/>
              </a:path>
              <a:path extrusionOk="0" h="21600" w="21600">
                <a:moveTo>
                  <a:pt x="0" y="6004"/>
                </a:moveTo>
                <a:lnTo>
                  <a:pt x="0" y="15596"/>
                </a:lnTo>
                <a:lnTo>
                  <a:pt x="675" y="15596"/>
                </a:lnTo>
                <a:lnTo>
                  <a:pt x="675" y="6004"/>
                </a:lnTo>
                <a:lnTo>
                  <a:pt x="0" y="6004"/>
                </a:lnTo>
                <a:close/>
              </a:path>
            </a:pathLst>
          </a:custGeom>
          <a:solidFill>
            <a:srgbClr val="3399FF"/>
          </a:solidFill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3"/>
          <p:cNvSpPr/>
          <p:nvPr/>
        </p:nvSpPr>
        <p:spPr>
          <a:xfrm>
            <a:off x="4292600" y="4508501"/>
            <a:ext cx="2120900" cy="417513"/>
          </a:xfrm>
          <a:custGeom>
            <a:rect b="b" l="l" r="r" t="t"/>
            <a:pathLst>
              <a:path extrusionOk="0" h="21600" w="21600">
                <a:moveTo>
                  <a:pt x="18631" y="0"/>
                </a:moveTo>
                <a:lnTo>
                  <a:pt x="18631" y="6004"/>
                </a:lnTo>
                <a:lnTo>
                  <a:pt x="3375" y="6004"/>
                </a:lnTo>
                <a:lnTo>
                  <a:pt x="3375" y="15596"/>
                </a:lnTo>
                <a:lnTo>
                  <a:pt x="18631" y="15596"/>
                </a:lnTo>
                <a:lnTo>
                  <a:pt x="18631" y="21600"/>
                </a:lnTo>
                <a:lnTo>
                  <a:pt x="21600" y="10800"/>
                </a:lnTo>
                <a:lnTo>
                  <a:pt x="18631" y="0"/>
                </a:lnTo>
                <a:close/>
              </a:path>
              <a:path extrusionOk="0" h="21600" w="21600">
                <a:moveTo>
                  <a:pt x="1350" y="6004"/>
                </a:moveTo>
                <a:lnTo>
                  <a:pt x="1350" y="15596"/>
                </a:lnTo>
                <a:lnTo>
                  <a:pt x="2700" y="15596"/>
                </a:lnTo>
                <a:lnTo>
                  <a:pt x="2700" y="6004"/>
                </a:lnTo>
                <a:lnTo>
                  <a:pt x="1350" y="6004"/>
                </a:lnTo>
                <a:close/>
              </a:path>
              <a:path extrusionOk="0" h="21600" w="21600">
                <a:moveTo>
                  <a:pt x="0" y="6004"/>
                </a:moveTo>
                <a:lnTo>
                  <a:pt x="0" y="15596"/>
                </a:lnTo>
                <a:lnTo>
                  <a:pt x="675" y="15596"/>
                </a:lnTo>
                <a:lnTo>
                  <a:pt x="675" y="6004"/>
                </a:lnTo>
                <a:lnTo>
                  <a:pt x="0" y="6004"/>
                </a:lnTo>
                <a:close/>
              </a:path>
            </a:pathLst>
          </a:custGeom>
          <a:solidFill>
            <a:schemeClr val="folHlink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3"/>
          <p:cNvSpPr txBox="1"/>
          <p:nvPr/>
        </p:nvSpPr>
        <p:spPr>
          <a:xfrm>
            <a:off x="1603376" y="272822"/>
            <a:ext cx="97098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Podsetnik, šta je altruizam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3276600" y="4572000"/>
            <a:ext cx="304800" cy="304800"/>
          </a:xfrm>
          <a:custGeom>
            <a:rect b="b" l="l" r="r" t="t"/>
            <a:pathLst>
              <a:path extrusionOk="0" h="304164" w="304800">
                <a:moveTo>
                  <a:pt x="138120" y="0"/>
                </a:moveTo>
                <a:lnTo>
                  <a:pt x="96595" y="9871"/>
                </a:lnTo>
                <a:lnTo>
                  <a:pt x="60360" y="30241"/>
                </a:lnTo>
                <a:lnTo>
                  <a:pt x="31146" y="59377"/>
                </a:lnTo>
                <a:lnTo>
                  <a:pt x="10683" y="95551"/>
                </a:lnTo>
                <a:lnTo>
                  <a:pt x="699" y="137033"/>
                </a:lnTo>
                <a:lnTo>
                  <a:pt x="0" y="151740"/>
                </a:lnTo>
                <a:lnTo>
                  <a:pt x="168" y="158963"/>
                </a:lnTo>
                <a:lnTo>
                  <a:pt x="7851" y="199955"/>
                </a:lnTo>
                <a:lnTo>
                  <a:pt x="26037" y="236276"/>
                </a:lnTo>
                <a:lnTo>
                  <a:pt x="53426" y="266340"/>
                </a:lnTo>
                <a:lnTo>
                  <a:pt x="88718" y="288562"/>
                </a:lnTo>
                <a:lnTo>
                  <a:pt x="130613" y="301358"/>
                </a:lnTo>
                <a:lnTo>
                  <a:pt x="161570" y="303868"/>
                </a:lnTo>
                <a:lnTo>
                  <a:pt x="175493" y="302394"/>
                </a:lnTo>
                <a:lnTo>
                  <a:pt x="214612" y="290703"/>
                </a:lnTo>
                <a:lnTo>
                  <a:pt x="248554" y="269042"/>
                </a:lnTo>
                <a:lnTo>
                  <a:pt x="275766" y="238611"/>
                </a:lnTo>
                <a:lnTo>
                  <a:pt x="294696" y="200611"/>
                </a:lnTo>
                <a:lnTo>
                  <a:pt x="303793" y="156241"/>
                </a:lnTo>
                <a:lnTo>
                  <a:pt x="304371" y="140243"/>
                </a:lnTo>
                <a:lnTo>
                  <a:pt x="302709" y="126517"/>
                </a:lnTo>
                <a:lnTo>
                  <a:pt x="290588" y="87987"/>
                </a:lnTo>
                <a:lnTo>
                  <a:pt x="268611" y="54610"/>
                </a:lnTo>
                <a:lnTo>
                  <a:pt x="237865" y="27899"/>
                </a:lnTo>
                <a:lnTo>
                  <a:pt x="199435" y="9368"/>
                </a:lnTo>
                <a:lnTo>
                  <a:pt x="154408" y="530"/>
                </a:lnTo>
                <a:lnTo>
                  <a:pt x="138120" y="0"/>
                </a:lnTo>
                <a:close/>
              </a:path>
            </a:pathLst>
          </a:custGeom>
          <a:solidFill>
            <a:srgbClr val="CC98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3276600" y="4572000"/>
            <a:ext cx="304800" cy="304800"/>
          </a:xfrm>
          <a:custGeom>
            <a:rect b="b" l="l" r="r" t="t"/>
            <a:pathLst>
              <a:path extrusionOk="0" h="304164" w="304800">
                <a:moveTo>
                  <a:pt x="0" y="151740"/>
                </a:moveTo>
                <a:lnTo>
                  <a:pt x="6105" y="108874"/>
                </a:lnTo>
                <a:lnTo>
                  <a:pt x="23267" y="70739"/>
                </a:lnTo>
                <a:lnTo>
                  <a:pt x="49757" y="39064"/>
                </a:lnTo>
                <a:lnTo>
                  <a:pt x="83844" y="15580"/>
                </a:lnTo>
                <a:lnTo>
                  <a:pt x="123797" y="2017"/>
                </a:lnTo>
                <a:lnTo>
                  <a:pt x="138120" y="0"/>
                </a:lnTo>
                <a:lnTo>
                  <a:pt x="154408" y="530"/>
                </a:lnTo>
                <a:lnTo>
                  <a:pt x="199435" y="9368"/>
                </a:lnTo>
                <a:lnTo>
                  <a:pt x="237865" y="27899"/>
                </a:lnTo>
                <a:lnTo>
                  <a:pt x="268611" y="54610"/>
                </a:lnTo>
                <a:lnTo>
                  <a:pt x="290588" y="87987"/>
                </a:lnTo>
                <a:lnTo>
                  <a:pt x="302709" y="126517"/>
                </a:lnTo>
                <a:lnTo>
                  <a:pt x="304371" y="140243"/>
                </a:lnTo>
                <a:lnTo>
                  <a:pt x="303793" y="156241"/>
                </a:lnTo>
                <a:lnTo>
                  <a:pt x="294696" y="200611"/>
                </a:lnTo>
                <a:lnTo>
                  <a:pt x="275766" y="238611"/>
                </a:lnTo>
                <a:lnTo>
                  <a:pt x="248554" y="269042"/>
                </a:lnTo>
                <a:lnTo>
                  <a:pt x="214612" y="290703"/>
                </a:lnTo>
                <a:lnTo>
                  <a:pt x="175493" y="302394"/>
                </a:lnTo>
                <a:lnTo>
                  <a:pt x="161570" y="303868"/>
                </a:lnTo>
                <a:lnTo>
                  <a:pt x="145821" y="303254"/>
                </a:lnTo>
                <a:lnTo>
                  <a:pt x="102013" y="293953"/>
                </a:lnTo>
                <a:lnTo>
                  <a:pt x="64376" y="274697"/>
                </a:lnTo>
                <a:lnTo>
                  <a:pt x="34208" y="247071"/>
                </a:lnTo>
                <a:lnTo>
                  <a:pt x="12810" y="212659"/>
                </a:lnTo>
                <a:lnTo>
                  <a:pt x="1481" y="173048"/>
                </a:lnTo>
                <a:lnTo>
                  <a:pt x="0" y="1517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276600" y="3810000"/>
            <a:ext cx="304800" cy="304800"/>
          </a:xfrm>
          <a:custGeom>
            <a:rect b="b" l="l" r="r" t="t"/>
            <a:pathLst>
              <a:path extrusionOk="0" h="304164" w="304800">
                <a:moveTo>
                  <a:pt x="138120" y="0"/>
                </a:moveTo>
                <a:lnTo>
                  <a:pt x="96595" y="9871"/>
                </a:lnTo>
                <a:lnTo>
                  <a:pt x="60360" y="30241"/>
                </a:lnTo>
                <a:lnTo>
                  <a:pt x="31146" y="59377"/>
                </a:lnTo>
                <a:lnTo>
                  <a:pt x="10683" y="95551"/>
                </a:lnTo>
                <a:lnTo>
                  <a:pt x="699" y="137033"/>
                </a:lnTo>
                <a:lnTo>
                  <a:pt x="0" y="151740"/>
                </a:lnTo>
                <a:lnTo>
                  <a:pt x="168" y="158963"/>
                </a:lnTo>
                <a:lnTo>
                  <a:pt x="7851" y="199955"/>
                </a:lnTo>
                <a:lnTo>
                  <a:pt x="26037" y="236276"/>
                </a:lnTo>
                <a:lnTo>
                  <a:pt x="53426" y="266340"/>
                </a:lnTo>
                <a:lnTo>
                  <a:pt x="88718" y="288562"/>
                </a:lnTo>
                <a:lnTo>
                  <a:pt x="130613" y="301358"/>
                </a:lnTo>
                <a:lnTo>
                  <a:pt x="161570" y="303868"/>
                </a:lnTo>
                <a:lnTo>
                  <a:pt x="175493" y="302394"/>
                </a:lnTo>
                <a:lnTo>
                  <a:pt x="214612" y="290703"/>
                </a:lnTo>
                <a:lnTo>
                  <a:pt x="248554" y="269042"/>
                </a:lnTo>
                <a:lnTo>
                  <a:pt x="275766" y="238611"/>
                </a:lnTo>
                <a:lnTo>
                  <a:pt x="294696" y="200611"/>
                </a:lnTo>
                <a:lnTo>
                  <a:pt x="303793" y="156241"/>
                </a:lnTo>
                <a:lnTo>
                  <a:pt x="304371" y="140243"/>
                </a:lnTo>
                <a:lnTo>
                  <a:pt x="302709" y="126517"/>
                </a:lnTo>
                <a:lnTo>
                  <a:pt x="290588" y="87987"/>
                </a:lnTo>
                <a:lnTo>
                  <a:pt x="268611" y="54610"/>
                </a:lnTo>
                <a:lnTo>
                  <a:pt x="237865" y="27899"/>
                </a:lnTo>
                <a:lnTo>
                  <a:pt x="199435" y="9368"/>
                </a:lnTo>
                <a:lnTo>
                  <a:pt x="154408" y="530"/>
                </a:lnTo>
                <a:lnTo>
                  <a:pt x="138120" y="0"/>
                </a:lnTo>
                <a:close/>
              </a:path>
            </a:pathLst>
          </a:custGeom>
          <a:solidFill>
            <a:srgbClr val="CC98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3276600" y="3810000"/>
            <a:ext cx="304800" cy="304800"/>
          </a:xfrm>
          <a:custGeom>
            <a:rect b="b" l="l" r="r" t="t"/>
            <a:pathLst>
              <a:path extrusionOk="0" h="304164" w="304800">
                <a:moveTo>
                  <a:pt x="0" y="151740"/>
                </a:moveTo>
                <a:lnTo>
                  <a:pt x="6105" y="108874"/>
                </a:lnTo>
                <a:lnTo>
                  <a:pt x="23267" y="70739"/>
                </a:lnTo>
                <a:lnTo>
                  <a:pt x="49757" y="39064"/>
                </a:lnTo>
                <a:lnTo>
                  <a:pt x="83844" y="15580"/>
                </a:lnTo>
                <a:lnTo>
                  <a:pt x="123797" y="2017"/>
                </a:lnTo>
                <a:lnTo>
                  <a:pt x="138120" y="0"/>
                </a:lnTo>
                <a:lnTo>
                  <a:pt x="154408" y="530"/>
                </a:lnTo>
                <a:lnTo>
                  <a:pt x="199435" y="9368"/>
                </a:lnTo>
                <a:lnTo>
                  <a:pt x="237865" y="27899"/>
                </a:lnTo>
                <a:lnTo>
                  <a:pt x="268611" y="54610"/>
                </a:lnTo>
                <a:lnTo>
                  <a:pt x="290588" y="87987"/>
                </a:lnTo>
                <a:lnTo>
                  <a:pt x="302709" y="126517"/>
                </a:lnTo>
                <a:lnTo>
                  <a:pt x="304371" y="140243"/>
                </a:lnTo>
                <a:lnTo>
                  <a:pt x="303793" y="156241"/>
                </a:lnTo>
                <a:lnTo>
                  <a:pt x="294696" y="200611"/>
                </a:lnTo>
                <a:lnTo>
                  <a:pt x="275766" y="238611"/>
                </a:lnTo>
                <a:lnTo>
                  <a:pt x="248554" y="269042"/>
                </a:lnTo>
                <a:lnTo>
                  <a:pt x="214612" y="290703"/>
                </a:lnTo>
                <a:lnTo>
                  <a:pt x="175493" y="302394"/>
                </a:lnTo>
                <a:lnTo>
                  <a:pt x="161570" y="303868"/>
                </a:lnTo>
                <a:lnTo>
                  <a:pt x="145821" y="303254"/>
                </a:lnTo>
                <a:lnTo>
                  <a:pt x="102013" y="293953"/>
                </a:lnTo>
                <a:lnTo>
                  <a:pt x="64376" y="274697"/>
                </a:lnTo>
                <a:lnTo>
                  <a:pt x="34208" y="247071"/>
                </a:lnTo>
                <a:lnTo>
                  <a:pt x="12810" y="212659"/>
                </a:lnTo>
                <a:lnTo>
                  <a:pt x="1481" y="173048"/>
                </a:lnTo>
                <a:lnTo>
                  <a:pt x="0" y="1517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4419600" y="2819400"/>
            <a:ext cx="304800" cy="304800"/>
          </a:xfrm>
          <a:custGeom>
            <a:rect b="b" l="l" r="r" t="t"/>
            <a:pathLst>
              <a:path extrusionOk="0" h="304164" w="304800">
                <a:moveTo>
                  <a:pt x="138120" y="0"/>
                </a:moveTo>
                <a:lnTo>
                  <a:pt x="96595" y="9870"/>
                </a:lnTo>
                <a:lnTo>
                  <a:pt x="60360" y="30236"/>
                </a:lnTo>
                <a:lnTo>
                  <a:pt x="31146" y="59371"/>
                </a:lnTo>
                <a:lnTo>
                  <a:pt x="10683" y="95545"/>
                </a:lnTo>
                <a:lnTo>
                  <a:pt x="699" y="137030"/>
                </a:lnTo>
                <a:lnTo>
                  <a:pt x="0" y="151740"/>
                </a:lnTo>
                <a:lnTo>
                  <a:pt x="168" y="158964"/>
                </a:lnTo>
                <a:lnTo>
                  <a:pt x="7851" y="199951"/>
                </a:lnTo>
                <a:lnTo>
                  <a:pt x="26038" y="236270"/>
                </a:lnTo>
                <a:lnTo>
                  <a:pt x="53427" y="266336"/>
                </a:lnTo>
                <a:lnTo>
                  <a:pt x="88720" y="288560"/>
                </a:lnTo>
                <a:lnTo>
                  <a:pt x="130616" y="301357"/>
                </a:lnTo>
                <a:lnTo>
                  <a:pt x="161573" y="303868"/>
                </a:lnTo>
                <a:lnTo>
                  <a:pt x="175497" y="302394"/>
                </a:lnTo>
                <a:lnTo>
                  <a:pt x="214620" y="290700"/>
                </a:lnTo>
                <a:lnTo>
                  <a:pt x="248561" y="269037"/>
                </a:lnTo>
                <a:lnTo>
                  <a:pt x="275770" y="238604"/>
                </a:lnTo>
                <a:lnTo>
                  <a:pt x="294698" y="200604"/>
                </a:lnTo>
                <a:lnTo>
                  <a:pt x="303793" y="156237"/>
                </a:lnTo>
                <a:lnTo>
                  <a:pt x="304372" y="140242"/>
                </a:lnTo>
                <a:lnTo>
                  <a:pt x="302709" y="126513"/>
                </a:lnTo>
                <a:lnTo>
                  <a:pt x="290590" y="87980"/>
                </a:lnTo>
                <a:lnTo>
                  <a:pt x="268616" y="54604"/>
                </a:lnTo>
                <a:lnTo>
                  <a:pt x="237872" y="27895"/>
                </a:lnTo>
                <a:lnTo>
                  <a:pt x="199442" y="9366"/>
                </a:lnTo>
                <a:lnTo>
                  <a:pt x="154410" y="530"/>
                </a:lnTo>
                <a:lnTo>
                  <a:pt x="138120" y="0"/>
                </a:lnTo>
                <a:close/>
              </a:path>
            </a:pathLst>
          </a:custGeom>
          <a:solidFill>
            <a:srgbClr val="CC98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4419600" y="2819400"/>
            <a:ext cx="304800" cy="304800"/>
          </a:xfrm>
          <a:custGeom>
            <a:rect b="b" l="l" r="r" t="t"/>
            <a:pathLst>
              <a:path extrusionOk="0" h="304164" w="304800">
                <a:moveTo>
                  <a:pt x="0" y="151740"/>
                </a:moveTo>
                <a:lnTo>
                  <a:pt x="6105" y="108869"/>
                </a:lnTo>
                <a:lnTo>
                  <a:pt x="23267" y="70732"/>
                </a:lnTo>
                <a:lnTo>
                  <a:pt x="49757" y="39059"/>
                </a:lnTo>
                <a:lnTo>
                  <a:pt x="83844" y="15578"/>
                </a:lnTo>
                <a:lnTo>
                  <a:pt x="123797" y="2017"/>
                </a:lnTo>
                <a:lnTo>
                  <a:pt x="138120" y="0"/>
                </a:lnTo>
                <a:lnTo>
                  <a:pt x="154410" y="530"/>
                </a:lnTo>
                <a:lnTo>
                  <a:pt x="199442" y="9366"/>
                </a:lnTo>
                <a:lnTo>
                  <a:pt x="237872" y="27895"/>
                </a:lnTo>
                <a:lnTo>
                  <a:pt x="268616" y="54604"/>
                </a:lnTo>
                <a:lnTo>
                  <a:pt x="290590" y="87980"/>
                </a:lnTo>
                <a:lnTo>
                  <a:pt x="302709" y="126513"/>
                </a:lnTo>
                <a:lnTo>
                  <a:pt x="304372" y="140242"/>
                </a:lnTo>
                <a:lnTo>
                  <a:pt x="303793" y="156237"/>
                </a:lnTo>
                <a:lnTo>
                  <a:pt x="294698" y="200604"/>
                </a:lnTo>
                <a:lnTo>
                  <a:pt x="275770" y="238604"/>
                </a:lnTo>
                <a:lnTo>
                  <a:pt x="248561" y="269037"/>
                </a:lnTo>
                <a:lnTo>
                  <a:pt x="214620" y="290700"/>
                </a:lnTo>
                <a:lnTo>
                  <a:pt x="175497" y="302394"/>
                </a:lnTo>
                <a:lnTo>
                  <a:pt x="161573" y="303868"/>
                </a:lnTo>
                <a:lnTo>
                  <a:pt x="145824" y="303254"/>
                </a:lnTo>
                <a:lnTo>
                  <a:pt x="102015" y="293952"/>
                </a:lnTo>
                <a:lnTo>
                  <a:pt x="64377" y="274693"/>
                </a:lnTo>
                <a:lnTo>
                  <a:pt x="34209" y="247065"/>
                </a:lnTo>
                <a:lnTo>
                  <a:pt x="12811" y="212655"/>
                </a:lnTo>
                <a:lnTo>
                  <a:pt x="1482" y="173047"/>
                </a:lnTo>
                <a:lnTo>
                  <a:pt x="0" y="1517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5562600" y="2819400"/>
            <a:ext cx="304800" cy="304800"/>
          </a:xfrm>
          <a:custGeom>
            <a:rect b="b" l="l" r="r" t="t"/>
            <a:pathLst>
              <a:path extrusionOk="0" h="304164" w="304800">
                <a:moveTo>
                  <a:pt x="138122" y="0"/>
                </a:moveTo>
                <a:lnTo>
                  <a:pt x="96601" y="9870"/>
                </a:lnTo>
                <a:lnTo>
                  <a:pt x="60367" y="30236"/>
                </a:lnTo>
                <a:lnTo>
                  <a:pt x="31151" y="59371"/>
                </a:lnTo>
                <a:lnTo>
                  <a:pt x="10684" y="95545"/>
                </a:lnTo>
                <a:lnTo>
                  <a:pt x="699" y="137030"/>
                </a:lnTo>
                <a:lnTo>
                  <a:pt x="0" y="151740"/>
                </a:lnTo>
                <a:lnTo>
                  <a:pt x="168" y="158963"/>
                </a:lnTo>
                <a:lnTo>
                  <a:pt x="7853" y="199950"/>
                </a:lnTo>
                <a:lnTo>
                  <a:pt x="26041" y="236270"/>
                </a:lnTo>
                <a:lnTo>
                  <a:pt x="53432" y="266335"/>
                </a:lnTo>
                <a:lnTo>
                  <a:pt x="88725" y="288560"/>
                </a:lnTo>
                <a:lnTo>
                  <a:pt x="130619" y="301358"/>
                </a:lnTo>
                <a:lnTo>
                  <a:pt x="161572" y="303869"/>
                </a:lnTo>
                <a:lnTo>
                  <a:pt x="175496" y="302394"/>
                </a:lnTo>
                <a:lnTo>
                  <a:pt x="214619" y="290701"/>
                </a:lnTo>
                <a:lnTo>
                  <a:pt x="248560" y="269037"/>
                </a:lnTo>
                <a:lnTo>
                  <a:pt x="275770" y="238605"/>
                </a:lnTo>
                <a:lnTo>
                  <a:pt x="294698" y="200605"/>
                </a:lnTo>
                <a:lnTo>
                  <a:pt x="303793" y="156239"/>
                </a:lnTo>
                <a:lnTo>
                  <a:pt x="304372" y="140243"/>
                </a:lnTo>
                <a:lnTo>
                  <a:pt x="302710" y="126515"/>
                </a:lnTo>
                <a:lnTo>
                  <a:pt x="290591" y="87982"/>
                </a:lnTo>
                <a:lnTo>
                  <a:pt x="268617" y="54604"/>
                </a:lnTo>
                <a:lnTo>
                  <a:pt x="237873" y="27895"/>
                </a:lnTo>
                <a:lnTo>
                  <a:pt x="199443" y="9366"/>
                </a:lnTo>
                <a:lnTo>
                  <a:pt x="154412" y="530"/>
                </a:lnTo>
                <a:lnTo>
                  <a:pt x="138122" y="0"/>
                </a:lnTo>
                <a:close/>
              </a:path>
            </a:pathLst>
          </a:custGeom>
          <a:solidFill>
            <a:srgbClr val="CC98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5562600" y="2819400"/>
            <a:ext cx="304800" cy="304800"/>
          </a:xfrm>
          <a:custGeom>
            <a:rect b="b" l="l" r="r" t="t"/>
            <a:pathLst>
              <a:path extrusionOk="0" h="304164" w="304800">
                <a:moveTo>
                  <a:pt x="0" y="151740"/>
                </a:moveTo>
                <a:lnTo>
                  <a:pt x="6106" y="108869"/>
                </a:lnTo>
                <a:lnTo>
                  <a:pt x="23271" y="70732"/>
                </a:lnTo>
                <a:lnTo>
                  <a:pt x="49763" y="39059"/>
                </a:lnTo>
                <a:lnTo>
                  <a:pt x="83850" y="15578"/>
                </a:lnTo>
                <a:lnTo>
                  <a:pt x="123801" y="2017"/>
                </a:lnTo>
                <a:lnTo>
                  <a:pt x="138122" y="0"/>
                </a:lnTo>
                <a:lnTo>
                  <a:pt x="154412" y="530"/>
                </a:lnTo>
                <a:lnTo>
                  <a:pt x="199443" y="9366"/>
                </a:lnTo>
                <a:lnTo>
                  <a:pt x="237873" y="27895"/>
                </a:lnTo>
                <a:lnTo>
                  <a:pt x="268617" y="54604"/>
                </a:lnTo>
                <a:lnTo>
                  <a:pt x="290591" y="87982"/>
                </a:lnTo>
                <a:lnTo>
                  <a:pt x="302710" y="126515"/>
                </a:lnTo>
                <a:lnTo>
                  <a:pt x="304372" y="140243"/>
                </a:lnTo>
                <a:lnTo>
                  <a:pt x="303793" y="156239"/>
                </a:lnTo>
                <a:lnTo>
                  <a:pt x="294698" y="200605"/>
                </a:lnTo>
                <a:lnTo>
                  <a:pt x="275770" y="238605"/>
                </a:lnTo>
                <a:lnTo>
                  <a:pt x="248560" y="269037"/>
                </a:lnTo>
                <a:lnTo>
                  <a:pt x="214619" y="290701"/>
                </a:lnTo>
                <a:lnTo>
                  <a:pt x="175496" y="302394"/>
                </a:lnTo>
                <a:lnTo>
                  <a:pt x="161572" y="303869"/>
                </a:lnTo>
                <a:lnTo>
                  <a:pt x="145825" y="303254"/>
                </a:lnTo>
                <a:lnTo>
                  <a:pt x="102021" y="293952"/>
                </a:lnTo>
                <a:lnTo>
                  <a:pt x="64383" y="274693"/>
                </a:lnTo>
                <a:lnTo>
                  <a:pt x="34213" y="247065"/>
                </a:lnTo>
                <a:lnTo>
                  <a:pt x="12813" y="212654"/>
                </a:lnTo>
                <a:lnTo>
                  <a:pt x="1482" y="173046"/>
                </a:lnTo>
                <a:lnTo>
                  <a:pt x="0" y="1517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6781800" y="2819400"/>
            <a:ext cx="304800" cy="304800"/>
          </a:xfrm>
          <a:custGeom>
            <a:rect b="b" l="l" r="r" t="t"/>
            <a:pathLst>
              <a:path extrusionOk="0" h="304164" w="304800">
                <a:moveTo>
                  <a:pt x="138122" y="0"/>
                </a:moveTo>
                <a:lnTo>
                  <a:pt x="96601" y="9870"/>
                </a:lnTo>
                <a:lnTo>
                  <a:pt x="60367" y="30236"/>
                </a:lnTo>
                <a:lnTo>
                  <a:pt x="31151" y="59371"/>
                </a:lnTo>
                <a:lnTo>
                  <a:pt x="10684" y="95545"/>
                </a:lnTo>
                <a:lnTo>
                  <a:pt x="699" y="137030"/>
                </a:lnTo>
                <a:lnTo>
                  <a:pt x="0" y="151740"/>
                </a:lnTo>
                <a:lnTo>
                  <a:pt x="168" y="158963"/>
                </a:lnTo>
                <a:lnTo>
                  <a:pt x="7853" y="199950"/>
                </a:lnTo>
                <a:lnTo>
                  <a:pt x="26041" y="236270"/>
                </a:lnTo>
                <a:lnTo>
                  <a:pt x="53432" y="266335"/>
                </a:lnTo>
                <a:lnTo>
                  <a:pt x="88725" y="288560"/>
                </a:lnTo>
                <a:lnTo>
                  <a:pt x="130619" y="301358"/>
                </a:lnTo>
                <a:lnTo>
                  <a:pt x="161572" y="303869"/>
                </a:lnTo>
                <a:lnTo>
                  <a:pt x="175496" y="302394"/>
                </a:lnTo>
                <a:lnTo>
                  <a:pt x="214619" y="290701"/>
                </a:lnTo>
                <a:lnTo>
                  <a:pt x="248560" y="269037"/>
                </a:lnTo>
                <a:lnTo>
                  <a:pt x="275770" y="238605"/>
                </a:lnTo>
                <a:lnTo>
                  <a:pt x="294698" y="200605"/>
                </a:lnTo>
                <a:lnTo>
                  <a:pt x="303793" y="156239"/>
                </a:lnTo>
                <a:lnTo>
                  <a:pt x="304372" y="140243"/>
                </a:lnTo>
                <a:lnTo>
                  <a:pt x="302710" y="126515"/>
                </a:lnTo>
                <a:lnTo>
                  <a:pt x="290591" y="87982"/>
                </a:lnTo>
                <a:lnTo>
                  <a:pt x="268617" y="54604"/>
                </a:lnTo>
                <a:lnTo>
                  <a:pt x="237873" y="27895"/>
                </a:lnTo>
                <a:lnTo>
                  <a:pt x="199443" y="9366"/>
                </a:lnTo>
                <a:lnTo>
                  <a:pt x="154412" y="530"/>
                </a:lnTo>
                <a:lnTo>
                  <a:pt x="138122" y="0"/>
                </a:lnTo>
                <a:close/>
              </a:path>
            </a:pathLst>
          </a:custGeom>
          <a:solidFill>
            <a:srgbClr val="CC98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6781800" y="2819400"/>
            <a:ext cx="304800" cy="304800"/>
          </a:xfrm>
          <a:custGeom>
            <a:rect b="b" l="l" r="r" t="t"/>
            <a:pathLst>
              <a:path extrusionOk="0" h="304164" w="304800">
                <a:moveTo>
                  <a:pt x="0" y="151740"/>
                </a:moveTo>
                <a:lnTo>
                  <a:pt x="6106" y="108869"/>
                </a:lnTo>
                <a:lnTo>
                  <a:pt x="23271" y="70732"/>
                </a:lnTo>
                <a:lnTo>
                  <a:pt x="49763" y="39059"/>
                </a:lnTo>
                <a:lnTo>
                  <a:pt x="83850" y="15578"/>
                </a:lnTo>
                <a:lnTo>
                  <a:pt x="123801" y="2017"/>
                </a:lnTo>
                <a:lnTo>
                  <a:pt x="138122" y="0"/>
                </a:lnTo>
                <a:lnTo>
                  <a:pt x="154412" y="530"/>
                </a:lnTo>
                <a:lnTo>
                  <a:pt x="199443" y="9366"/>
                </a:lnTo>
                <a:lnTo>
                  <a:pt x="237873" y="27895"/>
                </a:lnTo>
                <a:lnTo>
                  <a:pt x="268617" y="54604"/>
                </a:lnTo>
                <a:lnTo>
                  <a:pt x="290591" y="87982"/>
                </a:lnTo>
                <a:lnTo>
                  <a:pt x="302710" y="126515"/>
                </a:lnTo>
                <a:lnTo>
                  <a:pt x="304372" y="140243"/>
                </a:lnTo>
                <a:lnTo>
                  <a:pt x="303793" y="156239"/>
                </a:lnTo>
                <a:lnTo>
                  <a:pt x="294698" y="200605"/>
                </a:lnTo>
                <a:lnTo>
                  <a:pt x="275770" y="238605"/>
                </a:lnTo>
                <a:lnTo>
                  <a:pt x="248560" y="269037"/>
                </a:lnTo>
                <a:lnTo>
                  <a:pt x="214619" y="290701"/>
                </a:lnTo>
                <a:lnTo>
                  <a:pt x="175496" y="302394"/>
                </a:lnTo>
                <a:lnTo>
                  <a:pt x="161572" y="303869"/>
                </a:lnTo>
                <a:lnTo>
                  <a:pt x="145825" y="303254"/>
                </a:lnTo>
                <a:lnTo>
                  <a:pt x="102021" y="293952"/>
                </a:lnTo>
                <a:lnTo>
                  <a:pt x="64383" y="274693"/>
                </a:lnTo>
                <a:lnTo>
                  <a:pt x="34213" y="247065"/>
                </a:lnTo>
                <a:lnTo>
                  <a:pt x="12813" y="212654"/>
                </a:lnTo>
                <a:lnTo>
                  <a:pt x="1482" y="173046"/>
                </a:lnTo>
                <a:lnTo>
                  <a:pt x="0" y="1517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7848600" y="2819400"/>
            <a:ext cx="304800" cy="304800"/>
          </a:xfrm>
          <a:custGeom>
            <a:rect b="b" l="l" r="r" t="t"/>
            <a:pathLst>
              <a:path extrusionOk="0" h="304164" w="304800">
                <a:moveTo>
                  <a:pt x="138122" y="0"/>
                </a:moveTo>
                <a:lnTo>
                  <a:pt x="96601" y="9870"/>
                </a:lnTo>
                <a:lnTo>
                  <a:pt x="60367" y="30236"/>
                </a:lnTo>
                <a:lnTo>
                  <a:pt x="31151" y="59371"/>
                </a:lnTo>
                <a:lnTo>
                  <a:pt x="10684" y="95545"/>
                </a:lnTo>
                <a:lnTo>
                  <a:pt x="699" y="137030"/>
                </a:lnTo>
                <a:lnTo>
                  <a:pt x="0" y="151740"/>
                </a:lnTo>
                <a:lnTo>
                  <a:pt x="168" y="158963"/>
                </a:lnTo>
                <a:lnTo>
                  <a:pt x="7853" y="199950"/>
                </a:lnTo>
                <a:lnTo>
                  <a:pt x="26041" y="236270"/>
                </a:lnTo>
                <a:lnTo>
                  <a:pt x="53432" y="266335"/>
                </a:lnTo>
                <a:lnTo>
                  <a:pt x="88725" y="288560"/>
                </a:lnTo>
                <a:lnTo>
                  <a:pt x="130619" y="301358"/>
                </a:lnTo>
                <a:lnTo>
                  <a:pt x="161572" y="303869"/>
                </a:lnTo>
                <a:lnTo>
                  <a:pt x="175496" y="302394"/>
                </a:lnTo>
                <a:lnTo>
                  <a:pt x="214619" y="290701"/>
                </a:lnTo>
                <a:lnTo>
                  <a:pt x="248560" y="269037"/>
                </a:lnTo>
                <a:lnTo>
                  <a:pt x="275770" y="238605"/>
                </a:lnTo>
                <a:lnTo>
                  <a:pt x="294698" y="200605"/>
                </a:lnTo>
                <a:lnTo>
                  <a:pt x="303793" y="156239"/>
                </a:lnTo>
                <a:lnTo>
                  <a:pt x="304372" y="140243"/>
                </a:lnTo>
                <a:lnTo>
                  <a:pt x="302710" y="126515"/>
                </a:lnTo>
                <a:lnTo>
                  <a:pt x="290591" y="87982"/>
                </a:lnTo>
                <a:lnTo>
                  <a:pt x="268617" y="54604"/>
                </a:lnTo>
                <a:lnTo>
                  <a:pt x="237873" y="27895"/>
                </a:lnTo>
                <a:lnTo>
                  <a:pt x="199443" y="9366"/>
                </a:lnTo>
                <a:lnTo>
                  <a:pt x="154412" y="530"/>
                </a:lnTo>
                <a:lnTo>
                  <a:pt x="138122" y="0"/>
                </a:lnTo>
                <a:close/>
              </a:path>
            </a:pathLst>
          </a:custGeom>
          <a:solidFill>
            <a:srgbClr val="CC98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7848600" y="2819400"/>
            <a:ext cx="304800" cy="304800"/>
          </a:xfrm>
          <a:custGeom>
            <a:rect b="b" l="l" r="r" t="t"/>
            <a:pathLst>
              <a:path extrusionOk="0" h="304164" w="304800">
                <a:moveTo>
                  <a:pt x="0" y="151740"/>
                </a:moveTo>
                <a:lnTo>
                  <a:pt x="6106" y="108869"/>
                </a:lnTo>
                <a:lnTo>
                  <a:pt x="23271" y="70732"/>
                </a:lnTo>
                <a:lnTo>
                  <a:pt x="49763" y="39059"/>
                </a:lnTo>
                <a:lnTo>
                  <a:pt x="83850" y="15578"/>
                </a:lnTo>
                <a:lnTo>
                  <a:pt x="123801" y="2017"/>
                </a:lnTo>
                <a:lnTo>
                  <a:pt x="138122" y="0"/>
                </a:lnTo>
                <a:lnTo>
                  <a:pt x="154412" y="530"/>
                </a:lnTo>
                <a:lnTo>
                  <a:pt x="199443" y="9366"/>
                </a:lnTo>
                <a:lnTo>
                  <a:pt x="237873" y="27895"/>
                </a:lnTo>
                <a:lnTo>
                  <a:pt x="268617" y="54604"/>
                </a:lnTo>
                <a:lnTo>
                  <a:pt x="290591" y="87982"/>
                </a:lnTo>
                <a:lnTo>
                  <a:pt x="302710" y="126515"/>
                </a:lnTo>
                <a:lnTo>
                  <a:pt x="304372" y="140243"/>
                </a:lnTo>
                <a:lnTo>
                  <a:pt x="303793" y="156239"/>
                </a:lnTo>
                <a:lnTo>
                  <a:pt x="294698" y="200605"/>
                </a:lnTo>
                <a:lnTo>
                  <a:pt x="275770" y="238605"/>
                </a:lnTo>
                <a:lnTo>
                  <a:pt x="248560" y="269037"/>
                </a:lnTo>
                <a:lnTo>
                  <a:pt x="214619" y="290701"/>
                </a:lnTo>
                <a:lnTo>
                  <a:pt x="175496" y="302394"/>
                </a:lnTo>
                <a:lnTo>
                  <a:pt x="161572" y="303869"/>
                </a:lnTo>
                <a:lnTo>
                  <a:pt x="145825" y="303254"/>
                </a:lnTo>
                <a:lnTo>
                  <a:pt x="102021" y="293952"/>
                </a:lnTo>
                <a:lnTo>
                  <a:pt x="64383" y="274693"/>
                </a:lnTo>
                <a:lnTo>
                  <a:pt x="34213" y="247065"/>
                </a:lnTo>
                <a:lnTo>
                  <a:pt x="12813" y="212654"/>
                </a:lnTo>
                <a:lnTo>
                  <a:pt x="1482" y="173046"/>
                </a:lnTo>
                <a:lnTo>
                  <a:pt x="0" y="1517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8915400" y="3810000"/>
            <a:ext cx="304800" cy="304800"/>
          </a:xfrm>
          <a:custGeom>
            <a:rect b="b" l="l" r="r" t="t"/>
            <a:pathLst>
              <a:path extrusionOk="0" h="304164" w="304800">
                <a:moveTo>
                  <a:pt x="138122" y="0"/>
                </a:moveTo>
                <a:lnTo>
                  <a:pt x="96601" y="9871"/>
                </a:lnTo>
                <a:lnTo>
                  <a:pt x="60367" y="30241"/>
                </a:lnTo>
                <a:lnTo>
                  <a:pt x="31151" y="59377"/>
                </a:lnTo>
                <a:lnTo>
                  <a:pt x="10684" y="95551"/>
                </a:lnTo>
                <a:lnTo>
                  <a:pt x="699" y="137033"/>
                </a:lnTo>
                <a:lnTo>
                  <a:pt x="0" y="151740"/>
                </a:lnTo>
                <a:lnTo>
                  <a:pt x="168" y="158963"/>
                </a:lnTo>
                <a:lnTo>
                  <a:pt x="7852" y="199955"/>
                </a:lnTo>
                <a:lnTo>
                  <a:pt x="26041" y="236276"/>
                </a:lnTo>
                <a:lnTo>
                  <a:pt x="53432" y="266340"/>
                </a:lnTo>
                <a:lnTo>
                  <a:pt x="88724" y="288562"/>
                </a:lnTo>
                <a:lnTo>
                  <a:pt x="130617" y="301358"/>
                </a:lnTo>
                <a:lnTo>
                  <a:pt x="161570" y="303869"/>
                </a:lnTo>
                <a:lnTo>
                  <a:pt x="175495" y="302394"/>
                </a:lnTo>
                <a:lnTo>
                  <a:pt x="214618" y="290703"/>
                </a:lnTo>
                <a:lnTo>
                  <a:pt x="248560" y="269043"/>
                </a:lnTo>
                <a:lnTo>
                  <a:pt x="275770" y="238612"/>
                </a:lnTo>
                <a:lnTo>
                  <a:pt x="294698" y="200612"/>
                </a:lnTo>
                <a:lnTo>
                  <a:pt x="303793" y="156243"/>
                </a:lnTo>
                <a:lnTo>
                  <a:pt x="304372" y="140245"/>
                </a:lnTo>
                <a:lnTo>
                  <a:pt x="302710" y="126518"/>
                </a:lnTo>
                <a:lnTo>
                  <a:pt x="290591" y="87988"/>
                </a:lnTo>
                <a:lnTo>
                  <a:pt x="268617" y="54610"/>
                </a:lnTo>
                <a:lnTo>
                  <a:pt x="237873" y="27899"/>
                </a:lnTo>
                <a:lnTo>
                  <a:pt x="199443" y="9368"/>
                </a:lnTo>
                <a:lnTo>
                  <a:pt x="154412" y="530"/>
                </a:lnTo>
                <a:lnTo>
                  <a:pt x="138122" y="0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8915400" y="3810000"/>
            <a:ext cx="304800" cy="304800"/>
          </a:xfrm>
          <a:custGeom>
            <a:rect b="b" l="l" r="r" t="t"/>
            <a:pathLst>
              <a:path extrusionOk="0" h="304164" w="304800">
                <a:moveTo>
                  <a:pt x="0" y="151740"/>
                </a:moveTo>
                <a:lnTo>
                  <a:pt x="6106" y="108874"/>
                </a:lnTo>
                <a:lnTo>
                  <a:pt x="23271" y="70739"/>
                </a:lnTo>
                <a:lnTo>
                  <a:pt x="49763" y="39064"/>
                </a:lnTo>
                <a:lnTo>
                  <a:pt x="83850" y="15580"/>
                </a:lnTo>
                <a:lnTo>
                  <a:pt x="123801" y="2017"/>
                </a:lnTo>
                <a:lnTo>
                  <a:pt x="138122" y="0"/>
                </a:lnTo>
                <a:lnTo>
                  <a:pt x="154412" y="530"/>
                </a:lnTo>
                <a:lnTo>
                  <a:pt x="199443" y="9368"/>
                </a:lnTo>
                <a:lnTo>
                  <a:pt x="237873" y="27899"/>
                </a:lnTo>
                <a:lnTo>
                  <a:pt x="268617" y="54610"/>
                </a:lnTo>
                <a:lnTo>
                  <a:pt x="290591" y="87988"/>
                </a:lnTo>
                <a:lnTo>
                  <a:pt x="302710" y="126518"/>
                </a:lnTo>
                <a:lnTo>
                  <a:pt x="304372" y="140245"/>
                </a:lnTo>
                <a:lnTo>
                  <a:pt x="303793" y="156243"/>
                </a:lnTo>
                <a:lnTo>
                  <a:pt x="294698" y="200612"/>
                </a:lnTo>
                <a:lnTo>
                  <a:pt x="275770" y="238612"/>
                </a:lnTo>
                <a:lnTo>
                  <a:pt x="248560" y="269043"/>
                </a:lnTo>
                <a:lnTo>
                  <a:pt x="214618" y="290703"/>
                </a:lnTo>
                <a:lnTo>
                  <a:pt x="175495" y="302394"/>
                </a:lnTo>
                <a:lnTo>
                  <a:pt x="161570" y="303869"/>
                </a:lnTo>
                <a:lnTo>
                  <a:pt x="145824" y="303254"/>
                </a:lnTo>
                <a:lnTo>
                  <a:pt x="102020" y="293953"/>
                </a:lnTo>
                <a:lnTo>
                  <a:pt x="64382" y="274697"/>
                </a:lnTo>
                <a:lnTo>
                  <a:pt x="34213" y="247071"/>
                </a:lnTo>
                <a:lnTo>
                  <a:pt x="12812" y="212659"/>
                </a:lnTo>
                <a:lnTo>
                  <a:pt x="1482" y="173048"/>
                </a:lnTo>
                <a:lnTo>
                  <a:pt x="0" y="1517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915400" y="4572000"/>
            <a:ext cx="304800" cy="304800"/>
          </a:xfrm>
          <a:custGeom>
            <a:rect b="b" l="l" r="r" t="t"/>
            <a:pathLst>
              <a:path extrusionOk="0" h="304164" w="304800">
                <a:moveTo>
                  <a:pt x="138122" y="0"/>
                </a:moveTo>
                <a:lnTo>
                  <a:pt x="96601" y="9871"/>
                </a:lnTo>
                <a:lnTo>
                  <a:pt x="60367" y="30241"/>
                </a:lnTo>
                <a:lnTo>
                  <a:pt x="31151" y="59377"/>
                </a:lnTo>
                <a:lnTo>
                  <a:pt x="10684" y="95551"/>
                </a:lnTo>
                <a:lnTo>
                  <a:pt x="699" y="137033"/>
                </a:lnTo>
                <a:lnTo>
                  <a:pt x="0" y="151740"/>
                </a:lnTo>
                <a:lnTo>
                  <a:pt x="168" y="158963"/>
                </a:lnTo>
                <a:lnTo>
                  <a:pt x="7852" y="199955"/>
                </a:lnTo>
                <a:lnTo>
                  <a:pt x="26041" y="236276"/>
                </a:lnTo>
                <a:lnTo>
                  <a:pt x="53432" y="266340"/>
                </a:lnTo>
                <a:lnTo>
                  <a:pt x="88724" y="288562"/>
                </a:lnTo>
                <a:lnTo>
                  <a:pt x="130617" y="301358"/>
                </a:lnTo>
                <a:lnTo>
                  <a:pt x="161570" y="303869"/>
                </a:lnTo>
                <a:lnTo>
                  <a:pt x="175495" y="302394"/>
                </a:lnTo>
                <a:lnTo>
                  <a:pt x="214618" y="290703"/>
                </a:lnTo>
                <a:lnTo>
                  <a:pt x="248560" y="269043"/>
                </a:lnTo>
                <a:lnTo>
                  <a:pt x="275770" y="238612"/>
                </a:lnTo>
                <a:lnTo>
                  <a:pt x="294698" y="200612"/>
                </a:lnTo>
                <a:lnTo>
                  <a:pt x="303793" y="156243"/>
                </a:lnTo>
                <a:lnTo>
                  <a:pt x="304372" y="140245"/>
                </a:lnTo>
                <a:lnTo>
                  <a:pt x="302710" y="126518"/>
                </a:lnTo>
                <a:lnTo>
                  <a:pt x="290591" y="87988"/>
                </a:lnTo>
                <a:lnTo>
                  <a:pt x="268617" y="54610"/>
                </a:lnTo>
                <a:lnTo>
                  <a:pt x="237873" y="27899"/>
                </a:lnTo>
                <a:lnTo>
                  <a:pt x="199443" y="9368"/>
                </a:lnTo>
                <a:lnTo>
                  <a:pt x="154412" y="530"/>
                </a:lnTo>
                <a:lnTo>
                  <a:pt x="138122" y="0"/>
                </a:lnTo>
                <a:close/>
              </a:path>
            </a:pathLst>
          </a:custGeom>
          <a:solidFill>
            <a:srgbClr val="CC98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8915400" y="4572000"/>
            <a:ext cx="304800" cy="304800"/>
          </a:xfrm>
          <a:custGeom>
            <a:rect b="b" l="l" r="r" t="t"/>
            <a:pathLst>
              <a:path extrusionOk="0" h="304164" w="304800">
                <a:moveTo>
                  <a:pt x="0" y="151740"/>
                </a:moveTo>
                <a:lnTo>
                  <a:pt x="6106" y="108874"/>
                </a:lnTo>
                <a:lnTo>
                  <a:pt x="23271" y="70739"/>
                </a:lnTo>
                <a:lnTo>
                  <a:pt x="49763" y="39064"/>
                </a:lnTo>
                <a:lnTo>
                  <a:pt x="83850" y="15580"/>
                </a:lnTo>
                <a:lnTo>
                  <a:pt x="123801" y="2017"/>
                </a:lnTo>
                <a:lnTo>
                  <a:pt x="138122" y="0"/>
                </a:lnTo>
                <a:lnTo>
                  <a:pt x="154412" y="530"/>
                </a:lnTo>
                <a:lnTo>
                  <a:pt x="199443" y="9368"/>
                </a:lnTo>
                <a:lnTo>
                  <a:pt x="237873" y="27899"/>
                </a:lnTo>
                <a:lnTo>
                  <a:pt x="268617" y="54610"/>
                </a:lnTo>
                <a:lnTo>
                  <a:pt x="290591" y="87988"/>
                </a:lnTo>
                <a:lnTo>
                  <a:pt x="302710" y="126518"/>
                </a:lnTo>
                <a:lnTo>
                  <a:pt x="304372" y="140245"/>
                </a:lnTo>
                <a:lnTo>
                  <a:pt x="303793" y="156243"/>
                </a:lnTo>
                <a:lnTo>
                  <a:pt x="294698" y="200612"/>
                </a:lnTo>
                <a:lnTo>
                  <a:pt x="275770" y="238612"/>
                </a:lnTo>
                <a:lnTo>
                  <a:pt x="248560" y="269043"/>
                </a:lnTo>
                <a:lnTo>
                  <a:pt x="214618" y="290703"/>
                </a:lnTo>
                <a:lnTo>
                  <a:pt x="175495" y="302394"/>
                </a:lnTo>
                <a:lnTo>
                  <a:pt x="161570" y="303869"/>
                </a:lnTo>
                <a:lnTo>
                  <a:pt x="145824" y="303254"/>
                </a:lnTo>
                <a:lnTo>
                  <a:pt x="102020" y="293953"/>
                </a:lnTo>
                <a:lnTo>
                  <a:pt x="64382" y="274697"/>
                </a:lnTo>
                <a:lnTo>
                  <a:pt x="34213" y="247071"/>
                </a:lnTo>
                <a:lnTo>
                  <a:pt x="12812" y="212659"/>
                </a:lnTo>
                <a:lnTo>
                  <a:pt x="1482" y="173048"/>
                </a:lnTo>
                <a:lnTo>
                  <a:pt x="0" y="15174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3355976" y="4572001"/>
            <a:ext cx="142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3355976" y="3810001"/>
            <a:ext cx="142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4498976" y="2819401"/>
            <a:ext cx="2505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aseline="-25000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aseline="-2500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aseline="-25000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baseline="-2500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7927976" y="2819401"/>
            <a:ext cx="142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8915400" y="3733801"/>
            <a:ext cx="381000" cy="307777"/>
          </a:xfrm>
          <a:prstGeom prst="rect">
            <a:avLst/>
          </a:prstGeom>
          <a:solidFill>
            <a:srgbClr val="9865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2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8994776" y="4572001"/>
            <a:ext cx="142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4953000" y="6477000"/>
            <a:ext cx="2743200" cy="76200"/>
          </a:xfrm>
          <a:custGeom>
            <a:rect b="b" l="l" r="r" t="t"/>
            <a:pathLst>
              <a:path extrusionOk="0" h="76200" w="2743200">
                <a:moveTo>
                  <a:pt x="0" y="76199"/>
                </a:moveTo>
                <a:lnTo>
                  <a:pt x="2743199" y="76199"/>
                </a:lnTo>
                <a:lnTo>
                  <a:pt x="27431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3A80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4953000" y="6477000"/>
            <a:ext cx="2743200" cy="76200"/>
          </a:xfrm>
          <a:custGeom>
            <a:rect b="b" l="l" r="r" t="t"/>
            <a:pathLst>
              <a:path extrusionOk="0" h="76200" w="2743200">
                <a:moveTo>
                  <a:pt x="0" y="76199"/>
                </a:moveTo>
                <a:lnTo>
                  <a:pt x="2743199" y="76199"/>
                </a:lnTo>
                <a:lnTo>
                  <a:pt x="27431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3355975" y="6384925"/>
            <a:ext cx="67468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platno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4267200" y="6438900"/>
            <a:ext cx="533400" cy="76200"/>
          </a:xfrm>
          <a:custGeom>
            <a:rect b="b" l="l" r="r" t="t"/>
            <a:pathLst>
              <a:path extrusionOk="0" h="76200" w="533400">
                <a:moveTo>
                  <a:pt x="457199" y="0"/>
                </a:moveTo>
                <a:lnTo>
                  <a:pt x="457199" y="76199"/>
                </a:lnTo>
                <a:lnTo>
                  <a:pt x="520707" y="44446"/>
                </a:lnTo>
                <a:lnTo>
                  <a:pt x="469904" y="44446"/>
                </a:lnTo>
                <a:lnTo>
                  <a:pt x="469904" y="31754"/>
                </a:lnTo>
                <a:lnTo>
                  <a:pt x="520708" y="31754"/>
                </a:lnTo>
                <a:lnTo>
                  <a:pt x="457199" y="0"/>
                </a:lnTo>
                <a:close/>
              </a:path>
              <a:path extrusionOk="0" h="76200" w="533400">
                <a:moveTo>
                  <a:pt x="457199" y="31754"/>
                </a:moveTo>
                <a:lnTo>
                  <a:pt x="0" y="31754"/>
                </a:lnTo>
                <a:lnTo>
                  <a:pt x="0" y="44446"/>
                </a:lnTo>
                <a:lnTo>
                  <a:pt x="457199" y="44446"/>
                </a:lnTo>
                <a:lnTo>
                  <a:pt x="457199" y="31754"/>
                </a:lnTo>
                <a:close/>
              </a:path>
              <a:path extrusionOk="0" h="76200" w="533400">
                <a:moveTo>
                  <a:pt x="520708" y="31754"/>
                </a:moveTo>
                <a:lnTo>
                  <a:pt x="469904" y="31754"/>
                </a:lnTo>
                <a:lnTo>
                  <a:pt x="469904" y="44446"/>
                </a:lnTo>
                <a:lnTo>
                  <a:pt x="520707" y="44446"/>
                </a:lnTo>
                <a:lnTo>
                  <a:pt x="533399" y="38099"/>
                </a:lnTo>
                <a:lnTo>
                  <a:pt x="520708" y="317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3962400" y="3352800"/>
            <a:ext cx="4572000" cy="253916"/>
          </a:xfrm>
          <a:prstGeom prst="rect">
            <a:avLst/>
          </a:prstGeom>
          <a:solidFill>
            <a:srgbClr val="FFFF9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1559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Sto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810000" y="2133601"/>
            <a:ext cx="4648200" cy="246221"/>
          </a:xfrm>
          <a:prstGeom prst="rect">
            <a:avLst/>
          </a:prstGeom>
          <a:solidFill>
            <a:srgbClr val="CC98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50990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saradnik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ispitanik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974976" y="4640264"/>
            <a:ext cx="1365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2974976" y="3878264"/>
            <a:ext cx="1365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117976" y="2887664"/>
            <a:ext cx="1365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623176" y="2887664"/>
            <a:ext cx="1365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8689976" y="3878264"/>
            <a:ext cx="1365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8689976" y="4640264"/>
            <a:ext cx="1365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2060575" y="2497139"/>
            <a:ext cx="137953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redosled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izjašnjavanja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3009900" y="3429000"/>
            <a:ext cx="76200" cy="381000"/>
          </a:xfrm>
          <a:custGeom>
            <a:rect b="b" l="l" r="r" t="t"/>
            <a:pathLst>
              <a:path extrusionOk="0" h="381000" w="76200">
                <a:moveTo>
                  <a:pt x="44445" y="63495"/>
                </a:moveTo>
                <a:lnTo>
                  <a:pt x="31753" y="63495"/>
                </a:lnTo>
                <a:lnTo>
                  <a:pt x="31753" y="380999"/>
                </a:lnTo>
                <a:lnTo>
                  <a:pt x="44445" y="380999"/>
                </a:lnTo>
                <a:lnTo>
                  <a:pt x="44445" y="63495"/>
                </a:lnTo>
                <a:close/>
              </a:path>
              <a:path extrusionOk="0" h="381000" w="76200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95"/>
                </a:lnTo>
                <a:lnTo>
                  <a:pt x="69847" y="63495"/>
                </a:lnTo>
                <a:lnTo>
                  <a:pt x="38099" y="0"/>
                </a:lnTo>
                <a:close/>
              </a:path>
              <a:path extrusionOk="0" h="381000" w="76200">
                <a:moveTo>
                  <a:pt x="69847" y="63495"/>
                </a:moveTo>
                <a:lnTo>
                  <a:pt x="44445" y="63495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3581400" y="2933700"/>
            <a:ext cx="457200" cy="76200"/>
          </a:xfrm>
          <a:custGeom>
            <a:rect b="b" l="l" r="r" t="t"/>
            <a:pathLst>
              <a:path extrusionOk="0" h="76200" w="457200">
                <a:moveTo>
                  <a:pt x="380999" y="0"/>
                </a:moveTo>
                <a:lnTo>
                  <a:pt x="380999" y="76199"/>
                </a:lnTo>
                <a:lnTo>
                  <a:pt x="444495" y="44452"/>
                </a:lnTo>
                <a:lnTo>
                  <a:pt x="393704" y="44452"/>
                </a:lnTo>
                <a:lnTo>
                  <a:pt x="393704" y="31760"/>
                </a:lnTo>
                <a:lnTo>
                  <a:pt x="444520" y="31760"/>
                </a:lnTo>
                <a:lnTo>
                  <a:pt x="380999" y="0"/>
                </a:lnTo>
                <a:close/>
              </a:path>
              <a:path extrusionOk="0" h="76200" w="457200">
                <a:moveTo>
                  <a:pt x="380999" y="31760"/>
                </a:moveTo>
                <a:lnTo>
                  <a:pt x="0" y="31760"/>
                </a:lnTo>
                <a:lnTo>
                  <a:pt x="0" y="44452"/>
                </a:lnTo>
                <a:lnTo>
                  <a:pt x="380999" y="44452"/>
                </a:lnTo>
                <a:lnTo>
                  <a:pt x="380999" y="31760"/>
                </a:lnTo>
                <a:close/>
              </a:path>
              <a:path extrusionOk="0" h="76200" w="457200">
                <a:moveTo>
                  <a:pt x="444520" y="31760"/>
                </a:moveTo>
                <a:lnTo>
                  <a:pt x="393704" y="31760"/>
                </a:lnTo>
                <a:lnTo>
                  <a:pt x="393704" y="44452"/>
                </a:lnTo>
                <a:lnTo>
                  <a:pt x="444495" y="44452"/>
                </a:lnTo>
                <a:lnTo>
                  <a:pt x="457199" y="38099"/>
                </a:lnTo>
                <a:lnTo>
                  <a:pt x="444520" y="317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2287588" y="1331914"/>
            <a:ext cx="54546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Raspored sedenja u klasičnom eksperimentu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>
            <p:ph type="title"/>
          </p:nvPr>
        </p:nvSpPr>
        <p:spPr>
          <a:xfrm>
            <a:off x="949712" y="-74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293050">
            <a:noAutofit/>
          </a:bodyPr>
          <a:lstStyle/>
          <a:p>
            <a:pPr indent="0" lvl="0" marL="2317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Ašova istraživanja konformiranja, situacija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>
            <p:ph type="title"/>
          </p:nvPr>
        </p:nvSpPr>
        <p:spPr>
          <a:xfrm>
            <a:off x="1678263" y="514346"/>
            <a:ext cx="2688954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Vrsta ponašanja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4"/>
          <p:cNvSpPr/>
          <p:nvPr/>
        </p:nvSpPr>
        <p:spPr>
          <a:xfrm>
            <a:off x="1752600" y="1854200"/>
            <a:ext cx="2552700" cy="13462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66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Prosocijalno ponašanje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4"/>
          <p:cNvSpPr/>
          <p:nvPr/>
        </p:nvSpPr>
        <p:spPr>
          <a:xfrm>
            <a:off x="1727200" y="3543300"/>
            <a:ext cx="2552700" cy="1346200"/>
          </a:xfrm>
          <a:prstGeom prst="rect">
            <a:avLst/>
          </a:prstGeom>
          <a:solidFill>
            <a:srgbClr val="996600"/>
          </a:solidFill>
          <a:ln cap="flat" cmpd="sng" w="12700">
            <a:solidFill>
              <a:srgbClr val="99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Pomaganje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4"/>
          <p:cNvSpPr/>
          <p:nvPr/>
        </p:nvSpPr>
        <p:spPr>
          <a:xfrm>
            <a:off x="1739900" y="5156200"/>
            <a:ext cx="2552700" cy="1346200"/>
          </a:xfrm>
          <a:prstGeom prst="rect">
            <a:avLst/>
          </a:prstGeom>
          <a:solidFill>
            <a:srgbClr val="996600"/>
          </a:solidFill>
          <a:ln cap="flat" cmpd="sng" w="12700">
            <a:solidFill>
              <a:srgbClr val="99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Altruizam</a:t>
            </a:r>
            <a:endParaRPr/>
          </a:p>
        </p:txBody>
      </p:sp>
      <p:sp>
        <p:nvSpPr>
          <p:cNvPr id="329" name="Google Shape;329;p34"/>
          <p:cNvSpPr/>
          <p:nvPr/>
        </p:nvSpPr>
        <p:spPr>
          <a:xfrm>
            <a:off x="5181600" y="55721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Definicija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4"/>
          <p:cNvSpPr/>
          <p:nvPr/>
        </p:nvSpPr>
        <p:spPr>
          <a:xfrm>
            <a:off x="8077200" y="557210"/>
            <a:ext cx="1905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4"/>
          <p:cNvSpPr/>
          <p:nvPr/>
        </p:nvSpPr>
        <p:spPr>
          <a:xfrm>
            <a:off x="5029200" y="1676400"/>
            <a:ext cx="2209800" cy="36576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FCFE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Svako ponašanje koje povećava dobrobit druge strane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2" name="Google Shape;332;p34"/>
          <p:cNvCxnSpPr/>
          <p:nvPr/>
        </p:nvCxnSpPr>
        <p:spPr>
          <a:xfrm>
            <a:off x="4267200" y="2540000"/>
            <a:ext cx="685800" cy="0"/>
          </a:xfrm>
          <a:prstGeom prst="straightConnector1">
            <a:avLst/>
          </a:prstGeom>
          <a:noFill/>
          <a:ln cap="flat" cmpd="sng" w="57150">
            <a:solidFill>
              <a:srgbClr val="FAFD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3" name="Google Shape;333;p34"/>
          <p:cNvCxnSpPr/>
          <p:nvPr/>
        </p:nvCxnSpPr>
        <p:spPr>
          <a:xfrm>
            <a:off x="7239000" y="2540000"/>
            <a:ext cx="533400" cy="0"/>
          </a:xfrm>
          <a:prstGeom prst="straightConnector1">
            <a:avLst/>
          </a:prstGeom>
          <a:noFill/>
          <a:ln cap="flat" cmpd="sng" w="57150">
            <a:solidFill>
              <a:srgbClr val="FAFD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" name="Google Shape;334;p34"/>
          <p:cNvSpPr/>
          <p:nvPr/>
        </p:nvSpPr>
        <p:spPr>
          <a:xfrm>
            <a:off x="7924800" y="1676400"/>
            <a:ext cx="2362200" cy="3657600"/>
          </a:xfrm>
          <a:prstGeom prst="rect">
            <a:avLst/>
          </a:prstGeom>
          <a:solidFill>
            <a:srgbClr val="0087C0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Saradnja na zajedničkom projektu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"/>
          <p:cNvSpPr/>
          <p:nvPr/>
        </p:nvSpPr>
        <p:spPr>
          <a:xfrm>
            <a:off x="1730298" y="1854200"/>
            <a:ext cx="2552700" cy="1346200"/>
          </a:xfrm>
          <a:prstGeom prst="rect">
            <a:avLst/>
          </a:prstGeom>
          <a:solidFill>
            <a:srgbClr val="996600"/>
          </a:solidFill>
          <a:ln cap="flat" cmpd="sng" w="12700">
            <a:solidFill>
              <a:srgbClr val="99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Prosocijalno ponašanje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5"/>
          <p:cNvSpPr/>
          <p:nvPr/>
        </p:nvSpPr>
        <p:spPr>
          <a:xfrm>
            <a:off x="1704898" y="3543300"/>
            <a:ext cx="2552700" cy="13462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66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Pomaganje</a:t>
            </a:r>
            <a:endParaRPr/>
          </a:p>
        </p:txBody>
      </p:sp>
      <p:sp>
        <p:nvSpPr>
          <p:cNvPr id="341" name="Google Shape;341;p35"/>
          <p:cNvSpPr/>
          <p:nvPr/>
        </p:nvSpPr>
        <p:spPr>
          <a:xfrm>
            <a:off x="1717598" y="5156200"/>
            <a:ext cx="2552700" cy="1346200"/>
          </a:xfrm>
          <a:prstGeom prst="rect">
            <a:avLst/>
          </a:prstGeom>
          <a:solidFill>
            <a:srgbClr val="996600"/>
          </a:solidFill>
          <a:ln cap="flat" cmpd="sng" w="12700">
            <a:solidFill>
              <a:srgbClr val="99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Altruizam</a:t>
            </a:r>
            <a:endParaRPr/>
          </a:p>
        </p:txBody>
      </p:sp>
      <p:sp>
        <p:nvSpPr>
          <p:cNvPr id="342" name="Google Shape;342;p35"/>
          <p:cNvSpPr/>
          <p:nvPr/>
        </p:nvSpPr>
        <p:spPr>
          <a:xfrm>
            <a:off x="4841798" y="2387600"/>
            <a:ext cx="2438400" cy="36576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FCFE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Pomaganje drugome iz različitih, sebičnih ili nesebičnih, motiva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35"/>
          <p:cNvCxnSpPr/>
          <p:nvPr/>
        </p:nvCxnSpPr>
        <p:spPr>
          <a:xfrm>
            <a:off x="4282998" y="4216400"/>
            <a:ext cx="508000" cy="0"/>
          </a:xfrm>
          <a:prstGeom prst="straightConnector1">
            <a:avLst/>
          </a:prstGeom>
          <a:noFill/>
          <a:ln cap="flat" cmpd="sng" w="57150">
            <a:solidFill>
              <a:srgbClr val="FAFD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35"/>
          <p:cNvCxnSpPr/>
          <p:nvPr/>
        </p:nvCxnSpPr>
        <p:spPr>
          <a:xfrm>
            <a:off x="7292898" y="4216400"/>
            <a:ext cx="533400" cy="0"/>
          </a:xfrm>
          <a:prstGeom prst="straightConnector1">
            <a:avLst/>
          </a:prstGeom>
          <a:noFill/>
          <a:ln cap="flat" cmpd="sng" w="57150">
            <a:solidFill>
              <a:srgbClr val="FAFD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5" name="Google Shape;345;p35"/>
          <p:cNvSpPr/>
          <p:nvPr/>
        </p:nvSpPr>
        <p:spPr>
          <a:xfrm>
            <a:off x="7902498" y="2387600"/>
            <a:ext cx="2362200" cy="3657600"/>
          </a:xfrm>
          <a:prstGeom prst="rect">
            <a:avLst/>
          </a:prstGeom>
          <a:solidFill>
            <a:srgbClr val="0087C0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Bolničarka pomaže bolesniku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5"/>
          <p:cNvSpPr txBox="1"/>
          <p:nvPr>
            <p:ph type="title"/>
          </p:nvPr>
        </p:nvSpPr>
        <p:spPr>
          <a:xfrm>
            <a:off x="1678263" y="514346"/>
            <a:ext cx="2688954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Vrsta ponašanja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5"/>
          <p:cNvSpPr/>
          <p:nvPr/>
        </p:nvSpPr>
        <p:spPr>
          <a:xfrm>
            <a:off x="5181600" y="55721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Definicija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5"/>
          <p:cNvSpPr/>
          <p:nvPr/>
        </p:nvSpPr>
        <p:spPr>
          <a:xfrm>
            <a:off x="8077200" y="557210"/>
            <a:ext cx="1905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>
            <a:off x="1752600" y="1854200"/>
            <a:ext cx="2552700" cy="1346200"/>
          </a:xfrm>
          <a:prstGeom prst="rect">
            <a:avLst/>
          </a:prstGeom>
          <a:solidFill>
            <a:srgbClr val="996600"/>
          </a:solidFill>
          <a:ln cap="flat" cmpd="sng" w="12700">
            <a:solidFill>
              <a:srgbClr val="99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Prosocijalno ponašanje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6"/>
          <p:cNvSpPr/>
          <p:nvPr/>
        </p:nvSpPr>
        <p:spPr>
          <a:xfrm>
            <a:off x="1727200" y="3543300"/>
            <a:ext cx="2552700" cy="1346200"/>
          </a:xfrm>
          <a:prstGeom prst="rect">
            <a:avLst/>
          </a:prstGeom>
          <a:solidFill>
            <a:srgbClr val="996600"/>
          </a:solidFill>
          <a:ln cap="flat" cmpd="sng" w="12700">
            <a:solidFill>
              <a:srgbClr val="99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Pomaganje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6"/>
          <p:cNvSpPr/>
          <p:nvPr/>
        </p:nvSpPr>
        <p:spPr>
          <a:xfrm>
            <a:off x="1739900" y="5156200"/>
            <a:ext cx="2552700" cy="13462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45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Altruizam</a:t>
            </a:r>
            <a:endParaRPr/>
          </a:p>
        </p:txBody>
      </p:sp>
      <p:sp>
        <p:nvSpPr>
          <p:cNvPr id="356" name="Google Shape;356;p36"/>
          <p:cNvSpPr/>
          <p:nvPr/>
        </p:nvSpPr>
        <p:spPr>
          <a:xfrm>
            <a:off x="4864100" y="2844800"/>
            <a:ext cx="2438400" cy="36576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FCFE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Pomaganje radi dobrobiti drugog, bez očekivanja nagrade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Google Shape;357;p36"/>
          <p:cNvCxnSpPr/>
          <p:nvPr/>
        </p:nvCxnSpPr>
        <p:spPr>
          <a:xfrm>
            <a:off x="4318000" y="5778500"/>
            <a:ext cx="508000" cy="0"/>
          </a:xfrm>
          <a:prstGeom prst="straightConnector1">
            <a:avLst/>
          </a:prstGeom>
          <a:noFill/>
          <a:ln cap="flat" cmpd="sng" w="57150">
            <a:solidFill>
              <a:srgbClr val="FAFD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36"/>
          <p:cNvCxnSpPr/>
          <p:nvPr/>
        </p:nvCxnSpPr>
        <p:spPr>
          <a:xfrm>
            <a:off x="7315200" y="5778500"/>
            <a:ext cx="533400" cy="0"/>
          </a:xfrm>
          <a:prstGeom prst="straightConnector1">
            <a:avLst/>
          </a:prstGeom>
          <a:noFill/>
          <a:ln cap="flat" cmpd="sng" w="57150">
            <a:solidFill>
              <a:srgbClr val="FAFD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9" name="Google Shape;359;p36"/>
          <p:cNvSpPr/>
          <p:nvPr/>
        </p:nvSpPr>
        <p:spPr>
          <a:xfrm>
            <a:off x="7924800" y="2844800"/>
            <a:ext cx="2362200" cy="3657600"/>
          </a:xfrm>
          <a:prstGeom prst="rect">
            <a:avLst/>
          </a:prstGeom>
          <a:solidFill>
            <a:srgbClr val="0087C0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Skok u vodu da bi se spasao davljenik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6"/>
          <p:cNvSpPr txBox="1"/>
          <p:nvPr>
            <p:ph type="title"/>
          </p:nvPr>
        </p:nvSpPr>
        <p:spPr>
          <a:xfrm>
            <a:off x="1678263" y="514346"/>
            <a:ext cx="2688954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Vrsta ponašanja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6"/>
          <p:cNvSpPr/>
          <p:nvPr/>
        </p:nvSpPr>
        <p:spPr>
          <a:xfrm>
            <a:off x="5181600" y="55721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Definicija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8077200" y="557210"/>
            <a:ext cx="1905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/>
          <p:nvPr>
            <p:ph type="ctrTitle"/>
          </p:nvPr>
        </p:nvSpPr>
        <p:spPr>
          <a:xfrm>
            <a:off x="1901052" y="3757613"/>
            <a:ext cx="9144000" cy="1205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en-US" sz="5400"/>
            </a:br>
            <a:br>
              <a:rPr lang="en-US" sz="5400"/>
            </a:br>
            <a:r>
              <a:rPr lang="en-US" sz="5400"/>
              <a:t>Poslušnost, konformiranje</a:t>
            </a:r>
            <a:br>
              <a:rPr lang="en-US" sz="5400"/>
            </a:br>
            <a:r>
              <a:rPr lang="en-US" sz="5400"/>
              <a:t>Altruizam</a:t>
            </a:r>
            <a:br>
              <a:rPr lang="en-US" sz="5400"/>
            </a:br>
            <a:r>
              <a:rPr lang="en-US" sz="5400"/>
              <a:t>(Zimbardo)</a:t>
            </a:r>
            <a:endParaRPr sz="5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76" y="203858"/>
            <a:ext cx="12112000" cy="634504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8"/>
          <p:cNvSpPr txBox="1"/>
          <p:nvPr/>
        </p:nvSpPr>
        <p:spPr>
          <a:xfrm>
            <a:off x="8673330" y="40899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Herojstvo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Šta je herojstvo?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Prosocijalno ponašanje, pomaganje, altruizam?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Odnos herojstva i konformiranja/poslušnosti?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Primeri herojstva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Učenje empatiji, uzimanju tuđe perspektive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Borba protiv ”efekta posmatrača” (bystanders effect)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Borba protiv prirodnih grupnih procesa (favorizovanja sopstvene grupe, deindividuacije druge grupe)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Učenje antikonformizmu? </a:t>
            </a:r>
            <a:endParaRPr/>
          </a:p>
        </p:txBody>
      </p:sp>
      <p:sp>
        <p:nvSpPr>
          <p:cNvPr id="385" name="Google Shape;385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Može li se učiti herojstvu?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 li sistem, ovakav kakav je, može da uči antikonformizmu? Zašto da/ne?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 li biste kao roditelj vaspitavali dete za herojstvo? Zašto da/ne?</a:t>
            </a:r>
            <a:endParaRPr/>
          </a:p>
        </p:txBody>
      </p:sp>
      <p:sp>
        <p:nvSpPr>
          <p:cNvPr id="391" name="Google Shape;39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Može li se učiti herojstvu?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954" y="3290888"/>
            <a:ext cx="4018095" cy="302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462" y="3268663"/>
            <a:ext cx="4000500" cy="29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2209800" y="1447800"/>
            <a:ext cx="7742238" cy="45164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>
            <a:off x="1524000" y="1"/>
            <a:ext cx="9144000" cy="68564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9799639" y="6296025"/>
            <a:ext cx="56673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od 18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1524000" y="0"/>
            <a:ext cx="9144000" cy="1250950"/>
          </a:xfrm>
          <a:custGeom>
            <a:rect b="b" l="l" r="r" t="t"/>
            <a:pathLst>
              <a:path extrusionOk="0" h="1251585" w="9144000">
                <a:moveTo>
                  <a:pt x="0" y="1251203"/>
                </a:moveTo>
                <a:lnTo>
                  <a:pt x="9143999" y="1251203"/>
                </a:lnTo>
                <a:lnTo>
                  <a:pt x="9143999" y="0"/>
                </a:lnTo>
                <a:lnTo>
                  <a:pt x="0" y="0"/>
                </a:lnTo>
                <a:lnTo>
                  <a:pt x="0" y="12512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>
            <p:ph type="title"/>
          </p:nvPr>
        </p:nvSpPr>
        <p:spPr>
          <a:xfrm>
            <a:off x="949712" y="-74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293050">
            <a:noAutofit/>
          </a:bodyPr>
          <a:lstStyle/>
          <a:p>
            <a:pPr indent="0" lvl="0" marL="2317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Ašova istraživanja konformiranja, zadatak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/>
          <p:nvPr/>
        </p:nvSpPr>
        <p:spPr>
          <a:xfrm>
            <a:off x="1524001" y="1600200"/>
            <a:ext cx="8863013" cy="48958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791738" y="1990725"/>
            <a:ext cx="11731082" cy="2900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687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1/3 svih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sudova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promenjena</a:t>
            </a:r>
            <a:endParaRPr/>
          </a:p>
          <a:p>
            <a:pPr indent="0" lvl="0" marL="35687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1/3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ispitanika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konformiralo u više od polovine</a:t>
            </a:r>
            <a:endParaRPr/>
          </a:p>
          <a:p>
            <a:pPr indent="0" lvl="0" marL="6832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situacija</a:t>
            </a:r>
            <a:endParaRPr/>
          </a:p>
          <a:p>
            <a:pPr indent="0" lvl="0" marL="35687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1/4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ispitanika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nijednom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nije konformiralo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949712" y="-74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293050">
            <a:noAutofit/>
          </a:bodyPr>
          <a:lstStyle/>
          <a:p>
            <a:pPr indent="0" lvl="0" marL="2317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Ašova istraživanja konformiranja, rezultati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/>
        </p:nvSpPr>
        <p:spPr>
          <a:xfrm>
            <a:off x="2279573" y="250013"/>
            <a:ext cx="5062538" cy="61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2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	konformiranje?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680224" y="1330326"/>
            <a:ext cx="11511776" cy="4272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55600" marR="0" rtl="0" algn="l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Prihvatanje ponašanja grupe ili većine zato što grupa takvo ponašanje zahteva i očekuje ili zato što ga naprosto prezentuje kao način ponašanja.</a:t>
            </a:r>
            <a:endParaRPr/>
          </a:p>
          <a:p>
            <a:pPr indent="-342900" lvl="0" marL="355600" marR="0" rtl="0" algn="l"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Menjanje opažanja, stavova ili ponašanja tako da</a:t>
            </a:r>
            <a:endParaRPr/>
          </a:p>
          <a:p>
            <a:pPr indent="-342900" lvl="0" marL="355600" marR="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budu usklađeni sa opaženim grupnim normama.</a:t>
            </a:r>
            <a:endParaRPr/>
          </a:p>
          <a:p>
            <a:pPr indent="-34290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Primeri iz svakodnevnog života: smejanje glupim vicevima, nerazlikovanje u oblačenju, ponašanje na žurkama...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/>
        </p:nvSpPr>
        <p:spPr>
          <a:xfrm>
            <a:off x="499405" y="937322"/>
            <a:ext cx="55557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Uniformnost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603376" y="272822"/>
            <a:ext cx="97098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Konformizam nije isto što i ...</a:t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7306" y="1472948"/>
            <a:ext cx="6270393" cy="465371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1692547" y="6216231"/>
            <a:ext cx="9336009" cy="502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27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Nametnuta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pravila, kazna za nepoštovanje.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/>
        </p:nvSpPr>
        <p:spPr>
          <a:xfrm>
            <a:off x="499404" y="870800"/>
            <a:ext cx="55557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Antikonformizmu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1603376" y="272822"/>
            <a:ext cx="97098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Konformizam nije suprotnost…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992459" y="6277787"/>
            <a:ext cx="1161957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Antikonformista je zavisan od drugih koliko i konformista, ali na drugi način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2589600" y="1363243"/>
            <a:ext cx="6931025" cy="4852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