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60" r:id="rId5"/>
    <p:sldId id="268" r:id="rId6"/>
    <p:sldId id="261" r:id="rId7"/>
    <p:sldId id="269" r:id="rId8"/>
    <p:sldId id="263" r:id="rId9"/>
    <p:sldId id="264" r:id="rId10"/>
    <p:sldId id="267" r:id="rId11"/>
    <p:sldId id="266" r:id="rId12"/>
    <p:sldId id="278" r:id="rId13"/>
    <p:sldId id="271" r:id="rId14"/>
    <p:sldId id="279" r:id="rId15"/>
    <p:sldId id="282" r:id="rId16"/>
    <p:sldId id="280" r:id="rId17"/>
    <p:sldId id="306" r:id="rId18"/>
    <p:sldId id="307" r:id="rId19"/>
    <p:sldId id="308" r:id="rId20"/>
    <p:sldId id="309" r:id="rId21"/>
    <p:sldId id="270" r:id="rId22"/>
    <p:sldId id="287" r:id="rId23"/>
    <p:sldId id="290" r:id="rId24"/>
    <p:sldId id="288" r:id="rId25"/>
    <p:sldId id="295" r:id="rId26"/>
    <p:sldId id="294" r:id="rId27"/>
    <p:sldId id="292" r:id="rId28"/>
    <p:sldId id="293" r:id="rId29"/>
    <p:sldId id="298" r:id="rId30"/>
    <p:sldId id="296" r:id="rId31"/>
    <p:sldId id="297" r:id="rId32"/>
    <p:sldId id="302" r:id="rId33"/>
    <p:sldId id="289" r:id="rId34"/>
    <p:sldId id="303" r:id="rId35"/>
    <p:sldId id="304" r:id="rId36"/>
    <p:sldId id="305" r:id="rId37"/>
    <p:sldId id="299" r:id="rId38"/>
    <p:sldId id="291" r:id="rId39"/>
    <p:sldId id="300" r:id="rId40"/>
    <p:sldId id="301" r:id="rId41"/>
    <p:sldId id="286" r:id="rId42"/>
    <p:sldId id="285" r:id="rId43"/>
    <p:sldId id="272" r:id="rId44"/>
    <p:sldId id="274" r:id="rId45"/>
    <p:sldId id="275" r:id="rId46"/>
    <p:sldId id="276" r:id="rId47"/>
    <p:sldId id="277" r:id="rId48"/>
    <p:sldId id="273" r:id="rId49"/>
    <p:sldId id="26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0314"/>
    <a:srgbClr val="A04561"/>
    <a:srgbClr val="7E001B"/>
    <a:srgbClr val="CE8EA2"/>
    <a:srgbClr val="EADA08"/>
    <a:srgbClr val="9E9F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E90DB-9234-4996-8414-5CD2A438D40A}" v="123" dt="2025-11-18T07:45:30.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17_99B2B46.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17_99B2B46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oca\Documents\statistika\FilozofskiBG_statistika\grafici%20za%20prezentacije.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18_D35B962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18_D35B9621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10_E26B8B2C.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Средина интервала</c:v>
                </c:pt>
              </c:strCache>
            </c:strRef>
          </c:tx>
          <c:spPr>
            <a:ln w="28575" cap="rnd">
              <a:solidFill>
                <a:srgbClr val="7E001B"/>
              </a:solidFill>
              <a:round/>
            </a:ln>
            <a:effectLst/>
          </c:spPr>
          <c:marker>
            <c:symbol val="none"/>
          </c:marker>
          <c:cat>
            <c:numRef>
              <c:f>Sheet1!$A$2:$A$6</c:f>
              <c:numCache>
                <c:formatCode>General</c:formatCode>
                <c:ptCount val="5"/>
                <c:pt idx="0">
                  <c:v>155</c:v>
                </c:pt>
                <c:pt idx="1">
                  <c:v>165</c:v>
                </c:pt>
                <c:pt idx="2">
                  <c:v>175</c:v>
                </c:pt>
                <c:pt idx="3">
                  <c:v>185</c:v>
                </c:pt>
                <c:pt idx="4">
                  <c:v>195</c:v>
                </c:pt>
              </c:numCache>
            </c:numRef>
          </c:cat>
          <c:val>
            <c:numRef>
              <c:f>Sheet1!$B$2:$B$6</c:f>
              <c:numCache>
                <c:formatCode>General</c:formatCode>
                <c:ptCount val="5"/>
                <c:pt idx="0">
                  <c:v>1</c:v>
                </c:pt>
                <c:pt idx="1">
                  <c:v>2</c:v>
                </c:pt>
                <c:pt idx="2">
                  <c:v>3</c:v>
                </c:pt>
                <c:pt idx="3">
                  <c:v>2</c:v>
                </c:pt>
                <c:pt idx="4">
                  <c:v>1</c:v>
                </c:pt>
              </c:numCache>
            </c:numRef>
          </c:val>
          <c:smooth val="0"/>
          <c:extLst>
            <c:ext xmlns:c16="http://schemas.microsoft.com/office/drawing/2014/chart" uri="{C3380CC4-5D6E-409C-BE32-E72D297353CC}">
              <c16:uniqueId val="{00000000-3AAF-4086-A83E-5A3A4AF5457E}"/>
            </c:ext>
          </c:extLst>
        </c:ser>
        <c:dLbls>
          <c:showLegendKey val="0"/>
          <c:showVal val="0"/>
          <c:showCatName val="0"/>
          <c:showSerName val="0"/>
          <c:showPercent val="0"/>
          <c:showBubbleSize val="0"/>
        </c:dLbls>
        <c:smooth val="0"/>
        <c:axId val="2064970512"/>
        <c:axId val="2064968112"/>
      </c:lineChart>
      <c:catAx>
        <c:axId val="2064970512"/>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r>
                  <a:rPr lang="sr-Cyrl-RS" sz="1330" b="0" i="0" u="none" strike="noStrike" kern="1200" baseline="0">
                    <a:solidFill>
                      <a:prstClr val="black">
                        <a:lumMod val="65000"/>
                        <a:lumOff val="35000"/>
                      </a:prstClr>
                    </a:solidFill>
                  </a:rPr>
                  <a:t>средње место интервала</a:t>
                </a:r>
                <a:endParaRPr lang="en-GB" sz="1330" b="0" i="0" u="none" strike="noStrike" kern="1200" baseline="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prstClr val="black">
                      <a:lumMod val="65000"/>
                      <a:lumOff val="35000"/>
                    </a:prst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68112"/>
        <c:crosses val="autoZero"/>
        <c:auto val="1"/>
        <c:lblAlgn val="ctr"/>
        <c:lblOffset val="100"/>
        <c:noMultiLvlLbl val="0"/>
      </c:catAx>
      <c:valAx>
        <c:axId val="206496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a:t>фреквенција</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70512"/>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Средина интервала</c:v>
                </c:pt>
              </c:strCache>
            </c:strRef>
          </c:tx>
          <c:spPr>
            <a:solidFill>
              <a:srgbClr val="7E001B"/>
            </a:solidFill>
            <a:ln>
              <a:noFill/>
            </a:ln>
            <a:effectLst/>
          </c:spPr>
          <c:invertIfNegative val="0"/>
          <c:cat>
            <c:numRef>
              <c:f>Sheet1!$A$2:$A$6</c:f>
              <c:numCache>
                <c:formatCode>General</c:formatCode>
                <c:ptCount val="5"/>
                <c:pt idx="0">
                  <c:v>155</c:v>
                </c:pt>
                <c:pt idx="1">
                  <c:v>165</c:v>
                </c:pt>
                <c:pt idx="2">
                  <c:v>175</c:v>
                </c:pt>
                <c:pt idx="3">
                  <c:v>185</c:v>
                </c:pt>
                <c:pt idx="4">
                  <c:v>195</c:v>
                </c:pt>
              </c:numCache>
            </c:numRef>
          </c:cat>
          <c:val>
            <c:numRef>
              <c:f>Sheet1!$B$2:$B$6</c:f>
              <c:numCache>
                <c:formatCode>General</c:formatCode>
                <c:ptCount val="5"/>
                <c:pt idx="0">
                  <c:v>1</c:v>
                </c:pt>
                <c:pt idx="1">
                  <c:v>2</c:v>
                </c:pt>
                <c:pt idx="2">
                  <c:v>3</c:v>
                </c:pt>
                <c:pt idx="3">
                  <c:v>2</c:v>
                </c:pt>
                <c:pt idx="4">
                  <c:v>1</c:v>
                </c:pt>
              </c:numCache>
            </c:numRef>
          </c:val>
          <c:extLst>
            <c:ext xmlns:c16="http://schemas.microsoft.com/office/drawing/2014/chart" uri="{C3380CC4-5D6E-409C-BE32-E72D297353CC}">
              <c16:uniqueId val="{00000000-47DB-48AE-94A9-26D7B22AC314}"/>
            </c:ext>
          </c:extLst>
        </c:ser>
        <c:dLbls>
          <c:showLegendKey val="0"/>
          <c:showVal val="0"/>
          <c:showCatName val="0"/>
          <c:showSerName val="0"/>
          <c:showPercent val="0"/>
          <c:showBubbleSize val="0"/>
        </c:dLbls>
        <c:gapWidth val="150"/>
        <c:axId val="2064970512"/>
        <c:axId val="2064968112"/>
      </c:barChart>
      <c:catAx>
        <c:axId val="2064970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sz="1330" b="0" i="0" u="none" strike="noStrike" kern="1200" baseline="0">
                    <a:solidFill>
                      <a:prstClr val="black">
                        <a:lumMod val="65000"/>
                        <a:lumOff val="35000"/>
                      </a:prstClr>
                    </a:solidFill>
                  </a:rPr>
                  <a:t>средње место интервала</a:t>
                </a:r>
                <a:endParaRPr lang="en-GB" sz="1330" b="0" i="0" u="none" strike="noStrike" kern="1200" baseline="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68112"/>
        <c:crosses val="autoZero"/>
        <c:auto val="1"/>
        <c:lblAlgn val="ctr"/>
        <c:lblOffset val="100"/>
        <c:noMultiLvlLbl val="0"/>
      </c:catAx>
      <c:valAx>
        <c:axId val="206496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a:t>фреквенција</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70512"/>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a:solidFill>
                <a:schemeClr val="tx1"/>
              </a:solidFill>
            </a:ln>
          </c:spPr>
          <c:marker>
            <c:symbol val="none"/>
          </c:marker>
          <c:cat>
            <c:numRef>
              <c:f>Sheet1!$D$4:$D$8</c:f>
              <c:numCache>
                <c:formatCode>General</c:formatCode>
                <c:ptCount val="5"/>
                <c:pt idx="0">
                  <c:v>22.5</c:v>
                </c:pt>
                <c:pt idx="1">
                  <c:v>26.5</c:v>
                </c:pt>
                <c:pt idx="2">
                  <c:v>30.5</c:v>
                </c:pt>
                <c:pt idx="3">
                  <c:v>34.5</c:v>
                </c:pt>
                <c:pt idx="4">
                  <c:v>38.5</c:v>
                </c:pt>
              </c:numCache>
            </c:numRef>
          </c:cat>
          <c:val>
            <c:numRef>
              <c:f>Sheet1!$C$4:$C$8</c:f>
              <c:numCache>
                <c:formatCode>General</c:formatCode>
                <c:ptCount val="5"/>
                <c:pt idx="0">
                  <c:v>50</c:v>
                </c:pt>
                <c:pt idx="1">
                  <c:v>61</c:v>
                </c:pt>
                <c:pt idx="2">
                  <c:v>55</c:v>
                </c:pt>
                <c:pt idx="3">
                  <c:v>23</c:v>
                </c:pt>
                <c:pt idx="4">
                  <c:v>30</c:v>
                </c:pt>
              </c:numCache>
            </c:numRef>
          </c:val>
          <c:smooth val="0"/>
          <c:extLst>
            <c:ext xmlns:c16="http://schemas.microsoft.com/office/drawing/2014/chart" uri="{C3380CC4-5D6E-409C-BE32-E72D297353CC}">
              <c16:uniqueId val="{00000000-22C2-440F-9881-72F717AE7A4E}"/>
            </c:ext>
          </c:extLst>
        </c:ser>
        <c:dLbls>
          <c:showLegendKey val="0"/>
          <c:showVal val="0"/>
          <c:showCatName val="0"/>
          <c:showSerName val="0"/>
          <c:showPercent val="0"/>
          <c:showBubbleSize val="0"/>
        </c:dLbls>
        <c:hiLowLines/>
        <c:smooth val="0"/>
        <c:axId val="82942592"/>
        <c:axId val="82780928"/>
      </c:lineChart>
      <c:catAx>
        <c:axId val="82942592"/>
        <c:scaling>
          <c:orientation val="minMax"/>
        </c:scaling>
        <c:delete val="0"/>
        <c:axPos val="b"/>
        <c:title>
          <c:tx>
            <c:rich>
              <a:bodyPr/>
              <a:lstStyle/>
              <a:p>
                <a:pPr>
                  <a:defRPr sz="1400"/>
                </a:pPr>
                <a:r>
                  <a:rPr lang="sr-Cyrl-RS" sz="1400"/>
                  <a:t>узраст</a:t>
                </a:r>
                <a:endParaRPr lang="en-GB" sz="1400"/>
              </a:p>
            </c:rich>
          </c:tx>
          <c:overlay val="0"/>
        </c:title>
        <c:numFmt formatCode="General" sourceLinked="1"/>
        <c:majorTickMark val="none"/>
        <c:minorTickMark val="none"/>
        <c:tickLblPos val="nextTo"/>
        <c:crossAx val="82780928"/>
        <c:crosses val="autoZero"/>
        <c:auto val="1"/>
        <c:lblAlgn val="ctr"/>
        <c:lblOffset val="100"/>
        <c:noMultiLvlLbl val="0"/>
      </c:catAx>
      <c:valAx>
        <c:axId val="82780928"/>
        <c:scaling>
          <c:orientation val="minMax"/>
        </c:scaling>
        <c:delete val="0"/>
        <c:axPos val="l"/>
        <c:majorGridlines/>
        <c:title>
          <c:tx>
            <c:rich>
              <a:bodyPr/>
              <a:lstStyle/>
              <a:p>
                <a:pPr>
                  <a:defRPr sz="1400"/>
                </a:pPr>
                <a:r>
                  <a:rPr lang="sr-Cyrl-RS" sz="1400"/>
                  <a:t>фреквенција</a:t>
                </a:r>
                <a:endParaRPr lang="en-GB" sz="1400"/>
              </a:p>
            </c:rich>
          </c:tx>
          <c:overlay val="0"/>
        </c:title>
        <c:numFmt formatCode="General" sourceLinked="1"/>
        <c:majorTickMark val="out"/>
        <c:minorTickMark val="none"/>
        <c:tickLblPos val="nextTo"/>
        <c:crossAx val="8294259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Средина интервала</c:v>
                </c:pt>
              </c:strCache>
            </c:strRef>
          </c:tx>
          <c:spPr>
            <a:ln w="28575" cap="rnd">
              <a:solidFill>
                <a:srgbClr val="7E001B"/>
              </a:solidFill>
              <a:round/>
            </a:ln>
            <a:effectLst/>
          </c:spPr>
          <c:marker>
            <c:symbol val="none"/>
          </c:marker>
          <c:cat>
            <c:numRef>
              <c:f>Sheet1!$A$2:$A$6</c:f>
              <c:numCache>
                <c:formatCode>General</c:formatCode>
                <c:ptCount val="5"/>
                <c:pt idx="0">
                  <c:v>155</c:v>
                </c:pt>
                <c:pt idx="1">
                  <c:v>165</c:v>
                </c:pt>
                <c:pt idx="2">
                  <c:v>175</c:v>
                </c:pt>
                <c:pt idx="3">
                  <c:v>185</c:v>
                </c:pt>
                <c:pt idx="4">
                  <c:v>195</c:v>
                </c:pt>
              </c:numCache>
            </c:numRef>
          </c:cat>
          <c:val>
            <c:numRef>
              <c:f>Sheet1!$B$2:$B$6</c:f>
              <c:numCache>
                <c:formatCode>General</c:formatCode>
                <c:ptCount val="5"/>
                <c:pt idx="0">
                  <c:v>1</c:v>
                </c:pt>
                <c:pt idx="1">
                  <c:v>3</c:v>
                </c:pt>
                <c:pt idx="2">
                  <c:v>6</c:v>
                </c:pt>
                <c:pt idx="3">
                  <c:v>8</c:v>
                </c:pt>
                <c:pt idx="4">
                  <c:v>9</c:v>
                </c:pt>
              </c:numCache>
            </c:numRef>
          </c:val>
          <c:smooth val="0"/>
          <c:extLst>
            <c:ext xmlns:c16="http://schemas.microsoft.com/office/drawing/2014/chart" uri="{C3380CC4-5D6E-409C-BE32-E72D297353CC}">
              <c16:uniqueId val="{00000000-3AAF-4086-A83E-5A3A4AF5457E}"/>
            </c:ext>
          </c:extLst>
        </c:ser>
        <c:dLbls>
          <c:showLegendKey val="0"/>
          <c:showVal val="0"/>
          <c:showCatName val="0"/>
          <c:showSerName val="0"/>
          <c:showPercent val="0"/>
          <c:showBubbleSize val="0"/>
        </c:dLbls>
        <c:smooth val="0"/>
        <c:axId val="2064970512"/>
        <c:axId val="2064968112"/>
      </c:lineChart>
      <c:catAx>
        <c:axId val="2064970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a:t>средње место интервала</a:t>
                </a:r>
                <a:endParaRPr lang="en-GB"/>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68112"/>
        <c:crosses val="autoZero"/>
        <c:auto val="1"/>
        <c:lblAlgn val="ctr"/>
        <c:lblOffset val="100"/>
        <c:noMultiLvlLbl val="0"/>
      </c:catAx>
      <c:valAx>
        <c:axId val="2064968112"/>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a:t>кумулативна</a:t>
                </a:r>
                <a:r>
                  <a:rPr lang="sr-Cyrl-RS" baseline="0"/>
                  <a:t> </a:t>
                </a:r>
                <a:r>
                  <a:rPr lang="sr-Cyrl-RS"/>
                  <a:t>фреквенција</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70512"/>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Средина интервала</c:v>
                </c:pt>
              </c:strCache>
            </c:strRef>
          </c:tx>
          <c:spPr>
            <a:ln w="28575" cap="rnd">
              <a:solidFill>
                <a:srgbClr val="7E001B"/>
              </a:solidFill>
              <a:round/>
            </a:ln>
            <a:effectLst/>
          </c:spPr>
          <c:marker>
            <c:symbol val="none"/>
          </c:marker>
          <c:cat>
            <c:numRef>
              <c:f>Sheet1!$A$2:$A$6</c:f>
              <c:numCache>
                <c:formatCode>General</c:formatCode>
                <c:ptCount val="5"/>
                <c:pt idx="0">
                  <c:v>155</c:v>
                </c:pt>
                <c:pt idx="1">
                  <c:v>165</c:v>
                </c:pt>
                <c:pt idx="2">
                  <c:v>175</c:v>
                </c:pt>
                <c:pt idx="3">
                  <c:v>185</c:v>
                </c:pt>
                <c:pt idx="4">
                  <c:v>195</c:v>
                </c:pt>
              </c:numCache>
            </c:numRef>
          </c:cat>
          <c:val>
            <c:numRef>
              <c:f>Sheet1!$B$2:$B$6</c:f>
              <c:numCache>
                <c:formatCode>0.00%</c:formatCode>
                <c:ptCount val="5"/>
                <c:pt idx="0">
                  <c:v>0.111</c:v>
                </c:pt>
                <c:pt idx="1">
                  <c:v>0.33300000000000002</c:v>
                </c:pt>
                <c:pt idx="2">
                  <c:v>0.66600000000000004</c:v>
                </c:pt>
                <c:pt idx="3">
                  <c:v>0.88800000000000001</c:v>
                </c:pt>
                <c:pt idx="4" formatCode="0%">
                  <c:v>1</c:v>
                </c:pt>
              </c:numCache>
            </c:numRef>
          </c:val>
          <c:smooth val="0"/>
          <c:extLst>
            <c:ext xmlns:c16="http://schemas.microsoft.com/office/drawing/2014/chart" uri="{C3380CC4-5D6E-409C-BE32-E72D297353CC}">
              <c16:uniqueId val="{00000000-8246-4289-BDC0-6C313B9C0E9B}"/>
            </c:ext>
          </c:extLst>
        </c:ser>
        <c:dLbls>
          <c:showLegendKey val="0"/>
          <c:showVal val="0"/>
          <c:showCatName val="0"/>
          <c:showSerName val="0"/>
          <c:showPercent val="0"/>
          <c:showBubbleSize val="0"/>
        </c:dLbls>
        <c:smooth val="0"/>
        <c:axId val="2064970512"/>
        <c:axId val="2064968112"/>
      </c:lineChart>
      <c:catAx>
        <c:axId val="2064970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a:t>средње место интервала</a:t>
                </a:r>
                <a:endParaRPr lang="en-GB"/>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68112"/>
        <c:crosses val="autoZero"/>
        <c:auto val="1"/>
        <c:lblAlgn val="ctr"/>
        <c:lblOffset val="100"/>
        <c:noMultiLvlLbl val="0"/>
      </c:catAx>
      <c:valAx>
        <c:axId val="206496811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r-Cyrl-RS"/>
                  <a:t>релативна кумулативна</a:t>
                </a:r>
                <a:r>
                  <a:rPr lang="sr-Cyrl-RS" baseline="0"/>
                  <a:t> </a:t>
                </a:r>
                <a:r>
                  <a:rPr lang="sr-Cyrl-RS"/>
                  <a:t>фреквенција</a:t>
                </a:r>
                <a:endParaRPr lang="en-GB"/>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97051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Типови компликација</c:v>
                </c:pt>
              </c:strCache>
            </c:strRef>
          </c:tx>
          <c:spPr>
            <a:solidFill>
              <a:srgbClr val="7E001B"/>
            </a:solidFill>
          </c:spPr>
          <c:dPt>
            <c:idx val="0"/>
            <c:bubble3D val="0"/>
            <c:spPr>
              <a:solidFill>
                <a:srgbClr val="7E001B"/>
              </a:solidFill>
              <a:ln w="19050">
                <a:solidFill>
                  <a:schemeClr val="lt1"/>
                </a:solidFill>
              </a:ln>
              <a:effectLst/>
            </c:spPr>
            <c:extLst>
              <c:ext xmlns:c16="http://schemas.microsoft.com/office/drawing/2014/chart" uri="{C3380CC4-5D6E-409C-BE32-E72D297353CC}">
                <c16:uniqueId val="{00000001-619F-48E5-9222-AE2E5E3933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c:f>
              <c:strCache>
                <c:ptCount val="1"/>
                <c:pt idx="0">
                  <c:v>Тип А (n = 1)</c:v>
                </c:pt>
              </c:strCache>
            </c:strRef>
          </c:cat>
          <c:val>
            <c:numRef>
              <c:f>Sheet1!$B$2</c:f>
              <c:numCache>
                <c:formatCode>General</c:formatCode>
                <c:ptCount val="1"/>
                <c:pt idx="0">
                  <c:v>1</c:v>
                </c:pt>
              </c:numCache>
            </c:numRef>
          </c:val>
          <c:extLst>
            <c:ext xmlns:c16="http://schemas.microsoft.com/office/drawing/2014/chart" uri="{C3380CC4-5D6E-409C-BE32-E72D297353CC}">
              <c16:uniqueId val="{00000000-596A-4184-AA7A-69DCE44AC382}"/>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58F8D-E31A-44CC-9C7C-F4B67CA02576}" type="datetimeFigureOut">
              <a:rPr lang="en-GB" smtClean="0"/>
              <a:t>19/11/2025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1B3D9-F736-4220-894A-375127E70BE5}" type="slidenum">
              <a:rPr lang="en-GB" smtClean="0"/>
              <a:t>‹#›</a:t>
            </a:fld>
            <a:endParaRPr lang="en-GB"/>
          </a:p>
        </p:txBody>
      </p:sp>
    </p:spTree>
    <p:extLst>
      <p:ext uri="{BB962C8B-B14F-4D97-AF65-F5344CB8AC3E}">
        <p14:creationId xmlns:p14="http://schemas.microsoft.com/office/powerpoint/2010/main" val="403584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mcpublichealth.biomedcentral.com/articles/10.1186/1471-2458-6-11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ubmed.ncbi.nlm.nih.gov/28580077/"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Cyrl-RS"/>
          </a:p>
        </p:txBody>
      </p:sp>
      <p:sp>
        <p:nvSpPr>
          <p:cNvPr id="4" name="Slide Number Placeholder 3"/>
          <p:cNvSpPr>
            <a:spLocks noGrp="1"/>
          </p:cNvSpPr>
          <p:nvPr>
            <p:ph type="sldNum" sz="quarter" idx="5"/>
          </p:nvPr>
        </p:nvSpPr>
        <p:spPr/>
        <p:txBody>
          <a:bodyPr/>
          <a:lstStyle/>
          <a:p>
            <a:fld id="{9AB1B3D9-F736-4220-894A-375127E70BE5}" type="slidenum">
              <a:rPr lang="en-GB" smtClean="0"/>
              <a:t>1</a:t>
            </a:fld>
            <a:endParaRPr lang="en-GB"/>
          </a:p>
        </p:txBody>
      </p:sp>
    </p:spTree>
    <p:extLst>
      <p:ext uri="{BB962C8B-B14F-4D97-AF65-F5344CB8AC3E}">
        <p14:creationId xmlns:p14="http://schemas.microsoft.com/office/powerpoint/2010/main" val="11237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E3B09-5884-90B0-7747-3337E8A91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08B96-09C8-F66A-2298-F7EBC39A8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F0CDE-D1FF-740B-A147-19BED33CAB23}"/>
              </a:ext>
            </a:extLst>
          </p:cNvPr>
          <p:cNvSpPr>
            <a:spLocks noGrp="1"/>
          </p:cNvSpPr>
          <p:nvPr>
            <p:ph type="body" idx="1"/>
          </p:nvPr>
        </p:nvSpPr>
        <p:spPr/>
        <p:txBody>
          <a:bodyPr/>
          <a:lstStyle/>
          <a:p>
            <a:pPr marL="171450" indent="-171450">
              <a:buFontTx/>
              <a:buChar char="-"/>
            </a:pPr>
            <a:r>
              <a:rPr lang="sr-Cyrl-RS"/>
              <a:t>на хоризонталну осу иде средина интервала! на вертикалну фреквенца или релативна фреквенца</a:t>
            </a:r>
          </a:p>
          <a:p>
            <a:pPr marL="171450" indent="-171450">
              <a:buFontTx/>
              <a:buChar char="-"/>
            </a:pPr>
            <a:endParaRPr lang="sr-Cyrl-RS"/>
          </a:p>
          <a:p>
            <a:r>
              <a:rPr lang="sr-Cyrl-RS"/>
              <a:t>- Облик графикона се ништа не мења без обзира да ли је фреквенција, пропорција или проценат!</a:t>
            </a:r>
          </a:p>
          <a:p>
            <a:endParaRPr lang="sr-Cyrl-RS"/>
          </a:p>
          <a:p>
            <a:r>
              <a:rPr lang="sr-Cyrl-RS"/>
              <a:t>- информација на оба типа графикона иста, само се разликује визуелно решење</a:t>
            </a:r>
            <a:endParaRPr lang="en-GB"/>
          </a:p>
        </p:txBody>
      </p:sp>
      <p:sp>
        <p:nvSpPr>
          <p:cNvPr id="4" name="Slide Number Placeholder 3">
            <a:extLst>
              <a:ext uri="{FF2B5EF4-FFF2-40B4-BE49-F238E27FC236}">
                <a16:creationId xmlns:a16="http://schemas.microsoft.com/office/drawing/2014/main" id="{914ECBAB-6EAD-CEC7-B088-1A680EED4375}"/>
              </a:ext>
            </a:extLst>
          </p:cNvPr>
          <p:cNvSpPr>
            <a:spLocks noGrp="1"/>
          </p:cNvSpPr>
          <p:nvPr>
            <p:ph type="sldNum" sz="quarter" idx="5"/>
          </p:nvPr>
        </p:nvSpPr>
        <p:spPr/>
        <p:txBody>
          <a:bodyPr/>
          <a:lstStyle/>
          <a:p>
            <a:fld id="{9AB1B3D9-F736-4220-894A-375127E70BE5}" type="slidenum">
              <a:rPr lang="en-GB" smtClean="0"/>
              <a:t>14</a:t>
            </a:fld>
            <a:endParaRPr lang="en-GB"/>
          </a:p>
        </p:txBody>
      </p:sp>
    </p:spTree>
    <p:extLst>
      <p:ext uri="{BB962C8B-B14F-4D97-AF65-F5344CB8AC3E}">
        <p14:creationId xmlns:p14="http://schemas.microsoft.com/office/powerpoint/2010/main" val="23539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E022-B1E1-4FA6-FB61-CFD727BD1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5EBEC-6843-F8A4-8A83-E69A1A6C0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EAB05-D34A-7160-0F04-AB5058AD0322}"/>
              </a:ext>
            </a:extLst>
          </p:cNvPr>
          <p:cNvSpPr>
            <a:spLocks noGrp="1"/>
          </p:cNvSpPr>
          <p:nvPr>
            <p:ph type="body" idx="1"/>
          </p:nvPr>
        </p:nvSpPr>
        <p:spPr/>
        <p:txBody>
          <a:bodyPr/>
          <a:lstStyle/>
          <a:p>
            <a:r>
              <a:rPr lang="sr-Cyrl-RS"/>
              <a:t>Ево како изгледају мало реалистичнији примери. Лево смо сами дефинисали </a:t>
            </a:r>
            <a:r>
              <a:rPr lang="sr-Cyrl-RS" err="1"/>
              <a:t>узрасне</a:t>
            </a:r>
            <a:r>
              <a:rPr lang="sr-Cyrl-RS"/>
              <a:t> групе – 21-24 године, 25-28, и тако даље. Десно је хистограм просечне оцене по наставнику у коме је СПСС аутоматски генерисао интервале по свом избору.</a:t>
            </a:r>
            <a:endParaRPr lang="en-GB"/>
          </a:p>
        </p:txBody>
      </p:sp>
      <p:sp>
        <p:nvSpPr>
          <p:cNvPr id="4" name="Slide Number Placeholder 3">
            <a:extLst>
              <a:ext uri="{FF2B5EF4-FFF2-40B4-BE49-F238E27FC236}">
                <a16:creationId xmlns:a16="http://schemas.microsoft.com/office/drawing/2014/main" id="{26A121DE-0CCE-917E-5F80-EF5D300DBE76}"/>
              </a:ext>
            </a:extLst>
          </p:cNvPr>
          <p:cNvSpPr>
            <a:spLocks noGrp="1"/>
          </p:cNvSpPr>
          <p:nvPr>
            <p:ph type="sldNum" sz="quarter" idx="5"/>
          </p:nvPr>
        </p:nvSpPr>
        <p:spPr/>
        <p:txBody>
          <a:bodyPr/>
          <a:lstStyle/>
          <a:p>
            <a:fld id="{9AB1B3D9-F736-4220-894A-375127E70BE5}" type="slidenum">
              <a:rPr lang="en-GB" smtClean="0"/>
              <a:t>15</a:t>
            </a:fld>
            <a:endParaRPr lang="en-GB"/>
          </a:p>
        </p:txBody>
      </p:sp>
    </p:spTree>
    <p:extLst>
      <p:ext uri="{BB962C8B-B14F-4D97-AF65-F5344CB8AC3E}">
        <p14:creationId xmlns:p14="http://schemas.microsoft.com/office/powerpoint/2010/main" val="373086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F5A47-88CC-D871-37C5-1EEE2B043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3C219-3A1A-D716-9AF5-09E8E58BC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B05DC-EE30-9DD3-F15C-0383F52E2FBD}"/>
              </a:ext>
            </a:extLst>
          </p:cNvPr>
          <p:cNvSpPr>
            <a:spLocks noGrp="1"/>
          </p:cNvSpPr>
          <p:nvPr>
            <p:ph type="body" idx="1"/>
          </p:nvPr>
        </p:nvSpPr>
        <p:spPr/>
        <p:txBody>
          <a:bodyPr/>
          <a:lstStyle/>
          <a:p>
            <a:r>
              <a:rPr lang="sr-Cyrl-RS" err="1"/>
              <a:t>Огива</a:t>
            </a:r>
            <a:r>
              <a:rPr lang="sr-Cyrl-RS"/>
              <a:t> – кумулативна и кумулативна релативна фреквенција. Као и малочас исто је да ли пише % или обична фреквенција – ако ми не верујете, ево погледајте – иста линија </a:t>
            </a:r>
            <a:r>
              <a:rPr lang="sr-Cyrl-RS">
                <a:sym typeface="Wingdings" panose="05000000000000000000" pitchFamily="2" charset="2"/>
              </a:rPr>
              <a:t></a:t>
            </a:r>
            <a:endParaRPr lang="en-GB"/>
          </a:p>
        </p:txBody>
      </p:sp>
      <p:sp>
        <p:nvSpPr>
          <p:cNvPr id="4" name="Slide Number Placeholder 3">
            <a:extLst>
              <a:ext uri="{FF2B5EF4-FFF2-40B4-BE49-F238E27FC236}">
                <a16:creationId xmlns:a16="http://schemas.microsoft.com/office/drawing/2014/main" id="{F86E63E3-AFA8-7A09-55FE-9F2BA8FE3653}"/>
              </a:ext>
            </a:extLst>
          </p:cNvPr>
          <p:cNvSpPr>
            <a:spLocks noGrp="1"/>
          </p:cNvSpPr>
          <p:nvPr>
            <p:ph type="sldNum" sz="quarter" idx="5"/>
          </p:nvPr>
        </p:nvSpPr>
        <p:spPr/>
        <p:txBody>
          <a:bodyPr/>
          <a:lstStyle/>
          <a:p>
            <a:fld id="{9AB1B3D9-F736-4220-894A-375127E70BE5}" type="slidenum">
              <a:rPr lang="en-GB" smtClean="0"/>
              <a:t>16</a:t>
            </a:fld>
            <a:endParaRPr lang="en-GB"/>
          </a:p>
        </p:txBody>
      </p:sp>
    </p:spTree>
    <p:extLst>
      <p:ext uri="{BB962C8B-B14F-4D97-AF65-F5344CB8AC3E}">
        <p14:creationId xmlns:p14="http://schemas.microsoft.com/office/powerpoint/2010/main" val="288723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19</a:t>
            </a:fld>
            <a:endParaRPr lang="en-GB"/>
          </a:p>
        </p:txBody>
      </p:sp>
    </p:spTree>
    <p:extLst>
      <p:ext uri="{BB962C8B-B14F-4D97-AF65-F5344CB8AC3E}">
        <p14:creationId xmlns:p14="http://schemas.microsoft.com/office/powerpoint/2010/main" val="236724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D573-B9C7-D1B7-6F16-EF5301B43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01A8E-4110-D3A5-46C2-7AFC12EF1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8A949-F11E-13A4-6402-2C910EADDDB0}"/>
              </a:ext>
            </a:extLst>
          </p:cNvPr>
          <p:cNvSpPr>
            <a:spLocks noGrp="1"/>
          </p:cNvSpPr>
          <p:nvPr>
            <p:ph type="body" idx="1"/>
          </p:nvPr>
        </p:nvSpPr>
        <p:spPr/>
        <p:txBody>
          <a:bodyPr/>
          <a:lstStyle/>
          <a:p>
            <a:r>
              <a:rPr lang="en-GB" err="1"/>
              <a:t>desno</a:t>
            </a:r>
            <a:r>
              <a:rPr lang="en-GB"/>
              <a:t> </a:t>
            </a:r>
            <a:r>
              <a:rPr lang="en-GB" err="1"/>
              <a:t>iz</a:t>
            </a:r>
            <a:r>
              <a:rPr lang="en-GB"/>
              <a:t> </a:t>
            </a:r>
            <a:r>
              <a:rPr lang="en-GB" err="1"/>
              <a:t>pravog</a:t>
            </a:r>
            <a:r>
              <a:rPr lang="en-GB"/>
              <a:t> rada, ref: </a:t>
            </a:r>
            <a:r>
              <a:rPr lang="en-GB">
                <a:hlinkClick r:id="rId3"/>
              </a:rPr>
              <a:t>Childhood trauma fatality and resource allocation in injury control programs in a developing country | BMC Public Health | Full Text</a:t>
            </a:r>
            <a:endParaRPr lang="en-GB"/>
          </a:p>
        </p:txBody>
      </p:sp>
      <p:sp>
        <p:nvSpPr>
          <p:cNvPr id="4" name="Slide Number Placeholder 3">
            <a:extLst>
              <a:ext uri="{FF2B5EF4-FFF2-40B4-BE49-F238E27FC236}">
                <a16:creationId xmlns:a16="http://schemas.microsoft.com/office/drawing/2014/main" id="{B79FF908-699B-85B1-A0E0-9D9579C4C165}"/>
              </a:ext>
            </a:extLst>
          </p:cNvPr>
          <p:cNvSpPr>
            <a:spLocks noGrp="1"/>
          </p:cNvSpPr>
          <p:nvPr>
            <p:ph type="sldNum" sz="quarter" idx="5"/>
          </p:nvPr>
        </p:nvSpPr>
        <p:spPr/>
        <p:txBody>
          <a:bodyPr/>
          <a:lstStyle/>
          <a:p>
            <a:fld id="{9AB1B3D9-F736-4220-894A-375127E70BE5}" type="slidenum">
              <a:rPr lang="en-GB" smtClean="0"/>
              <a:t>20</a:t>
            </a:fld>
            <a:endParaRPr lang="en-GB"/>
          </a:p>
        </p:txBody>
      </p:sp>
    </p:spTree>
    <p:extLst>
      <p:ext uri="{BB962C8B-B14F-4D97-AF65-F5344CB8AC3E}">
        <p14:creationId xmlns:p14="http://schemas.microsoft.com/office/powerpoint/2010/main" val="230178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41FE9-43FC-6D65-B153-D9B4FFE36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68A70-75AC-4C53-12FD-F9E12717F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07123-5003-B166-8E79-85C79C957C05}"/>
              </a:ext>
            </a:extLst>
          </p:cNvPr>
          <p:cNvSpPr>
            <a:spLocks noGrp="1"/>
          </p:cNvSpPr>
          <p:nvPr>
            <p:ph type="body" idx="1"/>
          </p:nvPr>
        </p:nvSpPr>
        <p:spPr/>
        <p:txBody>
          <a:bodyPr/>
          <a:lstStyle/>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ED36586E-223D-E070-2BFD-463BC8E63C01}"/>
              </a:ext>
            </a:extLst>
          </p:cNvPr>
          <p:cNvSpPr>
            <a:spLocks noGrp="1"/>
          </p:cNvSpPr>
          <p:nvPr>
            <p:ph type="sldNum" sz="quarter" idx="5"/>
          </p:nvPr>
        </p:nvSpPr>
        <p:spPr/>
        <p:txBody>
          <a:bodyPr/>
          <a:lstStyle/>
          <a:p>
            <a:fld id="{9AB1B3D9-F736-4220-894A-375127E70BE5}" type="slidenum">
              <a:rPr lang="en-GB" smtClean="0"/>
              <a:t>22</a:t>
            </a:fld>
            <a:endParaRPr lang="en-GB"/>
          </a:p>
        </p:txBody>
      </p:sp>
    </p:spTree>
    <p:extLst>
      <p:ext uri="{BB962C8B-B14F-4D97-AF65-F5344CB8AC3E}">
        <p14:creationId xmlns:p14="http://schemas.microsoft.com/office/powerpoint/2010/main" val="318784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75A1-A91C-0883-3789-990425293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A3A0B-1EF3-629E-EBB9-5C3EE264A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A3137-192D-DBF8-BC60-9BC277CEAA3A}"/>
              </a:ext>
            </a:extLst>
          </p:cNvPr>
          <p:cNvSpPr>
            <a:spLocks noGrp="1"/>
          </p:cNvSpPr>
          <p:nvPr>
            <p:ph type="body" idx="1"/>
          </p:nvPr>
        </p:nvSpPr>
        <p:spPr/>
        <p:txBody>
          <a:bodyPr/>
          <a:lstStyle/>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B5A4FA93-A3C2-0935-3691-4BE7ACFF1C5D}"/>
              </a:ext>
            </a:extLst>
          </p:cNvPr>
          <p:cNvSpPr>
            <a:spLocks noGrp="1"/>
          </p:cNvSpPr>
          <p:nvPr>
            <p:ph type="sldNum" sz="quarter" idx="5"/>
          </p:nvPr>
        </p:nvSpPr>
        <p:spPr/>
        <p:txBody>
          <a:bodyPr/>
          <a:lstStyle/>
          <a:p>
            <a:fld id="{9AB1B3D9-F736-4220-894A-375127E70BE5}" type="slidenum">
              <a:rPr lang="en-GB" smtClean="0"/>
              <a:t>23</a:t>
            </a:fld>
            <a:endParaRPr lang="en-GB"/>
          </a:p>
        </p:txBody>
      </p:sp>
    </p:spTree>
    <p:extLst>
      <p:ext uri="{BB962C8B-B14F-4D97-AF65-F5344CB8AC3E}">
        <p14:creationId xmlns:p14="http://schemas.microsoft.com/office/powerpoint/2010/main" val="247131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FBFCC-DA06-9E03-A42F-7FDBF0A76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35301-238C-A934-EC14-C25A219D8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E20ED-B546-D368-07C2-2CDF77AF1C79}"/>
              </a:ext>
            </a:extLst>
          </p:cNvPr>
          <p:cNvSpPr>
            <a:spLocks noGrp="1"/>
          </p:cNvSpPr>
          <p:nvPr>
            <p:ph type="body" idx="1"/>
          </p:nvPr>
        </p:nvSpPr>
        <p:spPr/>
        <p:txBody>
          <a:bodyPr/>
          <a:lstStyle/>
          <a:p>
            <a:r>
              <a:rPr lang="sr-Cyrl-RS"/>
              <a:t>АС подељена бројем испитаника за које имамо податке. Ако имамо за цео узорак податке за ту варијаблу, којим онда бројем делимо?</a:t>
            </a:r>
          </a:p>
          <a:p>
            <a:r>
              <a:rPr lang="sr-Cyrl-RS"/>
              <a:t>Сви сте рачунали себи просек за школу</a:t>
            </a:r>
          </a:p>
          <a:p>
            <a:endParaRPr lang="sr-Cyrl-RS"/>
          </a:p>
          <a:p>
            <a:r>
              <a:rPr lang="sr-Cyrl-RS"/>
              <a:t>Како би израчунали просек за ове наше испитанике?</a:t>
            </a:r>
          </a:p>
          <a:p>
            <a:endParaRPr lang="sr-Cyrl-RS"/>
          </a:p>
          <a:p>
            <a:endParaRPr lang="sr-Cyrl-RS"/>
          </a:p>
          <a:p>
            <a:r>
              <a:rPr lang="sr-Cyrl-RS"/>
              <a:t>**преправити да буду формуле</a:t>
            </a:r>
            <a:endParaRPr lang="en-GB"/>
          </a:p>
        </p:txBody>
      </p:sp>
      <p:sp>
        <p:nvSpPr>
          <p:cNvPr id="4" name="Slide Number Placeholder 3">
            <a:extLst>
              <a:ext uri="{FF2B5EF4-FFF2-40B4-BE49-F238E27FC236}">
                <a16:creationId xmlns:a16="http://schemas.microsoft.com/office/drawing/2014/main" id="{964F8A4E-6C44-5666-3F23-4525C04E92EB}"/>
              </a:ext>
            </a:extLst>
          </p:cNvPr>
          <p:cNvSpPr>
            <a:spLocks noGrp="1"/>
          </p:cNvSpPr>
          <p:nvPr>
            <p:ph type="sldNum" sz="quarter" idx="5"/>
          </p:nvPr>
        </p:nvSpPr>
        <p:spPr/>
        <p:txBody>
          <a:bodyPr/>
          <a:lstStyle/>
          <a:p>
            <a:fld id="{9AB1B3D9-F736-4220-894A-375127E70BE5}" type="slidenum">
              <a:rPr lang="en-GB" smtClean="0"/>
              <a:t>24</a:t>
            </a:fld>
            <a:endParaRPr lang="en-GB"/>
          </a:p>
        </p:txBody>
      </p:sp>
    </p:spTree>
    <p:extLst>
      <p:ext uri="{BB962C8B-B14F-4D97-AF65-F5344CB8AC3E}">
        <p14:creationId xmlns:p14="http://schemas.microsoft.com/office/powerpoint/2010/main" val="171032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A920-62B7-963B-D70D-951F0B996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92B7D-F0E5-313D-9B3A-263FF9DD4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A45C5-F0B7-C2D9-AC09-C7C740C7FE40}"/>
              </a:ext>
            </a:extLst>
          </p:cNvPr>
          <p:cNvSpPr>
            <a:spLocks noGrp="1"/>
          </p:cNvSpPr>
          <p:nvPr>
            <p:ph type="body" idx="1"/>
          </p:nvPr>
        </p:nvSpPr>
        <p:spPr/>
        <p:txBody>
          <a:bodyPr/>
          <a:lstStyle/>
          <a:p>
            <a:r>
              <a:rPr lang="sr-Cyrl-RS"/>
              <a:t>Формула за медијану:</a:t>
            </a:r>
          </a:p>
          <a:p>
            <a:pPr marL="171450" indent="-171450">
              <a:buFontTx/>
              <a:buChar char="-"/>
            </a:pPr>
            <a:r>
              <a:rPr lang="sr-Cyrl-RS"/>
              <a:t>М је ознака места медијане, које се рачуна као цео део од </a:t>
            </a:r>
            <a:r>
              <a:rPr lang="sr-Latn-RS"/>
              <a:t>n </a:t>
            </a:r>
            <a:r>
              <a:rPr lang="sr-Cyrl-RS"/>
              <a:t>плус један са два (цео део је означен угластим заградама)</a:t>
            </a:r>
          </a:p>
          <a:p>
            <a:pPr marL="171450" indent="-171450">
              <a:buFontTx/>
              <a:buChar char="-"/>
            </a:pPr>
            <a:r>
              <a:rPr lang="sr-Latn-RS"/>
              <a:t>n </a:t>
            </a:r>
            <a:r>
              <a:rPr lang="sr-Cyrl-RS"/>
              <a:t>је број мера које имамо, број испитаника за које постоји податак о варијабли</a:t>
            </a:r>
          </a:p>
          <a:p>
            <a:pPr marL="171450" indent="-171450">
              <a:buFontTx/>
              <a:buChar char="-"/>
            </a:pPr>
            <a:r>
              <a:rPr lang="sr-Cyrl-RS"/>
              <a:t>различите формуле за паран и непаран број зато што за паран број не постоји једно место у средини, него „пада између“ два броја</a:t>
            </a:r>
          </a:p>
          <a:p>
            <a:pPr marL="171450" indent="-171450">
              <a:buFontTx/>
              <a:buChar char="-"/>
            </a:pPr>
            <a:r>
              <a:rPr lang="sr-Cyrl-RS"/>
              <a:t>за непаран број – медијана је тај број у средини, нема угластих заграда јер је </a:t>
            </a:r>
            <a:r>
              <a:rPr lang="en-GB"/>
              <a:t>n+1 </a:t>
            </a:r>
            <a:r>
              <a:rPr lang="sr-Cyrl-RS"/>
              <a:t>парно и кад се подели са два већ се добија цео број</a:t>
            </a:r>
          </a:p>
          <a:p>
            <a:pPr marL="171450" indent="-171450">
              <a:buFontTx/>
              <a:buChar char="-"/>
            </a:pPr>
            <a:r>
              <a:rPr lang="sr-Cyrl-RS"/>
              <a:t>за паран број је </a:t>
            </a:r>
            <a:r>
              <a:rPr lang="sr-Latn-RS"/>
              <a:t>m </a:t>
            </a:r>
            <a:r>
              <a:rPr lang="sr-Cyrl-RS"/>
              <a:t>цео део од </a:t>
            </a:r>
            <a:r>
              <a:rPr lang="sr-Latn-RS"/>
              <a:t>(n+1)/2</a:t>
            </a:r>
            <a:r>
              <a:rPr lang="sr-Cyrl-RS"/>
              <a:t>, зато што је </a:t>
            </a:r>
            <a:r>
              <a:rPr lang="sr-Latn-RS"/>
              <a:t>n+1 </a:t>
            </a:r>
            <a:r>
              <a:rPr lang="sr-Cyrl-RS"/>
              <a:t>непарно, а медијана се рачуна као просек та два средишња броја, чији је редни број </a:t>
            </a:r>
            <a:r>
              <a:rPr lang="sr-Latn-RS"/>
              <a:t>m </a:t>
            </a:r>
            <a:r>
              <a:rPr lang="sr-Cyrl-RS"/>
              <a:t>и </a:t>
            </a:r>
            <a:r>
              <a:rPr lang="sr-Latn-RS"/>
              <a:t>m+1</a:t>
            </a:r>
            <a:r>
              <a:rPr lang="sr-Cyrl-RS"/>
              <a:t> – пробати на примеру да сигурно буде јасно</a:t>
            </a:r>
          </a:p>
          <a:p>
            <a:pPr marL="171450" indent="-171450">
              <a:buFontTx/>
              <a:buChar char="-"/>
            </a:pPr>
            <a:r>
              <a:rPr lang="sr-Cyrl-RS" b="1"/>
              <a:t>формула би за паран број би могла да буде и са </a:t>
            </a:r>
            <a:r>
              <a:rPr lang="en-GB" b="1"/>
              <a:t>m=n/2</a:t>
            </a:r>
            <a:r>
              <a:rPr lang="sr-Cyrl-RS" b="1"/>
              <a:t>, исто би било као да стоји цео део од </a:t>
            </a:r>
            <a:r>
              <a:rPr lang="sr-Latn-RS" b="1"/>
              <a:t>(n+1)/2</a:t>
            </a:r>
            <a:r>
              <a:rPr lang="sr-Cyrl-RS" b="1"/>
              <a:t>, </a:t>
            </a:r>
            <a:r>
              <a:rPr lang="sr-Cyrl-RS"/>
              <a:t>овако је вероватно у књизи да би формуле за парне и непарне бројеве биле упоредив</a:t>
            </a:r>
          </a:p>
        </p:txBody>
      </p:sp>
      <p:sp>
        <p:nvSpPr>
          <p:cNvPr id="4" name="Slide Number Placeholder 3">
            <a:extLst>
              <a:ext uri="{FF2B5EF4-FFF2-40B4-BE49-F238E27FC236}">
                <a16:creationId xmlns:a16="http://schemas.microsoft.com/office/drawing/2014/main" id="{1A1FE5CC-EF3F-8925-0F65-619F7C27F131}"/>
              </a:ext>
            </a:extLst>
          </p:cNvPr>
          <p:cNvSpPr>
            <a:spLocks noGrp="1"/>
          </p:cNvSpPr>
          <p:nvPr>
            <p:ph type="sldNum" sz="quarter" idx="5"/>
          </p:nvPr>
        </p:nvSpPr>
        <p:spPr/>
        <p:txBody>
          <a:bodyPr/>
          <a:lstStyle/>
          <a:p>
            <a:fld id="{9AB1B3D9-F736-4220-894A-375127E70BE5}" type="slidenum">
              <a:rPr lang="en-GB" smtClean="0"/>
              <a:t>25</a:t>
            </a:fld>
            <a:endParaRPr lang="en-GB"/>
          </a:p>
        </p:txBody>
      </p:sp>
    </p:spTree>
    <p:extLst>
      <p:ext uri="{BB962C8B-B14F-4D97-AF65-F5344CB8AC3E}">
        <p14:creationId xmlns:p14="http://schemas.microsoft.com/office/powerpoint/2010/main" val="167987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85A86-D9E3-9C54-782B-3338736E5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AFEFB-D286-B563-D561-D25884762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7E7FB-0A96-15C5-DFA6-814CE091A4A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6BCBA9-E4BB-A165-4DF3-89838C52E561}"/>
              </a:ext>
            </a:extLst>
          </p:cNvPr>
          <p:cNvSpPr>
            <a:spLocks noGrp="1"/>
          </p:cNvSpPr>
          <p:nvPr>
            <p:ph type="sldNum" sz="quarter" idx="5"/>
          </p:nvPr>
        </p:nvSpPr>
        <p:spPr/>
        <p:txBody>
          <a:bodyPr/>
          <a:lstStyle/>
          <a:p>
            <a:fld id="{9AB1B3D9-F736-4220-894A-375127E70BE5}" type="slidenum">
              <a:rPr lang="en-GB" smtClean="0"/>
              <a:t>26</a:t>
            </a:fld>
            <a:endParaRPr lang="en-GB"/>
          </a:p>
        </p:txBody>
      </p:sp>
    </p:spTree>
    <p:extLst>
      <p:ext uri="{BB962C8B-B14F-4D97-AF65-F5344CB8AC3E}">
        <p14:creationId xmlns:p14="http://schemas.microsoft.com/office/powerpoint/2010/main" val="66523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r-Cyrl-RS"/>
              <a:t>шта ћу предавати</a:t>
            </a:r>
          </a:p>
          <a:p>
            <a:pPr marL="171450" indent="-171450">
              <a:buFontTx/>
              <a:buChar char="-"/>
            </a:pPr>
            <a:r>
              <a:rPr lang="sr-Cyrl-RS"/>
              <a:t>којим темама се бавим па можемо да причамо ако их буде занимало било да то истражују касније на студијама, било иначе (методологија, читање, развојна)</a:t>
            </a:r>
          </a:p>
          <a:p>
            <a:pPr marL="171450" indent="-171450">
              <a:buFontTx/>
              <a:buChar char="-"/>
            </a:pPr>
            <a:r>
              <a:rPr lang="sr-Cyrl-RS"/>
              <a:t>не мрзи ме да објашњавам, слободно дођите на консултације – пошто вас има пуно, не могу индивидуално да вас пратим, али ми јесте стало</a:t>
            </a:r>
            <a:endParaRPr lang="sr-Latn-RS"/>
          </a:p>
        </p:txBody>
      </p:sp>
      <p:sp>
        <p:nvSpPr>
          <p:cNvPr id="4" name="Slide Number Placeholder 3"/>
          <p:cNvSpPr>
            <a:spLocks noGrp="1"/>
          </p:cNvSpPr>
          <p:nvPr>
            <p:ph type="sldNum" sz="quarter" idx="5"/>
          </p:nvPr>
        </p:nvSpPr>
        <p:spPr/>
        <p:txBody>
          <a:bodyPr/>
          <a:lstStyle/>
          <a:p>
            <a:fld id="{9AB1B3D9-F736-4220-894A-375127E70BE5}" type="slidenum">
              <a:rPr lang="en-GB" smtClean="0"/>
              <a:t>2</a:t>
            </a:fld>
            <a:endParaRPr lang="en-GB"/>
          </a:p>
        </p:txBody>
      </p:sp>
    </p:spTree>
    <p:extLst>
      <p:ext uri="{BB962C8B-B14F-4D97-AF65-F5344CB8AC3E}">
        <p14:creationId xmlns:p14="http://schemas.microsoft.com/office/powerpoint/2010/main" val="282394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a:t>vrlo važno zbog tumačenja rezultata psiholoških testova, puno će koristiti</a:t>
            </a:r>
          </a:p>
          <a:p>
            <a:endParaRPr lang="sr-Latn-RS"/>
          </a:p>
          <a:p>
            <a:r>
              <a:rPr lang="sr-Latn-RS"/>
              <a:t>računa se na osnovu kumulativnih frekvencija</a:t>
            </a:r>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27</a:t>
            </a:fld>
            <a:endParaRPr lang="en-GB"/>
          </a:p>
        </p:txBody>
      </p:sp>
    </p:spTree>
    <p:extLst>
      <p:ext uri="{BB962C8B-B14F-4D97-AF65-F5344CB8AC3E}">
        <p14:creationId xmlns:p14="http://schemas.microsoft.com/office/powerpoint/2010/main" val="1901696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err="1"/>
              <a:t>квартили</a:t>
            </a:r>
            <a:r>
              <a:rPr lang="sr-Cyrl-RS"/>
              <a:t> се нарочито често користе,</a:t>
            </a:r>
          </a:p>
          <a:p>
            <a:r>
              <a:rPr lang="sr-Cyrl-RS"/>
              <a:t>шта је </a:t>
            </a:r>
            <a:r>
              <a:rPr lang="sr-Latn-CS" sz="1200"/>
              <a:t>Q2?</a:t>
            </a:r>
            <a:endParaRPr lang="sr-Latn-CS" altLang="en-US" sz="1200" baseline="-25000"/>
          </a:p>
        </p:txBody>
      </p:sp>
      <p:sp>
        <p:nvSpPr>
          <p:cNvPr id="4" name="Slide Number Placeholder 3"/>
          <p:cNvSpPr>
            <a:spLocks noGrp="1"/>
          </p:cNvSpPr>
          <p:nvPr>
            <p:ph type="sldNum" sz="quarter" idx="5"/>
          </p:nvPr>
        </p:nvSpPr>
        <p:spPr/>
        <p:txBody>
          <a:bodyPr/>
          <a:lstStyle/>
          <a:p>
            <a:fld id="{9AB1B3D9-F736-4220-894A-375127E70BE5}" type="slidenum">
              <a:rPr lang="en-GB" smtClean="0"/>
              <a:t>28</a:t>
            </a:fld>
            <a:endParaRPr lang="en-GB"/>
          </a:p>
        </p:txBody>
      </p:sp>
    </p:spTree>
    <p:extLst>
      <p:ext uri="{BB962C8B-B14F-4D97-AF65-F5344CB8AC3E}">
        <p14:creationId xmlns:p14="http://schemas.microsoft.com/office/powerpoint/2010/main" val="357979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A7178-1F9A-27AC-DE8E-C7DFDC1AB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D890F-7B68-8689-3FCE-97EDAAF20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EED9C0-3ED5-506C-2EDE-D07CFCC872D4}"/>
              </a:ext>
            </a:extLst>
          </p:cNvPr>
          <p:cNvSpPr>
            <a:spLocks noGrp="1"/>
          </p:cNvSpPr>
          <p:nvPr>
            <p:ph type="body" idx="1"/>
          </p:nvPr>
        </p:nvSpPr>
        <p:spPr/>
        <p:txBody>
          <a:bodyPr/>
          <a:lstStyle/>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4E8E4439-5B6E-5D32-7B58-E7424FBF8F53}"/>
              </a:ext>
            </a:extLst>
          </p:cNvPr>
          <p:cNvSpPr>
            <a:spLocks noGrp="1"/>
          </p:cNvSpPr>
          <p:nvPr>
            <p:ph type="sldNum" sz="quarter" idx="5"/>
          </p:nvPr>
        </p:nvSpPr>
        <p:spPr/>
        <p:txBody>
          <a:bodyPr/>
          <a:lstStyle/>
          <a:p>
            <a:fld id="{9AB1B3D9-F736-4220-894A-375127E70BE5}" type="slidenum">
              <a:rPr lang="en-GB" smtClean="0"/>
              <a:t>29</a:t>
            </a:fld>
            <a:endParaRPr lang="en-GB"/>
          </a:p>
        </p:txBody>
      </p:sp>
    </p:spTree>
    <p:extLst>
      <p:ext uri="{BB962C8B-B14F-4D97-AF65-F5344CB8AC3E}">
        <p14:creationId xmlns:p14="http://schemas.microsoft.com/office/powerpoint/2010/main" val="315217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E8643-CCA4-3AC7-F7AD-BBE82E63B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4199A-EB50-6A8B-DA62-378CB6E7E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B94E8-905C-30CF-E8A3-A3CCEEAB27CB}"/>
              </a:ext>
            </a:extLst>
          </p:cNvPr>
          <p:cNvSpPr>
            <a:spLocks noGrp="1"/>
          </p:cNvSpPr>
          <p:nvPr>
            <p:ph type="body" idx="1"/>
          </p:nvPr>
        </p:nvSpPr>
        <p:spPr/>
        <p:txBody>
          <a:bodyPr/>
          <a:lstStyle/>
          <a:p>
            <a:r>
              <a:rPr lang="sr-Cyrl-RS"/>
              <a:t>Основа примедби кад говоримо о платама</a:t>
            </a:r>
          </a:p>
          <a:p>
            <a:endParaRPr lang="sr-Cyrl-RS"/>
          </a:p>
          <a:p>
            <a:endParaRPr lang="sr-Cyrl-RS"/>
          </a:p>
          <a:p>
            <a:r>
              <a:rPr lang="sr-Cyrl-RS"/>
              <a:t>Овде објасни шта је </a:t>
            </a:r>
            <a:r>
              <a:rPr lang="sr-Cyrl-RS" err="1"/>
              <a:t>аутлајер</a:t>
            </a:r>
            <a:r>
              <a:rPr lang="sr-Cyrl-RS"/>
              <a:t> или изнимак</a:t>
            </a:r>
          </a:p>
          <a:p>
            <a:pPr marL="0" marR="0" lvl="0" indent="0" algn="l" defTabSz="914400" rtl="0" eaLnBrk="1" fontAlgn="auto" latinLnBrk="0" hangingPunct="1">
              <a:lnSpc>
                <a:spcPct val="100000"/>
              </a:lnSpc>
              <a:spcBef>
                <a:spcPts val="0"/>
              </a:spcBef>
              <a:spcAft>
                <a:spcPts val="0"/>
              </a:spcAft>
              <a:buClrTx/>
              <a:buSzTx/>
              <a:buFontTx/>
              <a:buNone/>
              <a:tabLst/>
              <a:defRPr/>
            </a:pPr>
            <a:r>
              <a:rPr lang="sr-Cyrl-RS" err="1"/>
              <a:t>Штрчак</a:t>
            </a:r>
            <a:r>
              <a:rPr lang="sr-Cyrl-RS"/>
              <a:t> и изнимак, промишљање превода код нас насупрот немару</a:t>
            </a:r>
          </a:p>
          <a:p>
            <a:endParaRPr lang="sr-Cyrl-RS"/>
          </a:p>
          <a:p>
            <a:endParaRPr lang="sr-Cyrl-RS"/>
          </a:p>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D36C6597-73C2-75B9-CD29-CF5CB4EE606F}"/>
              </a:ext>
            </a:extLst>
          </p:cNvPr>
          <p:cNvSpPr>
            <a:spLocks noGrp="1"/>
          </p:cNvSpPr>
          <p:nvPr>
            <p:ph type="sldNum" sz="quarter" idx="5"/>
          </p:nvPr>
        </p:nvSpPr>
        <p:spPr/>
        <p:txBody>
          <a:bodyPr/>
          <a:lstStyle/>
          <a:p>
            <a:fld id="{9AB1B3D9-F736-4220-894A-375127E70BE5}" type="slidenum">
              <a:rPr lang="en-GB" smtClean="0"/>
              <a:t>30</a:t>
            </a:fld>
            <a:endParaRPr lang="en-GB"/>
          </a:p>
        </p:txBody>
      </p:sp>
    </p:spTree>
    <p:extLst>
      <p:ext uri="{BB962C8B-B14F-4D97-AF65-F5344CB8AC3E}">
        <p14:creationId xmlns:p14="http://schemas.microsoft.com/office/powerpoint/2010/main" val="3931596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3E96-0663-231B-173F-55B0259B6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7FE17-9C2B-A0B4-1151-EDAD77A7D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2FF7B-823E-8A29-1CF7-638DEFEFBC26}"/>
              </a:ext>
            </a:extLst>
          </p:cNvPr>
          <p:cNvSpPr>
            <a:spLocks noGrp="1"/>
          </p:cNvSpPr>
          <p:nvPr>
            <p:ph type="body" idx="1"/>
          </p:nvPr>
        </p:nvSpPr>
        <p:spPr/>
        <p:txBody>
          <a:bodyPr/>
          <a:lstStyle/>
          <a:p>
            <a:r>
              <a:rPr lang="sr-Cyrl-RS"/>
              <a:t>Зашто медијана није осетљива – ако има само један </a:t>
            </a:r>
            <a:r>
              <a:rPr lang="sr-Cyrl-RS" err="1"/>
              <a:t>штрчак</a:t>
            </a:r>
            <a:r>
              <a:rPr lang="sr-Cyrl-RS"/>
              <a:t>, он је и не помера, као у нашем примеру. </a:t>
            </a:r>
            <a:r>
              <a:rPr lang="sr-Cyrl-RS" err="1"/>
              <a:t>штрчци</a:t>
            </a:r>
            <a:r>
              <a:rPr lang="sr-Cyrl-RS"/>
              <a:t> док их је мало могу врло мало да помере</a:t>
            </a:r>
          </a:p>
          <a:p>
            <a:endParaRPr lang="sr-Cyrl-RS"/>
          </a:p>
          <a:p>
            <a:r>
              <a:rPr lang="sr-Cyrl-RS"/>
              <a:t>Основа примедби кад говоримо о платама</a:t>
            </a:r>
          </a:p>
          <a:p>
            <a:endParaRPr lang="sr-Cyrl-RS"/>
          </a:p>
          <a:p>
            <a:r>
              <a:rPr lang="sr-Cyrl-RS"/>
              <a:t>Овде објасни шта је </a:t>
            </a:r>
            <a:r>
              <a:rPr lang="sr-Cyrl-RS" err="1"/>
              <a:t>аутлајер</a:t>
            </a:r>
            <a:r>
              <a:rPr lang="sr-Cyrl-RS"/>
              <a:t> или изнимак</a:t>
            </a:r>
          </a:p>
          <a:p>
            <a:pPr marL="0" marR="0" lvl="0" indent="0" algn="l" defTabSz="914400" rtl="0" eaLnBrk="1" fontAlgn="auto" latinLnBrk="0" hangingPunct="1">
              <a:lnSpc>
                <a:spcPct val="100000"/>
              </a:lnSpc>
              <a:spcBef>
                <a:spcPts val="0"/>
              </a:spcBef>
              <a:spcAft>
                <a:spcPts val="0"/>
              </a:spcAft>
              <a:buClrTx/>
              <a:buSzTx/>
              <a:buFontTx/>
              <a:buNone/>
              <a:tabLst/>
              <a:defRPr/>
            </a:pPr>
            <a:r>
              <a:rPr lang="sr-Cyrl-RS" err="1"/>
              <a:t>Штрчак</a:t>
            </a:r>
            <a:r>
              <a:rPr lang="sr-Cyrl-RS"/>
              <a:t> и изнимак, промишљање превода код нас насупрот немару</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Cyrl-RS"/>
          </a:p>
          <a:p>
            <a:pPr marL="0" marR="0" lvl="0" indent="0" algn="l" defTabSz="914400" rtl="0" eaLnBrk="1" fontAlgn="auto" latinLnBrk="0" hangingPunct="1">
              <a:lnSpc>
                <a:spcPct val="100000"/>
              </a:lnSpc>
              <a:spcBef>
                <a:spcPts val="0"/>
              </a:spcBef>
              <a:spcAft>
                <a:spcPts val="0"/>
              </a:spcAft>
              <a:buClrTx/>
              <a:buSzTx/>
              <a:buFontTx/>
              <a:buNone/>
              <a:tabLst/>
              <a:defRPr/>
            </a:pPr>
            <a:r>
              <a:rPr lang="sr-Cyrl-RS" err="1"/>
              <a:t>Петобројни</a:t>
            </a:r>
            <a:r>
              <a:rPr lang="sr-Cyrl-RS"/>
              <a:t> сажетак – нпр. чест у извештајима о приходима становништва, или напишу </a:t>
            </a:r>
            <a:r>
              <a:rPr lang="sr-Cyrl-RS" err="1"/>
              <a:t>дециле</a:t>
            </a:r>
            <a:endParaRPr lang="sr-Cyrl-RS"/>
          </a:p>
          <a:p>
            <a:endParaRPr lang="sr-Cyrl-RS"/>
          </a:p>
          <a:p>
            <a:endParaRPr lang="sr-Cyrl-RS"/>
          </a:p>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7C3F1593-AECD-B657-FA0A-1D2D7C1F3A24}"/>
              </a:ext>
            </a:extLst>
          </p:cNvPr>
          <p:cNvSpPr>
            <a:spLocks noGrp="1"/>
          </p:cNvSpPr>
          <p:nvPr>
            <p:ph type="sldNum" sz="quarter" idx="5"/>
          </p:nvPr>
        </p:nvSpPr>
        <p:spPr/>
        <p:txBody>
          <a:bodyPr/>
          <a:lstStyle/>
          <a:p>
            <a:fld id="{9AB1B3D9-F736-4220-894A-375127E70BE5}" type="slidenum">
              <a:rPr lang="en-GB" smtClean="0"/>
              <a:t>31</a:t>
            </a:fld>
            <a:endParaRPr lang="en-GB"/>
          </a:p>
        </p:txBody>
      </p:sp>
    </p:spTree>
    <p:extLst>
      <p:ext uri="{BB962C8B-B14F-4D97-AF65-F5344CB8AC3E}">
        <p14:creationId xmlns:p14="http://schemas.microsoft.com/office/powerpoint/2010/main" val="202898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BBB4F-7D19-9081-6524-7B332A39F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FB870-1C73-DA9A-C731-9DB103707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3D015-C6EE-7AA1-1B4F-C467309E73A1}"/>
              </a:ext>
            </a:extLst>
          </p:cNvPr>
          <p:cNvSpPr>
            <a:spLocks noGrp="1"/>
          </p:cNvSpPr>
          <p:nvPr>
            <p:ph type="body" idx="1"/>
          </p:nvPr>
        </p:nvSpPr>
        <p:spPr/>
        <p:txBody>
          <a:bodyPr/>
          <a:lstStyle/>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78378D66-BB7F-7E5B-C3F3-94B12AFF6CB4}"/>
              </a:ext>
            </a:extLst>
          </p:cNvPr>
          <p:cNvSpPr>
            <a:spLocks noGrp="1"/>
          </p:cNvSpPr>
          <p:nvPr>
            <p:ph type="sldNum" sz="quarter" idx="5"/>
          </p:nvPr>
        </p:nvSpPr>
        <p:spPr/>
        <p:txBody>
          <a:bodyPr/>
          <a:lstStyle/>
          <a:p>
            <a:fld id="{9AB1B3D9-F736-4220-894A-375127E70BE5}" type="slidenum">
              <a:rPr lang="en-GB" smtClean="0"/>
              <a:t>32</a:t>
            </a:fld>
            <a:endParaRPr lang="en-GB"/>
          </a:p>
        </p:txBody>
      </p:sp>
    </p:spTree>
    <p:extLst>
      <p:ext uri="{BB962C8B-B14F-4D97-AF65-F5344CB8AC3E}">
        <p14:creationId xmlns:p14="http://schemas.microsoft.com/office/powerpoint/2010/main" val="4207419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AD625-856D-635E-CA98-5899548E5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4649B-69F0-C53B-3249-C0C01A9AD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A4333-61B4-6C72-9764-BE846C82AE8B}"/>
              </a:ext>
            </a:extLst>
          </p:cNvPr>
          <p:cNvSpPr>
            <a:spLocks noGrp="1"/>
          </p:cNvSpPr>
          <p:nvPr>
            <p:ph type="body" idx="1"/>
          </p:nvPr>
        </p:nvSpPr>
        <p:spPr/>
        <p:txBody>
          <a:bodyPr/>
          <a:lstStyle/>
          <a:p>
            <a:r>
              <a:rPr lang="sr-Cyrl-RS" err="1"/>
              <a:t>распршење</a:t>
            </a:r>
            <a:r>
              <a:rPr lang="sr-Cyrl-RS"/>
              <a:t> и варијабилност</a:t>
            </a:r>
          </a:p>
          <a:p>
            <a:endParaRPr lang="sr-Cyrl-RS"/>
          </a:p>
          <a:p>
            <a:r>
              <a:rPr lang="sr-Cyrl-RS"/>
              <a:t>у нашем примеру ако бисмо </a:t>
            </a:r>
            <a:endParaRPr lang="en-GB"/>
          </a:p>
        </p:txBody>
      </p:sp>
      <p:sp>
        <p:nvSpPr>
          <p:cNvPr id="4" name="Slide Number Placeholder 3">
            <a:extLst>
              <a:ext uri="{FF2B5EF4-FFF2-40B4-BE49-F238E27FC236}">
                <a16:creationId xmlns:a16="http://schemas.microsoft.com/office/drawing/2014/main" id="{37CE2635-B961-B790-F161-F554B1959936}"/>
              </a:ext>
            </a:extLst>
          </p:cNvPr>
          <p:cNvSpPr>
            <a:spLocks noGrp="1"/>
          </p:cNvSpPr>
          <p:nvPr>
            <p:ph type="sldNum" sz="quarter" idx="5"/>
          </p:nvPr>
        </p:nvSpPr>
        <p:spPr/>
        <p:txBody>
          <a:bodyPr/>
          <a:lstStyle/>
          <a:p>
            <a:fld id="{9AB1B3D9-F736-4220-894A-375127E70BE5}" type="slidenum">
              <a:rPr lang="en-GB" smtClean="0"/>
              <a:t>33</a:t>
            </a:fld>
            <a:endParaRPr lang="en-GB"/>
          </a:p>
        </p:txBody>
      </p:sp>
    </p:spTree>
    <p:extLst>
      <p:ext uri="{BB962C8B-B14F-4D97-AF65-F5344CB8AC3E}">
        <p14:creationId xmlns:p14="http://schemas.microsoft.com/office/powerpoint/2010/main" val="1982396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1822-8CF1-FCCE-C6F9-BDC91B3A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24AAC-1468-50EE-6137-E518D979F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77934-B7EB-0548-D0F7-04A2BA659E19}"/>
              </a:ext>
            </a:extLst>
          </p:cNvPr>
          <p:cNvSpPr>
            <a:spLocks noGrp="1"/>
          </p:cNvSpPr>
          <p:nvPr>
            <p:ph type="body" idx="1"/>
          </p:nvPr>
        </p:nvSpPr>
        <p:spPr/>
        <p:txBody>
          <a:bodyPr/>
          <a:lstStyle/>
          <a:p>
            <a:r>
              <a:rPr lang="sr-Cyrl-RS" err="1"/>
              <a:t>распршење</a:t>
            </a:r>
            <a:r>
              <a:rPr lang="sr-Cyrl-RS"/>
              <a:t> и варијабилност</a:t>
            </a:r>
          </a:p>
          <a:p>
            <a:endParaRPr lang="sr-Cyrl-RS"/>
          </a:p>
          <a:p>
            <a:r>
              <a:rPr lang="sr-Cyrl-RS"/>
              <a:t>објасни варијансу: просечна </a:t>
            </a:r>
            <a:r>
              <a:rPr lang="sr-Cyrl-RS" err="1"/>
              <a:t>квадрирана</a:t>
            </a:r>
            <a:r>
              <a:rPr lang="sr-Cyrl-RS"/>
              <a:t> грешка коју бисмо направили кад бисмо сваку вредност варијабле </a:t>
            </a:r>
            <a:r>
              <a:rPr lang="sr-Cyrl-RS" err="1"/>
              <a:t>апроксимирали</a:t>
            </a:r>
            <a:r>
              <a:rPr lang="sr-Cyrl-RS"/>
              <a:t> просеком</a:t>
            </a:r>
          </a:p>
          <a:p>
            <a:endParaRPr lang="sr-Cyrl-RS"/>
          </a:p>
          <a:p>
            <a:r>
              <a:rPr lang="sr-Cyrl-RS"/>
              <a:t>сума </a:t>
            </a:r>
            <a:r>
              <a:rPr lang="sr-Cyrl-RS" err="1"/>
              <a:t>квадрираних</a:t>
            </a:r>
            <a:r>
              <a:rPr lang="sr-Cyrl-RS"/>
              <a:t> одступања – врло важна рачуница у математици. зашто </a:t>
            </a:r>
            <a:r>
              <a:rPr lang="sr-Cyrl-RS" err="1"/>
              <a:t>квадрираних</a:t>
            </a:r>
            <a:r>
              <a:rPr lang="sr-Cyrl-RS"/>
              <a:t> – зато да се не би поништавале међусобно позитивне и негативне разлике</a:t>
            </a:r>
          </a:p>
          <a:p>
            <a:endParaRPr lang="sr-Cyrl-RS"/>
          </a:p>
          <a:p>
            <a:r>
              <a:rPr lang="sr-Cyrl-RS"/>
              <a:t>како бисмо рачунали за наш узорак?</a:t>
            </a:r>
            <a:r>
              <a:rPr lang="sr-Latn-RS"/>
              <a:t> objasniti na tabli</a:t>
            </a:r>
            <a:endParaRPr lang="sr-Cyrl-RS"/>
          </a:p>
          <a:p>
            <a:endParaRPr lang="sr-Cyrl-RS"/>
          </a:p>
          <a:p>
            <a:r>
              <a:rPr lang="sr-Cyrl-RS"/>
              <a:t>Напомени: уместо </a:t>
            </a:r>
            <a:r>
              <a:rPr lang="sr-Latn-RS"/>
              <a:t>n </a:t>
            </a:r>
            <a:r>
              <a:rPr lang="sr-Cyrl-RS"/>
              <a:t>за ову и све даље изведене формуле (стандардна девијација, корелација </a:t>
            </a:r>
            <a:r>
              <a:rPr lang="sr-Cyrl-RS" err="1"/>
              <a:t>итд</a:t>
            </a:r>
            <a:r>
              <a:rPr lang="sr-Cyrl-RS"/>
              <a:t>), негде ће наћи и </a:t>
            </a:r>
            <a:r>
              <a:rPr lang="en-GB"/>
              <a:t>n-1.</a:t>
            </a:r>
            <a:r>
              <a:rPr lang="sr-Cyrl-RS"/>
              <a:t> на великим узорцима то је практично једнако, а о разлогу више кад дођемо до статистичког тестирања</a:t>
            </a:r>
            <a:endParaRPr lang="en-GB"/>
          </a:p>
        </p:txBody>
      </p:sp>
      <p:sp>
        <p:nvSpPr>
          <p:cNvPr id="4" name="Slide Number Placeholder 3">
            <a:extLst>
              <a:ext uri="{FF2B5EF4-FFF2-40B4-BE49-F238E27FC236}">
                <a16:creationId xmlns:a16="http://schemas.microsoft.com/office/drawing/2014/main" id="{1AFF1943-8098-F3E0-B6E6-D7C5E7662363}"/>
              </a:ext>
            </a:extLst>
          </p:cNvPr>
          <p:cNvSpPr>
            <a:spLocks noGrp="1"/>
          </p:cNvSpPr>
          <p:nvPr>
            <p:ph type="sldNum" sz="quarter" idx="5"/>
          </p:nvPr>
        </p:nvSpPr>
        <p:spPr/>
        <p:txBody>
          <a:bodyPr/>
          <a:lstStyle/>
          <a:p>
            <a:fld id="{9AB1B3D9-F736-4220-894A-375127E70BE5}" type="slidenum">
              <a:rPr lang="en-GB" smtClean="0"/>
              <a:t>34</a:t>
            </a:fld>
            <a:endParaRPr lang="en-GB"/>
          </a:p>
        </p:txBody>
      </p:sp>
    </p:spTree>
    <p:extLst>
      <p:ext uri="{BB962C8B-B14F-4D97-AF65-F5344CB8AC3E}">
        <p14:creationId xmlns:p14="http://schemas.microsoft.com/office/powerpoint/2010/main" val="3960097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42F69-8A22-36D9-5532-92B414D00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351CA-1985-AF5D-8B07-FC18ED874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24C93-51DE-544C-C5FE-6EF7CB77C192}"/>
              </a:ext>
            </a:extLst>
          </p:cNvPr>
          <p:cNvSpPr>
            <a:spLocks noGrp="1"/>
          </p:cNvSpPr>
          <p:nvPr>
            <p:ph type="body" idx="1"/>
          </p:nvPr>
        </p:nvSpPr>
        <p:spPr/>
        <p:txBody>
          <a:bodyPr/>
          <a:lstStyle/>
          <a:p>
            <a:r>
              <a:rPr lang="sr-Cyrl-RS"/>
              <a:t>како бисмо рачунали за наш узорак?</a:t>
            </a:r>
          </a:p>
        </p:txBody>
      </p:sp>
      <p:sp>
        <p:nvSpPr>
          <p:cNvPr id="4" name="Slide Number Placeholder 3">
            <a:extLst>
              <a:ext uri="{FF2B5EF4-FFF2-40B4-BE49-F238E27FC236}">
                <a16:creationId xmlns:a16="http://schemas.microsoft.com/office/drawing/2014/main" id="{AD0D66EF-A5EE-0D03-D77A-B868ABBBD1DA}"/>
              </a:ext>
            </a:extLst>
          </p:cNvPr>
          <p:cNvSpPr>
            <a:spLocks noGrp="1"/>
          </p:cNvSpPr>
          <p:nvPr>
            <p:ph type="sldNum" sz="quarter" idx="5"/>
          </p:nvPr>
        </p:nvSpPr>
        <p:spPr/>
        <p:txBody>
          <a:bodyPr/>
          <a:lstStyle/>
          <a:p>
            <a:fld id="{9AB1B3D9-F736-4220-894A-375127E70BE5}" type="slidenum">
              <a:rPr lang="en-GB" smtClean="0"/>
              <a:t>35</a:t>
            </a:fld>
            <a:endParaRPr lang="en-GB"/>
          </a:p>
        </p:txBody>
      </p:sp>
    </p:spTree>
    <p:extLst>
      <p:ext uri="{BB962C8B-B14F-4D97-AF65-F5344CB8AC3E}">
        <p14:creationId xmlns:p14="http://schemas.microsoft.com/office/powerpoint/2010/main" val="39313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669F-BDB3-F999-2C96-A7868CEB7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94F6B-6268-53F8-B36F-EA0896A2A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61A61-EB1A-C0BD-8885-1AAB5136A7FD}"/>
              </a:ext>
            </a:extLst>
          </p:cNvPr>
          <p:cNvSpPr>
            <a:spLocks noGrp="1"/>
          </p:cNvSpPr>
          <p:nvPr>
            <p:ph type="body" idx="1"/>
          </p:nvPr>
        </p:nvSpPr>
        <p:spPr/>
        <p:txBody>
          <a:bodyPr/>
          <a:lstStyle/>
          <a:p>
            <a:r>
              <a:rPr lang="sr-Cyrl-RS"/>
              <a:t>како бисмо рачунали за наш узорак?</a:t>
            </a:r>
          </a:p>
        </p:txBody>
      </p:sp>
      <p:sp>
        <p:nvSpPr>
          <p:cNvPr id="4" name="Slide Number Placeholder 3">
            <a:extLst>
              <a:ext uri="{FF2B5EF4-FFF2-40B4-BE49-F238E27FC236}">
                <a16:creationId xmlns:a16="http://schemas.microsoft.com/office/drawing/2014/main" id="{A5792F78-8A44-58DA-A128-DBAEF33DF4C1}"/>
              </a:ext>
            </a:extLst>
          </p:cNvPr>
          <p:cNvSpPr>
            <a:spLocks noGrp="1"/>
          </p:cNvSpPr>
          <p:nvPr>
            <p:ph type="sldNum" sz="quarter" idx="5"/>
          </p:nvPr>
        </p:nvSpPr>
        <p:spPr/>
        <p:txBody>
          <a:bodyPr/>
          <a:lstStyle/>
          <a:p>
            <a:fld id="{9AB1B3D9-F736-4220-894A-375127E70BE5}" type="slidenum">
              <a:rPr lang="en-GB" smtClean="0"/>
              <a:t>36</a:t>
            </a:fld>
            <a:endParaRPr lang="en-GB"/>
          </a:p>
        </p:txBody>
      </p:sp>
    </p:spTree>
    <p:extLst>
      <p:ext uri="{BB962C8B-B14F-4D97-AF65-F5344CB8AC3E}">
        <p14:creationId xmlns:p14="http://schemas.microsoft.com/office/powerpoint/2010/main" val="235968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a:t>Наше бављење описом и анализом варијабли почећемо од једног једноставног, иначе у пракси ретког случаја – да имамо само једну меру која нас занима. На овом часу, то ће бити једна квантитативна мера, а наредне недеље биће квалитативна. Обично у пракси имамо више варијабли, али да бисте то што сте добили у истраживању заиста и разумели, заправо је добро увек почети од тога да сваку варијаблу понаособ упознате, па тек онда да покушате да упознате њихове односе. Убрзо ће вам бити зашто је тако, али да пробам да приближим једним једноставним, а екстремним примером – замислите да испитујете да ли је боље познавање статистике праћено и бољим општим успехом на студијама. Ако пре било каквих даљих анализа не проверите какве су резултате испитаници остварили на вашем тесту из статистике који сте осмислили, можда ће вам промаћи да сте направили превише лак тест и да сви испитаници на њему имају максимум поена. У том случају, тај узорак је практично пропао – како ћете знати да ли боље или слабије знање из статистике има везе са било чим другим кад на вашем тесту нема бољег и лошијег знања – сви су исти?</a:t>
            </a:r>
          </a:p>
        </p:txBody>
      </p:sp>
      <p:sp>
        <p:nvSpPr>
          <p:cNvPr id="4" name="Slide Number Placeholder 3"/>
          <p:cNvSpPr>
            <a:spLocks noGrp="1"/>
          </p:cNvSpPr>
          <p:nvPr>
            <p:ph type="sldNum" sz="quarter" idx="5"/>
          </p:nvPr>
        </p:nvSpPr>
        <p:spPr/>
        <p:txBody>
          <a:bodyPr/>
          <a:lstStyle/>
          <a:p>
            <a:fld id="{9AB1B3D9-F736-4220-894A-375127E70BE5}" type="slidenum">
              <a:rPr lang="en-GB" smtClean="0"/>
              <a:t>4</a:t>
            </a:fld>
            <a:endParaRPr lang="en-GB"/>
          </a:p>
        </p:txBody>
      </p:sp>
    </p:spTree>
    <p:extLst>
      <p:ext uri="{BB962C8B-B14F-4D97-AF65-F5344CB8AC3E}">
        <p14:creationId xmlns:p14="http://schemas.microsoft.com/office/powerpoint/2010/main" val="813427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88BF-D668-41CC-FC97-F47A1B60A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ABDA1-4BA6-AA33-3FDB-647C8411B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22A1C-E542-B37A-6BEA-57CF54BE4DDC}"/>
              </a:ext>
            </a:extLst>
          </p:cNvPr>
          <p:cNvSpPr>
            <a:spLocks noGrp="1"/>
          </p:cNvSpPr>
          <p:nvPr>
            <p:ph type="body" idx="1"/>
          </p:nvPr>
        </p:nvSpPr>
        <p:spPr/>
        <p:txBody>
          <a:bodyPr/>
          <a:lstStyle/>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B2AFD744-9F46-0318-1E9F-4D77FDA052C3}"/>
              </a:ext>
            </a:extLst>
          </p:cNvPr>
          <p:cNvSpPr>
            <a:spLocks noGrp="1"/>
          </p:cNvSpPr>
          <p:nvPr>
            <p:ph type="sldNum" sz="quarter" idx="5"/>
          </p:nvPr>
        </p:nvSpPr>
        <p:spPr/>
        <p:txBody>
          <a:bodyPr/>
          <a:lstStyle/>
          <a:p>
            <a:fld id="{9AB1B3D9-F736-4220-894A-375127E70BE5}" type="slidenum">
              <a:rPr lang="en-GB" smtClean="0"/>
              <a:t>37</a:t>
            </a:fld>
            <a:endParaRPr lang="en-GB"/>
          </a:p>
        </p:txBody>
      </p:sp>
    </p:spTree>
    <p:extLst>
      <p:ext uri="{BB962C8B-B14F-4D97-AF65-F5344CB8AC3E}">
        <p14:creationId xmlns:p14="http://schemas.microsoft.com/office/powerpoint/2010/main" val="253397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B3E43-8BCA-31C6-D81A-37793B25D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033F7-319F-E126-4879-75FEBC4FD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407D1-76F6-83F5-F632-1354A0C93323}"/>
              </a:ext>
            </a:extLst>
          </p:cNvPr>
          <p:cNvSpPr>
            <a:spLocks noGrp="1"/>
          </p:cNvSpPr>
          <p:nvPr>
            <p:ph type="body" idx="1"/>
          </p:nvPr>
        </p:nvSpPr>
        <p:spPr/>
        <p:txBody>
          <a:bodyPr/>
          <a:lstStyle/>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954D1EF0-7AD3-0536-BE6D-21290FE9BA52}"/>
              </a:ext>
            </a:extLst>
          </p:cNvPr>
          <p:cNvSpPr>
            <a:spLocks noGrp="1"/>
          </p:cNvSpPr>
          <p:nvPr>
            <p:ph type="sldNum" sz="quarter" idx="5"/>
          </p:nvPr>
        </p:nvSpPr>
        <p:spPr/>
        <p:txBody>
          <a:bodyPr/>
          <a:lstStyle/>
          <a:p>
            <a:fld id="{9AB1B3D9-F736-4220-894A-375127E70BE5}" type="slidenum">
              <a:rPr lang="en-GB" smtClean="0"/>
              <a:t>38</a:t>
            </a:fld>
            <a:endParaRPr lang="en-GB"/>
          </a:p>
        </p:txBody>
      </p:sp>
    </p:spTree>
    <p:extLst>
      <p:ext uri="{BB962C8B-B14F-4D97-AF65-F5344CB8AC3E}">
        <p14:creationId xmlns:p14="http://schemas.microsoft.com/office/powerpoint/2010/main" val="2764110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763D4-60DF-7966-5648-71BB0528F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58192-0203-ED58-A41F-181C4B22B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BB583-C780-10B1-C6AE-C54B80E8636C}"/>
              </a:ext>
            </a:extLst>
          </p:cNvPr>
          <p:cNvSpPr>
            <a:spLocks noGrp="1"/>
          </p:cNvSpPr>
          <p:nvPr>
            <p:ph type="body" idx="1"/>
          </p:nvPr>
        </p:nvSpPr>
        <p:spPr/>
        <p:txBody>
          <a:bodyPr/>
          <a:lstStyle/>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24D69D53-24D3-48E2-9BD9-4BDE1E9C84A6}"/>
              </a:ext>
            </a:extLst>
          </p:cNvPr>
          <p:cNvSpPr>
            <a:spLocks noGrp="1"/>
          </p:cNvSpPr>
          <p:nvPr>
            <p:ph type="sldNum" sz="quarter" idx="5"/>
          </p:nvPr>
        </p:nvSpPr>
        <p:spPr/>
        <p:txBody>
          <a:bodyPr/>
          <a:lstStyle/>
          <a:p>
            <a:fld id="{9AB1B3D9-F736-4220-894A-375127E70BE5}" type="slidenum">
              <a:rPr lang="en-GB" smtClean="0"/>
              <a:t>39</a:t>
            </a:fld>
            <a:endParaRPr lang="en-GB"/>
          </a:p>
        </p:txBody>
      </p:sp>
    </p:spTree>
    <p:extLst>
      <p:ext uri="{BB962C8B-B14F-4D97-AF65-F5344CB8AC3E}">
        <p14:creationId xmlns:p14="http://schemas.microsoft.com/office/powerpoint/2010/main" val="2913077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DD49B-8FB7-1EF1-4DB7-5A38E5AF9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4754D-59AE-807D-262C-18EC9C0A4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F52CE-4000-3F14-1F45-8974EB4A7F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5BBD5A8-D8F2-3F03-1424-AC87ED503880}"/>
              </a:ext>
            </a:extLst>
          </p:cNvPr>
          <p:cNvSpPr>
            <a:spLocks noGrp="1"/>
          </p:cNvSpPr>
          <p:nvPr>
            <p:ph type="sldNum" sz="quarter" idx="5"/>
          </p:nvPr>
        </p:nvSpPr>
        <p:spPr/>
        <p:txBody>
          <a:bodyPr/>
          <a:lstStyle/>
          <a:p>
            <a:fld id="{9AB1B3D9-F736-4220-894A-375127E70BE5}" type="slidenum">
              <a:rPr lang="en-GB" smtClean="0"/>
              <a:t>40</a:t>
            </a:fld>
            <a:endParaRPr lang="en-GB"/>
          </a:p>
        </p:txBody>
      </p:sp>
    </p:spTree>
    <p:extLst>
      <p:ext uri="{BB962C8B-B14F-4D97-AF65-F5344CB8AC3E}">
        <p14:creationId xmlns:p14="http://schemas.microsoft.com/office/powerpoint/2010/main" val="276841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A3DA0-770F-6295-0286-5FA4DDC51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276BA-7C39-E89B-2837-6F4035E9C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36440-A85D-0665-B339-8F8B8588F86D}"/>
              </a:ext>
            </a:extLst>
          </p:cNvPr>
          <p:cNvSpPr>
            <a:spLocks noGrp="1"/>
          </p:cNvSpPr>
          <p:nvPr>
            <p:ph type="body" idx="1"/>
          </p:nvPr>
        </p:nvSpPr>
        <p:spPr/>
        <p:txBody>
          <a:bodyPr/>
          <a:lstStyle/>
          <a:p>
            <a:r>
              <a:rPr lang="sr-Cyrl-RS"/>
              <a:t>Шта су изнимци или </a:t>
            </a:r>
            <a:r>
              <a:rPr lang="sr-Cyrl-RS" err="1"/>
              <a:t>аутлајери</a:t>
            </a:r>
            <a:endParaRPr lang="sr-Cyrl-RS"/>
          </a:p>
          <a:p>
            <a:r>
              <a:rPr lang="sr-Cyrl-RS"/>
              <a:t>Изнимак и </a:t>
            </a:r>
            <a:r>
              <a:rPr lang="sr-Cyrl-RS" err="1"/>
              <a:t>штрчак</a:t>
            </a:r>
            <a:r>
              <a:rPr lang="sr-Cyrl-RS"/>
              <a:t> и размишљање о томе како се именују научни појмови у српском језику </a:t>
            </a:r>
            <a:r>
              <a:rPr lang="sr-Cyrl-RS">
                <a:sym typeface="Wingdings" panose="05000000000000000000" pitchFamily="2" charset="2"/>
              </a:rPr>
              <a:t></a:t>
            </a:r>
          </a:p>
          <a:p>
            <a:r>
              <a:rPr lang="sr-Cyrl-RS">
                <a:sym typeface="Wingdings" panose="05000000000000000000" pitchFamily="2" charset="2"/>
              </a:rPr>
              <a:t>Уобичајено: медијана, </a:t>
            </a:r>
            <a:r>
              <a:rPr lang="sr-Cyrl-RS" err="1">
                <a:sym typeface="Wingdings" panose="05000000000000000000" pitchFamily="2" charset="2"/>
              </a:rPr>
              <a:t>квартили</a:t>
            </a:r>
            <a:r>
              <a:rPr lang="sr-Cyrl-RS">
                <a:sym typeface="Wingdings" panose="05000000000000000000" pitchFamily="2" charset="2"/>
              </a:rPr>
              <a:t> и </a:t>
            </a:r>
            <a:r>
              <a:rPr lang="sr-Cyrl-RS" err="1">
                <a:sym typeface="Wingdings" panose="05000000000000000000" pitchFamily="2" charset="2"/>
              </a:rPr>
              <a:t>околинске</a:t>
            </a:r>
            <a:r>
              <a:rPr lang="sr-Cyrl-RS">
                <a:sym typeface="Wingdings" panose="05000000000000000000" pitchFamily="2" charset="2"/>
              </a:rPr>
              <a:t> вредности, али могу и друге мере ЦТ и варијабилности</a:t>
            </a:r>
          </a:p>
          <a:p>
            <a:endParaRPr lang="sr-Cyrl-RS">
              <a:sym typeface="Wingdings" panose="05000000000000000000" pitchFamily="2" charset="2"/>
            </a:endParaRPr>
          </a:p>
          <a:p>
            <a:r>
              <a:rPr lang="sr-Cyrl-RS">
                <a:sym typeface="Wingdings" panose="05000000000000000000" pitchFamily="2" charset="2"/>
              </a:rPr>
              <a:t>Шта означава </a:t>
            </a:r>
            <a:r>
              <a:rPr lang="sr-Cyrl-RS" err="1">
                <a:sym typeface="Wingdings" panose="05000000000000000000" pitchFamily="2" charset="2"/>
              </a:rPr>
              <a:t>околинска</a:t>
            </a:r>
            <a:r>
              <a:rPr lang="sr-Cyrl-RS">
                <a:sym typeface="Wingdings" panose="05000000000000000000" pitchFamily="2" charset="2"/>
              </a:rPr>
              <a:t> вредност – где се налази највећи број резултата, граница преко које ако има још неки испитаник он је баш изузетак, тј. </a:t>
            </a:r>
            <a:r>
              <a:rPr lang="sr-Cyrl-RS" err="1">
                <a:sym typeface="Wingdings" panose="05000000000000000000" pitchFamily="2" charset="2"/>
              </a:rPr>
              <a:t>аутлајер</a:t>
            </a:r>
            <a:r>
              <a:rPr lang="sr-Cyrl-RS">
                <a:sym typeface="Wingdings" panose="05000000000000000000" pitchFamily="2" charset="2"/>
              </a:rPr>
              <a:t>.</a:t>
            </a:r>
            <a:endParaRPr lang="en-GB"/>
          </a:p>
          <a:p>
            <a:endParaRPr lang="en-GB"/>
          </a:p>
          <a:p>
            <a:r>
              <a:rPr lang="sr-Cyrl-RS"/>
              <a:t>Један опет реалистичнији пример – када имају графикони за више варијабли, рецимо да различити смерови на Филозофском који су радили исти тест опште информисаности. Можете лепо видети како се групе разликују не само по томе где им је средина, него и по варијабилности.</a:t>
            </a:r>
          </a:p>
          <a:p>
            <a:endParaRPr lang="sr-Cyrl-RS"/>
          </a:p>
          <a:p>
            <a:r>
              <a:rPr lang="sr-Cyrl-RS"/>
              <a:t>Поред </a:t>
            </a:r>
            <a:r>
              <a:rPr lang="sr-Cyrl-RS" err="1"/>
              <a:t>кутијастог</a:t>
            </a:r>
            <a:r>
              <a:rPr lang="sr-Cyrl-RS"/>
              <a:t> дијаграма, није неуобичајено да се штапићима</a:t>
            </a:r>
            <a:r>
              <a:rPr lang="en-GB"/>
              <a:t> </a:t>
            </a:r>
            <a:r>
              <a:rPr lang="sr-Cyrl-RS"/>
              <a:t> или полигоном прикажу просеци, а </a:t>
            </a:r>
            <a:r>
              <a:rPr lang="sr-Cyrl-RS" err="1"/>
              <a:t>бркчићима</a:t>
            </a:r>
            <a:r>
              <a:rPr lang="sr-Cyrl-RS"/>
              <a:t> да се прикажу стандардне девијације или неке друге мере које ћемо учити касније, али то није смислено радити када имамо само једну варијаблу – зашто потрошити толико простора да се прикажу само два броја! о овим графиконима биће</a:t>
            </a:r>
            <a:endParaRPr lang="en-GB"/>
          </a:p>
        </p:txBody>
      </p:sp>
      <p:sp>
        <p:nvSpPr>
          <p:cNvPr id="4" name="Slide Number Placeholder 3">
            <a:extLst>
              <a:ext uri="{FF2B5EF4-FFF2-40B4-BE49-F238E27FC236}">
                <a16:creationId xmlns:a16="http://schemas.microsoft.com/office/drawing/2014/main" id="{97727CAA-13FB-7AB9-AFA6-D387F231BD52}"/>
              </a:ext>
            </a:extLst>
          </p:cNvPr>
          <p:cNvSpPr>
            <a:spLocks noGrp="1"/>
          </p:cNvSpPr>
          <p:nvPr>
            <p:ph type="sldNum" sz="quarter" idx="5"/>
          </p:nvPr>
        </p:nvSpPr>
        <p:spPr/>
        <p:txBody>
          <a:bodyPr/>
          <a:lstStyle/>
          <a:p>
            <a:fld id="{9AB1B3D9-F736-4220-894A-375127E70BE5}" type="slidenum">
              <a:rPr lang="en-GB" smtClean="0"/>
              <a:t>42</a:t>
            </a:fld>
            <a:endParaRPr lang="en-GB"/>
          </a:p>
        </p:txBody>
      </p:sp>
    </p:spTree>
    <p:extLst>
      <p:ext uri="{BB962C8B-B14F-4D97-AF65-F5344CB8AC3E}">
        <p14:creationId xmlns:p14="http://schemas.microsoft.com/office/powerpoint/2010/main" val="3074186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50DB1-5FCD-1D48-DD46-7CB351501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34625-0E07-8AA3-4C15-7EF9F2A32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D8833-39F9-2E97-5247-185FF21131C7}"/>
              </a:ext>
            </a:extLst>
          </p:cNvPr>
          <p:cNvSpPr>
            <a:spLocks noGrp="1"/>
          </p:cNvSpPr>
          <p:nvPr>
            <p:ph type="body" idx="1"/>
          </p:nvPr>
        </p:nvSpPr>
        <p:spPr/>
        <p:txBody>
          <a:bodyPr/>
          <a:lstStyle/>
          <a:p>
            <a:r>
              <a:rPr lang="sr-Cyrl-RS"/>
              <a:t>Заузимају место, а можете да испаднете и смешни. Ево једног примера из праксе, не шалим се. Без цитата иако је прави рад, да не </a:t>
            </a:r>
            <a:r>
              <a:rPr lang="sr-Cyrl-RS">
                <a:sym typeface="Wingdings" panose="05000000000000000000" pitchFamily="2" charset="2"/>
              </a:rPr>
              <a:t>прозивамо по злу.</a:t>
            </a:r>
            <a:endParaRPr lang="en-GB"/>
          </a:p>
        </p:txBody>
      </p:sp>
      <p:sp>
        <p:nvSpPr>
          <p:cNvPr id="4" name="Slide Number Placeholder 3">
            <a:extLst>
              <a:ext uri="{FF2B5EF4-FFF2-40B4-BE49-F238E27FC236}">
                <a16:creationId xmlns:a16="http://schemas.microsoft.com/office/drawing/2014/main" id="{C3DB8E8D-1E15-9C11-DAFC-9E2A173BF329}"/>
              </a:ext>
            </a:extLst>
          </p:cNvPr>
          <p:cNvSpPr>
            <a:spLocks noGrp="1"/>
          </p:cNvSpPr>
          <p:nvPr>
            <p:ph type="sldNum" sz="quarter" idx="5"/>
          </p:nvPr>
        </p:nvSpPr>
        <p:spPr/>
        <p:txBody>
          <a:bodyPr/>
          <a:lstStyle/>
          <a:p>
            <a:fld id="{9AB1B3D9-F736-4220-894A-375127E70BE5}" type="slidenum">
              <a:rPr lang="en-GB" smtClean="0"/>
              <a:t>43</a:t>
            </a:fld>
            <a:endParaRPr lang="en-GB"/>
          </a:p>
        </p:txBody>
      </p:sp>
    </p:spTree>
    <p:extLst>
      <p:ext uri="{BB962C8B-B14F-4D97-AF65-F5344CB8AC3E}">
        <p14:creationId xmlns:p14="http://schemas.microsoft.com/office/powerpoint/2010/main" val="2638113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34868-B6C7-5D09-A05B-89B60004C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AC8BC-2C2E-056D-ADF6-B08F07D0F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0D15C-DF91-82E7-787C-D68D17DD2BD8}"/>
              </a:ext>
            </a:extLst>
          </p:cNvPr>
          <p:cNvSpPr>
            <a:spLocks noGrp="1"/>
          </p:cNvSpPr>
          <p:nvPr>
            <p:ph type="body" idx="1"/>
          </p:nvPr>
        </p:nvSpPr>
        <p:spPr/>
        <p:txBody>
          <a:bodyPr/>
          <a:lstStyle/>
          <a:p>
            <a:r>
              <a:rPr lang="en-GB"/>
              <a:t>Reference: https://onlinelibrary.wiley.com/doi/epdf/10.1111/psyp.14628?domain=author&amp;token=YJUYYZ9SJF5K9IUDRRV8</a:t>
            </a:r>
          </a:p>
        </p:txBody>
      </p:sp>
      <p:sp>
        <p:nvSpPr>
          <p:cNvPr id="4" name="Slide Number Placeholder 3">
            <a:extLst>
              <a:ext uri="{FF2B5EF4-FFF2-40B4-BE49-F238E27FC236}">
                <a16:creationId xmlns:a16="http://schemas.microsoft.com/office/drawing/2014/main" id="{C7325ABA-4510-A443-30F7-B7FB9F753FCB}"/>
              </a:ext>
            </a:extLst>
          </p:cNvPr>
          <p:cNvSpPr>
            <a:spLocks noGrp="1"/>
          </p:cNvSpPr>
          <p:nvPr>
            <p:ph type="sldNum" sz="quarter" idx="5"/>
          </p:nvPr>
        </p:nvSpPr>
        <p:spPr/>
        <p:txBody>
          <a:bodyPr/>
          <a:lstStyle/>
          <a:p>
            <a:fld id="{9AB1B3D9-F736-4220-894A-375127E70BE5}" type="slidenum">
              <a:rPr lang="en-GB" smtClean="0"/>
              <a:t>44</a:t>
            </a:fld>
            <a:endParaRPr lang="en-GB"/>
          </a:p>
        </p:txBody>
      </p:sp>
    </p:spTree>
    <p:extLst>
      <p:ext uri="{BB962C8B-B14F-4D97-AF65-F5344CB8AC3E}">
        <p14:creationId xmlns:p14="http://schemas.microsoft.com/office/powerpoint/2010/main" val="2405917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EA4CD-D9D0-BF27-4EAC-BB55FDBA7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B34B5-BB89-A264-3C32-859C924A8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5A2F6-BE79-ED5C-5F00-7D2FBF006A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AE3305-11F0-4C03-B5A8-E3A75F679109}"/>
              </a:ext>
            </a:extLst>
          </p:cNvPr>
          <p:cNvSpPr>
            <a:spLocks noGrp="1"/>
          </p:cNvSpPr>
          <p:nvPr>
            <p:ph type="sldNum" sz="quarter" idx="5"/>
          </p:nvPr>
        </p:nvSpPr>
        <p:spPr/>
        <p:txBody>
          <a:bodyPr/>
          <a:lstStyle/>
          <a:p>
            <a:fld id="{9AB1B3D9-F736-4220-894A-375127E70BE5}" type="slidenum">
              <a:rPr lang="en-GB" smtClean="0"/>
              <a:t>45</a:t>
            </a:fld>
            <a:endParaRPr lang="en-GB"/>
          </a:p>
        </p:txBody>
      </p:sp>
    </p:spTree>
    <p:extLst>
      <p:ext uri="{BB962C8B-B14F-4D97-AF65-F5344CB8AC3E}">
        <p14:creationId xmlns:p14="http://schemas.microsoft.com/office/powerpoint/2010/main" val="3037890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701AC-FDA2-D6A7-CB14-9DF5C27CD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728D5-9F5D-0B98-AA13-658D80F50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77F22-6D4F-3C96-AD75-25523F92EC13}"/>
              </a:ext>
            </a:extLst>
          </p:cNvPr>
          <p:cNvSpPr>
            <a:spLocks noGrp="1"/>
          </p:cNvSpPr>
          <p:nvPr>
            <p:ph type="body" idx="1"/>
          </p:nvPr>
        </p:nvSpPr>
        <p:spPr/>
        <p:txBody>
          <a:bodyPr/>
          <a:lstStyle/>
          <a:p>
            <a:r>
              <a:rPr lang="sr-Cyrl-RS"/>
              <a:t>Пример из правог рада: </a:t>
            </a:r>
            <a:r>
              <a:rPr lang="en-GB"/>
              <a:t>https://onlinelibrary.wiley.com/doi/epdf/10.1111/psyp.14628</a:t>
            </a:r>
            <a:endParaRPr lang="sr-Cyrl-RS"/>
          </a:p>
          <a:p>
            <a:endParaRPr lang="sr-Cyrl-RS"/>
          </a:p>
          <a:p>
            <a:r>
              <a:rPr lang="sr-Cyrl-RS"/>
              <a:t>Ево га пример из истог рада као малопре, две сличице које стоје једна до друге. То што је све потпуно истих димензија омогућава нам да поредимо ове графиконе и између два графикона, а не само да гледамо линије које се појављују унутар једног графикона.</a:t>
            </a:r>
            <a:endParaRPr lang="en-GB"/>
          </a:p>
        </p:txBody>
      </p:sp>
      <p:sp>
        <p:nvSpPr>
          <p:cNvPr id="4" name="Slide Number Placeholder 3">
            <a:extLst>
              <a:ext uri="{FF2B5EF4-FFF2-40B4-BE49-F238E27FC236}">
                <a16:creationId xmlns:a16="http://schemas.microsoft.com/office/drawing/2014/main" id="{C2437C8A-2980-89B1-0B28-30D4A4F7A5EC}"/>
              </a:ext>
            </a:extLst>
          </p:cNvPr>
          <p:cNvSpPr>
            <a:spLocks noGrp="1"/>
          </p:cNvSpPr>
          <p:nvPr>
            <p:ph type="sldNum" sz="quarter" idx="5"/>
          </p:nvPr>
        </p:nvSpPr>
        <p:spPr/>
        <p:txBody>
          <a:bodyPr/>
          <a:lstStyle/>
          <a:p>
            <a:fld id="{9AB1B3D9-F736-4220-894A-375127E70BE5}" type="slidenum">
              <a:rPr lang="en-GB" smtClean="0"/>
              <a:t>46</a:t>
            </a:fld>
            <a:endParaRPr lang="en-GB"/>
          </a:p>
        </p:txBody>
      </p:sp>
    </p:spTree>
    <p:extLst>
      <p:ext uri="{BB962C8B-B14F-4D97-AF65-F5344CB8AC3E}">
        <p14:creationId xmlns:p14="http://schemas.microsoft.com/office/powerpoint/2010/main" val="72170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0CB96-1673-7A57-76BE-690F7600F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96B45-2282-A674-031E-79CB8C75E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5314D-A846-2AF8-E46D-70B477FD28AC}"/>
              </a:ext>
            </a:extLst>
          </p:cNvPr>
          <p:cNvSpPr>
            <a:spLocks noGrp="1"/>
          </p:cNvSpPr>
          <p:nvPr>
            <p:ph type="body" idx="1"/>
          </p:nvPr>
        </p:nvSpPr>
        <p:spPr/>
        <p:txBody>
          <a:bodyPr/>
          <a:lstStyle/>
          <a:p>
            <a:r>
              <a:rPr lang="sr-Cyrl-RS"/>
              <a:t>Десни пример из правог рада: </a:t>
            </a:r>
            <a:r>
              <a:rPr lang="en-GB">
                <a:hlinkClick r:id="rId3"/>
              </a:rPr>
              <a:t>Statistical data presentation - PubMed</a:t>
            </a:r>
            <a:endParaRPr lang="sr-Cyrl-RS"/>
          </a:p>
          <a:p>
            <a:endParaRPr lang="sr-Cyrl-RS"/>
          </a:p>
          <a:p>
            <a:r>
              <a:rPr lang="sr-Cyrl-RS"/>
              <a:t>Десни пример је опис учестаности неких категорија, а не квантитативне варијабле, али јако лепо приказује како непотребни украси да не да визуелно сметају, него могу и озбиљно да зезну ствар</a:t>
            </a:r>
            <a:endParaRPr lang="en-GB"/>
          </a:p>
        </p:txBody>
      </p:sp>
      <p:sp>
        <p:nvSpPr>
          <p:cNvPr id="4" name="Slide Number Placeholder 3">
            <a:extLst>
              <a:ext uri="{FF2B5EF4-FFF2-40B4-BE49-F238E27FC236}">
                <a16:creationId xmlns:a16="http://schemas.microsoft.com/office/drawing/2014/main" id="{5710C67E-A8D5-7EE4-986C-DF0BECB146D6}"/>
              </a:ext>
            </a:extLst>
          </p:cNvPr>
          <p:cNvSpPr>
            <a:spLocks noGrp="1"/>
          </p:cNvSpPr>
          <p:nvPr>
            <p:ph type="sldNum" sz="quarter" idx="5"/>
          </p:nvPr>
        </p:nvSpPr>
        <p:spPr/>
        <p:txBody>
          <a:bodyPr/>
          <a:lstStyle/>
          <a:p>
            <a:fld id="{9AB1B3D9-F736-4220-894A-375127E70BE5}" type="slidenum">
              <a:rPr lang="en-GB" smtClean="0"/>
              <a:t>47</a:t>
            </a:fld>
            <a:endParaRPr lang="en-GB"/>
          </a:p>
        </p:txBody>
      </p:sp>
    </p:spTree>
    <p:extLst>
      <p:ext uri="{BB962C8B-B14F-4D97-AF65-F5344CB8AC3E}">
        <p14:creationId xmlns:p14="http://schemas.microsoft.com/office/powerpoint/2010/main" val="97661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a:t>- ако не знате пуно о функцијама и матрицама, можете даље пратити и без ових информација, али ако знате, онда може да вам помогне да надовезујете своје знање из статистике на појмове који су вам већ познати јер све из теорије скупова, матрица, функција, важи и за ствари о којима ћемо говорити и помаже да видите да је све ово у позадини уклопљено у систем математичких теорија</a:t>
            </a:r>
          </a:p>
          <a:p>
            <a:endParaRPr lang="sr-Cyrl-RS"/>
          </a:p>
          <a:p>
            <a:r>
              <a:rPr lang="sr-Cyrl-RS"/>
              <a:t>Прошли пут сте рекли да је узорак испитаника један скуп, који је подскуп већег скупа који укључује целу популацију. Тачније, не само узорак испитаника него и било које друге јединице посматрања, пошто у психологији наши „испитаници“ не морају бити само људи, него могу бити нпр. уџбеници, медијске изјаве и свашта нешто још.</a:t>
            </a:r>
          </a:p>
          <a:p>
            <a:endParaRPr lang="sr-Cyrl-RS"/>
          </a:p>
          <a:p>
            <a:r>
              <a:rPr lang="sr-Cyrl-RS"/>
              <a:t>Када радимо мерење квантитативне варијабле, ми сваком нашем испитанику додељујемо неку бројчану вредност за ту варијаблу. То је практично као да имамо још један скуп, скуп свих могућих бројчаних резултата. Рецимо, на тесту знања који носи тридесет поена могући резултати су 1, 2, 3… и тако даље до 30, и нула, па имамо тридесет и један елемент скупа. Ако меримо телесну висину, то је бесконачно много вредности између, вероватно, 50ак центиметара и око 280 центиметара, пошто су потврђено најнижи и највиши човек на свету били високи 54.6 </a:t>
            </a:r>
            <a:r>
              <a:rPr lang="en-GB"/>
              <a:t>cm</a:t>
            </a:r>
            <a:r>
              <a:rPr lang="sr-Cyrl-RS"/>
              <a:t> и 272 </a:t>
            </a:r>
            <a:r>
              <a:rPr lang="en-GB"/>
              <a:t>cm</a:t>
            </a:r>
            <a:r>
              <a:rPr lang="sr-Cyrl-RS"/>
              <a:t>. Скуп могућих висина има бесконачно много елемената јер између сваке две вредности висине које замислите увек може да се уметне још </a:t>
            </a:r>
            <a:r>
              <a:rPr lang="sr-Cyrl-RS" err="1"/>
              <a:t>међувредности</a:t>
            </a:r>
            <a:r>
              <a:rPr lang="sr-Cyrl-RS"/>
              <a:t>.</a:t>
            </a:r>
          </a:p>
          <a:p>
            <a:endParaRPr lang="sr-Cyrl-RS"/>
          </a:p>
          <a:p>
            <a:r>
              <a:rPr lang="sr-Cyrl-RS"/>
              <a:t>Практично, сваком испитанику из скупа одговара једна, никад мање и никад више, вредност из скупа могућих вредности нумеричке варијабле. Нема нико да нема телесну висину и нема нико да истовремено има две висине. Наравно, иако један испитаник не може имати више од једне вредности варијабле, сасвим је могуће да два различита испитаника имају исту висину или резултат на тесту. Такво повезивање између два скупа</a:t>
            </a:r>
            <a:r>
              <a:rPr lang="sr-Latn-RS"/>
              <a:t> </a:t>
            </a:r>
            <a:r>
              <a:rPr lang="sr-Cyrl-RS"/>
              <a:t>даје такозване уређене парове вредности и познато вам је под именом функција или пресликавање.</a:t>
            </a:r>
          </a:p>
          <a:p>
            <a:endParaRPr lang="sr-Cyrl-RS"/>
          </a:p>
          <a:p>
            <a:r>
              <a:rPr lang="sr-Cyrl-RS"/>
              <a:t>Ако табелу свих података представимо као матрицу, онда су резултати на једној варијабли један вектор, једна колона у којој могу да се понављају вредности ако различити људи имају исти резултат, али се тачно зна која вредност где стоји, односно ком испитанику припада.</a:t>
            </a:r>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6</a:t>
            </a:fld>
            <a:endParaRPr lang="en-GB"/>
          </a:p>
        </p:txBody>
      </p:sp>
    </p:spTree>
    <p:extLst>
      <p:ext uri="{BB962C8B-B14F-4D97-AF65-F5344CB8AC3E}">
        <p14:creationId xmlns:p14="http://schemas.microsoft.com/office/powerpoint/2010/main" val="204087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a:t>- Ако погледамо резултате истраживања са великим бројем испитаника, некад и са не тако великим, видећемо углавном само шуму набацаних бројева о којима је тешко нешто више рећи. Ево, ради примера, једне табеле у којој су сачувани подаци о телесној висини испитаника, рецимо да нам то нешто треба за развојну психологију. Као што већ знате, испитаници су приказани у редовима и сваки ред је један анонимни испитаник, са шифром е1, е2 и тако даље. Шифре почињу са </a:t>
            </a:r>
            <a:r>
              <a:rPr lang="sr-Cyrl-RS" i="1"/>
              <a:t>Е</a:t>
            </a:r>
            <a:r>
              <a:rPr lang="sr-Cyrl-RS"/>
              <a:t> јер испитанике и друге јединице посматрања математичари често тим словом крсте у формулама јер су они ентитети скупа који чини узорак, па нека буде и сад тако. Табела није превелика, па се неке ствари виде већ овако на око, али да има двеста испитаника, „били бисмо у већем проблему“.</a:t>
            </a:r>
          </a:p>
          <a:p>
            <a:endParaRPr lang="sr-Cyrl-RS"/>
          </a:p>
          <a:p>
            <a:r>
              <a:rPr lang="sr-Cyrl-RS"/>
              <a:t>Један начин да у тој шуми направимо неки ред је да податке сортирамо, односно да их поређамо од најмањег ка највећем или обрнуто, односно узлазно или силазно. Обратите пажњу да кад сортирамо вредности у једној колони, све остале колоне морају да се испремештају у пару како бисмо сачували информацију о томе који подаци су од ког испитаника. Зато нам је сада редослед испитаника Е2, Е4, Е3… а не 1, 2, 3. У противном, замислите да сортирам резултате са испита у азбучно уређеној табели, и онда само сортирам поене, а заборавим имена студената, па попадају сви на слово А ни криви ни дужни. </a:t>
            </a:r>
            <a:r>
              <a:rPr lang="sr-Cyrl-RS">
                <a:sym typeface="Wingdings" panose="05000000000000000000" pitchFamily="2" charset="2"/>
              </a:rPr>
              <a:t></a:t>
            </a:r>
            <a:r>
              <a:rPr lang="sr-Cyrl-RS"/>
              <a:t> Сортирање није никаква компликована наука у основној логици, нема разлога да трошимо речи да објашњавамо како се ради. Додуше, </a:t>
            </a:r>
            <a:r>
              <a:rPr lang="sr-Cyrl-RS" i="1" u="sng"/>
              <a:t>ефикасно</a:t>
            </a:r>
            <a:r>
              <a:rPr lang="sr-Cyrl-RS"/>
              <a:t> сортирање великог броја података је друга прича и занимљив проблем за математичаре и програмере. Кад једном имамо сортиране податке, можемо лако да утврдимо, за почетак, унутар којих вредности се наш узорак налази, тј. која су највећа и најмања вредност, и да, рецимо видимо да су наши испитаници, који се налазе по висини између 150,3 и 192,4, далеко од Гинисових рекордера по висини.</a:t>
            </a:r>
          </a:p>
          <a:p>
            <a:endParaRPr lang="sr-Cyrl-RS"/>
          </a:p>
          <a:p>
            <a:r>
              <a:rPr lang="sr-Cyrl-RS" err="1"/>
              <a:t>Редоследни</a:t>
            </a:r>
            <a:r>
              <a:rPr lang="sr-Cyrl-RS"/>
              <a:t> статистици: </a:t>
            </a:r>
            <a:r>
              <a:rPr lang="sr-Cyrl-RS" err="1"/>
              <a:t>редоследни</a:t>
            </a:r>
            <a:r>
              <a:rPr lang="sr-Cyrl-RS"/>
              <a:t> </a:t>
            </a:r>
            <a:r>
              <a:rPr lang="sr-Cyrl-RS" err="1"/>
              <a:t>статистик</a:t>
            </a:r>
            <a:r>
              <a:rPr lang="sr-Cyrl-RS"/>
              <a:t> Х</a:t>
            </a:r>
            <a:r>
              <a:rPr lang="en-GB"/>
              <a:t>1</a:t>
            </a:r>
            <a:r>
              <a:rPr lang="sr-Cyrl-RS"/>
              <a:t> (велико Х!) је најмања вредност у неком скупу или вектору, Х2 друга најмања и тако даље. Кад сортирате вашу табелу по растућем редоследу за неку квантитативну варијаблу, онда су вредности на тој варијабли уједно и </a:t>
            </a:r>
            <a:r>
              <a:rPr lang="sr-Cyrl-RS" err="1"/>
              <a:t>редоследни</a:t>
            </a:r>
            <a:r>
              <a:rPr lang="sr-Cyrl-RS"/>
              <a:t> статистици. Користићемо их већ данас али ћемо им се и вратити поново на Статистици 2 кад будемо радили анализе које се зову </a:t>
            </a:r>
            <a:r>
              <a:rPr lang="sr-Cyrl-RS" err="1"/>
              <a:t>робустне</a:t>
            </a:r>
            <a:r>
              <a:rPr lang="sr-Cyrl-RS"/>
              <a:t> анализе.</a:t>
            </a:r>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8</a:t>
            </a:fld>
            <a:endParaRPr lang="en-GB"/>
          </a:p>
        </p:txBody>
      </p:sp>
    </p:spTree>
    <p:extLst>
      <p:ext uri="{BB962C8B-B14F-4D97-AF65-F5344CB8AC3E}">
        <p14:creationId xmlns:p14="http://schemas.microsoft.com/office/powerpoint/2010/main" val="150774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09B2-C34E-C2D3-2420-CBFC8B62A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D816D-FF26-4727-C504-6C8DC8595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D4526-B0B9-D47A-FCAE-A442EF49D9C0}"/>
              </a:ext>
            </a:extLst>
          </p:cNvPr>
          <p:cNvSpPr>
            <a:spLocks noGrp="1"/>
          </p:cNvSpPr>
          <p:nvPr>
            <p:ph type="body" idx="1"/>
          </p:nvPr>
        </p:nvSpPr>
        <p:spPr/>
        <p:txBody>
          <a:bodyPr/>
          <a:lstStyle/>
          <a:p>
            <a:r>
              <a:rPr lang="sr-Cyrl-RS"/>
              <a:t>Кад једном имате сортиране резултате, лако их је и рангирати, тј. доделити им редни број у односу на величину вредности. Узлазни ранг најмање вредности је 1, следеће најмање 2, и тако редом. Силазни ранг 1 добија највећа вредност, и онда како ранг расте, вредности су све мање и мање.</a:t>
            </a:r>
          </a:p>
          <a:p>
            <a:endParaRPr lang="sr-Cyrl-RS"/>
          </a:p>
          <a:p>
            <a:r>
              <a:rPr lang="sr-Cyrl-RS"/>
              <a:t>Обратите пажњу на испитанике Е6 и Е9 – они имају исту вредност, па би требало некако да добију исти ранг. Такву ситуацију зовемо дељени или везани рангови. За потребе статистике, најчешће се ови испитаници „нађу на пола пута“, па пошто у овом случају треба да поделе пето и шесто место, оба ова испитаника добијају ранг 5,5. Нећете увек тако радити – рецимо, на такмичењу у средњој школи, ако прво двоје ученика имају исти број поена, које место освајају? А које место осваја онај који непосредно следи? Тако је, друго место, иако испред њега већ има двоје. У вашој књизи има још неколико примера како се може решавати питање везаних рангова – у зависности од ситуације, различита решења су примерена.</a:t>
            </a:r>
            <a:endParaRPr lang="en-GB"/>
          </a:p>
        </p:txBody>
      </p:sp>
      <p:sp>
        <p:nvSpPr>
          <p:cNvPr id="4" name="Slide Number Placeholder 3">
            <a:extLst>
              <a:ext uri="{FF2B5EF4-FFF2-40B4-BE49-F238E27FC236}">
                <a16:creationId xmlns:a16="http://schemas.microsoft.com/office/drawing/2014/main" id="{E9E7A2CE-12F6-63AE-F135-3574CE2FCD4B}"/>
              </a:ext>
            </a:extLst>
          </p:cNvPr>
          <p:cNvSpPr>
            <a:spLocks noGrp="1"/>
          </p:cNvSpPr>
          <p:nvPr>
            <p:ph type="sldNum" sz="quarter" idx="5"/>
          </p:nvPr>
        </p:nvSpPr>
        <p:spPr/>
        <p:txBody>
          <a:bodyPr/>
          <a:lstStyle/>
          <a:p>
            <a:fld id="{9AB1B3D9-F736-4220-894A-375127E70BE5}" type="slidenum">
              <a:rPr lang="en-GB" smtClean="0"/>
              <a:t>9</a:t>
            </a:fld>
            <a:endParaRPr lang="en-GB"/>
          </a:p>
        </p:txBody>
      </p:sp>
    </p:spTree>
    <p:extLst>
      <p:ext uri="{BB962C8B-B14F-4D97-AF65-F5344CB8AC3E}">
        <p14:creationId xmlns:p14="http://schemas.microsoft.com/office/powerpoint/2010/main" val="16293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E86BA-A494-F834-51E6-3A06FE0B6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CD14C-4EA8-2793-F544-3D1FC607C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46963-F991-9940-A5A5-D674EC7FD69C}"/>
              </a:ext>
            </a:extLst>
          </p:cNvPr>
          <p:cNvSpPr>
            <a:spLocks noGrp="1"/>
          </p:cNvSpPr>
          <p:nvPr>
            <p:ph type="body" idx="1"/>
          </p:nvPr>
        </p:nvSpPr>
        <p:spPr/>
        <p:txBody>
          <a:bodyPr/>
          <a:lstStyle/>
          <a:p>
            <a:r>
              <a:rPr lang="sr-Cyrl-RS"/>
              <a:t>Следећа корисна ствар коју можемо учинити да мало стекнемо увид у своју шуму података јесте да видимо колико има сваке вредности. То ћемо урадити тако што ћемо направити нешто што се зове јединична расподела вредности. Како се она прави? Лако – за сваки различити резултат који се појавио у нашем узорку, утврдимо колико пута се јавио код различитих испитаника. Број јављања неке вредности зове се учестаност или фреквенција. Ако то прикажемо као табелу, добићемо нешто овако (КЛИК). Сада у табели немамо више испитанике, него су редови вредности висине које се јављају у узорку, и можемо да видимо да се свака висина јавила само једном, осим 175,5. Зашто 175,5 једина има фреквенцу 2? Имамо два испитаника, Е6 и Е9, са том висином.</a:t>
            </a:r>
            <a:endParaRPr lang="sr-Latn-RS"/>
          </a:p>
          <a:p>
            <a:endParaRPr lang="sr-Latn-RS"/>
          </a:p>
          <a:p>
            <a:r>
              <a:rPr lang="sr-Cyrl-RS"/>
              <a:t>Колико у збиру има свих фреквенци? Колико и испитаника, ако имамо податак за све испитанике, иначе онолико колико испитаника за које постоји податак.</a:t>
            </a:r>
          </a:p>
          <a:p>
            <a:endParaRPr lang="sr-Cyrl-RS"/>
          </a:p>
          <a:p>
            <a:r>
              <a:rPr lang="sr-Cyrl-RS"/>
              <a:t>Уместо учестаности, могу да стоје и релативне учестаности – удео који свака учестаност има у укупном узорку, који може да се изрази или пропорцијом од тог укупног збира свих фреквенци, или процентом (ОТКРИТИ НА СЛАЈДУ).</a:t>
            </a:r>
            <a:r>
              <a:rPr lang="en-GB"/>
              <a:t> </a:t>
            </a:r>
            <a:r>
              <a:rPr lang="sr-Cyrl-RS"/>
              <a:t>За проценте, потребно је само да се помножи са 100.</a:t>
            </a:r>
          </a:p>
          <a:p>
            <a:endParaRPr lang="sr-Cyrl-RS"/>
          </a:p>
          <a:p>
            <a:r>
              <a:rPr lang="sr-Cyrl-RS"/>
              <a:t>Фреквенца се обележава са </a:t>
            </a:r>
            <a:r>
              <a:rPr lang="en-GB"/>
              <a:t>f, </a:t>
            </a:r>
            <a:r>
              <a:rPr lang="sr-Cyrl-RS"/>
              <a:t>а релативна </a:t>
            </a:r>
            <a:r>
              <a:rPr lang="sr-Cyrl-RS" err="1"/>
              <a:t>фреквеца</a:t>
            </a:r>
            <a:r>
              <a:rPr lang="sr-Cyrl-RS"/>
              <a:t> са </a:t>
            </a:r>
            <a:r>
              <a:rPr lang="en-GB"/>
              <a:t>p</a:t>
            </a:r>
            <a:r>
              <a:rPr lang="sr-Cyrl-RS"/>
              <a:t>. </a:t>
            </a:r>
          </a:p>
          <a:p>
            <a:endParaRPr lang="sr-Cyrl-RS"/>
          </a:p>
          <a:p>
            <a:r>
              <a:rPr lang="sr-Cyrl-RS"/>
              <a:t>Формула за релативну фреквенцу – шта је к, шта је </a:t>
            </a:r>
            <a:r>
              <a:rPr lang="en-GB"/>
              <a:t>n</a:t>
            </a:r>
            <a:r>
              <a:rPr lang="sr-Cyrl-RS"/>
              <a:t>. </a:t>
            </a:r>
            <a:r>
              <a:rPr lang="sr-Latn-RS"/>
              <a:t>n </a:t>
            </a:r>
            <a:r>
              <a:rPr lang="sr-Cyrl-RS"/>
              <a:t>– број мерења, ако имамо податак за сваког испитаника, који је онда то број? тако је, укупан број испитаника за које имамо податак. ако имамо за све податак, онда је то величина узорка.</a:t>
            </a:r>
            <a:endParaRPr lang="en-GB"/>
          </a:p>
        </p:txBody>
      </p:sp>
      <p:sp>
        <p:nvSpPr>
          <p:cNvPr id="4" name="Slide Number Placeholder 3">
            <a:extLst>
              <a:ext uri="{FF2B5EF4-FFF2-40B4-BE49-F238E27FC236}">
                <a16:creationId xmlns:a16="http://schemas.microsoft.com/office/drawing/2014/main" id="{543F4D36-C00C-2D42-2782-0BA3F251900D}"/>
              </a:ext>
            </a:extLst>
          </p:cNvPr>
          <p:cNvSpPr>
            <a:spLocks noGrp="1"/>
          </p:cNvSpPr>
          <p:nvPr>
            <p:ph type="sldNum" sz="quarter" idx="5"/>
          </p:nvPr>
        </p:nvSpPr>
        <p:spPr/>
        <p:txBody>
          <a:bodyPr/>
          <a:lstStyle/>
          <a:p>
            <a:fld id="{9AB1B3D9-F736-4220-894A-375127E70BE5}" type="slidenum">
              <a:rPr lang="en-GB" smtClean="0"/>
              <a:t>10</a:t>
            </a:fld>
            <a:endParaRPr lang="en-GB"/>
          </a:p>
        </p:txBody>
      </p:sp>
    </p:spTree>
    <p:extLst>
      <p:ext uri="{BB962C8B-B14F-4D97-AF65-F5344CB8AC3E}">
        <p14:creationId xmlns:p14="http://schemas.microsoft.com/office/powerpoint/2010/main" val="20188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AFAA-26C4-B3F0-1483-1537EC8AE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E409B-AA46-753E-5FD5-62A7A8A2B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67656-7210-3902-8525-4DFD3A25862B}"/>
              </a:ext>
            </a:extLst>
          </p:cNvPr>
          <p:cNvSpPr>
            <a:spLocks noGrp="1"/>
          </p:cNvSpPr>
          <p:nvPr>
            <p:ph type="body" idx="1"/>
          </p:nvPr>
        </p:nvSpPr>
        <p:spPr/>
        <p:txBody>
          <a:bodyPr/>
          <a:lstStyle/>
          <a:p>
            <a:r>
              <a:rPr lang="sr-Cyrl-RS"/>
              <a:t>Јединична расподела има смисла када имате само неколико могућих вредности варијабле, рецимо кад бележите број деце у породици, али кад има већи број или не дај боже безброј могућих вредности, као са висином, онда ћете добијати овакве табеле у којима поред сваке вредности стоји нека ситна бројка. Још ако имате већи узорак, ето вама огромне табеле са непрегледним бројем редова, а поред њих све нека </a:t>
            </a:r>
            <a:r>
              <a:rPr lang="sr-Cyrl-RS" err="1"/>
              <a:t>сића</a:t>
            </a:r>
            <a:r>
              <a:rPr lang="sr-Cyrl-RS"/>
              <a:t> од фреквенција – потпуно непрегледно и бескорисно. У таквим ситуацијама, најкориснија ствар коју можете да урадите је да групишете те појединачне бројке у неке распоне или интервале који имају више смисла.</a:t>
            </a:r>
          </a:p>
          <a:p>
            <a:endParaRPr lang="sr-Cyrl-RS"/>
          </a:p>
          <a:p>
            <a:r>
              <a:rPr lang="sr-Cyrl-RS"/>
              <a:t>Ево како то изгледа за наше резултате. Груписали смо вредности у интервале по 10 центиметара почевши од метар-педесет, и видимо да сада имамо мањи број категорија. Ове минималне и максималне вредности које припадају интервалу зовемо горња и доња егзактна граница, а </a:t>
            </a:r>
          </a:p>
          <a:p>
            <a:endParaRPr lang="sr-Cyrl-RS"/>
          </a:p>
          <a:p>
            <a:r>
              <a:rPr lang="sr-Cyrl-RS"/>
              <a:t>Чак и на овако малом узорку ствар делује прегледније, али у пракси нема потребе груписати вредности за овако мале узорке. У литератури имате врло корисне смернице како да изаберете интервале и направите расподелу, али нећу сада да вас њима бомбардујем.</a:t>
            </a:r>
          </a:p>
          <a:p>
            <a:endParaRPr lang="sr-Cyrl-RS"/>
          </a:p>
          <a:p>
            <a:r>
              <a:rPr lang="sr-Cyrl-RS"/>
              <a:t>- како описујемо интервал – објаснити егзактне границе и средишње место</a:t>
            </a:r>
          </a:p>
        </p:txBody>
      </p:sp>
      <p:sp>
        <p:nvSpPr>
          <p:cNvPr id="4" name="Slide Number Placeholder 3">
            <a:extLst>
              <a:ext uri="{FF2B5EF4-FFF2-40B4-BE49-F238E27FC236}">
                <a16:creationId xmlns:a16="http://schemas.microsoft.com/office/drawing/2014/main" id="{1EE9B301-A2F9-8C44-DBEA-00B6D81088C0}"/>
              </a:ext>
            </a:extLst>
          </p:cNvPr>
          <p:cNvSpPr>
            <a:spLocks noGrp="1"/>
          </p:cNvSpPr>
          <p:nvPr>
            <p:ph type="sldNum" sz="quarter" idx="5"/>
          </p:nvPr>
        </p:nvSpPr>
        <p:spPr/>
        <p:txBody>
          <a:bodyPr/>
          <a:lstStyle/>
          <a:p>
            <a:fld id="{9AB1B3D9-F736-4220-894A-375127E70BE5}" type="slidenum">
              <a:rPr lang="en-GB" smtClean="0"/>
              <a:t>11</a:t>
            </a:fld>
            <a:endParaRPr lang="en-GB"/>
          </a:p>
        </p:txBody>
      </p:sp>
    </p:spTree>
    <p:extLst>
      <p:ext uri="{BB962C8B-B14F-4D97-AF65-F5344CB8AC3E}">
        <p14:creationId xmlns:p14="http://schemas.microsoft.com/office/powerpoint/2010/main" val="94645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33DC4-EDDF-9ABF-0649-5C56B4908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424CD-C87F-345F-18BB-96B41137B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74C66-B9EB-F71B-7B87-8DF802F9498B}"/>
              </a:ext>
            </a:extLst>
          </p:cNvPr>
          <p:cNvSpPr>
            <a:spLocks noGrp="1"/>
          </p:cNvSpPr>
          <p:nvPr>
            <p:ph type="body" idx="1"/>
          </p:nvPr>
        </p:nvSpPr>
        <p:spPr/>
        <p:txBody>
          <a:bodyPr/>
          <a:lstStyle/>
          <a:p>
            <a:pPr marL="171450" indent="-171450">
              <a:buFontTx/>
              <a:buChar char="-"/>
            </a:pPr>
            <a:r>
              <a:rPr lang="sr-Cyrl-RS"/>
              <a:t>кумулативна фреквенца, ознака, како се рачуна, шта је шта у формули</a:t>
            </a:r>
          </a:p>
          <a:p>
            <a:pPr marL="171450" indent="-171450">
              <a:buFontTx/>
              <a:buChar char="-"/>
            </a:pPr>
            <a:r>
              <a:rPr lang="sr-Cyrl-RS"/>
              <a:t>релативна кумулативна фреквенца, исто</a:t>
            </a:r>
          </a:p>
          <a:p>
            <a:pPr marL="171450" indent="-171450">
              <a:buFontTx/>
              <a:buChar char="-"/>
            </a:pPr>
            <a:r>
              <a:rPr lang="sr-Cyrl-RS"/>
              <a:t>који број има последња колона кумулативне фреквенце? а релативне кумулативне фреквенце?</a:t>
            </a:r>
            <a:endParaRPr lang="en-GB"/>
          </a:p>
        </p:txBody>
      </p:sp>
      <p:sp>
        <p:nvSpPr>
          <p:cNvPr id="4" name="Slide Number Placeholder 3">
            <a:extLst>
              <a:ext uri="{FF2B5EF4-FFF2-40B4-BE49-F238E27FC236}">
                <a16:creationId xmlns:a16="http://schemas.microsoft.com/office/drawing/2014/main" id="{FB7862A1-B937-A136-D98C-C6470211F223}"/>
              </a:ext>
            </a:extLst>
          </p:cNvPr>
          <p:cNvSpPr>
            <a:spLocks noGrp="1"/>
          </p:cNvSpPr>
          <p:nvPr>
            <p:ph type="sldNum" sz="quarter" idx="5"/>
          </p:nvPr>
        </p:nvSpPr>
        <p:spPr/>
        <p:txBody>
          <a:bodyPr/>
          <a:lstStyle/>
          <a:p>
            <a:fld id="{9AB1B3D9-F736-4220-894A-375127E70BE5}" type="slidenum">
              <a:rPr lang="en-GB" smtClean="0"/>
              <a:t>12</a:t>
            </a:fld>
            <a:endParaRPr lang="en-GB"/>
          </a:p>
        </p:txBody>
      </p:sp>
    </p:spTree>
    <p:extLst>
      <p:ext uri="{BB962C8B-B14F-4D97-AF65-F5344CB8AC3E}">
        <p14:creationId xmlns:p14="http://schemas.microsoft.com/office/powerpoint/2010/main" val="104850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CD78-CE81-3755-6543-439A218734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3CF0367-854F-260D-9588-D84F1621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E64AAF-5EA1-0683-1F7A-D6FA842D94FE}"/>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5" name="Footer Placeholder 4">
            <a:extLst>
              <a:ext uri="{FF2B5EF4-FFF2-40B4-BE49-F238E27FC236}">
                <a16:creationId xmlns:a16="http://schemas.microsoft.com/office/drawing/2014/main" id="{F48D2F10-0674-829E-CA1D-98938E65B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A72F1-E149-CB5E-F264-3A23613E1F41}"/>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83690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5059-8536-B8BE-ADF2-9449AF9E539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BA3F741-0331-1FC4-4D41-4F50598F6E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B3ABD9-2A5E-FC26-ABCC-9FB46CACD31B}"/>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5" name="Footer Placeholder 4">
            <a:extLst>
              <a:ext uri="{FF2B5EF4-FFF2-40B4-BE49-F238E27FC236}">
                <a16:creationId xmlns:a16="http://schemas.microsoft.com/office/drawing/2014/main" id="{3F429007-3575-EFF8-AC2C-2333DF131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9AEC1-E704-42F1-B054-0768AD29B61F}"/>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99930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1D37F-8BD9-1A9A-D84B-26EB3E6ED69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88D9835-DAA3-730E-FFB0-38ABC754C1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9202D5-BB48-8ACA-ECC8-6BB18C907191}"/>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5" name="Footer Placeholder 4">
            <a:extLst>
              <a:ext uri="{FF2B5EF4-FFF2-40B4-BE49-F238E27FC236}">
                <a16:creationId xmlns:a16="http://schemas.microsoft.com/office/drawing/2014/main" id="{C8A58C76-8992-3FE0-6C07-2FB1D1757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CEDFB-3561-5D8E-565C-228EA636FA20}"/>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89146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46B5-B459-F307-3B06-D5B256E5EC0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BD57FEE-863C-CE57-12A3-34D9EB6CBD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1255AF3-8DDF-DE82-8810-16A426E15102}"/>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5" name="Footer Placeholder 4">
            <a:extLst>
              <a:ext uri="{FF2B5EF4-FFF2-40B4-BE49-F238E27FC236}">
                <a16:creationId xmlns:a16="http://schemas.microsoft.com/office/drawing/2014/main" id="{CC96291F-3C25-AF0A-B6FB-40B74C215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6B733-F265-84EB-1207-B7869419A64C}"/>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9766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1310-9A03-025B-3D59-EE79862D421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02363EA-57C2-77A0-D2F2-6FFD993E31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E247C3B-7CDF-CFDB-B07D-E8D2A98C1F09}"/>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5" name="Footer Placeholder 4">
            <a:extLst>
              <a:ext uri="{FF2B5EF4-FFF2-40B4-BE49-F238E27FC236}">
                <a16:creationId xmlns:a16="http://schemas.microsoft.com/office/drawing/2014/main" id="{EFA63F01-58BA-91DD-B584-21C341DA8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F9422-4F91-B943-0E63-C515AA5EC9A2}"/>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65655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758F-4BE2-06ED-DD55-1AF6796305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6928DA-FF14-22B3-E987-F70B6F32E2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6ED7D4D-CA3D-B173-7025-A7590AA79D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3059E4-CF05-BCAD-CFCA-8ADE05E87EEC}"/>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6" name="Footer Placeholder 5">
            <a:extLst>
              <a:ext uri="{FF2B5EF4-FFF2-40B4-BE49-F238E27FC236}">
                <a16:creationId xmlns:a16="http://schemas.microsoft.com/office/drawing/2014/main" id="{D38FEAC8-5795-D071-B757-14ECFBD17F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2E534F-AAAD-D216-0D4D-C1D17ECA3F18}"/>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159512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51ED-87DF-ADF9-E476-FB424695A67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B076DB2-D4D9-5D75-006B-5B45BAB7F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83E491-5589-DF65-40C6-BC24756721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269F18E-55A4-B7B2-CB28-CF31536CA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34958-144A-4FF1-4358-82FB271C2E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D9CCB83-8F43-FFDC-FA43-D0BA852F2445}"/>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8" name="Footer Placeholder 7">
            <a:extLst>
              <a:ext uri="{FF2B5EF4-FFF2-40B4-BE49-F238E27FC236}">
                <a16:creationId xmlns:a16="http://schemas.microsoft.com/office/drawing/2014/main" id="{B33AAA1F-17F0-5E7D-90A0-CEF0BD33C7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B3EF05-022A-4184-A2B5-7B2403E7A208}"/>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72452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CA80-FDD4-FE98-E6D0-0D694C3F117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3907991-0219-E2BC-3D2C-FDC3E23D4999}"/>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4" name="Footer Placeholder 3">
            <a:extLst>
              <a:ext uri="{FF2B5EF4-FFF2-40B4-BE49-F238E27FC236}">
                <a16:creationId xmlns:a16="http://schemas.microsoft.com/office/drawing/2014/main" id="{66D02EC1-E4BF-BB6F-DF7F-BBC312D094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FE6D30-3390-605B-4CBB-F6369FC47EFF}"/>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75097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F7332-D87F-856F-7A83-3294937DC41E}"/>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3" name="Footer Placeholder 2">
            <a:extLst>
              <a:ext uri="{FF2B5EF4-FFF2-40B4-BE49-F238E27FC236}">
                <a16:creationId xmlns:a16="http://schemas.microsoft.com/office/drawing/2014/main" id="{6667A0F4-EF13-45CF-4058-9876AA415C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2E03A6-4531-F0D1-7DD3-37BF034344C2}"/>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341505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1CE-2BB8-370D-67E4-5818BA80A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787350-7743-11B8-20AA-A7803D6D8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FCBBF7-55D3-9B58-9D0E-6C10FA5B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FE2A66-59E1-79FC-E67F-90F4950A251D}"/>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6" name="Footer Placeholder 5">
            <a:extLst>
              <a:ext uri="{FF2B5EF4-FFF2-40B4-BE49-F238E27FC236}">
                <a16:creationId xmlns:a16="http://schemas.microsoft.com/office/drawing/2014/main" id="{507722E8-2871-84A3-1BEE-990C5D319D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A0FD7-71C3-3114-6CFE-4D9CE5966D35}"/>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58342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422D-EB08-BEEC-ABB4-0E889CB45D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FBE9E97-AF25-9E16-0151-83D5DEDE0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8F089A-322E-E32F-331F-A51023D6F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24C12A-E611-B771-7479-8B2862EE847A}"/>
              </a:ext>
            </a:extLst>
          </p:cNvPr>
          <p:cNvSpPr>
            <a:spLocks noGrp="1"/>
          </p:cNvSpPr>
          <p:nvPr>
            <p:ph type="dt" sz="half" idx="10"/>
          </p:nvPr>
        </p:nvSpPr>
        <p:spPr/>
        <p:txBody>
          <a:bodyPr/>
          <a:lstStyle/>
          <a:p>
            <a:fld id="{354249E2-A4CD-4F4A-8319-84491114F067}" type="datetimeFigureOut">
              <a:rPr lang="en-GB" smtClean="0"/>
              <a:t>19/11/2025</a:t>
            </a:fld>
            <a:endParaRPr lang="en-GB"/>
          </a:p>
        </p:txBody>
      </p:sp>
      <p:sp>
        <p:nvSpPr>
          <p:cNvPr id="6" name="Footer Placeholder 5">
            <a:extLst>
              <a:ext uri="{FF2B5EF4-FFF2-40B4-BE49-F238E27FC236}">
                <a16:creationId xmlns:a16="http://schemas.microsoft.com/office/drawing/2014/main" id="{57806D17-0C2D-1E1A-298D-7A4601D572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C93CF1-A5C4-D985-A807-C7AA0229CC9D}"/>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5858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923A2-0B5A-462D-F69D-FF5B5CEC3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67A010-3991-E88D-0B58-A359D6086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AA1893-0F2A-7A7B-5566-4D4AB5809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4249E2-A4CD-4F4A-8319-84491114F067}" type="datetimeFigureOut">
              <a:rPr lang="en-GB" smtClean="0"/>
              <a:t>19/11/2025</a:t>
            </a:fld>
            <a:endParaRPr lang="en-GB"/>
          </a:p>
        </p:txBody>
      </p:sp>
      <p:sp>
        <p:nvSpPr>
          <p:cNvPr id="5" name="Footer Placeholder 4">
            <a:extLst>
              <a:ext uri="{FF2B5EF4-FFF2-40B4-BE49-F238E27FC236}">
                <a16:creationId xmlns:a16="http://schemas.microsoft.com/office/drawing/2014/main" id="{50E192CB-9ABD-2D51-3834-F71370A7D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CE8067A-4807-51D8-665D-5E99DFF50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5B824-F700-4F5E-9E04-BF0800173536}" type="slidenum">
              <a:rPr lang="en-GB" smtClean="0"/>
              <a:t>‹#›</a:t>
            </a:fld>
            <a:endParaRPr lang="en-GB"/>
          </a:p>
        </p:txBody>
      </p:sp>
    </p:spTree>
    <p:extLst>
      <p:ext uri="{BB962C8B-B14F-4D97-AF65-F5344CB8AC3E}">
        <p14:creationId xmlns:p14="http://schemas.microsoft.com/office/powerpoint/2010/main" val="342413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E34F-7C7F-5762-0AC6-8B2D2C46095A}"/>
              </a:ext>
            </a:extLst>
          </p:cNvPr>
          <p:cNvSpPr>
            <a:spLocks noGrp="1"/>
          </p:cNvSpPr>
          <p:nvPr>
            <p:ph type="ctrTitle"/>
          </p:nvPr>
        </p:nvSpPr>
        <p:spPr>
          <a:xfrm>
            <a:off x="1747037" y="2165229"/>
            <a:ext cx="9144000" cy="3458817"/>
          </a:xfrm>
        </p:spPr>
        <p:txBody>
          <a:bodyPr>
            <a:noAutofit/>
          </a:bodyPr>
          <a:lstStyle/>
          <a:p>
            <a:r>
              <a:rPr lang="sr-Cyrl-RS" sz="5400" b="1">
                <a:latin typeface="Arial Narrow" panose="020B0606020202030204" pitchFamily="34" charset="0"/>
                <a:ea typeface="Verdana" panose="020B0604030504040204" pitchFamily="34" charset="0"/>
                <a:cs typeface="Tahoma" panose="020B0604030504040204" pitchFamily="34" charset="0"/>
              </a:rPr>
              <a:t>Опис узорка у погледу једне квантитативне варијабле</a:t>
            </a:r>
            <a:br>
              <a:rPr lang="sr-Cyrl-RS" sz="5400" b="1">
                <a:latin typeface="Arial Narrow" panose="020B0606020202030204" pitchFamily="34" charset="0"/>
                <a:ea typeface="Verdana" panose="020B0604030504040204" pitchFamily="34" charset="0"/>
                <a:cs typeface="Tahoma" panose="020B0604030504040204" pitchFamily="34" charset="0"/>
              </a:rPr>
            </a:br>
            <a:r>
              <a:rPr lang="sr-Cyrl-RS" sz="2800" b="1">
                <a:latin typeface="Arial Narrow" panose="020B0606020202030204" pitchFamily="34" charset="0"/>
                <a:ea typeface="Verdana" panose="020B0604030504040204" pitchFamily="34" charset="0"/>
                <a:cs typeface="Tahoma" panose="020B0604030504040204" pitchFamily="34" charset="0"/>
              </a:rPr>
              <a:t> </a:t>
            </a:r>
            <a:br>
              <a:rPr lang="sr-Cyrl-RS" sz="5400" b="1">
                <a:latin typeface="Arial Narrow" panose="020B0606020202030204" pitchFamily="34" charset="0"/>
                <a:ea typeface="Verdana" panose="020B0604030504040204" pitchFamily="34" charset="0"/>
                <a:cs typeface="Tahoma" panose="020B0604030504040204" pitchFamily="34" charset="0"/>
              </a:rPr>
            </a:br>
            <a:r>
              <a:rPr lang="sr-Cyrl-RS" sz="5400" b="1">
                <a:latin typeface="Arial Narrow" panose="020B0606020202030204" pitchFamily="34" charset="0"/>
                <a:ea typeface="Verdana" panose="020B0604030504040204" pitchFamily="34" charset="0"/>
                <a:cs typeface="Tahoma" panose="020B0604030504040204" pitchFamily="34" charset="0"/>
              </a:rPr>
              <a:t>Графичко представљање квантитативних података</a:t>
            </a:r>
            <a:endParaRPr lang="en-GB" sz="5400" b="1">
              <a:latin typeface="Arial Narrow" panose="020B0606020202030204" pitchFamily="34" charset="0"/>
              <a:ea typeface="Verdana" panose="020B0604030504040204" pitchFamily="34" charset="0"/>
              <a:cs typeface="Tahoma" panose="020B0604030504040204" pitchFamily="34" charset="0"/>
            </a:endParaRPr>
          </a:p>
        </p:txBody>
      </p:sp>
      <p:pic>
        <p:nvPicPr>
          <p:cNvPr id="1026" name="Picture 2" descr="Odeljenje za psihologiju Filozofskog fakulteta u Beogradu: Saveti za ...">
            <a:extLst>
              <a:ext uri="{FF2B5EF4-FFF2-40B4-BE49-F238E27FC236}">
                <a16:creationId xmlns:a16="http://schemas.microsoft.com/office/drawing/2014/main" id="{91AF1F76-ABDF-D651-1DF9-4953D0755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4818" cy="128988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2A1BE624-BE88-BAA6-C078-A4AE7594F242}"/>
              </a:ext>
            </a:extLst>
          </p:cNvPr>
          <p:cNvSpPr txBox="1">
            <a:spLocks/>
          </p:cNvSpPr>
          <p:nvPr/>
        </p:nvSpPr>
        <p:spPr>
          <a:xfrm>
            <a:off x="1747037" y="0"/>
            <a:ext cx="9144000" cy="1289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r-Cyrl-RS">
                <a:solidFill>
                  <a:srgbClr val="9E9FA0"/>
                </a:solidFill>
                <a:latin typeface="Georgia" panose="02040502050405020303" pitchFamily="18" charset="0"/>
                <a:ea typeface="Cambria" panose="02040503050406030204" pitchFamily="18" charset="0"/>
                <a:cs typeface="Aptos Serif" panose="02020604070405020304" pitchFamily="18" charset="0"/>
              </a:rPr>
              <a:t>Статистика у психологији 1</a:t>
            </a:r>
          </a:p>
          <a:p>
            <a:pPr algn="l"/>
            <a:r>
              <a:rPr lang="sr-Cyrl-RS">
                <a:solidFill>
                  <a:srgbClr val="9E9FA0"/>
                </a:solidFill>
                <a:latin typeface="Georgia" panose="02040502050405020303" pitchFamily="18" charset="0"/>
                <a:ea typeface="Cambria" panose="02040503050406030204" pitchFamily="18" charset="0"/>
                <a:cs typeface="Aptos Serif" panose="02020604070405020304" pitchFamily="18" charset="0"/>
              </a:rPr>
              <a:t>Статистика у истраживању образовања</a:t>
            </a:r>
          </a:p>
          <a:p>
            <a:pPr algn="l"/>
            <a:r>
              <a:rPr lang="sr-Cyrl-RS" sz="1800" err="1">
                <a:solidFill>
                  <a:srgbClr val="9E9FA0"/>
                </a:solidFill>
                <a:latin typeface="Georgia" panose="02040502050405020303" pitchFamily="18" charset="0"/>
                <a:ea typeface="Cambria" panose="02040503050406030204" pitchFamily="18" charset="0"/>
                <a:cs typeface="Aptos Serif" panose="02020604070405020304" pitchFamily="18" charset="0"/>
              </a:rPr>
              <a:t>доц</a:t>
            </a:r>
            <a:r>
              <a:rPr lang="sr-Cyrl-RS" sz="1800">
                <a:solidFill>
                  <a:srgbClr val="9E9FA0"/>
                </a:solidFill>
                <a:latin typeface="Georgia" panose="02040502050405020303" pitchFamily="18" charset="0"/>
                <a:ea typeface="Cambria" panose="02040503050406030204" pitchFamily="18" charset="0"/>
                <a:cs typeface="Aptos Serif" panose="02020604070405020304" pitchFamily="18" charset="0"/>
              </a:rPr>
              <a:t>. др Анђела Шошкић, 1</a:t>
            </a:r>
            <a:r>
              <a:rPr lang="sr-Latn-RS" sz="1800">
                <a:solidFill>
                  <a:srgbClr val="9E9FA0"/>
                </a:solidFill>
                <a:latin typeface="Georgia" panose="02040502050405020303" pitchFamily="18" charset="0"/>
                <a:ea typeface="Cambria" panose="02040503050406030204" pitchFamily="18" charset="0"/>
                <a:cs typeface="Aptos Serif" panose="02020604070405020304" pitchFamily="18" charset="0"/>
              </a:rPr>
              <a:t>8</a:t>
            </a:r>
            <a:r>
              <a:rPr lang="sr-Cyrl-RS" sz="1800">
                <a:solidFill>
                  <a:srgbClr val="9E9FA0"/>
                </a:solidFill>
                <a:latin typeface="Georgia" panose="02040502050405020303" pitchFamily="18" charset="0"/>
                <a:ea typeface="Cambria" panose="02040503050406030204" pitchFamily="18" charset="0"/>
                <a:cs typeface="Aptos Serif" panose="02020604070405020304" pitchFamily="18" charset="0"/>
              </a:rPr>
              <a:t>.1</a:t>
            </a:r>
            <a:r>
              <a:rPr lang="sr-Latn-RS" sz="1800">
                <a:solidFill>
                  <a:srgbClr val="9E9FA0"/>
                </a:solidFill>
                <a:latin typeface="Georgia" panose="02040502050405020303" pitchFamily="18" charset="0"/>
                <a:ea typeface="Cambria" panose="02040503050406030204" pitchFamily="18" charset="0"/>
                <a:cs typeface="Aptos Serif" panose="02020604070405020304" pitchFamily="18" charset="0"/>
              </a:rPr>
              <a:t>1</a:t>
            </a:r>
            <a:r>
              <a:rPr lang="sr-Cyrl-RS" sz="1800">
                <a:solidFill>
                  <a:srgbClr val="9E9FA0"/>
                </a:solidFill>
                <a:latin typeface="Georgia" panose="02040502050405020303" pitchFamily="18" charset="0"/>
                <a:ea typeface="Cambria" panose="02040503050406030204" pitchFamily="18" charset="0"/>
                <a:cs typeface="Aptos Serif" panose="02020604070405020304" pitchFamily="18" charset="0"/>
              </a:rPr>
              <a:t>.202</a:t>
            </a:r>
            <a:r>
              <a:rPr lang="sr-Latn-RS" sz="1800">
                <a:solidFill>
                  <a:srgbClr val="9E9FA0"/>
                </a:solidFill>
                <a:latin typeface="Georgia" panose="02040502050405020303" pitchFamily="18" charset="0"/>
                <a:ea typeface="Cambria" panose="02040503050406030204" pitchFamily="18" charset="0"/>
                <a:cs typeface="Aptos Serif" panose="02020604070405020304" pitchFamily="18" charset="0"/>
              </a:rPr>
              <a:t>5</a:t>
            </a:r>
            <a:r>
              <a:rPr lang="sr-Cyrl-RS" sz="1800">
                <a:solidFill>
                  <a:srgbClr val="9E9FA0"/>
                </a:solidFill>
                <a:latin typeface="Georgia" panose="02040502050405020303" pitchFamily="18" charset="0"/>
                <a:ea typeface="Cambria" panose="02040503050406030204" pitchFamily="18" charset="0"/>
                <a:cs typeface="Aptos Serif" panose="02020604070405020304" pitchFamily="18" charset="0"/>
              </a:rPr>
              <a:t>.</a:t>
            </a:r>
          </a:p>
        </p:txBody>
      </p:sp>
    </p:spTree>
    <p:extLst>
      <p:ext uri="{BB962C8B-B14F-4D97-AF65-F5344CB8AC3E}">
        <p14:creationId xmlns:p14="http://schemas.microsoft.com/office/powerpoint/2010/main" val="330644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0A7D4-24EB-9CE7-4A6C-F301CDD9AB2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DF49CE6-2C23-FE8E-D4D5-B6219AB84BF2}"/>
              </a:ext>
            </a:extLst>
          </p:cNvPr>
          <p:cNvSpPr>
            <a:spLocks noGrp="1"/>
          </p:cNvSpPr>
          <p:nvPr>
            <p:ph type="title"/>
          </p:nvPr>
        </p:nvSpPr>
        <p:spPr/>
        <p:txBody>
          <a:bodyPr/>
          <a:lstStyle/>
          <a:p>
            <a:r>
              <a:rPr lang="sr-Cyrl-RS"/>
              <a:t>Јединична расподела (релативних) учестаности</a:t>
            </a:r>
            <a:endParaRPr lang="en-GB"/>
          </a:p>
        </p:txBody>
      </p:sp>
      <p:graphicFrame>
        <p:nvGraphicFramePr>
          <p:cNvPr id="11" name="Content Placeholder 10">
            <a:extLst>
              <a:ext uri="{FF2B5EF4-FFF2-40B4-BE49-F238E27FC236}">
                <a16:creationId xmlns:a16="http://schemas.microsoft.com/office/drawing/2014/main" id="{5A394FC7-C11E-BD3D-C0ED-0A054BF56DAF}"/>
              </a:ext>
            </a:extLst>
          </p:cNvPr>
          <p:cNvGraphicFramePr>
            <a:graphicFrameLocks noGrp="1"/>
          </p:cNvGraphicFramePr>
          <p:nvPr>
            <p:ph sz="half" idx="1"/>
          </p:nvPr>
        </p:nvGraphicFramePr>
        <p:xfrm>
          <a:off x="838200" y="1825625"/>
          <a:ext cx="5181600" cy="3977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87456913"/>
                    </a:ext>
                  </a:extLst>
                </a:gridCol>
                <a:gridCol w="2590800">
                  <a:extLst>
                    <a:ext uri="{9D8B030D-6E8A-4147-A177-3AD203B41FA5}">
                      <a16:colId xmlns:a16="http://schemas.microsoft.com/office/drawing/2014/main" val="247371891"/>
                    </a:ext>
                  </a:extLst>
                </a:gridCol>
              </a:tblGrid>
              <a:tr h="370840">
                <a:tc>
                  <a:txBody>
                    <a:bodyPr/>
                    <a:lstStyle/>
                    <a:p>
                      <a:pPr algn="ctr"/>
                      <a:r>
                        <a:rPr lang="sr-Cyrl-RS"/>
                        <a:t>Испитаник (јединица посматрања)</a:t>
                      </a:r>
                      <a:endParaRPr lang="en-GB"/>
                    </a:p>
                  </a:txBody>
                  <a:tcPr>
                    <a:solidFill>
                      <a:srgbClr val="7E001B"/>
                    </a:solidFill>
                  </a:tcPr>
                </a:tc>
                <a:tc>
                  <a:txBody>
                    <a:bodyPr/>
                    <a:lstStyle/>
                    <a:p>
                      <a:pPr algn="ctr"/>
                      <a:r>
                        <a:rPr lang="sr-Cyrl-RS"/>
                        <a:t>Висина (квант. варијабла)</a:t>
                      </a:r>
                      <a:endParaRPr lang="en-GB"/>
                    </a:p>
                  </a:txBody>
                  <a:tcPr>
                    <a:solidFill>
                      <a:srgbClr val="7E001B"/>
                    </a:solidFill>
                  </a:tcPr>
                </a:tc>
                <a:extLst>
                  <a:ext uri="{0D108BD9-81ED-4DB2-BD59-A6C34878D82A}">
                    <a16:rowId xmlns:a16="http://schemas.microsoft.com/office/drawing/2014/main" val="760193325"/>
                  </a:ext>
                </a:extLst>
              </a:tr>
              <a:tr h="370840">
                <a:tc>
                  <a:txBody>
                    <a:bodyPr/>
                    <a:lstStyle/>
                    <a:p>
                      <a:r>
                        <a:rPr lang="sr-Cyrl-RS"/>
                        <a:t>Е1</a:t>
                      </a:r>
                      <a:endParaRPr lang="en-GB"/>
                    </a:p>
                  </a:txBody>
                  <a:tcPr/>
                </a:tc>
                <a:tc>
                  <a:txBody>
                    <a:bodyPr/>
                    <a:lstStyle/>
                    <a:p>
                      <a:r>
                        <a:rPr lang="sr-Cyrl-RS"/>
                        <a:t>180,1</a:t>
                      </a:r>
                    </a:p>
                  </a:txBody>
                  <a:tcPr/>
                </a:tc>
                <a:extLst>
                  <a:ext uri="{0D108BD9-81ED-4DB2-BD59-A6C34878D82A}">
                    <a16:rowId xmlns:a16="http://schemas.microsoft.com/office/drawing/2014/main" val="716116294"/>
                  </a:ext>
                </a:extLst>
              </a:tr>
              <a:tr h="370840">
                <a:tc>
                  <a:txBody>
                    <a:bodyPr/>
                    <a:lstStyle/>
                    <a:p>
                      <a:r>
                        <a:rPr lang="sr-Cyrl-RS"/>
                        <a:t>Е2</a:t>
                      </a:r>
                      <a:endParaRPr lang="en-GB"/>
                    </a:p>
                  </a:txBody>
                  <a:tcPr/>
                </a:tc>
                <a:tc>
                  <a:txBody>
                    <a:bodyPr/>
                    <a:lstStyle/>
                    <a:p>
                      <a:r>
                        <a:rPr lang="sr-Cyrl-RS"/>
                        <a:t>150,3</a:t>
                      </a:r>
                      <a:endParaRPr lang="en-GB"/>
                    </a:p>
                  </a:txBody>
                  <a:tcPr/>
                </a:tc>
                <a:extLst>
                  <a:ext uri="{0D108BD9-81ED-4DB2-BD59-A6C34878D82A}">
                    <a16:rowId xmlns:a16="http://schemas.microsoft.com/office/drawing/2014/main" val="1352179843"/>
                  </a:ext>
                </a:extLst>
              </a:tr>
              <a:tr h="370840">
                <a:tc>
                  <a:txBody>
                    <a:bodyPr/>
                    <a:lstStyle/>
                    <a:p>
                      <a:r>
                        <a:rPr lang="sr-Cyrl-RS"/>
                        <a:t>Е3</a:t>
                      </a:r>
                      <a:endParaRPr lang="en-GB"/>
                    </a:p>
                  </a:txBody>
                  <a:tcPr/>
                </a:tc>
                <a:tc>
                  <a:txBody>
                    <a:bodyPr/>
                    <a:lstStyle/>
                    <a:p>
                      <a:r>
                        <a:rPr lang="sr-Cyrl-RS"/>
                        <a:t>165,0</a:t>
                      </a:r>
                      <a:endParaRPr lang="en-GB"/>
                    </a:p>
                  </a:txBody>
                  <a:tcPr/>
                </a:tc>
                <a:extLst>
                  <a:ext uri="{0D108BD9-81ED-4DB2-BD59-A6C34878D82A}">
                    <a16:rowId xmlns:a16="http://schemas.microsoft.com/office/drawing/2014/main" val="800197576"/>
                  </a:ext>
                </a:extLst>
              </a:tr>
              <a:tr h="370840">
                <a:tc>
                  <a:txBody>
                    <a:bodyPr/>
                    <a:lstStyle/>
                    <a:p>
                      <a:r>
                        <a:rPr lang="sr-Cyrl-RS"/>
                        <a:t>Е4</a:t>
                      </a:r>
                      <a:endParaRPr lang="en-GB"/>
                    </a:p>
                  </a:txBody>
                  <a:tcPr/>
                </a:tc>
                <a:tc>
                  <a:txBody>
                    <a:bodyPr/>
                    <a:lstStyle/>
                    <a:p>
                      <a:r>
                        <a:rPr lang="sr-Cyrl-RS"/>
                        <a:t>162,2</a:t>
                      </a:r>
                      <a:endParaRPr lang="en-GB"/>
                    </a:p>
                  </a:txBody>
                  <a:tcPr/>
                </a:tc>
                <a:extLst>
                  <a:ext uri="{0D108BD9-81ED-4DB2-BD59-A6C34878D82A}">
                    <a16:rowId xmlns:a16="http://schemas.microsoft.com/office/drawing/2014/main" val="1338110212"/>
                  </a:ext>
                </a:extLst>
              </a:tr>
              <a:tr h="370840">
                <a:tc>
                  <a:txBody>
                    <a:bodyPr/>
                    <a:lstStyle/>
                    <a:p>
                      <a:r>
                        <a:rPr lang="sr-Cyrl-RS"/>
                        <a:t>Е5</a:t>
                      </a:r>
                      <a:endParaRPr lang="en-GB"/>
                    </a:p>
                  </a:txBody>
                  <a:tcPr/>
                </a:tc>
                <a:tc>
                  <a:txBody>
                    <a:bodyPr/>
                    <a:lstStyle/>
                    <a:p>
                      <a:r>
                        <a:rPr lang="sr-Cyrl-RS"/>
                        <a:t>171,6</a:t>
                      </a:r>
                      <a:endParaRPr lang="en-GB"/>
                    </a:p>
                  </a:txBody>
                  <a:tcPr/>
                </a:tc>
                <a:extLst>
                  <a:ext uri="{0D108BD9-81ED-4DB2-BD59-A6C34878D82A}">
                    <a16:rowId xmlns:a16="http://schemas.microsoft.com/office/drawing/2014/main" val="3419159076"/>
                  </a:ext>
                </a:extLst>
              </a:tr>
              <a:tr h="370840">
                <a:tc>
                  <a:txBody>
                    <a:bodyPr/>
                    <a:lstStyle/>
                    <a:p>
                      <a:r>
                        <a:rPr lang="sr-Cyrl-RS"/>
                        <a:t>Е6</a:t>
                      </a:r>
                      <a:endParaRPr lang="en-GB"/>
                    </a:p>
                  </a:txBody>
                  <a:tcPr/>
                </a:tc>
                <a:tc>
                  <a:txBody>
                    <a:bodyPr/>
                    <a:lstStyle/>
                    <a:p>
                      <a:r>
                        <a:rPr lang="sr-Cyrl-RS"/>
                        <a:t>175,5</a:t>
                      </a:r>
                      <a:endParaRPr lang="en-GB"/>
                    </a:p>
                  </a:txBody>
                  <a:tcPr/>
                </a:tc>
                <a:extLst>
                  <a:ext uri="{0D108BD9-81ED-4DB2-BD59-A6C34878D82A}">
                    <a16:rowId xmlns:a16="http://schemas.microsoft.com/office/drawing/2014/main" val="1566319435"/>
                  </a:ext>
                </a:extLst>
              </a:tr>
              <a:tr h="370840">
                <a:tc>
                  <a:txBody>
                    <a:bodyPr/>
                    <a:lstStyle/>
                    <a:p>
                      <a:r>
                        <a:rPr lang="sr-Cyrl-RS"/>
                        <a:t>Е7</a:t>
                      </a:r>
                      <a:endParaRPr lang="en-GB"/>
                    </a:p>
                  </a:txBody>
                  <a:tcPr/>
                </a:tc>
                <a:tc>
                  <a:txBody>
                    <a:bodyPr/>
                    <a:lstStyle/>
                    <a:p>
                      <a:r>
                        <a:rPr lang="sr-Cyrl-RS"/>
                        <a:t>192,4</a:t>
                      </a:r>
                      <a:endParaRPr lang="en-GB"/>
                    </a:p>
                  </a:txBody>
                  <a:tcPr/>
                </a:tc>
                <a:extLst>
                  <a:ext uri="{0D108BD9-81ED-4DB2-BD59-A6C34878D82A}">
                    <a16:rowId xmlns:a16="http://schemas.microsoft.com/office/drawing/2014/main" val="2411043691"/>
                  </a:ext>
                </a:extLst>
              </a:tr>
              <a:tr h="370840">
                <a:tc>
                  <a:txBody>
                    <a:bodyPr/>
                    <a:lstStyle/>
                    <a:p>
                      <a:r>
                        <a:rPr lang="sr-Cyrl-RS"/>
                        <a:t>Е8</a:t>
                      </a:r>
                      <a:endParaRPr lang="en-GB"/>
                    </a:p>
                  </a:txBody>
                  <a:tcPr/>
                </a:tc>
                <a:tc>
                  <a:txBody>
                    <a:bodyPr/>
                    <a:lstStyle/>
                    <a:p>
                      <a:r>
                        <a:rPr lang="sr-Cyrl-RS"/>
                        <a:t>189,0</a:t>
                      </a:r>
                      <a:endParaRPr lang="en-GB"/>
                    </a:p>
                  </a:txBody>
                  <a:tcPr/>
                </a:tc>
                <a:extLst>
                  <a:ext uri="{0D108BD9-81ED-4DB2-BD59-A6C34878D82A}">
                    <a16:rowId xmlns:a16="http://schemas.microsoft.com/office/drawing/2014/main" val="3881638739"/>
                  </a:ext>
                </a:extLst>
              </a:tr>
              <a:tr h="370840">
                <a:tc>
                  <a:txBody>
                    <a:bodyPr/>
                    <a:lstStyle/>
                    <a:p>
                      <a:r>
                        <a:rPr lang="sr-Cyrl-RS"/>
                        <a:t>Е9</a:t>
                      </a:r>
                      <a:endParaRPr lang="en-GB"/>
                    </a:p>
                  </a:txBody>
                  <a:tcPr/>
                </a:tc>
                <a:tc>
                  <a:txBody>
                    <a:bodyPr/>
                    <a:lstStyle/>
                    <a:p>
                      <a:r>
                        <a:rPr lang="sr-Cyrl-RS"/>
                        <a:t>175,5</a:t>
                      </a:r>
                      <a:endParaRPr lang="en-GB"/>
                    </a:p>
                  </a:txBody>
                  <a:tcPr/>
                </a:tc>
                <a:extLst>
                  <a:ext uri="{0D108BD9-81ED-4DB2-BD59-A6C34878D82A}">
                    <a16:rowId xmlns:a16="http://schemas.microsoft.com/office/drawing/2014/main" val="414827671"/>
                  </a:ext>
                </a:extLst>
              </a:tr>
            </a:tbl>
          </a:graphicData>
        </a:graphic>
      </p:graphicFrame>
      <p:sp>
        <p:nvSpPr>
          <p:cNvPr id="9" name="TextBox 8">
            <a:extLst>
              <a:ext uri="{FF2B5EF4-FFF2-40B4-BE49-F238E27FC236}">
                <a16:creationId xmlns:a16="http://schemas.microsoft.com/office/drawing/2014/main" id="{01A03C7B-3C52-333B-22EA-A1A6833614D2}"/>
              </a:ext>
            </a:extLst>
          </p:cNvPr>
          <p:cNvSpPr txBox="1"/>
          <p:nvPr/>
        </p:nvSpPr>
        <p:spPr>
          <a:xfrm>
            <a:off x="0" y="6488668"/>
            <a:ext cx="9955492" cy="369332"/>
          </a:xfrm>
          <a:prstGeom prst="rect">
            <a:avLst/>
          </a:prstGeom>
          <a:noFill/>
        </p:spPr>
        <p:txBody>
          <a:bodyPr wrap="square">
            <a:spAutoFit/>
          </a:bodyPr>
          <a:lstStyle/>
          <a:p>
            <a:r>
              <a:rPr lang="sr-Cyrl-RS" i="1">
                <a:solidFill>
                  <a:srgbClr val="9E9FA0"/>
                </a:solidFill>
              </a:rPr>
              <a:t>2. Уређивање квантитативних 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481AC4E6-5721-91AB-B404-7804E90CF7C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022532E0-DE76-B3C7-51AD-AF963C24B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0">
            <a:extLst>
              <a:ext uri="{FF2B5EF4-FFF2-40B4-BE49-F238E27FC236}">
                <a16:creationId xmlns:a16="http://schemas.microsoft.com/office/drawing/2014/main" id="{F364A380-10CC-93CB-6228-73B37008F5E4}"/>
              </a:ext>
            </a:extLst>
          </p:cNvPr>
          <p:cNvGraphicFramePr>
            <a:graphicFrameLocks noGrp="1"/>
          </p:cNvGraphicFramePr>
          <p:nvPr>
            <p:ph sz="half" idx="2"/>
            <p:extLst>
              <p:ext uri="{D42A27DB-BD31-4B8C-83A1-F6EECF244321}">
                <p14:modId xmlns:p14="http://schemas.microsoft.com/office/powerpoint/2010/main" val="755878915"/>
              </p:ext>
            </p:extLst>
          </p:nvPr>
        </p:nvGraphicFramePr>
        <p:xfrm>
          <a:off x="6176513" y="1825625"/>
          <a:ext cx="5177288" cy="4282328"/>
        </p:xfrm>
        <a:graphic>
          <a:graphicData uri="http://schemas.openxmlformats.org/drawingml/2006/table">
            <a:tbl>
              <a:tblPr firstRow="1" bandRow="1">
                <a:tableStyleId>{5C22544A-7EE6-4342-B048-85BDC9FD1C3A}</a:tableStyleId>
              </a:tblPr>
              <a:tblGrid>
                <a:gridCol w="1723846">
                  <a:extLst>
                    <a:ext uri="{9D8B030D-6E8A-4147-A177-3AD203B41FA5}">
                      <a16:colId xmlns:a16="http://schemas.microsoft.com/office/drawing/2014/main" val="1387456913"/>
                    </a:ext>
                  </a:extLst>
                </a:gridCol>
                <a:gridCol w="1726721">
                  <a:extLst>
                    <a:ext uri="{9D8B030D-6E8A-4147-A177-3AD203B41FA5}">
                      <a16:colId xmlns:a16="http://schemas.microsoft.com/office/drawing/2014/main" val="247371891"/>
                    </a:ext>
                  </a:extLst>
                </a:gridCol>
                <a:gridCol w="1726721">
                  <a:extLst>
                    <a:ext uri="{9D8B030D-6E8A-4147-A177-3AD203B41FA5}">
                      <a16:colId xmlns:a16="http://schemas.microsoft.com/office/drawing/2014/main" val="4282328562"/>
                    </a:ext>
                  </a:extLst>
                </a:gridCol>
              </a:tblGrid>
              <a:tr h="609711">
                <a:tc>
                  <a:txBody>
                    <a:bodyPr/>
                    <a:lstStyle/>
                    <a:p>
                      <a:pPr algn="ctr"/>
                      <a:r>
                        <a:rPr lang="sr-Cyrl-RS"/>
                        <a:t>Вредности висине (варијабле)</a:t>
                      </a:r>
                      <a:endParaRPr lang="en-GB"/>
                    </a:p>
                  </a:txBody>
                  <a:tcPr>
                    <a:solidFill>
                      <a:srgbClr val="7E001B"/>
                    </a:solidFill>
                  </a:tcPr>
                </a:tc>
                <a:tc>
                  <a:txBody>
                    <a:bodyPr/>
                    <a:lstStyle/>
                    <a:p>
                      <a:pPr algn="ctr"/>
                      <a:r>
                        <a:rPr lang="sr-Cyrl-RS"/>
                        <a:t>Учестаност/ фреквенција = </a:t>
                      </a:r>
                      <a:r>
                        <a:rPr lang="sr-Latn-RS"/>
                        <a:t>f</a:t>
                      </a:r>
                      <a:endParaRPr lang="en-GB"/>
                    </a:p>
                  </a:txBody>
                  <a:tcPr>
                    <a:solidFill>
                      <a:srgbClr val="7E001B"/>
                    </a:solidFill>
                  </a:tcPr>
                </a:tc>
                <a:tc>
                  <a:txBody>
                    <a:bodyPr/>
                    <a:lstStyle/>
                    <a:p>
                      <a:pPr algn="ctr"/>
                      <a:r>
                        <a:rPr lang="sr-Cyrl-RS"/>
                        <a:t>Релативна учестаност </a:t>
                      </a:r>
                      <a:r>
                        <a:rPr lang="sr-Latn-RS"/>
                        <a:t>= p</a:t>
                      </a:r>
                      <a:endParaRPr lang="en-GB"/>
                    </a:p>
                  </a:txBody>
                  <a:tcPr>
                    <a:solidFill>
                      <a:srgbClr val="7E001B"/>
                    </a:solidFill>
                  </a:tcPr>
                </a:tc>
                <a:extLst>
                  <a:ext uri="{0D108BD9-81ED-4DB2-BD59-A6C34878D82A}">
                    <a16:rowId xmlns:a16="http://schemas.microsoft.com/office/drawing/2014/main" val="760193325"/>
                  </a:ext>
                </a:extLst>
              </a:tr>
              <a:tr h="420991">
                <a:tc>
                  <a:txBody>
                    <a:bodyPr/>
                    <a:lstStyle/>
                    <a:p>
                      <a:r>
                        <a:rPr lang="sr-Cyrl-RS"/>
                        <a:t>150,3</a:t>
                      </a:r>
                      <a:endParaRPr lang="en-GB"/>
                    </a:p>
                  </a:txBody>
                  <a:tcPr/>
                </a:tc>
                <a:tc>
                  <a:txBody>
                    <a:bodyPr/>
                    <a:lstStyle/>
                    <a:p>
                      <a:r>
                        <a:rPr lang="sr-Cyrl-RS"/>
                        <a:t>1</a:t>
                      </a:r>
                      <a:endParaRPr lang="en-GB"/>
                    </a:p>
                  </a:txBody>
                  <a:tcPr/>
                </a:tc>
                <a:tc>
                  <a:txBody>
                    <a:bodyPr/>
                    <a:lstStyle/>
                    <a:p>
                      <a:r>
                        <a:rPr lang="sr-Latn-RS"/>
                        <a:t>0.11</a:t>
                      </a:r>
                      <a:r>
                        <a:rPr lang="sr-Cyrl-RS"/>
                        <a:t> (1</a:t>
                      </a:r>
                      <a:r>
                        <a:rPr lang="sr-Latn-RS"/>
                        <a:t>1</a:t>
                      </a:r>
                      <a:r>
                        <a:rPr lang="sr-Cyrl-RS"/>
                        <a:t>.</a:t>
                      </a:r>
                      <a:r>
                        <a:rPr lang="sr-Latn-RS"/>
                        <a:t>1</a:t>
                      </a:r>
                      <a:r>
                        <a:rPr lang="sr-Cyrl-RS"/>
                        <a:t>%)</a:t>
                      </a:r>
                      <a:endParaRPr lang="en-GB"/>
                    </a:p>
                  </a:txBody>
                  <a:tcPr/>
                </a:tc>
                <a:extLst>
                  <a:ext uri="{0D108BD9-81ED-4DB2-BD59-A6C34878D82A}">
                    <a16:rowId xmlns:a16="http://schemas.microsoft.com/office/drawing/2014/main" val="716116294"/>
                  </a:ext>
                </a:extLst>
              </a:tr>
              <a:tr h="420991">
                <a:tc>
                  <a:txBody>
                    <a:bodyPr/>
                    <a:lstStyle/>
                    <a:p>
                      <a:r>
                        <a:rPr lang="sr-Cyrl-RS"/>
                        <a:t>162,2</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52179843"/>
                  </a:ext>
                </a:extLst>
              </a:tr>
              <a:tr h="420991">
                <a:tc>
                  <a:txBody>
                    <a:bodyPr/>
                    <a:lstStyle/>
                    <a:p>
                      <a:r>
                        <a:rPr lang="sr-Cyrl-RS"/>
                        <a:t>165,0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 (1</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800197576"/>
                  </a:ext>
                </a:extLst>
              </a:tr>
              <a:tr h="420991">
                <a:tc>
                  <a:txBody>
                    <a:bodyPr/>
                    <a:lstStyle/>
                    <a:p>
                      <a:r>
                        <a:rPr lang="sr-Cyrl-RS"/>
                        <a:t>171,6</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 (1</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38110212"/>
                  </a:ext>
                </a:extLst>
              </a:tr>
              <a:tr h="420991">
                <a:tc>
                  <a:txBody>
                    <a:bodyPr/>
                    <a:lstStyle/>
                    <a:p>
                      <a:r>
                        <a:rPr lang="sr-Cyrl-RS"/>
                        <a:t>175,5</a:t>
                      </a:r>
                      <a:endParaRPr lang="en-GB"/>
                    </a:p>
                  </a:txBody>
                  <a:tcPr/>
                </a:tc>
                <a:tc>
                  <a:txBody>
                    <a:bodyPr/>
                    <a:lstStyle/>
                    <a:p>
                      <a:r>
                        <a:rPr lang="sr-Cyrl-RS"/>
                        <a:t>2</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0.22</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22.2</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3419159076"/>
                  </a:ext>
                </a:extLst>
              </a:tr>
              <a:tr h="420991">
                <a:tc>
                  <a:txBody>
                    <a:bodyPr/>
                    <a:lstStyle/>
                    <a:p>
                      <a:r>
                        <a:rPr lang="sr-Cyrl-RS"/>
                        <a:t>180,1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mn-lt"/>
                          <a:ea typeface="+mn-ea"/>
                          <a:cs typeface="+mn-cs"/>
                        </a:rPr>
                        <a:t> (1</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mn-lt"/>
                          <a:ea typeface="+mn-ea"/>
                          <a:cs typeface="+mn-cs"/>
                        </a:rPr>
                        <a:t>.</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2411043691"/>
                  </a:ext>
                </a:extLst>
              </a:tr>
              <a:tr h="420991">
                <a:tc>
                  <a:txBody>
                    <a:bodyPr/>
                    <a:lstStyle/>
                    <a:p>
                      <a:r>
                        <a:rPr lang="sr-Cyrl-RS"/>
                        <a:t>189,0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mn-lt"/>
                          <a:ea typeface="+mn-ea"/>
                          <a:cs typeface="+mn-cs"/>
                        </a:rPr>
                        <a:t> (1</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mn-lt"/>
                          <a:ea typeface="+mn-ea"/>
                          <a:cs typeface="+mn-cs"/>
                        </a:rPr>
                        <a:t>.</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3881638739"/>
                  </a:ext>
                </a:extLst>
              </a:tr>
              <a:tr h="420991">
                <a:tc>
                  <a:txBody>
                    <a:bodyPr/>
                    <a:lstStyle/>
                    <a:p>
                      <a:r>
                        <a:rPr lang="sr-Cyrl-RS"/>
                        <a:t>192,4</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mn-lt"/>
                          <a:ea typeface="+mn-ea"/>
                          <a:cs typeface="+mn-cs"/>
                        </a:rPr>
                        <a:t>(1</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mn-lt"/>
                          <a:ea typeface="+mn-ea"/>
                          <a:cs typeface="+mn-cs"/>
                        </a:rPr>
                        <a:t>.</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414827671"/>
                  </a:ext>
                </a:extLst>
              </a:tr>
            </a:tbl>
          </a:graphicData>
        </a:graphic>
      </p:graphicFrame>
      <p:sp>
        <p:nvSpPr>
          <p:cNvPr id="2" name="Rectangle 1">
            <a:extLst>
              <a:ext uri="{FF2B5EF4-FFF2-40B4-BE49-F238E27FC236}">
                <a16:creationId xmlns:a16="http://schemas.microsoft.com/office/drawing/2014/main" id="{B3802488-557D-33A7-0308-A23590398F68}"/>
              </a:ext>
            </a:extLst>
          </p:cNvPr>
          <p:cNvSpPr/>
          <p:nvPr/>
        </p:nvSpPr>
        <p:spPr>
          <a:xfrm>
            <a:off x="9601951" y="1774151"/>
            <a:ext cx="1958197" cy="44172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735FF96-EE7C-35AA-E347-F304102BF07E}"/>
              </a:ext>
            </a:extLst>
          </p:cNvPr>
          <p:cNvSpPr txBox="1"/>
          <p:nvPr/>
        </p:nvSpPr>
        <p:spPr>
          <a:xfrm>
            <a:off x="838199" y="5972552"/>
            <a:ext cx="1091966" cy="369332"/>
          </a:xfrm>
          <a:prstGeom prst="rect">
            <a:avLst/>
          </a:prstGeom>
          <a:noFill/>
        </p:spPr>
        <p:txBody>
          <a:bodyPr wrap="none" rtlCol="0">
            <a:spAutoFit/>
          </a:bodyPr>
          <a:lstStyle/>
          <a:p>
            <a:r>
              <a:rPr lang="sr-Latn-RS" b="1" err="1"/>
              <a:t>p</a:t>
            </a:r>
            <a:r>
              <a:rPr lang="sr-Latn-RS" b="1" baseline="-25000" err="1"/>
              <a:t>k</a:t>
            </a:r>
            <a:r>
              <a:rPr lang="sr-Latn-RS" b="1"/>
              <a:t> = </a:t>
            </a:r>
            <a:r>
              <a:rPr lang="sr-Latn-RS" b="1" err="1"/>
              <a:t>f</a:t>
            </a:r>
            <a:r>
              <a:rPr lang="sr-Latn-RS" b="1" baseline="-25000" err="1"/>
              <a:t>k</a:t>
            </a:r>
            <a:r>
              <a:rPr lang="sr-Latn-RS" b="1"/>
              <a:t> / n</a:t>
            </a:r>
            <a:endParaRPr lang="en-GB" b="1"/>
          </a:p>
        </p:txBody>
      </p:sp>
    </p:spTree>
    <p:extLst>
      <p:ext uri="{BB962C8B-B14F-4D97-AF65-F5344CB8AC3E}">
        <p14:creationId xmlns:p14="http://schemas.microsoft.com/office/powerpoint/2010/main" val="40570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22C6-621B-A1BC-EA29-08280FEC290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33B178-5FA5-F212-53D5-F5F5DD93AFB7}"/>
              </a:ext>
            </a:extLst>
          </p:cNvPr>
          <p:cNvSpPr>
            <a:spLocks noGrp="1"/>
          </p:cNvSpPr>
          <p:nvPr>
            <p:ph type="title"/>
          </p:nvPr>
        </p:nvSpPr>
        <p:spPr/>
        <p:txBody>
          <a:bodyPr/>
          <a:lstStyle/>
          <a:p>
            <a:r>
              <a:rPr lang="sr-Cyrl-RS"/>
              <a:t>Расподела (релативних) учестаности са групним интервалима</a:t>
            </a:r>
            <a:endParaRPr lang="en-GB"/>
          </a:p>
        </p:txBody>
      </p:sp>
      <p:sp>
        <p:nvSpPr>
          <p:cNvPr id="9" name="TextBox 8">
            <a:extLst>
              <a:ext uri="{FF2B5EF4-FFF2-40B4-BE49-F238E27FC236}">
                <a16:creationId xmlns:a16="http://schemas.microsoft.com/office/drawing/2014/main" id="{D3F77E60-1656-D8B1-EF3F-406E2DB0D4BD}"/>
              </a:ext>
            </a:extLst>
          </p:cNvPr>
          <p:cNvSpPr txBox="1"/>
          <p:nvPr/>
        </p:nvSpPr>
        <p:spPr>
          <a:xfrm>
            <a:off x="0" y="6488668"/>
            <a:ext cx="9955492" cy="369332"/>
          </a:xfrm>
          <a:prstGeom prst="rect">
            <a:avLst/>
          </a:prstGeom>
          <a:noFill/>
        </p:spPr>
        <p:txBody>
          <a:bodyPr wrap="square">
            <a:spAutoFit/>
          </a:bodyPr>
          <a:lstStyle/>
          <a:p>
            <a:r>
              <a:rPr lang="sr-Cyrl-RS" i="1">
                <a:solidFill>
                  <a:srgbClr val="9E9FA0"/>
                </a:solidFill>
              </a:rPr>
              <a:t>2. Уређивање квантитативних 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4DFAA4E9-B5FD-9E6B-44DA-AD6F5AB2EA5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04F01336-56AC-0D44-7730-3815E66B0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0">
            <a:extLst>
              <a:ext uri="{FF2B5EF4-FFF2-40B4-BE49-F238E27FC236}">
                <a16:creationId xmlns:a16="http://schemas.microsoft.com/office/drawing/2014/main" id="{F3C3D66B-C59D-4A71-8DA6-260FD958464B}"/>
              </a:ext>
            </a:extLst>
          </p:cNvPr>
          <p:cNvGraphicFramePr>
            <a:graphicFrameLocks noGrp="1"/>
          </p:cNvGraphicFramePr>
          <p:nvPr>
            <p:ph sz="half" idx="2"/>
            <p:extLst>
              <p:ext uri="{D42A27DB-BD31-4B8C-83A1-F6EECF244321}">
                <p14:modId xmlns:p14="http://schemas.microsoft.com/office/powerpoint/2010/main" val="445808546"/>
              </p:ext>
            </p:extLst>
          </p:nvPr>
        </p:nvGraphicFramePr>
        <p:xfrm>
          <a:off x="6176513" y="1825625"/>
          <a:ext cx="5177288" cy="3293675"/>
        </p:xfrm>
        <a:graphic>
          <a:graphicData uri="http://schemas.openxmlformats.org/drawingml/2006/table">
            <a:tbl>
              <a:tblPr firstRow="1" bandRow="1">
                <a:tableStyleId>{5C22544A-7EE6-4342-B048-85BDC9FD1C3A}</a:tableStyleId>
              </a:tblPr>
              <a:tblGrid>
                <a:gridCol w="1723846">
                  <a:extLst>
                    <a:ext uri="{9D8B030D-6E8A-4147-A177-3AD203B41FA5}">
                      <a16:colId xmlns:a16="http://schemas.microsoft.com/office/drawing/2014/main" val="1387456913"/>
                    </a:ext>
                  </a:extLst>
                </a:gridCol>
                <a:gridCol w="1726721">
                  <a:extLst>
                    <a:ext uri="{9D8B030D-6E8A-4147-A177-3AD203B41FA5}">
                      <a16:colId xmlns:a16="http://schemas.microsoft.com/office/drawing/2014/main" val="247371891"/>
                    </a:ext>
                  </a:extLst>
                </a:gridCol>
                <a:gridCol w="1726721">
                  <a:extLst>
                    <a:ext uri="{9D8B030D-6E8A-4147-A177-3AD203B41FA5}">
                      <a16:colId xmlns:a16="http://schemas.microsoft.com/office/drawing/2014/main" val="4063742222"/>
                    </a:ext>
                  </a:extLst>
                </a:gridCol>
              </a:tblGrid>
              <a:tr h="609711">
                <a:tc>
                  <a:txBody>
                    <a:bodyPr/>
                    <a:lstStyle/>
                    <a:p>
                      <a:pPr algn="ctr"/>
                      <a:r>
                        <a:rPr lang="sr-Cyrl-RS"/>
                        <a:t>Интервали вредности висине (варијабле)</a:t>
                      </a:r>
                      <a:endParaRPr lang="en-GB"/>
                    </a:p>
                  </a:txBody>
                  <a:tcPr>
                    <a:solidFill>
                      <a:srgbClr val="7E001B"/>
                    </a:solidFill>
                  </a:tcPr>
                </a:tc>
                <a:tc>
                  <a:txBody>
                    <a:bodyPr/>
                    <a:lstStyle/>
                    <a:p>
                      <a:pPr algn="ctr"/>
                      <a:r>
                        <a:rPr lang="sr-Cyrl-RS"/>
                        <a:t>Учестаност/ фреквенција = </a:t>
                      </a:r>
                      <a:r>
                        <a:rPr lang="sr-Latn-RS"/>
                        <a:t>f</a:t>
                      </a:r>
                      <a:endParaRPr lang="en-GB"/>
                    </a:p>
                  </a:txBody>
                  <a:tcPr>
                    <a:solidFill>
                      <a:srgbClr val="7E001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a:t>Релативна учестаност </a:t>
                      </a:r>
                      <a:r>
                        <a:rPr lang="sr-Latn-RS"/>
                        <a:t>= p</a:t>
                      </a:r>
                      <a:endParaRPr lang="en-GB"/>
                    </a:p>
                    <a:p>
                      <a:pPr algn="ctr"/>
                      <a:endParaRPr lang="en-GB"/>
                    </a:p>
                  </a:txBody>
                  <a:tcPr>
                    <a:solidFill>
                      <a:srgbClr val="7E001B"/>
                    </a:solidFill>
                  </a:tcPr>
                </a:tc>
                <a:extLst>
                  <a:ext uri="{0D108BD9-81ED-4DB2-BD59-A6C34878D82A}">
                    <a16:rowId xmlns:a16="http://schemas.microsoft.com/office/drawing/2014/main" val="760193325"/>
                  </a:ext>
                </a:extLst>
              </a:tr>
              <a:tr h="420991">
                <a:tc>
                  <a:txBody>
                    <a:bodyPr/>
                    <a:lstStyle/>
                    <a:p>
                      <a:r>
                        <a:rPr lang="sr-Cyrl-RS"/>
                        <a:t>150-160,0</a:t>
                      </a:r>
                      <a:endParaRPr lang="en-GB"/>
                    </a:p>
                  </a:txBody>
                  <a:tcPr/>
                </a:tc>
                <a:tc>
                  <a:txBody>
                    <a:bodyPr/>
                    <a:lstStyle/>
                    <a:p>
                      <a:r>
                        <a:rPr lang="sr-Cyrl-RS"/>
                        <a:t>1</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a:t>0,11 (11,1%)</a:t>
                      </a:r>
                      <a:endParaRPr lang="en-GB"/>
                    </a:p>
                  </a:txBody>
                  <a:tcPr/>
                </a:tc>
                <a:extLst>
                  <a:ext uri="{0D108BD9-81ED-4DB2-BD59-A6C34878D82A}">
                    <a16:rowId xmlns:a16="http://schemas.microsoft.com/office/drawing/2014/main" val="716116294"/>
                  </a:ext>
                </a:extLst>
              </a:tr>
              <a:tr h="420991">
                <a:tc>
                  <a:txBody>
                    <a:bodyPr/>
                    <a:lstStyle/>
                    <a:p>
                      <a:r>
                        <a:rPr lang="sr-Cyrl-RS"/>
                        <a:t>160,1-170,0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0,22 (22.2%)</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52179843"/>
                  </a:ext>
                </a:extLst>
              </a:tr>
              <a:tr h="420991">
                <a:tc>
                  <a:txBody>
                    <a:bodyPr/>
                    <a:lstStyle/>
                    <a:p>
                      <a:r>
                        <a:rPr lang="sr-Cyrl-RS"/>
                        <a:t>170,1-180,0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3</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0,33 (33.3%)</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800197576"/>
                  </a:ext>
                </a:extLst>
              </a:tr>
              <a:tr h="420991">
                <a:tc>
                  <a:txBody>
                    <a:bodyPr/>
                    <a:lstStyle/>
                    <a:p>
                      <a:r>
                        <a:rPr lang="sr-Cyrl-RS"/>
                        <a:t>180,1-190,0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mn-lt"/>
                          <a:ea typeface="+mn-ea"/>
                          <a:cs typeface="+mn-cs"/>
                        </a:rPr>
                        <a:t>0,22 (22.2%)</a:t>
                      </a:r>
                      <a:endParaRPr kumimoji="0" lang="en-GB" sz="18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338110212"/>
                  </a:ext>
                </a:extLst>
              </a:tr>
              <a:tr h="420991">
                <a:tc>
                  <a:txBody>
                    <a:bodyPr/>
                    <a:lstStyle/>
                    <a:p>
                      <a:r>
                        <a:rPr lang="sr-Cyrl-RS"/>
                        <a:t>190,1-200,0</a:t>
                      </a:r>
                      <a:endParaRPr lang="en-GB"/>
                    </a:p>
                  </a:txBody>
                  <a:tcPr/>
                </a:tc>
                <a:tc>
                  <a:txBody>
                    <a:bodyPr/>
                    <a:lstStyle/>
                    <a:p>
                      <a:r>
                        <a:rPr lang="sr-Cyrl-RS"/>
                        <a:t>1</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a:t>0,11 (11,1%)</a:t>
                      </a:r>
                      <a:endParaRPr lang="en-GB"/>
                    </a:p>
                  </a:txBody>
                  <a:tcPr/>
                </a:tc>
                <a:extLst>
                  <a:ext uri="{0D108BD9-81ED-4DB2-BD59-A6C34878D82A}">
                    <a16:rowId xmlns:a16="http://schemas.microsoft.com/office/drawing/2014/main" val="3419159076"/>
                  </a:ext>
                </a:extLst>
              </a:tr>
            </a:tbl>
          </a:graphicData>
        </a:graphic>
      </p:graphicFrame>
      <p:graphicFrame>
        <p:nvGraphicFramePr>
          <p:cNvPr id="4" name="Content Placeholder 10">
            <a:extLst>
              <a:ext uri="{FF2B5EF4-FFF2-40B4-BE49-F238E27FC236}">
                <a16:creationId xmlns:a16="http://schemas.microsoft.com/office/drawing/2014/main" id="{280E54C9-335B-8492-388E-D99BA4B34B90}"/>
              </a:ext>
            </a:extLst>
          </p:cNvPr>
          <p:cNvGraphicFramePr>
            <a:graphicFrameLocks noGrp="1"/>
          </p:cNvGraphicFramePr>
          <p:nvPr>
            <p:ph sz="half" idx="1"/>
            <p:extLst>
              <p:ext uri="{D42A27DB-BD31-4B8C-83A1-F6EECF244321}">
                <p14:modId xmlns:p14="http://schemas.microsoft.com/office/powerpoint/2010/main" val="3494180689"/>
              </p:ext>
            </p:extLst>
          </p:nvPr>
        </p:nvGraphicFramePr>
        <p:xfrm>
          <a:off x="838200" y="1825625"/>
          <a:ext cx="5177288" cy="4282328"/>
        </p:xfrm>
        <a:graphic>
          <a:graphicData uri="http://schemas.openxmlformats.org/drawingml/2006/table">
            <a:tbl>
              <a:tblPr firstRow="1" bandRow="1">
                <a:tableStyleId>{5C22544A-7EE6-4342-B048-85BDC9FD1C3A}</a:tableStyleId>
              </a:tblPr>
              <a:tblGrid>
                <a:gridCol w="1723846">
                  <a:extLst>
                    <a:ext uri="{9D8B030D-6E8A-4147-A177-3AD203B41FA5}">
                      <a16:colId xmlns:a16="http://schemas.microsoft.com/office/drawing/2014/main" val="1387456913"/>
                    </a:ext>
                  </a:extLst>
                </a:gridCol>
                <a:gridCol w="1726721">
                  <a:extLst>
                    <a:ext uri="{9D8B030D-6E8A-4147-A177-3AD203B41FA5}">
                      <a16:colId xmlns:a16="http://schemas.microsoft.com/office/drawing/2014/main" val="247371891"/>
                    </a:ext>
                  </a:extLst>
                </a:gridCol>
                <a:gridCol w="1726721">
                  <a:extLst>
                    <a:ext uri="{9D8B030D-6E8A-4147-A177-3AD203B41FA5}">
                      <a16:colId xmlns:a16="http://schemas.microsoft.com/office/drawing/2014/main" val="680110951"/>
                    </a:ext>
                  </a:extLst>
                </a:gridCol>
              </a:tblGrid>
              <a:tr h="609711">
                <a:tc>
                  <a:txBody>
                    <a:bodyPr/>
                    <a:lstStyle/>
                    <a:p>
                      <a:pPr algn="ctr"/>
                      <a:r>
                        <a:rPr lang="sr-Cyrl-RS"/>
                        <a:t>Вредности висине (варијабле)</a:t>
                      </a:r>
                      <a:endParaRPr lang="en-GB"/>
                    </a:p>
                  </a:txBody>
                  <a:tcPr>
                    <a:solidFill>
                      <a:srgbClr val="7E001B"/>
                    </a:solidFill>
                  </a:tcPr>
                </a:tc>
                <a:tc>
                  <a:txBody>
                    <a:bodyPr/>
                    <a:lstStyle/>
                    <a:p>
                      <a:pPr algn="ctr"/>
                      <a:r>
                        <a:rPr lang="sr-Cyrl-RS"/>
                        <a:t>Учестаност/ фреквенција = </a:t>
                      </a:r>
                      <a:r>
                        <a:rPr lang="sr-Latn-RS"/>
                        <a:t>f</a:t>
                      </a:r>
                      <a:endParaRPr lang="en-GB"/>
                    </a:p>
                  </a:txBody>
                  <a:tcPr>
                    <a:solidFill>
                      <a:srgbClr val="7E001B"/>
                    </a:solidFill>
                  </a:tcPr>
                </a:tc>
                <a:tc>
                  <a:txBody>
                    <a:bodyPr/>
                    <a:lstStyle/>
                    <a:p>
                      <a:pPr algn="ctr"/>
                      <a:r>
                        <a:rPr lang="sr-Cyrl-RS"/>
                        <a:t>Релативна учестаност </a:t>
                      </a:r>
                      <a:r>
                        <a:rPr lang="sr-Latn-RS"/>
                        <a:t>= p</a:t>
                      </a:r>
                      <a:endParaRPr lang="en-GB"/>
                    </a:p>
                  </a:txBody>
                  <a:tcPr>
                    <a:solidFill>
                      <a:srgbClr val="7E001B"/>
                    </a:solidFill>
                  </a:tcPr>
                </a:tc>
                <a:extLst>
                  <a:ext uri="{0D108BD9-81ED-4DB2-BD59-A6C34878D82A}">
                    <a16:rowId xmlns:a16="http://schemas.microsoft.com/office/drawing/2014/main" val="760193325"/>
                  </a:ext>
                </a:extLst>
              </a:tr>
              <a:tr h="420991">
                <a:tc>
                  <a:txBody>
                    <a:bodyPr/>
                    <a:lstStyle/>
                    <a:p>
                      <a:r>
                        <a:rPr lang="sr-Cyrl-RS"/>
                        <a:t>150,3</a:t>
                      </a:r>
                      <a:endParaRPr lang="en-GB"/>
                    </a:p>
                  </a:txBody>
                  <a:tcPr/>
                </a:tc>
                <a:tc>
                  <a:txBody>
                    <a:bodyPr/>
                    <a:lstStyle/>
                    <a:p>
                      <a:r>
                        <a:rPr lang="sr-Cyrl-RS"/>
                        <a:t>1</a:t>
                      </a:r>
                      <a:endParaRPr lang="en-GB"/>
                    </a:p>
                  </a:txBody>
                  <a:tcPr/>
                </a:tc>
                <a:tc>
                  <a:txBody>
                    <a:bodyPr/>
                    <a:lstStyle/>
                    <a:p>
                      <a:r>
                        <a:rPr lang="sr-Latn-RS"/>
                        <a:t>0.11</a:t>
                      </a:r>
                      <a:r>
                        <a:rPr lang="sr-Cyrl-RS"/>
                        <a:t> (1</a:t>
                      </a:r>
                      <a:r>
                        <a:rPr lang="sr-Latn-RS"/>
                        <a:t>1</a:t>
                      </a:r>
                      <a:r>
                        <a:rPr lang="sr-Cyrl-RS"/>
                        <a:t>.</a:t>
                      </a:r>
                      <a:r>
                        <a:rPr lang="sr-Latn-RS"/>
                        <a:t>1</a:t>
                      </a:r>
                      <a:r>
                        <a:rPr lang="sr-Cyrl-RS"/>
                        <a:t>%)</a:t>
                      </a:r>
                      <a:endParaRPr lang="en-GB"/>
                    </a:p>
                  </a:txBody>
                  <a:tcPr/>
                </a:tc>
                <a:extLst>
                  <a:ext uri="{0D108BD9-81ED-4DB2-BD59-A6C34878D82A}">
                    <a16:rowId xmlns:a16="http://schemas.microsoft.com/office/drawing/2014/main" val="716116294"/>
                  </a:ext>
                </a:extLst>
              </a:tr>
              <a:tr h="420991">
                <a:tc>
                  <a:txBody>
                    <a:bodyPr/>
                    <a:lstStyle/>
                    <a:p>
                      <a:r>
                        <a:rPr lang="sr-Cyrl-RS"/>
                        <a:t>162,2</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52179843"/>
                  </a:ext>
                </a:extLst>
              </a:tr>
              <a:tr h="420991">
                <a:tc>
                  <a:txBody>
                    <a:bodyPr/>
                    <a:lstStyle/>
                    <a:p>
                      <a:r>
                        <a:rPr lang="sr-Cyrl-RS"/>
                        <a:t>165,0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 (1</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800197576"/>
                  </a:ext>
                </a:extLst>
              </a:tr>
              <a:tr h="420991">
                <a:tc>
                  <a:txBody>
                    <a:bodyPr/>
                    <a:lstStyle/>
                    <a:p>
                      <a:r>
                        <a:rPr lang="sr-Cyrl-RS"/>
                        <a:t>171,6</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 (1</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38110212"/>
                  </a:ext>
                </a:extLst>
              </a:tr>
              <a:tr h="420991">
                <a:tc>
                  <a:txBody>
                    <a:bodyPr/>
                    <a:lstStyle/>
                    <a:p>
                      <a:r>
                        <a:rPr lang="sr-Cyrl-RS"/>
                        <a:t>175,5</a:t>
                      </a:r>
                      <a:endParaRPr lang="en-GB"/>
                    </a:p>
                  </a:txBody>
                  <a:tcPr/>
                </a:tc>
                <a:tc>
                  <a:txBody>
                    <a:bodyPr/>
                    <a:lstStyle/>
                    <a:p>
                      <a:r>
                        <a:rPr lang="sr-Cyrl-RS"/>
                        <a:t>2</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0.22</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22.2</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3419159076"/>
                  </a:ext>
                </a:extLst>
              </a:tr>
              <a:tr h="420991">
                <a:tc>
                  <a:txBody>
                    <a:bodyPr/>
                    <a:lstStyle/>
                    <a:p>
                      <a:r>
                        <a:rPr lang="sr-Cyrl-RS"/>
                        <a:t>180,1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mn-lt"/>
                          <a:ea typeface="+mn-ea"/>
                          <a:cs typeface="+mn-cs"/>
                        </a:rPr>
                        <a:t> (1</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mn-lt"/>
                          <a:ea typeface="+mn-ea"/>
                          <a:cs typeface="+mn-cs"/>
                        </a:rPr>
                        <a:t>.</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2411043691"/>
                  </a:ext>
                </a:extLst>
              </a:tr>
              <a:tr h="420991">
                <a:tc>
                  <a:txBody>
                    <a:bodyPr/>
                    <a:lstStyle/>
                    <a:p>
                      <a:r>
                        <a:rPr lang="sr-Cyrl-RS"/>
                        <a:t>189,0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mn-lt"/>
                          <a:ea typeface="+mn-ea"/>
                          <a:cs typeface="+mn-cs"/>
                        </a:rPr>
                        <a:t> (1</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mn-lt"/>
                          <a:ea typeface="+mn-ea"/>
                          <a:cs typeface="+mn-cs"/>
                        </a:rPr>
                        <a:t>.</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3881638739"/>
                  </a:ext>
                </a:extLst>
              </a:tr>
              <a:tr h="420991">
                <a:tc>
                  <a:txBody>
                    <a:bodyPr/>
                    <a:lstStyle/>
                    <a:p>
                      <a:r>
                        <a:rPr lang="sr-Cyrl-RS"/>
                        <a:t>192,4</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1</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rPr>
                        <a:t>0.11</a:t>
                      </a:r>
                      <a:r>
                        <a:rPr kumimoji="0" lang="sr-Cyrl-RS" sz="1800" b="0" i="0" u="none" strike="noStrike" kern="1200" cap="none" spc="0" normalizeH="0" baseline="0" noProof="0">
                          <a:ln>
                            <a:noFill/>
                          </a:ln>
                          <a:solidFill>
                            <a:prstClr val="black"/>
                          </a:solidFill>
                          <a:effectLst/>
                          <a:uLnTx/>
                          <a:uFillTx/>
                          <a:latin typeface="+mn-lt"/>
                          <a:ea typeface="+mn-ea"/>
                          <a:cs typeface="+mn-cs"/>
                        </a:rPr>
                        <a:t>(1</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mn-lt"/>
                          <a:ea typeface="+mn-ea"/>
                          <a:cs typeface="+mn-cs"/>
                        </a:rPr>
                        <a:t>.</a:t>
                      </a:r>
                      <a:r>
                        <a:rPr kumimoji="0" lang="sr-Latn-RS" sz="1800" b="0" i="0" u="none" strike="noStrike" kern="1200" cap="none" spc="0" normalizeH="0" baseline="0" noProof="0">
                          <a:ln>
                            <a:noFill/>
                          </a:ln>
                          <a:solidFill>
                            <a:prstClr val="black"/>
                          </a:solidFill>
                          <a:effectLst/>
                          <a:uLnTx/>
                          <a:uFillTx/>
                          <a:latin typeface="+mn-lt"/>
                          <a:ea typeface="+mn-ea"/>
                          <a:cs typeface="+mn-cs"/>
                        </a:rPr>
                        <a:t>1</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414827671"/>
                  </a:ext>
                </a:extLst>
              </a:tr>
            </a:tbl>
          </a:graphicData>
        </a:graphic>
      </p:graphicFrame>
      <p:sp>
        <p:nvSpPr>
          <p:cNvPr id="6" name="TextBox 5">
            <a:extLst>
              <a:ext uri="{FF2B5EF4-FFF2-40B4-BE49-F238E27FC236}">
                <a16:creationId xmlns:a16="http://schemas.microsoft.com/office/drawing/2014/main" id="{95A2DB3E-ED66-22F6-61A8-A26B80FAD65B}"/>
              </a:ext>
            </a:extLst>
          </p:cNvPr>
          <p:cNvSpPr txBox="1"/>
          <p:nvPr/>
        </p:nvSpPr>
        <p:spPr>
          <a:xfrm>
            <a:off x="6176513" y="5169244"/>
            <a:ext cx="3757760" cy="923330"/>
          </a:xfrm>
          <a:prstGeom prst="rect">
            <a:avLst/>
          </a:prstGeom>
          <a:noFill/>
        </p:spPr>
        <p:txBody>
          <a:bodyPr wrap="none" rtlCol="0">
            <a:spAutoFit/>
          </a:bodyPr>
          <a:lstStyle/>
          <a:p>
            <a:r>
              <a:rPr lang="sr-Cyrl-RS"/>
              <a:t>Опис интервала:</a:t>
            </a:r>
          </a:p>
          <a:p>
            <a:pPr marL="285750" indent="-285750">
              <a:buFontTx/>
              <a:buChar char="-"/>
            </a:pPr>
            <a:r>
              <a:rPr lang="sr-Cyrl-RS"/>
              <a:t>горња и доња егзактна граница</a:t>
            </a:r>
          </a:p>
          <a:p>
            <a:pPr marL="285750" indent="-285750">
              <a:buFontTx/>
              <a:buChar char="-"/>
            </a:pPr>
            <a:r>
              <a:rPr lang="sr-Cyrl-RS"/>
              <a:t>средишње место</a:t>
            </a:r>
            <a:endParaRPr lang="en-GB"/>
          </a:p>
        </p:txBody>
      </p:sp>
    </p:spTree>
    <p:extLst>
      <p:ext uri="{BB962C8B-B14F-4D97-AF65-F5344CB8AC3E}">
        <p14:creationId xmlns:p14="http://schemas.microsoft.com/office/powerpoint/2010/main" val="7227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EF219-17C9-56CA-8E7F-D862976DE83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FD29849-C6F6-779D-1896-64A84D5DFF0B}"/>
              </a:ext>
            </a:extLst>
          </p:cNvPr>
          <p:cNvSpPr>
            <a:spLocks noGrp="1"/>
          </p:cNvSpPr>
          <p:nvPr>
            <p:ph type="title"/>
          </p:nvPr>
        </p:nvSpPr>
        <p:spPr/>
        <p:txBody>
          <a:bodyPr/>
          <a:lstStyle/>
          <a:p>
            <a:r>
              <a:rPr lang="sr-Cyrl-RS"/>
              <a:t>Расподела (релативних) кумулативних учестаности</a:t>
            </a:r>
            <a:endParaRPr lang="en-GB"/>
          </a:p>
        </p:txBody>
      </p:sp>
      <p:graphicFrame>
        <p:nvGraphicFramePr>
          <p:cNvPr id="13" name="Content Placeholder 10">
            <a:extLst>
              <a:ext uri="{FF2B5EF4-FFF2-40B4-BE49-F238E27FC236}">
                <a16:creationId xmlns:a16="http://schemas.microsoft.com/office/drawing/2014/main" id="{CECDADD2-C7F0-91F8-9A66-B3F20651658E}"/>
              </a:ext>
            </a:extLst>
          </p:cNvPr>
          <p:cNvGraphicFramePr>
            <a:graphicFrameLocks noGrp="1"/>
          </p:cNvGraphicFramePr>
          <p:nvPr>
            <p:ph idx="1"/>
            <p:extLst>
              <p:ext uri="{D42A27DB-BD31-4B8C-83A1-F6EECF244321}">
                <p14:modId xmlns:p14="http://schemas.microsoft.com/office/powerpoint/2010/main" val="3972722080"/>
              </p:ext>
            </p:extLst>
          </p:nvPr>
        </p:nvGraphicFramePr>
        <p:xfrm>
          <a:off x="838200" y="1825625"/>
          <a:ext cx="10515598" cy="3293675"/>
        </p:xfrm>
        <a:graphic>
          <a:graphicData uri="http://schemas.openxmlformats.org/drawingml/2006/table">
            <a:tbl>
              <a:tblPr firstRow="1" bandRow="1">
                <a:tableStyleId>{5C22544A-7EE6-4342-B048-85BDC9FD1C3A}</a:tableStyleId>
              </a:tblPr>
              <a:tblGrid>
                <a:gridCol w="2100318">
                  <a:extLst>
                    <a:ext uri="{9D8B030D-6E8A-4147-A177-3AD203B41FA5}">
                      <a16:colId xmlns:a16="http://schemas.microsoft.com/office/drawing/2014/main" val="1387456913"/>
                    </a:ext>
                  </a:extLst>
                </a:gridCol>
                <a:gridCol w="2103820">
                  <a:extLst>
                    <a:ext uri="{9D8B030D-6E8A-4147-A177-3AD203B41FA5}">
                      <a16:colId xmlns:a16="http://schemas.microsoft.com/office/drawing/2014/main" val="247371891"/>
                    </a:ext>
                  </a:extLst>
                </a:gridCol>
                <a:gridCol w="2103820">
                  <a:extLst>
                    <a:ext uri="{9D8B030D-6E8A-4147-A177-3AD203B41FA5}">
                      <a16:colId xmlns:a16="http://schemas.microsoft.com/office/drawing/2014/main" val="3738659592"/>
                    </a:ext>
                  </a:extLst>
                </a:gridCol>
                <a:gridCol w="2103820">
                  <a:extLst>
                    <a:ext uri="{9D8B030D-6E8A-4147-A177-3AD203B41FA5}">
                      <a16:colId xmlns:a16="http://schemas.microsoft.com/office/drawing/2014/main" val="3795209849"/>
                    </a:ext>
                  </a:extLst>
                </a:gridCol>
                <a:gridCol w="2103820">
                  <a:extLst>
                    <a:ext uri="{9D8B030D-6E8A-4147-A177-3AD203B41FA5}">
                      <a16:colId xmlns:a16="http://schemas.microsoft.com/office/drawing/2014/main" val="2589996201"/>
                    </a:ext>
                  </a:extLst>
                </a:gridCol>
              </a:tblGrid>
              <a:tr h="609711">
                <a:tc>
                  <a:txBody>
                    <a:bodyPr/>
                    <a:lstStyle/>
                    <a:p>
                      <a:pPr algn="ctr"/>
                      <a:r>
                        <a:rPr lang="sr-Cyrl-RS"/>
                        <a:t>Интервали вредности висине (варијабле)</a:t>
                      </a:r>
                      <a:endParaRPr lang="en-GB"/>
                    </a:p>
                  </a:txBody>
                  <a:tcPr>
                    <a:solidFill>
                      <a:srgbClr val="7E001B"/>
                    </a:solidFill>
                  </a:tcPr>
                </a:tc>
                <a:tc>
                  <a:txBody>
                    <a:bodyPr/>
                    <a:lstStyle/>
                    <a:p>
                      <a:pPr algn="ctr"/>
                      <a:r>
                        <a:rPr lang="sr-Cyrl-RS"/>
                        <a:t>Учестаност/ фреквенција = </a:t>
                      </a:r>
                      <a:r>
                        <a:rPr lang="sr-Latn-RS"/>
                        <a:t>f</a:t>
                      </a:r>
                      <a:endParaRPr lang="en-GB"/>
                    </a:p>
                  </a:txBody>
                  <a:tcPr>
                    <a:solidFill>
                      <a:srgbClr val="7E001B"/>
                    </a:solidFill>
                  </a:tcPr>
                </a:tc>
                <a:tc>
                  <a:txBody>
                    <a:bodyPr/>
                    <a:lstStyle/>
                    <a:p>
                      <a:pPr algn="ctr"/>
                      <a:r>
                        <a:rPr lang="sr-Cyrl-RS"/>
                        <a:t>Кумулативна фреквенција </a:t>
                      </a:r>
                      <a:r>
                        <a:rPr lang="en-GB"/>
                        <a:t>= </a:t>
                      </a:r>
                      <a:r>
                        <a:rPr lang="en-GB" err="1"/>
                        <a:t>cf</a:t>
                      </a:r>
                      <a:endParaRPr lang="en-GB"/>
                    </a:p>
                  </a:txBody>
                  <a:tcPr>
                    <a:solidFill>
                      <a:srgbClr val="7E001B"/>
                    </a:solidFill>
                  </a:tcPr>
                </a:tc>
                <a:tc>
                  <a:txBody>
                    <a:bodyPr/>
                    <a:lstStyle/>
                    <a:p>
                      <a:pPr algn="ctr"/>
                      <a:r>
                        <a:rPr lang="sr-Cyrl-RS"/>
                        <a:t>Релативна кумулативна фреквенција </a:t>
                      </a:r>
                      <a:r>
                        <a:rPr lang="en-GB"/>
                        <a:t>= </a:t>
                      </a:r>
                      <a:r>
                        <a:rPr lang="en-GB" err="1"/>
                        <a:t>rcf</a:t>
                      </a:r>
                      <a:r>
                        <a:rPr lang="en-GB"/>
                        <a:t> (</a:t>
                      </a:r>
                      <a:r>
                        <a:rPr lang="sr-Cyrl-RS"/>
                        <a:t>пропорције</a:t>
                      </a:r>
                      <a:r>
                        <a:rPr lang="en-GB"/>
                        <a:t>)</a:t>
                      </a:r>
                    </a:p>
                  </a:txBody>
                  <a:tcPr>
                    <a:solidFill>
                      <a:srgbClr val="7E001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Cyrl-RS"/>
                        <a:t>Релативна кумулативна фреквенција </a:t>
                      </a:r>
                      <a:r>
                        <a:rPr lang="en-GB"/>
                        <a:t>= r</a:t>
                      </a:r>
                      <a:r>
                        <a:rPr lang="sr-Latn-RS"/>
                        <a:t>c</a:t>
                      </a:r>
                      <a:r>
                        <a:rPr lang="en-GB"/>
                        <a:t>f (</a:t>
                      </a:r>
                      <a:r>
                        <a:rPr lang="sr-Cyrl-RS"/>
                        <a:t>%</a:t>
                      </a:r>
                      <a:r>
                        <a:rPr lang="en-GB"/>
                        <a:t>)</a:t>
                      </a:r>
                    </a:p>
                  </a:txBody>
                  <a:tcPr>
                    <a:solidFill>
                      <a:srgbClr val="7E001B"/>
                    </a:solidFill>
                  </a:tcPr>
                </a:tc>
                <a:extLst>
                  <a:ext uri="{0D108BD9-81ED-4DB2-BD59-A6C34878D82A}">
                    <a16:rowId xmlns:a16="http://schemas.microsoft.com/office/drawing/2014/main" val="760193325"/>
                  </a:ext>
                </a:extLst>
              </a:tr>
              <a:tr h="420991">
                <a:tc>
                  <a:txBody>
                    <a:bodyPr/>
                    <a:lstStyle/>
                    <a:p>
                      <a:r>
                        <a:rPr lang="sr-Cyrl-RS"/>
                        <a:t>150-160,0</a:t>
                      </a:r>
                      <a:endParaRPr lang="en-GB"/>
                    </a:p>
                  </a:txBody>
                  <a:tcPr/>
                </a:tc>
                <a:tc>
                  <a:txBody>
                    <a:bodyPr/>
                    <a:lstStyle/>
                    <a:p>
                      <a:r>
                        <a:rPr lang="sr-Cyrl-RS"/>
                        <a:t>1</a:t>
                      </a:r>
                      <a:endParaRPr lang="en-GB"/>
                    </a:p>
                  </a:txBody>
                  <a:tcPr/>
                </a:tc>
                <a:tc>
                  <a:txBody>
                    <a:bodyPr/>
                    <a:lstStyle/>
                    <a:p>
                      <a:r>
                        <a:rPr lang="sr-Cyrl-RS"/>
                        <a:t>1</a:t>
                      </a:r>
                      <a:endParaRPr lang="en-GB"/>
                    </a:p>
                  </a:txBody>
                  <a:tcPr/>
                </a:tc>
                <a:tc>
                  <a:txBody>
                    <a:bodyPr/>
                    <a:lstStyle/>
                    <a:p>
                      <a:r>
                        <a:rPr lang="sr-Cyrl-RS"/>
                        <a:t>0.11</a:t>
                      </a:r>
                      <a:endParaRPr lang="en-GB"/>
                    </a:p>
                  </a:txBody>
                  <a:tcPr/>
                </a:tc>
                <a:tc>
                  <a:txBody>
                    <a:bodyPr/>
                    <a:lstStyle/>
                    <a:p>
                      <a:r>
                        <a:rPr lang="sr-Cyrl-RS"/>
                        <a:t>11</a:t>
                      </a:r>
                      <a:r>
                        <a:rPr lang="en-GB"/>
                        <a:t>.</a:t>
                      </a:r>
                      <a:r>
                        <a:rPr lang="sr-Cyrl-RS"/>
                        <a:t>1%</a:t>
                      </a:r>
                      <a:endParaRPr lang="en-GB"/>
                    </a:p>
                  </a:txBody>
                  <a:tcPr/>
                </a:tc>
                <a:extLst>
                  <a:ext uri="{0D108BD9-81ED-4DB2-BD59-A6C34878D82A}">
                    <a16:rowId xmlns:a16="http://schemas.microsoft.com/office/drawing/2014/main" val="716116294"/>
                  </a:ext>
                </a:extLst>
              </a:tr>
              <a:tr h="420991">
                <a:tc>
                  <a:txBody>
                    <a:bodyPr/>
                    <a:lstStyle/>
                    <a:p>
                      <a:r>
                        <a:rPr lang="sr-Cyrl-RS"/>
                        <a:t>160,1-170,0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3</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0.33</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33</a:t>
                      </a: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3%</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52179843"/>
                  </a:ext>
                </a:extLst>
              </a:tr>
              <a:tr h="420991">
                <a:tc>
                  <a:txBody>
                    <a:bodyPr/>
                    <a:lstStyle/>
                    <a:p>
                      <a:r>
                        <a:rPr lang="sr-Cyrl-RS"/>
                        <a:t>170,1-180,0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3</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6</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0.6</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6</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6</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6</a:t>
                      </a: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6%</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800197576"/>
                  </a:ext>
                </a:extLst>
              </a:tr>
              <a:tr h="420991">
                <a:tc>
                  <a:txBody>
                    <a:bodyPr/>
                    <a:lstStyle/>
                    <a:p>
                      <a:r>
                        <a:rPr lang="sr-Cyrl-RS"/>
                        <a:t>180,1-190,0</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2</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8</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0.8</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8</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8</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8</a:t>
                      </a:r>
                      <a:r>
                        <a:rPr kumimoji="0" lang="en-GB" sz="1800" b="0" i="0" u="none" strike="noStrike" kern="1200" cap="none" spc="0" normalizeH="0" baseline="0" noProof="0">
                          <a:ln>
                            <a:noFill/>
                          </a:ln>
                          <a:solidFill>
                            <a:prstClr val="black"/>
                          </a:solidFill>
                          <a:effectLst/>
                          <a:uLnTx/>
                          <a:uFillTx/>
                          <a:latin typeface="Aptos" panose="02110004020202020204"/>
                          <a:ea typeface="+mn-ea"/>
                          <a:cs typeface="+mn-cs"/>
                        </a:rPr>
                        <a:t>.</a:t>
                      </a:r>
                      <a:r>
                        <a:rPr kumimoji="0" lang="sr-Cyrl-RS" sz="1800" b="0" i="0" u="none" strike="noStrike" kern="1200" cap="none" spc="0" normalizeH="0" baseline="0" noProof="0">
                          <a:ln>
                            <a:noFill/>
                          </a:ln>
                          <a:solidFill>
                            <a:prstClr val="black"/>
                          </a:solidFill>
                          <a:effectLst/>
                          <a:uLnTx/>
                          <a:uFillTx/>
                          <a:latin typeface="Aptos" panose="02110004020202020204"/>
                          <a:ea typeface="+mn-ea"/>
                          <a:cs typeface="+mn-cs"/>
                        </a:rPr>
                        <a:t>8%</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a:txBody>
                  <a:tcPr/>
                </a:tc>
                <a:extLst>
                  <a:ext uri="{0D108BD9-81ED-4DB2-BD59-A6C34878D82A}">
                    <a16:rowId xmlns:a16="http://schemas.microsoft.com/office/drawing/2014/main" val="1338110212"/>
                  </a:ext>
                </a:extLst>
              </a:tr>
              <a:tr h="420991">
                <a:tc>
                  <a:txBody>
                    <a:bodyPr/>
                    <a:lstStyle/>
                    <a:p>
                      <a:r>
                        <a:rPr lang="sr-Cyrl-RS"/>
                        <a:t>190,1-200,0</a:t>
                      </a:r>
                      <a:endParaRPr lang="en-GB"/>
                    </a:p>
                  </a:txBody>
                  <a:tcPr/>
                </a:tc>
                <a:tc>
                  <a:txBody>
                    <a:bodyPr/>
                    <a:lstStyle/>
                    <a:p>
                      <a:r>
                        <a:rPr lang="sr-Cyrl-RS"/>
                        <a:t>1</a:t>
                      </a:r>
                      <a:endParaRPr lang="en-GB"/>
                    </a:p>
                  </a:txBody>
                  <a:tcPr/>
                </a:tc>
                <a:tc>
                  <a:txBody>
                    <a:bodyPr/>
                    <a:lstStyle/>
                    <a:p>
                      <a:r>
                        <a:rPr lang="sr-Cyrl-RS"/>
                        <a:t>9</a:t>
                      </a:r>
                      <a:endParaRPr lang="en-GB"/>
                    </a:p>
                  </a:txBody>
                  <a:tcPr/>
                </a:tc>
                <a:tc>
                  <a:txBody>
                    <a:bodyPr/>
                    <a:lstStyle/>
                    <a:p>
                      <a:r>
                        <a:rPr lang="en-GB"/>
                        <a:t>1</a:t>
                      </a:r>
                    </a:p>
                  </a:txBody>
                  <a:tcPr/>
                </a:tc>
                <a:tc>
                  <a:txBody>
                    <a:bodyPr/>
                    <a:lstStyle/>
                    <a:p>
                      <a:r>
                        <a:rPr lang="en-GB"/>
                        <a:t>100</a:t>
                      </a:r>
                      <a:r>
                        <a:rPr lang="sr-Cyrl-RS"/>
                        <a:t>%</a:t>
                      </a:r>
                      <a:endParaRPr lang="en-GB"/>
                    </a:p>
                  </a:txBody>
                  <a:tcPr/>
                </a:tc>
                <a:extLst>
                  <a:ext uri="{0D108BD9-81ED-4DB2-BD59-A6C34878D82A}">
                    <a16:rowId xmlns:a16="http://schemas.microsoft.com/office/drawing/2014/main" val="3419159076"/>
                  </a:ext>
                </a:extLst>
              </a:tr>
            </a:tbl>
          </a:graphicData>
        </a:graphic>
      </p:graphicFrame>
      <p:sp>
        <p:nvSpPr>
          <p:cNvPr id="9" name="TextBox 8">
            <a:extLst>
              <a:ext uri="{FF2B5EF4-FFF2-40B4-BE49-F238E27FC236}">
                <a16:creationId xmlns:a16="http://schemas.microsoft.com/office/drawing/2014/main" id="{C1C6627D-A460-7F41-3788-D1FB962BAC13}"/>
              </a:ext>
            </a:extLst>
          </p:cNvPr>
          <p:cNvSpPr txBox="1"/>
          <p:nvPr/>
        </p:nvSpPr>
        <p:spPr>
          <a:xfrm>
            <a:off x="0" y="6488668"/>
            <a:ext cx="9955492" cy="369332"/>
          </a:xfrm>
          <a:prstGeom prst="rect">
            <a:avLst/>
          </a:prstGeom>
          <a:noFill/>
        </p:spPr>
        <p:txBody>
          <a:bodyPr wrap="square">
            <a:spAutoFit/>
          </a:bodyPr>
          <a:lstStyle/>
          <a:p>
            <a:r>
              <a:rPr lang="sr-Cyrl-RS" i="1">
                <a:solidFill>
                  <a:srgbClr val="9E9FA0"/>
                </a:solidFill>
              </a:rPr>
              <a:t>2. Уређивање квантитативних 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A1738F41-6DB1-2B57-261D-E9FADF9545D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D839859E-6776-62B2-7E51-1951C43F1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C1AE11D-7AF7-F994-9432-4048948CAF72}"/>
              </a:ext>
            </a:extLst>
          </p:cNvPr>
          <p:cNvSpPr/>
          <p:nvPr/>
        </p:nvSpPr>
        <p:spPr>
          <a:xfrm>
            <a:off x="9256143" y="1690688"/>
            <a:ext cx="2097655" cy="44172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93B64C-965D-AFDC-06DF-742DE7471166}"/>
                  </a:ext>
                </a:extLst>
              </p:cNvPr>
              <p:cNvSpPr txBox="1"/>
              <p:nvPr/>
            </p:nvSpPr>
            <p:spPr>
              <a:xfrm>
                <a:off x="838200" y="5211662"/>
                <a:ext cx="1318404" cy="11578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sr-Latn-RS" b="1" i="1" smtClean="0">
                              <a:latin typeface="Cambria Math" panose="02040503050406030204" pitchFamily="18" charset="0"/>
                            </a:rPr>
                          </m:ctrlPr>
                        </m:sSubPr>
                        <m:e>
                          <m:r>
                            <a:rPr lang="sr-Latn-RS" b="1" i="0" smtClean="0">
                              <a:latin typeface="Cambria Math" panose="02040503050406030204" pitchFamily="18" charset="0"/>
                            </a:rPr>
                            <m:t>𝐜𝐟</m:t>
                          </m:r>
                        </m:e>
                        <m:sub>
                          <m:r>
                            <a:rPr lang="sr-Latn-RS" b="1" i="0" smtClean="0">
                              <a:latin typeface="Cambria Math" panose="02040503050406030204" pitchFamily="18" charset="0"/>
                            </a:rPr>
                            <m:t>𝐤</m:t>
                          </m:r>
                        </m:sub>
                      </m:sSub>
                      <m:r>
                        <a:rPr lang="sr-Latn-RS" b="1" i="0" smtClean="0">
                          <a:latin typeface="Cambria Math" panose="02040503050406030204" pitchFamily="18" charset="0"/>
                        </a:rPr>
                        <m:t>=</m:t>
                      </m:r>
                      <m:nary>
                        <m:naryPr>
                          <m:chr m:val="∑"/>
                          <m:ctrlPr>
                            <a:rPr lang="sr-Latn-RS" b="1" i="1" smtClean="0">
                              <a:latin typeface="Cambria Math" panose="02040503050406030204" pitchFamily="18" charset="0"/>
                            </a:rPr>
                          </m:ctrlPr>
                        </m:naryPr>
                        <m:sub>
                          <m:r>
                            <m:rPr>
                              <m:brk m:alnAt="23"/>
                            </m:rPr>
                            <a:rPr lang="sr-Latn-RS" b="1" i="0" smtClean="0">
                              <a:latin typeface="Cambria Math" panose="02040503050406030204" pitchFamily="18" charset="0"/>
                            </a:rPr>
                            <m:t>𝐢</m:t>
                          </m:r>
                          <m:r>
                            <a:rPr lang="sr-Latn-RS" b="1" i="0" smtClean="0">
                              <a:latin typeface="Cambria Math" panose="02040503050406030204" pitchFamily="18" charset="0"/>
                            </a:rPr>
                            <m:t>=</m:t>
                          </m:r>
                          <m:r>
                            <a:rPr lang="sr-Latn-RS" b="1" i="0" smtClean="0">
                              <a:latin typeface="Cambria Math" panose="02040503050406030204" pitchFamily="18" charset="0"/>
                            </a:rPr>
                            <m:t>𝟏</m:t>
                          </m:r>
                        </m:sub>
                        <m:sup>
                          <m:r>
                            <a:rPr lang="sr-Latn-RS" b="1" i="0" smtClean="0">
                              <a:latin typeface="Cambria Math" panose="02040503050406030204" pitchFamily="18" charset="0"/>
                            </a:rPr>
                            <m:t>𝐤</m:t>
                          </m:r>
                        </m:sup>
                        <m:e>
                          <m:sSub>
                            <m:sSubPr>
                              <m:ctrlPr>
                                <a:rPr lang="sr-Latn-RS" b="1" i="1" smtClean="0">
                                  <a:latin typeface="Cambria Math" panose="02040503050406030204" pitchFamily="18" charset="0"/>
                                </a:rPr>
                              </m:ctrlPr>
                            </m:sSubPr>
                            <m:e>
                              <m:r>
                                <a:rPr lang="sr-Latn-RS" b="1" i="0" smtClean="0">
                                  <a:latin typeface="Cambria Math" panose="02040503050406030204" pitchFamily="18" charset="0"/>
                                </a:rPr>
                                <m:t>𝐟</m:t>
                              </m:r>
                            </m:e>
                            <m:sub>
                              <m:r>
                                <a:rPr lang="sr-Latn-RS" b="1" i="0" smtClean="0">
                                  <a:latin typeface="Cambria Math" panose="02040503050406030204" pitchFamily="18" charset="0"/>
                                </a:rPr>
                                <m:t>𝐢</m:t>
                              </m:r>
                            </m:sub>
                          </m:sSub>
                        </m:e>
                      </m:nary>
                    </m:oMath>
                  </m:oMathPara>
                </a14:m>
                <a:endParaRPr lang="sr-Latn-RS" b="1"/>
              </a:p>
              <a:p>
                <a:endParaRPr lang="en-GB" b="1"/>
              </a:p>
            </p:txBody>
          </p:sp>
        </mc:Choice>
        <mc:Fallback xmlns="">
          <p:sp>
            <p:nvSpPr>
              <p:cNvPr id="6" name="TextBox 5">
                <a:extLst>
                  <a:ext uri="{FF2B5EF4-FFF2-40B4-BE49-F238E27FC236}">
                    <a16:creationId xmlns:a16="http://schemas.microsoft.com/office/drawing/2014/main" id="{4093B64C-965D-AFDC-06DF-742DE7471166}"/>
                  </a:ext>
                </a:extLst>
              </p:cNvPr>
              <p:cNvSpPr txBox="1">
                <a:spLocks noRot="1" noChangeAspect="1" noMove="1" noResize="1" noEditPoints="1" noAdjustHandles="1" noChangeArrowheads="1" noChangeShapeType="1" noTextEdit="1"/>
              </p:cNvSpPr>
              <p:nvPr/>
            </p:nvSpPr>
            <p:spPr>
              <a:xfrm>
                <a:off x="838200" y="5211662"/>
                <a:ext cx="1318404" cy="1157881"/>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C02B11A-7356-DF4A-DB8F-E69CF30D639A}"/>
              </a:ext>
            </a:extLst>
          </p:cNvPr>
          <p:cNvSpPr txBox="1"/>
          <p:nvPr/>
        </p:nvSpPr>
        <p:spPr>
          <a:xfrm>
            <a:off x="2503095" y="5473253"/>
            <a:ext cx="1369927" cy="369332"/>
          </a:xfrm>
          <a:prstGeom prst="rect">
            <a:avLst/>
          </a:prstGeom>
          <a:noFill/>
        </p:spPr>
        <p:txBody>
          <a:bodyPr wrap="none" rtlCol="0">
            <a:spAutoFit/>
          </a:bodyPr>
          <a:lstStyle/>
          <a:p>
            <a:r>
              <a:rPr lang="sr-Latn-RS" b="1" err="1"/>
              <a:t>rcf</a:t>
            </a:r>
            <a:r>
              <a:rPr lang="sr-Latn-RS" b="1" baseline="-25000" err="1"/>
              <a:t>k</a:t>
            </a:r>
            <a:r>
              <a:rPr lang="sr-Latn-RS" b="1"/>
              <a:t> = </a:t>
            </a:r>
            <a:r>
              <a:rPr lang="sr-Latn-RS" b="1" err="1"/>
              <a:t>cf</a:t>
            </a:r>
            <a:r>
              <a:rPr lang="sr-Latn-RS" b="1" baseline="-25000" err="1"/>
              <a:t>k</a:t>
            </a:r>
            <a:r>
              <a:rPr lang="sr-Latn-RS" b="1"/>
              <a:t> / n</a:t>
            </a:r>
            <a:endParaRPr lang="en-GB" b="1"/>
          </a:p>
        </p:txBody>
      </p:sp>
    </p:spTree>
    <p:extLst>
      <p:ext uri="{BB962C8B-B14F-4D97-AF65-F5344CB8AC3E}">
        <p14:creationId xmlns:p14="http://schemas.microsoft.com/office/powerpoint/2010/main" val="268660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B2654-FD8A-CC82-242F-C3FF706F2A4D}"/>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E33E89E-5B55-B68A-EBB9-D37C017642DE}"/>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C488F775-0440-AFAD-9398-4F5BD46F81FD}"/>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4C4419B7-3910-AE12-2337-9E5F6EF33055}"/>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2C26502F-2782-B5AF-41C6-2FAE23A3EBB8}"/>
              </a:ext>
            </a:extLst>
          </p:cNvPr>
          <p:cNvSpPr>
            <a:spLocks noGrp="1"/>
          </p:cNvSpPr>
          <p:nvPr>
            <p:ph type="title"/>
          </p:nvPr>
        </p:nvSpPr>
        <p:spPr>
          <a:xfrm>
            <a:off x="173966" y="2665563"/>
            <a:ext cx="10515600" cy="2852737"/>
          </a:xfrm>
        </p:spPr>
        <p:txBody>
          <a:bodyPr/>
          <a:lstStyle/>
          <a:p>
            <a:r>
              <a:rPr lang="sr-Cyrl-RS"/>
              <a:t>3. Графички приказ расподеле квантитативних резултата</a:t>
            </a:r>
            <a:endParaRPr lang="en-GB"/>
          </a:p>
        </p:txBody>
      </p:sp>
    </p:spTree>
    <p:extLst>
      <p:ext uri="{BB962C8B-B14F-4D97-AF65-F5344CB8AC3E}">
        <p14:creationId xmlns:p14="http://schemas.microsoft.com/office/powerpoint/2010/main" val="1018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6ADD-9F18-D43B-3B19-9C8FF774761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35428FB-DA85-9CD0-12D7-FC6E1FC224E8}"/>
              </a:ext>
            </a:extLst>
          </p:cNvPr>
          <p:cNvSpPr>
            <a:spLocks noGrp="1"/>
          </p:cNvSpPr>
          <p:nvPr>
            <p:ph type="title"/>
          </p:nvPr>
        </p:nvSpPr>
        <p:spPr/>
        <p:txBody>
          <a:bodyPr/>
          <a:lstStyle/>
          <a:p>
            <a:r>
              <a:rPr lang="sr-Cyrl-RS"/>
              <a:t>Графички приказ расподеле учестаности</a:t>
            </a:r>
            <a:endParaRPr lang="en-GB"/>
          </a:p>
        </p:txBody>
      </p:sp>
      <p:sp>
        <p:nvSpPr>
          <p:cNvPr id="4" name="Text Placeholder 3">
            <a:extLst>
              <a:ext uri="{FF2B5EF4-FFF2-40B4-BE49-F238E27FC236}">
                <a16:creationId xmlns:a16="http://schemas.microsoft.com/office/drawing/2014/main" id="{6CE10A71-4755-16FE-53A0-42B059A58933}"/>
              </a:ext>
            </a:extLst>
          </p:cNvPr>
          <p:cNvSpPr>
            <a:spLocks noGrp="1"/>
          </p:cNvSpPr>
          <p:nvPr>
            <p:ph type="body" idx="1"/>
          </p:nvPr>
        </p:nvSpPr>
        <p:spPr/>
        <p:txBody>
          <a:bodyPr/>
          <a:lstStyle/>
          <a:p>
            <a:pPr algn="ctr"/>
            <a:r>
              <a:rPr lang="sr-Cyrl-RS"/>
              <a:t>Полигон фреквенција</a:t>
            </a:r>
            <a:endParaRPr lang="en-GB"/>
          </a:p>
        </p:txBody>
      </p:sp>
      <p:sp>
        <p:nvSpPr>
          <p:cNvPr id="6" name="Text Placeholder 5">
            <a:extLst>
              <a:ext uri="{FF2B5EF4-FFF2-40B4-BE49-F238E27FC236}">
                <a16:creationId xmlns:a16="http://schemas.microsoft.com/office/drawing/2014/main" id="{74AF2BFD-FDBF-F59F-2D1D-66CC967AC7D8}"/>
              </a:ext>
            </a:extLst>
          </p:cNvPr>
          <p:cNvSpPr>
            <a:spLocks noGrp="1"/>
          </p:cNvSpPr>
          <p:nvPr>
            <p:ph type="body" sz="quarter" idx="3"/>
          </p:nvPr>
        </p:nvSpPr>
        <p:spPr/>
        <p:txBody>
          <a:bodyPr/>
          <a:lstStyle/>
          <a:p>
            <a:pPr algn="ctr"/>
            <a:r>
              <a:rPr lang="sr-Cyrl-RS"/>
              <a:t>Хистограм</a:t>
            </a:r>
            <a:endParaRPr lang="en-GB"/>
          </a:p>
        </p:txBody>
      </p:sp>
      <p:sp>
        <p:nvSpPr>
          <p:cNvPr id="9" name="TextBox 8">
            <a:extLst>
              <a:ext uri="{FF2B5EF4-FFF2-40B4-BE49-F238E27FC236}">
                <a16:creationId xmlns:a16="http://schemas.microsoft.com/office/drawing/2014/main" id="{17D40631-2713-4B27-7976-7CF10BB7409E}"/>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3. </a:t>
            </a:r>
            <a:r>
              <a:rPr lang="ru-RU" i="1" err="1">
                <a:solidFill>
                  <a:srgbClr val="9E9FA0"/>
                </a:solidFill>
              </a:rPr>
              <a:t>Графички</a:t>
            </a:r>
            <a:r>
              <a:rPr lang="ru-RU" i="1">
                <a:solidFill>
                  <a:srgbClr val="9E9FA0"/>
                </a:solidFill>
              </a:rPr>
              <a:t> приказ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6F9E252D-F1A5-2418-BD25-B4C7698FC42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B00A483D-17FF-F040-E28A-54A75BBCD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Content Placeholder 16">
            <a:extLst>
              <a:ext uri="{FF2B5EF4-FFF2-40B4-BE49-F238E27FC236}">
                <a16:creationId xmlns:a16="http://schemas.microsoft.com/office/drawing/2014/main" id="{23ECA9B1-9C95-E32D-7C1C-3DCBF76797A1}"/>
              </a:ext>
            </a:extLst>
          </p:cNvPr>
          <p:cNvGraphicFramePr>
            <a:graphicFrameLocks noGrp="1"/>
          </p:cNvGraphicFramePr>
          <p:nvPr>
            <p:ph sz="half" idx="2"/>
            <p:extLst>
              <p:ext uri="{D42A27DB-BD31-4B8C-83A1-F6EECF244321}">
                <p14:modId xmlns:p14="http://schemas.microsoft.com/office/powerpoint/2010/main" val="3923744469"/>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ontent Placeholder 16">
            <a:extLst>
              <a:ext uri="{FF2B5EF4-FFF2-40B4-BE49-F238E27FC236}">
                <a16:creationId xmlns:a16="http://schemas.microsoft.com/office/drawing/2014/main" id="{284079FD-1381-045B-C523-463344F343F4}"/>
              </a:ext>
            </a:extLst>
          </p:cNvPr>
          <p:cNvGraphicFramePr>
            <a:graphicFrameLocks noGrp="1"/>
          </p:cNvGraphicFramePr>
          <p:nvPr>
            <p:ph sz="quarter" idx="4"/>
            <p:extLst>
              <p:ext uri="{D42A27DB-BD31-4B8C-83A1-F6EECF244321}">
                <p14:modId xmlns:p14="http://schemas.microsoft.com/office/powerpoint/2010/main" val="1146664763"/>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16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2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A16AF-D06F-617D-7070-C9AF6045D5F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926EE7-6046-E774-A1F4-28C27A16FF97}"/>
              </a:ext>
            </a:extLst>
          </p:cNvPr>
          <p:cNvSpPr>
            <a:spLocks noGrp="1"/>
          </p:cNvSpPr>
          <p:nvPr>
            <p:ph type="title"/>
          </p:nvPr>
        </p:nvSpPr>
        <p:spPr/>
        <p:txBody>
          <a:bodyPr/>
          <a:lstStyle/>
          <a:p>
            <a:r>
              <a:rPr lang="sr-Cyrl-RS"/>
              <a:t>Графички приказ расподеле учестаности</a:t>
            </a:r>
            <a:endParaRPr lang="en-GB"/>
          </a:p>
        </p:txBody>
      </p:sp>
      <p:sp>
        <p:nvSpPr>
          <p:cNvPr id="4" name="Text Placeholder 3">
            <a:extLst>
              <a:ext uri="{FF2B5EF4-FFF2-40B4-BE49-F238E27FC236}">
                <a16:creationId xmlns:a16="http://schemas.microsoft.com/office/drawing/2014/main" id="{FED1F323-2D7E-552B-EE4E-4E632181D7BC}"/>
              </a:ext>
            </a:extLst>
          </p:cNvPr>
          <p:cNvSpPr>
            <a:spLocks noGrp="1"/>
          </p:cNvSpPr>
          <p:nvPr>
            <p:ph type="body" idx="1"/>
          </p:nvPr>
        </p:nvSpPr>
        <p:spPr/>
        <p:txBody>
          <a:bodyPr/>
          <a:lstStyle/>
          <a:p>
            <a:pPr algn="ctr"/>
            <a:r>
              <a:rPr lang="sr-Cyrl-RS"/>
              <a:t>Полигон фреквенција</a:t>
            </a:r>
            <a:endParaRPr lang="en-GB"/>
          </a:p>
        </p:txBody>
      </p:sp>
      <p:sp>
        <p:nvSpPr>
          <p:cNvPr id="6" name="Text Placeholder 5">
            <a:extLst>
              <a:ext uri="{FF2B5EF4-FFF2-40B4-BE49-F238E27FC236}">
                <a16:creationId xmlns:a16="http://schemas.microsoft.com/office/drawing/2014/main" id="{FB69C757-BC02-BD2A-0D33-15DC4A06A699}"/>
              </a:ext>
            </a:extLst>
          </p:cNvPr>
          <p:cNvSpPr>
            <a:spLocks noGrp="1"/>
          </p:cNvSpPr>
          <p:nvPr>
            <p:ph type="body" sz="quarter" idx="3"/>
          </p:nvPr>
        </p:nvSpPr>
        <p:spPr/>
        <p:txBody>
          <a:bodyPr/>
          <a:lstStyle/>
          <a:p>
            <a:pPr algn="ctr"/>
            <a:r>
              <a:rPr lang="sr-Cyrl-RS"/>
              <a:t>Хистограм</a:t>
            </a:r>
            <a:endParaRPr lang="en-GB"/>
          </a:p>
        </p:txBody>
      </p:sp>
      <p:sp>
        <p:nvSpPr>
          <p:cNvPr id="9" name="TextBox 8">
            <a:extLst>
              <a:ext uri="{FF2B5EF4-FFF2-40B4-BE49-F238E27FC236}">
                <a16:creationId xmlns:a16="http://schemas.microsoft.com/office/drawing/2014/main" id="{BDBDFE14-1879-49B5-853F-F7D8072B5A88}"/>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3. </a:t>
            </a:r>
            <a:r>
              <a:rPr lang="ru-RU" i="1" err="1">
                <a:solidFill>
                  <a:srgbClr val="9E9FA0"/>
                </a:solidFill>
              </a:rPr>
              <a:t>Графички</a:t>
            </a:r>
            <a:r>
              <a:rPr lang="ru-RU" i="1">
                <a:solidFill>
                  <a:srgbClr val="9E9FA0"/>
                </a:solidFill>
              </a:rPr>
              <a:t> приказ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8B6109AE-6819-648C-5013-8AA4ABB3BE4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4F4C46FB-5664-44C2-FA02-B912250B3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a:extLst>
              <a:ext uri="{FF2B5EF4-FFF2-40B4-BE49-F238E27FC236}">
                <a16:creationId xmlns:a16="http://schemas.microsoft.com/office/drawing/2014/main" id="{5CA44274-F9A3-772E-3179-8030BB018AF7}"/>
              </a:ext>
            </a:extLst>
          </p:cNvPr>
          <p:cNvGraphicFramePr>
            <a:graphicFrameLocks noGrp="1"/>
          </p:cNvGraphicFramePr>
          <p:nvPr>
            <p:ph sz="half" idx="2"/>
            <p:extLst>
              <p:ext uri="{D42A27DB-BD31-4B8C-83A1-F6EECF244321}">
                <p14:modId xmlns:p14="http://schemas.microsoft.com/office/powerpoint/2010/main" val="2739295807"/>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2">
            <a:extLst>
              <a:ext uri="{FF2B5EF4-FFF2-40B4-BE49-F238E27FC236}">
                <a16:creationId xmlns:a16="http://schemas.microsoft.com/office/drawing/2014/main" id="{643DE5A0-0B50-322D-BD77-3233235A6999}"/>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464582" y="2505075"/>
            <a:ext cx="4598424"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99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F52B5-23CB-21DC-519E-13CB8CE79C8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271B0EB-5FF4-9492-CB05-14D483FCD0ED}"/>
              </a:ext>
            </a:extLst>
          </p:cNvPr>
          <p:cNvSpPr>
            <a:spLocks noGrp="1"/>
          </p:cNvSpPr>
          <p:nvPr>
            <p:ph type="title"/>
          </p:nvPr>
        </p:nvSpPr>
        <p:spPr/>
        <p:txBody>
          <a:bodyPr/>
          <a:lstStyle/>
          <a:p>
            <a:r>
              <a:rPr lang="sr-Cyrl-RS"/>
              <a:t>Графички приказ расподеле кумулативне учестаности</a:t>
            </a:r>
            <a:endParaRPr lang="en-GB"/>
          </a:p>
        </p:txBody>
      </p:sp>
      <p:sp>
        <p:nvSpPr>
          <p:cNvPr id="4" name="Text Placeholder 3">
            <a:extLst>
              <a:ext uri="{FF2B5EF4-FFF2-40B4-BE49-F238E27FC236}">
                <a16:creationId xmlns:a16="http://schemas.microsoft.com/office/drawing/2014/main" id="{5231D00D-8EB2-6D54-A432-A7EB2D20BF6F}"/>
              </a:ext>
            </a:extLst>
          </p:cNvPr>
          <p:cNvSpPr>
            <a:spLocks noGrp="1"/>
          </p:cNvSpPr>
          <p:nvPr>
            <p:ph type="body" idx="1"/>
          </p:nvPr>
        </p:nvSpPr>
        <p:spPr/>
        <p:txBody>
          <a:bodyPr/>
          <a:lstStyle/>
          <a:p>
            <a:pPr algn="ctr"/>
            <a:r>
              <a:rPr lang="sr-Cyrl-RS" err="1"/>
              <a:t>Огива</a:t>
            </a:r>
            <a:endParaRPr lang="en-GB"/>
          </a:p>
        </p:txBody>
      </p:sp>
      <p:graphicFrame>
        <p:nvGraphicFramePr>
          <p:cNvPr id="17" name="Content Placeholder 16">
            <a:extLst>
              <a:ext uri="{FF2B5EF4-FFF2-40B4-BE49-F238E27FC236}">
                <a16:creationId xmlns:a16="http://schemas.microsoft.com/office/drawing/2014/main" id="{360128EF-D431-4386-18EB-B23EFB849259}"/>
              </a:ext>
            </a:extLst>
          </p:cNvPr>
          <p:cNvGraphicFramePr>
            <a:graphicFrameLocks noGrp="1"/>
          </p:cNvGraphicFramePr>
          <p:nvPr>
            <p:ph sz="half" idx="2"/>
            <p:extLst>
              <p:ext uri="{D42A27DB-BD31-4B8C-83A1-F6EECF244321}">
                <p14:modId xmlns:p14="http://schemas.microsoft.com/office/powerpoint/2010/main" val="21427029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65DF703D-39CB-4F38-29B5-E82036DA374E}"/>
              </a:ext>
            </a:extLst>
          </p:cNvPr>
          <p:cNvSpPr>
            <a:spLocks noGrp="1"/>
          </p:cNvSpPr>
          <p:nvPr>
            <p:ph type="body" sz="quarter" idx="3"/>
          </p:nvPr>
        </p:nvSpPr>
        <p:spPr/>
        <p:txBody>
          <a:bodyPr/>
          <a:lstStyle/>
          <a:p>
            <a:r>
              <a:rPr lang="sr-Cyrl-RS" err="1"/>
              <a:t>Огива</a:t>
            </a:r>
            <a:r>
              <a:rPr lang="sr-Cyrl-RS"/>
              <a:t> – релативне фреквенције</a:t>
            </a:r>
            <a:endParaRPr lang="en-GB"/>
          </a:p>
        </p:txBody>
      </p:sp>
      <p:sp>
        <p:nvSpPr>
          <p:cNvPr id="9" name="TextBox 8">
            <a:extLst>
              <a:ext uri="{FF2B5EF4-FFF2-40B4-BE49-F238E27FC236}">
                <a16:creationId xmlns:a16="http://schemas.microsoft.com/office/drawing/2014/main" id="{C3877B6E-DB72-FA1F-F80C-D42893420BA4}"/>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3. </a:t>
            </a:r>
            <a:r>
              <a:rPr lang="ru-RU" i="1" err="1">
                <a:solidFill>
                  <a:srgbClr val="9E9FA0"/>
                </a:solidFill>
              </a:rPr>
              <a:t>Графички</a:t>
            </a:r>
            <a:r>
              <a:rPr lang="ru-RU" i="1">
                <a:solidFill>
                  <a:srgbClr val="9E9FA0"/>
                </a:solidFill>
              </a:rPr>
              <a:t> приказ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4045482D-7442-5197-498B-B74F4A0CFF9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A038A014-4BE9-3341-5351-4403A2595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6">
            <a:extLst>
              <a:ext uri="{FF2B5EF4-FFF2-40B4-BE49-F238E27FC236}">
                <a16:creationId xmlns:a16="http://schemas.microsoft.com/office/drawing/2014/main" id="{5769E6D2-AF8D-C11D-F123-2C071C8D7141}"/>
              </a:ext>
            </a:extLst>
          </p:cNvPr>
          <p:cNvGraphicFramePr>
            <a:graphicFrameLocks noGrp="1"/>
          </p:cNvGraphicFramePr>
          <p:nvPr>
            <p:ph sz="quarter" idx="4"/>
            <p:extLst>
              <p:ext uri="{D42A27DB-BD31-4B8C-83A1-F6EECF244321}">
                <p14:modId xmlns:p14="http://schemas.microsoft.com/office/powerpoint/2010/main" val="2605133385"/>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4599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7901F-3A8B-AAA8-D8CF-B5BF3891B857}"/>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37DFC6D-0756-ACFF-7E23-B78E099080B0}"/>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B751813D-01AB-8C26-94CA-C50132049F9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9361B18-B681-FA62-00F1-9191E644ED97}"/>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70648C6C-5197-7978-49D1-13A16E515B9D}"/>
              </a:ext>
            </a:extLst>
          </p:cNvPr>
          <p:cNvSpPr>
            <a:spLocks noGrp="1"/>
          </p:cNvSpPr>
          <p:nvPr>
            <p:ph type="title"/>
          </p:nvPr>
        </p:nvSpPr>
        <p:spPr>
          <a:xfrm>
            <a:off x="199846" y="2648310"/>
            <a:ext cx="10515600" cy="2852737"/>
          </a:xfrm>
        </p:spPr>
        <p:txBody>
          <a:bodyPr/>
          <a:lstStyle/>
          <a:p>
            <a:r>
              <a:rPr lang="sr-Cyrl-RS"/>
              <a:t>4. Облици расподеле квантитативних резултата</a:t>
            </a:r>
            <a:endParaRPr lang="en-GB"/>
          </a:p>
        </p:txBody>
      </p:sp>
    </p:spTree>
    <p:extLst>
      <p:ext uri="{BB962C8B-B14F-4D97-AF65-F5344CB8AC3E}">
        <p14:creationId xmlns:p14="http://schemas.microsoft.com/office/powerpoint/2010/main" val="321109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2B86CD-776D-6E97-C056-48FF385122FA}"/>
              </a:ext>
            </a:extLst>
          </p:cNvPr>
          <p:cNvSpPr>
            <a:spLocks noGrp="1"/>
          </p:cNvSpPr>
          <p:nvPr>
            <p:ph type="title"/>
          </p:nvPr>
        </p:nvSpPr>
        <p:spPr/>
        <p:txBody>
          <a:bodyPr/>
          <a:lstStyle/>
          <a:p>
            <a:r>
              <a:rPr lang="sr-Cyrl-RS" err="1"/>
              <a:t>Унимодалне</a:t>
            </a:r>
            <a:r>
              <a:rPr lang="sr-Cyrl-RS"/>
              <a:t> расподеле</a:t>
            </a:r>
            <a:endParaRPr lang="en-GB"/>
          </a:p>
        </p:txBody>
      </p:sp>
      <p:sp>
        <p:nvSpPr>
          <p:cNvPr id="5" name="Content Placeholder 4">
            <a:extLst>
              <a:ext uri="{FF2B5EF4-FFF2-40B4-BE49-F238E27FC236}">
                <a16:creationId xmlns:a16="http://schemas.microsoft.com/office/drawing/2014/main" id="{3DA7F15D-5748-0726-9FF0-33796E192C1F}"/>
              </a:ext>
            </a:extLst>
          </p:cNvPr>
          <p:cNvSpPr>
            <a:spLocks noGrp="1"/>
          </p:cNvSpPr>
          <p:nvPr>
            <p:ph idx="1"/>
          </p:nvPr>
        </p:nvSpPr>
        <p:spPr/>
        <p:txBody>
          <a:bodyPr/>
          <a:lstStyle/>
          <a:p>
            <a:r>
              <a:rPr lang="sr-Cyrl-RS"/>
              <a:t>имају само један брег</a:t>
            </a:r>
          </a:p>
          <a:p>
            <a:r>
              <a:rPr lang="sr-Cyrl-RS"/>
              <a:t>симетричне и асиметричне</a:t>
            </a:r>
          </a:p>
        </p:txBody>
      </p:sp>
      <p:pic>
        <p:nvPicPr>
          <p:cNvPr id="6" name="Picture 4">
            <a:extLst>
              <a:ext uri="{FF2B5EF4-FFF2-40B4-BE49-F238E27FC236}">
                <a16:creationId xmlns:a16="http://schemas.microsoft.com/office/drawing/2014/main" id="{88C4F621-4158-3A0C-AE79-45E04CE5A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907" y="4095255"/>
            <a:ext cx="3915617" cy="198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6C01FF18-DDDA-75F2-09E8-56B04F571A03}"/>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61859" y="4150607"/>
            <a:ext cx="3788271" cy="19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rtosis">
            <a:extLst>
              <a:ext uri="{FF2B5EF4-FFF2-40B4-BE49-F238E27FC236}">
                <a16:creationId xmlns:a16="http://schemas.microsoft.com/office/drawing/2014/main" id="{7B413B8A-4980-AF3B-8EFB-C4BE31CFB6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36" t="8302" r="37015" b="60251"/>
          <a:stretch/>
        </p:blipFill>
        <p:spPr bwMode="auto">
          <a:xfrm>
            <a:off x="4287635" y="3225917"/>
            <a:ext cx="3225767" cy="29941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B03516-8028-13B5-E3CF-96C2C7B38A97}"/>
              </a:ext>
            </a:extLst>
          </p:cNvPr>
          <p:cNvSpPr txBox="1"/>
          <p:nvPr/>
        </p:nvSpPr>
        <p:spPr>
          <a:xfrm>
            <a:off x="993998" y="3740672"/>
            <a:ext cx="3895618" cy="369332"/>
          </a:xfrm>
          <a:prstGeom prst="rect">
            <a:avLst/>
          </a:prstGeom>
          <a:noFill/>
        </p:spPr>
        <p:txBody>
          <a:bodyPr wrap="none" rtlCol="0">
            <a:spAutoFit/>
          </a:bodyPr>
          <a:lstStyle/>
          <a:p>
            <a:pPr algn="ctr"/>
            <a:r>
              <a:rPr lang="sr-Cyrl-RS">
                <a:solidFill>
                  <a:srgbClr val="7E001B"/>
                </a:solidFill>
              </a:rPr>
              <a:t>позитивно асиметрична расподела</a:t>
            </a:r>
          </a:p>
        </p:txBody>
      </p:sp>
      <p:cxnSp>
        <p:nvCxnSpPr>
          <p:cNvPr id="9" name="Straight Arrow Connector 8">
            <a:extLst>
              <a:ext uri="{FF2B5EF4-FFF2-40B4-BE49-F238E27FC236}">
                <a16:creationId xmlns:a16="http://schemas.microsoft.com/office/drawing/2014/main" id="{12E3A30F-83B0-DC9F-B4F2-8A4889873093}"/>
              </a:ext>
            </a:extLst>
          </p:cNvPr>
          <p:cNvCxnSpPr>
            <a:cxnSpLocks/>
            <a:stCxn id="8" idx="2"/>
          </p:cNvCxnSpPr>
          <p:nvPr/>
        </p:nvCxnSpPr>
        <p:spPr>
          <a:xfrm flipH="1">
            <a:off x="1871929" y="4110004"/>
            <a:ext cx="1069878" cy="87574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7403A1D-F7C9-B86A-7002-458BD3595617}"/>
              </a:ext>
            </a:extLst>
          </p:cNvPr>
          <p:cNvSpPr txBox="1"/>
          <p:nvPr/>
        </p:nvSpPr>
        <p:spPr>
          <a:xfrm>
            <a:off x="7029607" y="3682793"/>
            <a:ext cx="3857146" cy="369332"/>
          </a:xfrm>
          <a:prstGeom prst="rect">
            <a:avLst/>
          </a:prstGeom>
          <a:noFill/>
        </p:spPr>
        <p:txBody>
          <a:bodyPr wrap="none" rtlCol="0">
            <a:spAutoFit/>
          </a:bodyPr>
          <a:lstStyle/>
          <a:p>
            <a:pPr algn="ctr"/>
            <a:r>
              <a:rPr lang="sr-Cyrl-RS">
                <a:solidFill>
                  <a:srgbClr val="7E001B"/>
                </a:solidFill>
              </a:rPr>
              <a:t>негативно асиметрична расподела</a:t>
            </a:r>
          </a:p>
        </p:txBody>
      </p:sp>
      <p:cxnSp>
        <p:nvCxnSpPr>
          <p:cNvPr id="15" name="Straight Arrow Connector 14">
            <a:extLst>
              <a:ext uri="{FF2B5EF4-FFF2-40B4-BE49-F238E27FC236}">
                <a16:creationId xmlns:a16="http://schemas.microsoft.com/office/drawing/2014/main" id="{E74223F6-83BA-6029-209D-D51556B5C266}"/>
              </a:ext>
            </a:extLst>
          </p:cNvPr>
          <p:cNvCxnSpPr>
            <a:cxnSpLocks/>
            <a:stCxn id="14" idx="2"/>
          </p:cNvCxnSpPr>
          <p:nvPr/>
        </p:nvCxnSpPr>
        <p:spPr>
          <a:xfrm>
            <a:off x="8958180" y="4052125"/>
            <a:ext cx="1290001" cy="445667"/>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00B82DC-36C3-5765-E66A-9778CD26A7F6}"/>
              </a:ext>
            </a:extLst>
          </p:cNvPr>
          <p:cNvSpPr txBox="1"/>
          <p:nvPr/>
        </p:nvSpPr>
        <p:spPr>
          <a:xfrm>
            <a:off x="4506813" y="3090980"/>
            <a:ext cx="2626040" cy="369332"/>
          </a:xfrm>
          <a:prstGeom prst="rect">
            <a:avLst/>
          </a:prstGeom>
          <a:noFill/>
        </p:spPr>
        <p:txBody>
          <a:bodyPr wrap="none" rtlCol="0">
            <a:spAutoFit/>
          </a:bodyPr>
          <a:lstStyle/>
          <a:p>
            <a:pPr algn="ctr"/>
            <a:r>
              <a:rPr lang="sr-Cyrl-RS">
                <a:solidFill>
                  <a:srgbClr val="7E001B"/>
                </a:solidFill>
              </a:rPr>
              <a:t>симетрична расподела</a:t>
            </a:r>
          </a:p>
        </p:txBody>
      </p:sp>
      <p:cxnSp>
        <p:nvCxnSpPr>
          <p:cNvPr id="12" name="Straight Arrow Connector 11">
            <a:extLst>
              <a:ext uri="{FF2B5EF4-FFF2-40B4-BE49-F238E27FC236}">
                <a16:creationId xmlns:a16="http://schemas.microsoft.com/office/drawing/2014/main" id="{218A3651-456B-66A5-07E6-BB617A522E15}"/>
              </a:ext>
            </a:extLst>
          </p:cNvPr>
          <p:cNvCxnSpPr>
            <a:cxnSpLocks/>
            <a:stCxn id="11" idx="2"/>
          </p:cNvCxnSpPr>
          <p:nvPr/>
        </p:nvCxnSpPr>
        <p:spPr>
          <a:xfrm flipH="1">
            <a:off x="5819037" y="3460312"/>
            <a:ext cx="796" cy="820610"/>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D18DD09-FA81-C24B-03A1-9BE1912C2541}"/>
              </a:ext>
            </a:extLst>
          </p:cNvPr>
          <p:cNvSpPr txBox="1"/>
          <p:nvPr/>
        </p:nvSpPr>
        <p:spPr>
          <a:xfrm>
            <a:off x="0" y="6488668"/>
            <a:ext cx="9955492" cy="369332"/>
          </a:xfrm>
          <a:prstGeom prst="rect">
            <a:avLst/>
          </a:prstGeom>
          <a:noFill/>
        </p:spPr>
        <p:txBody>
          <a:bodyPr wrap="square">
            <a:spAutoFit/>
          </a:bodyPr>
          <a:lstStyle/>
          <a:p>
            <a:r>
              <a:rPr lang="en-GB" i="1">
                <a:solidFill>
                  <a:srgbClr val="9E9FA0"/>
                </a:solidFill>
              </a:rPr>
              <a:t>4</a:t>
            </a:r>
            <a:r>
              <a:rPr lang="ru-RU" i="1">
                <a:solidFill>
                  <a:srgbClr val="9E9FA0"/>
                </a:solidFill>
              </a:rPr>
              <a:t>. </a:t>
            </a:r>
            <a:r>
              <a:rPr lang="ru-RU" i="1" err="1">
                <a:solidFill>
                  <a:srgbClr val="9E9FA0"/>
                </a:solidFill>
              </a:rPr>
              <a:t>Облици</a:t>
            </a:r>
            <a:r>
              <a:rPr lang="ru-RU" i="1">
                <a:solidFill>
                  <a:srgbClr val="9E9FA0"/>
                </a:solidFill>
              </a:rPr>
              <a:t> </a:t>
            </a:r>
            <a:r>
              <a:rPr lang="ru-RU" i="1" err="1">
                <a:solidFill>
                  <a:srgbClr val="9E9FA0"/>
                </a:solidFill>
              </a:rPr>
              <a:t>расподеле</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8" name="Straight Connector 17">
            <a:extLst>
              <a:ext uri="{FF2B5EF4-FFF2-40B4-BE49-F238E27FC236}">
                <a16:creationId xmlns:a16="http://schemas.microsoft.com/office/drawing/2014/main" id="{8D8D68FF-9667-67C9-78E4-DCBCAAF92F5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9" name="Picture 2" descr="plotting - Plot of histogram similar to output from @risk - Mathematica  Stack Exchange">
            <a:extLst>
              <a:ext uri="{FF2B5EF4-FFF2-40B4-BE49-F238E27FC236}">
                <a16:creationId xmlns:a16="http://schemas.microsoft.com/office/drawing/2014/main" id="{A6DC362D-775F-FAC0-F91F-41B1010598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1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1011E-9F20-2E27-AF5C-EEFC1F85E5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DC5F53-2C84-2095-C2C7-03A6911BB187}"/>
              </a:ext>
            </a:extLst>
          </p:cNvPr>
          <p:cNvSpPr>
            <a:spLocks noGrp="1"/>
          </p:cNvSpPr>
          <p:nvPr>
            <p:ph type="title"/>
          </p:nvPr>
        </p:nvSpPr>
        <p:spPr/>
        <p:txBody>
          <a:bodyPr/>
          <a:lstStyle/>
          <a:p>
            <a:r>
              <a:rPr lang="sr-Cyrl-RS" err="1"/>
              <a:t>Унимодалне</a:t>
            </a:r>
            <a:r>
              <a:rPr lang="sr-Cyrl-RS"/>
              <a:t> расподеле</a:t>
            </a:r>
            <a:endParaRPr lang="en-GB"/>
          </a:p>
        </p:txBody>
      </p:sp>
      <p:sp>
        <p:nvSpPr>
          <p:cNvPr id="5" name="Content Placeholder 4">
            <a:extLst>
              <a:ext uri="{FF2B5EF4-FFF2-40B4-BE49-F238E27FC236}">
                <a16:creationId xmlns:a16="http://schemas.microsoft.com/office/drawing/2014/main" id="{A0F880FE-8BB8-0667-B4AD-37967F081B14}"/>
              </a:ext>
            </a:extLst>
          </p:cNvPr>
          <p:cNvSpPr>
            <a:spLocks noGrp="1"/>
          </p:cNvSpPr>
          <p:nvPr>
            <p:ph idx="1"/>
          </p:nvPr>
        </p:nvSpPr>
        <p:spPr/>
        <p:txBody>
          <a:bodyPr/>
          <a:lstStyle/>
          <a:p>
            <a:r>
              <a:rPr lang="sr-Cyrl-RS"/>
              <a:t>„спљоштене и шиљасте“ – </a:t>
            </a:r>
            <a:r>
              <a:rPr lang="sr-Cyrl-RS" err="1"/>
              <a:t>лептокуртичне</a:t>
            </a:r>
            <a:r>
              <a:rPr lang="sr-Cyrl-RS"/>
              <a:t>, </a:t>
            </a:r>
            <a:r>
              <a:rPr lang="sr-Cyrl-RS" err="1"/>
              <a:t>мезокуртичне</a:t>
            </a:r>
            <a:r>
              <a:rPr lang="sr-Cyrl-RS"/>
              <a:t>, </a:t>
            </a:r>
            <a:r>
              <a:rPr lang="sr-Cyrl-RS" err="1"/>
              <a:t>платокуртичне</a:t>
            </a:r>
            <a:endParaRPr lang="sr-Cyrl-RS"/>
          </a:p>
          <a:p>
            <a:r>
              <a:rPr lang="sr-Cyrl-RS"/>
              <a:t>нормална расподела – </a:t>
            </a:r>
            <a:r>
              <a:rPr lang="sr-Cyrl-RS" err="1"/>
              <a:t>унимодална</a:t>
            </a:r>
            <a:r>
              <a:rPr lang="sr-Cyrl-RS"/>
              <a:t>, </a:t>
            </a:r>
            <a:r>
              <a:rPr lang="sr-Cyrl-RS" err="1"/>
              <a:t>мезокуртична</a:t>
            </a:r>
            <a:r>
              <a:rPr lang="sr-Cyrl-RS"/>
              <a:t>, симетрична – о детаљима више касније</a:t>
            </a:r>
          </a:p>
        </p:txBody>
      </p:sp>
      <p:pic>
        <p:nvPicPr>
          <p:cNvPr id="2" name="Picture 2" descr="Curtosis">
            <a:extLst>
              <a:ext uri="{FF2B5EF4-FFF2-40B4-BE49-F238E27FC236}">
                <a16:creationId xmlns:a16="http://schemas.microsoft.com/office/drawing/2014/main" id="{C745F430-9E09-32A8-3D07-40254EEA92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2" b="60251"/>
          <a:stretch/>
        </p:blipFill>
        <p:spPr bwMode="auto">
          <a:xfrm>
            <a:off x="838200" y="4155296"/>
            <a:ext cx="9129713" cy="21566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7F5848-54D4-7C0E-F33B-08A0DD656800}"/>
              </a:ext>
            </a:extLst>
          </p:cNvPr>
          <p:cNvSpPr txBox="1"/>
          <p:nvPr/>
        </p:nvSpPr>
        <p:spPr>
          <a:xfrm>
            <a:off x="3469611" y="4228339"/>
            <a:ext cx="1729961" cy="369332"/>
          </a:xfrm>
          <a:prstGeom prst="rect">
            <a:avLst/>
          </a:prstGeom>
          <a:noFill/>
        </p:spPr>
        <p:txBody>
          <a:bodyPr wrap="none" rtlCol="0">
            <a:spAutoFit/>
          </a:bodyPr>
          <a:lstStyle/>
          <a:p>
            <a:pPr algn="ctr"/>
            <a:r>
              <a:rPr lang="sr-Cyrl-RS" err="1">
                <a:solidFill>
                  <a:srgbClr val="7E001B"/>
                </a:solidFill>
              </a:rPr>
              <a:t>лептокуртична</a:t>
            </a:r>
            <a:endParaRPr lang="sr-Cyrl-RS">
              <a:solidFill>
                <a:srgbClr val="7E001B"/>
              </a:solidFill>
            </a:endParaRPr>
          </a:p>
        </p:txBody>
      </p:sp>
      <p:cxnSp>
        <p:nvCxnSpPr>
          <p:cNvPr id="13" name="Straight Arrow Connector 12">
            <a:extLst>
              <a:ext uri="{FF2B5EF4-FFF2-40B4-BE49-F238E27FC236}">
                <a16:creationId xmlns:a16="http://schemas.microsoft.com/office/drawing/2014/main" id="{4D481476-49B8-7A86-E16A-FDC1ED2777BE}"/>
              </a:ext>
            </a:extLst>
          </p:cNvPr>
          <p:cNvCxnSpPr>
            <a:cxnSpLocks/>
            <a:stCxn id="3" idx="2"/>
          </p:cNvCxnSpPr>
          <p:nvPr/>
        </p:nvCxnSpPr>
        <p:spPr>
          <a:xfrm flipH="1">
            <a:off x="3264710" y="4597671"/>
            <a:ext cx="1069882" cy="87574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FF50D6F-961B-B4BD-7982-FB63F216C14D}"/>
              </a:ext>
            </a:extLst>
          </p:cNvPr>
          <p:cNvSpPr txBox="1"/>
          <p:nvPr/>
        </p:nvSpPr>
        <p:spPr>
          <a:xfrm>
            <a:off x="6079529" y="4304776"/>
            <a:ext cx="1649811" cy="369332"/>
          </a:xfrm>
          <a:prstGeom prst="rect">
            <a:avLst/>
          </a:prstGeom>
          <a:noFill/>
        </p:spPr>
        <p:txBody>
          <a:bodyPr wrap="none" rtlCol="0">
            <a:spAutoFit/>
          </a:bodyPr>
          <a:lstStyle/>
          <a:p>
            <a:pPr algn="ctr"/>
            <a:r>
              <a:rPr lang="sr-Cyrl-RS" err="1">
                <a:solidFill>
                  <a:srgbClr val="7E001B"/>
                </a:solidFill>
              </a:rPr>
              <a:t>мезокуртична</a:t>
            </a:r>
            <a:endParaRPr lang="sr-Cyrl-RS">
              <a:solidFill>
                <a:srgbClr val="7E001B"/>
              </a:solidFill>
            </a:endParaRPr>
          </a:p>
        </p:txBody>
      </p:sp>
      <p:cxnSp>
        <p:nvCxnSpPr>
          <p:cNvPr id="17" name="Straight Arrow Connector 16">
            <a:extLst>
              <a:ext uri="{FF2B5EF4-FFF2-40B4-BE49-F238E27FC236}">
                <a16:creationId xmlns:a16="http://schemas.microsoft.com/office/drawing/2014/main" id="{AB385600-2687-DE65-C9BD-5E7C8F9A76D5}"/>
              </a:ext>
            </a:extLst>
          </p:cNvPr>
          <p:cNvCxnSpPr>
            <a:cxnSpLocks/>
            <a:stCxn id="16" idx="2"/>
          </p:cNvCxnSpPr>
          <p:nvPr/>
        </p:nvCxnSpPr>
        <p:spPr>
          <a:xfrm flipH="1">
            <a:off x="5834549" y="4674108"/>
            <a:ext cx="1069886" cy="87574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38042DC-BA17-F33C-131A-F964FE599740}"/>
              </a:ext>
            </a:extLst>
          </p:cNvPr>
          <p:cNvSpPr txBox="1"/>
          <p:nvPr/>
        </p:nvSpPr>
        <p:spPr>
          <a:xfrm>
            <a:off x="8648572" y="4332932"/>
            <a:ext cx="1731563" cy="646331"/>
          </a:xfrm>
          <a:prstGeom prst="rect">
            <a:avLst/>
          </a:prstGeom>
          <a:noFill/>
        </p:spPr>
        <p:txBody>
          <a:bodyPr wrap="none" rtlCol="0">
            <a:spAutoFit/>
          </a:bodyPr>
          <a:lstStyle/>
          <a:p>
            <a:pPr algn="ctr"/>
            <a:r>
              <a:rPr lang="sr-Cyrl-RS" err="1">
                <a:solidFill>
                  <a:srgbClr val="7E001B"/>
                </a:solidFill>
              </a:rPr>
              <a:t>платокуртична</a:t>
            </a:r>
            <a:endParaRPr lang="sr-Cyrl-RS">
              <a:solidFill>
                <a:srgbClr val="7E001B"/>
              </a:solidFill>
            </a:endParaRPr>
          </a:p>
          <a:p>
            <a:pPr algn="ctr"/>
            <a:r>
              <a:rPr lang="sr-Cyrl-RS">
                <a:solidFill>
                  <a:srgbClr val="7E001B"/>
                </a:solidFill>
              </a:rPr>
              <a:t>расподела</a:t>
            </a:r>
          </a:p>
        </p:txBody>
      </p:sp>
      <p:cxnSp>
        <p:nvCxnSpPr>
          <p:cNvPr id="19" name="Straight Arrow Connector 18">
            <a:extLst>
              <a:ext uri="{FF2B5EF4-FFF2-40B4-BE49-F238E27FC236}">
                <a16:creationId xmlns:a16="http://schemas.microsoft.com/office/drawing/2014/main" id="{9238C7AB-48B5-CAC7-2DE7-0B010678E800}"/>
              </a:ext>
            </a:extLst>
          </p:cNvPr>
          <p:cNvCxnSpPr>
            <a:cxnSpLocks/>
            <a:stCxn id="18" idx="2"/>
          </p:cNvCxnSpPr>
          <p:nvPr/>
        </p:nvCxnSpPr>
        <p:spPr>
          <a:xfrm flipH="1">
            <a:off x="8444471" y="4979263"/>
            <a:ext cx="1069883" cy="598745"/>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83A28C9-9C09-621E-CFC1-E27665CBEF61}"/>
              </a:ext>
            </a:extLst>
          </p:cNvPr>
          <p:cNvSpPr txBox="1"/>
          <p:nvPr/>
        </p:nvSpPr>
        <p:spPr>
          <a:xfrm>
            <a:off x="0" y="6488668"/>
            <a:ext cx="9955492" cy="369332"/>
          </a:xfrm>
          <a:prstGeom prst="rect">
            <a:avLst/>
          </a:prstGeom>
          <a:noFill/>
        </p:spPr>
        <p:txBody>
          <a:bodyPr wrap="square">
            <a:spAutoFit/>
          </a:bodyPr>
          <a:lstStyle/>
          <a:p>
            <a:r>
              <a:rPr lang="en-GB" i="1">
                <a:solidFill>
                  <a:srgbClr val="9E9FA0"/>
                </a:solidFill>
              </a:rPr>
              <a:t>4</a:t>
            </a:r>
            <a:r>
              <a:rPr lang="ru-RU" i="1">
                <a:solidFill>
                  <a:srgbClr val="9E9FA0"/>
                </a:solidFill>
              </a:rPr>
              <a:t>. </a:t>
            </a:r>
            <a:r>
              <a:rPr lang="ru-RU" i="1" err="1">
                <a:solidFill>
                  <a:srgbClr val="9E9FA0"/>
                </a:solidFill>
              </a:rPr>
              <a:t>Облици</a:t>
            </a:r>
            <a:r>
              <a:rPr lang="ru-RU" i="1">
                <a:solidFill>
                  <a:srgbClr val="9E9FA0"/>
                </a:solidFill>
              </a:rPr>
              <a:t> </a:t>
            </a:r>
            <a:r>
              <a:rPr lang="ru-RU" i="1" err="1">
                <a:solidFill>
                  <a:srgbClr val="9E9FA0"/>
                </a:solidFill>
              </a:rPr>
              <a:t>расподеле</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21" name="Straight Connector 20">
            <a:extLst>
              <a:ext uri="{FF2B5EF4-FFF2-40B4-BE49-F238E27FC236}">
                <a16:creationId xmlns:a16="http://schemas.microsoft.com/office/drawing/2014/main" id="{06FA631C-02F9-B012-F42A-6BE0635FAF8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22" name="Picture 2" descr="plotting - Plot of histogram similar to output from @risk - Mathematica  Stack Exchange">
            <a:extLst>
              <a:ext uri="{FF2B5EF4-FFF2-40B4-BE49-F238E27FC236}">
                <a16:creationId xmlns:a16="http://schemas.microsoft.com/office/drawing/2014/main" id="{02AED307-18DD-D772-5446-1E03B498E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BCF5-F34E-7854-650B-3E6A649C2CFB}"/>
              </a:ext>
            </a:extLst>
          </p:cNvPr>
          <p:cNvSpPr>
            <a:spLocks noGrp="1"/>
          </p:cNvSpPr>
          <p:nvPr>
            <p:ph type="title"/>
          </p:nvPr>
        </p:nvSpPr>
        <p:spPr/>
        <p:txBody>
          <a:bodyPr/>
          <a:lstStyle/>
          <a:p>
            <a:r>
              <a:rPr lang="sr-Cyrl-RS"/>
              <a:t>Пре него што почнемо, да се упознамо </a:t>
            </a:r>
            <a:r>
              <a:rPr lang="sr-Cyrl-RS">
                <a:sym typeface="Wingdings" panose="05000000000000000000" pitchFamily="2" charset="2"/>
              </a:rPr>
              <a:t></a:t>
            </a:r>
            <a:endParaRPr lang="en-GB"/>
          </a:p>
        </p:txBody>
      </p:sp>
      <p:sp>
        <p:nvSpPr>
          <p:cNvPr id="3" name="Content Placeholder 2">
            <a:extLst>
              <a:ext uri="{FF2B5EF4-FFF2-40B4-BE49-F238E27FC236}">
                <a16:creationId xmlns:a16="http://schemas.microsoft.com/office/drawing/2014/main" id="{5E1AA4B5-78F7-E53C-3474-CBF22B957883}"/>
              </a:ext>
            </a:extLst>
          </p:cNvPr>
          <p:cNvSpPr>
            <a:spLocks noGrp="1"/>
          </p:cNvSpPr>
          <p:nvPr>
            <p:ph idx="1"/>
          </p:nvPr>
        </p:nvSpPr>
        <p:spPr/>
        <p:txBody>
          <a:bodyPr/>
          <a:lstStyle/>
          <a:p>
            <a:endParaRPr lang="sr-Cyrl-RS"/>
          </a:p>
        </p:txBody>
      </p:sp>
      <p:cxnSp>
        <p:nvCxnSpPr>
          <p:cNvPr id="4" name="Straight Connector 3">
            <a:extLst>
              <a:ext uri="{FF2B5EF4-FFF2-40B4-BE49-F238E27FC236}">
                <a16:creationId xmlns:a16="http://schemas.microsoft.com/office/drawing/2014/main" id="{B484FF75-FD1A-E434-CC55-9DD952281FCC}"/>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2" descr="plotting - Plot of histogram similar to output from @risk - Mathematica  Stack Exchange">
            <a:extLst>
              <a:ext uri="{FF2B5EF4-FFF2-40B4-BE49-F238E27FC236}">
                <a16:creationId xmlns:a16="http://schemas.microsoft.com/office/drawing/2014/main" id="{8A0E932E-6627-BA64-667A-292FB57F1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1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969DB-B446-ED70-BEAE-CE1FFCE574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A1BE7F-4DC4-79E5-49C2-C036B91FC990}"/>
              </a:ext>
            </a:extLst>
          </p:cNvPr>
          <p:cNvSpPr>
            <a:spLocks noGrp="1"/>
          </p:cNvSpPr>
          <p:nvPr>
            <p:ph type="title"/>
          </p:nvPr>
        </p:nvSpPr>
        <p:spPr/>
        <p:txBody>
          <a:bodyPr/>
          <a:lstStyle/>
          <a:p>
            <a:r>
              <a:rPr lang="sr-Cyrl-RS" err="1"/>
              <a:t>Мултимодалне</a:t>
            </a:r>
            <a:r>
              <a:rPr lang="sr-Cyrl-RS"/>
              <a:t> расподеле</a:t>
            </a:r>
            <a:endParaRPr lang="en-GB"/>
          </a:p>
        </p:txBody>
      </p:sp>
      <p:sp>
        <p:nvSpPr>
          <p:cNvPr id="5" name="Content Placeholder 4">
            <a:extLst>
              <a:ext uri="{FF2B5EF4-FFF2-40B4-BE49-F238E27FC236}">
                <a16:creationId xmlns:a16="http://schemas.microsoft.com/office/drawing/2014/main" id="{FF603910-7CF6-2811-C2CD-0FE11D2E9972}"/>
              </a:ext>
            </a:extLst>
          </p:cNvPr>
          <p:cNvSpPr>
            <a:spLocks noGrp="1"/>
          </p:cNvSpPr>
          <p:nvPr>
            <p:ph idx="1"/>
          </p:nvPr>
        </p:nvSpPr>
        <p:spPr/>
        <p:txBody>
          <a:bodyPr/>
          <a:lstStyle/>
          <a:p>
            <a:r>
              <a:rPr lang="sr-Cyrl-RS"/>
              <a:t>више брегова</a:t>
            </a:r>
          </a:p>
          <a:p>
            <a:pPr lvl="1"/>
            <a:r>
              <a:rPr lang="sr-Cyrl-RS"/>
              <a:t>ако су два – </a:t>
            </a:r>
            <a:r>
              <a:rPr lang="sr-Cyrl-RS" err="1"/>
              <a:t>бимодалне</a:t>
            </a:r>
            <a:endParaRPr lang="sr-Cyrl-RS"/>
          </a:p>
          <a:p>
            <a:pPr lvl="1"/>
            <a:r>
              <a:rPr lang="sr-Cyrl-RS"/>
              <a:t>један чест пример у психологији: </a:t>
            </a:r>
            <a:r>
              <a:rPr lang="en-GB"/>
              <a:t>U </a:t>
            </a:r>
            <a:r>
              <a:rPr lang="sr-Cyrl-RS"/>
              <a:t>расподеле</a:t>
            </a:r>
          </a:p>
        </p:txBody>
      </p:sp>
      <p:pic>
        <p:nvPicPr>
          <p:cNvPr id="45058" name="Picture 2" descr="Multimodal distribution - Wikipedia">
            <a:extLst>
              <a:ext uri="{FF2B5EF4-FFF2-40B4-BE49-F238E27FC236}">
                <a16:creationId xmlns:a16="http://schemas.microsoft.com/office/drawing/2014/main" id="{9BF105EB-D000-E5FF-7482-F2EDFD330B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7" r="-824" b="13321"/>
          <a:stretch/>
        </p:blipFill>
        <p:spPr bwMode="auto">
          <a:xfrm>
            <a:off x="1436478" y="3792619"/>
            <a:ext cx="3942272" cy="2172000"/>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descr="Trimodal distribution of fatal injuries ...">
            <a:extLst>
              <a:ext uri="{FF2B5EF4-FFF2-40B4-BE49-F238E27FC236}">
                <a16:creationId xmlns:a16="http://schemas.microsoft.com/office/drawing/2014/main" id="{22E956DF-4D5F-AB6F-4D99-46635294A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251" y="3574837"/>
            <a:ext cx="3650590" cy="26075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A9BEA1-8EBD-B608-A779-B669E8B8CED3}"/>
              </a:ext>
            </a:extLst>
          </p:cNvPr>
          <p:cNvSpPr txBox="1"/>
          <p:nvPr/>
        </p:nvSpPr>
        <p:spPr>
          <a:xfrm>
            <a:off x="0" y="6488668"/>
            <a:ext cx="9955492" cy="369332"/>
          </a:xfrm>
          <a:prstGeom prst="rect">
            <a:avLst/>
          </a:prstGeom>
          <a:noFill/>
        </p:spPr>
        <p:txBody>
          <a:bodyPr wrap="square">
            <a:spAutoFit/>
          </a:bodyPr>
          <a:lstStyle/>
          <a:p>
            <a:r>
              <a:rPr lang="en-GB" i="1">
                <a:solidFill>
                  <a:srgbClr val="9E9FA0"/>
                </a:solidFill>
              </a:rPr>
              <a:t>4</a:t>
            </a:r>
            <a:r>
              <a:rPr lang="ru-RU" i="1">
                <a:solidFill>
                  <a:srgbClr val="9E9FA0"/>
                </a:solidFill>
              </a:rPr>
              <a:t>. </a:t>
            </a:r>
            <a:r>
              <a:rPr lang="ru-RU" i="1" err="1">
                <a:solidFill>
                  <a:srgbClr val="9E9FA0"/>
                </a:solidFill>
              </a:rPr>
              <a:t>Облици</a:t>
            </a:r>
            <a:r>
              <a:rPr lang="ru-RU" i="1">
                <a:solidFill>
                  <a:srgbClr val="9E9FA0"/>
                </a:solidFill>
              </a:rPr>
              <a:t> </a:t>
            </a:r>
            <a:r>
              <a:rPr lang="ru-RU" i="1" err="1">
                <a:solidFill>
                  <a:srgbClr val="9E9FA0"/>
                </a:solidFill>
              </a:rPr>
              <a:t>расподеле</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8" name="Straight Connector 7">
            <a:extLst>
              <a:ext uri="{FF2B5EF4-FFF2-40B4-BE49-F238E27FC236}">
                <a16:creationId xmlns:a16="http://schemas.microsoft.com/office/drawing/2014/main" id="{8D571909-D2C8-0706-BAE7-792AE1F3927A}"/>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plotting - Plot of histogram similar to output from @risk - Mathematica  Stack Exchange">
            <a:extLst>
              <a:ext uri="{FF2B5EF4-FFF2-40B4-BE49-F238E27FC236}">
                <a16:creationId xmlns:a16="http://schemas.microsoft.com/office/drawing/2014/main" id="{A85BFC2D-6F67-3ACF-2C1F-2BE4DB5AA2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54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71380-F814-35B2-EB79-0169CC1F73C8}"/>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FE44DCC-D7E1-6365-2B79-40BC3C12975D}"/>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006B2A51-A505-69E8-1330-610378C4333E}"/>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9C4C3C82-B367-E915-7688-0BB873268A03}"/>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07929F84-3041-F1A1-1F07-3BC57F38BAAC}"/>
              </a:ext>
            </a:extLst>
          </p:cNvPr>
          <p:cNvSpPr>
            <a:spLocks noGrp="1"/>
          </p:cNvSpPr>
          <p:nvPr>
            <p:ph type="title"/>
          </p:nvPr>
        </p:nvSpPr>
        <p:spPr>
          <a:xfrm>
            <a:off x="199846" y="2648310"/>
            <a:ext cx="10515600" cy="2852737"/>
          </a:xfrm>
        </p:spPr>
        <p:txBody>
          <a:bodyPr/>
          <a:lstStyle/>
          <a:p>
            <a:r>
              <a:rPr lang="sr-Cyrl-RS"/>
              <a:t>5. Нумерички опис квантитативних резултата</a:t>
            </a:r>
            <a:endParaRPr lang="en-GB"/>
          </a:p>
        </p:txBody>
      </p:sp>
    </p:spTree>
    <p:extLst>
      <p:ext uri="{BB962C8B-B14F-4D97-AF65-F5344CB8AC3E}">
        <p14:creationId xmlns:p14="http://schemas.microsoft.com/office/powerpoint/2010/main" val="2393105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5EBA5-02BA-1AFF-83F4-6B1CDF073F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BBF5078-3328-1CCE-D91C-9FCB29903BD3}"/>
              </a:ext>
            </a:extLst>
          </p:cNvPr>
          <p:cNvSpPr>
            <a:spLocks noGrp="1"/>
          </p:cNvSpPr>
          <p:nvPr>
            <p:ph type="title"/>
          </p:nvPr>
        </p:nvSpPr>
        <p:spPr/>
        <p:txBody>
          <a:bodyPr/>
          <a:lstStyle/>
          <a:p>
            <a:r>
              <a:rPr lang="sr-Cyrl-RS"/>
              <a:t>Мере локације</a:t>
            </a:r>
            <a:endParaRPr lang="en-GB"/>
          </a:p>
        </p:txBody>
      </p:sp>
      <p:sp>
        <p:nvSpPr>
          <p:cNvPr id="8" name="Content Placeholder 7">
            <a:extLst>
              <a:ext uri="{FF2B5EF4-FFF2-40B4-BE49-F238E27FC236}">
                <a16:creationId xmlns:a16="http://schemas.microsoft.com/office/drawing/2014/main" id="{34D53701-7B1D-6E3C-2F95-FCA10A051CF7}"/>
              </a:ext>
            </a:extLst>
          </p:cNvPr>
          <p:cNvSpPr>
            <a:spLocks noGrp="1"/>
          </p:cNvSpPr>
          <p:nvPr>
            <p:ph idx="1"/>
          </p:nvPr>
        </p:nvSpPr>
        <p:spPr/>
        <p:txBody>
          <a:bodyPr>
            <a:normAutofit/>
          </a:bodyPr>
          <a:lstStyle/>
          <a:p>
            <a:r>
              <a:rPr lang="sr-Cyrl-RS"/>
              <a:t>мере варијабле које указују на неку локацију (место) у расподели која је од интереса</a:t>
            </a:r>
          </a:p>
          <a:p>
            <a:r>
              <a:rPr lang="sr-Cyrl-RS"/>
              <a:t>јединица мерења: углавном иста као и за саму варијаблу</a:t>
            </a:r>
          </a:p>
          <a:p>
            <a:r>
              <a:rPr lang="sr-Cyrl-RS"/>
              <a:t>често:</a:t>
            </a:r>
          </a:p>
          <a:p>
            <a:pPr lvl="1"/>
            <a:r>
              <a:rPr lang="sr-Cyrl-RS"/>
              <a:t>места око којих се „нагомилавају“ подаци</a:t>
            </a:r>
          </a:p>
          <a:p>
            <a:pPr lvl="1"/>
            <a:r>
              <a:rPr lang="sr-Cyrl-RS"/>
              <a:t>мере средине расподеле (= мере </a:t>
            </a:r>
            <a:r>
              <a:rPr lang="sr-Cyrl-RS" i="1"/>
              <a:t>централне тенденције</a:t>
            </a:r>
            <a:r>
              <a:rPr lang="sr-Cyrl-RS"/>
              <a:t>)</a:t>
            </a:r>
          </a:p>
        </p:txBody>
      </p:sp>
      <p:sp>
        <p:nvSpPr>
          <p:cNvPr id="9" name="TextBox 8">
            <a:extLst>
              <a:ext uri="{FF2B5EF4-FFF2-40B4-BE49-F238E27FC236}">
                <a16:creationId xmlns:a16="http://schemas.microsoft.com/office/drawing/2014/main" id="{E55EA1AE-DE39-7B8A-0F05-E16D3EF6D919}"/>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2779D161-4C84-1D62-4464-CD6A63BD89C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AE1D488A-AB26-593C-40B1-C06E62CE0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A5A7-648B-D2D7-E63C-BB1E76E56CE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5A09C7B-0ABD-55ED-3A05-E46626A31AFB}"/>
              </a:ext>
            </a:extLst>
          </p:cNvPr>
          <p:cNvSpPr>
            <a:spLocks noGrp="1"/>
          </p:cNvSpPr>
          <p:nvPr>
            <p:ph type="title"/>
          </p:nvPr>
        </p:nvSpPr>
        <p:spPr/>
        <p:txBody>
          <a:bodyPr/>
          <a:lstStyle/>
          <a:p>
            <a:r>
              <a:rPr lang="sr-Cyrl-RS"/>
              <a:t>Централна тенденција</a:t>
            </a:r>
            <a:endParaRPr lang="en-GB"/>
          </a:p>
        </p:txBody>
      </p:sp>
      <p:sp>
        <p:nvSpPr>
          <p:cNvPr id="9" name="TextBox 8">
            <a:extLst>
              <a:ext uri="{FF2B5EF4-FFF2-40B4-BE49-F238E27FC236}">
                <a16:creationId xmlns:a16="http://schemas.microsoft.com/office/drawing/2014/main" id="{E3AC7DEC-B132-5210-D7BD-A144123CF777}"/>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7061B56E-835F-FFC1-746D-0FE8C3F90E6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C6BB20D1-006F-6D7C-6925-F2517B7CF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
            <a:extLst>
              <a:ext uri="{FF2B5EF4-FFF2-40B4-BE49-F238E27FC236}">
                <a16:creationId xmlns:a16="http://schemas.microsoft.com/office/drawing/2014/main" id="{E4D42EFF-3E55-C290-F549-9B82AD8C83EC}"/>
              </a:ext>
            </a:extLst>
          </p:cNvPr>
          <p:cNvGrpSpPr>
            <a:grpSpLocks/>
          </p:cNvGrpSpPr>
          <p:nvPr/>
        </p:nvGrpSpPr>
        <p:grpSpPr bwMode="auto">
          <a:xfrm>
            <a:off x="6691103" y="2229016"/>
            <a:ext cx="3733800" cy="3048000"/>
            <a:chOff x="3408" y="1056"/>
            <a:chExt cx="2352" cy="1920"/>
          </a:xfrm>
        </p:grpSpPr>
        <p:pic>
          <p:nvPicPr>
            <p:cNvPr id="24" name="Picture 3" descr="norm1">
              <a:extLst>
                <a:ext uri="{FF2B5EF4-FFF2-40B4-BE49-F238E27FC236}">
                  <a16:creationId xmlns:a16="http://schemas.microsoft.com/office/drawing/2014/main" id="{816A4E78-51DB-F9EF-55E3-AE7558AFE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1056"/>
              <a:ext cx="1584"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4">
              <a:extLst>
                <a:ext uri="{FF2B5EF4-FFF2-40B4-BE49-F238E27FC236}">
                  <a16:creationId xmlns:a16="http://schemas.microsoft.com/office/drawing/2014/main" id="{A3ED01D8-AA51-6AD1-95FD-3573012614DB}"/>
                </a:ext>
              </a:extLst>
            </p:cNvPr>
            <p:cNvSpPr>
              <a:spLocks noChangeShapeType="1"/>
            </p:cNvSpPr>
            <p:nvPr/>
          </p:nvSpPr>
          <p:spPr bwMode="auto">
            <a:xfrm>
              <a:off x="3408" y="2880"/>
              <a:ext cx="2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26" name="Picture 6" descr="norm1">
            <a:extLst>
              <a:ext uri="{FF2B5EF4-FFF2-40B4-BE49-F238E27FC236}">
                <a16:creationId xmlns:a16="http://schemas.microsoft.com/office/drawing/2014/main" id="{04817796-EAF5-1220-74F3-81ED4E806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303" y="2229016"/>
            <a:ext cx="5410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7">
            <a:extLst>
              <a:ext uri="{FF2B5EF4-FFF2-40B4-BE49-F238E27FC236}">
                <a16:creationId xmlns:a16="http://schemas.microsoft.com/office/drawing/2014/main" id="{9834F388-661B-A70D-AC6D-ABFDFEF6C00D}"/>
              </a:ext>
            </a:extLst>
          </p:cNvPr>
          <p:cNvGrpSpPr>
            <a:grpSpLocks/>
          </p:cNvGrpSpPr>
          <p:nvPr/>
        </p:nvGrpSpPr>
        <p:grpSpPr bwMode="auto">
          <a:xfrm>
            <a:off x="3490703" y="4057816"/>
            <a:ext cx="5410200" cy="0"/>
            <a:chOff x="1392" y="2208"/>
            <a:chExt cx="3408" cy="0"/>
          </a:xfrm>
        </p:grpSpPr>
        <p:sp>
          <p:nvSpPr>
            <p:cNvPr id="28" name="Line 8">
              <a:extLst>
                <a:ext uri="{FF2B5EF4-FFF2-40B4-BE49-F238E27FC236}">
                  <a16:creationId xmlns:a16="http://schemas.microsoft.com/office/drawing/2014/main" id="{F963E58F-D97E-44E6-1AEA-4CE4B6709D24}"/>
                </a:ext>
              </a:extLst>
            </p:cNvPr>
            <p:cNvSpPr>
              <a:spLocks noChangeShapeType="1"/>
            </p:cNvSpPr>
            <p:nvPr/>
          </p:nvSpPr>
          <p:spPr bwMode="auto">
            <a:xfrm>
              <a:off x="1392" y="2208"/>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 name="Line 9">
              <a:extLst>
                <a:ext uri="{FF2B5EF4-FFF2-40B4-BE49-F238E27FC236}">
                  <a16:creationId xmlns:a16="http://schemas.microsoft.com/office/drawing/2014/main" id="{D9DD5AC5-D65E-8512-A1B6-A44BE768E51C}"/>
                </a:ext>
              </a:extLst>
            </p:cNvPr>
            <p:cNvSpPr>
              <a:spLocks noChangeShapeType="1"/>
            </p:cNvSpPr>
            <p:nvPr/>
          </p:nvSpPr>
          <p:spPr bwMode="auto">
            <a:xfrm>
              <a:off x="4320" y="2208"/>
              <a:ext cx="48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4" name="Group 24">
            <a:extLst>
              <a:ext uri="{FF2B5EF4-FFF2-40B4-BE49-F238E27FC236}">
                <a16:creationId xmlns:a16="http://schemas.microsoft.com/office/drawing/2014/main" id="{29160A77-49BD-6FFA-A8EE-B95CF4B2AF75}"/>
              </a:ext>
            </a:extLst>
          </p:cNvPr>
          <p:cNvGrpSpPr>
            <a:grpSpLocks/>
          </p:cNvGrpSpPr>
          <p:nvPr/>
        </p:nvGrpSpPr>
        <p:grpSpPr bwMode="auto">
          <a:xfrm>
            <a:off x="3919328" y="5124618"/>
            <a:ext cx="5133975" cy="1128713"/>
            <a:chOff x="1662" y="2880"/>
            <a:chExt cx="3234" cy="711"/>
          </a:xfrm>
        </p:grpSpPr>
        <p:grpSp>
          <p:nvGrpSpPr>
            <p:cNvPr id="35" name="Group 25">
              <a:extLst>
                <a:ext uri="{FF2B5EF4-FFF2-40B4-BE49-F238E27FC236}">
                  <a16:creationId xmlns:a16="http://schemas.microsoft.com/office/drawing/2014/main" id="{45EFFE89-DF38-9ED2-4B7A-6E50555643FD}"/>
                </a:ext>
              </a:extLst>
            </p:cNvPr>
            <p:cNvGrpSpPr>
              <a:grpSpLocks/>
            </p:cNvGrpSpPr>
            <p:nvPr/>
          </p:nvGrpSpPr>
          <p:grpSpPr bwMode="auto">
            <a:xfrm>
              <a:off x="1662" y="2880"/>
              <a:ext cx="536" cy="711"/>
              <a:chOff x="1662" y="2880"/>
              <a:chExt cx="536" cy="711"/>
            </a:xfrm>
          </p:grpSpPr>
          <p:sp>
            <p:nvSpPr>
              <p:cNvPr id="39" name="Line 26">
                <a:extLst>
                  <a:ext uri="{FF2B5EF4-FFF2-40B4-BE49-F238E27FC236}">
                    <a16:creationId xmlns:a16="http://schemas.microsoft.com/office/drawing/2014/main" id="{2E108E5B-A2C0-4563-86CB-507DFF5E04FF}"/>
                  </a:ext>
                </a:extLst>
              </p:cNvPr>
              <p:cNvSpPr>
                <a:spLocks noChangeShapeType="1"/>
              </p:cNvSpPr>
              <p:nvPr/>
            </p:nvSpPr>
            <p:spPr bwMode="auto">
              <a:xfrm flipV="1">
                <a:off x="1872"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 name="Text Box 27">
                <a:extLst>
                  <a:ext uri="{FF2B5EF4-FFF2-40B4-BE49-F238E27FC236}">
                    <a16:creationId xmlns:a16="http://schemas.microsoft.com/office/drawing/2014/main" id="{C99C6833-F14F-EA50-D17F-7F32FA58E848}"/>
                  </a:ext>
                </a:extLst>
              </p:cNvPr>
              <p:cNvSpPr txBox="1">
                <a:spLocks noChangeArrowheads="1"/>
              </p:cNvSpPr>
              <p:nvPr/>
            </p:nvSpPr>
            <p:spPr bwMode="auto">
              <a:xfrm>
                <a:off x="1662" y="3303"/>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a:latin typeface="Times New Roman" panose="02020603050405020304" pitchFamily="18" charset="0"/>
                  </a:rPr>
                  <a:t>ЦТ</a:t>
                </a:r>
                <a:endParaRPr lang="en-US" altLang="en-US" sz="2400">
                  <a:latin typeface="Times New Roman" panose="02020603050405020304" pitchFamily="18" charset="0"/>
                </a:endParaRPr>
              </a:p>
            </p:txBody>
          </p:sp>
        </p:grpSp>
        <p:grpSp>
          <p:nvGrpSpPr>
            <p:cNvPr id="36" name="Group 28">
              <a:extLst>
                <a:ext uri="{FF2B5EF4-FFF2-40B4-BE49-F238E27FC236}">
                  <a16:creationId xmlns:a16="http://schemas.microsoft.com/office/drawing/2014/main" id="{E17C804E-0860-9A57-2A57-8AFAD25FBF77}"/>
                </a:ext>
              </a:extLst>
            </p:cNvPr>
            <p:cNvGrpSpPr>
              <a:grpSpLocks/>
            </p:cNvGrpSpPr>
            <p:nvPr/>
          </p:nvGrpSpPr>
          <p:grpSpPr bwMode="auto">
            <a:xfrm>
              <a:off x="4404" y="2880"/>
              <a:ext cx="492" cy="695"/>
              <a:chOff x="4404" y="2880"/>
              <a:chExt cx="492" cy="695"/>
            </a:xfrm>
          </p:grpSpPr>
          <p:sp>
            <p:nvSpPr>
              <p:cNvPr id="37" name="Line 29">
                <a:extLst>
                  <a:ext uri="{FF2B5EF4-FFF2-40B4-BE49-F238E27FC236}">
                    <a16:creationId xmlns:a16="http://schemas.microsoft.com/office/drawing/2014/main" id="{E99BED2B-AD55-24ED-A143-6DEB28B58332}"/>
                  </a:ext>
                </a:extLst>
              </p:cNvPr>
              <p:cNvSpPr>
                <a:spLocks noChangeShapeType="1"/>
              </p:cNvSpPr>
              <p:nvPr/>
            </p:nvSpPr>
            <p:spPr bwMode="auto">
              <a:xfrm flipV="1">
                <a:off x="4560"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 name="Text Box 30">
                <a:extLst>
                  <a:ext uri="{FF2B5EF4-FFF2-40B4-BE49-F238E27FC236}">
                    <a16:creationId xmlns:a16="http://schemas.microsoft.com/office/drawing/2014/main" id="{BEFA73E6-0CA4-BEA4-5A9F-C8817C4AF7B9}"/>
                  </a:ext>
                </a:extLst>
              </p:cNvPr>
              <p:cNvSpPr txBox="1">
                <a:spLocks noChangeArrowheads="1"/>
              </p:cNvSpPr>
              <p:nvPr/>
            </p:nvSpPr>
            <p:spPr bwMode="auto">
              <a:xfrm>
                <a:off x="4404" y="3287"/>
                <a:ext cx="4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a:latin typeface="Times New Roman" panose="02020603050405020304" pitchFamily="18" charset="0"/>
                  </a:rPr>
                  <a:t>ЦТ</a:t>
                </a:r>
                <a:endParaRPr lang="en-US" altLang="en-US" sz="2400">
                  <a:latin typeface="Times New Roman" panose="02020603050405020304" pitchFamily="18" charset="0"/>
                </a:endParaRPr>
              </a:p>
            </p:txBody>
          </p:sp>
        </p:grpSp>
      </p:grpSp>
    </p:spTree>
    <p:extLst>
      <p:ext uri="{BB962C8B-B14F-4D97-AF65-F5344CB8AC3E}">
        <p14:creationId xmlns:p14="http://schemas.microsoft.com/office/powerpoint/2010/main" val="13627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E2EB7-A83C-DB47-8710-E4862368E22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2D47D5B-2A7F-10CA-C2D5-DDF0D25DEA84}"/>
              </a:ext>
            </a:extLst>
          </p:cNvPr>
          <p:cNvSpPr>
            <a:spLocks noGrp="1"/>
          </p:cNvSpPr>
          <p:nvPr>
            <p:ph type="title"/>
          </p:nvPr>
        </p:nvSpPr>
        <p:spPr/>
        <p:txBody>
          <a:bodyPr/>
          <a:lstStyle/>
          <a:p>
            <a:r>
              <a:rPr lang="sr-Cyrl-RS"/>
              <a:t>Мере централне тенденције</a:t>
            </a:r>
            <a:endParaRPr lang="en-GB"/>
          </a:p>
        </p:txBody>
      </p:sp>
      <p:sp>
        <p:nvSpPr>
          <p:cNvPr id="8" name="Content Placeholder 7">
            <a:extLst>
              <a:ext uri="{FF2B5EF4-FFF2-40B4-BE49-F238E27FC236}">
                <a16:creationId xmlns:a16="http://schemas.microsoft.com/office/drawing/2014/main" id="{9670787A-1EF9-BE1E-E1DD-EB0DE0B1E6C6}"/>
              </a:ext>
            </a:extLst>
          </p:cNvPr>
          <p:cNvSpPr>
            <a:spLocks noGrp="1"/>
          </p:cNvSpPr>
          <p:nvPr>
            <p:ph sz="half" idx="1"/>
          </p:nvPr>
        </p:nvSpPr>
        <p:spPr>
          <a:xfrm>
            <a:off x="838200" y="1825625"/>
            <a:ext cx="7348268" cy="4351338"/>
          </a:xfrm>
        </p:spPr>
        <p:txBody>
          <a:bodyPr>
            <a:normAutofit/>
          </a:bodyPr>
          <a:lstStyle/>
          <a:p>
            <a:r>
              <a:rPr lang="sr-Cyrl-RS" b="1"/>
              <a:t>Аритметичка средина (М, некад и </a:t>
            </a:r>
            <a:r>
              <a:rPr lang="sr-Latn-RS" b="1"/>
              <a:t>AS</a:t>
            </a:r>
            <a:r>
              <a:rPr lang="sr-Cyrl-RS" b="1"/>
              <a:t>)</a:t>
            </a:r>
          </a:p>
          <a:p>
            <a:pPr lvl="1"/>
            <a:r>
              <a:rPr lang="sr-Cyrl-RS"/>
              <a:t>просек</a:t>
            </a:r>
          </a:p>
          <a:p>
            <a:pPr lvl="1"/>
            <a:r>
              <a:rPr lang="sr-Cyrl-RS"/>
              <a:t>збир свих појединачних мера, подељен бројем мера</a:t>
            </a:r>
            <a:endParaRPr lang="sr-Latn-RS"/>
          </a:p>
          <a:p>
            <a:pPr lvl="2"/>
            <a:endParaRPr lang="sr-Latn-RS"/>
          </a:p>
          <a:p>
            <a:pPr lvl="2"/>
            <a:endParaRPr lang="sr-Latn-RS"/>
          </a:p>
          <a:p>
            <a:pPr lvl="2"/>
            <a:endParaRPr lang="sr-Latn-RS"/>
          </a:p>
          <a:p>
            <a:pPr lvl="2"/>
            <a:endParaRPr lang="sr-Latn-RS"/>
          </a:p>
          <a:p>
            <a:pPr lvl="1"/>
            <a:r>
              <a:rPr lang="ru-RU">
                <a:solidFill>
                  <a:srgbClr val="7E001B"/>
                </a:solidFill>
              </a:rPr>
              <a:t>М = </a:t>
            </a:r>
            <a:r>
              <a:rPr lang="sr-Latn-RS">
                <a:solidFill>
                  <a:srgbClr val="7E001B"/>
                </a:solidFill>
              </a:rPr>
              <a:t>(</a:t>
            </a:r>
            <a:r>
              <a:rPr lang="ru-RU">
                <a:solidFill>
                  <a:srgbClr val="7E001B"/>
                </a:solidFill>
              </a:rPr>
              <a:t>180,1 + 150,3</a:t>
            </a:r>
            <a:r>
              <a:rPr lang="sr-Latn-RS">
                <a:solidFill>
                  <a:srgbClr val="7E001B"/>
                </a:solidFill>
              </a:rPr>
              <a:t> + </a:t>
            </a:r>
            <a:r>
              <a:rPr lang="ru-RU">
                <a:solidFill>
                  <a:srgbClr val="7E001B"/>
                </a:solidFill>
              </a:rPr>
              <a:t>165,0</a:t>
            </a:r>
            <a:r>
              <a:rPr lang="sr-Latn-RS">
                <a:solidFill>
                  <a:srgbClr val="7E001B"/>
                </a:solidFill>
              </a:rPr>
              <a:t> + </a:t>
            </a:r>
            <a:r>
              <a:rPr lang="ru-RU">
                <a:solidFill>
                  <a:srgbClr val="7E001B"/>
                </a:solidFill>
              </a:rPr>
              <a:t>162,2</a:t>
            </a:r>
            <a:r>
              <a:rPr lang="sr-Latn-RS">
                <a:solidFill>
                  <a:srgbClr val="7E001B"/>
                </a:solidFill>
              </a:rPr>
              <a:t> + </a:t>
            </a:r>
            <a:r>
              <a:rPr lang="ru-RU">
                <a:solidFill>
                  <a:srgbClr val="7E001B"/>
                </a:solidFill>
              </a:rPr>
              <a:t>171,6</a:t>
            </a:r>
            <a:r>
              <a:rPr lang="sr-Latn-RS">
                <a:solidFill>
                  <a:srgbClr val="7E001B"/>
                </a:solidFill>
              </a:rPr>
              <a:t> + </a:t>
            </a:r>
            <a:r>
              <a:rPr lang="ru-RU">
                <a:solidFill>
                  <a:srgbClr val="7E001B"/>
                </a:solidFill>
              </a:rPr>
              <a:t>175,5</a:t>
            </a:r>
            <a:r>
              <a:rPr lang="sr-Latn-RS">
                <a:solidFill>
                  <a:srgbClr val="7E001B"/>
                </a:solidFill>
              </a:rPr>
              <a:t> + </a:t>
            </a:r>
            <a:r>
              <a:rPr lang="ru-RU">
                <a:solidFill>
                  <a:srgbClr val="7E001B"/>
                </a:solidFill>
              </a:rPr>
              <a:t>192,4</a:t>
            </a:r>
            <a:r>
              <a:rPr lang="sr-Latn-RS">
                <a:solidFill>
                  <a:srgbClr val="7E001B"/>
                </a:solidFill>
              </a:rPr>
              <a:t> + </a:t>
            </a:r>
            <a:r>
              <a:rPr lang="ru-RU">
                <a:solidFill>
                  <a:srgbClr val="7E001B"/>
                </a:solidFill>
              </a:rPr>
              <a:t>189,0</a:t>
            </a:r>
            <a:r>
              <a:rPr lang="sr-Latn-RS">
                <a:solidFill>
                  <a:srgbClr val="7E001B"/>
                </a:solidFill>
              </a:rPr>
              <a:t> + </a:t>
            </a:r>
            <a:r>
              <a:rPr lang="ru-RU">
                <a:solidFill>
                  <a:srgbClr val="7E001B"/>
                </a:solidFill>
              </a:rPr>
              <a:t>175,5</a:t>
            </a:r>
            <a:r>
              <a:rPr lang="sr-Latn-RS">
                <a:solidFill>
                  <a:srgbClr val="7E001B"/>
                </a:solidFill>
              </a:rPr>
              <a:t>) / </a:t>
            </a:r>
            <a:r>
              <a:rPr lang="en-GB">
                <a:solidFill>
                  <a:srgbClr val="7E001B"/>
                </a:solidFill>
              </a:rPr>
              <a:t>9 = 173,5</a:t>
            </a:r>
            <a:r>
              <a:rPr lang="sr-Latn-RS">
                <a:solidFill>
                  <a:srgbClr val="7E001B"/>
                </a:solidFill>
              </a:rPr>
              <a:t> cm</a:t>
            </a:r>
            <a:endParaRPr lang="sr-Cyrl-RS">
              <a:solidFill>
                <a:srgbClr val="7E001B"/>
              </a:solidFill>
            </a:endParaRPr>
          </a:p>
        </p:txBody>
      </p:sp>
      <p:sp>
        <p:nvSpPr>
          <p:cNvPr id="9" name="TextBox 8">
            <a:extLst>
              <a:ext uri="{FF2B5EF4-FFF2-40B4-BE49-F238E27FC236}">
                <a16:creationId xmlns:a16="http://schemas.microsoft.com/office/drawing/2014/main" id="{BF392041-7F3A-D449-8AC6-04E9F8ACC962}"/>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78971302-5460-1B71-D880-947725B5213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8E1391DD-D76F-EABE-4E23-7032A3F69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10">
            <a:extLst>
              <a:ext uri="{FF2B5EF4-FFF2-40B4-BE49-F238E27FC236}">
                <a16:creationId xmlns:a16="http://schemas.microsoft.com/office/drawing/2014/main" id="{1CD4680B-597D-DF07-04F9-79079527408E}"/>
              </a:ext>
            </a:extLst>
          </p:cNvPr>
          <p:cNvGraphicFramePr>
            <a:graphicFrameLocks noGrp="1"/>
          </p:cNvGraphicFramePr>
          <p:nvPr>
            <p:ph sz="half" idx="2"/>
            <p:extLst>
              <p:ext uri="{D42A27DB-BD31-4B8C-83A1-F6EECF244321}">
                <p14:modId xmlns:p14="http://schemas.microsoft.com/office/powerpoint/2010/main" val="3130177962"/>
              </p:ext>
            </p:extLst>
          </p:nvPr>
        </p:nvGraphicFramePr>
        <p:xfrm>
          <a:off x="8317290" y="1690688"/>
          <a:ext cx="3121336" cy="4189950"/>
        </p:xfrm>
        <a:graphic>
          <a:graphicData uri="http://schemas.openxmlformats.org/drawingml/2006/table">
            <a:tbl>
              <a:tblPr firstRow="1" bandRow="1">
                <a:tableStyleId>{5C22544A-7EE6-4342-B048-85BDC9FD1C3A}</a:tableStyleId>
              </a:tblPr>
              <a:tblGrid>
                <a:gridCol w="1456438">
                  <a:extLst>
                    <a:ext uri="{9D8B030D-6E8A-4147-A177-3AD203B41FA5}">
                      <a16:colId xmlns:a16="http://schemas.microsoft.com/office/drawing/2014/main" val="1387456913"/>
                    </a:ext>
                  </a:extLst>
                </a:gridCol>
                <a:gridCol w="1664898">
                  <a:extLst>
                    <a:ext uri="{9D8B030D-6E8A-4147-A177-3AD203B41FA5}">
                      <a16:colId xmlns:a16="http://schemas.microsoft.com/office/drawing/2014/main" val="247371891"/>
                    </a:ext>
                  </a:extLst>
                </a:gridCol>
              </a:tblGrid>
              <a:tr h="403749">
                <a:tc>
                  <a:txBody>
                    <a:bodyPr/>
                    <a:lstStyle/>
                    <a:p>
                      <a:pPr algn="ctr"/>
                      <a:r>
                        <a:rPr lang="sr-Cyrl-RS" sz="1800"/>
                        <a:t>Испитаник</a:t>
                      </a:r>
                      <a:endParaRPr lang="en-GB" sz="1800"/>
                    </a:p>
                  </a:txBody>
                  <a:tcPr marL="122603" marR="122603" marT="61301" marB="61301">
                    <a:solidFill>
                      <a:srgbClr val="7E001B"/>
                    </a:solidFill>
                  </a:tcPr>
                </a:tc>
                <a:tc>
                  <a:txBody>
                    <a:bodyPr/>
                    <a:lstStyle/>
                    <a:p>
                      <a:pPr algn="ctr"/>
                      <a:r>
                        <a:rPr lang="sr-Cyrl-RS" sz="1800" err="1"/>
                        <a:t>Висин</a:t>
                      </a:r>
                      <a:r>
                        <a:rPr lang="sr-Latn-RS" sz="1800"/>
                        <a:t>a</a:t>
                      </a:r>
                      <a:endParaRPr lang="en-GB" sz="1800"/>
                    </a:p>
                  </a:txBody>
                  <a:tcPr marL="122603" marR="122603" marT="61301" marB="61301">
                    <a:solidFill>
                      <a:srgbClr val="7E001B"/>
                    </a:solidFill>
                  </a:tcPr>
                </a:tc>
                <a:extLst>
                  <a:ext uri="{0D108BD9-81ED-4DB2-BD59-A6C34878D82A}">
                    <a16:rowId xmlns:a16="http://schemas.microsoft.com/office/drawing/2014/main" val="760193325"/>
                  </a:ext>
                </a:extLst>
              </a:tr>
              <a:tr h="420689">
                <a:tc>
                  <a:txBody>
                    <a:bodyPr/>
                    <a:lstStyle/>
                    <a:p>
                      <a:r>
                        <a:rPr lang="sr-Cyrl-RS" sz="1800"/>
                        <a:t>Е1</a:t>
                      </a:r>
                      <a:endParaRPr lang="en-GB" sz="1800"/>
                    </a:p>
                  </a:txBody>
                  <a:tcPr marL="122603" marR="122603" marT="61301" marB="61301"/>
                </a:tc>
                <a:tc>
                  <a:txBody>
                    <a:bodyPr/>
                    <a:lstStyle/>
                    <a:p>
                      <a:r>
                        <a:rPr lang="sr-Cyrl-RS" sz="1800"/>
                        <a:t>180,1</a:t>
                      </a:r>
                    </a:p>
                  </a:txBody>
                  <a:tcPr marL="122603" marR="122603" marT="61301" marB="61301"/>
                </a:tc>
                <a:extLst>
                  <a:ext uri="{0D108BD9-81ED-4DB2-BD59-A6C34878D82A}">
                    <a16:rowId xmlns:a16="http://schemas.microsoft.com/office/drawing/2014/main" val="716116294"/>
                  </a:ext>
                </a:extLst>
              </a:tr>
              <a:tr h="420689">
                <a:tc>
                  <a:txBody>
                    <a:bodyPr/>
                    <a:lstStyle/>
                    <a:p>
                      <a:r>
                        <a:rPr lang="sr-Cyrl-RS" sz="1800"/>
                        <a:t>Е2</a:t>
                      </a:r>
                      <a:endParaRPr lang="en-GB" sz="1800"/>
                    </a:p>
                  </a:txBody>
                  <a:tcPr marL="122603" marR="122603" marT="61301" marB="61301"/>
                </a:tc>
                <a:tc>
                  <a:txBody>
                    <a:bodyPr/>
                    <a:lstStyle/>
                    <a:p>
                      <a:r>
                        <a:rPr lang="sr-Cyrl-RS" sz="1800"/>
                        <a:t>150,3</a:t>
                      </a:r>
                      <a:endParaRPr lang="en-GB" sz="1800"/>
                    </a:p>
                  </a:txBody>
                  <a:tcPr marL="122603" marR="122603" marT="61301" marB="61301"/>
                </a:tc>
                <a:extLst>
                  <a:ext uri="{0D108BD9-81ED-4DB2-BD59-A6C34878D82A}">
                    <a16:rowId xmlns:a16="http://schemas.microsoft.com/office/drawing/2014/main" val="1352179843"/>
                  </a:ext>
                </a:extLst>
              </a:tr>
              <a:tr h="420689">
                <a:tc>
                  <a:txBody>
                    <a:bodyPr/>
                    <a:lstStyle/>
                    <a:p>
                      <a:r>
                        <a:rPr lang="sr-Cyrl-RS" sz="1800"/>
                        <a:t>Е3</a:t>
                      </a:r>
                      <a:endParaRPr lang="en-GB" sz="1800"/>
                    </a:p>
                  </a:txBody>
                  <a:tcPr marL="122603" marR="122603" marT="61301" marB="61301"/>
                </a:tc>
                <a:tc>
                  <a:txBody>
                    <a:bodyPr/>
                    <a:lstStyle/>
                    <a:p>
                      <a:r>
                        <a:rPr lang="sr-Cyrl-RS" sz="1800"/>
                        <a:t>165,0</a:t>
                      </a:r>
                      <a:endParaRPr lang="en-GB" sz="1800"/>
                    </a:p>
                  </a:txBody>
                  <a:tcPr marL="122603" marR="122603" marT="61301" marB="61301"/>
                </a:tc>
                <a:extLst>
                  <a:ext uri="{0D108BD9-81ED-4DB2-BD59-A6C34878D82A}">
                    <a16:rowId xmlns:a16="http://schemas.microsoft.com/office/drawing/2014/main" val="800197576"/>
                  </a:ext>
                </a:extLst>
              </a:tr>
              <a:tr h="420689">
                <a:tc>
                  <a:txBody>
                    <a:bodyPr/>
                    <a:lstStyle/>
                    <a:p>
                      <a:r>
                        <a:rPr lang="sr-Cyrl-RS" sz="1800"/>
                        <a:t>Е4</a:t>
                      </a:r>
                      <a:endParaRPr lang="en-GB" sz="1800"/>
                    </a:p>
                  </a:txBody>
                  <a:tcPr marL="122603" marR="122603" marT="61301" marB="61301"/>
                </a:tc>
                <a:tc>
                  <a:txBody>
                    <a:bodyPr/>
                    <a:lstStyle/>
                    <a:p>
                      <a:r>
                        <a:rPr lang="sr-Cyrl-RS" sz="1800"/>
                        <a:t>162,2</a:t>
                      </a:r>
                      <a:endParaRPr lang="en-GB" sz="1800"/>
                    </a:p>
                  </a:txBody>
                  <a:tcPr marL="122603" marR="122603" marT="61301" marB="61301"/>
                </a:tc>
                <a:extLst>
                  <a:ext uri="{0D108BD9-81ED-4DB2-BD59-A6C34878D82A}">
                    <a16:rowId xmlns:a16="http://schemas.microsoft.com/office/drawing/2014/main" val="1338110212"/>
                  </a:ext>
                </a:extLst>
              </a:tr>
              <a:tr h="420689">
                <a:tc>
                  <a:txBody>
                    <a:bodyPr/>
                    <a:lstStyle/>
                    <a:p>
                      <a:r>
                        <a:rPr lang="sr-Cyrl-RS" sz="1800"/>
                        <a:t>Е5</a:t>
                      </a:r>
                      <a:endParaRPr lang="en-GB" sz="1800"/>
                    </a:p>
                  </a:txBody>
                  <a:tcPr marL="122603" marR="122603" marT="61301" marB="61301"/>
                </a:tc>
                <a:tc>
                  <a:txBody>
                    <a:bodyPr/>
                    <a:lstStyle/>
                    <a:p>
                      <a:r>
                        <a:rPr lang="sr-Cyrl-RS" sz="1800"/>
                        <a:t>171,6</a:t>
                      </a:r>
                      <a:endParaRPr lang="en-GB" sz="1800"/>
                    </a:p>
                  </a:txBody>
                  <a:tcPr marL="122603" marR="122603" marT="61301" marB="61301"/>
                </a:tc>
                <a:extLst>
                  <a:ext uri="{0D108BD9-81ED-4DB2-BD59-A6C34878D82A}">
                    <a16:rowId xmlns:a16="http://schemas.microsoft.com/office/drawing/2014/main" val="3419159076"/>
                  </a:ext>
                </a:extLst>
              </a:tr>
              <a:tr h="420689">
                <a:tc>
                  <a:txBody>
                    <a:bodyPr/>
                    <a:lstStyle/>
                    <a:p>
                      <a:r>
                        <a:rPr lang="sr-Cyrl-RS" sz="1800"/>
                        <a:t>Е6</a:t>
                      </a:r>
                      <a:endParaRPr lang="en-GB" sz="1800"/>
                    </a:p>
                  </a:txBody>
                  <a:tcPr marL="122603" marR="122603" marT="61301" marB="61301"/>
                </a:tc>
                <a:tc>
                  <a:txBody>
                    <a:bodyPr/>
                    <a:lstStyle/>
                    <a:p>
                      <a:r>
                        <a:rPr lang="sr-Cyrl-RS" sz="1800"/>
                        <a:t>175,5</a:t>
                      </a:r>
                      <a:endParaRPr lang="en-GB" sz="1800"/>
                    </a:p>
                  </a:txBody>
                  <a:tcPr marL="122603" marR="122603" marT="61301" marB="61301"/>
                </a:tc>
                <a:extLst>
                  <a:ext uri="{0D108BD9-81ED-4DB2-BD59-A6C34878D82A}">
                    <a16:rowId xmlns:a16="http://schemas.microsoft.com/office/drawing/2014/main" val="1566319435"/>
                  </a:ext>
                </a:extLst>
              </a:tr>
              <a:tr h="420689">
                <a:tc>
                  <a:txBody>
                    <a:bodyPr/>
                    <a:lstStyle/>
                    <a:p>
                      <a:r>
                        <a:rPr lang="sr-Cyrl-RS" sz="1800"/>
                        <a:t>Е7</a:t>
                      </a:r>
                      <a:endParaRPr lang="en-GB" sz="1800"/>
                    </a:p>
                  </a:txBody>
                  <a:tcPr marL="122603" marR="122603" marT="61301" marB="61301"/>
                </a:tc>
                <a:tc>
                  <a:txBody>
                    <a:bodyPr/>
                    <a:lstStyle/>
                    <a:p>
                      <a:r>
                        <a:rPr lang="sr-Cyrl-RS" sz="1800"/>
                        <a:t>192,4</a:t>
                      </a:r>
                      <a:endParaRPr lang="en-GB" sz="1800"/>
                    </a:p>
                  </a:txBody>
                  <a:tcPr marL="122603" marR="122603" marT="61301" marB="61301"/>
                </a:tc>
                <a:extLst>
                  <a:ext uri="{0D108BD9-81ED-4DB2-BD59-A6C34878D82A}">
                    <a16:rowId xmlns:a16="http://schemas.microsoft.com/office/drawing/2014/main" val="2411043691"/>
                  </a:ext>
                </a:extLst>
              </a:tr>
              <a:tr h="420689">
                <a:tc>
                  <a:txBody>
                    <a:bodyPr/>
                    <a:lstStyle/>
                    <a:p>
                      <a:r>
                        <a:rPr lang="sr-Cyrl-RS" sz="1800"/>
                        <a:t>Е8</a:t>
                      </a:r>
                      <a:endParaRPr lang="en-GB" sz="1800"/>
                    </a:p>
                  </a:txBody>
                  <a:tcPr marL="122603" marR="122603" marT="61301" marB="61301"/>
                </a:tc>
                <a:tc>
                  <a:txBody>
                    <a:bodyPr/>
                    <a:lstStyle/>
                    <a:p>
                      <a:r>
                        <a:rPr lang="sr-Cyrl-RS" sz="1800"/>
                        <a:t>189,0</a:t>
                      </a:r>
                      <a:endParaRPr lang="en-GB" sz="1800"/>
                    </a:p>
                  </a:txBody>
                  <a:tcPr marL="122603" marR="122603" marT="61301" marB="61301"/>
                </a:tc>
                <a:extLst>
                  <a:ext uri="{0D108BD9-81ED-4DB2-BD59-A6C34878D82A}">
                    <a16:rowId xmlns:a16="http://schemas.microsoft.com/office/drawing/2014/main" val="3881638739"/>
                  </a:ext>
                </a:extLst>
              </a:tr>
              <a:tr h="420689">
                <a:tc>
                  <a:txBody>
                    <a:bodyPr/>
                    <a:lstStyle/>
                    <a:p>
                      <a:r>
                        <a:rPr lang="sr-Cyrl-RS" sz="1800"/>
                        <a:t>Е9</a:t>
                      </a:r>
                      <a:endParaRPr lang="en-GB" sz="1800"/>
                    </a:p>
                  </a:txBody>
                  <a:tcPr marL="122603" marR="122603" marT="61301" marB="61301"/>
                </a:tc>
                <a:tc>
                  <a:txBody>
                    <a:bodyPr/>
                    <a:lstStyle/>
                    <a:p>
                      <a:r>
                        <a:rPr lang="sr-Cyrl-RS" sz="1800"/>
                        <a:t>175,5</a:t>
                      </a:r>
                      <a:endParaRPr lang="en-GB" sz="1800"/>
                    </a:p>
                  </a:txBody>
                  <a:tcPr marL="122603" marR="122603" marT="61301" marB="61301"/>
                </a:tc>
                <a:extLst>
                  <a:ext uri="{0D108BD9-81ED-4DB2-BD59-A6C34878D82A}">
                    <a16:rowId xmlns:a16="http://schemas.microsoft.com/office/drawing/2014/main" val="414827671"/>
                  </a:ext>
                </a:extLst>
              </a:tr>
            </a:tbl>
          </a:graphicData>
        </a:graphic>
      </p:graphicFrame>
      <p:pic>
        <p:nvPicPr>
          <p:cNvPr id="11" name="Picture 10">
            <a:extLst>
              <a:ext uri="{FF2B5EF4-FFF2-40B4-BE49-F238E27FC236}">
                <a16:creationId xmlns:a16="http://schemas.microsoft.com/office/drawing/2014/main" id="{646F5986-646B-B3A1-1E29-99726C09D875}"/>
              </a:ext>
            </a:extLst>
          </p:cNvPr>
          <p:cNvPicPr>
            <a:picLocks noChangeAspect="1"/>
          </p:cNvPicPr>
          <p:nvPr/>
        </p:nvPicPr>
        <p:blipFill>
          <a:blip r:embed="rId4"/>
          <a:stretch>
            <a:fillRect/>
          </a:stretch>
        </p:blipFill>
        <p:spPr>
          <a:xfrm>
            <a:off x="3881790" y="3202105"/>
            <a:ext cx="1613330" cy="1266378"/>
          </a:xfrm>
          <a:prstGeom prst="rect">
            <a:avLst/>
          </a:prstGeom>
        </p:spPr>
      </p:pic>
    </p:spTree>
    <p:extLst>
      <p:ext uri="{BB962C8B-B14F-4D97-AF65-F5344CB8AC3E}">
        <p14:creationId xmlns:p14="http://schemas.microsoft.com/office/powerpoint/2010/main" val="419521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EFAD7-DF35-7848-3BEE-AB4A6C24D1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2EC7C0-6154-0D27-CB2B-2D327A7CF49F}"/>
              </a:ext>
            </a:extLst>
          </p:cNvPr>
          <p:cNvSpPr>
            <a:spLocks noGrp="1"/>
          </p:cNvSpPr>
          <p:nvPr>
            <p:ph type="title"/>
          </p:nvPr>
        </p:nvSpPr>
        <p:spPr/>
        <p:txBody>
          <a:bodyPr/>
          <a:lstStyle/>
          <a:p>
            <a:r>
              <a:rPr lang="sr-Cyrl-RS"/>
              <a:t>Мере централне тенденције</a:t>
            </a:r>
            <a:endParaRPr lang="en-GB"/>
          </a:p>
        </p:txBody>
      </p:sp>
      <p:sp>
        <p:nvSpPr>
          <p:cNvPr id="8" name="Content Placeholder 7">
            <a:extLst>
              <a:ext uri="{FF2B5EF4-FFF2-40B4-BE49-F238E27FC236}">
                <a16:creationId xmlns:a16="http://schemas.microsoft.com/office/drawing/2014/main" id="{C639EDFC-545F-092F-F268-22CE6B0AFE2F}"/>
              </a:ext>
            </a:extLst>
          </p:cNvPr>
          <p:cNvSpPr>
            <a:spLocks noGrp="1"/>
          </p:cNvSpPr>
          <p:nvPr>
            <p:ph sz="half" idx="1"/>
          </p:nvPr>
        </p:nvSpPr>
        <p:spPr>
          <a:xfrm>
            <a:off x="838200" y="1825625"/>
            <a:ext cx="7348268" cy="4351338"/>
          </a:xfrm>
        </p:spPr>
        <p:txBody>
          <a:bodyPr>
            <a:normAutofit/>
          </a:bodyPr>
          <a:lstStyle/>
          <a:p>
            <a:r>
              <a:rPr lang="sr-Cyrl-RS" b="1"/>
              <a:t>Медијана (</a:t>
            </a:r>
            <a:r>
              <a:rPr lang="en-GB" b="1" err="1"/>
              <a:t>Mdn</a:t>
            </a:r>
            <a:r>
              <a:rPr lang="en-GB" b="1"/>
              <a:t>)</a:t>
            </a:r>
            <a:endParaRPr lang="sr-Cyrl-RS" b="1"/>
          </a:p>
          <a:p>
            <a:pPr lvl="1"/>
            <a:r>
              <a:rPr lang="sr-Cyrl-RS"/>
              <a:t>вредност изнад и испод које се налази половина резултата</a:t>
            </a:r>
          </a:p>
          <a:p>
            <a:pPr lvl="2"/>
            <a:r>
              <a:rPr lang="sr-Cyrl-RS"/>
              <a:t>за непаран број резултата – вредност тачно у средини</a:t>
            </a:r>
            <a:endParaRPr lang="sr-Latn-RS"/>
          </a:p>
          <a:p>
            <a:pPr lvl="2"/>
            <a:r>
              <a:rPr lang="sr-Cyrl-RS"/>
              <a:t>за паран број – просек две вредности које су у средини</a:t>
            </a:r>
            <a:endParaRPr lang="sr-Latn-RS"/>
          </a:p>
          <a:p>
            <a:pPr lvl="1"/>
            <a:r>
              <a:rPr lang="sr-Cyrl-RS"/>
              <a:t>рачуна се из </a:t>
            </a:r>
            <a:r>
              <a:rPr lang="sr-Cyrl-RS" err="1"/>
              <a:t>редоследних</a:t>
            </a:r>
            <a:r>
              <a:rPr lang="sr-Cyrl-RS"/>
              <a:t> статистика (тј. кад сортирамо низ</a:t>
            </a:r>
            <a:endParaRPr lang="sr-Latn-RS"/>
          </a:p>
          <a:p>
            <a:pPr lvl="2"/>
            <a:endParaRPr lang="sr-Latn-RS"/>
          </a:p>
          <a:p>
            <a:pPr lvl="2"/>
            <a:endParaRPr lang="sr-Latn-RS"/>
          </a:p>
          <a:p>
            <a:pPr lvl="1"/>
            <a:r>
              <a:rPr lang="ru-RU">
                <a:solidFill>
                  <a:srgbClr val="7E001B"/>
                </a:solidFill>
              </a:rPr>
              <a:t>М</a:t>
            </a:r>
            <a:r>
              <a:rPr lang="en-GB" err="1">
                <a:solidFill>
                  <a:srgbClr val="7E001B"/>
                </a:solidFill>
              </a:rPr>
              <a:t>dn</a:t>
            </a:r>
            <a:r>
              <a:rPr lang="ru-RU">
                <a:solidFill>
                  <a:srgbClr val="7E001B"/>
                </a:solidFill>
              </a:rPr>
              <a:t> = </a:t>
            </a:r>
            <a:r>
              <a:rPr lang="en-GB">
                <a:solidFill>
                  <a:srgbClr val="7E001B"/>
                </a:solidFill>
              </a:rPr>
              <a:t>175,5</a:t>
            </a:r>
            <a:r>
              <a:rPr lang="sr-Latn-RS">
                <a:solidFill>
                  <a:srgbClr val="7E001B"/>
                </a:solidFill>
              </a:rPr>
              <a:t> cm</a:t>
            </a:r>
            <a:endParaRPr lang="sr-Cyrl-RS">
              <a:solidFill>
                <a:srgbClr val="7E001B"/>
              </a:solidFill>
            </a:endParaRPr>
          </a:p>
        </p:txBody>
      </p:sp>
      <p:sp>
        <p:nvSpPr>
          <p:cNvPr id="9" name="TextBox 8">
            <a:extLst>
              <a:ext uri="{FF2B5EF4-FFF2-40B4-BE49-F238E27FC236}">
                <a16:creationId xmlns:a16="http://schemas.microsoft.com/office/drawing/2014/main" id="{B869BF7B-4464-70BD-29FD-E56149486562}"/>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FF094464-A074-F3FA-4830-244441082A7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6259A573-1FB0-83B4-A18F-D649159D5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10">
            <a:extLst>
              <a:ext uri="{FF2B5EF4-FFF2-40B4-BE49-F238E27FC236}">
                <a16:creationId xmlns:a16="http://schemas.microsoft.com/office/drawing/2014/main" id="{6B793BAE-C593-294F-1767-70BADBF5349B}"/>
              </a:ext>
            </a:extLst>
          </p:cNvPr>
          <p:cNvGraphicFramePr>
            <a:graphicFrameLocks noGrp="1"/>
          </p:cNvGraphicFramePr>
          <p:nvPr>
            <p:ph sz="half" idx="2"/>
            <p:extLst>
              <p:ext uri="{D42A27DB-BD31-4B8C-83A1-F6EECF244321}">
                <p14:modId xmlns:p14="http://schemas.microsoft.com/office/powerpoint/2010/main" val="540596941"/>
              </p:ext>
            </p:extLst>
          </p:nvPr>
        </p:nvGraphicFramePr>
        <p:xfrm>
          <a:off x="8317290" y="1690688"/>
          <a:ext cx="2842404" cy="4189950"/>
        </p:xfrm>
        <a:graphic>
          <a:graphicData uri="http://schemas.openxmlformats.org/drawingml/2006/table">
            <a:tbl>
              <a:tblPr firstRow="1" bandRow="1">
                <a:tableStyleId>{5C22544A-7EE6-4342-B048-85BDC9FD1C3A}</a:tableStyleId>
              </a:tblPr>
              <a:tblGrid>
                <a:gridCol w="1576314">
                  <a:extLst>
                    <a:ext uri="{9D8B030D-6E8A-4147-A177-3AD203B41FA5}">
                      <a16:colId xmlns:a16="http://schemas.microsoft.com/office/drawing/2014/main" val="1387456913"/>
                    </a:ext>
                  </a:extLst>
                </a:gridCol>
                <a:gridCol w="1266090">
                  <a:extLst>
                    <a:ext uri="{9D8B030D-6E8A-4147-A177-3AD203B41FA5}">
                      <a16:colId xmlns:a16="http://schemas.microsoft.com/office/drawing/2014/main" val="247371891"/>
                    </a:ext>
                  </a:extLst>
                </a:gridCol>
              </a:tblGrid>
              <a:tr h="403749">
                <a:tc>
                  <a:txBody>
                    <a:bodyPr/>
                    <a:lstStyle/>
                    <a:p>
                      <a:pPr algn="ctr"/>
                      <a:r>
                        <a:rPr lang="sr-Cyrl-RS" sz="1800"/>
                        <a:t>Испитаник</a:t>
                      </a:r>
                      <a:endParaRPr lang="en-GB" sz="1800"/>
                    </a:p>
                  </a:txBody>
                  <a:tcPr marL="122603" marR="122603" marT="61301" marB="61301">
                    <a:solidFill>
                      <a:srgbClr val="7E001B"/>
                    </a:solidFill>
                  </a:tcPr>
                </a:tc>
                <a:tc>
                  <a:txBody>
                    <a:bodyPr/>
                    <a:lstStyle/>
                    <a:p>
                      <a:pPr algn="ctr"/>
                      <a:r>
                        <a:rPr lang="sr-Cyrl-RS" sz="1800"/>
                        <a:t>Висина</a:t>
                      </a:r>
                      <a:endParaRPr lang="en-GB" sz="1800"/>
                    </a:p>
                  </a:txBody>
                  <a:tcPr marL="122603" marR="122603" marT="61301" marB="61301">
                    <a:solidFill>
                      <a:srgbClr val="7E001B"/>
                    </a:solidFill>
                  </a:tcPr>
                </a:tc>
                <a:extLst>
                  <a:ext uri="{0D108BD9-81ED-4DB2-BD59-A6C34878D82A}">
                    <a16:rowId xmlns:a16="http://schemas.microsoft.com/office/drawing/2014/main" val="760193325"/>
                  </a:ext>
                </a:extLst>
              </a:tr>
              <a:tr h="420689">
                <a:tc>
                  <a:txBody>
                    <a:bodyPr/>
                    <a:lstStyle/>
                    <a:p>
                      <a:r>
                        <a:rPr lang="sr-Cyrl-RS"/>
                        <a:t>Е2</a:t>
                      </a:r>
                      <a:endParaRPr lang="en-GB"/>
                    </a:p>
                  </a:txBody>
                  <a:tcPr/>
                </a:tc>
                <a:tc>
                  <a:txBody>
                    <a:bodyPr/>
                    <a:lstStyle/>
                    <a:p>
                      <a:r>
                        <a:rPr lang="sr-Cyrl-RS"/>
                        <a:t>150,3</a:t>
                      </a:r>
                      <a:endParaRPr lang="en-GB"/>
                    </a:p>
                  </a:txBody>
                  <a:tcPr/>
                </a:tc>
                <a:extLst>
                  <a:ext uri="{0D108BD9-81ED-4DB2-BD59-A6C34878D82A}">
                    <a16:rowId xmlns:a16="http://schemas.microsoft.com/office/drawing/2014/main" val="716116294"/>
                  </a:ext>
                </a:extLst>
              </a:tr>
              <a:tr h="420689">
                <a:tc>
                  <a:txBody>
                    <a:bodyPr/>
                    <a:lstStyle/>
                    <a:p>
                      <a:r>
                        <a:rPr lang="sr-Cyrl-RS"/>
                        <a:t>Е4</a:t>
                      </a:r>
                      <a:endParaRPr lang="en-GB"/>
                    </a:p>
                  </a:txBody>
                  <a:tcPr/>
                </a:tc>
                <a:tc>
                  <a:txBody>
                    <a:bodyPr/>
                    <a:lstStyle/>
                    <a:p>
                      <a:r>
                        <a:rPr lang="sr-Cyrl-RS"/>
                        <a:t>162,2</a:t>
                      </a:r>
                      <a:endParaRPr lang="en-GB"/>
                    </a:p>
                  </a:txBody>
                  <a:tcPr/>
                </a:tc>
                <a:extLst>
                  <a:ext uri="{0D108BD9-81ED-4DB2-BD59-A6C34878D82A}">
                    <a16:rowId xmlns:a16="http://schemas.microsoft.com/office/drawing/2014/main" val="1352179843"/>
                  </a:ext>
                </a:extLst>
              </a:tr>
              <a:tr h="420689">
                <a:tc>
                  <a:txBody>
                    <a:bodyPr/>
                    <a:lstStyle/>
                    <a:p>
                      <a:r>
                        <a:rPr lang="sr-Cyrl-RS"/>
                        <a:t>Е3</a:t>
                      </a:r>
                      <a:endParaRPr lang="en-GB"/>
                    </a:p>
                  </a:txBody>
                  <a:tcPr/>
                </a:tc>
                <a:tc>
                  <a:txBody>
                    <a:bodyPr/>
                    <a:lstStyle/>
                    <a:p>
                      <a:r>
                        <a:rPr lang="sr-Cyrl-RS"/>
                        <a:t>165,0</a:t>
                      </a:r>
                      <a:endParaRPr lang="en-GB"/>
                    </a:p>
                  </a:txBody>
                  <a:tcPr/>
                </a:tc>
                <a:extLst>
                  <a:ext uri="{0D108BD9-81ED-4DB2-BD59-A6C34878D82A}">
                    <a16:rowId xmlns:a16="http://schemas.microsoft.com/office/drawing/2014/main" val="800197576"/>
                  </a:ext>
                </a:extLst>
              </a:tr>
              <a:tr h="420689">
                <a:tc>
                  <a:txBody>
                    <a:bodyPr/>
                    <a:lstStyle/>
                    <a:p>
                      <a:r>
                        <a:rPr lang="sr-Cyrl-RS"/>
                        <a:t>Е5</a:t>
                      </a:r>
                      <a:endParaRPr lang="en-GB"/>
                    </a:p>
                  </a:txBody>
                  <a:tcPr/>
                </a:tc>
                <a:tc>
                  <a:txBody>
                    <a:bodyPr/>
                    <a:lstStyle/>
                    <a:p>
                      <a:r>
                        <a:rPr lang="sr-Cyrl-RS"/>
                        <a:t>171,6</a:t>
                      </a:r>
                      <a:endParaRPr lang="en-GB"/>
                    </a:p>
                  </a:txBody>
                  <a:tcPr/>
                </a:tc>
                <a:extLst>
                  <a:ext uri="{0D108BD9-81ED-4DB2-BD59-A6C34878D82A}">
                    <a16:rowId xmlns:a16="http://schemas.microsoft.com/office/drawing/2014/main" val="1338110212"/>
                  </a:ext>
                </a:extLst>
              </a:tr>
              <a:tr h="420689">
                <a:tc>
                  <a:txBody>
                    <a:bodyPr/>
                    <a:lstStyle/>
                    <a:p>
                      <a:r>
                        <a:rPr lang="sr-Cyrl-RS"/>
                        <a:t>Е6</a:t>
                      </a:r>
                      <a:endParaRPr lang="en-GB"/>
                    </a:p>
                  </a:txBody>
                  <a:tcPr/>
                </a:tc>
                <a:tc>
                  <a:txBody>
                    <a:bodyPr/>
                    <a:lstStyle/>
                    <a:p>
                      <a:r>
                        <a:rPr lang="sr-Cyrl-RS"/>
                        <a:t>175,5</a:t>
                      </a:r>
                      <a:endParaRPr lang="en-GB"/>
                    </a:p>
                  </a:txBody>
                  <a:tcPr/>
                </a:tc>
                <a:extLst>
                  <a:ext uri="{0D108BD9-81ED-4DB2-BD59-A6C34878D82A}">
                    <a16:rowId xmlns:a16="http://schemas.microsoft.com/office/drawing/2014/main" val="3419159076"/>
                  </a:ext>
                </a:extLst>
              </a:tr>
              <a:tr h="420689">
                <a:tc>
                  <a:txBody>
                    <a:bodyPr/>
                    <a:lstStyle/>
                    <a:p>
                      <a:r>
                        <a:rPr lang="sr-Cyrl-RS"/>
                        <a:t>Е9</a:t>
                      </a:r>
                      <a:endParaRPr lang="en-GB"/>
                    </a:p>
                  </a:txBody>
                  <a:tcPr/>
                </a:tc>
                <a:tc>
                  <a:txBody>
                    <a:bodyPr/>
                    <a:lstStyle/>
                    <a:p>
                      <a:r>
                        <a:rPr lang="sr-Cyrl-RS"/>
                        <a:t>175,5</a:t>
                      </a:r>
                      <a:endParaRPr lang="en-GB"/>
                    </a:p>
                  </a:txBody>
                  <a:tcPr/>
                </a:tc>
                <a:extLst>
                  <a:ext uri="{0D108BD9-81ED-4DB2-BD59-A6C34878D82A}">
                    <a16:rowId xmlns:a16="http://schemas.microsoft.com/office/drawing/2014/main" val="1566319435"/>
                  </a:ext>
                </a:extLst>
              </a:tr>
              <a:tr h="420689">
                <a:tc>
                  <a:txBody>
                    <a:bodyPr/>
                    <a:lstStyle/>
                    <a:p>
                      <a:r>
                        <a:rPr lang="sr-Cyrl-RS"/>
                        <a:t>Е1</a:t>
                      </a:r>
                      <a:endParaRPr lang="en-GB"/>
                    </a:p>
                  </a:txBody>
                  <a:tcPr/>
                </a:tc>
                <a:tc>
                  <a:txBody>
                    <a:bodyPr/>
                    <a:lstStyle/>
                    <a:p>
                      <a:r>
                        <a:rPr lang="sr-Cyrl-RS"/>
                        <a:t>180,1</a:t>
                      </a:r>
                    </a:p>
                  </a:txBody>
                  <a:tcPr/>
                </a:tc>
                <a:extLst>
                  <a:ext uri="{0D108BD9-81ED-4DB2-BD59-A6C34878D82A}">
                    <a16:rowId xmlns:a16="http://schemas.microsoft.com/office/drawing/2014/main" val="2411043691"/>
                  </a:ext>
                </a:extLst>
              </a:tr>
              <a:tr h="420689">
                <a:tc>
                  <a:txBody>
                    <a:bodyPr/>
                    <a:lstStyle/>
                    <a:p>
                      <a:r>
                        <a:rPr lang="sr-Cyrl-RS"/>
                        <a:t>Е8</a:t>
                      </a:r>
                      <a:endParaRPr lang="en-GB"/>
                    </a:p>
                  </a:txBody>
                  <a:tcPr/>
                </a:tc>
                <a:tc>
                  <a:txBody>
                    <a:bodyPr/>
                    <a:lstStyle/>
                    <a:p>
                      <a:r>
                        <a:rPr lang="sr-Cyrl-RS"/>
                        <a:t>189,0</a:t>
                      </a:r>
                      <a:endParaRPr lang="en-GB"/>
                    </a:p>
                  </a:txBody>
                  <a:tcPr/>
                </a:tc>
                <a:extLst>
                  <a:ext uri="{0D108BD9-81ED-4DB2-BD59-A6C34878D82A}">
                    <a16:rowId xmlns:a16="http://schemas.microsoft.com/office/drawing/2014/main" val="3881638739"/>
                  </a:ext>
                </a:extLst>
              </a:tr>
              <a:tr h="420689">
                <a:tc>
                  <a:txBody>
                    <a:bodyPr/>
                    <a:lstStyle/>
                    <a:p>
                      <a:r>
                        <a:rPr lang="sr-Cyrl-RS"/>
                        <a:t>Е7</a:t>
                      </a:r>
                      <a:endParaRPr lang="en-GB"/>
                    </a:p>
                  </a:txBody>
                  <a:tcPr/>
                </a:tc>
                <a:tc>
                  <a:txBody>
                    <a:bodyPr/>
                    <a:lstStyle/>
                    <a:p>
                      <a:r>
                        <a:rPr lang="sr-Cyrl-RS"/>
                        <a:t>192,4</a:t>
                      </a:r>
                      <a:endParaRPr lang="en-GB"/>
                    </a:p>
                  </a:txBody>
                  <a:tcPr/>
                </a:tc>
                <a:extLst>
                  <a:ext uri="{0D108BD9-81ED-4DB2-BD59-A6C34878D82A}">
                    <a16:rowId xmlns:a16="http://schemas.microsoft.com/office/drawing/2014/main" val="414827671"/>
                  </a:ext>
                </a:extLst>
              </a:tr>
            </a:tbl>
          </a:graphicData>
        </a:graphic>
      </p:graphicFrame>
      <p:pic>
        <p:nvPicPr>
          <p:cNvPr id="4" name="Picture 3">
            <a:extLst>
              <a:ext uri="{FF2B5EF4-FFF2-40B4-BE49-F238E27FC236}">
                <a16:creationId xmlns:a16="http://schemas.microsoft.com/office/drawing/2014/main" id="{537722EB-2091-7FE0-C4AC-F3127AFF6781}"/>
              </a:ext>
            </a:extLst>
          </p:cNvPr>
          <p:cNvPicPr>
            <a:picLocks noChangeAspect="1"/>
          </p:cNvPicPr>
          <p:nvPr/>
        </p:nvPicPr>
        <p:blipFill>
          <a:blip r:embed="rId4"/>
          <a:stretch>
            <a:fillRect/>
          </a:stretch>
        </p:blipFill>
        <p:spPr>
          <a:xfrm>
            <a:off x="2268411" y="4931252"/>
            <a:ext cx="1846395" cy="600079"/>
          </a:xfrm>
          <a:prstGeom prst="rect">
            <a:avLst/>
          </a:prstGeom>
        </p:spPr>
      </p:pic>
      <p:pic>
        <p:nvPicPr>
          <p:cNvPr id="11" name="Picture 10">
            <a:extLst>
              <a:ext uri="{FF2B5EF4-FFF2-40B4-BE49-F238E27FC236}">
                <a16:creationId xmlns:a16="http://schemas.microsoft.com/office/drawing/2014/main" id="{F006E7E2-6327-F7C3-A97E-6B3F934D5DD5}"/>
              </a:ext>
            </a:extLst>
          </p:cNvPr>
          <p:cNvPicPr>
            <a:picLocks noChangeAspect="1"/>
          </p:cNvPicPr>
          <p:nvPr/>
        </p:nvPicPr>
        <p:blipFill>
          <a:blip r:embed="rId5"/>
          <a:stretch>
            <a:fillRect/>
          </a:stretch>
        </p:blipFill>
        <p:spPr>
          <a:xfrm>
            <a:off x="4528867" y="4931252"/>
            <a:ext cx="2588122" cy="654826"/>
          </a:xfrm>
          <a:prstGeom prst="rect">
            <a:avLst/>
          </a:prstGeom>
        </p:spPr>
      </p:pic>
    </p:spTree>
    <p:extLst>
      <p:ext uri="{BB962C8B-B14F-4D97-AF65-F5344CB8AC3E}">
        <p14:creationId xmlns:p14="http://schemas.microsoft.com/office/powerpoint/2010/main" val="192317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42D2-83A2-ED6D-2F75-BA49AFBB507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6F72F13-90DA-35DA-DF65-3B86D03A2D4E}"/>
              </a:ext>
            </a:extLst>
          </p:cNvPr>
          <p:cNvSpPr>
            <a:spLocks noGrp="1"/>
          </p:cNvSpPr>
          <p:nvPr>
            <p:ph type="title"/>
          </p:nvPr>
        </p:nvSpPr>
        <p:spPr/>
        <p:txBody>
          <a:bodyPr/>
          <a:lstStyle/>
          <a:p>
            <a:r>
              <a:rPr lang="sr-Cyrl-RS"/>
              <a:t>Мере централне тенденције</a:t>
            </a:r>
            <a:endParaRPr lang="en-GB"/>
          </a:p>
        </p:txBody>
      </p:sp>
      <p:sp>
        <p:nvSpPr>
          <p:cNvPr id="8" name="Content Placeholder 7">
            <a:extLst>
              <a:ext uri="{FF2B5EF4-FFF2-40B4-BE49-F238E27FC236}">
                <a16:creationId xmlns:a16="http://schemas.microsoft.com/office/drawing/2014/main" id="{4D8A6D9D-D26F-13B8-A05A-AC303A05EAFE}"/>
              </a:ext>
            </a:extLst>
          </p:cNvPr>
          <p:cNvSpPr>
            <a:spLocks noGrp="1"/>
          </p:cNvSpPr>
          <p:nvPr>
            <p:ph idx="1"/>
          </p:nvPr>
        </p:nvSpPr>
        <p:spPr>
          <a:xfrm>
            <a:off x="838200" y="1825625"/>
            <a:ext cx="7400026" cy="4351338"/>
          </a:xfrm>
        </p:spPr>
        <p:txBody>
          <a:bodyPr>
            <a:normAutofit/>
          </a:bodyPr>
          <a:lstStyle/>
          <a:p>
            <a:r>
              <a:rPr lang="sr-Cyrl-RS"/>
              <a:t>Мод</a:t>
            </a:r>
            <a:r>
              <a:rPr lang="sr-Latn-RS"/>
              <a:t> (Mod)</a:t>
            </a:r>
            <a:endParaRPr lang="sr-Cyrl-RS"/>
          </a:p>
          <a:p>
            <a:pPr lvl="1"/>
            <a:r>
              <a:rPr lang="sr-Cyrl-RS"/>
              <a:t>најучесталија мера у узорку</a:t>
            </a:r>
            <a:endParaRPr lang="sr-Latn-RS"/>
          </a:p>
          <a:p>
            <a:pPr lvl="1"/>
            <a:r>
              <a:rPr lang="ru-RU">
                <a:solidFill>
                  <a:srgbClr val="7E001B"/>
                </a:solidFill>
              </a:rPr>
              <a:t>М</a:t>
            </a:r>
            <a:r>
              <a:rPr lang="en-GB" err="1">
                <a:solidFill>
                  <a:srgbClr val="7E001B"/>
                </a:solidFill>
              </a:rPr>
              <a:t>dn</a:t>
            </a:r>
            <a:r>
              <a:rPr lang="ru-RU">
                <a:solidFill>
                  <a:srgbClr val="7E001B"/>
                </a:solidFill>
              </a:rPr>
              <a:t> = </a:t>
            </a:r>
            <a:r>
              <a:rPr lang="en-GB">
                <a:solidFill>
                  <a:srgbClr val="7E001B"/>
                </a:solidFill>
              </a:rPr>
              <a:t>175,5</a:t>
            </a:r>
            <a:endParaRPr lang="sr-Cyrl-RS"/>
          </a:p>
          <a:p>
            <a:pPr lvl="1"/>
            <a:endParaRPr lang="sr-Cyrl-RS"/>
          </a:p>
        </p:txBody>
      </p:sp>
      <p:sp>
        <p:nvSpPr>
          <p:cNvPr id="9" name="TextBox 8">
            <a:extLst>
              <a:ext uri="{FF2B5EF4-FFF2-40B4-BE49-F238E27FC236}">
                <a16:creationId xmlns:a16="http://schemas.microsoft.com/office/drawing/2014/main" id="{18EA13D6-52BF-DF28-9066-07E6304E3C13}"/>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778AFCAA-27B5-B0AC-69D3-C3593C19DF9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09940A3B-6469-A583-67A7-9BBB474AF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0">
            <a:extLst>
              <a:ext uri="{FF2B5EF4-FFF2-40B4-BE49-F238E27FC236}">
                <a16:creationId xmlns:a16="http://schemas.microsoft.com/office/drawing/2014/main" id="{7AE0191B-9F68-4487-D807-A3DCBC3AA2E7}"/>
              </a:ext>
            </a:extLst>
          </p:cNvPr>
          <p:cNvGraphicFramePr>
            <a:graphicFrameLocks/>
          </p:cNvGraphicFramePr>
          <p:nvPr>
            <p:extLst>
              <p:ext uri="{D42A27DB-BD31-4B8C-83A1-F6EECF244321}">
                <p14:modId xmlns:p14="http://schemas.microsoft.com/office/powerpoint/2010/main" val="4104062527"/>
              </p:ext>
            </p:extLst>
          </p:nvPr>
        </p:nvGraphicFramePr>
        <p:xfrm>
          <a:off x="8317290" y="1690688"/>
          <a:ext cx="2842404" cy="4189950"/>
        </p:xfrm>
        <a:graphic>
          <a:graphicData uri="http://schemas.openxmlformats.org/drawingml/2006/table">
            <a:tbl>
              <a:tblPr firstRow="1" bandRow="1">
                <a:tableStyleId>{5C22544A-7EE6-4342-B048-85BDC9FD1C3A}</a:tableStyleId>
              </a:tblPr>
              <a:tblGrid>
                <a:gridCol w="1576314">
                  <a:extLst>
                    <a:ext uri="{9D8B030D-6E8A-4147-A177-3AD203B41FA5}">
                      <a16:colId xmlns:a16="http://schemas.microsoft.com/office/drawing/2014/main" val="1387456913"/>
                    </a:ext>
                  </a:extLst>
                </a:gridCol>
                <a:gridCol w="1266090">
                  <a:extLst>
                    <a:ext uri="{9D8B030D-6E8A-4147-A177-3AD203B41FA5}">
                      <a16:colId xmlns:a16="http://schemas.microsoft.com/office/drawing/2014/main" val="247371891"/>
                    </a:ext>
                  </a:extLst>
                </a:gridCol>
              </a:tblGrid>
              <a:tr h="403749">
                <a:tc>
                  <a:txBody>
                    <a:bodyPr/>
                    <a:lstStyle/>
                    <a:p>
                      <a:pPr algn="ctr"/>
                      <a:r>
                        <a:rPr lang="sr-Cyrl-RS" sz="1800"/>
                        <a:t>Испитаник</a:t>
                      </a:r>
                      <a:endParaRPr lang="en-GB" sz="1800"/>
                    </a:p>
                  </a:txBody>
                  <a:tcPr marL="122603" marR="122603" marT="61301" marB="61301">
                    <a:solidFill>
                      <a:srgbClr val="7E001B"/>
                    </a:solidFill>
                  </a:tcPr>
                </a:tc>
                <a:tc>
                  <a:txBody>
                    <a:bodyPr/>
                    <a:lstStyle/>
                    <a:p>
                      <a:pPr algn="ctr"/>
                      <a:r>
                        <a:rPr lang="sr-Cyrl-RS" sz="1800"/>
                        <a:t>Висина</a:t>
                      </a:r>
                      <a:endParaRPr lang="en-GB" sz="1800"/>
                    </a:p>
                  </a:txBody>
                  <a:tcPr marL="122603" marR="122603" marT="61301" marB="61301">
                    <a:solidFill>
                      <a:srgbClr val="7E001B"/>
                    </a:solidFill>
                  </a:tcPr>
                </a:tc>
                <a:extLst>
                  <a:ext uri="{0D108BD9-81ED-4DB2-BD59-A6C34878D82A}">
                    <a16:rowId xmlns:a16="http://schemas.microsoft.com/office/drawing/2014/main" val="760193325"/>
                  </a:ext>
                </a:extLst>
              </a:tr>
              <a:tr h="420689">
                <a:tc>
                  <a:txBody>
                    <a:bodyPr/>
                    <a:lstStyle/>
                    <a:p>
                      <a:r>
                        <a:rPr lang="sr-Cyrl-RS" sz="1800"/>
                        <a:t>Е1</a:t>
                      </a:r>
                      <a:endParaRPr lang="en-GB" sz="1800"/>
                    </a:p>
                  </a:txBody>
                  <a:tcPr marL="122603" marR="122603" marT="61301" marB="61301"/>
                </a:tc>
                <a:tc>
                  <a:txBody>
                    <a:bodyPr/>
                    <a:lstStyle/>
                    <a:p>
                      <a:r>
                        <a:rPr lang="sr-Cyrl-RS" sz="1800"/>
                        <a:t>180,1</a:t>
                      </a:r>
                    </a:p>
                  </a:txBody>
                  <a:tcPr marL="122603" marR="122603" marT="61301" marB="61301"/>
                </a:tc>
                <a:extLst>
                  <a:ext uri="{0D108BD9-81ED-4DB2-BD59-A6C34878D82A}">
                    <a16:rowId xmlns:a16="http://schemas.microsoft.com/office/drawing/2014/main" val="716116294"/>
                  </a:ext>
                </a:extLst>
              </a:tr>
              <a:tr h="420689">
                <a:tc>
                  <a:txBody>
                    <a:bodyPr/>
                    <a:lstStyle/>
                    <a:p>
                      <a:r>
                        <a:rPr lang="sr-Cyrl-RS" sz="1800"/>
                        <a:t>Е2</a:t>
                      </a:r>
                      <a:endParaRPr lang="en-GB" sz="1800"/>
                    </a:p>
                  </a:txBody>
                  <a:tcPr marL="122603" marR="122603" marT="61301" marB="61301"/>
                </a:tc>
                <a:tc>
                  <a:txBody>
                    <a:bodyPr/>
                    <a:lstStyle/>
                    <a:p>
                      <a:r>
                        <a:rPr lang="sr-Cyrl-RS" sz="1800"/>
                        <a:t>150,3</a:t>
                      </a:r>
                      <a:endParaRPr lang="en-GB" sz="1800"/>
                    </a:p>
                  </a:txBody>
                  <a:tcPr marL="122603" marR="122603" marT="61301" marB="61301"/>
                </a:tc>
                <a:extLst>
                  <a:ext uri="{0D108BD9-81ED-4DB2-BD59-A6C34878D82A}">
                    <a16:rowId xmlns:a16="http://schemas.microsoft.com/office/drawing/2014/main" val="1352179843"/>
                  </a:ext>
                </a:extLst>
              </a:tr>
              <a:tr h="420689">
                <a:tc>
                  <a:txBody>
                    <a:bodyPr/>
                    <a:lstStyle/>
                    <a:p>
                      <a:r>
                        <a:rPr lang="sr-Cyrl-RS" sz="1800"/>
                        <a:t>Е3</a:t>
                      </a:r>
                      <a:endParaRPr lang="en-GB" sz="1800"/>
                    </a:p>
                  </a:txBody>
                  <a:tcPr marL="122603" marR="122603" marT="61301" marB="61301"/>
                </a:tc>
                <a:tc>
                  <a:txBody>
                    <a:bodyPr/>
                    <a:lstStyle/>
                    <a:p>
                      <a:r>
                        <a:rPr lang="sr-Cyrl-RS" sz="1800"/>
                        <a:t>165,0</a:t>
                      </a:r>
                      <a:endParaRPr lang="en-GB" sz="1800"/>
                    </a:p>
                  </a:txBody>
                  <a:tcPr marL="122603" marR="122603" marT="61301" marB="61301"/>
                </a:tc>
                <a:extLst>
                  <a:ext uri="{0D108BD9-81ED-4DB2-BD59-A6C34878D82A}">
                    <a16:rowId xmlns:a16="http://schemas.microsoft.com/office/drawing/2014/main" val="800197576"/>
                  </a:ext>
                </a:extLst>
              </a:tr>
              <a:tr h="420689">
                <a:tc>
                  <a:txBody>
                    <a:bodyPr/>
                    <a:lstStyle/>
                    <a:p>
                      <a:r>
                        <a:rPr lang="sr-Cyrl-RS" sz="1800"/>
                        <a:t>Е4</a:t>
                      </a:r>
                      <a:endParaRPr lang="en-GB" sz="1800"/>
                    </a:p>
                  </a:txBody>
                  <a:tcPr marL="122603" marR="122603" marT="61301" marB="61301"/>
                </a:tc>
                <a:tc>
                  <a:txBody>
                    <a:bodyPr/>
                    <a:lstStyle/>
                    <a:p>
                      <a:r>
                        <a:rPr lang="sr-Cyrl-RS" sz="1800"/>
                        <a:t>162,2</a:t>
                      </a:r>
                      <a:endParaRPr lang="en-GB" sz="1800"/>
                    </a:p>
                  </a:txBody>
                  <a:tcPr marL="122603" marR="122603" marT="61301" marB="61301"/>
                </a:tc>
                <a:extLst>
                  <a:ext uri="{0D108BD9-81ED-4DB2-BD59-A6C34878D82A}">
                    <a16:rowId xmlns:a16="http://schemas.microsoft.com/office/drawing/2014/main" val="1338110212"/>
                  </a:ext>
                </a:extLst>
              </a:tr>
              <a:tr h="420689">
                <a:tc>
                  <a:txBody>
                    <a:bodyPr/>
                    <a:lstStyle/>
                    <a:p>
                      <a:r>
                        <a:rPr lang="sr-Cyrl-RS" sz="1800"/>
                        <a:t>Е5</a:t>
                      </a:r>
                      <a:endParaRPr lang="en-GB" sz="1800"/>
                    </a:p>
                  </a:txBody>
                  <a:tcPr marL="122603" marR="122603" marT="61301" marB="61301"/>
                </a:tc>
                <a:tc>
                  <a:txBody>
                    <a:bodyPr/>
                    <a:lstStyle/>
                    <a:p>
                      <a:r>
                        <a:rPr lang="sr-Cyrl-RS" sz="1800"/>
                        <a:t>171,6</a:t>
                      </a:r>
                      <a:endParaRPr lang="en-GB" sz="1800"/>
                    </a:p>
                  </a:txBody>
                  <a:tcPr marL="122603" marR="122603" marT="61301" marB="61301"/>
                </a:tc>
                <a:extLst>
                  <a:ext uri="{0D108BD9-81ED-4DB2-BD59-A6C34878D82A}">
                    <a16:rowId xmlns:a16="http://schemas.microsoft.com/office/drawing/2014/main" val="3419159076"/>
                  </a:ext>
                </a:extLst>
              </a:tr>
              <a:tr h="420689">
                <a:tc>
                  <a:txBody>
                    <a:bodyPr/>
                    <a:lstStyle/>
                    <a:p>
                      <a:r>
                        <a:rPr lang="sr-Cyrl-RS" sz="1800"/>
                        <a:t>Е6</a:t>
                      </a:r>
                      <a:endParaRPr lang="en-GB" sz="1800"/>
                    </a:p>
                  </a:txBody>
                  <a:tcPr marL="122603" marR="122603" marT="61301" marB="61301"/>
                </a:tc>
                <a:tc>
                  <a:txBody>
                    <a:bodyPr/>
                    <a:lstStyle/>
                    <a:p>
                      <a:r>
                        <a:rPr lang="sr-Cyrl-RS" sz="1800"/>
                        <a:t>175,5</a:t>
                      </a:r>
                      <a:endParaRPr lang="en-GB" sz="1800"/>
                    </a:p>
                  </a:txBody>
                  <a:tcPr marL="122603" marR="122603" marT="61301" marB="61301"/>
                </a:tc>
                <a:extLst>
                  <a:ext uri="{0D108BD9-81ED-4DB2-BD59-A6C34878D82A}">
                    <a16:rowId xmlns:a16="http://schemas.microsoft.com/office/drawing/2014/main" val="1566319435"/>
                  </a:ext>
                </a:extLst>
              </a:tr>
              <a:tr h="420689">
                <a:tc>
                  <a:txBody>
                    <a:bodyPr/>
                    <a:lstStyle/>
                    <a:p>
                      <a:r>
                        <a:rPr lang="sr-Cyrl-RS" sz="1800"/>
                        <a:t>Е7</a:t>
                      </a:r>
                      <a:endParaRPr lang="en-GB" sz="1800"/>
                    </a:p>
                  </a:txBody>
                  <a:tcPr marL="122603" marR="122603" marT="61301" marB="61301"/>
                </a:tc>
                <a:tc>
                  <a:txBody>
                    <a:bodyPr/>
                    <a:lstStyle/>
                    <a:p>
                      <a:r>
                        <a:rPr lang="sr-Cyrl-RS" sz="1800"/>
                        <a:t>192,4</a:t>
                      </a:r>
                      <a:endParaRPr lang="en-GB" sz="1800"/>
                    </a:p>
                  </a:txBody>
                  <a:tcPr marL="122603" marR="122603" marT="61301" marB="61301"/>
                </a:tc>
                <a:extLst>
                  <a:ext uri="{0D108BD9-81ED-4DB2-BD59-A6C34878D82A}">
                    <a16:rowId xmlns:a16="http://schemas.microsoft.com/office/drawing/2014/main" val="2411043691"/>
                  </a:ext>
                </a:extLst>
              </a:tr>
              <a:tr h="420689">
                <a:tc>
                  <a:txBody>
                    <a:bodyPr/>
                    <a:lstStyle/>
                    <a:p>
                      <a:r>
                        <a:rPr lang="sr-Cyrl-RS" sz="1800"/>
                        <a:t>Е8</a:t>
                      </a:r>
                      <a:endParaRPr lang="en-GB" sz="1800"/>
                    </a:p>
                  </a:txBody>
                  <a:tcPr marL="122603" marR="122603" marT="61301" marB="61301"/>
                </a:tc>
                <a:tc>
                  <a:txBody>
                    <a:bodyPr/>
                    <a:lstStyle/>
                    <a:p>
                      <a:r>
                        <a:rPr lang="sr-Cyrl-RS" sz="1800"/>
                        <a:t>189,0</a:t>
                      </a:r>
                      <a:endParaRPr lang="en-GB" sz="1800"/>
                    </a:p>
                  </a:txBody>
                  <a:tcPr marL="122603" marR="122603" marT="61301" marB="61301"/>
                </a:tc>
                <a:extLst>
                  <a:ext uri="{0D108BD9-81ED-4DB2-BD59-A6C34878D82A}">
                    <a16:rowId xmlns:a16="http://schemas.microsoft.com/office/drawing/2014/main" val="3881638739"/>
                  </a:ext>
                </a:extLst>
              </a:tr>
              <a:tr h="420689">
                <a:tc>
                  <a:txBody>
                    <a:bodyPr/>
                    <a:lstStyle/>
                    <a:p>
                      <a:r>
                        <a:rPr lang="sr-Cyrl-RS" sz="1800"/>
                        <a:t>Е9</a:t>
                      </a:r>
                      <a:endParaRPr lang="en-GB" sz="1800"/>
                    </a:p>
                  </a:txBody>
                  <a:tcPr marL="122603" marR="122603" marT="61301" marB="61301"/>
                </a:tc>
                <a:tc>
                  <a:txBody>
                    <a:bodyPr/>
                    <a:lstStyle/>
                    <a:p>
                      <a:r>
                        <a:rPr lang="sr-Cyrl-RS" sz="1800"/>
                        <a:t>175,5</a:t>
                      </a:r>
                      <a:endParaRPr lang="en-GB" sz="1800"/>
                    </a:p>
                  </a:txBody>
                  <a:tcPr marL="122603" marR="122603" marT="61301" marB="61301"/>
                </a:tc>
                <a:extLst>
                  <a:ext uri="{0D108BD9-81ED-4DB2-BD59-A6C34878D82A}">
                    <a16:rowId xmlns:a16="http://schemas.microsoft.com/office/drawing/2014/main" val="414827671"/>
                  </a:ext>
                </a:extLst>
              </a:tr>
            </a:tbl>
          </a:graphicData>
        </a:graphic>
      </p:graphicFrame>
    </p:spTree>
    <p:extLst>
      <p:ext uri="{BB962C8B-B14F-4D97-AF65-F5344CB8AC3E}">
        <p14:creationId xmlns:p14="http://schemas.microsoft.com/office/powerpoint/2010/main" val="34583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C8DC-A6A5-D676-9B82-8D1BCA4BB423}"/>
              </a:ext>
            </a:extLst>
          </p:cNvPr>
          <p:cNvSpPr>
            <a:spLocks noGrp="1"/>
          </p:cNvSpPr>
          <p:nvPr>
            <p:ph type="title"/>
          </p:nvPr>
        </p:nvSpPr>
        <p:spPr/>
        <p:txBody>
          <a:bodyPr/>
          <a:lstStyle/>
          <a:p>
            <a:r>
              <a:rPr lang="sr-Cyrl-RS"/>
              <a:t>Друге мере локације: </a:t>
            </a:r>
            <a:r>
              <a:rPr lang="sr-Cyrl-RS" err="1"/>
              <a:t>перцентили</a:t>
            </a:r>
            <a:endParaRPr lang="en-GB"/>
          </a:p>
        </p:txBody>
      </p:sp>
      <p:sp>
        <p:nvSpPr>
          <p:cNvPr id="5" name="Content Placeholder 4">
            <a:extLst>
              <a:ext uri="{FF2B5EF4-FFF2-40B4-BE49-F238E27FC236}">
                <a16:creationId xmlns:a16="http://schemas.microsoft.com/office/drawing/2014/main" id="{F50F5A15-1B03-A69B-38F6-C4EB909C5EA5}"/>
              </a:ext>
            </a:extLst>
          </p:cNvPr>
          <p:cNvSpPr>
            <a:spLocks noGrp="1"/>
          </p:cNvSpPr>
          <p:nvPr>
            <p:ph sz="half" idx="2"/>
          </p:nvPr>
        </p:nvSpPr>
        <p:spPr>
          <a:xfrm>
            <a:off x="7880021" y="1834442"/>
            <a:ext cx="3851903" cy="4736071"/>
          </a:xfrm>
        </p:spPr>
        <p:txBody>
          <a:bodyPr>
            <a:normAutofit lnSpcReduction="10000"/>
          </a:bodyPr>
          <a:lstStyle/>
          <a:p>
            <a:r>
              <a:rPr lang="sr-Cyrl-RS" b="1" err="1"/>
              <a:t>Перцентил</a:t>
            </a:r>
            <a:endParaRPr lang="sr-Cyrl-RS" b="1"/>
          </a:p>
          <a:p>
            <a:pPr lvl="1"/>
            <a:r>
              <a:rPr lang="sr-Latn-RS" err="1"/>
              <a:t>P</a:t>
            </a:r>
            <a:r>
              <a:rPr lang="sr-Latn-RS" baseline="-25000" err="1"/>
              <a:t>n</a:t>
            </a:r>
            <a:r>
              <a:rPr lang="sr-Cyrl-RS"/>
              <a:t>: вредност варијабле испод које је </a:t>
            </a:r>
            <a:r>
              <a:rPr lang="sr-Latn-RS"/>
              <a:t>n% </a:t>
            </a:r>
            <a:r>
              <a:rPr lang="sr-Cyrl-RS"/>
              <a:t>резултата у узорку</a:t>
            </a:r>
            <a:endParaRPr lang="sr-Latn-RS"/>
          </a:p>
          <a:p>
            <a:pPr lvl="1"/>
            <a:r>
              <a:rPr lang="sr-Latn-RS">
                <a:solidFill>
                  <a:srgbClr val="6A0314"/>
                </a:solidFill>
              </a:rPr>
              <a:t>P</a:t>
            </a:r>
            <a:r>
              <a:rPr lang="sr-Latn-RS" baseline="-25000">
                <a:solidFill>
                  <a:srgbClr val="6A0314"/>
                </a:solidFill>
              </a:rPr>
              <a:t>88.8</a:t>
            </a:r>
            <a:r>
              <a:rPr lang="sr-Latn-RS">
                <a:solidFill>
                  <a:srgbClr val="6A0314"/>
                </a:solidFill>
              </a:rPr>
              <a:t> = 190 cm</a:t>
            </a:r>
            <a:endParaRPr lang="sr-Cyrl-RS">
              <a:solidFill>
                <a:srgbClr val="6A0314"/>
              </a:solidFill>
            </a:endParaRPr>
          </a:p>
          <a:p>
            <a:pPr lvl="1"/>
            <a:endParaRPr lang="sr-Cyrl-RS"/>
          </a:p>
          <a:p>
            <a:r>
              <a:rPr lang="sr-Cyrl-RS" b="1" err="1"/>
              <a:t>Перцентилни</a:t>
            </a:r>
            <a:r>
              <a:rPr lang="sr-Cyrl-RS" b="1"/>
              <a:t> ранг</a:t>
            </a:r>
          </a:p>
          <a:p>
            <a:pPr lvl="1"/>
            <a:r>
              <a:rPr lang="en-GB"/>
              <a:t>PR</a:t>
            </a:r>
            <a:r>
              <a:rPr lang="sr-Latn-RS" baseline="-25000"/>
              <a:t>x</a:t>
            </a:r>
            <a:r>
              <a:rPr lang="sr-Cyrl-RS"/>
              <a:t>: проценат резултата који се налазе испод неке вредности </a:t>
            </a:r>
            <a:r>
              <a:rPr lang="sr-Latn-RS"/>
              <a:t>x</a:t>
            </a:r>
            <a:r>
              <a:rPr lang="sr-Cyrl-RS"/>
              <a:t> на варијабли</a:t>
            </a:r>
            <a:endParaRPr lang="sr-Latn-RS"/>
          </a:p>
          <a:p>
            <a:pPr lvl="1"/>
            <a:r>
              <a:rPr lang="sr-Latn-RS">
                <a:solidFill>
                  <a:srgbClr val="6A0314"/>
                </a:solidFill>
              </a:rPr>
              <a:t>PR</a:t>
            </a:r>
            <a:r>
              <a:rPr lang="sr-Latn-RS" baseline="-25000">
                <a:solidFill>
                  <a:srgbClr val="6A0314"/>
                </a:solidFill>
              </a:rPr>
              <a:t>190</a:t>
            </a:r>
            <a:r>
              <a:rPr lang="sr-Latn-RS">
                <a:solidFill>
                  <a:srgbClr val="6A0314"/>
                </a:solidFill>
              </a:rPr>
              <a:t> = 88.8%</a:t>
            </a:r>
            <a:endParaRPr lang="sr-Cyrl-RS">
              <a:solidFill>
                <a:srgbClr val="6A0314"/>
              </a:solidFill>
            </a:endParaRPr>
          </a:p>
          <a:p>
            <a:pPr lvl="1"/>
            <a:endParaRPr lang="sr-Cyrl-RS"/>
          </a:p>
          <a:p>
            <a:endParaRPr lang="sr-Cyrl-RS"/>
          </a:p>
        </p:txBody>
      </p:sp>
      <p:grpSp>
        <p:nvGrpSpPr>
          <p:cNvPr id="58" name="Group 57">
            <a:extLst>
              <a:ext uri="{FF2B5EF4-FFF2-40B4-BE49-F238E27FC236}">
                <a16:creationId xmlns:a16="http://schemas.microsoft.com/office/drawing/2014/main" id="{F7056E5F-2648-C18C-58BF-710928EBD193}"/>
              </a:ext>
            </a:extLst>
          </p:cNvPr>
          <p:cNvGrpSpPr/>
          <p:nvPr/>
        </p:nvGrpSpPr>
        <p:grpSpPr>
          <a:xfrm>
            <a:off x="63578" y="1652931"/>
            <a:ext cx="8048384" cy="4727130"/>
            <a:chOff x="793751" y="1817868"/>
            <a:chExt cx="8037512" cy="4720745"/>
          </a:xfrm>
        </p:grpSpPr>
        <p:grpSp>
          <p:nvGrpSpPr>
            <p:cNvPr id="6" name="Group 2">
              <a:extLst>
                <a:ext uri="{FF2B5EF4-FFF2-40B4-BE49-F238E27FC236}">
                  <a16:creationId xmlns:a16="http://schemas.microsoft.com/office/drawing/2014/main" id="{DF5A74F2-4151-3196-1A85-26276F952997}"/>
                </a:ext>
              </a:extLst>
            </p:cNvPr>
            <p:cNvGrpSpPr>
              <a:grpSpLocks/>
            </p:cNvGrpSpPr>
            <p:nvPr/>
          </p:nvGrpSpPr>
          <p:grpSpPr bwMode="auto">
            <a:xfrm>
              <a:off x="1270001" y="1817868"/>
              <a:ext cx="7318375" cy="4341812"/>
              <a:chOff x="884" y="1071"/>
              <a:chExt cx="4610" cy="2735"/>
            </a:xfrm>
          </p:grpSpPr>
          <p:grpSp>
            <p:nvGrpSpPr>
              <p:cNvPr id="7" name="Group 4">
                <a:extLst>
                  <a:ext uri="{FF2B5EF4-FFF2-40B4-BE49-F238E27FC236}">
                    <a16:creationId xmlns:a16="http://schemas.microsoft.com/office/drawing/2014/main" id="{537DE541-5605-02A2-BF74-9B8C23CFD9E9}"/>
                  </a:ext>
                </a:extLst>
              </p:cNvPr>
              <p:cNvGrpSpPr>
                <a:grpSpLocks/>
              </p:cNvGrpSpPr>
              <p:nvPr/>
            </p:nvGrpSpPr>
            <p:grpSpPr bwMode="auto">
              <a:xfrm>
                <a:off x="884" y="1071"/>
                <a:ext cx="4610" cy="2735"/>
                <a:chOff x="1233" y="2160"/>
                <a:chExt cx="3371" cy="1905"/>
              </a:xfrm>
            </p:grpSpPr>
            <p:pic>
              <p:nvPicPr>
                <p:cNvPr id="9" name="Picture 5" descr="normalna kriva">
                  <a:extLst>
                    <a:ext uri="{FF2B5EF4-FFF2-40B4-BE49-F238E27FC236}">
                      <a16:creationId xmlns:a16="http://schemas.microsoft.com/office/drawing/2014/main" id="{5DFDB371-69D8-FC1A-7F81-44A701F95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 y="2160"/>
                  <a:ext cx="3371" cy="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a:extLst>
                    <a:ext uri="{FF2B5EF4-FFF2-40B4-BE49-F238E27FC236}">
                      <a16:creationId xmlns:a16="http://schemas.microsoft.com/office/drawing/2014/main" id="{B28A02F3-E38F-6106-5C11-9AE3E2FD468A}"/>
                    </a:ext>
                  </a:extLst>
                </p:cNvPr>
                <p:cNvSpPr>
                  <a:spLocks noChangeArrowheads="1"/>
                </p:cNvSpPr>
                <p:nvPr/>
              </p:nvSpPr>
              <p:spPr bwMode="auto">
                <a:xfrm>
                  <a:off x="1247" y="2160"/>
                  <a:ext cx="544"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 name="Rectangle 7">
                  <a:extLst>
                    <a:ext uri="{FF2B5EF4-FFF2-40B4-BE49-F238E27FC236}">
                      <a16:creationId xmlns:a16="http://schemas.microsoft.com/office/drawing/2014/main" id="{9543F373-2F62-33F6-B0A1-5858C8E561D0}"/>
                    </a:ext>
                  </a:extLst>
                </p:cNvPr>
                <p:cNvSpPr>
                  <a:spLocks noChangeArrowheads="1"/>
                </p:cNvSpPr>
                <p:nvPr/>
              </p:nvSpPr>
              <p:spPr bwMode="auto">
                <a:xfrm>
                  <a:off x="4014" y="3883"/>
                  <a:ext cx="544"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sp>
            <p:nvSpPr>
              <p:cNvPr id="8" name="Rectangle 9">
                <a:extLst>
                  <a:ext uri="{FF2B5EF4-FFF2-40B4-BE49-F238E27FC236}">
                    <a16:creationId xmlns:a16="http://schemas.microsoft.com/office/drawing/2014/main" id="{64A437B5-E127-B436-F090-399B3C70E388}"/>
                  </a:ext>
                </a:extLst>
              </p:cNvPr>
              <p:cNvSpPr>
                <a:spLocks noChangeArrowheads="1"/>
              </p:cNvSpPr>
              <p:nvPr/>
            </p:nvSpPr>
            <p:spPr bwMode="auto">
              <a:xfrm>
                <a:off x="1474" y="1080"/>
                <a:ext cx="454" cy="24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12" name="Group 11">
              <a:extLst>
                <a:ext uri="{FF2B5EF4-FFF2-40B4-BE49-F238E27FC236}">
                  <a16:creationId xmlns:a16="http://schemas.microsoft.com/office/drawing/2014/main" id="{AB500F6E-853D-6A4C-8D4B-5BDE260CDC16}"/>
                </a:ext>
              </a:extLst>
            </p:cNvPr>
            <p:cNvGrpSpPr>
              <a:grpSpLocks/>
            </p:cNvGrpSpPr>
            <p:nvPr/>
          </p:nvGrpSpPr>
          <p:grpSpPr bwMode="auto">
            <a:xfrm>
              <a:off x="3467100" y="5740580"/>
              <a:ext cx="3675063" cy="409575"/>
              <a:chOff x="2268" y="3678"/>
              <a:chExt cx="2315" cy="258"/>
            </a:xfrm>
          </p:grpSpPr>
          <p:sp>
            <p:nvSpPr>
              <p:cNvPr id="13" name="Text Box 12">
                <a:extLst>
                  <a:ext uri="{FF2B5EF4-FFF2-40B4-BE49-F238E27FC236}">
                    <a16:creationId xmlns:a16="http://schemas.microsoft.com/office/drawing/2014/main" id="{53CC0B6F-3137-EAC1-839F-A96F11753C83}"/>
                  </a:ext>
                </a:extLst>
              </p:cNvPr>
              <p:cNvSpPr txBox="1">
                <a:spLocks noChangeArrowheads="1"/>
              </p:cNvSpPr>
              <p:nvPr/>
            </p:nvSpPr>
            <p:spPr bwMode="auto">
              <a:xfrm>
                <a:off x="3161" y="3684"/>
                <a:ext cx="37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170</a:t>
                </a:r>
                <a:endParaRPr lang="en-US" altLang="en-US" sz="2000" baseline="-25000">
                  <a:latin typeface="Times New Roman" panose="02020603050405020304" pitchFamily="18" charset="0"/>
                </a:endParaRPr>
              </a:p>
            </p:txBody>
          </p:sp>
          <p:sp>
            <p:nvSpPr>
              <p:cNvPr id="14" name="Text Box 13">
                <a:extLst>
                  <a:ext uri="{FF2B5EF4-FFF2-40B4-BE49-F238E27FC236}">
                    <a16:creationId xmlns:a16="http://schemas.microsoft.com/office/drawing/2014/main" id="{B5A26E20-1F1D-6561-B733-86ED4DBF6ED7}"/>
                  </a:ext>
                </a:extLst>
              </p:cNvPr>
              <p:cNvSpPr txBox="1">
                <a:spLocks noChangeArrowheads="1"/>
              </p:cNvSpPr>
              <p:nvPr/>
            </p:nvSpPr>
            <p:spPr bwMode="auto">
              <a:xfrm>
                <a:off x="3595" y="3684"/>
                <a:ext cx="3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180</a:t>
                </a:r>
                <a:endParaRPr lang="en-US" altLang="en-US" sz="2000">
                  <a:latin typeface="Times New Roman" panose="02020603050405020304" pitchFamily="18" charset="0"/>
                </a:endParaRPr>
              </a:p>
            </p:txBody>
          </p:sp>
          <p:sp>
            <p:nvSpPr>
              <p:cNvPr id="15" name="Text Box 14">
                <a:extLst>
                  <a:ext uri="{FF2B5EF4-FFF2-40B4-BE49-F238E27FC236}">
                    <a16:creationId xmlns:a16="http://schemas.microsoft.com/office/drawing/2014/main" id="{24B0000E-A3C9-96C3-996E-980D04C12167}"/>
                  </a:ext>
                </a:extLst>
              </p:cNvPr>
              <p:cNvSpPr txBox="1">
                <a:spLocks noChangeArrowheads="1"/>
              </p:cNvSpPr>
              <p:nvPr/>
            </p:nvSpPr>
            <p:spPr bwMode="auto">
              <a:xfrm>
                <a:off x="4130" y="3684"/>
                <a:ext cx="45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190</a:t>
                </a:r>
                <a:endParaRPr lang="en-US" altLang="en-US" sz="2000">
                  <a:latin typeface="Times New Roman" panose="02020603050405020304" pitchFamily="18" charset="0"/>
                </a:endParaRPr>
              </a:p>
            </p:txBody>
          </p:sp>
          <p:sp>
            <p:nvSpPr>
              <p:cNvPr id="16" name="Text Box 15">
                <a:extLst>
                  <a:ext uri="{FF2B5EF4-FFF2-40B4-BE49-F238E27FC236}">
                    <a16:creationId xmlns:a16="http://schemas.microsoft.com/office/drawing/2014/main" id="{D350F243-FD4A-7E4F-489C-92216C1AE6ED}"/>
                  </a:ext>
                </a:extLst>
              </p:cNvPr>
              <p:cNvSpPr txBox="1">
                <a:spLocks noChangeArrowheads="1"/>
              </p:cNvSpPr>
              <p:nvPr/>
            </p:nvSpPr>
            <p:spPr bwMode="auto">
              <a:xfrm>
                <a:off x="2268" y="3678"/>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150</a:t>
                </a:r>
                <a:endParaRPr lang="en-US" altLang="en-US" sz="2000">
                  <a:latin typeface="Times New Roman" panose="02020603050405020304" pitchFamily="18" charset="0"/>
                </a:endParaRPr>
              </a:p>
            </p:txBody>
          </p:sp>
          <p:sp>
            <p:nvSpPr>
              <p:cNvPr id="17" name="Text Box 16">
                <a:extLst>
                  <a:ext uri="{FF2B5EF4-FFF2-40B4-BE49-F238E27FC236}">
                    <a16:creationId xmlns:a16="http://schemas.microsoft.com/office/drawing/2014/main" id="{8EFC2ADF-0BAF-49D5-C3E5-BE66BF9459AB}"/>
                  </a:ext>
                </a:extLst>
              </p:cNvPr>
              <p:cNvSpPr txBox="1">
                <a:spLocks noChangeArrowheads="1"/>
              </p:cNvSpPr>
              <p:nvPr/>
            </p:nvSpPr>
            <p:spPr bwMode="auto">
              <a:xfrm>
                <a:off x="2703" y="3678"/>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160</a:t>
                </a:r>
                <a:endParaRPr lang="en-US" altLang="en-US" sz="2000">
                  <a:latin typeface="Times New Roman" panose="02020603050405020304" pitchFamily="18" charset="0"/>
                </a:endParaRPr>
              </a:p>
            </p:txBody>
          </p:sp>
        </p:grpSp>
        <p:sp>
          <p:nvSpPr>
            <p:cNvPr id="18" name="Text Box 17">
              <a:extLst>
                <a:ext uri="{FF2B5EF4-FFF2-40B4-BE49-F238E27FC236}">
                  <a16:creationId xmlns:a16="http://schemas.microsoft.com/office/drawing/2014/main" id="{293DBAD2-37D5-4573-00D1-1946E323D596}"/>
                </a:ext>
              </a:extLst>
            </p:cNvPr>
            <p:cNvSpPr txBox="1">
              <a:spLocks noChangeArrowheads="1"/>
            </p:cNvSpPr>
            <p:nvPr/>
          </p:nvSpPr>
          <p:spPr bwMode="auto">
            <a:xfrm>
              <a:off x="4943475" y="6139043"/>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P</a:t>
              </a:r>
              <a:r>
                <a:rPr lang="sr-Latn-CS" altLang="en-US" sz="2000" baseline="-25000">
                  <a:latin typeface="Times New Roman" panose="02020603050405020304" pitchFamily="18" charset="0"/>
                </a:rPr>
                <a:t>50</a:t>
              </a:r>
              <a:endParaRPr lang="en-US" altLang="en-US" sz="2000" baseline="-25000">
                <a:latin typeface="Times New Roman" panose="02020603050405020304" pitchFamily="18" charset="0"/>
              </a:endParaRPr>
            </a:p>
          </p:txBody>
        </p:sp>
        <p:sp>
          <p:nvSpPr>
            <p:cNvPr id="20" name="Text Box 19">
              <a:extLst>
                <a:ext uri="{FF2B5EF4-FFF2-40B4-BE49-F238E27FC236}">
                  <a16:creationId xmlns:a16="http://schemas.microsoft.com/office/drawing/2014/main" id="{6374B1EA-89B2-7997-8CBC-AF45D1A73A8F}"/>
                </a:ext>
              </a:extLst>
            </p:cNvPr>
            <p:cNvSpPr txBox="1">
              <a:spLocks noChangeArrowheads="1"/>
            </p:cNvSpPr>
            <p:nvPr/>
          </p:nvSpPr>
          <p:spPr bwMode="auto">
            <a:xfrm>
              <a:off x="6310313" y="6139043"/>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P</a:t>
              </a:r>
              <a:r>
                <a:rPr lang="sr-Latn-CS" altLang="en-US" sz="2000" baseline="-25000">
                  <a:latin typeface="Times New Roman" panose="02020603050405020304" pitchFamily="18" charset="0"/>
                </a:rPr>
                <a:t>97.72</a:t>
              </a:r>
              <a:endParaRPr lang="en-US" altLang="en-US" sz="2000" baseline="-25000">
                <a:latin typeface="Times New Roman" panose="02020603050405020304" pitchFamily="18" charset="0"/>
              </a:endParaRPr>
            </a:p>
          </p:txBody>
        </p:sp>
        <p:sp>
          <p:nvSpPr>
            <p:cNvPr id="22" name="Text Box 21">
              <a:extLst>
                <a:ext uri="{FF2B5EF4-FFF2-40B4-BE49-F238E27FC236}">
                  <a16:creationId xmlns:a16="http://schemas.microsoft.com/office/drawing/2014/main" id="{4ED925C1-4B6C-9891-38E9-47C0299D74BA}"/>
                </a:ext>
              </a:extLst>
            </p:cNvPr>
            <p:cNvSpPr txBox="1">
              <a:spLocks noChangeArrowheads="1"/>
            </p:cNvSpPr>
            <p:nvPr/>
          </p:nvSpPr>
          <p:spPr bwMode="auto">
            <a:xfrm>
              <a:off x="4078288" y="6139043"/>
              <a:ext cx="792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P</a:t>
              </a:r>
              <a:r>
                <a:rPr lang="sr-Latn-CS" altLang="en-US" sz="2000" baseline="-25000">
                  <a:latin typeface="Times New Roman" panose="02020603050405020304" pitchFamily="18" charset="0"/>
                </a:rPr>
                <a:t>15.87</a:t>
              </a:r>
              <a:endParaRPr lang="en-US" altLang="en-US" sz="2000" baseline="-25000">
                <a:latin typeface="Times New Roman" panose="02020603050405020304" pitchFamily="18" charset="0"/>
              </a:endParaRPr>
            </a:p>
          </p:txBody>
        </p:sp>
        <p:sp>
          <p:nvSpPr>
            <p:cNvPr id="25" name="Text Box 24">
              <a:extLst>
                <a:ext uri="{FF2B5EF4-FFF2-40B4-BE49-F238E27FC236}">
                  <a16:creationId xmlns:a16="http://schemas.microsoft.com/office/drawing/2014/main" id="{E4197DA3-003E-BA95-2D6E-60CBCC860B21}"/>
                </a:ext>
              </a:extLst>
            </p:cNvPr>
            <p:cNvSpPr txBox="1">
              <a:spLocks noChangeArrowheads="1"/>
            </p:cNvSpPr>
            <p:nvPr/>
          </p:nvSpPr>
          <p:spPr bwMode="auto">
            <a:xfrm>
              <a:off x="2813051" y="3972105"/>
              <a:ext cx="1049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15.87%</a:t>
              </a:r>
              <a:endParaRPr lang="en-US" altLang="en-US" sz="2000">
                <a:latin typeface="Times New Roman" panose="02020603050405020304" pitchFamily="18" charset="0"/>
              </a:endParaRPr>
            </a:p>
          </p:txBody>
        </p:sp>
        <p:grpSp>
          <p:nvGrpSpPr>
            <p:cNvPr id="27" name="Group 26">
              <a:extLst>
                <a:ext uri="{FF2B5EF4-FFF2-40B4-BE49-F238E27FC236}">
                  <a16:creationId xmlns:a16="http://schemas.microsoft.com/office/drawing/2014/main" id="{70FFC769-AC7F-6DD6-F546-E3115D0BF8C9}"/>
                </a:ext>
              </a:extLst>
            </p:cNvPr>
            <p:cNvGrpSpPr>
              <a:grpSpLocks/>
            </p:cNvGrpSpPr>
            <p:nvPr/>
          </p:nvGrpSpPr>
          <p:grpSpPr bwMode="auto">
            <a:xfrm>
              <a:off x="2854325" y="4483280"/>
              <a:ext cx="863600" cy="1152525"/>
              <a:chOff x="1882" y="2750"/>
              <a:chExt cx="544" cy="726"/>
            </a:xfrm>
          </p:grpSpPr>
          <p:sp>
            <p:nvSpPr>
              <p:cNvPr id="28" name="Line 27">
                <a:extLst>
                  <a:ext uri="{FF2B5EF4-FFF2-40B4-BE49-F238E27FC236}">
                    <a16:creationId xmlns:a16="http://schemas.microsoft.com/office/drawing/2014/main" id="{A8D56AB0-D36C-F588-BC55-42A05314ED7D}"/>
                  </a:ext>
                </a:extLst>
              </p:cNvPr>
              <p:cNvSpPr>
                <a:spLocks noChangeShapeType="1"/>
              </p:cNvSpPr>
              <p:nvPr/>
            </p:nvSpPr>
            <p:spPr bwMode="auto">
              <a:xfrm>
                <a:off x="2426" y="2750"/>
                <a:ext cx="0" cy="7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 name="Line 29">
                <a:extLst>
                  <a:ext uri="{FF2B5EF4-FFF2-40B4-BE49-F238E27FC236}">
                    <a16:creationId xmlns:a16="http://schemas.microsoft.com/office/drawing/2014/main" id="{B6C6CC81-025A-553D-780D-D08DF6435AE5}"/>
                  </a:ext>
                </a:extLst>
              </p:cNvPr>
              <p:cNvSpPr>
                <a:spLocks noChangeShapeType="1"/>
              </p:cNvSpPr>
              <p:nvPr/>
            </p:nvSpPr>
            <p:spPr bwMode="auto">
              <a:xfrm flipH="1">
                <a:off x="1882" y="2750"/>
                <a:ext cx="5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1" name="Group 30">
              <a:extLst>
                <a:ext uri="{FF2B5EF4-FFF2-40B4-BE49-F238E27FC236}">
                  <a16:creationId xmlns:a16="http://schemas.microsoft.com/office/drawing/2014/main" id="{C486F53F-9F53-C3CE-A24A-A434A07D9F22}"/>
                </a:ext>
              </a:extLst>
            </p:cNvPr>
            <p:cNvGrpSpPr>
              <a:grpSpLocks/>
            </p:cNvGrpSpPr>
            <p:nvPr/>
          </p:nvGrpSpPr>
          <p:grpSpPr bwMode="auto">
            <a:xfrm>
              <a:off x="2782888" y="3259318"/>
              <a:ext cx="3816350" cy="2376487"/>
              <a:chOff x="1837" y="1979"/>
              <a:chExt cx="2404" cy="1497"/>
            </a:xfrm>
          </p:grpSpPr>
          <p:sp>
            <p:nvSpPr>
              <p:cNvPr id="32" name="Line 31">
                <a:extLst>
                  <a:ext uri="{FF2B5EF4-FFF2-40B4-BE49-F238E27FC236}">
                    <a16:creationId xmlns:a16="http://schemas.microsoft.com/office/drawing/2014/main" id="{D09A9BCB-9235-CCEF-47B6-5F977E2CDBFA}"/>
                  </a:ext>
                </a:extLst>
              </p:cNvPr>
              <p:cNvSpPr>
                <a:spLocks noChangeShapeType="1"/>
              </p:cNvSpPr>
              <p:nvPr/>
            </p:nvSpPr>
            <p:spPr bwMode="auto">
              <a:xfrm flipH="1" flipV="1">
                <a:off x="1837" y="1979"/>
                <a:ext cx="24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 name="Line 32">
                <a:extLst>
                  <a:ext uri="{FF2B5EF4-FFF2-40B4-BE49-F238E27FC236}">
                    <a16:creationId xmlns:a16="http://schemas.microsoft.com/office/drawing/2014/main" id="{CB4DC87A-2E25-A002-35C8-76CC81188E3B}"/>
                  </a:ext>
                </a:extLst>
              </p:cNvPr>
              <p:cNvSpPr>
                <a:spLocks noChangeShapeType="1"/>
              </p:cNvSpPr>
              <p:nvPr/>
            </p:nvSpPr>
            <p:spPr bwMode="auto">
              <a:xfrm>
                <a:off x="4241" y="1979"/>
                <a:ext cx="0" cy="14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 name="Text Box 33">
                <a:extLst>
                  <a:ext uri="{FF2B5EF4-FFF2-40B4-BE49-F238E27FC236}">
                    <a16:creationId xmlns:a16="http://schemas.microsoft.com/office/drawing/2014/main" id="{1906B4E9-BBF5-2C8D-890A-88C7E61BC6AF}"/>
                  </a:ext>
                </a:extLst>
              </p:cNvPr>
              <p:cNvSpPr txBox="1">
                <a:spLocks noChangeArrowheads="1"/>
              </p:cNvSpPr>
              <p:nvPr/>
            </p:nvSpPr>
            <p:spPr bwMode="auto">
              <a:xfrm>
                <a:off x="1856" y="2020"/>
                <a:ext cx="6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97.72%</a:t>
                </a:r>
                <a:endParaRPr lang="en-US" altLang="en-US" sz="2000">
                  <a:latin typeface="Times New Roman" panose="02020603050405020304" pitchFamily="18" charset="0"/>
                </a:endParaRPr>
              </a:p>
            </p:txBody>
          </p:sp>
        </p:grpSp>
        <p:grpSp>
          <p:nvGrpSpPr>
            <p:cNvPr id="39" name="Group 38">
              <a:extLst>
                <a:ext uri="{FF2B5EF4-FFF2-40B4-BE49-F238E27FC236}">
                  <a16:creationId xmlns:a16="http://schemas.microsoft.com/office/drawing/2014/main" id="{EB3C6DDF-B918-B86A-B94C-481E024E52F8}"/>
                </a:ext>
              </a:extLst>
            </p:cNvPr>
            <p:cNvGrpSpPr>
              <a:grpSpLocks/>
            </p:cNvGrpSpPr>
            <p:nvPr/>
          </p:nvGrpSpPr>
          <p:grpSpPr bwMode="auto">
            <a:xfrm>
              <a:off x="2782888" y="2171880"/>
              <a:ext cx="2376487" cy="3463925"/>
              <a:chOff x="1837" y="1430"/>
              <a:chExt cx="1497" cy="2182"/>
            </a:xfrm>
          </p:grpSpPr>
          <p:sp>
            <p:nvSpPr>
              <p:cNvPr id="40" name="Line 39">
                <a:extLst>
                  <a:ext uri="{FF2B5EF4-FFF2-40B4-BE49-F238E27FC236}">
                    <a16:creationId xmlns:a16="http://schemas.microsoft.com/office/drawing/2014/main" id="{735AD84C-2E6D-E735-7F3A-2FD5F94756F5}"/>
                  </a:ext>
                </a:extLst>
              </p:cNvPr>
              <p:cNvSpPr>
                <a:spLocks noChangeShapeType="1"/>
              </p:cNvSpPr>
              <p:nvPr/>
            </p:nvSpPr>
            <p:spPr bwMode="auto">
              <a:xfrm>
                <a:off x="3334" y="1430"/>
                <a:ext cx="0" cy="2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 name="Text Box 40">
                <a:extLst>
                  <a:ext uri="{FF2B5EF4-FFF2-40B4-BE49-F238E27FC236}">
                    <a16:creationId xmlns:a16="http://schemas.microsoft.com/office/drawing/2014/main" id="{8B1C6680-C322-963F-193E-486C62D95E8F}"/>
                  </a:ext>
                </a:extLst>
              </p:cNvPr>
              <p:cNvSpPr txBox="1">
                <a:spLocks noChangeArrowheads="1"/>
              </p:cNvSpPr>
              <p:nvPr/>
            </p:nvSpPr>
            <p:spPr bwMode="auto">
              <a:xfrm>
                <a:off x="1856" y="1471"/>
                <a:ext cx="4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50%</a:t>
                </a:r>
                <a:endParaRPr lang="en-US" altLang="en-US" sz="2000">
                  <a:latin typeface="Times New Roman" panose="02020603050405020304" pitchFamily="18" charset="0"/>
                </a:endParaRPr>
              </a:p>
            </p:txBody>
          </p:sp>
          <p:sp>
            <p:nvSpPr>
              <p:cNvPr id="42" name="Line 41">
                <a:extLst>
                  <a:ext uri="{FF2B5EF4-FFF2-40B4-BE49-F238E27FC236}">
                    <a16:creationId xmlns:a16="http://schemas.microsoft.com/office/drawing/2014/main" id="{E4CDD03A-1BBE-415C-8A83-EC48BE9A2BF0}"/>
                  </a:ext>
                </a:extLst>
              </p:cNvPr>
              <p:cNvSpPr>
                <a:spLocks noChangeShapeType="1"/>
              </p:cNvSpPr>
              <p:nvPr/>
            </p:nvSpPr>
            <p:spPr bwMode="auto">
              <a:xfrm flipH="1">
                <a:off x="1837" y="1434"/>
                <a:ext cx="149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43" name="Text Box 42">
              <a:extLst>
                <a:ext uri="{FF2B5EF4-FFF2-40B4-BE49-F238E27FC236}">
                  <a16:creationId xmlns:a16="http://schemas.microsoft.com/office/drawing/2014/main" id="{03876AF7-103B-7EFE-AF06-78357ECC4B95}"/>
                </a:ext>
              </a:extLst>
            </p:cNvPr>
            <p:cNvSpPr txBox="1">
              <a:spLocks noChangeArrowheads="1"/>
            </p:cNvSpPr>
            <p:nvPr/>
          </p:nvSpPr>
          <p:spPr bwMode="auto">
            <a:xfrm>
              <a:off x="7418622" y="6139043"/>
              <a:ext cx="1412641" cy="39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err="1">
                  <a:latin typeface="Times New Roman" panose="02020603050405020304" pitchFamily="18" charset="0"/>
                </a:rPr>
                <a:t>перцентил</a:t>
              </a:r>
              <a:endParaRPr lang="en-US" altLang="en-US" sz="2000">
                <a:latin typeface="Times New Roman" panose="02020603050405020304" pitchFamily="18" charset="0"/>
              </a:endParaRPr>
            </a:p>
          </p:txBody>
        </p:sp>
        <p:grpSp>
          <p:nvGrpSpPr>
            <p:cNvPr id="44" name="Group 43">
              <a:extLst>
                <a:ext uri="{FF2B5EF4-FFF2-40B4-BE49-F238E27FC236}">
                  <a16:creationId xmlns:a16="http://schemas.microsoft.com/office/drawing/2014/main" id="{761EAE2B-F104-1FB6-3801-40E22D74E906}"/>
                </a:ext>
              </a:extLst>
            </p:cNvPr>
            <p:cNvGrpSpPr>
              <a:grpSpLocks/>
            </p:cNvGrpSpPr>
            <p:nvPr/>
          </p:nvGrpSpPr>
          <p:grpSpPr bwMode="auto">
            <a:xfrm>
              <a:off x="793751" y="2178230"/>
              <a:ext cx="2924176" cy="2305050"/>
              <a:chOff x="584" y="1298"/>
              <a:chExt cx="1842" cy="1452"/>
            </a:xfrm>
          </p:grpSpPr>
          <p:grpSp>
            <p:nvGrpSpPr>
              <p:cNvPr id="45" name="Group 44">
                <a:extLst>
                  <a:ext uri="{FF2B5EF4-FFF2-40B4-BE49-F238E27FC236}">
                    <a16:creationId xmlns:a16="http://schemas.microsoft.com/office/drawing/2014/main" id="{DFC31881-A348-D1F6-7DE8-28406E1F5FAA}"/>
                  </a:ext>
                </a:extLst>
              </p:cNvPr>
              <p:cNvGrpSpPr>
                <a:grpSpLocks/>
              </p:cNvGrpSpPr>
              <p:nvPr/>
            </p:nvGrpSpPr>
            <p:grpSpPr bwMode="auto">
              <a:xfrm>
                <a:off x="1837" y="1298"/>
                <a:ext cx="589" cy="1452"/>
                <a:chOff x="1837" y="1434"/>
                <a:chExt cx="408" cy="1452"/>
              </a:xfrm>
            </p:grpSpPr>
            <p:sp>
              <p:nvSpPr>
                <p:cNvPr id="53" name="Oval 45">
                  <a:extLst>
                    <a:ext uri="{FF2B5EF4-FFF2-40B4-BE49-F238E27FC236}">
                      <a16:creationId xmlns:a16="http://schemas.microsoft.com/office/drawing/2014/main" id="{CC69196A-4506-8FBB-4E85-C2AE3FC8372D}"/>
                    </a:ext>
                  </a:extLst>
                </p:cNvPr>
                <p:cNvSpPr>
                  <a:spLocks noChangeArrowheads="1"/>
                </p:cNvSpPr>
                <p:nvPr/>
              </p:nvSpPr>
              <p:spPr bwMode="auto">
                <a:xfrm>
                  <a:off x="1837" y="1434"/>
                  <a:ext cx="408" cy="318"/>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5" name="Oval 47">
                  <a:extLst>
                    <a:ext uri="{FF2B5EF4-FFF2-40B4-BE49-F238E27FC236}">
                      <a16:creationId xmlns:a16="http://schemas.microsoft.com/office/drawing/2014/main" id="{1E83AD0B-E288-C9FD-6201-20ED0DBDC131}"/>
                    </a:ext>
                  </a:extLst>
                </p:cNvPr>
                <p:cNvSpPr>
                  <a:spLocks noChangeArrowheads="1"/>
                </p:cNvSpPr>
                <p:nvPr/>
              </p:nvSpPr>
              <p:spPr bwMode="auto">
                <a:xfrm>
                  <a:off x="1837" y="2160"/>
                  <a:ext cx="408" cy="318"/>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6" name="Oval 48">
                  <a:extLst>
                    <a:ext uri="{FF2B5EF4-FFF2-40B4-BE49-F238E27FC236}">
                      <a16:creationId xmlns:a16="http://schemas.microsoft.com/office/drawing/2014/main" id="{56F874D9-2F9A-E317-03CA-DFE63CEAB7B4}"/>
                    </a:ext>
                  </a:extLst>
                </p:cNvPr>
                <p:cNvSpPr>
                  <a:spLocks noChangeArrowheads="1"/>
                </p:cNvSpPr>
                <p:nvPr/>
              </p:nvSpPr>
              <p:spPr bwMode="auto">
                <a:xfrm>
                  <a:off x="1837" y="2568"/>
                  <a:ext cx="408" cy="318"/>
                </a:xfrm>
                <a:prstGeom prst="ellipse">
                  <a:avLst/>
                </a:prstGeom>
                <a:noFill/>
                <a:ln w="9525">
                  <a:solidFill>
                    <a:srgbClr val="A0456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sp>
            <p:nvSpPr>
              <p:cNvPr id="46" name="Text Box 50">
                <a:extLst>
                  <a:ext uri="{FF2B5EF4-FFF2-40B4-BE49-F238E27FC236}">
                    <a16:creationId xmlns:a16="http://schemas.microsoft.com/office/drawing/2014/main" id="{9632AFD0-82AC-46C6-0D5F-594F1B208D7F}"/>
                  </a:ext>
                </a:extLst>
              </p:cNvPr>
              <p:cNvSpPr txBox="1">
                <a:spLocks noChangeArrowheads="1"/>
              </p:cNvSpPr>
              <p:nvPr/>
            </p:nvSpPr>
            <p:spPr bwMode="auto">
              <a:xfrm>
                <a:off x="584" y="2024"/>
                <a:ext cx="797"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sr-Cyrl-RS" altLang="en-US" sz="1400" err="1">
                    <a:latin typeface="Times New Roman" panose="02020603050405020304" pitchFamily="18" charset="0"/>
                  </a:rPr>
                  <a:t>перцентилни</a:t>
                </a:r>
                <a:r>
                  <a:rPr lang="sr-Cyrl-RS" altLang="en-US" sz="1400">
                    <a:latin typeface="Times New Roman" panose="02020603050405020304" pitchFamily="18" charset="0"/>
                  </a:rPr>
                  <a:t> ранг</a:t>
                </a:r>
                <a:endParaRPr lang="en-US" altLang="en-US" sz="1400">
                  <a:latin typeface="Times New Roman" panose="02020603050405020304" pitchFamily="18" charset="0"/>
                </a:endParaRPr>
              </a:p>
            </p:txBody>
          </p:sp>
          <p:grpSp>
            <p:nvGrpSpPr>
              <p:cNvPr id="47" name="Group 51">
                <a:extLst>
                  <a:ext uri="{FF2B5EF4-FFF2-40B4-BE49-F238E27FC236}">
                    <a16:creationId xmlns:a16="http://schemas.microsoft.com/office/drawing/2014/main" id="{CCD2446A-DAC7-C5B6-B20F-DA355428F6FD}"/>
                  </a:ext>
                </a:extLst>
              </p:cNvPr>
              <p:cNvGrpSpPr>
                <a:grpSpLocks/>
              </p:cNvGrpSpPr>
              <p:nvPr/>
            </p:nvGrpSpPr>
            <p:grpSpPr bwMode="auto">
              <a:xfrm>
                <a:off x="1383" y="1480"/>
                <a:ext cx="454" cy="1088"/>
                <a:chOff x="1383" y="1616"/>
                <a:chExt cx="454" cy="1088"/>
              </a:xfrm>
            </p:grpSpPr>
            <p:sp>
              <p:nvSpPr>
                <p:cNvPr id="48" name="Line 52">
                  <a:extLst>
                    <a:ext uri="{FF2B5EF4-FFF2-40B4-BE49-F238E27FC236}">
                      <a16:creationId xmlns:a16="http://schemas.microsoft.com/office/drawing/2014/main" id="{BB3CB915-78D3-2C40-910F-6E696B6500F0}"/>
                    </a:ext>
                  </a:extLst>
                </p:cNvPr>
                <p:cNvSpPr>
                  <a:spLocks noChangeShapeType="1"/>
                </p:cNvSpPr>
                <p:nvPr/>
              </p:nvSpPr>
              <p:spPr bwMode="auto">
                <a:xfrm flipV="1">
                  <a:off x="1383" y="1616"/>
                  <a:ext cx="454" cy="680"/>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0" name="Line 54">
                  <a:extLst>
                    <a:ext uri="{FF2B5EF4-FFF2-40B4-BE49-F238E27FC236}">
                      <a16:creationId xmlns:a16="http://schemas.microsoft.com/office/drawing/2014/main" id="{C18D771D-0E8E-339B-9EE7-2FC2FE181143}"/>
                    </a:ext>
                  </a:extLst>
                </p:cNvPr>
                <p:cNvSpPr>
                  <a:spLocks noChangeShapeType="1"/>
                </p:cNvSpPr>
                <p:nvPr/>
              </p:nvSpPr>
              <p:spPr bwMode="auto">
                <a:xfrm>
                  <a:off x="1383" y="2296"/>
                  <a:ext cx="454" cy="0"/>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 name="Line 55">
                  <a:extLst>
                    <a:ext uri="{FF2B5EF4-FFF2-40B4-BE49-F238E27FC236}">
                      <a16:creationId xmlns:a16="http://schemas.microsoft.com/office/drawing/2014/main" id="{EF4DF06E-E7AE-950E-23B3-F740CEA727EA}"/>
                    </a:ext>
                  </a:extLst>
                </p:cNvPr>
                <p:cNvSpPr>
                  <a:spLocks noChangeShapeType="1"/>
                </p:cNvSpPr>
                <p:nvPr/>
              </p:nvSpPr>
              <p:spPr bwMode="auto">
                <a:xfrm>
                  <a:off x="1383" y="2296"/>
                  <a:ext cx="454" cy="408"/>
                </a:xfrm>
                <a:prstGeom prst="line">
                  <a:avLst/>
                </a:prstGeom>
                <a:noFill/>
                <a:ln w="9525">
                  <a:solidFill>
                    <a:srgbClr val="A0456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sp>
        <p:nvSpPr>
          <p:cNvPr id="59" name="TextBox 58">
            <a:extLst>
              <a:ext uri="{FF2B5EF4-FFF2-40B4-BE49-F238E27FC236}">
                <a16:creationId xmlns:a16="http://schemas.microsoft.com/office/drawing/2014/main" id="{605259B1-D3B3-C60D-DD94-37EDEA979D49}"/>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60" name="Straight Connector 59">
            <a:extLst>
              <a:ext uri="{FF2B5EF4-FFF2-40B4-BE49-F238E27FC236}">
                <a16:creationId xmlns:a16="http://schemas.microsoft.com/office/drawing/2014/main" id="{2B2BAC7C-EDD6-01A5-6A65-AEF3B5D4578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61" name="Picture 2" descr="plotting - Plot of histogram similar to output from @risk - Mathematica  Stack Exchange">
            <a:extLst>
              <a:ext uri="{FF2B5EF4-FFF2-40B4-BE49-F238E27FC236}">
                <a16:creationId xmlns:a16="http://schemas.microsoft.com/office/drawing/2014/main" id="{36C1FCA7-72BD-BCC3-65D7-ADF36CDA8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881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591A-5750-DEF2-FA0B-44437C6CEA93}"/>
              </a:ext>
            </a:extLst>
          </p:cNvPr>
          <p:cNvSpPr>
            <a:spLocks noGrp="1"/>
          </p:cNvSpPr>
          <p:nvPr>
            <p:ph type="title"/>
          </p:nvPr>
        </p:nvSpPr>
        <p:spPr/>
        <p:txBody>
          <a:bodyPr/>
          <a:lstStyle/>
          <a:p>
            <a:r>
              <a:rPr lang="sr-Cyrl-RS"/>
              <a:t>Друге мере локације: </a:t>
            </a:r>
            <a:r>
              <a:rPr lang="sr-Cyrl-RS" err="1"/>
              <a:t>квартили</a:t>
            </a:r>
            <a:r>
              <a:rPr lang="sr-Cyrl-RS"/>
              <a:t>, </a:t>
            </a:r>
            <a:r>
              <a:rPr lang="sr-Cyrl-RS" err="1"/>
              <a:t>децили</a:t>
            </a:r>
            <a:r>
              <a:rPr lang="sr-Cyrl-RS"/>
              <a:t>, </a:t>
            </a:r>
            <a:r>
              <a:rPr lang="sr-Cyrl-RS" err="1"/>
              <a:t>квинтили</a:t>
            </a:r>
            <a:r>
              <a:rPr lang="sr-Cyrl-RS"/>
              <a:t>, </a:t>
            </a:r>
            <a:r>
              <a:rPr lang="sr-Cyrl-RS" err="1"/>
              <a:t>квантили</a:t>
            </a:r>
            <a:endParaRPr lang="en-GB"/>
          </a:p>
        </p:txBody>
      </p:sp>
      <p:sp>
        <p:nvSpPr>
          <p:cNvPr id="3" name="Content Placeholder 2">
            <a:extLst>
              <a:ext uri="{FF2B5EF4-FFF2-40B4-BE49-F238E27FC236}">
                <a16:creationId xmlns:a16="http://schemas.microsoft.com/office/drawing/2014/main" id="{7F1F8ABB-EDFB-8E56-38DB-5FA0EC370E7E}"/>
              </a:ext>
            </a:extLst>
          </p:cNvPr>
          <p:cNvSpPr>
            <a:spLocks noGrp="1"/>
          </p:cNvSpPr>
          <p:nvPr>
            <p:ph idx="1"/>
          </p:nvPr>
        </p:nvSpPr>
        <p:spPr/>
        <p:txBody>
          <a:bodyPr/>
          <a:lstStyle/>
          <a:p>
            <a:r>
              <a:rPr lang="sr-Cyrl-RS" b="1" err="1"/>
              <a:t>квартили</a:t>
            </a:r>
            <a:r>
              <a:rPr lang="sr-Cyrl-RS"/>
              <a:t>: четвртине расподеле</a:t>
            </a:r>
          </a:p>
          <a:p>
            <a:pPr lvl="1"/>
            <a:r>
              <a:rPr lang="sr-Latn-CS" altLang="en-US"/>
              <a:t>Q</a:t>
            </a:r>
            <a:r>
              <a:rPr lang="sr-Latn-CS" altLang="en-US" baseline="-25000"/>
              <a:t>1</a:t>
            </a:r>
            <a:r>
              <a:rPr lang="sr-Latn-CS" altLang="en-US"/>
              <a:t>= P</a:t>
            </a:r>
            <a:r>
              <a:rPr lang="sr-Latn-CS" altLang="en-US" baseline="-25000"/>
              <a:t>25</a:t>
            </a:r>
            <a:endParaRPr lang="sr-Cyrl-RS" altLang="en-US" baseline="-25000"/>
          </a:p>
          <a:p>
            <a:pPr lvl="1" eaLnBrk="1" hangingPunct="1"/>
            <a:r>
              <a:rPr lang="sr-Latn-CS" altLang="en-US" sz="2400"/>
              <a:t>Q</a:t>
            </a:r>
            <a:r>
              <a:rPr lang="sr-Latn-CS" altLang="en-US" sz="2400" baseline="-25000"/>
              <a:t>2</a:t>
            </a:r>
            <a:r>
              <a:rPr lang="sr-Latn-CS" altLang="en-US" sz="2400"/>
              <a:t>= P</a:t>
            </a:r>
            <a:r>
              <a:rPr lang="sr-Latn-CS" altLang="en-US" sz="2400" baseline="-25000"/>
              <a:t>50 </a:t>
            </a:r>
            <a:r>
              <a:rPr lang="sr-Latn-CS" altLang="en-US" sz="2400"/>
              <a:t> </a:t>
            </a:r>
            <a:r>
              <a:rPr lang="sr-Cyrl-RS" altLang="en-US" sz="2400"/>
              <a:t>= </a:t>
            </a:r>
            <a:r>
              <a:rPr lang="sr-Latn-RS" altLang="en-US" err="1"/>
              <a:t>Mdn</a:t>
            </a:r>
            <a:r>
              <a:rPr lang="sr-Latn-RS" altLang="en-US"/>
              <a:t>!</a:t>
            </a:r>
            <a:endParaRPr lang="en-US" altLang="en-US" sz="2400"/>
          </a:p>
          <a:p>
            <a:pPr lvl="1" eaLnBrk="1" hangingPunct="1"/>
            <a:r>
              <a:rPr lang="sr-Latn-CS" altLang="en-US" sz="2400"/>
              <a:t>Q</a:t>
            </a:r>
            <a:r>
              <a:rPr lang="sr-Latn-CS" altLang="en-US" sz="2400" baseline="-25000"/>
              <a:t>3</a:t>
            </a:r>
            <a:r>
              <a:rPr lang="sr-Latn-CS" altLang="en-US" sz="2400"/>
              <a:t>= P</a:t>
            </a:r>
            <a:r>
              <a:rPr lang="sr-Latn-CS" altLang="en-US" sz="2400" baseline="-25000"/>
              <a:t>75</a:t>
            </a:r>
            <a:endParaRPr lang="en-US" altLang="en-US" sz="2400"/>
          </a:p>
          <a:p>
            <a:pPr lvl="1" eaLnBrk="1" hangingPunct="1"/>
            <a:r>
              <a:rPr lang="sr-Latn-CS" altLang="en-US" sz="2400"/>
              <a:t>Q</a:t>
            </a:r>
            <a:r>
              <a:rPr lang="sr-Latn-CS" altLang="en-US" sz="2400" baseline="-25000"/>
              <a:t>4</a:t>
            </a:r>
            <a:r>
              <a:rPr lang="sr-Latn-CS" altLang="en-US" sz="2400"/>
              <a:t>= P</a:t>
            </a:r>
            <a:r>
              <a:rPr lang="sr-Latn-CS" altLang="en-US" sz="2400" baseline="-25000"/>
              <a:t>100</a:t>
            </a:r>
            <a:endParaRPr lang="sr-Latn-CS" altLang="en-US" baseline="-25000"/>
          </a:p>
          <a:p>
            <a:r>
              <a:rPr lang="sr-Cyrl-RS" b="1" err="1"/>
              <a:t>квинтили</a:t>
            </a:r>
            <a:r>
              <a:rPr lang="sr-Cyrl-RS"/>
              <a:t>: петине расподеле</a:t>
            </a:r>
          </a:p>
          <a:p>
            <a:r>
              <a:rPr lang="sr-Cyrl-RS" b="1" err="1"/>
              <a:t>децили</a:t>
            </a:r>
            <a:r>
              <a:rPr lang="sr-Cyrl-RS"/>
              <a:t>: десетине расподеле</a:t>
            </a:r>
          </a:p>
          <a:p>
            <a:r>
              <a:rPr lang="sr-Cyrl-RS" b="1" err="1"/>
              <a:t>квантили</a:t>
            </a:r>
            <a:r>
              <a:rPr lang="sr-Cyrl-RS"/>
              <a:t>: исто као </a:t>
            </a:r>
            <a:r>
              <a:rPr lang="sr-Cyrl-RS" err="1"/>
              <a:t>перцентили</a:t>
            </a:r>
            <a:r>
              <a:rPr lang="sr-Cyrl-RS"/>
              <a:t>, али изражени пропорцијом </a:t>
            </a:r>
            <a:endParaRPr lang="en-GB"/>
          </a:p>
        </p:txBody>
      </p:sp>
      <p:sp>
        <p:nvSpPr>
          <p:cNvPr id="4" name="TextBox 3">
            <a:extLst>
              <a:ext uri="{FF2B5EF4-FFF2-40B4-BE49-F238E27FC236}">
                <a16:creationId xmlns:a16="http://schemas.microsoft.com/office/drawing/2014/main" id="{53FDDF26-4C79-48E2-B88B-B3DD8C2B18E4}"/>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5" name="Straight Connector 4">
            <a:extLst>
              <a:ext uri="{FF2B5EF4-FFF2-40B4-BE49-F238E27FC236}">
                <a16:creationId xmlns:a16="http://schemas.microsoft.com/office/drawing/2014/main" id="{9005134D-04C8-8E53-5D04-97D336F0297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BABCC2DA-2D4F-7D34-8A20-F952BDF46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DDA2A7E-04C6-2EF0-9938-86E8171E4A09}"/>
              </a:ext>
            </a:extLst>
          </p:cNvPr>
          <p:cNvSpPr/>
          <p:nvPr/>
        </p:nvSpPr>
        <p:spPr>
          <a:xfrm>
            <a:off x="2579298" y="2708694"/>
            <a:ext cx="1147313" cy="370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40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3C88B-CE6E-7522-D792-7100EAAD708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A143292-A2C2-9B0A-B579-725C4901A1DB}"/>
              </a:ext>
            </a:extLst>
          </p:cNvPr>
          <p:cNvSpPr>
            <a:spLocks noGrp="1"/>
          </p:cNvSpPr>
          <p:nvPr>
            <p:ph type="title"/>
          </p:nvPr>
        </p:nvSpPr>
        <p:spPr/>
        <p:txBody>
          <a:bodyPr/>
          <a:lstStyle/>
          <a:p>
            <a:r>
              <a:rPr lang="sr-Cyrl-RS"/>
              <a:t>Облик расподеле и мере централне тенденције</a:t>
            </a:r>
            <a:endParaRPr lang="en-GB"/>
          </a:p>
        </p:txBody>
      </p:sp>
      <p:sp>
        <p:nvSpPr>
          <p:cNvPr id="9" name="TextBox 8">
            <a:extLst>
              <a:ext uri="{FF2B5EF4-FFF2-40B4-BE49-F238E27FC236}">
                <a16:creationId xmlns:a16="http://schemas.microsoft.com/office/drawing/2014/main" id="{A463CEEF-8BD2-A3C2-CCDD-C285FD4917D1}"/>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B42E1072-3AEE-7F68-F833-D695C1FDEA6F}"/>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171227C1-5983-FA2F-2A5D-234A9E3B1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2C4111A5-F1B1-D7B6-55EF-944C57DFAB71}"/>
              </a:ext>
            </a:extLst>
          </p:cNvPr>
          <p:cNvGrpSpPr/>
          <p:nvPr/>
        </p:nvGrpSpPr>
        <p:grpSpPr>
          <a:xfrm>
            <a:off x="3090323" y="1961178"/>
            <a:ext cx="6011353" cy="3547390"/>
            <a:chOff x="2477039" y="1825984"/>
            <a:chExt cx="4895850" cy="2814638"/>
          </a:xfrm>
        </p:grpSpPr>
        <p:pic>
          <p:nvPicPr>
            <p:cNvPr id="2" name="Picture 5">
              <a:extLst>
                <a:ext uri="{FF2B5EF4-FFF2-40B4-BE49-F238E27FC236}">
                  <a16:creationId xmlns:a16="http://schemas.microsoft.com/office/drawing/2014/main" id="{6B336AEA-60C7-7645-3A5A-9DEC5B6130C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477039" y="1825984"/>
              <a:ext cx="48958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8">
              <a:extLst>
                <a:ext uri="{FF2B5EF4-FFF2-40B4-BE49-F238E27FC236}">
                  <a16:creationId xmlns:a16="http://schemas.microsoft.com/office/drawing/2014/main" id="{77FA4FC0-5CE5-88F1-62EE-0D2820EB62EF}"/>
                </a:ext>
              </a:extLst>
            </p:cNvPr>
            <p:cNvSpPr>
              <a:spLocks noChangeShapeType="1"/>
            </p:cNvSpPr>
            <p:nvPr/>
          </p:nvSpPr>
          <p:spPr bwMode="auto">
            <a:xfrm>
              <a:off x="3485102" y="2113322"/>
              <a:ext cx="0" cy="2087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 name="Line 9">
              <a:extLst>
                <a:ext uri="{FF2B5EF4-FFF2-40B4-BE49-F238E27FC236}">
                  <a16:creationId xmlns:a16="http://schemas.microsoft.com/office/drawing/2014/main" id="{1D8DC04C-CF7E-BC00-0BC6-F30322919001}"/>
                </a:ext>
              </a:extLst>
            </p:cNvPr>
            <p:cNvSpPr>
              <a:spLocks noChangeShapeType="1"/>
            </p:cNvSpPr>
            <p:nvPr/>
          </p:nvSpPr>
          <p:spPr bwMode="auto">
            <a:xfrm>
              <a:off x="3772439" y="2257784"/>
              <a:ext cx="0" cy="1943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Line 10">
              <a:extLst>
                <a:ext uri="{FF2B5EF4-FFF2-40B4-BE49-F238E27FC236}">
                  <a16:creationId xmlns:a16="http://schemas.microsoft.com/office/drawing/2014/main" id="{B5F0D3A8-0603-BB52-3B54-52568AEBF811}"/>
                </a:ext>
              </a:extLst>
            </p:cNvPr>
            <p:cNvSpPr>
              <a:spLocks noChangeShapeType="1"/>
            </p:cNvSpPr>
            <p:nvPr/>
          </p:nvSpPr>
          <p:spPr bwMode="auto">
            <a:xfrm>
              <a:off x="4420139" y="3121384"/>
              <a:ext cx="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 name="Text Box 11">
              <a:extLst>
                <a:ext uri="{FF2B5EF4-FFF2-40B4-BE49-F238E27FC236}">
                  <a16:creationId xmlns:a16="http://schemas.microsoft.com/office/drawing/2014/main" id="{5D2A3D06-1C67-8875-9FED-AE420D553CAC}"/>
                </a:ext>
              </a:extLst>
            </p:cNvPr>
            <p:cNvSpPr txBox="1">
              <a:spLocks noChangeArrowheads="1"/>
            </p:cNvSpPr>
            <p:nvPr/>
          </p:nvSpPr>
          <p:spPr bwMode="auto">
            <a:xfrm>
              <a:off x="3051714" y="4273909"/>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a:t>Mod</a:t>
              </a:r>
              <a:endParaRPr lang="en-US" altLang="en-US"/>
            </a:p>
          </p:txBody>
        </p:sp>
        <p:sp>
          <p:nvSpPr>
            <p:cNvPr id="11" name="Text Box 12">
              <a:extLst>
                <a:ext uri="{FF2B5EF4-FFF2-40B4-BE49-F238E27FC236}">
                  <a16:creationId xmlns:a16="http://schemas.microsoft.com/office/drawing/2014/main" id="{39B80054-20EA-6D2C-9504-E747856E04EF}"/>
                </a:ext>
              </a:extLst>
            </p:cNvPr>
            <p:cNvSpPr txBox="1">
              <a:spLocks noChangeArrowheads="1"/>
            </p:cNvSpPr>
            <p:nvPr/>
          </p:nvSpPr>
          <p:spPr bwMode="auto">
            <a:xfrm>
              <a:off x="3556539" y="4273909"/>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err="1"/>
                <a:t>Md</a:t>
              </a:r>
              <a:r>
                <a:rPr lang="en-US" altLang="en-US"/>
                <a:t>n</a:t>
              </a:r>
            </a:p>
          </p:txBody>
        </p:sp>
        <p:sp>
          <p:nvSpPr>
            <p:cNvPr id="12" name="Text Box 13">
              <a:extLst>
                <a:ext uri="{FF2B5EF4-FFF2-40B4-BE49-F238E27FC236}">
                  <a16:creationId xmlns:a16="http://schemas.microsoft.com/office/drawing/2014/main" id="{E2234C90-7B1D-28F9-07B1-29E77EC9B56C}"/>
                </a:ext>
              </a:extLst>
            </p:cNvPr>
            <p:cNvSpPr txBox="1">
              <a:spLocks noChangeArrowheads="1"/>
            </p:cNvSpPr>
            <p:nvPr/>
          </p:nvSpPr>
          <p:spPr bwMode="auto">
            <a:xfrm>
              <a:off x="4132802" y="4273909"/>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M</a:t>
              </a:r>
            </a:p>
          </p:txBody>
        </p:sp>
      </p:grpSp>
    </p:spTree>
    <p:extLst>
      <p:ext uri="{BB962C8B-B14F-4D97-AF65-F5344CB8AC3E}">
        <p14:creationId xmlns:p14="http://schemas.microsoft.com/office/powerpoint/2010/main" val="74400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1F6B-7EB2-483D-FBC1-BC80584E0E82}"/>
              </a:ext>
            </a:extLst>
          </p:cNvPr>
          <p:cNvSpPr>
            <a:spLocks noGrp="1"/>
          </p:cNvSpPr>
          <p:nvPr>
            <p:ph type="title"/>
          </p:nvPr>
        </p:nvSpPr>
        <p:spPr/>
        <p:txBody>
          <a:bodyPr/>
          <a:lstStyle/>
          <a:p>
            <a:r>
              <a:rPr lang="sr-Cyrl-RS"/>
              <a:t>А сад, назад на квантитативне варијабле…</a:t>
            </a:r>
            <a:endParaRPr lang="en-GB"/>
          </a:p>
        </p:txBody>
      </p:sp>
      <p:sp>
        <p:nvSpPr>
          <p:cNvPr id="3" name="Content Placeholder 2">
            <a:extLst>
              <a:ext uri="{FF2B5EF4-FFF2-40B4-BE49-F238E27FC236}">
                <a16:creationId xmlns:a16="http://schemas.microsoft.com/office/drawing/2014/main" id="{C0ABBE2D-F939-5925-B770-6487FCEFD311}"/>
              </a:ext>
            </a:extLst>
          </p:cNvPr>
          <p:cNvSpPr>
            <a:spLocks noGrp="1"/>
          </p:cNvSpPr>
          <p:nvPr>
            <p:ph idx="1"/>
          </p:nvPr>
        </p:nvSpPr>
        <p:spPr/>
        <p:txBody>
          <a:bodyPr>
            <a:normAutofit fontScale="92500" lnSpcReduction="10000"/>
          </a:bodyPr>
          <a:lstStyle/>
          <a:p>
            <a:pPr>
              <a:lnSpc>
                <a:spcPct val="150000"/>
              </a:lnSpc>
            </a:pPr>
            <a:r>
              <a:rPr lang="sr-Cyrl-RS" b="1">
                <a:solidFill>
                  <a:srgbClr val="7E001B"/>
                </a:solidFill>
              </a:rPr>
              <a:t>Подсетник:</a:t>
            </a:r>
          </a:p>
          <a:p>
            <a:pPr lvl="1">
              <a:lnSpc>
                <a:spcPct val="150000"/>
              </a:lnSpc>
            </a:pPr>
            <a:r>
              <a:rPr lang="sr-Cyrl-RS"/>
              <a:t>Шта су варијабле?</a:t>
            </a:r>
          </a:p>
          <a:p>
            <a:pPr lvl="1">
              <a:lnSpc>
                <a:spcPct val="150000"/>
              </a:lnSpc>
            </a:pPr>
            <a:r>
              <a:rPr lang="sr-Cyrl-RS"/>
              <a:t>Шта су подаци?</a:t>
            </a:r>
          </a:p>
          <a:p>
            <a:pPr lvl="1">
              <a:lnSpc>
                <a:spcPct val="150000"/>
              </a:lnSpc>
            </a:pPr>
            <a:r>
              <a:rPr lang="sr-Cyrl-RS"/>
              <a:t>Варијабле могу бити квантитативне и …</a:t>
            </a:r>
          </a:p>
          <a:p>
            <a:pPr lvl="1">
              <a:lnSpc>
                <a:spcPct val="150000"/>
              </a:lnSpc>
            </a:pPr>
            <a:r>
              <a:rPr lang="sr-Cyrl-RS"/>
              <a:t>Какве су то квантитативне варијабле?</a:t>
            </a:r>
          </a:p>
          <a:p>
            <a:pPr lvl="1">
              <a:lnSpc>
                <a:spcPct val="150000"/>
              </a:lnSpc>
            </a:pPr>
            <a:r>
              <a:rPr lang="sr-Cyrl-RS"/>
              <a:t>Дајте ми неки пример!</a:t>
            </a:r>
          </a:p>
          <a:p>
            <a:pPr lvl="1">
              <a:lnSpc>
                <a:spcPct val="150000"/>
              </a:lnSpc>
            </a:pPr>
            <a:r>
              <a:rPr lang="sr-Cyrl-RS"/>
              <a:t>Ком типу статистике припада опис узорка у погледу једне квантитативне варијабле – дескриптивној или </a:t>
            </a:r>
            <a:r>
              <a:rPr lang="sr-Cyrl-RS" err="1"/>
              <a:t>инференцијалној</a:t>
            </a:r>
            <a:r>
              <a:rPr lang="sr-Cyrl-RS"/>
              <a:t>?</a:t>
            </a:r>
          </a:p>
        </p:txBody>
      </p:sp>
      <p:cxnSp>
        <p:nvCxnSpPr>
          <p:cNvPr id="4" name="Straight Connector 3">
            <a:extLst>
              <a:ext uri="{FF2B5EF4-FFF2-40B4-BE49-F238E27FC236}">
                <a16:creationId xmlns:a16="http://schemas.microsoft.com/office/drawing/2014/main" id="{0A8DC32D-964B-A96C-B2D3-9E32E0AD39E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 name="Picture 2" descr="plotting - Plot of histogram similar to output from @risk - Mathematica  Stack Exchange">
            <a:extLst>
              <a:ext uri="{FF2B5EF4-FFF2-40B4-BE49-F238E27FC236}">
                <a16:creationId xmlns:a16="http://schemas.microsoft.com/office/drawing/2014/main" id="{F6C76020-7DA3-974F-0447-999F15E3E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1746-70A7-B202-8CF7-90A3554427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007C6B1-8200-346A-8393-D5F22840732F}"/>
              </a:ext>
            </a:extLst>
          </p:cNvPr>
          <p:cNvSpPr>
            <a:spLocks noGrp="1"/>
          </p:cNvSpPr>
          <p:nvPr>
            <p:ph type="title"/>
          </p:nvPr>
        </p:nvSpPr>
        <p:spPr/>
        <p:txBody>
          <a:bodyPr/>
          <a:lstStyle/>
          <a:p>
            <a:r>
              <a:rPr lang="sr-Cyrl-RS"/>
              <a:t>Како изабрати меру централне тенденције?</a:t>
            </a:r>
            <a:endParaRPr lang="en-GB"/>
          </a:p>
        </p:txBody>
      </p:sp>
      <p:sp>
        <p:nvSpPr>
          <p:cNvPr id="8" name="Content Placeholder 7">
            <a:extLst>
              <a:ext uri="{FF2B5EF4-FFF2-40B4-BE49-F238E27FC236}">
                <a16:creationId xmlns:a16="http://schemas.microsoft.com/office/drawing/2014/main" id="{539A8413-26EA-735D-3E17-FB58F223C727}"/>
              </a:ext>
            </a:extLst>
          </p:cNvPr>
          <p:cNvSpPr>
            <a:spLocks noGrp="1"/>
          </p:cNvSpPr>
          <p:nvPr>
            <p:ph idx="1"/>
          </p:nvPr>
        </p:nvSpPr>
        <p:spPr>
          <a:xfrm>
            <a:off x="838199" y="1825625"/>
            <a:ext cx="10391299" cy="4351338"/>
          </a:xfrm>
        </p:spPr>
        <p:txBody>
          <a:bodyPr>
            <a:normAutofit/>
          </a:bodyPr>
          <a:lstStyle/>
          <a:p>
            <a:r>
              <a:rPr lang="sr-Cyrl-RS" b="1"/>
              <a:t>Аритметичка средина </a:t>
            </a:r>
            <a:r>
              <a:rPr lang="sr-Cyrl-RS"/>
              <a:t>најбоља кад имамо приближно нормалну</a:t>
            </a:r>
            <a:r>
              <a:rPr lang="sr-Cyrl-RS" i="1"/>
              <a:t> </a:t>
            </a:r>
            <a:r>
              <a:rPr lang="sr-Cyrl-RS"/>
              <a:t>расподелу вредности у узорку</a:t>
            </a:r>
          </a:p>
          <a:p>
            <a:pPr lvl="1"/>
            <a:r>
              <a:rPr lang="sr-Cyrl-RS"/>
              <a:t>тада, а и иначе кад је расподела</a:t>
            </a:r>
            <a:r>
              <a:rPr lang="en-GB"/>
              <a:t> </a:t>
            </a:r>
            <a:r>
              <a:rPr lang="sr-Cyrl-RS"/>
              <a:t>приближно симетрична и </a:t>
            </a:r>
            <a:r>
              <a:rPr lang="sr-Cyrl-RS" err="1"/>
              <a:t>унимодална</a:t>
            </a:r>
            <a:r>
              <a:rPr lang="sr-Cyrl-RS"/>
              <a:t> (има један мод) вредности </a:t>
            </a:r>
            <a:r>
              <a:rPr lang="en-GB"/>
              <a:t>M, Md</a:t>
            </a:r>
            <a:r>
              <a:rPr lang="sr-Latn-RS"/>
              <a:t>n</a:t>
            </a:r>
            <a:r>
              <a:rPr lang="en-GB"/>
              <a:t>, Mod </a:t>
            </a:r>
            <a:r>
              <a:rPr lang="sr-Cyrl-RS"/>
              <a:t>су исте/приближно исте</a:t>
            </a:r>
          </a:p>
          <a:p>
            <a:pPr lvl="1"/>
            <a:r>
              <a:rPr lang="sr-Latn-RS"/>
              <a:t>M </a:t>
            </a:r>
            <a:r>
              <a:rPr lang="sr-Cyrl-RS"/>
              <a:t>је најзгоднија за математичке операције и даје најбољу оцену исте мере ЦТ у популацији</a:t>
            </a:r>
          </a:p>
          <a:p>
            <a:pPr lvl="1"/>
            <a:r>
              <a:rPr lang="sr-Cyrl-RS" b="1" u="sng"/>
              <a:t>али</a:t>
            </a:r>
            <a:r>
              <a:rPr lang="sr-Cyrl-RS"/>
              <a:t>: јако осетљива на екстремне вредности (изнимке, </a:t>
            </a:r>
            <a:r>
              <a:rPr lang="sr-Cyrl-RS" err="1"/>
              <a:t>аутлајере</a:t>
            </a:r>
            <a:r>
              <a:rPr lang="sr-Cyrl-RS"/>
              <a:t>)</a:t>
            </a:r>
          </a:p>
          <a:p>
            <a:pPr lvl="2"/>
            <a:r>
              <a:rPr lang="ru-RU">
                <a:solidFill>
                  <a:srgbClr val="7E001B"/>
                </a:solidFill>
              </a:rPr>
              <a:t>М = </a:t>
            </a:r>
            <a:r>
              <a:rPr lang="sr-Latn-RS">
                <a:solidFill>
                  <a:srgbClr val="7E001B"/>
                </a:solidFill>
              </a:rPr>
              <a:t>(</a:t>
            </a:r>
            <a:r>
              <a:rPr lang="ru-RU">
                <a:solidFill>
                  <a:srgbClr val="7E001B"/>
                </a:solidFill>
              </a:rPr>
              <a:t>180,1 + 150,3</a:t>
            </a:r>
            <a:r>
              <a:rPr lang="sr-Latn-RS">
                <a:solidFill>
                  <a:srgbClr val="7E001B"/>
                </a:solidFill>
              </a:rPr>
              <a:t> + </a:t>
            </a:r>
            <a:r>
              <a:rPr lang="ru-RU">
                <a:solidFill>
                  <a:srgbClr val="7E001B"/>
                </a:solidFill>
              </a:rPr>
              <a:t>165,0</a:t>
            </a:r>
            <a:r>
              <a:rPr lang="sr-Latn-RS">
                <a:solidFill>
                  <a:srgbClr val="7E001B"/>
                </a:solidFill>
              </a:rPr>
              <a:t> + </a:t>
            </a:r>
            <a:r>
              <a:rPr lang="ru-RU">
                <a:solidFill>
                  <a:srgbClr val="7E001B"/>
                </a:solidFill>
              </a:rPr>
              <a:t>162,2</a:t>
            </a:r>
            <a:r>
              <a:rPr lang="sr-Latn-RS">
                <a:solidFill>
                  <a:srgbClr val="7E001B"/>
                </a:solidFill>
              </a:rPr>
              <a:t> + </a:t>
            </a:r>
            <a:r>
              <a:rPr lang="ru-RU">
                <a:solidFill>
                  <a:srgbClr val="7E001B"/>
                </a:solidFill>
              </a:rPr>
              <a:t>171,6</a:t>
            </a:r>
            <a:r>
              <a:rPr lang="sr-Latn-RS">
                <a:solidFill>
                  <a:srgbClr val="7E001B"/>
                </a:solidFill>
              </a:rPr>
              <a:t> + </a:t>
            </a:r>
            <a:r>
              <a:rPr lang="ru-RU">
                <a:solidFill>
                  <a:srgbClr val="7E001B"/>
                </a:solidFill>
              </a:rPr>
              <a:t>175,5</a:t>
            </a:r>
            <a:r>
              <a:rPr lang="sr-Latn-RS">
                <a:solidFill>
                  <a:srgbClr val="7E001B"/>
                </a:solidFill>
              </a:rPr>
              <a:t> + </a:t>
            </a:r>
            <a:r>
              <a:rPr lang="ru-RU">
                <a:solidFill>
                  <a:srgbClr val="7E001B"/>
                </a:solidFill>
              </a:rPr>
              <a:t>192,4</a:t>
            </a:r>
            <a:r>
              <a:rPr lang="sr-Latn-RS">
                <a:solidFill>
                  <a:srgbClr val="7E001B"/>
                </a:solidFill>
              </a:rPr>
              <a:t> + </a:t>
            </a:r>
            <a:r>
              <a:rPr lang="ru-RU">
                <a:solidFill>
                  <a:srgbClr val="7E001B"/>
                </a:solidFill>
              </a:rPr>
              <a:t>189,0</a:t>
            </a:r>
            <a:r>
              <a:rPr lang="sr-Latn-RS">
                <a:solidFill>
                  <a:srgbClr val="7E001B"/>
                </a:solidFill>
              </a:rPr>
              <a:t> + </a:t>
            </a:r>
            <a:r>
              <a:rPr lang="ru-RU">
                <a:solidFill>
                  <a:srgbClr val="7E001B"/>
                </a:solidFill>
              </a:rPr>
              <a:t>175,5</a:t>
            </a:r>
            <a:r>
              <a:rPr lang="sr-Latn-RS">
                <a:solidFill>
                  <a:srgbClr val="7E001B"/>
                </a:solidFill>
              </a:rPr>
              <a:t>) / </a:t>
            </a:r>
            <a:r>
              <a:rPr lang="en-GB">
                <a:solidFill>
                  <a:srgbClr val="7E001B"/>
                </a:solidFill>
              </a:rPr>
              <a:t>9 = 173,5</a:t>
            </a:r>
            <a:endParaRPr lang="ru-RU">
              <a:solidFill>
                <a:srgbClr val="7E001B"/>
              </a:solidFill>
            </a:endParaRPr>
          </a:p>
          <a:p>
            <a:pPr lvl="2"/>
            <a:r>
              <a:rPr lang="ru-RU">
                <a:solidFill>
                  <a:srgbClr val="7E001B"/>
                </a:solidFill>
              </a:rPr>
              <a:t>М = </a:t>
            </a:r>
            <a:r>
              <a:rPr lang="sr-Latn-RS">
                <a:solidFill>
                  <a:srgbClr val="7E001B"/>
                </a:solidFill>
              </a:rPr>
              <a:t>(</a:t>
            </a:r>
            <a:r>
              <a:rPr lang="ru-RU">
                <a:solidFill>
                  <a:srgbClr val="7E001B"/>
                </a:solidFill>
              </a:rPr>
              <a:t>180,1 + 150,3</a:t>
            </a:r>
            <a:r>
              <a:rPr lang="sr-Latn-RS">
                <a:solidFill>
                  <a:srgbClr val="7E001B"/>
                </a:solidFill>
              </a:rPr>
              <a:t> + </a:t>
            </a:r>
            <a:r>
              <a:rPr lang="ru-RU">
                <a:solidFill>
                  <a:srgbClr val="7E001B"/>
                </a:solidFill>
              </a:rPr>
              <a:t>165,0</a:t>
            </a:r>
            <a:r>
              <a:rPr lang="sr-Latn-RS">
                <a:solidFill>
                  <a:srgbClr val="7E001B"/>
                </a:solidFill>
              </a:rPr>
              <a:t> + </a:t>
            </a:r>
            <a:r>
              <a:rPr lang="ru-RU">
                <a:solidFill>
                  <a:srgbClr val="7E001B"/>
                </a:solidFill>
              </a:rPr>
              <a:t>162,2</a:t>
            </a:r>
            <a:r>
              <a:rPr lang="sr-Latn-RS">
                <a:solidFill>
                  <a:srgbClr val="7E001B"/>
                </a:solidFill>
              </a:rPr>
              <a:t> + </a:t>
            </a:r>
            <a:r>
              <a:rPr lang="ru-RU">
                <a:solidFill>
                  <a:srgbClr val="7E001B"/>
                </a:solidFill>
              </a:rPr>
              <a:t>171,6</a:t>
            </a:r>
            <a:r>
              <a:rPr lang="sr-Latn-RS">
                <a:solidFill>
                  <a:srgbClr val="7E001B"/>
                </a:solidFill>
              </a:rPr>
              <a:t> + </a:t>
            </a:r>
            <a:r>
              <a:rPr lang="ru-RU">
                <a:solidFill>
                  <a:srgbClr val="7E001B"/>
                </a:solidFill>
              </a:rPr>
              <a:t>175,5</a:t>
            </a:r>
            <a:r>
              <a:rPr lang="sr-Latn-RS">
                <a:solidFill>
                  <a:srgbClr val="7E001B"/>
                </a:solidFill>
              </a:rPr>
              <a:t> + </a:t>
            </a:r>
            <a:r>
              <a:rPr lang="ru-RU">
                <a:solidFill>
                  <a:srgbClr val="7E001B"/>
                </a:solidFill>
              </a:rPr>
              <a:t>192,4</a:t>
            </a:r>
            <a:r>
              <a:rPr lang="sr-Latn-RS">
                <a:solidFill>
                  <a:srgbClr val="7E001B"/>
                </a:solidFill>
              </a:rPr>
              <a:t> + </a:t>
            </a:r>
            <a:r>
              <a:rPr lang="ru-RU">
                <a:solidFill>
                  <a:srgbClr val="7E001B"/>
                </a:solidFill>
              </a:rPr>
              <a:t>189,0</a:t>
            </a:r>
            <a:r>
              <a:rPr lang="sr-Latn-RS">
                <a:solidFill>
                  <a:srgbClr val="7E001B"/>
                </a:solidFill>
              </a:rPr>
              <a:t> + </a:t>
            </a:r>
            <a:r>
              <a:rPr lang="ru-RU" b="1">
                <a:solidFill>
                  <a:srgbClr val="7E001B"/>
                </a:solidFill>
              </a:rPr>
              <a:t>1750,5</a:t>
            </a:r>
            <a:r>
              <a:rPr lang="sr-Latn-RS">
                <a:solidFill>
                  <a:srgbClr val="7E001B"/>
                </a:solidFill>
              </a:rPr>
              <a:t>) / </a:t>
            </a:r>
            <a:r>
              <a:rPr lang="en-GB">
                <a:solidFill>
                  <a:srgbClr val="7E001B"/>
                </a:solidFill>
              </a:rPr>
              <a:t>9 = </a:t>
            </a:r>
            <a:r>
              <a:rPr lang="sr-Cyrl-RS" b="1">
                <a:solidFill>
                  <a:srgbClr val="7E001B"/>
                </a:solidFill>
              </a:rPr>
              <a:t>348,5</a:t>
            </a:r>
            <a:r>
              <a:rPr lang="sr-Latn-RS" b="1">
                <a:solidFill>
                  <a:srgbClr val="7E001B"/>
                </a:solidFill>
              </a:rPr>
              <a:t> cm</a:t>
            </a:r>
            <a:endParaRPr lang="sr-Cyrl-RS" b="1">
              <a:solidFill>
                <a:srgbClr val="7E001B"/>
              </a:solidFill>
            </a:endParaRPr>
          </a:p>
          <a:p>
            <a:pPr lvl="2"/>
            <a:endParaRPr lang="sr-Cyrl-RS" b="1">
              <a:solidFill>
                <a:srgbClr val="7E001B"/>
              </a:solidFill>
            </a:endParaRPr>
          </a:p>
          <a:p>
            <a:pPr lvl="2"/>
            <a:endParaRPr lang="sr-Cyrl-RS" b="1">
              <a:solidFill>
                <a:srgbClr val="7E001B"/>
              </a:solidFill>
            </a:endParaRPr>
          </a:p>
        </p:txBody>
      </p:sp>
      <p:sp>
        <p:nvSpPr>
          <p:cNvPr id="9" name="TextBox 8">
            <a:extLst>
              <a:ext uri="{FF2B5EF4-FFF2-40B4-BE49-F238E27FC236}">
                <a16:creationId xmlns:a16="http://schemas.microsoft.com/office/drawing/2014/main" id="{9F6CFBBB-1C3B-3623-48D7-9DD4F8C116DC}"/>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EEBCFD40-D9FE-41C1-5ABE-26B71879F8F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4DCEBFF0-2929-D413-94ED-F144328F8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B0DC-3718-BAF4-8158-7FA7947780B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E0E5A43-55EA-422A-2BB0-0D634C6C08F0}"/>
              </a:ext>
            </a:extLst>
          </p:cNvPr>
          <p:cNvSpPr>
            <a:spLocks noGrp="1"/>
          </p:cNvSpPr>
          <p:nvPr>
            <p:ph type="title"/>
          </p:nvPr>
        </p:nvSpPr>
        <p:spPr/>
        <p:txBody>
          <a:bodyPr/>
          <a:lstStyle/>
          <a:p>
            <a:r>
              <a:rPr lang="sr-Cyrl-RS"/>
              <a:t>Како изабрати меру централне тенденције?</a:t>
            </a:r>
            <a:endParaRPr lang="en-GB"/>
          </a:p>
        </p:txBody>
      </p:sp>
      <p:sp>
        <p:nvSpPr>
          <p:cNvPr id="8" name="Content Placeholder 7">
            <a:extLst>
              <a:ext uri="{FF2B5EF4-FFF2-40B4-BE49-F238E27FC236}">
                <a16:creationId xmlns:a16="http://schemas.microsoft.com/office/drawing/2014/main" id="{A193B523-81EF-FC27-A0D0-28541841226D}"/>
              </a:ext>
            </a:extLst>
          </p:cNvPr>
          <p:cNvSpPr>
            <a:spLocks noGrp="1"/>
          </p:cNvSpPr>
          <p:nvPr>
            <p:ph idx="1"/>
          </p:nvPr>
        </p:nvSpPr>
        <p:spPr>
          <a:xfrm>
            <a:off x="838199" y="1825625"/>
            <a:ext cx="10391299" cy="4351338"/>
          </a:xfrm>
        </p:spPr>
        <p:txBody>
          <a:bodyPr>
            <a:normAutofit fontScale="70000" lnSpcReduction="20000"/>
          </a:bodyPr>
          <a:lstStyle/>
          <a:p>
            <a:r>
              <a:rPr lang="sr-Cyrl-RS" b="1"/>
              <a:t>Медијана</a:t>
            </a:r>
            <a:r>
              <a:rPr lang="sr-Cyrl-RS"/>
              <a:t> је боља ако:</a:t>
            </a:r>
          </a:p>
          <a:p>
            <a:pPr lvl="1"/>
            <a:r>
              <a:rPr lang="sr-Cyrl-RS"/>
              <a:t>расподела није нормална јер има пуно вредности на екстремима са једне од страна, или са обе стране (асиметрична или </a:t>
            </a:r>
            <a:r>
              <a:rPr lang="sr-Cyrl-RS" err="1"/>
              <a:t>платокуртична</a:t>
            </a:r>
            <a:r>
              <a:rPr lang="sr-Cyrl-RS"/>
              <a:t> расподела), јер је мање осетљива на екстреме</a:t>
            </a:r>
          </a:p>
          <a:p>
            <a:pPr lvl="1"/>
            <a:r>
              <a:rPr lang="sr-Cyrl-RS" b="1" u="sng"/>
              <a:t>али</a:t>
            </a:r>
            <a:r>
              <a:rPr lang="sr-Cyrl-RS"/>
              <a:t>: и она је погодна само за </a:t>
            </a:r>
            <a:r>
              <a:rPr lang="sr-Cyrl-RS" i="1" err="1"/>
              <a:t>унимодалне</a:t>
            </a:r>
            <a:r>
              <a:rPr lang="sr-Cyrl-RS" i="1"/>
              <a:t> расподеле </a:t>
            </a:r>
            <a:r>
              <a:rPr lang="sr-Cyrl-RS"/>
              <a:t>(имају један мод)</a:t>
            </a:r>
            <a:endParaRPr lang="en-GB"/>
          </a:p>
          <a:p>
            <a:pPr lvl="1"/>
            <a:r>
              <a:rPr lang="ru-RU">
                <a:solidFill>
                  <a:srgbClr val="7E001B"/>
                </a:solidFill>
              </a:rPr>
              <a:t>М</a:t>
            </a:r>
            <a:r>
              <a:rPr lang="en-GB" err="1">
                <a:solidFill>
                  <a:srgbClr val="7E001B"/>
                </a:solidFill>
              </a:rPr>
              <a:t>dn</a:t>
            </a:r>
            <a:r>
              <a:rPr lang="ru-RU">
                <a:solidFill>
                  <a:srgbClr val="7E001B"/>
                </a:solidFill>
              </a:rPr>
              <a:t> = </a:t>
            </a:r>
            <a:r>
              <a:rPr lang="en-GB">
                <a:solidFill>
                  <a:srgbClr val="7E001B"/>
                </a:solidFill>
              </a:rPr>
              <a:t>175,5</a:t>
            </a:r>
            <a:r>
              <a:rPr lang="sr-Latn-RS">
                <a:solidFill>
                  <a:srgbClr val="7E001B"/>
                </a:solidFill>
              </a:rPr>
              <a:t> cm</a:t>
            </a:r>
            <a:r>
              <a:rPr lang="en-GB">
                <a:solidFill>
                  <a:srgbClr val="7E001B"/>
                </a:solidFill>
              </a:rPr>
              <a:t> </a:t>
            </a:r>
            <a:r>
              <a:rPr lang="sr-Cyrl-RS">
                <a:solidFill>
                  <a:srgbClr val="7E001B"/>
                </a:solidFill>
              </a:rPr>
              <a:t>у оба случаја</a:t>
            </a:r>
            <a:endParaRPr lang="en-GB"/>
          </a:p>
          <a:p>
            <a:pPr lvl="1"/>
            <a:endParaRPr lang="sr-Cyrl-RS"/>
          </a:p>
          <a:p>
            <a:pPr lvl="1"/>
            <a:endParaRPr lang="sr-Cyrl-RS"/>
          </a:p>
          <a:p>
            <a:r>
              <a:rPr lang="sr-Cyrl-RS" b="1"/>
              <a:t>Мод</a:t>
            </a:r>
            <a:r>
              <a:rPr lang="sr-Cyrl-RS"/>
              <a:t> је врло користан ако имамо </a:t>
            </a:r>
            <a:r>
              <a:rPr lang="sr-Cyrl-RS" err="1"/>
              <a:t>мултимодалну</a:t>
            </a:r>
            <a:r>
              <a:rPr lang="sr-Cyrl-RS"/>
              <a:t> расподелу (нпр. </a:t>
            </a:r>
            <a:r>
              <a:rPr lang="en-GB"/>
              <a:t>U </a:t>
            </a:r>
            <a:r>
              <a:rPr lang="sr-Cyrl-RS"/>
              <a:t>кривуље)</a:t>
            </a:r>
          </a:p>
          <a:p>
            <a:pPr lvl="1"/>
            <a:r>
              <a:rPr lang="ru-RU">
                <a:solidFill>
                  <a:srgbClr val="7E001B"/>
                </a:solidFill>
              </a:rPr>
              <a:t>М</a:t>
            </a:r>
            <a:r>
              <a:rPr lang="en-GB">
                <a:solidFill>
                  <a:srgbClr val="7E001B"/>
                </a:solidFill>
              </a:rPr>
              <a:t>od</a:t>
            </a:r>
            <a:r>
              <a:rPr lang="ru-RU">
                <a:solidFill>
                  <a:srgbClr val="7E001B"/>
                </a:solidFill>
              </a:rPr>
              <a:t> = </a:t>
            </a:r>
            <a:r>
              <a:rPr lang="en-GB">
                <a:solidFill>
                  <a:srgbClr val="7E001B"/>
                </a:solidFill>
              </a:rPr>
              <a:t>175,5</a:t>
            </a:r>
            <a:r>
              <a:rPr lang="sr-Latn-RS">
                <a:solidFill>
                  <a:srgbClr val="7E001B"/>
                </a:solidFill>
              </a:rPr>
              <a:t> cm</a:t>
            </a:r>
            <a:r>
              <a:rPr lang="en-GB">
                <a:solidFill>
                  <a:srgbClr val="7E001B"/>
                </a:solidFill>
              </a:rPr>
              <a:t> </a:t>
            </a:r>
            <a:r>
              <a:rPr lang="sr-Cyrl-RS">
                <a:solidFill>
                  <a:srgbClr val="7E001B"/>
                </a:solidFill>
              </a:rPr>
              <a:t>у оба случаја</a:t>
            </a:r>
            <a:endParaRPr lang="en-GB"/>
          </a:p>
          <a:p>
            <a:pPr lvl="1"/>
            <a:endParaRPr lang="sr-Cyrl-RS"/>
          </a:p>
          <a:p>
            <a:pPr marL="0" indent="0">
              <a:buNone/>
            </a:pPr>
            <a:endParaRPr lang="sr-Cyrl-RS"/>
          </a:p>
          <a:p>
            <a:r>
              <a:rPr lang="sr-Cyrl-RS"/>
              <a:t>Ако је расподела таква да је тешко описати је иједном од мера, онда дати приказ</a:t>
            </a:r>
            <a:r>
              <a:rPr lang="en-GB"/>
              <a:t> </a:t>
            </a:r>
            <a:r>
              <a:rPr lang="sr-Cyrl-RS"/>
              <a:t>минимума, максимума, медијане, првог и трећег </a:t>
            </a:r>
            <a:r>
              <a:rPr lang="sr-Cyrl-RS" err="1"/>
              <a:t>квартила</a:t>
            </a:r>
            <a:r>
              <a:rPr lang="sr-Cyrl-RS"/>
              <a:t> (</a:t>
            </a:r>
            <a:r>
              <a:rPr lang="en-GB"/>
              <a:t>P</a:t>
            </a:r>
            <a:r>
              <a:rPr lang="en-GB" baseline="-25000"/>
              <a:t>0</a:t>
            </a:r>
            <a:r>
              <a:rPr lang="en-GB"/>
              <a:t>, P</a:t>
            </a:r>
            <a:r>
              <a:rPr lang="en-GB" baseline="-25000"/>
              <a:t>25</a:t>
            </a:r>
            <a:r>
              <a:rPr lang="en-GB"/>
              <a:t>, P</a:t>
            </a:r>
            <a:r>
              <a:rPr lang="en-GB" baseline="-25000"/>
              <a:t>50</a:t>
            </a:r>
            <a:r>
              <a:rPr lang="en-GB"/>
              <a:t>, P</a:t>
            </a:r>
            <a:r>
              <a:rPr lang="en-GB" baseline="-25000"/>
              <a:t>75</a:t>
            </a:r>
            <a:r>
              <a:rPr lang="en-GB"/>
              <a:t>, P</a:t>
            </a:r>
            <a:r>
              <a:rPr lang="en-GB" baseline="-25000"/>
              <a:t>100</a:t>
            </a:r>
            <a:r>
              <a:rPr lang="sr-Cyrl-RS"/>
              <a:t>) =  </a:t>
            </a:r>
            <a:r>
              <a:rPr lang="sr-Cyrl-RS" b="1" err="1"/>
              <a:t>петобројни</a:t>
            </a:r>
            <a:r>
              <a:rPr lang="sr-Cyrl-RS" b="1"/>
              <a:t> сажетак</a:t>
            </a:r>
          </a:p>
          <a:p>
            <a:endParaRPr lang="sr-Cyrl-RS" b="1"/>
          </a:p>
          <a:p>
            <a:r>
              <a:rPr lang="sr-Cyrl-RS"/>
              <a:t>На СТП2 – </a:t>
            </a:r>
            <a:r>
              <a:rPr lang="sr-Cyrl-RS" err="1"/>
              <a:t>робустне</a:t>
            </a:r>
            <a:r>
              <a:rPr lang="sr-Cyrl-RS"/>
              <a:t> алтернативе аритметичкој средини</a:t>
            </a:r>
          </a:p>
          <a:p>
            <a:pPr lvl="1"/>
            <a:endParaRPr lang="sr-Cyrl-RS"/>
          </a:p>
          <a:p>
            <a:pPr lvl="2"/>
            <a:endParaRPr lang="sr-Cyrl-RS"/>
          </a:p>
        </p:txBody>
      </p:sp>
      <p:sp>
        <p:nvSpPr>
          <p:cNvPr id="9" name="TextBox 8">
            <a:extLst>
              <a:ext uri="{FF2B5EF4-FFF2-40B4-BE49-F238E27FC236}">
                <a16:creationId xmlns:a16="http://schemas.microsoft.com/office/drawing/2014/main" id="{04BDCD67-1E3B-D32F-EADC-72582C8049A9}"/>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7336C106-A564-A52F-EC54-D64801E9C83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544965F5-DBD1-20F2-89BA-48266D779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F9C24-ABCC-41B9-837E-C4D8DF0DAFC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B869925-B1F6-E123-146D-A68F01A8C9AB}"/>
              </a:ext>
            </a:extLst>
          </p:cNvPr>
          <p:cNvSpPr>
            <a:spLocks noGrp="1"/>
          </p:cNvSpPr>
          <p:nvPr>
            <p:ph type="title"/>
          </p:nvPr>
        </p:nvSpPr>
        <p:spPr/>
        <p:txBody>
          <a:bodyPr/>
          <a:lstStyle/>
          <a:p>
            <a:r>
              <a:rPr lang="sr-Cyrl-RS"/>
              <a:t>Варијабилност (</a:t>
            </a:r>
            <a:r>
              <a:rPr lang="sr-Cyrl-RS" err="1"/>
              <a:t>распршење</a:t>
            </a:r>
            <a:r>
              <a:rPr lang="sr-Cyrl-RS"/>
              <a:t>)</a:t>
            </a:r>
            <a:endParaRPr lang="en-GB"/>
          </a:p>
        </p:txBody>
      </p:sp>
      <p:sp>
        <p:nvSpPr>
          <p:cNvPr id="9" name="TextBox 8">
            <a:extLst>
              <a:ext uri="{FF2B5EF4-FFF2-40B4-BE49-F238E27FC236}">
                <a16:creationId xmlns:a16="http://schemas.microsoft.com/office/drawing/2014/main" id="{80350C54-14DE-423E-7E98-B2DCB9FC3832}"/>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867EC1EE-2F47-D763-D12A-F73D48E4A8F4}"/>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60F9B618-4601-06AB-A61D-166D09BDC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
            <a:extLst>
              <a:ext uri="{FF2B5EF4-FFF2-40B4-BE49-F238E27FC236}">
                <a16:creationId xmlns:a16="http://schemas.microsoft.com/office/drawing/2014/main" id="{B78484FE-D7B7-8B25-4F31-F1DE1AB2ADE2}"/>
              </a:ext>
            </a:extLst>
          </p:cNvPr>
          <p:cNvGrpSpPr>
            <a:grpSpLocks/>
          </p:cNvGrpSpPr>
          <p:nvPr/>
        </p:nvGrpSpPr>
        <p:grpSpPr bwMode="auto">
          <a:xfrm>
            <a:off x="6691103" y="2229016"/>
            <a:ext cx="3733800" cy="3048000"/>
            <a:chOff x="3408" y="1056"/>
            <a:chExt cx="2352" cy="1920"/>
          </a:xfrm>
        </p:grpSpPr>
        <p:pic>
          <p:nvPicPr>
            <p:cNvPr id="24" name="Picture 3" descr="norm1">
              <a:extLst>
                <a:ext uri="{FF2B5EF4-FFF2-40B4-BE49-F238E27FC236}">
                  <a16:creationId xmlns:a16="http://schemas.microsoft.com/office/drawing/2014/main" id="{74142475-66C1-C732-AECF-1CC843B39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1056"/>
              <a:ext cx="1584"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4">
              <a:extLst>
                <a:ext uri="{FF2B5EF4-FFF2-40B4-BE49-F238E27FC236}">
                  <a16:creationId xmlns:a16="http://schemas.microsoft.com/office/drawing/2014/main" id="{F626D466-2A4F-F947-0A3E-828715545702}"/>
                </a:ext>
              </a:extLst>
            </p:cNvPr>
            <p:cNvSpPr>
              <a:spLocks noChangeShapeType="1"/>
            </p:cNvSpPr>
            <p:nvPr/>
          </p:nvSpPr>
          <p:spPr bwMode="auto">
            <a:xfrm>
              <a:off x="3408" y="2880"/>
              <a:ext cx="23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26" name="Picture 6" descr="norm1">
            <a:extLst>
              <a:ext uri="{FF2B5EF4-FFF2-40B4-BE49-F238E27FC236}">
                <a16:creationId xmlns:a16="http://schemas.microsoft.com/office/drawing/2014/main" id="{111BFEE0-2CC1-77F4-C092-A57CFAB5A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303" y="2229016"/>
            <a:ext cx="5410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7">
            <a:extLst>
              <a:ext uri="{FF2B5EF4-FFF2-40B4-BE49-F238E27FC236}">
                <a16:creationId xmlns:a16="http://schemas.microsoft.com/office/drawing/2014/main" id="{AE8D1CA7-B3CC-38A6-07DB-0919D6125B30}"/>
              </a:ext>
            </a:extLst>
          </p:cNvPr>
          <p:cNvGrpSpPr>
            <a:grpSpLocks/>
          </p:cNvGrpSpPr>
          <p:nvPr/>
        </p:nvGrpSpPr>
        <p:grpSpPr bwMode="auto">
          <a:xfrm>
            <a:off x="3490703" y="4057816"/>
            <a:ext cx="5410200" cy="0"/>
            <a:chOff x="1392" y="2208"/>
            <a:chExt cx="3408" cy="0"/>
          </a:xfrm>
        </p:grpSpPr>
        <p:sp>
          <p:nvSpPr>
            <p:cNvPr id="28" name="Line 8">
              <a:extLst>
                <a:ext uri="{FF2B5EF4-FFF2-40B4-BE49-F238E27FC236}">
                  <a16:creationId xmlns:a16="http://schemas.microsoft.com/office/drawing/2014/main" id="{E46F447F-5EDE-EF32-4A7C-6BBF980670EC}"/>
                </a:ext>
              </a:extLst>
            </p:cNvPr>
            <p:cNvSpPr>
              <a:spLocks noChangeShapeType="1"/>
            </p:cNvSpPr>
            <p:nvPr/>
          </p:nvSpPr>
          <p:spPr bwMode="auto">
            <a:xfrm>
              <a:off x="1392" y="2208"/>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 name="Line 9">
              <a:extLst>
                <a:ext uri="{FF2B5EF4-FFF2-40B4-BE49-F238E27FC236}">
                  <a16:creationId xmlns:a16="http://schemas.microsoft.com/office/drawing/2014/main" id="{271E2561-D173-4C15-4084-1A06A845A11A}"/>
                </a:ext>
              </a:extLst>
            </p:cNvPr>
            <p:cNvSpPr>
              <a:spLocks noChangeShapeType="1"/>
            </p:cNvSpPr>
            <p:nvPr/>
          </p:nvSpPr>
          <p:spPr bwMode="auto">
            <a:xfrm>
              <a:off x="4320" y="2208"/>
              <a:ext cx="48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0" name="Group 10">
            <a:extLst>
              <a:ext uri="{FF2B5EF4-FFF2-40B4-BE49-F238E27FC236}">
                <a16:creationId xmlns:a16="http://schemas.microsoft.com/office/drawing/2014/main" id="{EE25C889-132C-FEFD-7100-4991307439AC}"/>
              </a:ext>
            </a:extLst>
          </p:cNvPr>
          <p:cNvGrpSpPr>
            <a:grpSpLocks/>
          </p:cNvGrpSpPr>
          <p:nvPr/>
        </p:nvGrpSpPr>
        <p:grpSpPr bwMode="auto">
          <a:xfrm>
            <a:off x="4557503" y="2229016"/>
            <a:ext cx="3810000" cy="1828800"/>
            <a:chOff x="2064" y="1056"/>
            <a:chExt cx="2400" cy="1152"/>
          </a:xfrm>
        </p:grpSpPr>
        <p:sp>
          <p:nvSpPr>
            <p:cNvPr id="31" name="Line 11">
              <a:extLst>
                <a:ext uri="{FF2B5EF4-FFF2-40B4-BE49-F238E27FC236}">
                  <a16:creationId xmlns:a16="http://schemas.microsoft.com/office/drawing/2014/main" id="{5D04CF17-0936-6F10-6EC1-0E6B7EE15856}"/>
                </a:ext>
              </a:extLst>
            </p:cNvPr>
            <p:cNvSpPr>
              <a:spLocks noChangeShapeType="1"/>
            </p:cNvSpPr>
            <p:nvPr/>
          </p:nvSpPr>
          <p:spPr bwMode="auto">
            <a:xfrm flipH="1">
              <a:off x="2064" y="1440"/>
              <a:ext cx="864"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 name="Line 12">
              <a:extLst>
                <a:ext uri="{FF2B5EF4-FFF2-40B4-BE49-F238E27FC236}">
                  <a16:creationId xmlns:a16="http://schemas.microsoft.com/office/drawing/2014/main" id="{F9B9F72E-6A7E-2D61-8DAB-8B699A5C217D}"/>
                </a:ext>
              </a:extLst>
            </p:cNvPr>
            <p:cNvSpPr>
              <a:spLocks noChangeShapeType="1"/>
            </p:cNvSpPr>
            <p:nvPr/>
          </p:nvSpPr>
          <p:spPr bwMode="auto">
            <a:xfrm>
              <a:off x="3552" y="1440"/>
              <a:ext cx="912"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 name="Text Box 13">
              <a:extLst>
                <a:ext uri="{FF2B5EF4-FFF2-40B4-BE49-F238E27FC236}">
                  <a16:creationId xmlns:a16="http://schemas.microsoft.com/office/drawing/2014/main" id="{CA5F50C8-F81B-159B-D1D8-09886C4B7DCB}"/>
                </a:ext>
              </a:extLst>
            </p:cNvPr>
            <p:cNvSpPr txBox="1">
              <a:spLocks noChangeArrowheads="1"/>
            </p:cNvSpPr>
            <p:nvPr/>
          </p:nvSpPr>
          <p:spPr bwMode="auto">
            <a:xfrm>
              <a:off x="2112" y="1056"/>
              <a:ext cx="2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sr-Cyrl-RS" altLang="en-US" sz="2400">
                  <a:latin typeface="Times New Roman" panose="02020603050405020304" pitchFamily="18" charset="0"/>
                </a:rPr>
                <a:t>варијабилност</a:t>
              </a:r>
              <a:endParaRPr lang="en-US" altLang="en-US" sz="2400">
                <a:latin typeface="Times New Roman" panose="02020603050405020304" pitchFamily="18" charset="0"/>
              </a:endParaRPr>
            </a:p>
          </p:txBody>
        </p:sp>
      </p:grpSp>
      <p:grpSp>
        <p:nvGrpSpPr>
          <p:cNvPr id="34" name="Group 24">
            <a:extLst>
              <a:ext uri="{FF2B5EF4-FFF2-40B4-BE49-F238E27FC236}">
                <a16:creationId xmlns:a16="http://schemas.microsoft.com/office/drawing/2014/main" id="{DC57EC43-2C2C-D6E1-11BC-D1928449A750}"/>
              </a:ext>
            </a:extLst>
          </p:cNvPr>
          <p:cNvGrpSpPr>
            <a:grpSpLocks/>
          </p:cNvGrpSpPr>
          <p:nvPr/>
        </p:nvGrpSpPr>
        <p:grpSpPr bwMode="auto">
          <a:xfrm>
            <a:off x="3919328" y="5124618"/>
            <a:ext cx="5133975" cy="1128713"/>
            <a:chOff x="1662" y="2880"/>
            <a:chExt cx="3234" cy="711"/>
          </a:xfrm>
        </p:grpSpPr>
        <p:grpSp>
          <p:nvGrpSpPr>
            <p:cNvPr id="35" name="Group 25">
              <a:extLst>
                <a:ext uri="{FF2B5EF4-FFF2-40B4-BE49-F238E27FC236}">
                  <a16:creationId xmlns:a16="http://schemas.microsoft.com/office/drawing/2014/main" id="{39D72F40-6EF6-0297-7D6F-C4AF1E6AF7F4}"/>
                </a:ext>
              </a:extLst>
            </p:cNvPr>
            <p:cNvGrpSpPr>
              <a:grpSpLocks/>
            </p:cNvGrpSpPr>
            <p:nvPr/>
          </p:nvGrpSpPr>
          <p:grpSpPr bwMode="auto">
            <a:xfrm>
              <a:off x="1662" y="2880"/>
              <a:ext cx="536" cy="711"/>
              <a:chOff x="1662" y="2880"/>
              <a:chExt cx="536" cy="711"/>
            </a:xfrm>
          </p:grpSpPr>
          <p:sp>
            <p:nvSpPr>
              <p:cNvPr id="39" name="Line 26">
                <a:extLst>
                  <a:ext uri="{FF2B5EF4-FFF2-40B4-BE49-F238E27FC236}">
                    <a16:creationId xmlns:a16="http://schemas.microsoft.com/office/drawing/2014/main" id="{2DC21723-1D4F-5618-B86E-6010DABD8833}"/>
                  </a:ext>
                </a:extLst>
              </p:cNvPr>
              <p:cNvSpPr>
                <a:spLocks noChangeShapeType="1"/>
              </p:cNvSpPr>
              <p:nvPr/>
            </p:nvSpPr>
            <p:spPr bwMode="auto">
              <a:xfrm flipV="1">
                <a:off x="1872"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 name="Text Box 27">
                <a:extLst>
                  <a:ext uri="{FF2B5EF4-FFF2-40B4-BE49-F238E27FC236}">
                    <a16:creationId xmlns:a16="http://schemas.microsoft.com/office/drawing/2014/main" id="{4E5FC09F-7934-6E34-AC84-E678DE385779}"/>
                  </a:ext>
                </a:extLst>
              </p:cNvPr>
              <p:cNvSpPr txBox="1">
                <a:spLocks noChangeArrowheads="1"/>
              </p:cNvSpPr>
              <p:nvPr/>
            </p:nvSpPr>
            <p:spPr bwMode="auto">
              <a:xfrm>
                <a:off x="1662" y="3303"/>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a:latin typeface="Times New Roman" panose="02020603050405020304" pitchFamily="18" charset="0"/>
                  </a:rPr>
                  <a:t>ЦТ</a:t>
                </a:r>
                <a:endParaRPr lang="en-US" altLang="en-US" sz="2400">
                  <a:latin typeface="Times New Roman" panose="02020603050405020304" pitchFamily="18" charset="0"/>
                </a:endParaRPr>
              </a:p>
            </p:txBody>
          </p:sp>
        </p:grpSp>
        <p:grpSp>
          <p:nvGrpSpPr>
            <p:cNvPr id="36" name="Group 28">
              <a:extLst>
                <a:ext uri="{FF2B5EF4-FFF2-40B4-BE49-F238E27FC236}">
                  <a16:creationId xmlns:a16="http://schemas.microsoft.com/office/drawing/2014/main" id="{346CBCA6-CAE2-B019-72F9-4DFB410C96B5}"/>
                </a:ext>
              </a:extLst>
            </p:cNvPr>
            <p:cNvGrpSpPr>
              <a:grpSpLocks/>
            </p:cNvGrpSpPr>
            <p:nvPr/>
          </p:nvGrpSpPr>
          <p:grpSpPr bwMode="auto">
            <a:xfrm>
              <a:off x="4404" y="2880"/>
              <a:ext cx="492" cy="695"/>
              <a:chOff x="4404" y="2880"/>
              <a:chExt cx="492" cy="695"/>
            </a:xfrm>
          </p:grpSpPr>
          <p:sp>
            <p:nvSpPr>
              <p:cNvPr id="37" name="Line 29">
                <a:extLst>
                  <a:ext uri="{FF2B5EF4-FFF2-40B4-BE49-F238E27FC236}">
                    <a16:creationId xmlns:a16="http://schemas.microsoft.com/office/drawing/2014/main" id="{02F19A8A-2183-599D-414F-D378E923797C}"/>
                  </a:ext>
                </a:extLst>
              </p:cNvPr>
              <p:cNvSpPr>
                <a:spLocks noChangeShapeType="1"/>
              </p:cNvSpPr>
              <p:nvPr/>
            </p:nvSpPr>
            <p:spPr bwMode="auto">
              <a:xfrm flipV="1">
                <a:off x="4560" y="2880"/>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 name="Text Box 30">
                <a:extLst>
                  <a:ext uri="{FF2B5EF4-FFF2-40B4-BE49-F238E27FC236}">
                    <a16:creationId xmlns:a16="http://schemas.microsoft.com/office/drawing/2014/main" id="{39A3B073-38A1-0E87-12FA-D6B57845E956}"/>
                  </a:ext>
                </a:extLst>
              </p:cNvPr>
              <p:cNvSpPr txBox="1">
                <a:spLocks noChangeArrowheads="1"/>
              </p:cNvSpPr>
              <p:nvPr/>
            </p:nvSpPr>
            <p:spPr bwMode="auto">
              <a:xfrm>
                <a:off x="4404" y="3287"/>
                <a:ext cx="4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400">
                    <a:latin typeface="Times New Roman" panose="02020603050405020304" pitchFamily="18" charset="0"/>
                  </a:rPr>
                  <a:t>ЦТ</a:t>
                </a:r>
                <a:endParaRPr lang="en-US" altLang="en-US" sz="2400">
                  <a:latin typeface="Times New Roman" panose="02020603050405020304" pitchFamily="18" charset="0"/>
                </a:endParaRPr>
              </a:p>
            </p:txBody>
          </p:sp>
        </p:grpSp>
      </p:grpSp>
    </p:spTree>
    <p:extLst>
      <p:ext uri="{BB962C8B-B14F-4D97-AF65-F5344CB8AC3E}">
        <p14:creationId xmlns:p14="http://schemas.microsoft.com/office/powerpoint/2010/main" val="38742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9DB45-BEF8-B1A4-AEF6-F3DA2754A00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7CC85D-2481-6D88-1A28-00F1EC907BC9}"/>
              </a:ext>
            </a:extLst>
          </p:cNvPr>
          <p:cNvSpPr>
            <a:spLocks noGrp="1"/>
          </p:cNvSpPr>
          <p:nvPr>
            <p:ph type="title"/>
          </p:nvPr>
        </p:nvSpPr>
        <p:spPr/>
        <p:txBody>
          <a:bodyPr/>
          <a:lstStyle/>
          <a:p>
            <a:r>
              <a:rPr lang="sr-Cyrl-RS"/>
              <a:t>Мере </a:t>
            </a:r>
            <a:r>
              <a:rPr lang="sr-Cyrl-RS" err="1"/>
              <a:t>распршења</a:t>
            </a:r>
            <a:r>
              <a:rPr lang="sr-Cyrl-RS"/>
              <a:t> (варијабилности)</a:t>
            </a:r>
            <a:endParaRPr lang="en-GB"/>
          </a:p>
        </p:txBody>
      </p:sp>
      <p:sp>
        <p:nvSpPr>
          <p:cNvPr id="8" name="Content Placeholder 7">
            <a:extLst>
              <a:ext uri="{FF2B5EF4-FFF2-40B4-BE49-F238E27FC236}">
                <a16:creationId xmlns:a16="http://schemas.microsoft.com/office/drawing/2014/main" id="{E050E341-F65C-38CC-BC5E-BD85C8F75A20}"/>
              </a:ext>
            </a:extLst>
          </p:cNvPr>
          <p:cNvSpPr>
            <a:spLocks noGrp="1"/>
          </p:cNvSpPr>
          <p:nvPr>
            <p:ph idx="1"/>
          </p:nvPr>
        </p:nvSpPr>
        <p:spPr>
          <a:xfrm>
            <a:off x="838200" y="1825625"/>
            <a:ext cx="7512170" cy="4351338"/>
          </a:xfrm>
        </p:spPr>
        <p:txBody>
          <a:bodyPr>
            <a:normAutofit fontScale="92500" lnSpcReduction="20000"/>
          </a:bodyPr>
          <a:lstStyle/>
          <a:p>
            <a:r>
              <a:rPr lang="sr-Cyrl-RS" b="1"/>
              <a:t>Распон</a:t>
            </a:r>
          </a:p>
          <a:p>
            <a:pPr lvl="1"/>
            <a:r>
              <a:rPr lang="sr-Cyrl-RS"/>
              <a:t>разлика између најмање и највеће вредности</a:t>
            </a:r>
            <a:endParaRPr lang="sr-Latn-RS"/>
          </a:p>
          <a:p>
            <a:pPr lvl="1"/>
            <a:r>
              <a:rPr lang="sr-Latn-RS" b="1"/>
              <a:t>R = </a:t>
            </a:r>
            <a:r>
              <a:rPr lang="sr-Latn-RS" b="1" err="1"/>
              <a:t>x</a:t>
            </a:r>
            <a:r>
              <a:rPr lang="sr-Latn-RS" b="1" baseline="-25000" err="1"/>
              <a:t>max</a:t>
            </a:r>
            <a:r>
              <a:rPr lang="sr-Latn-RS" b="1"/>
              <a:t> – </a:t>
            </a:r>
            <a:r>
              <a:rPr lang="sr-Latn-RS" b="1" err="1"/>
              <a:t>x</a:t>
            </a:r>
            <a:r>
              <a:rPr lang="sr-Latn-RS" b="1" baseline="-25000" err="1"/>
              <a:t>min</a:t>
            </a:r>
            <a:endParaRPr lang="sr-Cyrl-RS"/>
          </a:p>
          <a:p>
            <a:pPr lvl="1"/>
            <a:r>
              <a:rPr lang="sr-Cyrl-RS"/>
              <a:t>екстремно осетљив на изнимке – сваки га мења</a:t>
            </a:r>
          </a:p>
          <a:p>
            <a:pPr lvl="1"/>
            <a:endParaRPr lang="sr-Cyrl-RS"/>
          </a:p>
          <a:p>
            <a:r>
              <a:rPr lang="sr-Cyrl-RS" b="1" err="1"/>
              <a:t>Полуинтерквартилни</a:t>
            </a:r>
            <a:r>
              <a:rPr lang="sr-Cyrl-RS" b="1"/>
              <a:t> распон (</a:t>
            </a:r>
            <a:r>
              <a:rPr lang="sr-Cyrl-RS" b="1" err="1"/>
              <a:t>квартилна</a:t>
            </a:r>
            <a:r>
              <a:rPr lang="sr-Cyrl-RS" b="1"/>
              <a:t> девијација)</a:t>
            </a:r>
          </a:p>
          <a:p>
            <a:pPr lvl="1"/>
            <a:r>
              <a:rPr lang="sr-Cyrl-RS"/>
              <a:t>половина разлике између трећег и првог </a:t>
            </a:r>
            <a:r>
              <a:rPr lang="sr-Cyrl-RS" err="1"/>
              <a:t>перцентила</a:t>
            </a:r>
            <a:endParaRPr lang="sr-Cyrl-RS"/>
          </a:p>
          <a:p>
            <a:pPr lvl="1"/>
            <a:r>
              <a:rPr lang="sr-Latn-RS" b="1"/>
              <a:t>Q = (P</a:t>
            </a:r>
            <a:r>
              <a:rPr lang="sr-Latn-RS" b="1" baseline="-25000"/>
              <a:t>75</a:t>
            </a:r>
            <a:r>
              <a:rPr lang="sr-Latn-RS" b="1"/>
              <a:t> – P</a:t>
            </a:r>
            <a:r>
              <a:rPr lang="sr-Latn-RS" b="1" baseline="-25000"/>
              <a:t>25</a:t>
            </a:r>
            <a:r>
              <a:rPr lang="sr-Latn-RS" b="1"/>
              <a:t>) / 2</a:t>
            </a:r>
          </a:p>
          <a:p>
            <a:pPr lvl="1"/>
            <a:r>
              <a:rPr lang="sr-Cyrl-RS"/>
              <a:t>мање осетљив на изнимке</a:t>
            </a:r>
          </a:p>
          <a:p>
            <a:pPr lvl="1"/>
            <a:r>
              <a:rPr lang="sr-Cyrl-RS"/>
              <a:t>обично се користи за расподеле које се много разликују од нормалне заједно са медијаном</a:t>
            </a:r>
          </a:p>
        </p:txBody>
      </p:sp>
      <p:sp>
        <p:nvSpPr>
          <p:cNvPr id="9" name="TextBox 8">
            <a:extLst>
              <a:ext uri="{FF2B5EF4-FFF2-40B4-BE49-F238E27FC236}">
                <a16:creationId xmlns:a16="http://schemas.microsoft.com/office/drawing/2014/main" id="{4EA555C5-05EC-CA62-6B28-BECEB88AB824}"/>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F2549497-45B1-1165-9C88-8A649C57F18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9872D0AE-8DE0-37B1-9E1C-F5DFF9C67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0">
            <a:extLst>
              <a:ext uri="{FF2B5EF4-FFF2-40B4-BE49-F238E27FC236}">
                <a16:creationId xmlns:a16="http://schemas.microsoft.com/office/drawing/2014/main" id="{6996FEAE-C85A-C472-0137-9D677C1D2F35}"/>
              </a:ext>
            </a:extLst>
          </p:cNvPr>
          <p:cNvGraphicFramePr>
            <a:graphicFrameLocks/>
          </p:cNvGraphicFramePr>
          <p:nvPr>
            <p:extLst>
              <p:ext uri="{D42A27DB-BD31-4B8C-83A1-F6EECF244321}">
                <p14:modId xmlns:p14="http://schemas.microsoft.com/office/powerpoint/2010/main" val="3443551237"/>
              </p:ext>
            </p:extLst>
          </p:nvPr>
        </p:nvGraphicFramePr>
        <p:xfrm>
          <a:off x="8534290" y="1700108"/>
          <a:ext cx="2842404" cy="3969221"/>
        </p:xfrm>
        <a:graphic>
          <a:graphicData uri="http://schemas.openxmlformats.org/drawingml/2006/table">
            <a:tbl>
              <a:tblPr firstRow="1" bandRow="1">
                <a:tableStyleId>{5C22544A-7EE6-4342-B048-85BDC9FD1C3A}</a:tableStyleId>
              </a:tblPr>
              <a:tblGrid>
                <a:gridCol w="1576314">
                  <a:extLst>
                    <a:ext uri="{9D8B030D-6E8A-4147-A177-3AD203B41FA5}">
                      <a16:colId xmlns:a16="http://schemas.microsoft.com/office/drawing/2014/main" val="1387456913"/>
                    </a:ext>
                  </a:extLst>
                </a:gridCol>
                <a:gridCol w="1266090">
                  <a:extLst>
                    <a:ext uri="{9D8B030D-6E8A-4147-A177-3AD203B41FA5}">
                      <a16:colId xmlns:a16="http://schemas.microsoft.com/office/drawing/2014/main" val="247371891"/>
                    </a:ext>
                  </a:extLst>
                </a:gridCol>
              </a:tblGrid>
              <a:tr h="427100">
                <a:tc>
                  <a:txBody>
                    <a:bodyPr/>
                    <a:lstStyle/>
                    <a:p>
                      <a:pPr algn="ctr"/>
                      <a:r>
                        <a:rPr lang="sr-Cyrl-RS" sz="1800"/>
                        <a:t>Испитаник</a:t>
                      </a:r>
                      <a:endParaRPr lang="en-GB" sz="1800"/>
                    </a:p>
                  </a:txBody>
                  <a:tcPr marL="122603" marR="122603" marT="61301" marB="61301">
                    <a:solidFill>
                      <a:srgbClr val="7E001B"/>
                    </a:solidFill>
                  </a:tcPr>
                </a:tc>
                <a:tc>
                  <a:txBody>
                    <a:bodyPr/>
                    <a:lstStyle/>
                    <a:p>
                      <a:pPr algn="ctr"/>
                      <a:r>
                        <a:rPr lang="sr-Cyrl-RS" sz="1800"/>
                        <a:t>Висина</a:t>
                      </a:r>
                      <a:endParaRPr lang="en-GB" sz="1800"/>
                    </a:p>
                  </a:txBody>
                  <a:tcPr marL="122603" marR="122603" marT="61301" marB="61301">
                    <a:solidFill>
                      <a:srgbClr val="7E001B"/>
                    </a:solidFill>
                  </a:tcPr>
                </a:tc>
                <a:extLst>
                  <a:ext uri="{0D108BD9-81ED-4DB2-BD59-A6C34878D82A}">
                    <a16:rowId xmlns:a16="http://schemas.microsoft.com/office/drawing/2014/main" val="760193325"/>
                  </a:ext>
                </a:extLst>
              </a:tr>
              <a:tr h="393569">
                <a:tc>
                  <a:txBody>
                    <a:bodyPr/>
                    <a:lstStyle/>
                    <a:p>
                      <a:r>
                        <a:rPr lang="sr-Cyrl-RS"/>
                        <a:t>Е2</a:t>
                      </a:r>
                      <a:endParaRPr lang="en-GB"/>
                    </a:p>
                  </a:txBody>
                  <a:tcPr/>
                </a:tc>
                <a:tc>
                  <a:txBody>
                    <a:bodyPr/>
                    <a:lstStyle/>
                    <a:p>
                      <a:r>
                        <a:rPr lang="sr-Cyrl-RS"/>
                        <a:t>150,3</a:t>
                      </a:r>
                      <a:endParaRPr lang="en-GB"/>
                    </a:p>
                  </a:txBody>
                  <a:tcPr/>
                </a:tc>
                <a:extLst>
                  <a:ext uri="{0D108BD9-81ED-4DB2-BD59-A6C34878D82A}">
                    <a16:rowId xmlns:a16="http://schemas.microsoft.com/office/drawing/2014/main" val="716116294"/>
                  </a:ext>
                </a:extLst>
              </a:tr>
              <a:tr h="393569">
                <a:tc>
                  <a:txBody>
                    <a:bodyPr/>
                    <a:lstStyle/>
                    <a:p>
                      <a:r>
                        <a:rPr lang="sr-Cyrl-RS"/>
                        <a:t>Е4</a:t>
                      </a:r>
                      <a:endParaRPr lang="en-GB"/>
                    </a:p>
                  </a:txBody>
                  <a:tcPr/>
                </a:tc>
                <a:tc>
                  <a:txBody>
                    <a:bodyPr/>
                    <a:lstStyle/>
                    <a:p>
                      <a:r>
                        <a:rPr lang="sr-Cyrl-RS"/>
                        <a:t>162,2</a:t>
                      </a:r>
                      <a:endParaRPr lang="en-GB"/>
                    </a:p>
                  </a:txBody>
                  <a:tcPr/>
                </a:tc>
                <a:extLst>
                  <a:ext uri="{0D108BD9-81ED-4DB2-BD59-A6C34878D82A}">
                    <a16:rowId xmlns:a16="http://schemas.microsoft.com/office/drawing/2014/main" val="1352179843"/>
                  </a:ext>
                </a:extLst>
              </a:tr>
              <a:tr h="393569">
                <a:tc>
                  <a:txBody>
                    <a:bodyPr/>
                    <a:lstStyle/>
                    <a:p>
                      <a:r>
                        <a:rPr lang="sr-Cyrl-RS"/>
                        <a:t>Е3</a:t>
                      </a:r>
                      <a:endParaRPr lang="en-GB"/>
                    </a:p>
                  </a:txBody>
                  <a:tcPr/>
                </a:tc>
                <a:tc>
                  <a:txBody>
                    <a:bodyPr/>
                    <a:lstStyle/>
                    <a:p>
                      <a:r>
                        <a:rPr lang="sr-Cyrl-RS"/>
                        <a:t>165,0</a:t>
                      </a:r>
                      <a:endParaRPr lang="en-GB"/>
                    </a:p>
                  </a:txBody>
                  <a:tcPr/>
                </a:tc>
                <a:extLst>
                  <a:ext uri="{0D108BD9-81ED-4DB2-BD59-A6C34878D82A}">
                    <a16:rowId xmlns:a16="http://schemas.microsoft.com/office/drawing/2014/main" val="800197576"/>
                  </a:ext>
                </a:extLst>
              </a:tr>
              <a:tr h="393569">
                <a:tc>
                  <a:txBody>
                    <a:bodyPr/>
                    <a:lstStyle/>
                    <a:p>
                      <a:r>
                        <a:rPr lang="sr-Cyrl-RS"/>
                        <a:t>Е5</a:t>
                      </a:r>
                      <a:endParaRPr lang="en-GB"/>
                    </a:p>
                  </a:txBody>
                  <a:tcPr/>
                </a:tc>
                <a:tc>
                  <a:txBody>
                    <a:bodyPr/>
                    <a:lstStyle/>
                    <a:p>
                      <a:r>
                        <a:rPr lang="sr-Cyrl-RS"/>
                        <a:t>171,6</a:t>
                      </a:r>
                      <a:endParaRPr lang="en-GB"/>
                    </a:p>
                  </a:txBody>
                  <a:tcPr/>
                </a:tc>
                <a:extLst>
                  <a:ext uri="{0D108BD9-81ED-4DB2-BD59-A6C34878D82A}">
                    <a16:rowId xmlns:a16="http://schemas.microsoft.com/office/drawing/2014/main" val="1338110212"/>
                  </a:ext>
                </a:extLst>
              </a:tr>
              <a:tr h="393569">
                <a:tc>
                  <a:txBody>
                    <a:bodyPr/>
                    <a:lstStyle/>
                    <a:p>
                      <a:r>
                        <a:rPr lang="sr-Cyrl-RS"/>
                        <a:t>Е6</a:t>
                      </a:r>
                      <a:endParaRPr lang="en-GB"/>
                    </a:p>
                  </a:txBody>
                  <a:tcPr/>
                </a:tc>
                <a:tc>
                  <a:txBody>
                    <a:bodyPr/>
                    <a:lstStyle/>
                    <a:p>
                      <a:r>
                        <a:rPr lang="sr-Cyrl-RS"/>
                        <a:t>175,5</a:t>
                      </a:r>
                      <a:endParaRPr lang="en-GB"/>
                    </a:p>
                  </a:txBody>
                  <a:tcPr/>
                </a:tc>
                <a:extLst>
                  <a:ext uri="{0D108BD9-81ED-4DB2-BD59-A6C34878D82A}">
                    <a16:rowId xmlns:a16="http://schemas.microsoft.com/office/drawing/2014/main" val="3419159076"/>
                  </a:ext>
                </a:extLst>
              </a:tr>
              <a:tr h="393569">
                <a:tc>
                  <a:txBody>
                    <a:bodyPr/>
                    <a:lstStyle/>
                    <a:p>
                      <a:r>
                        <a:rPr lang="sr-Cyrl-RS"/>
                        <a:t>Е9</a:t>
                      </a:r>
                      <a:endParaRPr lang="en-GB"/>
                    </a:p>
                  </a:txBody>
                  <a:tcPr/>
                </a:tc>
                <a:tc>
                  <a:txBody>
                    <a:bodyPr/>
                    <a:lstStyle/>
                    <a:p>
                      <a:r>
                        <a:rPr lang="sr-Cyrl-RS"/>
                        <a:t>175,5</a:t>
                      </a:r>
                      <a:endParaRPr lang="en-GB"/>
                    </a:p>
                  </a:txBody>
                  <a:tcPr/>
                </a:tc>
                <a:extLst>
                  <a:ext uri="{0D108BD9-81ED-4DB2-BD59-A6C34878D82A}">
                    <a16:rowId xmlns:a16="http://schemas.microsoft.com/office/drawing/2014/main" val="1566319435"/>
                  </a:ext>
                </a:extLst>
              </a:tr>
              <a:tr h="393569">
                <a:tc>
                  <a:txBody>
                    <a:bodyPr/>
                    <a:lstStyle/>
                    <a:p>
                      <a:r>
                        <a:rPr lang="sr-Cyrl-RS"/>
                        <a:t>Е1</a:t>
                      </a:r>
                      <a:endParaRPr lang="en-GB"/>
                    </a:p>
                  </a:txBody>
                  <a:tcPr/>
                </a:tc>
                <a:tc>
                  <a:txBody>
                    <a:bodyPr/>
                    <a:lstStyle/>
                    <a:p>
                      <a:r>
                        <a:rPr lang="sr-Cyrl-RS"/>
                        <a:t>180,1</a:t>
                      </a:r>
                    </a:p>
                  </a:txBody>
                  <a:tcPr/>
                </a:tc>
                <a:extLst>
                  <a:ext uri="{0D108BD9-81ED-4DB2-BD59-A6C34878D82A}">
                    <a16:rowId xmlns:a16="http://schemas.microsoft.com/office/drawing/2014/main" val="2411043691"/>
                  </a:ext>
                </a:extLst>
              </a:tr>
              <a:tr h="393569">
                <a:tc>
                  <a:txBody>
                    <a:bodyPr/>
                    <a:lstStyle/>
                    <a:p>
                      <a:r>
                        <a:rPr lang="sr-Cyrl-RS"/>
                        <a:t>Е8</a:t>
                      </a:r>
                      <a:endParaRPr lang="en-GB"/>
                    </a:p>
                  </a:txBody>
                  <a:tcPr/>
                </a:tc>
                <a:tc>
                  <a:txBody>
                    <a:bodyPr/>
                    <a:lstStyle/>
                    <a:p>
                      <a:r>
                        <a:rPr lang="sr-Cyrl-RS"/>
                        <a:t>189,0</a:t>
                      </a:r>
                      <a:endParaRPr lang="en-GB"/>
                    </a:p>
                  </a:txBody>
                  <a:tcPr/>
                </a:tc>
                <a:extLst>
                  <a:ext uri="{0D108BD9-81ED-4DB2-BD59-A6C34878D82A}">
                    <a16:rowId xmlns:a16="http://schemas.microsoft.com/office/drawing/2014/main" val="3881638739"/>
                  </a:ext>
                </a:extLst>
              </a:tr>
              <a:tr h="393569">
                <a:tc>
                  <a:txBody>
                    <a:bodyPr/>
                    <a:lstStyle/>
                    <a:p>
                      <a:r>
                        <a:rPr lang="sr-Cyrl-RS"/>
                        <a:t>Е7</a:t>
                      </a:r>
                      <a:endParaRPr lang="en-GB"/>
                    </a:p>
                  </a:txBody>
                  <a:tcPr/>
                </a:tc>
                <a:tc>
                  <a:txBody>
                    <a:bodyPr/>
                    <a:lstStyle/>
                    <a:p>
                      <a:r>
                        <a:rPr lang="sr-Cyrl-RS"/>
                        <a:t>192,4</a:t>
                      </a:r>
                      <a:endParaRPr lang="en-GB"/>
                    </a:p>
                  </a:txBody>
                  <a:tcPr/>
                </a:tc>
                <a:extLst>
                  <a:ext uri="{0D108BD9-81ED-4DB2-BD59-A6C34878D82A}">
                    <a16:rowId xmlns:a16="http://schemas.microsoft.com/office/drawing/2014/main" val="414827671"/>
                  </a:ext>
                </a:extLst>
              </a:tr>
            </a:tbl>
          </a:graphicData>
        </a:graphic>
      </p:graphicFrame>
      <p:sp>
        <p:nvSpPr>
          <p:cNvPr id="4" name="TextBox 3">
            <a:extLst>
              <a:ext uri="{FF2B5EF4-FFF2-40B4-BE49-F238E27FC236}">
                <a16:creationId xmlns:a16="http://schemas.microsoft.com/office/drawing/2014/main" id="{C064EB8B-8D9B-C497-884F-69B4E820DF69}"/>
              </a:ext>
            </a:extLst>
          </p:cNvPr>
          <p:cNvSpPr txBox="1"/>
          <p:nvPr/>
        </p:nvSpPr>
        <p:spPr>
          <a:xfrm>
            <a:off x="8076481" y="5669328"/>
            <a:ext cx="6129066" cy="646331"/>
          </a:xfrm>
          <a:prstGeom prst="rect">
            <a:avLst/>
          </a:prstGeom>
          <a:noFill/>
        </p:spPr>
        <p:txBody>
          <a:bodyPr wrap="square">
            <a:spAutoFit/>
          </a:bodyPr>
          <a:lstStyle/>
          <a:p>
            <a:pPr lvl="1"/>
            <a:r>
              <a:rPr lang="sr-Latn-RS" b="1">
                <a:solidFill>
                  <a:srgbClr val="6A0314"/>
                </a:solidFill>
              </a:rPr>
              <a:t>R = 192,4 – 150,4 = 42,1 </a:t>
            </a:r>
            <a:r>
              <a:rPr lang="sr-Latn-RS">
                <a:solidFill>
                  <a:srgbClr val="6A0314"/>
                </a:solidFill>
              </a:rPr>
              <a:t>cm</a:t>
            </a:r>
            <a:endParaRPr lang="sr-Latn-RS" b="1">
              <a:solidFill>
                <a:srgbClr val="6A0314"/>
              </a:solidFill>
            </a:endParaRPr>
          </a:p>
          <a:p>
            <a:pPr lvl="1"/>
            <a:r>
              <a:rPr lang="sr-Latn-RS" b="1">
                <a:solidFill>
                  <a:srgbClr val="6A0314"/>
                </a:solidFill>
              </a:rPr>
              <a:t>Q = (180,1 - 165) / 2 = 15,1 </a:t>
            </a:r>
            <a:r>
              <a:rPr lang="sr-Latn-RS">
                <a:solidFill>
                  <a:srgbClr val="6A0314"/>
                </a:solidFill>
              </a:rPr>
              <a:t>cm</a:t>
            </a:r>
            <a:endParaRPr lang="sr-Cyrl-RS">
              <a:solidFill>
                <a:srgbClr val="6A0314"/>
              </a:solidFill>
            </a:endParaRPr>
          </a:p>
        </p:txBody>
      </p:sp>
    </p:spTree>
    <p:extLst>
      <p:ext uri="{BB962C8B-B14F-4D97-AF65-F5344CB8AC3E}">
        <p14:creationId xmlns:p14="http://schemas.microsoft.com/office/powerpoint/2010/main" val="6113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31BFC-2D63-47E7-B1AE-8AE6922F2EB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AEA447-9A61-6E9F-CA88-E73A5B5173CE}"/>
              </a:ext>
            </a:extLst>
          </p:cNvPr>
          <p:cNvSpPr>
            <a:spLocks noGrp="1"/>
          </p:cNvSpPr>
          <p:nvPr>
            <p:ph type="title"/>
          </p:nvPr>
        </p:nvSpPr>
        <p:spPr/>
        <p:txBody>
          <a:bodyPr/>
          <a:lstStyle/>
          <a:p>
            <a:r>
              <a:rPr lang="sr-Cyrl-RS"/>
              <a:t>Мере </a:t>
            </a:r>
            <a:r>
              <a:rPr lang="sr-Cyrl-RS" err="1"/>
              <a:t>распршења</a:t>
            </a:r>
            <a:r>
              <a:rPr lang="sr-Cyrl-RS"/>
              <a:t> (варијабилности)</a:t>
            </a:r>
            <a:endParaRPr lang="en-GB"/>
          </a:p>
        </p:txBody>
      </p:sp>
      <p:sp>
        <p:nvSpPr>
          <p:cNvPr id="8" name="Content Placeholder 7">
            <a:extLst>
              <a:ext uri="{FF2B5EF4-FFF2-40B4-BE49-F238E27FC236}">
                <a16:creationId xmlns:a16="http://schemas.microsoft.com/office/drawing/2014/main" id="{8E61FA82-4820-6D79-D0E2-CBAB1C80F534}"/>
              </a:ext>
            </a:extLst>
          </p:cNvPr>
          <p:cNvSpPr>
            <a:spLocks noGrp="1"/>
          </p:cNvSpPr>
          <p:nvPr>
            <p:ph idx="1"/>
          </p:nvPr>
        </p:nvSpPr>
        <p:spPr/>
        <p:txBody>
          <a:bodyPr>
            <a:normAutofit fontScale="92500" lnSpcReduction="10000"/>
          </a:bodyPr>
          <a:lstStyle/>
          <a:p>
            <a:r>
              <a:rPr lang="sr-Cyrl-RS" b="1"/>
              <a:t>Варијанса (</a:t>
            </a:r>
            <a:r>
              <a:rPr lang="sr-Latn-RS" b="1"/>
              <a:t>SD</a:t>
            </a:r>
            <a:r>
              <a:rPr lang="sr-Cyrl-RS" b="1" baseline="30000"/>
              <a:t>2</a:t>
            </a:r>
            <a:r>
              <a:rPr lang="sr-Latn-RS" b="1"/>
              <a:t>, S</a:t>
            </a:r>
            <a:r>
              <a:rPr lang="sr-Cyrl-RS" b="1" baseline="30000"/>
              <a:t> 2</a:t>
            </a:r>
            <a:r>
              <a:rPr lang="sr-Latn-RS" b="1"/>
              <a:t>, </a:t>
            </a:r>
            <a:r>
              <a:rPr lang="el-GR" b="1"/>
              <a:t>σ</a:t>
            </a:r>
            <a:r>
              <a:rPr lang="sr-Cyrl-RS" b="1" baseline="30000"/>
              <a:t> 2</a:t>
            </a:r>
            <a:r>
              <a:rPr lang="sr-Cyrl-RS" b="1"/>
              <a:t>)</a:t>
            </a:r>
            <a:endParaRPr lang="sr-Latn-RS" b="1"/>
          </a:p>
          <a:p>
            <a:pPr lvl="1"/>
            <a:r>
              <a:rPr lang="sr-Cyrl-RS"/>
              <a:t>мера одступања од аритметичке средине</a:t>
            </a:r>
          </a:p>
          <a:p>
            <a:pPr lvl="1"/>
            <a:r>
              <a:rPr lang="sr-Cyrl-RS"/>
              <a:t>просечно</a:t>
            </a:r>
            <a:r>
              <a:rPr lang="sr-Cyrl-RS" i="1"/>
              <a:t> </a:t>
            </a:r>
            <a:r>
              <a:rPr lang="sr-Cyrl-RS" i="1" err="1"/>
              <a:t>квадрирано</a:t>
            </a:r>
            <a:r>
              <a:rPr lang="sr-Cyrl-RS" i="1"/>
              <a:t> одступање </a:t>
            </a:r>
            <a:r>
              <a:rPr lang="sr-Cyrl-RS"/>
              <a:t>од просека</a:t>
            </a:r>
          </a:p>
          <a:p>
            <a:pPr lvl="1"/>
            <a:endParaRPr lang="sr-Cyrl-RS"/>
          </a:p>
          <a:p>
            <a:pPr lvl="1"/>
            <a:endParaRPr lang="sr-Cyrl-RS"/>
          </a:p>
          <a:p>
            <a:pPr lvl="1"/>
            <a:endParaRPr lang="sr-Latn-RS"/>
          </a:p>
          <a:p>
            <a:pPr lvl="1"/>
            <a:endParaRPr lang="sr-Cyrl-RS"/>
          </a:p>
          <a:p>
            <a:pPr lvl="2"/>
            <a:r>
              <a:rPr lang="sr-Cyrl-RS"/>
              <a:t>мера колико су појединачне вредности у просеку далеко од аритметичке средине</a:t>
            </a:r>
          </a:p>
          <a:p>
            <a:pPr lvl="2"/>
            <a:r>
              <a:rPr lang="sr-Cyrl-RS"/>
              <a:t>проблем: у којим јединицама мерења?</a:t>
            </a:r>
          </a:p>
          <a:p>
            <a:pPr lvl="1"/>
            <a:r>
              <a:rPr lang="sr-Cyrl-RS"/>
              <a:t>много згоднија за математичке операције од </a:t>
            </a:r>
            <a:r>
              <a:rPr lang="sr-Cyrl-RS" err="1"/>
              <a:t>интерквартилног</a:t>
            </a:r>
            <a:r>
              <a:rPr lang="sr-Cyrl-RS"/>
              <a:t> распона, и на њој изграђен читав низ статистичких поступака</a:t>
            </a:r>
            <a:endParaRPr lang="sr-Latn-RS"/>
          </a:p>
          <a:p>
            <a:pPr lvl="1"/>
            <a:r>
              <a:rPr lang="sr-Latn-RS">
                <a:solidFill>
                  <a:srgbClr val="6A0314"/>
                </a:solidFill>
              </a:rPr>
              <a:t>S</a:t>
            </a:r>
            <a:r>
              <a:rPr lang="sr-Latn-RS" baseline="30000">
                <a:solidFill>
                  <a:srgbClr val="6A0314"/>
                </a:solidFill>
              </a:rPr>
              <a:t>2</a:t>
            </a:r>
            <a:r>
              <a:rPr lang="sr-Latn-RS">
                <a:solidFill>
                  <a:srgbClr val="6A0314"/>
                </a:solidFill>
              </a:rPr>
              <a:t> = 173.85 cm</a:t>
            </a:r>
            <a:r>
              <a:rPr lang="sr-Latn-RS" baseline="30000">
                <a:solidFill>
                  <a:srgbClr val="6A0314"/>
                </a:solidFill>
              </a:rPr>
              <a:t>2</a:t>
            </a:r>
            <a:endParaRPr lang="sr-Cyrl-RS">
              <a:solidFill>
                <a:srgbClr val="6A0314"/>
              </a:solidFill>
            </a:endParaRPr>
          </a:p>
        </p:txBody>
      </p:sp>
      <p:sp>
        <p:nvSpPr>
          <p:cNvPr id="9" name="TextBox 8">
            <a:extLst>
              <a:ext uri="{FF2B5EF4-FFF2-40B4-BE49-F238E27FC236}">
                <a16:creationId xmlns:a16="http://schemas.microsoft.com/office/drawing/2014/main" id="{FEC91376-61F9-4535-80C0-83B9BACF47C1}"/>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0C9B58BC-B32F-A822-0CF4-E8A8FF833C0F}"/>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B2A7BD9C-0651-DBD1-8196-14FF28798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D0274EF0-922A-F05A-0059-FEC742ABD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283" y="3128027"/>
            <a:ext cx="2268717" cy="129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1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C437E-A62A-24F6-8C32-9CACD7E7AD4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0760D5D-193E-3758-9FD6-65A77FF81008}"/>
              </a:ext>
            </a:extLst>
          </p:cNvPr>
          <p:cNvSpPr>
            <a:spLocks noGrp="1"/>
          </p:cNvSpPr>
          <p:nvPr>
            <p:ph type="title"/>
          </p:nvPr>
        </p:nvSpPr>
        <p:spPr/>
        <p:txBody>
          <a:bodyPr/>
          <a:lstStyle/>
          <a:p>
            <a:r>
              <a:rPr lang="sr-Cyrl-RS"/>
              <a:t>Мере </a:t>
            </a:r>
            <a:r>
              <a:rPr lang="sr-Cyrl-RS" err="1"/>
              <a:t>распршења</a:t>
            </a:r>
            <a:r>
              <a:rPr lang="sr-Cyrl-RS"/>
              <a:t> (варијабилности)</a:t>
            </a:r>
            <a:endParaRPr lang="en-GB"/>
          </a:p>
        </p:txBody>
      </p:sp>
      <p:sp>
        <p:nvSpPr>
          <p:cNvPr id="8" name="Content Placeholder 7">
            <a:extLst>
              <a:ext uri="{FF2B5EF4-FFF2-40B4-BE49-F238E27FC236}">
                <a16:creationId xmlns:a16="http://schemas.microsoft.com/office/drawing/2014/main" id="{57548F1B-2B17-33D9-3002-A4B0EB8AEF57}"/>
              </a:ext>
            </a:extLst>
          </p:cNvPr>
          <p:cNvSpPr>
            <a:spLocks noGrp="1"/>
          </p:cNvSpPr>
          <p:nvPr>
            <p:ph idx="1"/>
          </p:nvPr>
        </p:nvSpPr>
        <p:spPr/>
        <p:txBody>
          <a:bodyPr>
            <a:normAutofit lnSpcReduction="10000"/>
          </a:bodyPr>
          <a:lstStyle/>
          <a:p>
            <a:r>
              <a:rPr lang="sr-Cyrl-RS" b="1"/>
              <a:t>Стандардна девијација (</a:t>
            </a:r>
            <a:r>
              <a:rPr lang="sr-Latn-RS" b="1"/>
              <a:t>SD, S, </a:t>
            </a:r>
            <a:r>
              <a:rPr lang="el-GR" b="1"/>
              <a:t>σ</a:t>
            </a:r>
            <a:r>
              <a:rPr lang="sr-Cyrl-RS" b="1"/>
              <a:t>)</a:t>
            </a:r>
            <a:endParaRPr lang="sr-Latn-RS" b="1"/>
          </a:p>
          <a:p>
            <a:pPr lvl="1"/>
            <a:r>
              <a:rPr lang="sr-Cyrl-RS"/>
              <a:t>мера одступања од аритметичке средине</a:t>
            </a:r>
          </a:p>
          <a:p>
            <a:pPr lvl="1"/>
            <a:r>
              <a:rPr lang="sr-Cyrl-RS"/>
              <a:t>позитивни корен варијансе</a:t>
            </a:r>
          </a:p>
          <a:p>
            <a:pPr lvl="1"/>
            <a:endParaRPr lang="sr-Cyrl-RS"/>
          </a:p>
          <a:p>
            <a:pPr lvl="1"/>
            <a:endParaRPr lang="sr-Cyrl-RS"/>
          </a:p>
          <a:p>
            <a:pPr lvl="1"/>
            <a:endParaRPr lang="sr-Cyrl-RS"/>
          </a:p>
          <a:p>
            <a:pPr lvl="1"/>
            <a:endParaRPr lang="sr-Cyrl-RS"/>
          </a:p>
          <a:p>
            <a:pPr lvl="1"/>
            <a:r>
              <a:rPr lang="sr-Cyrl-RS"/>
              <a:t>у истој је јединици мерења као аритметичка средина, па је једноставнија за интерпретацију</a:t>
            </a:r>
          </a:p>
          <a:p>
            <a:pPr lvl="1"/>
            <a:r>
              <a:rPr lang="sr-Cyrl-RS"/>
              <a:t>код (приближно) нормалне расподеле се најчешће узима као мера </a:t>
            </a:r>
            <a:r>
              <a:rPr lang="sr-Cyrl-RS" err="1"/>
              <a:t>распршења</a:t>
            </a:r>
            <a:r>
              <a:rPr lang="sr-Cyrl-RS"/>
              <a:t> заједно са аритметичком средином као мером ЦТ</a:t>
            </a:r>
            <a:endParaRPr lang="sr-Latn-RS"/>
          </a:p>
          <a:p>
            <a:pPr lvl="1"/>
            <a:r>
              <a:rPr lang="sr-Latn-RS">
                <a:solidFill>
                  <a:srgbClr val="6A0314"/>
                </a:solidFill>
              </a:rPr>
              <a:t>SD = 13.9 cm</a:t>
            </a:r>
            <a:endParaRPr lang="sr-Cyrl-RS">
              <a:solidFill>
                <a:srgbClr val="6A0314"/>
              </a:solidFill>
            </a:endParaRPr>
          </a:p>
        </p:txBody>
      </p:sp>
      <p:sp>
        <p:nvSpPr>
          <p:cNvPr id="9" name="TextBox 8">
            <a:extLst>
              <a:ext uri="{FF2B5EF4-FFF2-40B4-BE49-F238E27FC236}">
                <a16:creationId xmlns:a16="http://schemas.microsoft.com/office/drawing/2014/main" id="{630F25FA-5526-232D-BBAD-914F83B90478}"/>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570C9650-3289-E157-3C6A-02DC0DB5855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E74B29F2-6DB0-D1FE-13EA-3CAFDD297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5FDD80BB-2D43-CC29-3196-E8CF88D85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98" y="3068309"/>
            <a:ext cx="2201083" cy="119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04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B1F05-2E6A-0C36-0DE3-11805126F1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7ECA8E2-A6D2-CBE3-E1FC-B6FC7532FC9C}"/>
              </a:ext>
            </a:extLst>
          </p:cNvPr>
          <p:cNvSpPr>
            <a:spLocks noGrp="1"/>
          </p:cNvSpPr>
          <p:nvPr>
            <p:ph type="title"/>
          </p:nvPr>
        </p:nvSpPr>
        <p:spPr/>
        <p:txBody>
          <a:bodyPr/>
          <a:lstStyle/>
          <a:p>
            <a:r>
              <a:rPr lang="sr-Cyrl-RS"/>
              <a:t>Релативне мере варијабилности</a:t>
            </a:r>
            <a:endParaRPr lang="en-GB"/>
          </a:p>
        </p:txBody>
      </p:sp>
      <p:sp>
        <p:nvSpPr>
          <p:cNvPr id="8" name="Content Placeholder 7">
            <a:extLst>
              <a:ext uri="{FF2B5EF4-FFF2-40B4-BE49-F238E27FC236}">
                <a16:creationId xmlns:a16="http://schemas.microsoft.com/office/drawing/2014/main" id="{E205D65E-8959-090F-27A7-CA9AD62D1298}"/>
              </a:ext>
            </a:extLst>
          </p:cNvPr>
          <p:cNvSpPr>
            <a:spLocks noGrp="1"/>
          </p:cNvSpPr>
          <p:nvPr>
            <p:ph idx="1"/>
          </p:nvPr>
        </p:nvSpPr>
        <p:spPr/>
        <p:txBody>
          <a:bodyPr>
            <a:normAutofit fontScale="92500" lnSpcReduction="10000"/>
          </a:bodyPr>
          <a:lstStyle/>
          <a:p>
            <a:r>
              <a:rPr lang="sr-Cyrl-RS"/>
              <a:t>мере колика је варијабилност у односу на ЦТ</a:t>
            </a:r>
          </a:p>
          <a:p>
            <a:r>
              <a:rPr lang="sr-Cyrl-RS"/>
              <a:t>намењене поређењу различитих узорака и варијабли јер их своде на исту меру</a:t>
            </a:r>
          </a:p>
          <a:p>
            <a:r>
              <a:rPr lang="sr-Cyrl-RS" b="1"/>
              <a:t>коефицијент варијације</a:t>
            </a:r>
          </a:p>
          <a:p>
            <a:pPr lvl="1"/>
            <a:r>
              <a:rPr lang="sr-Cyrl-RS"/>
              <a:t>однос стандардне девијације и аритметичке средине, </a:t>
            </a:r>
            <a:r>
              <a:rPr lang="sr-Latn-RS" b="1"/>
              <a:t>CV = SD / M</a:t>
            </a:r>
            <a:endParaRPr lang="sr-Cyrl-RS"/>
          </a:p>
          <a:p>
            <a:pPr lvl="1"/>
            <a:r>
              <a:rPr lang="sr-Cyrl-RS"/>
              <a:t>користан када се ове мере користе за опис варијабле</a:t>
            </a:r>
          </a:p>
          <a:p>
            <a:pPr lvl="1"/>
            <a:r>
              <a:rPr lang="sr-Cyrl-RS"/>
              <a:t>вредности 0-1 или 0-100% ако се помножи са 100</a:t>
            </a:r>
          </a:p>
          <a:p>
            <a:r>
              <a:rPr lang="sr-Cyrl-RS" b="1"/>
              <a:t>коефицијент </a:t>
            </a:r>
            <a:r>
              <a:rPr lang="sr-Cyrl-RS" b="1" err="1"/>
              <a:t>интерквартилне</a:t>
            </a:r>
            <a:r>
              <a:rPr lang="sr-Cyrl-RS" b="1"/>
              <a:t> варијације</a:t>
            </a:r>
          </a:p>
          <a:p>
            <a:pPr lvl="1"/>
            <a:r>
              <a:rPr lang="sr-Cyrl-RS"/>
              <a:t>однос разлике и збира трећег и првог </a:t>
            </a:r>
            <a:r>
              <a:rPr lang="sr-Cyrl-RS" err="1"/>
              <a:t>квартила</a:t>
            </a:r>
            <a:endParaRPr lang="sr-Cyrl-RS"/>
          </a:p>
          <a:p>
            <a:pPr lvl="1"/>
            <a:r>
              <a:rPr lang="sr-Cyrl-RS"/>
              <a:t>користан када се варијабла описује преко</a:t>
            </a:r>
            <a:r>
              <a:rPr lang="sr-Latn-RS"/>
              <a:t> </a:t>
            </a:r>
            <a:br>
              <a:rPr lang="sr-Latn-RS"/>
            </a:br>
            <a:r>
              <a:rPr lang="sr-Cyrl-RS"/>
              <a:t>медијане и </a:t>
            </a:r>
            <a:r>
              <a:rPr lang="sr-Cyrl-RS" err="1"/>
              <a:t>интерквартилног</a:t>
            </a:r>
            <a:r>
              <a:rPr lang="sr-Cyrl-RS"/>
              <a:t> распона</a:t>
            </a:r>
          </a:p>
          <a:p>
            <a:pPr lvl="1"/>
            <a:r>
              <a:rPr lang="sr-Cyrl-RS"/>
              <a:t>вредности 0-1 или 0-100% ако се помножи са 100</a:t>
            </a:r>
          </a:p>
          <a:p>
            <a:pPr marL="914400" lvl="2" indent="0">
              <a:buNone/>
            </a:pPr>
            <a:endParaRPr lang="sr-Latn-RS"/>
          </a:p>
        </p:txBody>
      </p:sp>
      <p:sp>
        <p:nvSpPr>
          <p:cNvPr id="9" name="TextBox 8">
            <a:extLst>
              <a:ext uri="{FF2B5EF4-FFF2-40B4-BE49-F238E27FC236}">
                <a16:creationId xmlns:a16="http://schemas.microsoft.com/office/drawing/2014/main" id="{13ECE3B3-EF99-F7CC-A920-DCEF6EC3DA95}"/>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6B371350-B10A-D5D7-4D11-6CA64D9BEA7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CBE55A7C-F601-CC56-C8BC-A3746389D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A9EF57B4-B13F-AFFE-EA1A-B9A89884A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1161" y="4667179"/>
            <a:ext cx="1480868" cy="71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7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529B-4CD7-0EFB-3A56-C5CE5425E74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A2DC1F-F5A8-CFBD-F94D-8C2CBBB8D91C}"/>
              </a:ext>
            </a:extLst>
          </p:cNvPr>
          <p:cNvSpPr>
            <a:spLocks noGrp="1"/>
          </p:cNvSpPr>
          <p:nvPr>
            <p:ph type="title"/>
          </p:nvPr>
        </p:nvSpPr>
        <p:spPr/>
        <p:txBody>
          <a:bodyPr/>
          <a:lstStyle/>
          <a:p>
            <a:r>
              <a:rPr lang="sr-Cyrl-RS"/>
              <a:t>Мере облика </a:t>
            </a:r>
            <a:r>
              <a:rPr lang="sr-Cyrl-RS" err="1"/>
              <a:t>унимодалне</a:t>
            </a:r>
            <a:r>
              <a:rPr lang="sr-Cyrl-RS"/>
              <a:t> расподеле</a:t>
            </a:r>
            <a:endParaRPr lang="en-GB"/>
          </a:p>
        </p:txBody>
      </p:sp>
      <p:sp>
        <p:nvSpPr>
          <p:cNvPr id="8" name="Content Placeholder 7">
            <a:extLst>
              <a:ext uri="{FF2B5EF4-FFF2-40B4-BE49-F238E27FC236}">
                <a16:creationId xmlns:a16="http://schemas.microsoft.com/office/drawing/2014/main" id="{5D401688-CF6C-A63E-4A31-B685FF98BD20}"/>
              </a:ext>
            </a:extLst>
          </p:cNvPr>
          <p:cNvSpPr>
            <a:spLocks noGrp="1"/>
          </p:cNvSpPr>
          <p:nvPr>
            <p:ph idx="1"/>
          </p:nvPr>
        </p:nvSpPr>
        <p:spPr/>
        <p:txBody>
          <a:bodyPr>
            <a:normAutofit/>
          </a:bodyPr>
          <a:lstStyle/>
          <a:p>
            <a:r>
              <a:rPr lang="sr-Cyrl-RS" b="1" err="1"/>
              <a:t>Скјунис</a:t>
            </a:r>
            <a:r>
              <a:rPr lang="sr-Cyrl-RS" b="1"/>
              <a:t> </a:t>
            </a:r>
            <a:r>
              <a:rPr lang="sr-Latn-RS" b="1"/>
              <a:t>(</a:t>
            </a:r>
            <a:r>
              <a:rPr lang="sr-Latn-RS" b="1" err="1"/>
              <a:t>Sk</a:t>
            </a:r>
            <a:r>
              <a:rPr lang="sr-Latn-RS" b="1"/>
              <a:t>)</a:t>
            </a:r>
            <a:r>
              <a:rPr lang="sr-Cyrl-RS"/>
              <a:t> – мера асиметричности расподеле</a:t>
            </a:r>
          </a:p>
        </p:txBody>
      </p:sp>
      <p:sp>
        <p:nvSpPr>
          <p:cNvPr id="9" name="TextBox 8">
            <a:extLst>
              <a:ext uri="{FF2B5EF4-FFF2-40B4-BE49-F238E27FC236}">
                <a16:creationId xmlns:a16="http://schemas.microsoft.com/office/drawing/2014/main" id="{966A2625-AFC2-2389-30E2-559CB8A216B3}"/>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3851E898-A322-A766-F90B-ADB9046C861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EB8AFAAF-2C39-8062-1D6A-7D4A86C8A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0985D8CB-1644-FB2E-AA43-64E8F35B9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2" y="2551497"/>
            <a:ext cx="59721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444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F677-A964-3A44-DB9A-9FE7A44D1A96}"/>
            </a:ext>
          </a:extLst>
        </p:cNvPr>
        <p:cNvGrpSpPr/>
        <p:nvPr/>
      </p:nvGrpSpPr>
      <p:grpSpPr>
        <a:xfrm>
          <a:off x="0" y="0"/>
          <a:ext cx="0" cy="0"/>
          <a:chOff x="0" y="0"/>
          <a:chExt cx="0" cy="0"/>
        </a:xfrm>
      </p:grpSpPr>
      <p:pic>
        <p:nvPicPr>
          <p:cNvPr id="27" name="Picture 5">
            <a:extLst>
              <a:ext uri="{FF2B5EF4-FFF2-40B4-BE49-F238E27FC236}">
                <a16:creationId xmlns:a16="http://schemas.microsoft.com/office/drawing/2014/main" id="{0A2B29D5-8F3F-5BDB-EE0F-8A697B6F1F4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250143" y="4013297"/>
            <a:ext cx="4895850" cy="234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7E03BC1-014D-0FEA-45ED-3665ADAF015F}"/>
              </a:ext>
            </a:extLst>
          </p:cNvPr>
          <p:cNvSpPr>
            <a:spLocks noGrp="1"/>
          </p:cNvSpPr>
          <p:nvPr>
            <p:ph type="title"/>
          </p:nvPr>
        </p:nvSpPr>
        <p:spPr/>
        <p:txBody>
          <a:bodyPr/>
          <a:lstStyle/>
          <a:p>
            <a:r>
              <a:rPr lang="sr-Cyrl-RS"/>
              <a:t>Мере облика </a:t>
            </a:r>
            <a:r>
              <a:rPr lang="sr-Cyrl-RS" err="1"/>
              <a:t>унимодалне</a:t>
            </a:r>
            <a:r>
              <a:rPr lang="sr-Cyrl-RS"/>
              <a:t> расподеле</a:t>
            </a:r>
            <a:endParaRPr lang="en-GB"/>
          </a:p>
        </p:txBody>
      </p:sp>
      <p:sp>
        <p:nvSpPr>
          <p:cNvPr id="8" name="Content Placeholder 7">
            <a:extLst>
              <a:ext uri="{FF2B5EF4-FFF2-40B4-BE49-F238E27FC236}">
                <a16:creationId xmlns:a16="http://schemas.microsoft.com/office/drawing/2014/main" id="{8D5101D4-2DB2-5B68-CDCB-640864A241F9}"/>
              </a:ext>
            </a:extLst>
          </p:cNvPr>
          <p:cNvSpPr>
            <a:spLocks noGrp="1"/>
          </p:cNvSpPr>
          <p:nvPr>
            <p:ph idx="1"/>
          </p:nvPr>
        </p:nvSpPr>
        <p:spPr/>
        <p:txBody>
          <a:bodyPr>
            <a:normAutofit/>
          </a:bodyPr>
          <a:lstStyle/>
          <a:p>
            <a:r>
              <a:rPr lang="sr-Cyrl-RS"/>
              <a:t>Вредност </a:t>
            </a:r>
            <a:r>
              <a:rPr lang="sr-Cyrl-RS" err="1"/>
              <a:t>скјуниса</a:t>
            </a:r>
            <a:r>
              <a:rPr lang="sr-Cyrl-RS"/>
              <a:t>:</a:t>
            </a:r>
          </a:p>
          <a:p>
            <a:pPr lvl="1"/>
            <a:endParaRPr lang="sr-Cyrl-RS"/>
          </a:p>
        </p:txBody>
      </p:sp>
      <p:sp>
        <p:nvSpPr>
          <p:cNvPr id="9" name="TextBox 8">
            <a:extLst>
              <a:ext uri="{FF2B5EF4-FFF2-40B4-BE49-F238E27FC236}">
                <a16:creationId xmlns:a16="http://schemas.microsoft.com/office/drawing/2014/main" id="{41384AF9-6D9F-F41B-6825-E17F63A43CC3}"/>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5208B85B-690D-B8BC-1C06-64E981D45B94}"/>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85C34B8C-D976-95AA-A3BA-56FEE2236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printable blank number line templates for math students and teachers ...">
            <a:extLst>
              <a:ext uri="{FF2B5EF4-FFF2-40B4-BE49-F238E27FC236}">
                <a16:creationId xmlns:a16="http://schemas.microsoft.com/office/drawing/2014/main" id="{903EEF2B-2618-95F7-6B36-FDB85DF864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33" t="28869" b="47840"/>
          <a:stretch/>
        </p:blipFill>
        <p:spPr bwMode="auto">
          <a:xfrm>
            <a:off x="3594340" y="2464126"/>
            <a:ext cx="5003320" cy="9648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2600FB0-87FD-3B3C-F214-8BF3C0E9210D}"/>
              </a:ext>
            </a:extLst>
          </p:cNvPr>
          <p:cNvSpPr txBox="1"/>
          <p:nvPr/>
        </p:nvSpPr>
        <p:spPr>
          <a:xfrm>
            <a:off x="5748871" y="2359152"/>
            <a:ext cx="308098" cy="369332"/>
          </a:xfrm>
          <a:prstGeom prst="rect">
            <a:avLst/>
          </a:prstGeom>
          <a:noFill/>
        </p:spPr>
        <p:txBody>
          <a:bodyPr wrap="none" rtlCol="0">
            <a:spAutoFit/>
          </a:bodyPr>
          <a:lstStyle/>
          <a:p>
            <a:r>
              <a:rPr lang="sr-Latn-RS"/>
              <a:t>0</a:t>
            </a:r>
            <a:endParaRPr lang="en-GB"/>
          </a:p>
        </p:txBody>
      </p:sp>
      <p:sp>
        <p:nvSpPr>
          <p:cNvPr id="21" name="TextBox 20">
            <a:extLst>
              <a:ext uri="{FF2B5EF4-FFF2-40B4-BE49-F238E27FC236}">
                <a16:creationId xmlns:a16="http://schemas.microsoft.com/office/drawing/2014/main" id="{41330C3F-F720-A08D-09E6-91FD80DA1F82}"/>
              </a:ext>
            </a:extLst>
          </p:cNvPr>
          <p:cNvSpPr txBox="1"/>
          <p:nvPr/>
        </p:nvSpPr>
        <p:spPr>
          <a:xfrm>
            <a:off x="7435039" y="2359152"/>
            <a:ext cx="308098" cy="369332"/>
          </a:xfrm>
          <a:prstGeom prst="rect">
            <a:avLst/>
          </a:prstGeom>
          <a:noFill/>
        </p:spPr>
        <p:txBody>
          <a:bodyPr wrap="none" rtlCol="0">
            <a:spAutoFit/>
          </a:bodyPr>
          <a:lstStyle/>
          <a:p>
            <a:r>
              <a:rPr lang="sr-Latn-RS"/>
              <a:t>1</a:t>
            </a:r>
            <a:endParaRPr lang="en-GB"/>
          </a:p>
        </p:txBody>
      </p:sp>
      <p:sp>
        <p:nvSpPr>
          <p:cNvPr id="22" name="TextBox 21">
            <a:extLst>
              <a:ext uri="{FF2B5EF4-FFF2-40B4-BE49-F238E27FC236}">
                <a16:creationId xmlns:a16="http://schemas.microsoft.com/office/drawing/2014/main" id="{921482F6-F34B-BC67-F0A7-D9A1371D2E45}"/>
              </a:ext>
            </a:extLst>
          </p:cNvPr>
          <p:cNvSpPr txBox="1"/>
          <p:nvPr/>
        </p:nvSpPr>
        <p:spPr>
          <a:xfrm>
            <a:off x="4001533" y="2359152"/>
            <a:ext cx="369268" cy="369332"/>
          </a:xfrm>
          <a:prstGeom prst="rect">
            <a:avLst/>
          </a:prstGeom>
          <a:noFill/>
        </p:spPr>
        <p:txBody>
          <a:bodyPr wrap="square" rtlCol="0">
            <a:spAutoFit/>
          </a:bodyPr>
          <a:lstStyle/>
          <a:p>
            <a:r>
              <a:rPr lang="sr-Latn-RS"/>
              <a:t>-1</a:t>
            </a:r>
            <a:endParaRPr lang="en-GB"/>
          </a:p>
        </p:txBody>
      </p:sp>
      <p:sp>
        <p:nvSpPr>
          <p:cNvPr id="23" name="TextBox 22">
            <a:extLst>
              <a:ext uri="{FF2B5EF4-FFF2-40B4-BE49-F238E27FC236}">
                <a16:creationId xmlns:a16="http://schemas.microsoft.com/office/drawing/2014/main" id="{13CEBFFD-03EA-8115-E2A7-AE457BF6E0AA}"/>
              </a:ext>
            </a:extLst>
          </p:cNvPr>
          <p:cNvSpPr txBox="1"/>
          <p:nvPr/>
        </p:nvSpPr>
        <p:spPr>
          <a:xfrm>
            <a:off x="4875201" y="2359152"/>
            <a:ext cx="671583" cy="369332"/>
          </a:xfrm>
          <a:prstGeom prst="rect">
            <a:avLst/>
          </a:prstGeom>
          <a:noFill/>
        </p:spPr>
        <p:txBody>
          <a:bodyPr wrap="square" rtlCol="0">
            <a:spAutoFit/>
          </a:bodyPr>
          <a:lstStyle/>
          <a:p>
            <a:r>
              <a:rPr lang="sr-Latn-RS"/>
              <a:t>-0.5</a:t>
            </a:r>
            <a:endParaRPr lang="en-GB"/>
          </a:p>
        </p:txBody>
      </p:sp>
      <p:sp>
        <p:nvSpPr>
          <p:cNvPr id="24" name="TextBox 23">
            <a:extLst>
              <a:ext uri="{FF2B5EF4-FFF2-40B4-BE49-F238E27FC236}">
                <a16:creationId xmlns:a16="http://schemas.microsoft.com/office/drawing/2014/main" id="{69272173-E9AB-58F2-91B5-5C3C8355A604}"/>
              </a:ext>
            </a:extLst>
          </p:cNvPr>
          <p:cNvSpPr txBox="1"/>
          <p:nvPr/>
        </p:nvSpPr>
        <p:spPr>
          <a:xfrm>
            <a:off x="6443855" y="2359152"/>
            <a:ext cx="671583" cy="369332"/>
          </a:xfrm>
          <a:prstGeom prst="rect">
            <a:avLst/>
          </a:prstGeom>
          <a:noFill/>
        </p:spPr>
        <p:txBody>
          <a:bodyPr wrap="square" rtlCol="0">
            <a:spAutoFit/>
          </a:bodyPr>
          <a:lstStyle/>
          <a:p>
            <a:r>
              <a:rPr lang="sr-Latn-RS"/>
              <a:t>0.5</a:t>
            </a:r>
            <a:endParaRPr lang="en-GB"/>
          </a:p>
        </p:txBody>
      </p:sp>
      <p:sp>
        <p:nvSpPr>
          <p:cNvPr id="25" name="TextBox 24">
            <a:extLst>
              <a:ext uri="{FF2B5EF4-FFF2-40B4-BE49-F238E27FC236}">
                <a16:creationId xmlns:a16="http://schemas.microsoft.com/office/drawing/2014/main" id="{668F9C37-D6BB-EC89-F81C-DD2CFB7601D8}"/>
              </a:ext>
            </a:extLst>
          </p:cNvPr>
          <p:cNvSpPr txBox="1"/>
          <p:nvPr/>
        </p:nvSpPr>
        <p:spPr>
          <a:xfrm>
            <a:off x="5210992" y="1877234"/>
            <a:ext cx="1449436" cy="369332"/>
          </a:xfrm>
          <a:prstGeom prst="rect">
            <a:avLst/>
          </a:prstGeom>
          <a:noFill/>
        </p:spPr>
        <p:txBody>
          <a:bodyPr wrap="none" rtlCol="0">
            <a:spAutoFit/>
          </a:bodyPr>
          <a:lstStyle/>
          <a:p>
            <a:pPr algn="ctr"/>
            <a:r>
              <a:rPr lang="sr-Cyrl-RS">
                <a:solidFill>
                  <a:srgbClr val="7E001B"/>
                </a:solidFill>
              </a:rPr>
              <a:t>симетрична</a:t>
            </a:r>
          </a:p>
        </p:txBody>
      </p:sp>
      <p:pic>
        <p:nvPicPr>
          <p:cNvPr id="26" name="Picture 4">
            <a:extLst>
              <a:ext uri="{FF2B5EF4-FFF2-40B4-BE49-F238E27FC236}">
                <a16:creationId xmlns:a16="http://schemas.microsoft.com/office/drawing/2014/main" id="{CDD14DD9-FFA6-45FF-277C-9657CF1A06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63110"/>
            <a:ext cx="4968875" cy="238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eft Brace 27">
            <a:extLst>
              <a:ext uri="{FF2B5EF4-FFF2-40B4-BE49-F238E27FC236}">
                <a16:creationId xmlns:a16="http://schemas.microsoft.com/office/drawing/2014/main" id="{EE6BB8F1-0C0F-F964-18B5-D5D41F7AD247}"/>
              </a:ext>
            </a:extLst>
          </p:cNvPr>
          <p:cNvSpPr/>
          <p:nvPr/>
        </p:nvSpPr>
        <p:spPr>
          <a:xfrm rot="16200000">
            <a:off x="5341805" y="2870707"/>
            <a:ext cx="306291" cy="815940"/>
          </a:xfrm>
          <a:prstGeom prst="leftBrace">
            <a:avLst/>
          </a:prstGeom>
          <a:ln>
            <a:solidFill>
              <a:srgbClr val="CE8EA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Left Brace 28">
            <a:extLst>
              <a:ext uri="{FF2B5EF4-FFF2-40B4-BE49-F238E27FC236}">
                <a16:creationId xmlns:a16="http://schemas.microsoft.com/office/drawing/2014/main" id="{FEC840EF-1F49-5ABC-5668-0A1F417EF026}"/>
              </a:ext>
            </a:extLst>
          </p:cNvPr>
          <p:cNvSpPr/>
          <p:nvPr/>
        </p:nvSpPr>
        <p:spPr>
          <a:xfrm rot="16200000">
            <a:off x="6145873" y="2867884"/>
            <a:ext cx="306291" cy="815940"/>
          </a:xfrm>
          <a:prstGeom prst="leftBrace">
            <a:avLst/>
          </a:prstGeom>
          <a:ln>
            <a:solidFill>
              <a:srgbClr val="CE8EA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Left Brace 30">
            <a:extLst>
              <a:ext uri="{FF2B5EF4-FFF2-40B4-BE49-F238E27FC236}">
                <a16:creationId xmlns:a16="http://schemas.microsoft.com/office/drawing/2014/main" id="{479DC316-245C-EDF7-01D6-6758DE80C612}"/>
              </a:ext>
            </a:extLst>
          </p:cNvPr>
          <p:cNvSpPr/>
          <p:nvPr/>
        </p:nvSpPr>
        <p:spPr>
          <a:xfrm rot="16200000">
            <a:off x="6835079" y="3004262"/>
            <a:ext cx="579048" cy="815940"/>
          </a:xfrm>
          <a:prstGeom prst="leftBrace">
            <a:avLst>
              <a:gd name="adj1" fmla="val 8333"/>
              <a:gd name="adj2" fmla="val 47886"/>
            </a:avLst>
          </a:prstGeom>
          <a:ln>
            <a:solidFill>
              <a:srgbClr val="A0456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Left Brace 33">
            <a:extLst>
              <a:ext uri="{FF2B5EF4-FFF2-40B4-BE49-F238E27FC236}">
                <a16:creationId xmlns:a16="http://schemas.microsoft.com/office/drawing/2014/main" id="{CDEA6FA6-75AD-1CD5-18B7-63FB2A67CC24}"/>
              </a:ext>
            </a:extLst>
          </p:cNvPr>
          <p:cNvSpPr/>
          <p:nvPr/>
        </p:nvSpPr>
        <p:spPr>
          <a:xfrm rot="16200000">
            <a:off x="2886821" y="2044960"/>
            <a:ext cx="225255" cy="2459329"/>
          </a:xfrm>
          <a:prstGeom prst="leftBrace">
            <a:avLst/>
          </a:prstGeom>
          <a:ln>
            <a:solidFill>
              <a:srgbClr val="6A031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74B28257-41DB-FB66-E418-D4BD2F9A4D5F}"/>
              </a:ext>
            </a:extLst>
          </p:cNvPr>
          <p:cNvSpPr txBox="1"/>
          <p:nvPr/>
        </p:nvSpPr>
        <p:spPr>
          <a:xfrm>
            <a:off x="4831882" y="3390017"/>
            <a:ext cx="2207656" cy="646331"/>
          </a:xfrm>
          <a:prstGeom prst="rect">
            <a:avLst/>
          </a:prstGeom>
          <a:noFill/>
        </p:spPr>
        <p:txBody>
          <a:bodyPr wrap="none" rtlCol="0">
            <a:spAutoFit/>
          </a:bodyPr>
          <a:lstStyle/>
          <a:p>
            <a:pPr algn="ctr"/>
            <a:r>
              <a:rPr lang="sr-Cyrl-RS">
                <a:solidFill>
                  <a:srgbClr val="CE8EA2"/>
                </a:solidFill>
              </a:rPr>
              <a:t>благо асиметрична</a:t>
            </a:r>
          </a:p>
          <a:p>
            <a:pPr algn="ctr"/>
            <a:r>
              <a:rPr lang="sr-Cyrl-RS">
                <a:solidFill>
                  <a:srgbClr val="CE8EA2"/>
                </a:solidFill>
              </a:rPr>
              <a:t>(- и +)</a:t>
            </a:r>
          </a:p>
        </p:txBody>
      </p:sp>
      <p:sp>
        <p:nvSpPr>
          <p:cNvPr id="36" name="TextBox 35">
            <a:extLst>
              <a:ext uri="{FF2B5EF4-FFF2-40B4-BE49-F238E27FC236}">
                <a16:creationId xmlns:a16="http://schemas.microsoft.com/office/drawing/2014/main" id="{E2ACECAC-7F9C-A4E2-72FC-EEBEF87FD32B}"/>
              </a:ext>
            </a:extLst>
          </p:cNvPr>
          <p:cNvSpPr txBox="1"/>
          <p:nvPr/>
        </p:nvSpPr>
        <p:spPr>
          <a:xfrm>
            <a:off x="6370989" y="3701757"/>
            <a:ext cx="1572866" cy="646331"/>
          </a:xfrm>
          <a:prstGeom prst="rect">
            <a:avLst/>
          </a:prstGeom>
          <a:noFill/>
        </p:spPr>
        <p:txBody>
          <a:bodyPr wrap="none" rtlCol="0">
            <a:spAutoFit/>
          </a:bodyPr>
          <a:lstStyle/>
          <a:p>
            <a:pPr algn="ctr"/>
            <a:r>
              <a:rPr lang="sr-Cyrl-RS">
                <a:solidFill>
                  <a:srgbClr val="A04561"/>
                </a:solidFill>
              </a:rPr>
              <a:t>умерено +</a:t>
            </a:r>
          </a:p>
          <a:p>
            <a:pPr algn="ctr"/>
            <a:r>
              <a:rPr lang="sr-Cyrl-RS">
                <a:solidFill>
                  <a:srgbClr val="A04561"/>
                </a:solidFill>
              </a:rPr>
              <a:t>асиметрична</a:t>
            </a:r>
          </a:p>
        </p:txBody>
      </p:sp>
      <p:sp>
        <p:nvSpPr>
          <p:cNvPr id="37" name="Left Brace 36">
            <a:extLst>
              <a:ext uri="{FF2B5EF4-FFF2-40B4-BE49-F238E27FC236}">
                <a16:creationId xmlns:a16="http://schemas.microsoft.com/office/drawing/2014/main" id="{12E77358-64F7-9389-D6EE-B33AFCB4AAD0}"/>
              </a:ext>
            </a:extLst>
          </p:cNvPr>
          <p:cNvSpPr/>
          <p:nvPr/>
        </p:nvSpPr>
        <p:spPr>
          <a:xfrm rot="16200000">
            <a:off x="4374846" y="3035483"/>
            <a:ext cx="579048" cy="815940"/>
          </a:xfrm>
          <a:prstGeom prst="leftBrace">
            <a:avLst>
              <a:gd name="adj1" fmla="val 8333"/>
              <a:gd name="adj2" fmla="val 47886"/>
            </a:avLst>
          </a:prstGeom>
          <a:ln>
            <a:solidFill>
              <a:srgbClr val="A0456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22554482-39D8-5D3B-D99A-DDAD271141AC}"/>
              </a:ext>
            </a:extLst>
          </p:cNvPr>
          <p:cNvSpPr txBox="1"/>
          <p:nvPr/>
        </p:nvSpPr>
        <p:spPr>
          <a:xfrm>
            <a:off x="3848168" y="3702191"/>
            <a:ext cx="1572866" cy="646331"/>
          </a:xfrm>
          <a:prstGeom prst="rect">
            <a:avLst/>
          </a:prstGeom>
          <a:noFill/>
        </p:spPr>
        <p:txBody>
          <a:bodyPr wrap="none" rtlCol="0">
            <a:spAutoFit/>
          </a:bodyPr>
          <a:lstStyle/>
          <a:p>
            <a:pPr algn="ctr"/>
            <a:r>
              <a:rPr lang="sr-Cyrl-RS">
                <a:solidFill>
                  <a:srgbClr val="A04561"/>
                </a:solidFill>
              </a:rPr>
              <a:t>умерено -</a:t>
            </a:r>
          </a:p>
          <a:p>
            <a:pPr algn="ctr"/>
            <a:r>
              <a:rPr lang="sr-Cyrl-RS">
                <a:solidFill>
                  <a:srgbClr val="A04561"/>
                </a:solidFill>
              </a:rPr>
              <a:t>асиметрична</a:t>
            </a:r>
          </a:p>
        </p:txBody>
      </p:sp>
      <p:sp>
        <p:nvSpPr>
          <p:cNvPr id="39" name="TextBox 38">
            <a:extLst>
              <a:ext uri="{FF2B5EF4-FFF2-40B4-BE49-F238E27FC236}">
                <a16:creationId xmlns:a16="http://schemas.microsoft.com/office/drawing/2014/main" id="{C5D3E82B-BACC-3E20-2275-02AB56040584}"/>
              </a:ext>
            </a:extLst>
          </p:cNvPr>
          <p:cNvSpPr txBox="1"/>
          <p:nvPr/>
        </p:nvSpPr>
        <p:spPr>
          <a:xfrm>
            <a:off x="1723230" y="3378840"/>
            <a:ext cx="2459328" cy="369332"/>
          </a:xfrm>
          <a:prstGeom prst="rect">
            <a:avLst/>
          </a:prstGeom>
          <a:noFill/>
        </p:spPr>
        <p:txBody>
          <a:bodyPr wrap="none" rtlCol="0">
            <a:spAutoFit/>
          </a:bodyPr>
          <a:lstStyle/>
          <a:p>
            <a:pPr algn="ctr"/>
            <a:r>
              <a:rPr lang="sr-Cyrl-RS">
                <a:solidFill>
                  <a:srgbClr val="6A0314"/>
                </a:solidFill>
              </a:rPr>
              <a:t>знатно - асиметрична</a:t>
            </a:r>
          </a:p>
        </p:txBody>
      </p:sp>
      <p:sp>
        <p:nvSpPr>
          <p:cNvPr id="40" name="Left Brace 39">
            <a:extLst>
              <a:ext uri="{FF2B5EF4-FFF2-40B4-BE49-F238E27FC236}">
                <a16:creationId xmlns:a16="http://schemas.microsoft.com/office/drawing/2014/main" id="{7AA93828-2C57-58CC-8C42-EE91E7F3C8C4}"/>
              </a:ext>
            </a:extLst>
          </p:cNvPr>
          <p:cNvSpPr/>
          <p:nvPr/>
        </p:nvSpPr>
        <p:spPr>
          <a:xfrm rot="16200000">
            <a:off x="8659755" y="2024650"/>
            <a:ext cx="225255" cy="2459329"/>
          </a:xfrm>
          <a:prstGeom prst="leftBrace">
            <a:avLst/>
          </a:prstGeom>
          <a:ln>
            <a:solidFill>
              <a:srgbClr val="6A031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Box 40">
            <a:extLst>
              <a:ext uri="{FF2B5EF4-FFF2-40B4-BE49-F238E27FC236}">
                <a16:creationId xmlns:a16="http://schemas.microsoft.com/office/drawing/2014/main" id="{19442D3C-728F-E073-EEF2-364A8A4C95F1}"/>
              </a:ext>
            </a:extLst>
          </p:cNvPr>
          <p:cNvSpPr txBox="1"/>
          <p:nvPr/>
        </p:nvSpPr>
        <p:spPr>
          <a:xfrm>
            <a:off x="7473722" y="3358530"/>
            <a:ext cx="2504212" cy="369332"/>
          </a:xfrm>
          <a:prstGeom prst="rect">
            <a:avLst/>
          </a:prstGeom>
          <a:noFill/>
        </p:spPr>
        <p:txBody>
          <a:bodyPr wrap="none" rtlCol="0">
            <a:spAutoFit/>
          </a:bodyPr>
          <a:lstStyle/>
          <a:p>
            <a:pPr algn="ctr"/>
            <a:r>
              <a:rPr lang="sr-Cyrl-RS">
                <a:solidFill>
                  <a:srgbClr val="6A0314"/>
                </a:solidFill>
              </a:rPr>
              <a:t>знатно + асиметрична</a:t>
            </a:r>
          </a:p>
        </p:txBody>
      </p:sp>
    </p:spTree>
    <p:extLst>
      <p:ext uri="{BB962C8B-B14F-4D97-AF65-F5344CB8AC3E}">
        <p14:creationId xmlns:p14="http://schemas.microsoft.com/office/powerpoint/2010/main" val="249755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E34AD-68FB-6086-F8F7-62FF972AFB8B}"/>
            </a:ext>
          </a:extLst>
        </p:cNvPr>
        <p:cNvGrpSpPr/>
        <p:nvPr/>
      </p:nvGrpSpPr>
      <p:grpSpPr>
        <a:xfrm>
          <a:off x="0" y="0"/>
          <a:ext cx="0" cy="0"/>
          <a:chOff x="0" y="0"/>
          <a:chExt cx="0" cy="0"/>
        </a:xfrm>
      </p:grpSpPr>
      <p:pic>
        <p:nvPicPr>
          <p:cNvPr id="44034" name="Picture 2" descr="Curtosis">
            <a:extLst>
              <a:ext uri="{FF2B5EF4-FFF2-40B4-BE49-F238E27FC236}">
                <a16:creationId xmlns:a16="http://schemas.microsoft.com/office/drawing/2014/main" id="{021FD216-6160-7C39-DBC6-1CA92FB08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02" b="60251"/>
          <a:stretch/>
        </p:blipFill>
        <p:spPr bwMode="auto">
          <a:xfrm>
            <a:off x="1314690" y="4081104"/>
            <a:ext cx="9129713" cy="21566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A644D06E-4191-6D9F-03DA-C90C669458CF}"/>
              </a:ext>
            </a:extLst>
          </p:cNvPr>
          <p:cNvSpPr>
            <a:spLocks noGrp="1"/>
          </p:cNvSpPr>
          <p:nvPr>
            <p:ph type="title"/>
          </p:nvPr>
        </p:nvSpPr>
        <p:spPr/>
        <p:txBody>
          <a:bodyPr/>
          <a:lstStyle/>
          <a:p>
            <a:r>
              <a:rPr lang="sr-Cyrl-RS"/>
              <a:t>Мере облика </a:t>
            </a:r>
            <a:r>
              <a:rPr lang="sr-Cyrl-RS" err="1"/>
              <a:t>унимодалне</a:t>
            </a:r>
            <a:r>
              <a:rPr lang="sr-Cyrl-RS"/>
              <a:t> расподеле</a:t>
            </a:r>
            <a:endParaRPr lang="en-GB"/>
          </a:p>
        </p:txBody>
      </p:sp>
      <p:sp>
        <p:nvSpPr>
          <p:cNvPr id="8" name="Content Placeholder 7">
            <a:extLst>
              <a:ext uri="{FF2B5EF4-FFF2-40B4-BE49-F238E27FC236}">
                <a16:creationId xmlns:a16="http://schemas.microsoft.com/office/drawing/2014/main" id="{7D04B21F-9C53-B2F8-8D45-D6EE03BD3371}"/>
              </a:ext>
            </a:extLst>
          </p:cNvPr>
          <p:cNvSpPr>
            <a:spLocks noGrp="1"/>
          </p:cNvSpPr>
          <p:nvPr>
            <p:ph idx="1"/>
          </p:nvPr>
        </p:nvSpPr>
        <p:spPr/>
        <p:txBody>
          <a:bodyPr>
            <a:normAutofit/>
          </a:bodyPr>
          <a:lstStyle/>
          <a:p>
            <a:r>
              <a:rPr lang="sr-Cyrl-RS" b="1" err="1"/>
              <a:t>Куртозис</a:t>
            </a:r>
            <a:r>
              <a:rPr lang="sr-Cyrl-RS" b="1"/>
              <a:t> </a:t>
            </a:r>
            <a:r>
              <a:rPr lang="sr-Latn-RS" b="1"/>
              <a:t>(</a:t>
            </a:r>
            <a:r>
              <a:rPr lang="en-GB" b="1"/>
              <a:t>Ku)</a:t>
            </a:r>
            <a:r>
              <a:rPr lang="sr-Cyrl-RS"/>
              <a:t> – мера </a:t>
            </a:r>
            <a:r>
              <a:rPr lang="sr-Cyrl-RS" err="1"/>
              <a:t>спљоштености</a:t>
            </a:r>
            <a:r>
              <a:rPr lang="sr-Cyrl-RS"/>
              <a:t> расподеле</a:t>
            </a:r>
          </a:p>
        </p:txBody>
      </p:sp>
      <p:sp>
        <p:nvSpPr>
          <p:cNvPr id="9" name="TextBox 8">
            <a:extLst>
              <a:ext uri="{FF2B5EF4-FFF2-40B4-BE49-F238E27FC236}">
                <a16:creationId xmlns:a16="http://schemas.microsoft.com/office/drawing/2014/main" id="{F0D1E99C-8BF7-3FF5-9368-1CF1BBA62CC5}"/>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5C1299EE-713E-6F0C-C399-47BBCEA0C05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5C4C51DB-02C2-C93B-687D-163C08944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3461056A-E5EB-4591-47C3-22FBB523B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195" y="2505969"/>
            <a:ext cx="5408702" cy="137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79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03B4-95CB-FBDC-595C-FFD449B7F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E39CD-66E4-EF6C-9933-D7293945952D}"/>
              </a:ext>
            </a:extLst>
          </p:cNvPr>
          <p:cNvSpPr>
            <a:spLocks noGrp="1"/>
          </p:cNvSpPr>
          <p:nvPr>
            <p:ph type="title"/>
          </p:nvPr>
        </p:nvSpPr>
        <p:spPr/>
        <p:txBody>
          <a:bodyPr/>
          <a:lstStyle/>
          <a:p>
            <a:r>
              <a:rPr lang="sr-Cyrl-RS"/>
              <a:t>Теме за данас</a:t>
            </a:r>
            <a:endParaRPr lang="en-GB"/>
          </a:p>
        </p:txBody>
      </p:sp>
      <p:sp>
        <p:nvSpPr>
          <p:cNvPr id="3" name="Content Placeholder 2">
            <a:extLst>
              <a:ext uri="{FF2B5EF4-FFF2-40B4-BE49-F238E27FC236}">
                <a16:creationId xmlns:a16="http://schemas.microsoft.com/office/drawing/2014/main" id="{7DB6C15D-B14F-488E-B441-D4630E6F146F}"/>
              </a:ext>
            </a:extLst>
          </p:cNvPr>
          <p:cNvSpPr>
            <a:spLocks noGrp="1"/>
          </p:cNvSpPr>
          <p:nvPr>
            <p:ph idx="1"/>
          </p:nvPr>
        </p:nvSpPr>
        <p:spPr>
          <a:xfrm>
            <a:off x="838200" y="1352550"/>
            <a:ext cx="10515600" cy="4824413"/>
          </a:xfrm>
        </p:spPr>
        <p:txBody>
          <a:bodyPr>
            <a:normAutofit fontScale="70000" lnSpcReduction="20000"/>
          </a:bodyPr>
          <a:lstStyle/>
          <a:p>
            <a:pPr marL="514350" indent="-514350">
              <a:lnSpc>
                <a:spcPct val="150000"/>
              </a:lnSpc>
              <a:buFont typeface="+mj-lt"/>
              <a:buAutoNum type="arabicPeriod"/>
            </a:pPr>
            <a:r>
              <a:rPr lang="sr-Cyrl-RS"/>
              <a:t>Шта су резултати на квантитативној варијабли, математички гледано?</a:t>
            </a:r>
          </a:p>
          <a:p>
            <a:pPr marL="514350" indent="-514350">
              <a:lnSpc>
                <a:spcPct val="150000"/>
              </a:lnSpc>
              <a:buFont typeface="+mj-lt"/>
              <a:buAutoNum type="arabicPeriod"/>
            </a:pPr>
            <a:r>
              <a:rPr lang="sr-Cyrl-RS"/>
              <a:t>Уређивање квантитативних резултата:</a:t>
            </a:r>
          </a:p>
          <a:p>
            <a:pPr lvl="1">
              <a:lnSpc>
                <a:spcPct val="150000"/>
              </a:lnSpc>
            </a:pPr>
            <a:r>
              <a:rPr lang="sr-Cyrl-RS"/>
              <a:t>сортирање, рангирање, пребројавање (и израчунавање расподеле вредности), груписање</a:t>
            </a:r>
          </a:p>
          <a:p>
            <a:pPr marL="514350" indent="-514350">
              <a:lnSpc>
                <a:spcPct val="150000"/>
              </a:lnSpc>
              <a:buFont typeface="+mj-lt"/>
              <a:buAutoNum type="arabicPeriod"/>
            </a:pPr>
            <a:r>
              <a:rPr lang="sr-Cyrl-RS"/>
              <a:t>Графички приказ расподеле квантитативних резултата</a:t>
            </a:r>
          </a:p>
          <a:p>
            <a:pPr marL="514350" indent="-514350">
              <a:lnSpc>
                <a:spcPct val="150000"/>
              </a:lnSpc>
              <a:buFont typeface="+mj-lt"/>
              <a:buAutoNum type="arabicPeriod"/>
            </a:pPr>
            <a:r>
              <a:rPr lang="sr-Cyrl-RS"/>
              <a:t>Облик расподеле нумеричких резултата</a:t>
            </a:r>
            <a:endParaRPr lang="sr-Latn-RS"/>
          </a:p>
          <a:p>
            <a:pPr marL="514350" indent="-514350">
              <a:lnSpc>
                <a:spcPct val="150000"/>
              </a:lnSpc>
              <a:buFont typeface="+mj-lt"/>
              <a:buAutoNum type="arabicPeriod"/>
            </a:pPr>
            <a:r>
              <a:rPr lang="sr-Cyrl-RS"/>
              <a:t>Нумерички опис расподеле квантитативних резултата:</a:t>
            </a:r>
          </a:p>
          <a:p>
            <a:pPr lvl="1">
              <a:lnSpc>
                <a:spcPct val="150000"/>
              </a:lnSpc>
            </a:pPr>
            <a:r>
              <a:rPr lang="sr-Cyrl-RS"/>
              <a:t>Мере локације и централне тенденције, варијабилности, облика расподеле</a:t>
            </a:r>
          </a:p>
          <a:p>
            <a:pPr marL="514350" indent="-514350">
              <a:lnSpc>
                <a:spcPct val="150000"/>
              </a:lnSpc>
              <a:buFont typeface="+mj-lt"/>
              <a:buAutoNum type="arabicPeriod"/>
            </a:pPr>
            <a:r>
              <a:rPr lang="sr-Cyrl-RS"/>
              <a:t>Графички приказ расподеле са мерама ЦТ и варијабилности и упутства за прављење графика</a:t>
            </a:r>
            <a:endParaRPr lang="en-GB"/>
          </a:p>
          <a:p>
            <a:pPr marL="514350" indent="-514350">
              <a:lnSpc>
                <a:spcPct val="150000"/>
              </a:lnSpc>
              <a:buFont typeface="+mj-lt"/>
              <a:buAutoNum type="arabicPeriod"/>
            </a:pPr>
            <a:r>
              <a:rPr lang="sr-Cyrl-RS"/>
              <a:t>Закључак: шта треба да садржи опис једне квантитативне варијабле</a:t>
            </a:r>
          </a:p>
        </p:txBody>
      </p:sp>
      <p:cxnSp>
        <p:nvCxnSpPr>
          <p:cNvPr id="5" name="Straight Connector 4">
            <a:extLst>
              <a:ext uri="{FF2B5EF4-FFF2-40B4-BE49-F238E27FC236}">
                <a16:creationId xmlns:a16="http://schemas.microsoft.com/office/drawing/2014/main" id="{F2643AB6-2979-1100-190B-F25F9408841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B0CC75C7-1984-9BAF-5BD9-D8528AA13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1C71-6806-A89F-5870-ABE53C84890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79DB8F8-20A6-EEF9-0BE6-95911117B7DA}"/>
              </a:ext>
            </a:extLst>
          </p:cNvPr>
          <p:cNvSpPr>
            <a:spLocks noGrp="1"/>
          </p:cNvSpPr>
          <p:nvPr>
            <p:ph type="title"/>
          </p:nvPr>
        </p:nvSpPr>
        <p:spPr/>
        <p:txBody>
          <a:bodyPr/>
          <a:lstStyle/>
          <a:p>
            <a:r>
              <a:rPr lang="sr-Cyrl-RS"/>
              <a:t>Мере облика </a:t>
            </a:r>
            <a:r>
              <a:rPr lang="sr-Cyrl-RS" err="1"/>
              <a:t>унимодалне</a:t>
            </a:r>
            <a:r>
              <a:rPr lang="sr-Cyrl-RS"/>
              <a:t> расподеле</a:t>
            </a:r>
            <a:endParaRPr lang="en-GB"/>
          </a:p>
        </p:txBody>
      </p:sp>
      <p:sp>
        <p:nvSpPr>
          <p:cNvPr id="8" name="Content Placeholder 7">
            <a:extLst>
              <a:ext uri="{FF2B5EF4-FFF2-40B4-BE49-F238E27FC236}">
                <a16:creationId xmlns:a16="http://schemas.microsoft.com/office/drawing/2014/main" id="{26EAAD4A-E2FB-B7EE-0D59-B1DC368A3F0C}"/>
              </a:ext>
            </a:extLst>
          </p:cNvPr>
          <p:cNvSpPr>
            <a:spLocks noGrp="1"/>
          </p:cNvSpPr>
          <p:nvPr>
            <p:ph idx="1"/>
          </p:nvPr>
        </p:nvSpPr>
        <p:spPr/>
        <p:txBody>
          <a:bodyPr>
            <a:normAutofit/>
          </a:bodyPr>
          <a:lstStyle/>
          <a:p>
            <a:r>
              <a:rPr lang="sr-Cyrl-RS"/>
              <a:t>Вредност </a:t>
            </a:r>
            <a:r>
              <a:rPr lang="sr-Cyrl-RS" err="1"/>
              <a:t>куртозиса</a:t>
            </a:r>
            <a:r>
              <a:rPr lang="sr-Cyrl-RS"/>
              <a:t>, само за </a:t>
            </a:r>
            <a:r>
              <a:rPr lang="sr-Cyrl-RS" err="1"/>
              <a:t>унимодалне</a:t>
            </a:r>
            <a:r>
              <a:rPr lang="sr-Cyrl-RS"/>
              <a:t> и релативно симетричне расподеле:</a:t>
            </a:r>
          </a:p>
          <a:p>
            <a:pPr lvl="1"/>
            <a:r>
              <a:rPr lang="sr-Cyrl-RS"/>
              <a:t>0 – </a:t>
            </a:r>
            <a:r>
              <a:rPr lang="sr-Cyrl-RS" err="1"/>
              <a:t>мезокуртична</a:t>
            </a:r>
            <a:r>
              <a:rPr lang="sr-Cyrl-RS"/>
              <a:t> расподела</a:t>
            </a:r>
          </a:p>
          <a:p>
            <a:pPr lvl="1"/>
            <a:r>
              <a:rPr lang="sr-Cyrl-RS"/>
              <a:t>&gt; 0 – </a:t>
            </a:r>
            <a:r>
              <a:rPr lang="sr-Cyrl-RS" err="1"/>
              <a:t>платокуртична</a:t>
            </a:r>
            <a:r>
              <a:rPr lang="sr-Cyrl-RS"/>
              <a:t> расподела (веће гомилање на крајевима)</a:t>
            </a:r>
          </a:p>
          <a:p>
            <a:pPr lvl="1"/>
            <a:r>
              <a:rPr lang="sr-Cyrl-RS"/>
              <a:t>&lt; 0 – </a:t>
            </a:r>
            <a:r>
              <a:rPr lang="sr-Cyrl-RS" err="1"/>
              <a:t>лептокуртична</a:t>
            </a:r>
            <a:r>
              <a:rPr lang="sr-Cyrl-RS"/>
              <a:t> расподела (веће гомилање око централне тачке)</a:t>
            </a:r>
          </a:p>
          <a:p>
            <a:pPr lvl="1"/>
            <a:endParaRPr lang="sr-Cyrl-RS"/>
          </a:p>
          <a:p>
            <a:r>
              <a:rPr lang="sr-Cyrl-RS"/>
              <a:t>Нормална расподела: </a:t>
            </a:r>
            <a:r>
              <a:rPr lang="sr-Latn-RS" err="1"/>
              <a:t>Sk</a:t>
            </a:r>
            <a:r>
              <a:rPr lang="sr-Latn-RS"/>
              <a:t> = </a:t>
            </a:r>
            <a:r>
              <a:rPr lang="sr-Latn-RS" err="1"/>
              <a:t>Ku</a:t>
            </a:r>
            <a:r>
              <a:rPr lang="sr-Latn-RS"/>
              <a:t> = 0</a:t>
            </a:r>
            <a:endParaRPr lang="sr-Cyrl-RS"/>
          </a:p>
          <a:p>
            <a:pPr lvl="1"/>
            <a:endParaRPr lang="sr-Cyrl-RS"/>
          </a:p>
        </p:txBody>
      </p:sp>
      <p:sp>
        <p:nvSpPr>
          <p:cNvPr id="9" name="TextBox 8">
            <a:extLst>
              <a:ext uri="{FF2B5EF4-FFF2-40B4-BE49-F238E27FC236}">
                <a16:creationId xmlns:a16="http://schemas.microsoft.com/office/drawing/2014/main" id="{44C00E64-ED80-48E7-5576-5A6FC520DF24}"/>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5. </a:t>
            </a:r>
            <a:r>
              <a:rPr lang="ru-RU" i="1" err="1">
                <a:solidFill>
                  <a:srgbClr val="9E9FA0"/>
                </a:solidFill>
              </a:rPr>
              <a:t>Нумерички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31FD9952-DB37-D184-2E12-E3A78671351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AA403437-01A1-B504-E32F-218EC9B5C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5D4A-CC44-7762-7E19-6A1578F58096}"/>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FC9BF42-BDA4-9FCD-1846-F18C4515F188}"/>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EA5AD7B2-BD3A-A747-B7C5-3574F8D0CC71}"/>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DA9A28D3-9269-D1F8-C16E-788AFA780751}"/>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F21CB834-5A06-E482-075F-B4466D9E1B16}"/>
              </a:ext>
            </a:extLst>
          </p:cNvPr>
          <p:cNvSpPr>
            <a:spLocks noGrp="1"/>
          </p:cNvSpPr>
          <p:nvPr>
            <p:ph type="title"/>
          </p:nvPr>
        </p:nvSpPr>
        <p:spPr>
          <a:xfrm>
            <a:off x="173966" y="2665563"/>
            <a:ext cx="10515600" cy="2852737"/>
          </a:xfrm>
        </p:spPr>
        <p:txBody>
          <a:bodyPr>
            <a:normAutofit fontScale="90000"/>
          </a:bodyPr>
          <a:lstStyle/>
          <a:p>
            <a:r>
              <a:rPr lang="sr-Cyrl-RS"/>
              <a:t>6. Графички приказ квантитативних резултата са мерама ЦТ и варијабилности и упутства за графике</a:t>
            </a:r>
            <a:endParaRPr lang="en-GB"/>
          </a:p>
        </p:txBody>
      </p:sp>
    </p:spTree>
    <p:extLst>
      <p:ext uri="{BB962C8B-B14F-4D97-AF65-F5344CB8AC3E}">
        <p14:creationId xmlns:p14="http://schemas.microsoft.com/office/powerpoint/2010/main" val="4129768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CF4B7-93B0-0077-B1F1-911A069A440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D071FF0-F209-6DB5-4981-7C7357A1223E}"/>
              </a:ext>
            </a:extLst>
          </p:cNvPr>
          <p:cNvSpPr>
            <a:spLocks noGrp="1"/>
          </p:cNvSpPr>
          <p:nvPr>
            <p:ph type="title"/>
          </p:nvPr>
        </p:nvSpPr>
        <p:spPr/>
        <p:txBody>
          <a:bodyPr/>
          <a:lstStyle/>
          <a:p>
            <a:r>
              <a:rPr lang="sr-Cyrl-RS" err="1"/>
              <a:t>Кутијасти</a:t>
            </a:r>
            <a:r>
              <a:rPr lang="sr-Cyrl-RS"/>
              <a:t> дијаграм </a:t>
            </a:r>
            <a:r>
              <a:rPr lang="sr-Cyrl-RS">
                <a:sym typeface="Wingdings" panose="05000000000000000000" pitchFamily="2" charset="2"/>
              </a:rPr>
              <a:t></a:t>
            </a:r>
            <a:endParaRPr lang="en-GB"/>
          </a:p>
        </p:txBody>
      </p:sp>
      <p:sp>
        <p:nvSpPr>
          <p:cNvPr id="4" name="Text Placeholder 3">
            <a:extLst>
              <a:ext uri="{FF2B5EF4-FFF2-40B4-BE49-F238E27FC236}">
                <a16:creationId xmlns:a16="http://schemas.microsoft.com/office/drawing/2014/main" id="{23F0993B-355C-FDE1-7DDD-0654A18E4ADE}"/>
              </a:ext>
            </a:extLst>
          </p:cNvPr>
          <p:cNvSpPr>
            <a:spLocks noGrp="1"/>
          </p:cNvSpPr>
          <p:nvPr>
            <p:ph sz="half" idx="1"/>
          </p:nvPr>
        </p:nvSpPr>
        <p:spPr>
          <a:xfrm>
            <a:off x="924144" y="5408357"/>
            <a:ext cx="4888143" cy="560900"/>
          </a:xfrm>
        </p:spPr>
        <p:txBody>
          <a:bodyPr>
            <a:normAutofit lnSpcReduction="10000"/>
          </a:bodyPr>
          <a:lstStyle/>
          <a:p>
            <a:r>
              <a:rPr lang="sr-Cyrl-RS" sz="1800" err="1"/>
              <a:t>околинске</a:t>
            </a:r>
            <a:r>
              <a:rPr lang="sr-Cyrl-RS" sz="1800"/>
              <a:t> вредности = </a:t>
            </a:r>
            <a:r>
              <a:rPr lang="sr-Cyrl-RS" sz="1800" err="1"/>
              <a:t>квартили</a:t>
            </a:r>
            <a:r>
              <a:rPr lang="sr-Cyrl-RS" sz="1800"/>
              <a:t> ± 1.5* </a:t>
            </a:r>
            <a:r>
              <a:rPr lang="sr-Cyrl-RS" sz="1800" err="1"/>
              <a:t>интерквартилни</a:t>
            </a:r>
            <a:r>
              <a:rPr lang="sr-Cyrl-RS" sz="1800"/>
              <a:t> распон</a:t>
            </a:r>
            <a:endParaRPr lang="en-GB" sz="1800"/>
          </a:p>
        </p:txBody>
      </p:sp>
      <p:sp>
        <p:nvSpPr>
          <p:cNvPr id="9" name="TextBox 8">
            <a:extLst>
              <a:ext uri="{FF2B5EF4-FFF2-40B4-BE49-F238E27FC236}">
                <a16:creationId xmlns:a16="http://schemas.microsoft.com/office/drawing/2014/main" id="{930628E4-D72A-F1EF-7A06-C79F10997018}"/>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6. </a:t>
            </a:r>
            <a:r>
              <a:rPr lang="ru-RU" i="1" err="1">
                <a:solidFill>
                  <a:srgbClr val="9E9FA0"/>
                </a:solidFill>
              </a:rPr>
              <a:t>Графички</a:t>
            </a:r>
            <a:r>
              <a:rPr lang="ru-RU" i="1">
                <a:solidFill>
                  <a:srgbClr val="9E9FA0"/>
                </a:solidFill>
              </a:rPr>
              <a:t> приказ </a:t>
            </a:r>
            <a:r>
              <a:rPr lang="ru-RU" i="1" err="1">
                <a:solidFill>
                  <a:srgbClr val="9E9FA0"/>
                </a:solidFill>
              </a:rPr>
              <a:t>квантитативних</a:t>
            </a:r>
            <a:r>
              <a:rPr lang="ru-RU" i="1">
                <a:solidFill>
                  <a:srgbClr val="9E9FA0"/>
                </a:solidFill>
              </a:rPr>
              <a:t> </a:t>
            </a:r>
            <a:r>
              <a:rPr lang="ru-RU" i="1" err="1">
                <a:solidFill>
                  <a:srgbClr val="9E9FA0"/>
                </a:solidFill>
              </a:rPr>
              <a:t>резултата</a:t>
            </a:r>
            <a:r>
              <a:rPr lang="ru-RU" i="1">
                <a:solidFill>
                  <a:srgbClr val="9E9FA0"/>
                </a:solidFill>
              </a:rPr>
              <a:t> </a:t>
            </a:r>
            <a:r>
              <a:rPr lang="ru-RU" i="1" err="1">
                <a:solidFill>
                  <a:srgbClr val="9E9FA0"/>
                </a:solidFill>
              </a:rPr>
              <a:t>са</a:t>
            </a:r>
            <a:r>
              <a:rPr lang="ru-RU" i="1">
                <a:solidFill>
                  <a:srgbClr val="9E9FA0"/>
                </a:solidFill>
              </a:rPr>
              <a:t> </a:t>
            </a:r>
            <a:r>
              <a:rPr lang="ru-RU" i="1" err="1">
                <a:solidFill>
                  <a:srgbClr val="9E9FA0"/>
                </a:solidFill>
              </a:rPr>
              <a:t>мерама</a:t>
            </a:r>
            <a:r>
              <a:rPr lang="ru-RU" i="1">
                <a:solidFill>
                  <a:srgbClr val="9E9FA0"/>
                </a:solidFill>
              </a:rPr>
              <a:t> ЦТ и </a:t>
            </a:r>
            <a:r>
              <a:rPr lang="ru-RU" i="1" err="1">
                <a:solidFill>
                  <a:srgbClr val="9E9FA0"/>
                </a:solidFill>
              </a:rPr>
              <a:t>варијабилности</a:t>
            </a:r>
            <a:r>
              <a:rPr lang="ru-RU" i="1">
                <a:solidFill>
                  <a:srgbClr val="9E9FA0"/>
                </a:solidFill>
              </a:rPr>
              <a:t> </a:t>
            </a:r>
            <a:endParaRPr lang="en-GB" i="1">
              <a:solidFill>
                <a:srgbClr val="9E9FA0"/>
              </a:solidFill>
            </a:endParaRPr>
          </a:p>
        </p:txBody>
      </p:sp>
      <p:cxnSp>
        <p:nvCxnSpPr>
          <p:cNvPr id="10" name="Straight Connector 9">
            <a:extLst>
              <a:ext uri="{FF2B5EF4-FFF2-40B4-BE49-F238E27FC236}">
                <a16:creationId xmlns:a16="http://schemas.microsoft.com/office/drawing/2014/main" id="{D95F39BD-D142-3876-2C3D-ED1B8956F6FA}"/>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DAA64858-D8A2-3170-83D8-F58CF7329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7">
            <a:extLst>
              <a:ext uri="{FF2B5EF4-FFF2-40B4-BE49-F238E27FC236}">
                <a16:creationId xmlns:a16="http://schemas.microsoft.com/office/drawing/2014/main" id="{8E9125ED-6BBC-CA3D-E7ED-30B29BA100BD}"/>
              </a:ext>
            </a:extLst>
          </p:cNvPr>
          <p:cNvGrpSpPr>
            <a:grpSpLocks/>
          </p:cNvGrpSpPr>
          <p:nvPr/>
        </p:nvGrpSpPr>
        <p:grpSpPr bwMode="auto">
          <a:xfrm>
            <a:off x="952949" y="1941994"/>
            <a:ext cx="5645150" cy="4002088"/>
            <a:chOff x="1928000" y="1572406"/>
            <a:chExt cx="5644396" cy="4001322"/>
          </a:xfrm>
        </p:grpSpPr>
        <p:cxnSp>
          <p:nvCxnSpPr>
            <p:cNvPr id="16" name="Straight Arrow Connector 15">
              <a:extLst>
                <a:ext uri="{FF2B5EF4-FFF2-40B4-BE49-F238E27FC236}">
                  <a16:creationId xmlns:a16="http://schemas.microsoft.com/office/drawing/2014/main" id="{D354F55A-C7E7-7DCF-F6CD-C162F428C8E6}"/>
                </a:ext>
              </a:extLst>
            </p:cNvPr>
            <p:cNvCxnSpPr/>
            <p:nvPr/>
          </p:nvCxnSpPr>
          <p:spPr>
            <a:xfrm rot="5400000" flipH="1" flipV="1">
              <a:off x="-71073" y="3571479"/>
              <a:ext cx="399973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0810AD-3B57-6C9F-4070-6E92FEE68F52}"/>
                </a:ext>
              </a:extLst>
            </p:cNvPr>
            <p:cNvCxnSpPr/>
            <p:nvPr/>
          </p:nvCxnSpPr>
          <p:spPr>
            <a:xfrm>
              <a:off x="1929588" y="5572140"/>
              <a:ext cx="564280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25">
            <a:extLst>
              <a:ext uri="{FF2B5EF4-FFF2-40B4-BE49-F238E27FC236}">
                <a16:creationId xmlns:a16="http://schemas.microsoft.com/office/drawing/2014/main" id="{E1343F06-3DDF-D83B-39FA-0B752A0A8B4F}"/>
              </a:ext>
            </a:extLst>
          </p:cNvPr>
          <p:cNvGrpSpPr>
            <a:grpSpLocks/>
          </p:cNvGrpSpPr>
          <p:nvPr/>
        </p:nvGrpSpPr>
        <p:grpSpPr bwMode="auto">
          <a:xfrm>
            <a:off x="2740474" y="3370744"/>
            <a:ext cx="1928813" cy="644525"/>
            <a:chOff x="3714744" y="3000372"/>
            <a:chExt cx="1928826" cy="643736"/>
          </a:xfrm>
        </p:grpSpPr>
        <p:sp>
          <p:nvSpPr>
            <p:cNvPr id="20" name="Rectangle 19">
              <a:extLst>
                <a:ext uri="{FF2B5EF4-FFF2-40B4-BE49-F238E27FC236}">
                  <a16:creationId xmlns:a16="http://schemas.microsoft.com/office/drawing/2014/main" id="{4693C751-E043-8E44-5AA2-2BE2FACFCB0E}"/>
                </a:ext>
              </a:extLst>
            </p:cNvPr>
            <p:cNvSpPr/>
            <p:nvPr/>
          </p:nvSpPr>
          <p:spPr>
            <a:xfrm>
              <a:off x="3714744" y="3000372"/>
              <a:ext cx="1928826" cy="64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1" name="Straight Connector 20">
              <a:extLst>
                <a:ext uri="{FF2B5EF4-FFF2-40B4-BE49-F238E27FC236}">
                  <a16:creationId xmlns:a16="http://schemas.microsoft.com/office/drawing/2014/main" id="{9F5F7778-A386-FEF5-0B14-093200364BF1}"/>
                </a:ext>
              </a:extLst>
            </p:cNvPr>
            <p:cNvCxnSpPr/>
            <p:nvPr/>
          </p:nvCxnSpPr>
          <p:spPr>
            <a:xfrm rot="5400000">
              <a:off x="4679553" y="3321446"/>
              <a:ext cx="642150" cy="3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6">
            <a:extLst>
              <a:ext uri="{FF2B5EF4-FFF2-40B4-BE49-F238E27FC236}">
                <a16:creationId xmlns:a16="http://schemas.microsoft.com/office/drawing/2014/main" id="{57E380C7-68D7-DC83-843E-1575EB8AF185}"/>
              </a:ext>
            </a:extLst>
          </p:cNvPr>
          <p:cNvGrpSpPr>
            <a:grpSpLocks/>
          </p:cNvGrpSpPr>
          <p:nvPr/>
        </p:nvGrpSpPr>
        <p:grpSpPr bwMode="auto">
          <a:xfrm>
            <a:off x="1740349" y="3370744"/>
            <a:ext cx="3716338" cy="642938"/>
            <a:chOff x="2714612" y="3000372"/>
            <a:chExt cx="3716364" cy="642942"/>
          </a:xfrm>
        </p:grpSpPr>
        <p:cxnSp>
          <p:nvCxnSpPr>
            <p:cNvPr id="23" name="Straight Connector 22">
              <a:extLst>
                <a:ext uri="{FF2B5EF4-FFF2-40B4-BE49-F238E27FC236}">
                  <a16:creationId xmlns:a16="http://schemas.microsoft.com/office/drawing/2014/main" id="{117DCEB2-924A-793C-E74F-BD72D8C2FEC9}"/>
                </a:ext>
              </a:extLst>
            </p:cNvPr>
            <p:cNvCxnSpPr/>
            <p:nvPr/>
          </p:nvCxnSpPr>
          <p:spPr>
            <a:xfrm rot="5400000">
              <a:off x="6108711" y="3321049"/>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B2F2AF-DE1C-A74B-83B2-1BDC897064A6}"/>
                </a:ext>
              </a:extLst>
            </p:cNvPr>
            <p:cNvCxnSpPr/>
            <p:nvPr/>
          </p:nvCxnSpPr>
          <p:spPr>
            <a:xfrm rot="5400000">
              <a:off x="2393935" y="3321049"/>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614E7F-50E7-4894-6CBD-EB830ACA78ED}"/>
                </a:ext>
              </a:extLst>
            </p:cNvPr>
            <p:cNvCxnSpPr/>
            <p:nvPr/>
          </p:nvCxnSpPr>
          <p:spPr>
            <a:xfrm>
              <a:off x="2714612" y="3357562"/>
              <a:ext cx="100013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49E3D21-6343-9B44-B348-5DD390B1FC7F}"/>
                </a:ext>
              </a:extLst>
            </p:cNvPr>
            <p:cNvCxnSpPr/>
            <p:nvPr/>
          </p:nvCxnSpPr>
          <p:spPr>
            <a:xfrm>
              <a:off x="5643570" y="3357562"/>
              <a:ext cx="78581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2BCDE5C3-E90D-76FB-8E0C-854E1F892B3B}"/>
              </a:ext>
            </a:extLst>
          </p:cNvPr>
          <p:cNvSpPr txBox="1">
            <a:spLocks noChangeArrowheads="1"/>
          </p:cNvSpPr>
          <p:nvPr/>
        </p:nvSpPr>
        <p:spPr bwMode="auto">
          <a:xfrm>
            <a:off x="3632649" y="2870682"/>
            <a:ext cx="893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r-Latn-RS" altLang="en-US" sz="2000" err="1"/>
              <a:t>Mdn</a:t>
            </a:r>
            <a:endParaRPr lang="en-GB" altLang="en-US" sz="2000"/>
          </a:p>
        </p:txBody>
      </p:sp>
      <p:grpSp>
        <p:nvGrpSpPr>
          <p:cNvPr id="28" name="Group 27">
            <a:extLst>
              <a:ext uri="{FF2B5EF4-FFF2-40B4-BE49-F238E27FC236}">
                <a16:creationId xmlns:a16="http://schemas.microsoft.com/office/drawing/2014/main" id="{4543C9ED-5EF3-3752-32DB-57BBC3E0EA46}"/>
              </a:ext>
            </a:extLst>
          </p:cNvPr>
          <p:cNvGrpSpPr>
            <a:grpSpLocks/>
          </p:cNvGrpSpPr>
          <p:nvPr/>
        </p:nvGrpSpPr>
        <p:grpSpPr bwMode="auto">
          <a:xfrm>
            <a:off x="2311849" y="4085118"/>
            <a:ext cx="3140074" cy="707886"/>
            <a:chOff x="3286116" y="3714752"/>
            <a:chExt cx="3140096" cy="707747"/>
          </a:xfrm>
        </p:grpSpPr>
        <p:sp>
          <p:nvSpPr>
            <p:cNvPr id="29" name="TextBox 21">
              <a:extLst>
                <a:ext uri="{FF2B5EF4-FFF2-40B4-BE49-F238E27FC236}">
                  <a16:creationId xmlns:a16="http://schemas.microsoft.com/office/drawing/2014/main" id="{1D4AFC57-85DF-4CAB-BB87-9B33495A4C49}"/>
                </a:ext>
              </a:extLst>
            </p:cNvPr>
            <p:cNvSpPr txBox="1">
              <a:spLocks noChangeArrowheads="1"/>
            </p:cNvSpPr>
            <p:nvPr/>
          </p:nvSpPr>
          <p:spPr bwMode="auto">
            <a:xfrm>
              <a:off x="3286116" y="3714752"/>
              <a:ext cx="1252067" cy="7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r-Cyrl-RS" altLang="en-US" sz="2000"/>
                <a:t>први </a:t>
              </a:r>
              <a:r>
                <a:rPr lang="sr-Cyrl-RS" altLang="en-US" sz="2000" err="1"/>
                <a:t>квартил</a:t>
              </a:r>
              <a:endParaRPr lang="en-GB" altLang="en-US" sz="2000"/>
            </a:p>
          </p:txBody>
        </p:sp>
        <p:sp>
          <p:nvSpPr>
            <p:cNvPr id="30" name="TextBox 22">
              <a:extLst>
                <a:ext uri="{FF2B5EF4-FFF2-40B4-BE49-F238E27FC236}">
                  <a16:creationId xmlns:a16="http://schemas.microsoft.com/office/drawing/2014/main" id="{F7D312F8-7122-4723-4FAA-A8A61A9032D4}"/>
                </a:ext>
              </a:extLst>
            </p:cNvPr>
            <p:cNvSpPr txBox="1">
              <a:spLocks noChangeArrowheads="1"/>
            </p:cNvSpPr>
            <p:nvPr/>
          </p:nvSpPr>
          <p:spPr bwMode="auto">
            <a:xfrm>
              <a:off x="5214944" y="3714752"/>
              <a:ext cx="1211268" cy="7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r-Cyrl-RS" altLang="en-US" sz="2000"/>
                <a:t>трећи </a:t>
              </a:r>
              <a:r>
                <a:rPr lang="sr-Cyrl-RS" altLang="en-US" sz="2000" err="1"/>
                <a:t>квартил</a:t>
              </a:r>
              <a:endParaRPr lang="en-GB" altLang="en-US" sz="2000"/>
            </a:p>
          </p:txBody>
        </p:sp>
      </p:grpSp>
      <p:grpSp>
        <p:nvGrpSpPr>
          <p:cNvPr id="31" name="Group 29">
            <a:extLst>
              <a:ext uri="{FF2B5EF4-FFF2-40B4-BE49-F238E27FC236}">
                <a16:creationId xmlns:a16="http://schemas.microsoft.com/office/drawing/2014/main" id="{DD92F9D7-520F-3A8A-1702-907D05811856}"/>
              </a:ext>
            </a:extLst>
          </p:cNvPr>
          <p:cNvGrpSpPr>
            <a:grpSpLocks/>
          </p:cNvGrpSpPr>
          <p:nvPr/>
        </p:nvGrpSpPr>
        <p:grpSpPr bwMode="auto">
          <a:xfrm>
            <a:off x="1095419" y="2478267"/>
            <a:ext cx="5034189" cy="830997"/>
            <a:chOff x="2069577" y="2450372"/>
            <a:chExt cx="5288322" cy="605925"/>
          </a:xfrm>
        </p:grpSpPr>
        <p:sp>
          <p:nvSpPr>
            <p:cNvPr id="32" name="TextBox 23">
              <a:extLst>
                <a:ext uri="{FF2B5EF4-FFF2-40B4-BE49-F238E27FC236}">
                  <a16:creationId xmlns:a16="http://schemas.microsoft.com/office/drawing/2014/main" id="{E8F0C00A-8EDC-7DC4-9BD9-209A11D18E56}"/>
                </a:ext>
              </a:extLst>
            </p:cNvPr>
            <p:cNvSpPr txBox="1">
              <a:spLocks noChangeArrowheads="1"/>
            </p:cNvSpPr>
            <p:nvPr/>
          </p:nvSpPr>
          <p:spPr bwMode="auto">
            <a:xfrm>
              <a:off x="2069577" y="2450372"/>
              <a:ext cx="1285884" cy="60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r-Cyrl-RS" altLang="en-US" sz="1600"/>
                <a:t>доња </a:t>
              </a:r>
              <a:r>
                <a:rPr lang="sr-Cyrl-RS" altLang="en-US" sz="1600" err="1"/>
                <a:t>околинска</a:t>
              </a:r>
              <a:r>
                <a:rPr lang="sr-Cyrl-RS" altLang="en-US" sz="1600"/>
                <a:t> вредност</a:t>
              </a:r>
              <a:endParaRPr lang="en-GB" altLang="en-US" sz="1600"/>
            </a:p>
          </p:txBody>
        </p:sp>
        <p:sp>
          <p:nvSpPr>
            <p:cNvPr id="33" name="TextBox 24">
              <a:extLst>
                <a:ext uri="{FF2B5EF4-FFF2-40B4-BE49-F238E27FC236}">
                  <a16:creationId xmlns:a16="http://schemas.microsoft.com/office/drawing/2014/main" id="{4E7AFC6B-8AB3-4072-C278-DE78E19638EB}"/>
                </a:ext>
              </a:extLst>
            </p:cNvPr>
            <p:cNvSpPr txBox="1">
              <a:spLocks noChangeArrowheads="1"/>
            </p:cNvSpPr>
            <p:nvPr/>
          </p:nvSpPr>
          <p:spPr bwMode="auto">
            <a:xfrm>
              <a:off x="5857701" y="2450372"/>
              <a:ext cx="1500198" cy="60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r-Cyrl-RS" altLang="en-US" sz="1600"/>
                <a:t>горња </a:t>
              </a:r>
              <a:r>
                <a:rPr lang="sr-Cyrl-RS" altLang="en-US" sz="1600" err="1"/>
                <a:t>околинска</a:t>
              </a:r>
              <a:r>
                <a:rPr lang="sr-Cyrl-RS" altLang="en-US" sz="1600"/>
                <a:t> вредност</a:t>
              </a:r>
              <a:endParaRPr lang="en-GB" altLang="en-US" sz="1600"/>
            </a:p>
          </p:txBody>
        </p:sp>
      </p:grpSp>
      <p:sp>
        <p:nvSpPr>
          <p:cNvPr id="34" name="5-Point Star 31">
            <a:extLst>
              <a:ext uri="{FF2B5EF4-FFF2-40B4-BE49-F238E27FC236}">
                <a16:creationId xmlns:a16="http://schemas.microsoft.com/office/drawing/2014/main" id="{3F9EECF1-0DF7-8DFF-52A7-1DE221F757B9}"/>
              </a:ext>
            </a:extLst>
          </p:cNvPr>
          <p:cNvSpPr/>
          <p:nvPr/>
        </p:nvSpPr>
        <p:spPr>
          <a:xfrm>
            <a:off x="6312349" y="3585057"/>
            <a:ext cx="214313" cy="2143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5" name="Group 34">
            <a:extLst>
              <a:ext uri="{FF2B5EF4-FFF2-40B4-BE49-F238E27FC236}">
                <a16:creationId xmlns:a16="http://schemas.microsoft.com/office/drawing/2014/main" id="{A37B6E0E-6C21-0C1D-5055-E8745F5170F2}"/>
              </a:ext>
            </a:extLst>
          </p:cNvPr>
          <p:cNvGrpSpPr>
            <a:grpSpLocks/>
          </p:cNvGrpSpPr>
          <p:nvPr/>
        </p:nvGrpSpPr>
        <p:grpSpPr bwMode="auto">
          <a:xfrm>
            <a:off x="5812287" y="1441932"/>
            <a:ext cx="1169987" cy="2038349"/>
            <a:chOff x="6786578" y="1467137"/>
            <a:chExt cx="1071570" cy="1604676"/>
          </a:xfrm>
        </p:grpSpPr>
        <p:sp>
          <p:nvSpPr>
            <p:cNvPr id="36" name="Down Arrow 32">
              <a:extLst>
                <a:ext uri="{FF2B5EF4-FFF2-40B4-BE49-F238E27FC236}">
                  <a16:creationId xmlns:a16="http://schemas.microsoft.com/office/drawing/2014/main" id="{01856DCE-C7E7-3432-2FD5-377C61B58838}"/>
                </a:ext>
              </a:extLst>
            </p:cNvPr>
            <p:cNvSpPr/>
            <p:nvPr/>
          </p:nvSpPr>
          <p:spPr>
            <a:xfrm>
              <a:off x="7215497" y="2315168"/>
              <a:ext cx="356221" cy="7566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TextBox 33">
              <a:extLst>
                <a:ext uri="{FF2B5EF4-FFF2-40B4-BE49-F238E27FC236}">
                  <a16:creationId xmlns:a16="http://schemas.microsoft.com/office/drawing/2014/main" id="{F3EDE618-001A-2918-CAA6-0E272BA96B7E}"/>
                </a:ext>
              </a:extLst>
            </p:cNvPr>
            <p:cNvSpPr txBox="1">
              <a:spLocks noChangeArrowheads="1"/>
            </p:cNvSpPr>
            <p:nvPr/>
          </p:nvSpPr>
          <p:spPr bwMode="auto">
            <a:xfrm>
              <a:off x="6786578" y="1467137"/>
              <a:ext cx="1071570" cy="84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sr-Cyrl-RS" altLang="en-US" sz="1600" err="1"/>
                <a:t>аутлајер</a:t>
              </a:r>
              <a:r>
                <a:rPr lang="sr-Cyrl-RS" altLang="en-US" sz="1600"/>
                <a:t> / изнимак (</a:t>
              </a:r>
              <a:r>
                <a:rPr lang="sr-Cyrl-RS" altLang="en-US" sz="1600" err="1"/>
                <a:t>енг</a:t>
              </a:r>
              <a:r>
                <a:rPr lang="sr-Latn-CS" altLang="en-US" sz="1600"/>
                <a:t>. </a:t>
              </a:r>
              <a:r>
                <a:rPr lang="en-US" altLang="en-US" sz="1600"/>
                <a:t>outlier</a:t>
              </a:r>
              <a:r>
                <a:rPr lang="sr-Cyrl-RS" altLang="en-US" sz="1600"/>
                <a:t>)</a:t>
              </a:r>
              <a:r>
                <a:rPr lang="sr-Latn-CS" altLang="en-US" sz="1600"/>
                <a:t> </a:t>
              </a:r>
              <a:endParaRPr lang="en-GB" altLang="en-US" sz="1600"/>
            </a:p>
          </p:txBody>
        </p:sp>
      </p:grpSp>
      <p:pic>
        <p:nvPicPr>
          <p:cNvPr id="24578" name="Picture 2" descr="Box And Whisker Graph Explained at Sarah Curry blog">
            <a:extLst>
              <a:ext uri="{FF2B5EF4-FFF2-40B4-BE49-F238E27FC236}">
                <a16:creationId xmlns:a16="http://schemas.microsoft.com/office/drawing/2014/main" id="{E3701454-F741-45B6-9E92-2491818A6D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91" b="7087"/>
          <a:stretch/>
        </p:blipFill>
        <p:spPr bwMode="auto">
          <a:xfrm>
            <a:off x="7739512" y="2992529"/>
            <a:ext cx="3355948" cy="191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3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5D06-7284-D13F-6448-D292D84DD0E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BB30507-33AE-B444-8EE3-924F586A35CF}"/>
              </a:ext>
            </a:extLst>
          </p:cNvPr>
          <p:cNvSpPr>
            <a:spLocks noGrp="1"/>
          </p:cNvSpPr>
          <p:nvPr>
            <p:ph type="title"/>
          </p:nvPr>
        </p:nvSpPr>
        <p:spPr/>
        <p:txBody>
          <a:bodyPr/>
          <a:lstStyle/>
          <a:p>
            <a:r>
              <a:rPr lang="sr-Cyrl-RS"/>
              <a:t>Савети за осмишљавање графика</a:t>
            </a:r>
            <a:endParaRPr lang="en-GB"/>
          </a:p>
        </p:txBody>
      </p:sp>
      <p:sp>
        <p:nvSpPr>
          <p:cNvPr id="8" name="Content Placeholder 7">
            <a:extLst>
              <a:ext uri="{FF2B5EF4-FFF2-40B4-BE49-F238E27FC236}">
                <a16:creationId xmlns:a16="http://schemas.microsoft.com/office/drawing/2014/main" id="{FD6C276A-8008-E1D0-2BA8-85559919A2DD}"/>
              </a:ext>
            </a:extLst>
          </p:cNvPr>
          <p:cNvSpPr>
            <a:spLocks noGrp="1"/>
          </p:cNvSpPr>
          <p:nvPr>
            <p:ph idx="1"/>
          </p:nvPr>
        </p:nvSpPr>
        <p:spPr/>
        <p:txBody>
          <a:bodyPr>
            <a:normAutofit/>
          </a:bodyPr>
          <a:lstStyle/>
          <a:p>
            <a:r>
              <a:rPr lang="sr-Cyrl-RS"/>
              <a:t>Ствари се често много лакше разумеју када се и виде, али графике прескочите када су ствари сасвим јасне и без њих</a:t>
            </a:r>
          </a:p>
        </p:txBody>
      </p:sp>
      <p:sp>
        <p:nvSpPr>
          <p:cNvPr id="9" name="TextBox 8">
            <a:extLst>
              <a:ext uri="{FF2B5EF4-FFF2-40B4-BE49-F238E27FC236}">
                <a16:creationId xmlns:a16="http://schemas.microsoft.com/office/drawing/2014/main" id="{A23616E4-BCFC-4714-5397-960E2BB31446}"/>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6. </a:t>
            </a:r>
            <a:r>
              <a:rPr lang="ru-RU" i="1" err="1">
                <a:solidFill>
                  <a:srgbClr val="9E9FA0"/>
                </a:solidFill>
              </a:rPr>
              <a:t>Упутства</a:t>
            </a:r>
            <a:r>
              <a:rPr lang="ru-RU" i="1">
                <a:solidFill>
                  <a:srgbClr val="9E9FA0"/>
                </a:solidFill>
              </a:rPr>
              <a:t> за </a:t>
            </a:r>
            <a:r>
              <a:rPr lang="ru-RU" i="1" err="1">
                <a:solidFill>
                  <a:srgbClr val="9E9FA0"/>
                </a:solidFill>
              </a:rPr>
              <a:t>прављење</a:t>
            </a:r>
            <a:r>
              <a:rPr lang="ru-RU" i="1">
                <a:solidFill>
                  <a:srgbClr val="9E9FA0"/>
                </a:solidFill>
              </a:rPr>
              <a:t> графика</a:t>
            </a:r>
            <a:endParaRPr lang="en-GB" i="1">
              <a:solidFill>
                <a:srgbClr val="9E9FA0"/>
              </a:solidFill>
            </a:endParaRPr>
          </a:p>
        </p:txBody>
      </p:sp>
      <p:cxnSp>
        <p:nvCxnSpPr>
          <p:cNvPr id="10" name="Straight Connector 9">
            <a:extLst>
              <a:ext uri="{FF2B5EF4-FFF2-40B4-BE49-F238E27FC236}">
                <a16:creationId xmlns:a16="http://schemas.microsoft.com/office/drawing/2014/main" id="{39EA04D3-0693-AD7E-4BEB-3E5823914899}"/>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5F36D6EA-1B2E-F526-E616-8BF9C245A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a:extLst>
              <a:ext uri="{FF2B5EF4-FFF2-40B4-BE49-F238E27FC236}">
                <a16:creationId xmlns:a16="http://schemas.microsoft.com/office/drawing/2014/main" id="{C8E35DD3-F319-1368-EA03-1F159275B73A}"/>
              </a:ext>
            </a:extLst>
          </p:cNvPr>
          <p:cNvGraphicFramePr/>
          <p:nvPr/>
        </p:nvGraphicFramePr>
        <p:xfrm>
          <a:off x="2716841" y="2921728"/>
          <a:ext cx="6758317" cy="3170846"/>
        </p:xfrm>
        <a:graphic>
          <a:graphicData uri="http://schemas.openxmlformats.org/drawingml/2006/chart">
            <c:chart xmlns:c="http://schemas.openxmlformats.org/drawingml/2006/chart" xmlns:r="http://schemas.openxmlformats.org/officeDocument/2006/relationships" r:id="rId4"/>
          </a:graphicData>
        </a:graphic>
      </p:graphicFrame>
      <p:sp>
        <p:nvSpPr>
          <p:cNvPr id="15" name="&quot;Not Allowed&quot; Symbol 14">
            <a:extLst>
              <a:ext uri="{FF2B5EF4-FFF2-40B4-BE49-F238E27FC236}">
                <a16:creationId xmlns:a16="http://schemas.microsoft.com/office/drawing/2014/main" id="{B7426A59-949D-CC6E-9730-18F0C0C30971}"/>
              </a:ext>
            </a:extLst>
          </p:cNvPr>
          <p:cNvSpPr/>
          <p:nvPr/>
        </p:nvSpPr>
        <p:spPr>
          <a:xfrm>
            <a:off x="4132533" y="2601666"/>
            <a:ext cx="4071668" cy="4071668"/>
          </a:xfrm>
          <a:prstGeom prst="noSmoking">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986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17548-585C-817F-944F-DC5CDF7CD2A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728729-6FE3-59B8-AD72-F4B1A4F91BBF}"/>
              </a:ext>
            </a:extLst>
          </p:cNvPr>
          <p:cNvSpPr>
            <a:spLocks noGrp="1"/>
          </p:cNvSpPr>
          <p:nvPr>
            <p:ph type="title"/>
          </p:nvPr>
        </p:nvSpPr>
        <p:spPr/>
        <p:txBody>
          <a:bodyPr/>
          <a:lstStyle/>
          <a:p>
            <a:r>
              <a:rPr lang="sr-Cyrl-RS"/>
              <a:t>Савети за осмишљавање графика</a:t>
            </a:r>
            <a:endParaRPr lang="en-GB"/>
          </a:p>
        </p:txBody>
      </p:sp>
      <p:sp>
        <p:nvSpPr>
          <p:cNvPr id="8" name="Content Placeholder 7">
            <a:extLst>
              <a:ext uri="{FF2B5EF4-FFF2-40B4-BE49-F238E27FC236}">
                <a16:creationId xmlns:a16="http://schemas.microsoft.com/office/drawing/2014/main" id="{3CEB069A-BD88-31DF-69B6-858150ED90E7}"/>
              </a:ext>
            </a:extLst>
          </p:cNvPr>
          <p:cNvSpPr>
            <a:spLocks noGrp="1"/>
          </p:cNvSpPr>
          <p:nvPr>
            <p:ph idx="1"/>
          </p:nvPr>
        </p:nvSpPr>
        <p:spPr/>
        <p:txBody>
          <a:bodyPr>
            <a:normAutofit/>
          </a:bodyPr>
          <a:lstStyle/>
          <a:p>
            <a:r>
              <a:rPr lang="sr-Cyrl-RS"/>
              <a:t>Да би </a:t>
            </a:r>
            <a:r>
              <a:rPr lang="sr-Cyrl-RS" err="1"/>
              <a:t>график</a:t>
            </a:r>
            <a:r>
              <a:rPr lang="sr-Cyrl-RS"/>
              <a:t> био користан, потребно је да буде јасно означен (осе, јединице мерења, подеоци на осама)</a:t>
            </a:r>
          </a:p>
          <a:p>
            <a:r>
              <a:rPr lang="sr-Cyrl-RS" err="1"/>
              <a:t>График</a:t>
            </a:r>
            <a:r>
              <a:rPr lang="sr-Cyrl-RS"/>
              <a:t> треба да прате легенда и појашњење испод тако да може да се „чита“ сам без консултовања текста</a:t>
            </a:r>
          </a:p>
        </p:txBody>
      </p:sp>
      <p:sp>
        <p:nvSpPr>
          <p:cNvPr id="9" name="TextBox 8">
            <a:extLst>
              <a:ext uri="{FF2B5EF4-FFF2-40B4-BE49-F238E27FC236}">
                <a16:creationId xmlns:a16="http://schemas.microsoft.com/office/drawing/2014/main" id="{0D034D6F-3042-47CB-1F38-03FEEE962051}"/>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6. </a:t>
            </a:r>
            <a:r>
              <a:rPr lang="ru-RU" i="1" err="1">
                <a:solidFill>
                  <a:srgbClr val="9E9FA0"/>
                </a:solidFill>
              </a:rPr>
              <a:t>Упутства</a:t>
            </a:r>
            <a:r>
              <a:rPr lang="ru-RU" i="1">
                <a:solidFill>
                  <a:srgbClr val="9E9FA0"/>
                </a:solidFill>
              </a:rPr>
              <a:t> за </a:t>
            </a:r>
            <a:r>
              <a:rPr lang="ru-RU" i="1" err="1">
                <a:solidFill>
                  <a:srgbClr val="9E9FA0"/>
                </a:solidFill>
              </a:rPr>
              <a:t>прављење</a:t>
            </a:r>
            <a:r>
              <a:rPr lang="ru-RU" i="1">
                <a:solidFill>
                  <a:srgbClr val="9E9FA0"/>
                </a:solidFill>
              </a:rPr>
              <a:t> графика</a:t>
            </a:r>
            <a:endParaRPr lang="en-GB" i="1">
              <a:solidFill>
                <a:srgbClr val="9E9FA0"/>
              </a:solidFill>
            </a:endParaRPr>
          </a:p>
        </p:txBody>
      </p:sp>
      <p:cxnSp>
        <p:nvCxnSpPr>
          <p:cNvPr id="10" name="Straight Connector 9">
            <a:extLst>
              <a:ext uri="{FF2B5EF4-FFF2-40B4-BE49-F238E27FC236}">
                <a16:creationId xmlns:a16="http://schemas.microsoft.com/office/drawing/2014/main" id="{7F432076-91A6-3A2C-FD8C-48EC97A4BC1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F995DDBF-4ACC-CE8E-C1AB-A665F014F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9A4F25-7EF0-2473-AAD1-397DDBBD4C08}"/>
              </a:ext>
            </a:extLst>
          </p:cNvPr>
          <p:cNvPicPr>
            <a:picLocks noChangeAspect="1"/>
          </p:cNvPicPr>
          <p:nvPr/>
        </p:nvPicPr>
        <p:blipFill>
          <a:blip r:embed="rId4"/>
          <a:srcRect r="50000"/>
          <a:stretch/>
        </p:blipFill>
        <p:spPr>
          <a:xfrm>
            <a:off x="4449757" y="3611944"/>
            <a:ext cx="3292486" cy="2417919"/>
          </a:xfrm>
          <a:prstGeom prst="rect">
            <a:avLst/>
          </a:prstGeom>
        </p:spPr>
      </p:pic>
      <p:sp>
        <p:nvSpPr>
          <p:cNvPr id="4" name="TextBox 3">
            <a:extLst>
              <a:ext uri="{FF2B5EF4-FFF2-40B4-BE49-F238E27FC236}">
                <a16:creationId xmlns:a16="http://schemas.microsoft.com/office/drawing/2014/main" id="{29542605-5D84-160B-B46D-56AE5D2CD7C7}"/>
              </a:ext>
            </a:extLst>
          </p:cNvPr>
          <p:cNvSpPr txBox="1"/>
          <p:nvPr/>
        </p:nvSpPr>
        <p:spPr>
          <a:xfrm>
            <a:off x="5477774" y="5942568"/>
            <a:ext cx="1443024" cy="369332"/>
          </a:xfrm>
          <a:prstGeom prst="rect">
            <a:avLst/>
          </a:prstGeom>
          <a:noFill/>
        </p:spPr>
        <p:txBody>
          <a:bodyPr wrap="none" rtlCol="0">
            <a:spAutoFit/>
          </a:bodyPr>
          <a:lstStyle/>
          <a:p>
            <a:r>
              <a:rPr lang="sr-Cyrl-RS"/>
              <a:t>Слика 3.</a:t>
            </a:r>
            <a:r>
              <a:rPr lang="sr-Latn-RS"/>
              <a:t>h …</a:t>
            </a:r>
            <a:endParaRPr lang="en-GB"/>
          </a:p>
        </p:txBody>
      </p:sp>
    </p:spTree>
    <p:extLst>
      <p:ext uri="{BB962C8B-B14F-4D97-AF65-F5344CB8AC3E}">
        <p14:creationId xmlns:p14="http://schemas.microsoft.com/office/powerpoint/2010/main" val="1803590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E12BC-9540-211D-91AC-C4F71C036A1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6F5A327-AA8D-0AF2-A303-9CED4B90ABF5}"/>
              </a:ext>
            </a:extLst>
          </p:cNvPr>
          <p:cNvSpPr>
            <a:spLocks noGrp="1"/>
          </p:cNvSpPr>
          <p:nvPr>
            <p:ph type="title"/>
          </p:nvPr>
        </p:nvSpPr>
        <p:spPr/>
        <p:txBody>
          <a:bodyPr/>
          <a:lstStyle/>
          <a:p>
            <a:r>
              <a:rPr lang="sr-Cyrl-RS"/>
              <a:t>Савети за осмишљавање графика</a:t>
            </a:r>
            <a:endParaRPr lang="en-GB"/>
          </a:p>
        </p:txBody>
      </p:sp>
      <p:sp>
        <p:nvSpPr>
          <p:cNvPr id="8" name="Content Placeholder 7">
            <a:extLst>
              <a:ext uri="{FF2B5EF4-FFF2-40B4-BE49-F238E27FC236}">
                <a16:creationId xmlns:a16="http://schemas.microsoft.com/office/drawing/2014/main" id="{9B12E122-C755-D410-8A7B-C876FD07D8CC}"/>
              </a:ext>
            </a:extLst>
          </p:cNvPr>
          <p:cNvSpPr>
            <a:spLocks noGrp="1"/>
          </p:cNvSpPr>
          <p:nvPr>
            <p:ph idx="1"/>
          </p:nvPr>
        </p:nvSpPr>
        <p:spPr/>
        <p:txBody>
          <a:bodyPr>
            <a:normAutofit/>
          </a:bodyPr>
          <a:lstStyle/>
          <a:p>
            <a:r>
              <a:rPr lang="sr-Cyrl-RS"/>
              <a:t>Пажљиво изаберите од које вредности почињу осе и који су подеоци, и јасно прикажите</a:t>
            </a:r>
          </a:p>
          <a:p>
            <a:r>
              <a:rPr lang="sr-Cyrl-RS"/>
              <a:t>Означите прекиде скала ако их има</a:t>
            </a:r>
          </a:p>
        </p:txBody>
      </p:sp>
      <p:sp>
        <p:nvSpPr>
          <p:cNvPr id="9" name="TextBox 8">
            <a:extLst>
              <a:ext uri="{FF2B5EF4-FFF2-40B4-BE49-F238E27FC236}">
                <a16:creationId xmlns:a16="http://schemas.microsoft.com/office/drawing/2014/main" id="{095427DA-D648-045E-CE84-5377109F9D37}"/>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6. </a:t>
            </a:r>
            <a:r>
              <a:rPr lang="ru-RU" i="1" err="1">
                <a:solidFill>
                  <a:srgbClr val="9E9FA0"/>
                </a:solidFill>
              </a:rPr>
              <a:t>Упутства</a:t>
            </a:r>
            <a:r>
              <a:rPr lang="ru-RU" i="1">
                <a:solidFill>
                  <a:srgbClr val="9E9FA0"/>
                </a:solidFill>
              </a:rPr>
              <a:t> за </a:t>
            </a:r>
            <a:r>
              <a:rPr lang="ru-RU" i="1" err="1">
                <a:solidFill>
                  <a:srgbClr val="9E9FA0"/>
                </a:solidFill>
              </a:rPr>
              <a:t>прављење</a:t>
            </a:r>
            <a:r>
              <a:rPr lang="ru-RU" i="1">
                <a:solidFill>
                  <a:srgbClr val="9E9FA0"/>
                </a:solidFill>
              </a:rPr>
              <a:t> графика</a:t>
            </a:r>
            <a:endParaRPr lang="en-GB" i="1">
              <a:solidFill>
                <a:srgbClr val="9E9FA0"/>
              </a:solidFill>
            </a:endParaRPr>
          </a:p>
        </p:txBody>
      </p:sp>
      <p:cxnSp>
        <p:nvCxnSpPr>
          <p:cNvPr id="10" name="Straight Connector 9">
            <a:extLst>
              <a:ext uri="{FF2B5EF4-FFF2-40B4-BE49-F238E27FC236}">
                <a16:creationId xmlns:a16="http://schemas.microsoft.com/office/drawing/2014/main" id="{448861C7-D582-2F53-E9FB-0690028D587B}"/>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A6F23023-9C45-D9C7-07B6-D45D8A1BF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misleading graph from real life.">
            <a:extLst>
              <a:ext uri="{FF2B5EF4-FFF2-40B4-BE49-F238E27FC236}">
                <a16:creationId xmlns:a16="http://schemas.microsoft.com/office/drawing/2014/main" id="{2EB92EF1-58ED-BDD0-4552-392B671BF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598" y="3453711"/>
            <a:ext cx="35718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isleading Graphs - Maarten Grootendorst">
            <a:extLst>
              <a:ext uri="{FF2B5EF4-FFF2-40B4-BE49-F238E27FC236}">
                <a16:creationId xmlns:a16="http://schemas.microsoft.com/office/drawing/2014/main" id="{C1B70A3B-DF20-613E-3956-88B344089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392" y="3515264"/>
            <a:ext cx="6096000" cy="2093913"/>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9C09B5A3-16DC-AA2E-C742-6E9AE9E73A01}"/>
              </a:ext>
            </a:extLst>
          </p:cNvPr>
          <p:cNvSpPr/>
          <p:nvPr/>
        </p:nvSpPr>
        <p:spPr>
          <a:xfrm>
            <a:off x="1761073" y="3124586"/>
            <a:ext cx="3010923" cy="3010923"/>
          </a:xfrm>
          <a:prstGeom prst="noSmoking">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Graphic 5" descr="Tick with solid fill">
            <a:extLst>
              <a:ext uri="{FF2B5EF4-FFF2-40B4-BE49-F238E27FC236}">
                <a16:creationId xmlns:a16="http://schemas.microsoft.com/office/drawing/2014/main" id="{E2E5E577-8C38-496B-5B31-5A43F4FF34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6600" y="5250254"/>
            <a:ext cx="914400" cy="914400"/>
          </a:xfrm>
          <a:prstGeom prst="rect">
            <a:avLst/>
          </a:prstGeom>
        </p:spPr>
      </p:pic>
    </p:spTree>
    <p:extLst>
      <p:ext uri="{BB962C8B-B14F-4D97-AF65-F5344CB8AC3E}">
        <p14:creationId xmlns:p14="http://schemas.microsoft.com/office/powerpoint/2010/main" val="33504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8AC72-9C15-DBF8-868E-328974755A8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C34E206-4ECF-FCC7-F6F6-945FA5003B5A}"/>
              </a:ext>
            </a:extLst>
          </p:cNvPr>
          <p:cNvSpPr>
            <a:spLocks noGrp="1"/>
          </p:cNvSpPr>
          <p:nvPr>
            <p:ph type="title"/>
          </p:nvPr>
        </p:nvSpPr>
        <p:spPr/>
        <p:txBody>
          <a:bodyPr/>
          <a:lstStyle/>
          <a:p>
            <a:r>
              <a:rPr lang="sr-Cyrl-RS"/>
              <a:t>Савети за осмишљавање графика</a:t>
            </a:r>
            <a:endParaRPr lang="en-GB"/>
          </a:p>
        </p:txBody>
      </p:sp>
      <p:sp>
        <p:nvSpPr>
          <p:cNvPr id="8" name="Content Placeholder 7">
            <a:extLst>
              <a:ext uri="{FF2B5EF4-FFF2-40B4-BE49-F238E27FC236}">
                <a16:creationId xmlns:a16="http://schemas.microsoft.com/office/drawing/2014/main" id="{9D14AEF4-44E6-5B26-D53C-2012B5E22D48}"/>
              </a:ext>
            </a:extLst>
          </p:cNvPr>
          <p:cNvSpPr>
            <a:spLocks noGrp="1"/>
          </p:cNvSpPr>
          <p:nvPr>
            <p:ph idx="1"/>
          </p:nvPr>
        </p:nvSpPr>
        <p:spPr/>
        <p:txBody>
          <a:bodyPr>
            <a:normAutofit/>
          </a:bodyPr>
          <a:lstStyle/>
          <a:p>
            <a:r>
              <a:rPr lang="sr-Cyrl-RS"/>
              <a:t>Повезани графици треба да буду приказани на истој скали мерења</a:t>
            </a:r>
          </a:p>
        </p:txBody>
      </p:sp>
      <p:sp>
        <p:nvSpPr>
          <p:cNvPr id="9" name="TextBox 8">
            <a:extLst>
              <a:ext uri="{FF2B5EF4-FFF2-40B4-BE49-F238E27FC236}">
                <a16:creationId xmlns:a16="http://schemas.microsoft.com/office/drawing/2014/main" id="{FC1E3533-6BC7-E952-C1B4-D0C9DB448519}"/>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6. </a:t>
            </a:r>
            <a:r>
              <a:rPr lang="ru-RU" i="1" err="1">
                <a:solidFill>
                  <a:srgbClr val="9E9FA0"/>
                </a:solidFill>
              </a:rPr>
              <a:t>Упутства</a:t>
            </a:r>
            <a:r>
              <a:rPr lang="ru-RU" i="1">
                <a:solidFill>
                  <a:srgbClr val="9E9FA0"/>
                </a:solidFill>
              </a:rPr>
              <a:t> за </a:t>
            </a:r>
            <a:r>
              <a:rPr lang="ru-RU" i="1" err="1">
                <a:solidFill>
                  <a:srgbClr val="9E9FA0"/>
                </a:solidFill>
              </a:rPr>
              <a:t>прављење</a:t>
            </a:r>
            <a:r>
              <a:rPr lang="ru-RU" i="1">
                <a:solidFill>
                  <a:srgbClr val="9E9FA0"/>
                </a:solidFill>
              </a:rPr>
              <a:t> графика</a:t>
            </a:r>
            <a:endParaRPr lang="en-GB" i="1">
              <a:solidFill>
                <a:srgbClr val="9E9FA0"/>
              </a:solidFill>
            </a:endParaRPr>
          </a:p>
        </p:txBody>
      </p:sp>
      <p:cxnSp>
        <p:nvCxnSpPr>
          <p:cNvPr id="10" name="Straight Connector 9">
            <a:extLst>
              <a:ext uri="{FF2B5EF4-FFF2-40B4-BE49-F238E27FC236}">
                <a16:creationId xmlns:a16="http://schemas.microsoft.com/office/drawing/2014/main" id="{BB8B2A88-5C19-441A-7B6D-820484C1E13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5E989602-CB1D-C16B-8C03-F15D6E558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38BEF6B-999F-AE5D-8D45-0D130F63637C}"/>
              </a:ext>
            </a:extLst>
          </p:cNvPr>
          <p:cNvPicPr>
            <a:picLocks noChangeAspect="1"/>
          </p:cNvPicPr>
          <p:nvPr/>
        </p:nvPicPr>
        <p:blipFill>
          <a:blip r:embed="rId4"/>
          <a:stretch>
            <a:fillRect/>
          </a:stretch>
        </p:blipFill>
        <p:spPr>
          <a:xfrm>
            <a:off x="2803514" y="3275515"/>
            <a:ext cx="6584972" cy="2417919"/>
          </a:xfrm>
          <a:prstGeom prst="rect">
            <a:avLst/>
          </a:prstGeom>
        </p:spPr>
      </p:pic>
    </p:spTree>
    <p:extLst>
      <p:ext uri="{BB962C8B-B14F-4D97-AF65-F5344CB8AC3E}">
        <p14:creationId xmlns:p14="http://schemas.microsoft.com/office/powerpoint/2010/main" val="2273436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1B815-FB35-A241-18EA-0409F026F6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7EAC1EF-301F-BAF4-33C7-82C45FB3368C}"/>
              </a:ext>
            </a:extLst>
          </p:cNvPr>
          <p:cNvSpPr>
            <a:spLocks noGrp="1"/>
          </p:cNvSpPr>
          <p:nvPr>
            <p:ph type="title"/>
          </p:nvPr>
        </p:nvSpPr>
        <p:spPr/>
        <p:txBody>
          <a:bodyPr/>
          <a:lstStyle/>
          <a:p>
            <a:r>
              <a:rPr lang="sr-Cyrl-RS"/>
              <a:t>Савети за осмишљавање графика</a:t>
            </a:r>
            <a:endParaRPr lang="en-GB"/>
          </a:p>
        </p:txBody>
      </p:sp>
      <p:sp>
        <p:nvSpPr>
          <p:cNvPr id="8" name="Content Placeholder 7">
            <a:extLst>
              <a:ext uri="{FF2B5EF4-FFF2-40B4-BE49-F238E27FC236}">
                <a16:creationId xmlns:a16="http://schemas.microsoft.com/office/drawing/2014/main" id="{612B8D15-F36E-6E97-BA1E-5201FAFDB13A}"/>
              </a:ext>
            </a:extLst>
          </p:cNvPr>
          <p:cNvSpPr>
            <a:spLocks noGrp="1"/>
          </p:cNvSpPr>
          <p:nvPr>
            <p:ph idx="1"/>
          </p:nvPr>
        </p:nvSpPr>
        <p:spPr/>
        <p:txBody>
          <a:bodyPr>
            <a:normAutofit/>
          </a:bodyPr>
          <a:lstStyle/>
          <a:p>
            <a:r>
              <a:rPr lang="sr-Cyrl-RS"/>
              <a:t>Не стављајте „украсе“ који немају информативну вредност, а отежавају да се уочи суштина (нпр. непотребна трећа димензија или боје, сенке)</a:t>
            </a:r>
            <a:endParaRPr lang="en-GB"/>
          </a:p>
        </p:txBody>
      </p:sp>
      <p:sp>
        <p:nvSpPr>
          <p:cNvPr id="9" name="TextBox 8">
            <a:extLst>
              <a:ext uri="{FF2B5EF4-FFF2-40B4-BE49-F238E27FC236}">
                <a16:creationId xmlns:a16="http://schemas.microsoft.com/office/drawing/2014/main" id="{2D046416-2FDB-0891-0C88-AD3F6180F171}"/>
              </a:ext>
            </a:extLst>
          </p:cNvPr>
          <p:cNvSpPr txBox="1"/>
          <p:nvPr/>
        </p:nvSpPr>
        <p:spPr>
          <a:xfrm>
            <a:off x="0" y="6488668"/>
            <a:ext cx="9955492" cy="369332"/>
          </a:xfrm>
          <a:prstGeom prst="rect">
            <a:avLst/>
          </a:prstGeom>
          <a:noFill/>
        </p:spPr>
        <p:txBody>
          <a:bodyPr wrap="square">
            <a:spAutoFit/>
          </a:bodyPr>
          <a:lstStyle/>
          <a:p>
            <a:r>
              <a:rPr lang="ru-RU" i="1">
                <a:solidFill>
                  <a:srgbClr val="9E9FA0"/>
                </a:solidFill>
              </a:rPr>
              <a:t>6. </a:t>
            </a:r>
            <a:r>
              <a:rPr lang="ru-RU" i="1" err="1">
                <a:solidFill>
                  <a:srgbClr val="9E9FA0"/>
                </a:solidFill>
              </a:rPr>
              <a:t>Упутства</a:t>
            </a:r>
            <a:r>
              <a:rPr lang="ru-RU" i="1">
                <a:solidFill>
                  <a:srgbClr val="9E9FA0"/>
                </a:solidFill>
              </a:rPr>
              <a:t> за </a:t>
            </a:r>
            <a:r>
              <a:rPr lang="ru-RU" i="1" err="1">
                <a:solidFill>
                  <a:srgbClr val="9E9FA0"/>
                </a:solidFill>
              </a:rPr>
              <a:t>прављење</a:t>
            </a:r>
            <a:r>
              <a:rPr lang="ru-RU" i="1">
                <a:solidFill>
                  <a:srgbClr val="9E9FA0"/>
                </a:solidFill>
              </a:rPr>
              <a:t> графика</a:t>
            </a:r>
            <a:endParaRPr lang="en-GB" i="1">
              <a:solidFill>
                <a:srgbClr val="9E9FA0"/>
              </a:solidFill>
            </a:endParaRPr>
          </a:p>
        </p:txBody>
      </p:sp>
      <p:cxnSp>
        <p:nvCxnSpPr>
          <p:cNvPr id="10" name="Straight Connector 9">
            <a:extLst>
              <a:ext uri="{FF2B5EF4-FFF2-40B4-BE49-F238E27FC236}">
                <a16:creationId xmlns:a16="http://schemas.microsoft.com/office/drawing/2014/main" id="{B09EEF52-474D-068D-2A70-8083C37DA9E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1C08FD91-8015-8F6E-E108-71DA21907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n, Junyong &amp; Lee, Sangseok. (2017). Statistical data presentation. Korean Journal of Anesthesiology. 70. 267. 10.4097/kjae.2017.70.3.267.">
            <a:extLst>
              <a:ext uri="{FF2B5EF4-FFF2-40B4-BE49-F238E27FC236}">
                <a16:creationId xmlns:a16="http://schemas.microsoft.com/office/drawing/2014/main" id="{94877A5A-2295-998A-60BB-0BAD6710A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777" y="3473135"/>
            <a:ext cx="5270200" cy="2467694"/>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FEE607B8-60BB-9292-F7F7-7CB407BAF87C}"/>
              </a:ext>
            </a:extLst>
          </p:cNvPr>
          <p:cNvSpPr/>
          <p:nvPr/>
        </p:nvSpPr>
        <p:spPr>
          <a:xfrm>
            <a:off x="8342877" y="3201520"/>
            <a:ext cx="3010923" cy="3010923"/>
          </a:xfrm>
          <a:prstGeom prst="noSmoking">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196" name="Picture 4" descr="Misleading Graphs!">
            <a:extLst>
              <a:ext uri="{FF2B5EF4-FFF2-40B4-BE49-F238E27FC236}">
                <a16:creationId xmlns:a16="http://schemas.microsoft.com/office/drawing/2014/main" id="{120DC7C2-B72D-54A3-9BC4-336324F894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53" y="3505328"/>
            <a:ext cx="4486814" cy="2587246"/>
          </a:xfrm>
          <a:prstGeom prst="rect">
            <a:avLst/>
          </a:prstGeom>
          <a:noFill/>
          <a:extLst>
            <a:ext uri="{909E8E84-426E-40DD-AFC4-6F175D3DCCD1}">
              <a14:hiddenFill xmlns:a14="http://schemas.microsoft.com/office/drawing/2010/main">
                <a:solidFill>
                  <a:srgbClr val="FFFFFF"/>
                </a:solidFill>
              </a14:hiddenFill>
            </a:ext>
          </a:extLst>
        </p:spPr>
      </p:pic>
      <p:sp>
        <p:nvSpPr>
          <p:cNvPr id="3" name="&quot;Not Allowed&quot; Symbol 2">
            <a:extLst>
              <a:ext uri="{FF2B5EF4-FFF2-40B4-BE49-F238E27FC236}">
                <a16:creationId xmlns:a16="http://schemas.microsoft.com/office/drawing/2014/main" id="{6DC18614-71D0-CDD0-053D-16B8239304EC}"/>
              </a:ext>
            </a:extLst>
          </p:cNvPr>
          <p:cNvSpPr/>
          <p:nvPr/>
        </p:nvSpPr>
        <p:spPr>
          <a:xfrm>
            <a:off x="1877803" y="3293489"/>
            <a:ext cx="3010923" cy="3010923"/>
          </a:xfrm>
          <a:prstGeom prst="noSmoking">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510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6C56-2A1E-C305-C5A6-1B87604752C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BD6936-23F8-EAC5-DD0D-2AF50168E196}"/>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8965E0F6-FE9A-9C64-F931-F5D68B25733B}"/>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BB893CAD-4235-2143-FE16-544945D23579}"/>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F99905F-17A9-36BB-7F80-726AF880AEA4}"/>
              </a:ext>
            </a:extLst>
          </p:cNvPr>
          <p:cNvSpPr>
            <a:spLocks noGrp="1"/>
          </p:cNvSpPr>
          <p:nvPr>
            <p:ph type="title"/>
          </p:nvPr>
        </p:nvSpPr>
        <p:spPr>
          <a:xfrm>
            <a:off x="199846" y="2648310"/>
            <a:ext cx="10515600" cy="2852737"/>
          </a:xfrm>
        </p:spPr>
        <p:txBody>
          <a:bodyPr/>
          <a:lstStyle/>
          <a:p>
            <a:r>
              <a:rPr lang="sr-Latn-RS"/>
              <a:t>7</a:t>
            </a:r>
            <a:r>
              <a:rPr lang="sr-Cyrl-RS"/>
              <a:t>. Да сумирамо…</a:t>
            </a:r>
            <a:endParaRPr lang="en-GB"/>
          </a:p>
        </p:txBody>
      </p:sp>
    </p:spTree>
    <p:extLst>
      <p:ext uri="{BB962C8B-B14F-4D97-AF65-F5344CB8AC3E}">
        <p14:creationId xmlns:p14="http://schemas.microsoft.com/office/powerpoint/2010/main" val="186783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D9A6F-E376-A48E-75E2-062DC9A4E850}"/>
              </a:ext>
            </a:extLst>
          </p:cNvPr>
          <p:cNvSpPr>
            <a:spLocks noGrp="1"/>
          </p:cNvSpPr>
          <p:nvPr>
            <p:ph type="title"/>
          </p:nvPr>
        </p:nvSpPr>
        <p:spPr/>
        <p:txBody>
          <a:bodyPr>
            <a:normAutofit fontScale="90000"/>
          </a:bodyPr>
          <a:lstStyle/>
          <a:p>
            <a:r>
              <a:rPr lang="sr-Cyrl-RS" b="1"/>
              <a:t>Да сумирамо…</a:t>
            </a:r>
            <a:br>
              <a:rPr lang="sr-Cyrl-RS" b="1"/>
            </a:br>
            <a:r>
              <a:rPr lang="sr-Cyrl-RS" sz="4000"/>
              <a:t>Статистички опис узорка у погледу једне квантитативне варијабле треба да садржи:</a:t>
            </a:r>
            <a:endParaRPr lang="en-GB"/>
          </a:p>
        </p:txBody>
      </p:sp>
      <p:sp>
        <p:nvSpPr>
          <p:cNvPr id="6" name="Content Placeholder 5">
            <a:extLst>
              <a:ext uri="{FF2B5EF4-FFF2-40B4-BE49-F238E27FC236}">
                <a16:creationId xmlns:a16="http://schemas.microsoft.com/office/drawing/2014/main" id="{99A62839-EEAC-3309-612B-D96DC4CF1E82}"/>
              </a:ext>
            </a:extLst>
          </p:cNvPr>
          <p:cNvSpPr>
            <a:spLocks noGrp="1"/>
          </p:cNvSpPr>
          <p:nvPr>
            <p:ph idx="1"/>
          </p:nvPr>
        </p:nvSpPr>
        <p:spPr>
          <a:xfrm>
            <a:off x="838200" y="1994306"/>
            <a:ext cx="10515600" cy="4554747"/>
          </a:xfrm>
        </p:spPr>
        <p:txBody>
          <a:bodyPr>
            <a:normAutofit fontScale="85000" lnSpcReduction="20000"/>
          </a:bodyPr>
          <a:lstStyle/>
          <a:p>
            <a:r>
              <a:rPr lang="sr-Cyrl-RS" sz="3200" i="1"/>
              <a:t>Прегледне и јасне информације о:</a:t>
            </a:r>
          </a:p>
          <a:p>
            <a:pPr lvl="1"/>
            <a:r>
              <a:rPr lang="sr-Cyrl-RS" sz="2800"/>
              <a:t>Вредности унутар којих се резултати налазе</a:t>
            </a:r>
          </a:p>
          <a:p>
            <a:pPr lvl="2"/>
            <a:r>
              <a:rPr lang="sr-Cyrl-RS" sz="2400">
                <a:solidFill>
                  <a:srgbClr val="7E001B"/>
                </a:solidFill>
              </a:rPr>
              <a:t>Одређење најмањег и највећег резултата</a:t>
            </a:r>
          </a:p>
          <a:p>
            <a:pPr lvl="1"/>
            <a:r>
              <a:rPr lang="sr-Cyrl-RS" sz="2800"/>
              <a:t>Учестаности јављања сваког резултата или групе резултата</a:t>
            </a:r>
          </a:p>
          <a:p>
            <a:pPr lvl="2"/>
            <a:r>
              <a:rPr lang="sr-Cyrl-RS" sz="2400">
                <a:solidFill>
                  <a:srgbClr val="7E001B"/>
                </a:solidFill>
              </a:rPr>
              <a:t>Утврђивање јединичне или груписане расподеле учестаности резултата</a:t>
            </a:r>
          </a:p>
          <a:p>
            <a:pPr lvl="1"/>
            <a:r>
              <a:rPr lang="sr-Cyrl-RS" sz="2800"/>
              <a:t>Вредностима око којих се групишу резултати</a:t>
            </a:r>
          </a:p>
          <a:p>
            <a:pPr lvl="2"/>
            <a:r>
              <a:rPr lang="sr-Cyrl-RS" sz="2400">
                <a:solidFill>
                  <a:srgbClr val="7E001B"/>
                </a:solidFill>
              </a:rPr>
              <a:t>Утврђивање мера централне тенденције и евентуално других мера локације</a:t>
            </a:r>
          </a:p>
          <a:p>
            <a:pPr lvl="1"/>
            <a:r>
              <a:rPr lang="sr-Cyrl-RS" sz="2800"/>
              <a:t>Степену у коме се резултати међусобно разликују</a:t>
            </a:r>
          </a:p>
          <a:p>
            <a:pPr lvl="2"/>
            <a:r>
              <a:rPr lang="sr-Cyrl-RS" sz="2400">
                <a:solidFill>
                  <a:srgbClr val="7E001B"/>
                </a:solidFill>
              </a:rPr>
              <a:t>Утврђивање мера варијабилности</a:t>
            </a:r>
          </a:p>
          <a:p>
            <a:pPr lvl="1"/>
            <a:r>
              <a:rPr lang="sr-Cyrl-RS" sz="2800"/>
              <a:t>Облику расподеле</a:t>
            </a:r>
          </a:p>
          <a:p>
            <a:pPr lvl="2"/>
            <a:r>
              <a:rPr lang="sr-Cyrl-RS" sz="2400">
                <a:solidFill>
                  <a:srgbClr val="7E001B"/>
                </a:solidFill>
              </a:rPr>
              <a:t>Утврђивање мера облика расподеле</a:t>
            </a:r>
          </a:p>
          <a:p>
            <a:pPr lvl="2"/>
            <a:endParaRPr lang="sr-Cyrl-RS" sz="2400">
              <a:solidFill>
                <a:srgbClr val="7E001B"/>
              </a:solidFill>
            </a:endParaRPr>
          </a:p>
          <a:p>
            <a:r>
              <a:rPr lang="sr-Cyrl-RS" sz="3200"/>
              <a:t>Јасноћи и прегледности често (али не увек) веома помаже графички приказ</a:t>
            </a:r>
            <a:endParaRPr lang="en-GB" sz="3200"/>
          </a:p>
        </p:txBody>
      </p:sp>
      <p:cxnSp>
        <p:nvCxnSpPr>
          <p:cNvPr id="8" name="Straight Connector 7">
            <a:extLst>
              <a:ext uri="{FF2B5EF4-FFF2-40B4-BE49-F238E27FC236}">
                <a16:creationId xmlns:a16="http://schemas.microsoft.com/office/drawing/2014/main" id="{8E91A69D-F49D-5C83-898B-278F1E3C0D9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plotting - Plot of histogram similar to output from @risk - Mathematica  Stack Exchange">
            <a:extLst>
              <a:ext uri="{FF2B5EF4-FFF2-40B4-BE49-F238E27FC236}">
                <a16:creationId xmlns:a16="http://schemas.microsoft.com/office/drawing/2014/main" id="{C33EABDF-C4A7-C4D4-F29F-F7C227F29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053458-2E24-E9AC-D2A7-C5ADF85E2815}"/>
              </a:ext>
            </a:extLst>
          </p:cNvPr>
          <p:cNvSpPr txBox="1"/>
          <p:nvPr/>
        </p:nvSpPr>
        <p:spPr>
          <a:xfrm>
            <a:off x="0" y="6488668"/>
            <a:ext cx="9955492" cy="369332"/>
          </a:xfrm>
          <a:prstGeom prst="rect">
            <a:avLst/>
          </a:prstGeom>
          <a:noFill/>
        </p:spPr>
        <p:txBody>
          <a:bodyPr wrap="square">
            <a:spAutoFit/>
          </a:bodyPr>
          <a:lstStyle/>
          <a:p>
            <a:r>
              <a:rPr lang="sr-Latn-RS" i="1">
                <a:solidFill>
                  <a:srgbClr val="9E9FA0"/>
                </a:solidFill>
              </a:rPr>
              <a:t>7</a:t>
            </a:r>
            <a:r>
              <a:rPr lang="sr-Cyrl-RS" i="1">
                <a:solidFill>
                  <a:srgbClr val="9E9FA0"/>
                </a:solidFill>
              </a:rPr>
              <a:t>. </a:t>
            </a:r>
            <a:r>
              <a:rPr lang="ru-RU" i="1" err="1">
                <a:solidFill>
                  <a:srgbClr val="9E9FA0"/>
                </a:solidFill>
              </a:rPr>
              <a:t>Закључак</a:t>
            </a:r>
            <a:r>
              <a:rPr lang="ru-RU" i="1">
                <a:solidFill>
                  <a:srgbClr val="9E9FA0"/>
                </a:solidFill>
              </a:rPr>
              <a:t>: </a:t>
            </a:r>
            <a:r>
              <a:rPr lang="ru-RU" i="1" err="1">
                <a:solidFill>
                  <a:srgbClr val="9E9FA0"/>
                </a:solidFill>
              </a:rPr>
              <a:t>шта</a:t>
            </a:r>
            <a:r>
              <a:rPr lang="ru-RU" i="1">
                <a:solidFill>
                  <a:srgbClr val="9E9FA0"/>
                </a:solidFill>
              </a:rPr>
              <a:t> треба да </a:t>
            </a:r>
            <a:r>
              <a:rPr lang="ru-RU" i="1" err="1">
                <a:solidFill>
                  <a:srgbClr val="9E9FA0"/>
                </a:solidFill>
              </a:rPr>
              <a:t>садржи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једне</a:t>
            </a:r>
            <a:r>
              <a:rPr lang="ru-RU" i="1">
                <a:solidFill>
                  <a:srgbClr val="9E9FA0"/>
                </a:solidFill>
              </a:rPr>
              <a:t> </a:t>
            </a:r>
            <a:r>
              <a:rPr lang="ru-RU" i="1" err="1">
                <a:solidFill>
                  <a:srgbClr val="9E9FA0"/>
                </a:solidFill>
              </a:rPr>
              <a:t>квантитативне</a:t>
            </a:r>
            <a:r>
              <a:rPr lang="ru-RU" i="1">
                <a:solidFill>
                  <a:srgbClr val="9E9FA0"/>
                </a:solidFill>
              </a:rPr>
              <a:t> </a:t>
            </a:r>
            <a:r>
              <a:rPr lang="ru-RU" i="1" err="1">
                <a:solidFill>
                  <a:srgbClr val="9E9FA0"/>
                </a:solidFill>
              </a:rPr>
              <a:t>варијабле</a:t>
            </a:r>
            <a:endParaRPr lang="ru-RU" i="1">
              <a:solidFill>
                <a:srgbClr val="9E9FA0"/>
              </a:solidFill>
            </a:endParaRPr>
          </a:p>
        </p:txBody>
      </p:sp>
    </p:spTree>
    <p:extLst>
      <p:ext uri="{BB962C8B-B14F-4D97-AF65-F5344CB8AC3E}">
        <p14:creationId xmlns:p14="http://schemas.microsoft.com/office/powerpoint/2010/main" val="34786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FDFDF70-E958-0011-382A-7A96054201ED}"/>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FD67EDA6-DC12-2779-3ED1-B80E9C396DF5}"/>
              </a:ext>
            </a:extLst>
          </p:cNvPr>
          <p:cNvSpPr>
            <a:spLocks noGrp="1"/>
          </p:cNvSpPr>
          <p:nvPr>
            <p:ph type="title"/>
          </p:nvPr>
        </p:nvSpPr>
        <p:spPr>
          <a:xfrm>
            <a:off x="197957" y="2778777"/>
            <a:ext cx="8669818" cy="2852737"/>
          </a:xfrm>
        </p:spPr>
        <p:txBody>
          <a:bodyPr/>
          <a:lstStyle/>
          <a:p>
            <a:r>
              <a:rPr lang="sr-Cyrl-RS"/>
              <a:t>1. Квантитативни резултати описани математичким терминима</a:t>
            </a:r>
            <a:endParaRPr lang="en-GB"/>
          </a:p>
        </p:txBody>
      </p:sp>
      <p:pic>
        <p:nvPicPr>
          <p:cNvPr id="6" name="Picture 2" descr="plotting - Plot of histogram similar to output from @risk - Mathematica  Stack Exchange">
            <a:extLst>
              <a:ext uri="{FF2B5EF4-FFF2-40B4-BE49-F238E27FC236}">
                <a16:creationId xmlns:a16="http://schemas.microsoft.com/office/drawing/2014/main" id="{ACC583C0-CB07-ED38-06E6-6EA59EEA93C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82C498A-AEDC-784B-EBF1-37C946F9C104}"/>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02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434A-D8CF-5838-9E35-0CB1BAC43054}"/>
              </a:ext>
            </a:extLst>
          </p:cNvPr>
          <p:cNvSpPr>
            <a:spLocks noGrp="1"/>
          </p:cNvSpPr>
          <p:nvPr>
            <p:ph type="title"/>
          </p:nvPr>
        </p:nvSpPr>
        <p:spPr/>
        <p:txBody>
          <a:bodyPr>
            <a:normAutofit/>
          </a:bodyPr>
          <a:lstStyle/>
          <a:p>
            <a:r>
              <a:rPr lang="sr-Cyrl-RS"/>
              <a:t>Шта су резултати на квантитативној варијабли, математички гледано?</a:t>
            </a:r>
            <a:endParaRPr lang="en-GB"/>
          </a:p>
        </p:txBody>
      </p:sp>
      <p:pic>
        <p:nvPicPr>
          <p:cNvPr id="7" name="Content Placeholder 6">
            <a:extLst>
              <a:ext uri="{FF2B5EF4-FFF2-40B4-BE49-F238E27FC236}">
                <a16:creationId xmlns:a16="http://schemas.microsoft.com/office/drawing/2014/main" id="{8D10C127-C46C-7E41-9AFA-54793F5E3E85}"/>
              </a:ext>
            </a:extLst>
          </p:cNvPr>
          <p:cNvPicPr>
            <a:picLocks noGrp="1" noChangeAspect="1"/>
          </p:cNvPicPr>
          <p:nvPr>
            <p:ph sz="half" idx="1"/>
          </p:nvPr>
        </p:nvPicPr>
        <p:blipFill>
          <a:blip r:embed="rId3"/>
          <a:srcRect l="4545" t="815" r="54382" b="48598"/>
          <a:stretch/>
        </p:blipFill>
        <p:spPr>
          <a:xfrm>
            <a:off x="1708030" y="2371631"/>
            <a:ext cx="2717321" cy="2114737"/>
          </a:xfrm>
          <a:prstGeom prst="rect">
            <a:avLst/>
          </a:prstGeom>
        </p:spPr>
      </p:pic>
      <p:graphicFrame>
        <p:nvGraphicFramePr>
          <p:cNvPr id="27" name="Content Placeholder 26">
            <a:extLst>
              <a:ext uri="{FF2B5EF4-FFF2-40B4-BE49-F238E27FC236}">
                <a16:creationId xmlns:a16="http://schemas.microsoft.com/office/drawing/2014/main" id="{0BFD6FD3-9E2F-5C71-C580-A7400A8C4333}"/>
              </a:ext>
            </a:extLst>
          </p:cNvPr>
          <p:cNvGraphicFramePr>
            <a:graphicFrameLocks noGrp="1"/>
          </p:cNvGraphicFramePr>
          <p:nvPr>
            <p:ph sz="half" idx="2"/>
            <p:extLst>
              <p:ext uri="{D42A27DB-BD31-4B8C-83A1-F6EECF244321}">
                <p14:modId xmlns:p14="http://schemas.microsoft.com/office/powerpoint/2010/main" val="3172491673"/>
              </p:ext>
            </p:extLst>
          </p:nvPr>
        </p:nvGraphicFramePr>
        <p:xfrm>
          <a:off x="6416145" y="2756839"/>
          <a:ext cx="5181600" cy="14833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517306807"/>
                    </a:ext>
                  </a:extLst>
                </a:gridCol>
                <a:gridCol w="2590800">
                  <a:extLst>
                    <a:ext uri="{9D8B030D-6E8A-4147-A177-3AD203B41FA5}">
                      <a16:colId xmlns:a16="http://schemas.microsoft.com/office/drawing/2014/main" val="4031371755"/>
                    </a:ext>
                  </a:extLst>
                </a:gridCol>
              </a:tblGrid>
              <a:tr h="370840">
                <a:tc>
                  <a:txBody>
                    <a:bodyPr/>
                    <a:lstStyle/>
                    <a:p>
                      <a:r>
                        <a:rPr lang="sr-Cyrl-RS"/>
                        <a:t>Испитаник</a:t>
                      </a:r>
                      <a:endParaRPr lang="en-GB"/>
                    </a:p>
                  </a:txBody>
                  <a:tcPr>
                    <a:solidFill>
                      <a:srgbClr val="7E001B"/>
                    </a:solidFill>
                  </a:tcPr>
                </a:tc>
                <a:tc>
                  <a:txBody>
                    <a:bodyPr/>
                    <a:lstStyle/>
                    <a:p>
                      <a:r>
                        <a:rPr lang="sr-Cyrl-RS"/>
                        <a:t>Варијабла </a:t>
                      </a:r>
                      <a:r>
                        <a:rPr lang="en-GB"/>
                        <a:t>V</a:t>
                      </a:r>
                    </a:p>
                  </a:txBody>
                  <a:tcPr>
                    <a:solidFill>
                      <a:srgbClr val="7E001B"/>
                    </a:solidFill>
                  </a:tcPr>
                </a:tc>
                <a:extLst>
                  <a:ext uri="{0D108BD9-81ED-4DB2-BD59-A6C34878D82A}">
                    <a16:rowId xmlns:a16="http://schemas.microsoft.com/office/drawing/2014/main" val="195719359"/>
                  </a:ext>
                </a:extLst>
              </a:tr>
              <a:tr h="370840">
                <a:tc>
                  <a:txBody>
                    <a:bodyPr/>
                    <a:lstStyle/>
                    <a:p>
                      <a:r>
                        <a:rPr lang="en-GB"/>
                        <a:t>a</a:t>
                      </a:r>
                    </a:p>
                  </a:txBody>
                  <a:tcPr/>
                </a:tc>
                <a:tc>
                  <a:txBody>
                    <a:bodyPr/>
                    <a:lstStyle/>
                    <a:p>
                      <a:r>
                        <a:rPr lang="sr-Cyrl-RS"/>
                        <a:t>165</a:t>
                      </a:r>
                      <a:endParaRPr lang="en-GB"/>
                    </a:p>
                  </a:txBody>
                  <a:tcPr/>
                </a:tc>
                <a:extLst>
                  <a:ext uri="{0D108BD9-81ED-4DB2-BD59-A6C34878D82A}">
                    <a16:rowId xmlns:a16="http://schemas.microsoft.com/office/drawing/2014/main" val="3068730001"/>
                  </a:ext>
                </a:extLst>
              </a:tr>
              <a:tr h="370840">
                <a:tc>
                  <a:txBody>
                    <a:bodyPr/>
                    <a:lstStyle/>
                    <a:p>
                      <a:r>
                        <a:rPr lang="en-GB"/>
                        <a:t>b</a:t>
                      </a:r>
                    </a:p>
                  </a:txBody>
                  <a:tcPr/>
                </a:tc>
                <a:tc>
                  <a:txBody>
                    <a:bodyPr/>
                    <a:lstStyle/>
                    <a:p>
                      <a:r>
                        <a:rPr lang="sr-Cyrl-RS"/>
                        <a:t>180</a:t>
                      </a:r>
                      <a:endParaRPr lang="en-GB"/>
                    </a:p>
                  </a:txBody>
                  <a:tcPr/>
                </a:tc>
                <a:extLst>
                  <a:ext uri="{0D108BD9-81ED-4DB2-BD59-A6C34878D82A}">
                    <a16:rowId xmlns:a16="http://schemas.microsoft.com/office/drawing/2014/main" val="2920559007"/>
                  </a:ext>
                </a:extLst>
              </a:tr>
              <a:tr h="370840">
                <a:tc>
                  <a:txBody>
                    <a:bodyPr/>
                    <a:lstStyle/>
                    <a:p>
                      <a:r>
                        <a:rPr lang="en-GB"/>
                        <a:t>c</a:t>
                      </a:r>
                    </a:p>
                  </a:txBody>
                  <a:tcPr/>
                </a:tc>
                <a:tc>
                  <a:txBody>
                    <a:bodyPr/>
                    <a:lstStyle/>
                    <a:p>
                      <a:r>
                        <a:rPr lang="sr-Cyrl-RS"/>
                        <a:t>180</a:t>
                      </a:r>
                      <a:endParaRPr lang="en-GB"/>
                    </a:p>
                  </a:txBody>
                  <a:tcPr/>
                </a:tc>
                <a:extLst>
                  <a:ext uri="{0D108BD9-81ED-4DB2-BD59-A6C34878D82A}">
                    <a16:rowId xmlns:a16="http://schemas.microsoft.com/office/drawing/2014/main" val="2240306298"/>
                  </a:ext>
                </a:extLst>
              </a:tr>
            </a:tbl>
          </a:graphicData>
        </a:graphic>
      </p:graphicFrame>
      <p:sp>
        <p:nvSpPr>
          <p:cNvPr id="9" name="TextBox 8">
            <a:extLst>
              <a:ext uri="{FF2B5EF4-FFF2-40B4-BE49-F238E27FC236}">
                <a16:creationId xmlns:a16="http://schemas.microsoft.com/office/drawing/2014/main" id="{6B30D882-3917-3D89-A468-C3A3B85F5EEB}"/>
              </a:ext>
            </a:extLst>
          </p:cNvPr>
          <p:cNvSpPr txBox="1"/>
          <p:nvPr/>
        </p:nvSpPr>
        <p:spPr>
          <a:xfrm>
            <a:off x="205857" y="4459098"/>
            <a:ext cx="3004348" cy="923330"/>
          </a:xfrm>
          <a:prstGeom prst="rect">
            <a:avLst/>
          </a:prstGeom>
          <a:noFill/>
        </p:spPr>
        <p:txBody>
          <a:bodyPr wrap="none" rtlCol="0">
            <a:spAutoFit/>
          </a:bodyPr>
          <a:lstStyle/>
          <a:p>
            <a:pPr algn="ctr"/>
            <a:r>
              <a:rPr lang="sr-Cyrl-RS">
                <a:solidFill>
                  <a:srgbClr val="7E001B"/>
                </a:solidFill>
              </a:rPr>
              <a:t>скуп јединица посматрања</a:t>
            </a:r>
          </a:p>
          <a:p>
            <a:pPr algn="ctr"/>
            <a:r>
              <a:rPr lang="sr-Cyrl-RS">
                <a:solidFill>
                  <a:srgbClr val="7E001B"/>
                </a:solidFill>
              </a:rPr>
              <a:t>(обично испитаника)</a:t>
            </a:r>
          </a:p>
          <a:p>
            <a:pPr algn="ctr"/>
            <a:r>
              <a:rPr lang="sr-Cyrl-RS">
                <a:solidFill>
                  <a:srgbClr val="7E001B"/>
                </a:solidFill>
              </a:rPr>
              <a:t> = узорак</a:t>
            </a:r>
            <a:endParaRPr lang="en-GB">
              <a:solidFill>
                <a:srgbClr val="7E001B"/>
              </a:solidFill>
            </a:endParaRPr>
          </a:p>
        </p:txBody>
      </p:sp>
      <p:sp>
        <p:nvSpPr>
          <p:cNvPr id="10" name="TextBox 9">
            <a:extLst>
              <a:ext uri="{FF2B5EF4-FFF2-40B4-BE49-F238E27FC236}">
                <a16:creationId xmlns:a16="http://schemas.microsoft.com/office/drawing/2014/main" id="{1243B991-7AEE-C1D6-8DD7-DFCBB57A3761}"/>
              </a:ext>
            </a:extLst>
          </p:cNvPr>
          <p:cNvSpPr txBox="1"/>
          <p:nvPr/>
        </p:nvSpPr>
        <p:spPr>
          <a:xfrm>
            <a:off x="3491658" y="4486368"/>
            <a:ext cx="2680542" cy="646331"/>
          </a:xfrm>
          <a:prstGeom prst="rect">
            <a:avLst/>
          </a:prstGeom>
          <a:noFill/>
        </p:spPr>
        <p:txBody>
          <a:bodyPr wrap="none" rtlCol="0">
            <a:spAutoFit/>
          </a:bodyPr>
          <a:lstStyle/>
          <a:p>
            <a:pPr algn="ctr"/>
            <a:r>
              <a:rPr lang="sr-Cyrl-RS">
                <a:solidFill>
                  <a:srgbClr val="7E001B"/>
                </a:solidFill>
              </a:rPr>
              <a:t>скуп могућих вредности</a:t>
            </a:r>
            <a:br>
              <a:rPr lang="sr-Cyrl-RS">
                <a:solidFill>
                  <a:srgbClr val="7E001B"/>
                </a:solidFill>
              </a:rPr>
            </a:br>
            <a:r>
              <a:rPr lang="sr-Cyrl-RS">
                <a:solidFill>
                  <a:srgbClr val="7E001B"/>
                </a:solidFill>
              </a:rPr>
              <a:t>нумеричке варијабле</a:t>
            </a:r>
            <a:endParaRPr lang="en-GB">
              <a:solidFill>
                <a:srgbClr val="7E001B"/>
              </a:solidFill>
            </a:endParaRPr>
          </a:p>
        </p:txBody>
      </p:sp>
      <p:cxnSp>
        <p:nvCxnSpPr>
          <p:cNvPr id="14" name="Straight Arrow Connector 13">
            <a:extLst>
              <a:ext uri="{FF2B5EF4-FFF2-40B4-BE49-F238E27FC236}">
                <a16:creationId xmlns:a16="http://schemas.microsoft.com/office/drawing/2014/main" id="{9B8491EB-C8E4-4038-F7B9-80664B460EDE}"/>
              </a:ext>
            </a:extLst>
          </p:cNvPr>
          <p:cNvCxnSpPr/>
          <p:nvPr/>
        </p:nvCxnSpPr>
        <p:spPr>
          <a:xfrm flipV="1">
            <a:off x="1388853" y="3994030"/>
            <a:ext cx="422694" cy="492338"/>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07E7C04-0AFA-FB2D-C989-C3B91245518D}"/>
              </a:ext>
            </a:extLst>
          </p:cNvPr>
          <p:cNvCxnSpPr/>
          <p:nvPr/>
        </p:nvCxnSpPr>
        <p:spPr>
          <a:xfrm flipH="1" flipV="1">
            <a:off x="4356340" y="3959525"/>
            <a:ext cx="759124" cy="526843"/>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FCABA82-DDDA-E3D6-D787-4D06CBD9993C}"/>
              </a:ext>
            </a:extLst>
          </p:cNvPr>
          <p:cNvSpPr txBox="1"/>
          <p:nvPr/>
        </p:nvSpPr>
        <p:spPr>
          <a:xfrm>
            <a:off x="2930464" y="2288361"/>
            <a:ext cx="250390" cy="369332"/>
          </a:xfrm>
          <a:prstGeom prst="rect">
            <a:avLst/>
          </a:prstGeom>
          <a:noFill/>
        </p:spPr>
        <p:txBody>
          <a:bodyPr wrap="none" rtlCol="0">
            <a:spAutoFit/>
          </a:bodyPr>
          <a:lstStyle/>
          <a:p>
            <a:r>
              <a:rPr lang="sr-Latn-RS" i="1">
                <a:solidFill>
                  <a:srgbClr val="7E001B"/>
                </a:solidFill>
              </a:rPr>
              <a:t>f</a:t>
            </a:r>
            <a:endParaRPr lang="en-GB" i="1">
              <a:solidFill>
                <a:srgbClr val="7E001B"/>
              </a:solidFill>
            </a:endParaRPr>
          </a:p>
        </p:txBody>
      </p:sp>
      <p:cxnSp>
        <p:nvCxnSpPr>
          <p:cNvPr id="18" name="Straight Arrow Connector 17">
            <a:extLst>
              <a:ext uri="{FF2B5EF4-FFF2-40B4-BE49-F238E27FC236}">
                <a16:creationId xmlns:a16="http://schemas.microsoft.com/office/drawing/2014/main" id="{9ECEF1FC-2055-A997-039D-187FA75A8EE6}"/>
              </a:ext>
            </a:extLst>
          </p:cNvPr>
          <p:cNvCxnSpPr>
            <a:cxnSpLocks/>
          </p:cNvCxnSpPr>
          <p:nvPr/>
        </p:nvCxnSpPr>
        <p:spPr>
          <a:xfrm>
            <a:off x="3032230" y="2617800"/>
            <a:ext cx="0" cy="418698"/>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26F6F39-23DF-DF0A-452C-D05FE8073817}"/>
              </a:ext>
            </a:extLst>
          </p:cNvPr>
          <p:cNvCxnSpPr>
            <a:cxnSpLocks/>
          </p:cNvCxnSpPr>
          <p:nvPr/>
        </p:nvCxnSpPr>
        <p:spPr>
          <a:xfrm flipH="1">
            <a:off x="2746605" y="2617800"/>
            <a:ext cx="280658" cy="656998"/>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FCF798A-1A39-CA9C-07EC-3EBA0F8EF0CC}"/>
              </a:ext>
            </a:extLst>
          </p:cNvPr>
          <p:cNvCxnSpPr>
            <a:cxnSpLocks/>
            <a:stCxn id="17" idx="2"/>
          </p:cNvCxnSpPr>
          <p:nvPr/>
        </p:nvCxnSpPr>
        <p:spPr>
          <a:xfrm>
            <a:off x="3055659" y="2657693"/>
            <a:ext cx="181299" cy="1008533"/>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Rounded Corners 27">
            <a:extLst>
              <a:ext uri="{FF2B5EF4-FFF2-40B4-BE49-F238E27FC236}">
                <a16:creationId xmlns:a16="http://schemas.microsoft.com/office/drawing/2014/main" id="{759AC8D1-4265-2C8E-7930-1C4E9A663A8B}"/>
              </a:ext>
            </a:extLst>
          </p:cNvPr>
          <p:cNvSpPr/>
          <p:nvPr/>
        </p:nvSpPr>
        <p:spPr>
          <a:xfrm>
            <a:off x="9011147" y="3122762"/>
            <a:ext cx="2586598" cy="1363606"/>
          </a:xfrm>
          <a:prstGeom prst="roundRect">
            <a:avLst/>
          </a:prstGeom>
          <a:solidFill>
            <a:srgbClr val="7E001B">
              <a:alpha val="12941"/>
            </a:srgbClr>
          </a:solidFill>
          <a:ln>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EBF6D03B-A109-ED71-CDAE-2FF603E86BEA}"/>
              </a:ext>
            </a:extLst>
          </p:cNvPr>
          <p:cNvSpPr txBox="1"/>
          <p:nvPr/>
        </p:nvSpPr>
        <p:spPr>
          <a:xfrm>
            <a:off x="9570142" y="4763367"/>
            <a:ext cx="2682145" cy="646331"/>
          </a:xfrm>
          <a:prstGeom prst="rect">
            <a:avLst/>
          </a:prstGeom>
          <a:noFill/>
        </p:spPr>
        <p:txBody>
          <a:bodyPr wrap="none" rtlCol="0">
            <a:spAutoFit/>
          </a:bodyPr>
          <a:lstStyle/>
          <a:p>
            <a:pPr algn="ctr"/>
            <a:r>
              <a:rPr lang="sr-Cyrl-RS">
                <a:solidFill>
                  <a:srgbClr val="7E001B"/>
                </a:solidFill>
              </a:rPr>
              <a:t>вектор х са резултатима</a:t>
            </a:r>
          </a:p>
          <a:p>
            <a:pPr algn="ctr"/>
            <a:r>
              <a:rPr lang="sr-Cyrl-RS">
                <a:solidFill>
                  <a:srgbClr val="7E001B"/>
                </a:solidFill>
              </a:rPr>
              <a:t>варијабле </a:t>
            </a:r>
            <a:r>
              <a:rPr lang="en-GB">
                <a:solidFill>
                  <a:srgbClr val="7E001B"/>
                </a:solidFill>
              </a:rPr>
              <a:t>V</a:t>
            </a:r>
            <a:endParaRPr lang="sr-Cyrl-RS">
              <a:solidFill>
                <a:srgbClr val="7E001B"/>
              </a:solidFill>
            </a:endParaRPr>
          </a:p>
        </p:txBody>
      </p:sp>
      <p:cxnSp>
        <p:nvCxnSpPr>
          <p:cNvPr id="30" name="Straight Arrow Connector 29">
            <a:extLst>
              <a:ext uri="{FF2B5EF4-FFF2-40B4-BE49-F238E27FC236}">
                <a16:creationId xmlns:a16="http://schemas.microsoft.com/office/drawing/2014/main" id="{0A950E4C-1654-9B16-E9AD-E0B74BEB2E4F}"/>
              </a:ext>
            </a:extLst>
          </p:cNvPr>
          <p:cNvCxnSpPr>
            <a:cxnSpLocks/>
          </p:cNvCxnSpPr>
          <p:nvPr/>
        </p:nvCxnSpPr>
        <p:spPr>
          <a:xfrm flipH="1" flipV="1">
            <a:off x="10835096" y="4531718"/>
            <a:ext cx="76115" cy="28132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4F52E565-D15B-A591-0838-634DE27C633D}"/>
              </a:ext>
            </a:extLst>
          </p:cNvPr>
          <p:cNvSpPr txBox="1"/>
          <p:nvPr/>
        </p:nvSpPr>
        <p:spPr>
          <a:xfrm>
            <a:off x="3707559" y="2934639"/>
            <a:ext cx="539586" cy="307777"/>
          </a:xfrm>
          <a:prstGeom prst="rect">
            <a:avLst/>
          </a:prstGeom>
          <a:noFill/>
        </p:spPr>
        <p:txBody>
          <a:bodyPr wrap="square" rtlCol="0">
            <a:spAutoFit/>
          </a:bodyPr>
          <a:lstStyle/>
          <a:p>
            <a:r>
              <a:rPr lang="sr-Cyrl-RS" sz="1400">
                <a:highlight>
                  <a:srgbClr val="FFFFFF"/>
                </a:highlight>
              </a:rPr>
              <a:t>165</a:t>
            </a:r>
            <a:endParaRPr lang="en-GB" sz="1400">
              <a:highlight>
                <a:srgbClr val="FFFFFF"/>
              </a:highlight>
            </a:endParaRPr>
          </a:p>
        </p:txBody>
      </p:sp>
      <p:sp>
        <p:nvSpPr>
          <p:cNvPr id="37" name="TextBox 36">
            <a:extLst>
              <a:ext uri="{FF2B5EF4-FFF2-40B4-BE49-F238E27FC236}">
                <a16:creationId xmlns:a16="http://schemas.microsoft.com/office/drawing/2014/main" id="{BBA568E4-183B-F7F2-F60F-559AEDD57CB6}"/>
              </a:ext>
            </a:extLst>
          </p:cNvPr>
          <p:cNvSpPr txBox="1"/>
          <p:nvPr/>
        </p:nvSpPr>
        <p:spPr>
          <a:xfrm>
            <a:off x="3816754" y="3512337"/>
            <a:ext cx="539586" cy="307777"/>
          </a:xfrm>
          <a:prstGeom prst="rect">
            <a:avLst/>
          </a:prstGeom>
          <a:noFill/>
        </p:spPr>
        <p:txBody>
          <a:bodyPr wrap="square" rtlCol="0">
            <a:spAutoFit/>
          </a:bodyPr>
          <a:lstStyle/>
          <a:p>
            <a:r>
              <a:rPr lang="sr-Cyrl-RS" sz="1400">
                <a:highlight>
                  <a:srgbClr val="FFFFFF"/>
                </a:highlight>
              </a:rPr>
              <a:t>180</a:t>
            </a:r>
            <a:endParaRPr lang="en-GB" sz="1400">
              <a:highlight>
                <a:srgbClr val="FFFFFF"/>
              </a:highlight>
            </a:endParaRPr>
          </a:p>
        </p:txBody>
      </p:sp>
      <p:sp>
        <p:nvSpPr>
          <p:cNvPr id="38" name="TextBox 37">
            <a:extLst>
              <a:ext uri="{FF2B5EF4-FFF2-40B4-BE49-F238E27FC236}">
                <a16:creationId xmlns:a16="http://schemas.microsoft.com/office/drawing/2014/main" id="{3DFBDAD6-AD64-4BF7-4937-19930A982D63}"/>
              </a:ext>
            </a:extLst>
          </p:cNvPr>
          <p:cNvSpPr txBox="1"/>
          <p:nvPr/>
        </p:nvSpPr>
        <p:spPr>
          <a:xfrm>
            <a:off x="1941874" y="2827149"/>
            <a:ext cx="381383" cy="307777"/>
          </a:xfrm>
          <a:prstGeom prst="rect">
            <a:avLst/>
          </a:prstGeom>
          <a:noFill/>
        </p:spPr>
        <p:txBody>
          <a:bodyPr wrap="square" rtlCol="0">
            <a:spAutoFit/>
          </a:bodyPr>
          <a:lstStyle/>
          <a:p>
            <a:r>
              <a:rPr lang="sr-Cyrl-RS" sz="1400">
                <a:highlight>
                  <a:srgbClr val="FFFFFF"/>
                </a:highlight>
              </a:rPr>
              <a:t>а</a:t>
            </a:r>
            <a:endParaRPr lang="en-GB" sz="1400">
              <a:highlight>
                <a:srgbClr val="FFFFFF"/>
              </a:highlight>
            </a:endParaRPr>
          </a:p>
        </p:txBody>
      </p:sp>
      <p:sp>
        <p:nvSpPr>
          <p:cNvPr id="39" name="TextBox 38">
            <a:extLst>
              <a:ext uri="{FF2B5EF4-FFF2-40B4-BE49-F238E27FC236}">
                <a16:creationId xmlns:a16="http://schemas.microsoft.com/office/drawing/2014/main" id="{F689C203-BD8D-27DF-0C18-10338B0FBC26}"/>
              </a:ext>
            </a:extLst>
          </p:cNvPr>
          <p:cNvSpPr txBox="1"/>
          <p:nvPr/>
        </p:nvSpPr>
        <p:spPr>
          <a:xfrm>
            <a:off x="1909273" y="3258931"/>
            <a:ext cx="381383" cy="307777"/>
          </a:xfrm>
          <a:prstGeom prst="rect">
            <a:avLst/>
          </a:prstGeom>
          <a:noFill/>
        </p:spPr>
        <p:txBody>
          <a:bodyPr wrap="square" rtlCol="0">
            <a:spAutoFit/>
          </a:bodyPr>
          <a:lstStyle/>
          <a:p>
            <a:r>
              <a:rPr lang="en-GB" sz="1400">
                <a:highlight>
                  <a:srgbClr val="FFFFFF"/>
                </a:highlight>
              </a:rPr>
              <a:t>b</a:t>
            </a:r>
          </a:p>
        </p:txBody>
      </p:sp>
      <p:sp>
        <p:nvSpPr>
          <p:cNvPr id="40" name="TextBox 39">
            <a:extLst>
              <a:ext uri="{FF2B5EF4-FFF2-40B4-BE49-F238E27FC236}">
                <a16:creationId xmlns:a16="http://schemas.microsoft.com/office/drawing/2014/main" id="{128F922E-6387-7E1F-F78A-6DE65C0A6F41}"/>
              </a:ext>
            </a:extLst>
          </p:cNvPr>
          <p:cNvSpPr txBox="1"/>
          <p:nvPr/>
        </p:nvSpPr>
        <p:spPr>
          <a:xfrm>
            <a:off x="1947424" y="3718761"/>
            <a:ext cx="381383" cy="307777"/>
          </a:xfrm>
          <a:prstGeom prst="rect">
            <a:avLst/>
          </a:prstGeom>
          <a:noFill/>
        </p:spPr>
        <p:txBody>
          <a:bodyPr wrap="square" rtlCol="0">
            <a:spAutoFit/>
          </a:bodyPr>
          <a:lstStyle/>
          <a:p>
            <a:r>
              <a:rPr lang="en-GB" sz="1400">
                <a:highlight>
                  <a:srgbClr val="FFFFFF"/>
                </a:highlight>
              </a:rPr>
              <a:t>c</a:t>
            </a:r>
          </a:p>
        </p:txBody>
      </p:sp>
      <p:sp>
        <p:nvSpPr>
          <p:cNvPr id="42" name="TextBox 41">
            <a:extLst>
              <a:ext uri="{FF2B5EF4-FFF2-40B4-BE49-F238E27FC236}">
                <a16:creationId xmlns:a16="http://schemas.microsoft.com/office/drawing/2014/main" id="{52212CC7-857D-21CE-65C6-6A0319CE7EDA}"/>
              </a:ext>
            </a:extLst>
          </p:cNvPr>
          <p:cNvSpPr txBox="1"/>
          <p:nvPr/>
        </p:nvSpPr>
        <p:spPr>
          <a:xfrm>
            <a:off x="0" y="6488668"/>
            <a:ext cx="9955492" cy="369332"/>
          </a:xfrm>
          <a:prstGeom prst="rect">
            <a:avLst/>
          </a:prstGeom>
          <a:noFill/>
        </p:spPr>
        <p:txBody>
          <a:bodyPr wrap="square">
            <a:spAutoFit/>
          </a:bodyPr>
          <a:lstStyle/>
          <a:p>
            <a:r>
              <a:rPr lang="sr-Cyrl-RS" i="1">
                <a:solidFill>
                  <a:srgbClr val="9E9FA0"/>
                </a:solidFill>
              </a:rPr>
              <a:t>1. Шта су резултати на квантитативној варијабли, математички гледано?</a:t>
            </a:r>
            <a:endParaRPr lang="en-GB" i="1">
              <a:solidFill>
                <a:srgbClr val="9E9FA0"/>
              </a:solidFill>
            </a:endParaRPr>
          </a:p>
        </p:txBody>
      </p:sp>
      <p:cxnSp>
        <p:nvCxnSpPr>
          <p:cNvPr id="44" name="Straight Connector 43">
            <a:extLst>
              <a:ext uri="{FF2B5EF4-FFF2-40B4-BE49-F238E27FC236}">
                <a16:creationId xmlns:a16="http://schemas.microsoft.com/office/drawing/2014/main" id="{07AE96C1-DCAE-3175-3C71-4FB61016C91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46" name="Picture 2" descr="plotting - Plot of histogram similar to output from @risk - Mathematica  Stack Exchange">
            <a:extLst>
              <a:ext uri="{FF2B5EF4-FFF2-40B4-BE49-F238E27FC236}">
                <a16:creationId xmlns:a16="http://schemas.microsoft.com/office/drawing/2014/main" id="{A23F4D0D-FBF6-6042-6523-6513F328F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26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48869-E857-248B-DA55-1317B5A82852}"/>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A9477F8-6E69-C78A-C17B-89AFCE91546A}"/>
              </a:ext>
            </a:extLst>
          </p:cNvPr>
          <p:cNvCxnSpPr>
            <a:cxnSpLocks/>
            <a:endCxn id="6" idx="1"/>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AD9BDCD-A2C9-9567-77D8-3786126D3A0E}"/>
              </a:ext>
            </a:extLst>
          </p:cNvPr>
          <p:cNvSpPr>
            <a:spLocks noGrp="1"/>
          </p:cNvSpPr>
          <p:nvPr>
            <p:ph type="title"/>
          </p:nvPr>
        </p:nvSpPr>
        <p:spPr>
          <a:xfrm>
            <a:off x="236628" y="2589633"/>
            <a:ext cx="10515600" cy="2852737"/>
          </a:xfrm>
        </p:spPr>
        <p:txBody>
          <a:bodyPr/>
          <a:lstStyle/>
          <a:p>
            <a:r>
              <a:rPr lang="sr-Cyrl-RS"/>
              <a:t>2. Уређивање квантитативних резултата</a:t>
            </a:r>
          </a:p>
        </p:txBody>
      </p:sp>
      <p:pic>
        <p:nvPicPr>
          <p:cNvPr id="6" name="Picture 2" descr="plotting - Plot of histogram similar to output from @risk - Mathematica  Stack Exchange">
            <a:extLst>
              <a:ext uri="{FF2B5EF4-FFF2-40B4-BE49-F238E27FC236}">
                <a16:creationId xmlns:a16="http://schemas.microsoft.com/office/drawing/2014/main" id="{769004A3-E9E7-4356-9B47-8D46E205DE4C}"/>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776116" y="4477109"/>
            <a:ext cx="3304191" cy="23088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24993FB8-E499-09B0-DBBF-C0C68ACCC7A7}"/>
              </a:ext>
            </a:extLst>
          </p:cNvPr>
          <p:cNvCxnSpPr>
            <a:cxnSpLocks/>
            <a:stCxn id="6" idx="3"/>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47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7CD14-7428-F81A-F950-3E9A20C9D1C6}"/>
              </a:ext>
            </a:extLst>
          </p:cNvPr>
          <p:cNvSpPr>
            <a:spLocks noGrp="1"/>
          </p:cNvSpPr>
          <p:nvPr>
            <p:ph type="title"/>
          </p:nvPr>
        </p:nvSpPr>
        <p:spPr/>
        <p:txBody>
          <a:bodyPr/>
          <a:lstStyle/>
          <a:p>
            <a:r>
              <a:rPr lang="sr-Cyrl-RS"/>
              <a:t>Сортирање резултата</a:t>
            </a:r>
            <a:endParaRPr lang="en-GB"/>
          </a:p>
        </p:txBody>
      </p:sp>
      <p:graphicFrame>
        <p:nvGraphicFramePr>
          <p:cNvPr id="11" name="Content Placeholder 10">
            <a:extLst>
              <a:ext uri="{FF2B5EF4-FFF2-40B4-BE49-F238E27FC236}">
                <a16:creationId xmlns:a16="http://schemas.microsoft.com/office/drawing/2014/main" id="{923DB3D8-F23A-5993-A810-4A4710CEC169}"/>
              </a:ext>
            </a:extLst>
          </p:cNvPr>
          <p:cNvGraphicFramePr>
            <a:graphicFrameLocks noGrp="1"/>
          </p:cNvGraphicFramePr>
          <p:nvPr>
            <p:ph sz="half" idx="1"/>
            <p:extLst>
              <p:ext uri="{D42A27DB-BD31-4B8C-83A1-F6EECF244321}">
                <p14:modId xmlns:p14="http://schemas.microsoft.com/office/powerpoint/2010/main" val="3760933911"/>
              </p:ext>
            </p:extLst>
          </p:nvPr>
        </p:nvGraphicFramePr>
        <p:xfrm>
          <a:off x="838200" y="1825625"/>
          <a:ext cx="5181600" cy="3977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87456913"/>
                    </a:ext>
                  </a:extLst>
                </a:gridCol>
                <a:gridCol w="2590800">
                  <a:extLst>
                    <a:ext uri="{9D8B030D-6E8A-4147-A177-3AD203B41FA5}">
                      <a16:colId xmlns:a16="http://schemas.microsoft.com/office/drawing/2014/main" val="247371891"/>
                    </a:ext>
                  </a:extLst>
                </a:gridCol>
              </a:tblGrid>
              <a:tr h="370840">
                <a:tc>
                  <a:txBody>
                    <a:bodyPr/>
                    <a:lstStyle/>
                    <a:p>
                      <a:pPr algn="ctr"/>
                      <a:r>
                        <a:rPr lang="sr-Cyrl-RS"/>
                        <a:t>Испитаник </a:t>
                      </a:r>
                      <a:r>
                        <a:rPr lang="sr-Cyrl-RS">
                          <a:solidFill>
                            <a:srgbClr val="CE8EA2"/>
                          </a:solidFill>
                        </a:rPr>
                        <a:t>(јединица посматрања)</a:t>
                      </a:r>
                      <a:endParaRPr lang="en-GB">
                        <a:solidFill>
                          <a:srgbClr val="CE8EA2"/>
                        </a:solidFill>
                      </a:endParaRPr>
                    </a:p>
                  </a:txBody>
                  <a:tcPr>
                    <a:solidFill>
                      <a:srgbClr val="7E001B"/>
                    </a:solidFill>
                  </a:tcPr>
                </a:tc>
                <a:tc>
                  <a:txBody>
                    <a:bodyPr/>
                    <a:lstStyle/>
                    <a:p>
                      <a:pPr algn="ctr"/>
                      <a:r>
                        <a:rPr lang="sr-Cyrl-RS"/>
                        <a:t>Висина </a:t>
                      </a:r>
                      <a:r>
                        <a:rPr lang="sr-Cyrl-RS">
                          <a:solidFill>
                            <a:srgbClr val="CE8EA2"/>
                          </a:solidFill>
                        </a:rPr>
                        <a:t>(квант. варијабла)</a:t>
                      </a:r>
                      <a:endParaRPr lang="en-GB">
                        <a:solidFill>
                          <a:srgbClr val="CE8EA2"/>
                        </a:solidFill>
                      </a:endParaRPr>
                    </a:p>
                  </a:txBody>
                  <a:tcPr>
                    <a:solidFill>
                      <a:srgbClr val="7E001B"/>
                    </a:solidFill>
                  </a:tcPr>
                </a:tc>
                <a:extLst>
                  <a:ext uri="{0D108BD9-81ED-4DB2-BD59-A6C34878D82A}">
                    <a16:rowId xmlns:a16="http://schemas.microsoft.com/office/drawing/2014/main" val="760193325"/>
                  </a:ext>
                </a:extLst>
              </a:tr>
              <a:tr h="370840">
                <a:tc>
                  <a:txBody>
                    <a:bodyPr/>
                    <a:lstStyle/>
                    <a:p>
                      <a:r>
                        <a:rPr lang="sr-Cyrl-RS"/>
                        <a:t>Е1</a:t>
                      </a:r>
                      <a:endParaRPr lang="en-GB"/>
                    </a:p>
                  </a:txBody>
                  <a:tcPr/>
                </a:tc>
                <a:tc>
                  <a:txBody>
                    <a:bodyPr/>
                    <a:lstStyle/>
                    <a:p>
                      <a:r>
                        <a:rPr lang="sr-Cyrl-RS"/>
                        <a:t>180,1</a:t>
                      </a:r>
                    </a:p>
                  </a:txBody>
                  <a:tcPr/>
                </a:tc>
                <a:extLst>
                  <a:ext uri="{0D108BD9-81ED-4DB2-BD59-A6C34878D82A}">
                    <a16:rowId xmlns:a16="http://schemas.microsoft.com/office/drawing/2014/main" val="716116294"/>
                  </a:ext>
                </a:extLst>
              </a:tr>
              <a:tr h="370840">
                <a:tc>
                  <a:txBody>
                    <a:bodyPr/>
                    <a:lstStyle/>
                    <a:p>
                      <a:r>
                        <a:rPr lang="sr-Cyrl-RS"/>
                        <a:t>Е2</a:t>
                      </a:r>
                      <a:endParaRPr lang="en-GB"/>
                    </a:p>
                  </a:txBody>
                  <a:tcPr/>
                </a:tc>
                <a:tc>
                  <a:txBody>
                    <a:bodyPr/>
                    <a:lstStyle/>
                    <a:p>
                      <a:r>
                        <a:rPr lang="sr-Cyrl-RS"/>
                        <a:t>150,3</a:t>
                      </a:r>
                      <a:endParaRPr lang="en-GB"/>
                    </a:p>
                  </a:txBody>
                  <a:tcPr/>
                </a:tc>
                <a:extLst>
                  <a:ext uri="{0D108BD9-81ED-4DB2-BD59-A6C34878D82A}">
                    <a16:rowId xmlns:a16="http://schemas.microsoft.com/office/drawing/2014/main" val="1352179843"/>
                  </a:ext>
                </a:extLst>
              </a:tr>
              <a:tr h="370840">
                <a:tc>
                  <a:txBody>
                    <a:bodyPr/>
                    <a:lstStyle/>
                    <a:p>
                      <a:r>
                        <a:rPr lang="sr-Cyrl-RS"/>
                        <a:t>Е3</a:t>
                      </a:r>
                      <a:endParaRPr lang="en-GB"/>
                    </a:p>
                  </a:txBody>
                  <a:tcPr/>
                </a:tc>
                <a:tc>
                  <a:txBody>
                    <a:bodyPr/>
                    <a:lstStyle/>
                    <a:p>
                      <a:r>
                        <a:rPr lang="sr-Cyrl-RS"/>
                        <a:t>165,0</a:t>
                      </a:r>
                      <a:endParaRPr lang="en-GB"/>
                    </a:p>
                  </a:txBody>
                  <a:tcPr/>
                </a:tc>
                <a:extLst>
                  <a:ext uri="{0D108BD9-81ED-4DB2-BD59-A6C34878D82A}">
                    <a16:rowId xmlns:a16="http://schemas.microsoft.com/office/drawing/2014/main" val="800197576"/>
                  </a:ext>
                </a:extLst>
              </a:tr>
              <a:tr h="370840">
                <a:tc>
                  <a:txBody>
                    <a:bodyPr/>
                    <a:lstStyle/>
                    <a:p>
                      <a:r>
                        <a:rPr lang="sr-Cyrl-RS"/>
                        <a:t>Е4</a:t>
                      </a:r>
                      <a:endParaRPr lang="en-GB"/>
                    </a:p>
                  </a:txBody>
                  <a:tcPr/>
                </a:tc>
                <a:tc>
                  <a:txBody>
                    <a:bodyPr/>
                    <a:lstStyle/>
                    <a:p>
                      <a:r>
                        <a:rPr lang="sr-Cyrl-RS"/>
                        <a:t>162,2</a:t>
                      </a:r>
                      <a:endParaRPr lang="en-GB"/>
                    </a:p>
                  </a:txBody>
                  <a:tcPr/>
                </a:tc>
                <a:extLst>
                  <a:ext uri="{0D108BD9-81ED-4DB2-BD59-A6C34878D82A}">
                    <a16:rowId xmlns:a16="http://schemas.microsoft.com/office/drawing/2014/main" val="1338110212"/>
                  </a:ext>
                </a:extLst>
              </a:tr>
              <a:tr h="370840">
                <a:tc>
                  <a:txBody>
                    <a:bodyPr/>
                    <a:lstStyle/>
                    <a:p>
                      <a:r>
                        <a:rPr lang="sr-Cyrl-RS"/>
                        <a:t>Е5</a:t>
                      </a:r>
                      <a:endParaRPr lang="en-GB"/>
                    </a:p>
                  </a:txBody>
                  <a:tcPr/>
                </a:tc>
                <a:tc>
                  <a:txBody>
                    <a:bodyPr/>
                    <a:lstStyle/>
                    <a:p>
                      <a:r>
                        <a:rPr lang="sr-Cyrl-RS"/>
                        <a:t>171,6</a:t>
                      </a:r>
                      <a:endParaRPr lang="en-GB"/>
                    </a:p>
                  </a:txBody>
                  <a:tcPr/>
                </a:tc>
                <a:extLst>
                  <a:ext uri="{0D108BD9-81ED-4DB2-BD59-A6C34878D82A}">
                    <a16:rowId xmlns:a16="http://schemas.microsoft.com/office/drawing/2014/main" val="3419159076"/>
                  </a:ext>
                </a:extLst>
              </a:tr>
              <a:tr h="370840">
                <a:tc>
                  <a:txBody>
                    <a:bodyPr/>
                    <a:lstStyle/>
                    <a:p>
                      <a:r>
                        <a:rPr lang="sr-Cyrl-RS"/>
                        <a:t>Е6</a:t>
                      </a:r>
                      <a:endParaRPr lang="en-GB"/>
                    </a:p>
                  </a:txBody>
                  <a:tcPr/>
                </a:tc>
                <a:tc>
                  <a:txBody>
                    <a:bodyPr/>
                    <a:lstStyle/>
                    <a:p>
                      <a:r>
                        <a:rPr lang="sr-Cyrl-RS"/>
                        <a:t>175,5</a:t>
                      </a:r>
                      <a:endParaRPr lang="en-GB"/>
                    </a:p>
                  </a:txBody>
                  <a:tcPr/>
                </a:tc>
                <a:extLst>
                  <a:ext uri="{0D108BD9-81ED-4DB2-BD59-A6C34878D82A}">
                    <a16:rowId xmlns:a16="http://schemas.microsoft.com/office/drawing/2014/main" val="1566319435"/>
                  </a:ext>
                </a:extLst>
              </a:tr>
              <a:tr h="370840">
                <a:tc>
                  <a:txBody>
                    <a:bodyPr/>
                    <a:lstStyle/>
                    <a:p>
                      <a:r>
                        <a:rPr lang="sr-Cyrl-RS"/>
                        <a:t>Е7</a:t>
                      </a:r>
                      <a:endParaRPr lang="en-GB"/>
                    </a:p>
                  </a:txBody>
                  <a:tcPr/>
                </a:tc>
                <a:tc>
                  <a:txBody>
                    <a:bodyPr/>
                    <a:lstStyle/>
                    <a:p>
                      <a:r>
                        <a:rPr lang="sr-Cyrl-RS"/>
                        <a:t>192,4</a:t>
                      </a:r>
                      <a:endParaRPr lang="en-GB"/>
                    </a:p>
                  </a:txBody>
                  <a:tcPr/>
                </a:tc>
                <a:extLst>
                  <a:ext uri="{0D108BD9-81ED-4DB2-BD59-A6C34878D82A}">
                    <a16:rowId xmlns:a16="http://schemas.microsoft.com/office/drawing/2014/main" val="2411043691"/>
                  </a:ext>
                </a:extLst>
              </a:tr>
              <a:tr h="370840">
                <a:tc>
                  <a:txBody>
                    <a:bodyPr/>
                    <a:lstStyle/>
                    <a:p>
                      <a:r>
                        <a:rPr lang="sr-Cyrl-RS"/>
                        <a:t>Е8</a:t>
                      </a:r>
                      <a:endParaRPr lang="en-GB"/>
                    </a:p>
                  </a:txBody>
                  <a:tcPr/>
                </a:tc>
                <a:tc>
                  <a:txBody>
                    <a:bodyPr/>
                    <a:lstStyle/>
                    <a:p>
                      <a:r>
                        <a:rPr lang="sr-Cyrl-RS"/>
                        <a:t>189,0</a:t>
                      </a:r>
                      <a:endParaRPr lang="en-GB"/>
                    </a:p>
                  </a:txBody>
                  <a:tcPr/>
                </a:tc>
                <a:extLst>
                  <a:ext uri="{0D108BD9-81ED-4DB2-BD59-A6C34878D82A}">
                    <a16:rowId xmlns:a16="http://schemas.microsoft.com/office/drawing/2014/main" val="3881638739"/>
                  </a:ext>
                </a:extLst>
              </a:tr>
              <a:tr h="370840">
                <a:tc>
                  <a:txBody>
                    <a:bodyPr/>
                    <a:lstStyle/>
                    <a:p>
                      <a:r>
                        <a:rPr lang="sr-Cyrl-RS"/>
                        <a:t>Е9</a:t>
                      </a:r>
                      <a:endParaRPr lang="en-GB"/>
                    </a:p>
                  </a:txBody>
                  <a:tcPr/>
                </a:tc>
                <a:tc>
                  <a:txBody>
                    <a:bodyPr/>
                    <a:lstStyle/>
                    <a:p>
                      <a:r>
                        <a:rPr lang="sr-Cyrl-RS"/>
                        <a:t>175,5</a:t>
                      </a:r>
                      <a:endParaRPr lang="en-GB"/>
                    </a:p>
                  </a:txBody>
                  <a:tcPr/>
                </a:tc>
                <a:extLst>
                  <a:ext uri="{0D108BD9-81ED-4DB2-BD59-A6C34878D82A}">
                    <a16:rowId xmlns:a16="http://schemas.microsoft.com/office/drawing/2014/main" val="414827671"/>
                  </a:ext>
                </a:extLst>
              </a:tr>
            </a:tbl>
          </a:graphicData>
        </a:graphic>
      </p:graphicFrame>
      <p:sp>
        <p:nvSpPr>
          <p:cNvPr id="9" name="TextBox 8">
            <a:extLst>
              <a:ext uri="{FF2B5EF4-FFF2-40B4-BE49-F238E27FC236}">
                <a16:creationId xmlns:a16="http://schemas.microsoft.com/office/drawing/2014/main" id="{06E697A8-426E-1EAA-03C0-5B832890793D}"/>
              </a:ext>
            </a:extLst>
          </p:cNvPr>
          <p:cNvSpPr txBox="1"/>
          <p:nvPr/>
        </p:nvSpPr>
        <p:spPr>
          <a:xfrm>
            <a:off x="0" y="6488668"/>
            <a:ext cx="9955492" cy="369332"/>
          </a:xfrm>
          <a:prstGeom prst="rect">
            <a:avLst/>
          </a:prstGeom>
          <a:noFill/>
        </p:spPr>
        <p:txBody>
          <a:bodyPr wrap="square">
            <a:spAutoFit/>
          </a:bodyPr>
          <a:lstStyle/>
          <a:p>
            <a:r>
              <a:rPr lang="sr-Cyrl-RS" i="1">
                <a:solidFill>
                  <a:srgbClr val="9E9FA0"/>
                </a:solidFill>
              </a:rPr>
              <a:t>2. Уређивање квантитативних 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DAE4172C-3B9D-8234-2F61-D984D8E8D48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B6397556-E736-1151-0A10-117BD5CB3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0">
            <a:extLst>
              <a:ext uri="{FF2B5EF4-FFF2-40B4-BE49-F238E27FC236}">
                <a16:creationId xmlns:a16="http://schemas.microsoft.com/office/drawing/2014/main" id="{5BCFE24C-3D78-4527-04CC-3E6AAC2E8325}"/>
              </a:ext>
            </a:extLst>
          </p:cNvPr>
          <p:cNvGraphicFramePr>
            <a:graphicFrameLocks noGrp="1"/>
          </p:cNvGraphicFramePr>
          <p:nvPr>
            <p:ph sz="half" idx="2"/>
            <p:extLst>
              <p:ext uri="{D42A27DB-BD31-4B8C-83A1-F6EECF244321}">
                <p14:modId xmlns:p14="http://schemas.microsoft.com/office/powerpoint/2010/main" val="104207442"/>
              </p:ext>
            </p:extLst>
          </p:nvPr>
        </p:nvGraphicFramePr>
        <p:xfrm>
          <a:off x="6172200" y="1825625"/>
          <a:ext cx="5181600" cy="3977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87456913"/>
                    </a:ext>
                  </a:extLst>
                </a:gridCol>
                <a:gridCol w="2590800">
                  <a:extLst>
                    <a:ext uri="{9D8B030D-6E8A-4147-A177-3AD203B41FA5}">
                      <a16:colId xmlns:a16="http://schemas.microsoft.com/office/drawing/2014/main" val="247371891"/>
                    </a:ext>
                  </a:extLst>
                </a:gridCol>
              </a:tblGrid>
              <a:tr h="370840">
                <a:tc>
                  <a:txBody>
                    <a:bodyPr/>
                    <a:lstStyle/>
                    <a:p>
                      <a:pPr algn="ctr"/>
                      <a:r>
                        <a:rPr lang="sr-Cyrl-RS"/>
                        <a:t>Испитаник </a:t>
                      </a:r>
                      <a:r>
                        <a:rPr lang="sr-Cyrl-RS">
                          <a:solidFill>
                            <a:srgbClr val="CE8EA2"/>
                          </a:solidFill>
                        </a:rPr>
                        <a:t>(јединица посматрања)</a:t>
                      </a:r>
                      <a:endParaRPr lang="en-GB">
                        <a:solidFill>
                          <a:srgbClr val="CE8EA2"/>
                        </a:solidFill>
                      </a:endParaRPr>
                    </a:p>
                  </a:txBody>
                  <a:tcPr>
                    <a:solidFill>
                      <a:srgbClr val="7E001B"/>
                    </a:solidFill>
                  </a:tcPr>
                </a:tc>
                <a:tc>
                  <a:txBody>
                    <a:bodyPr/>
                    <a:lstStyle/>
                    <a:p>
                      <a:pPr algn="ctr"/>
                      <a:r>
                        <a:rPr lang="sr-Cyrl-RS"/>
                        <a:t>Висина </a:t>
                      </a:r>
                      <a:r>
                        <a:rPr lang="sr-Cyrl-RS">
                          <a:solidFill>
                            <a:srgbClr val="CE8EA2"/>
                          </a:solidFill>
                        </a:rPr>
                        <a:t>(квант. варијабла)</a:t>
                      </a:r>
                      <a:endParaRPr lang="en-GB">
                        <a:solidFill>
                          <a:srgbClr val="CE8EA2"/>
                        </a:solidFill>
                      </a:endParaRPr>
                    </a:p>
                  </a:txBody>
                  <a:tcPr>
                    <a:solidFill>
                      <a:srgbClr val="7E001B"/>
                    </a:solidFill>
                  </a:tcPr>
                </a:tc>
                <a:extLst>
                  <a:ext uri="{0D108BD9-81ED-4DB2-BD59-A6C34878D82A}">
                    <a16:rowId xmlns:a16="http://schemas.microsoft.com/office/drawing/2014/main" val="760193325"/>
                  </a:ext>
                </a:extLst>
              </a:tr>
              <a:tr h="370840">
                <a:tc>
                  <a:txBody>
                    <a:bodyPr/>
                    <a:lstStyle/>
                    <a:p>
                      <a:r>
                        <a:rPr lang="sr-Cyrl-RS"/>
                        <a:t>Е2</a:t>
                      </a:r>
                      <a:endParaRPr lang="en-GB"/>
                    </a:p>
                  </a:txBody>
                  <a:tcPr/>
                </a:tc>
                <a:tc>
                  <a:txBody>
                    <a:bodyPr/>
                    <a:lstStyle/>
                    <a:p>
                      <a:r>
                        <a:rPr lang="sr-Cyrl-RS"/>
                        <a:t>150,3</a:t>
                      </a:r>
                      <a:endParaRPr lang="en-GB"/>
                    </a:p>
                  </a:txBody>
                  <a:tcPr/>
                </a:tc>
                <a:extLst>
                  <a:ext uri="{0D108BD9-81ED-4DB2-BD59-A6C34878D82A}">
                    <a16:rowId xmlns:a16="http://schemas.microsoft.com/office/drawing/2014/main" val="716116294"/>
                  </a:ext>
                </a:extLst>
              </a:tr>
              <a:tr h="370840">
                <a:tc>
                  <a:txBody>
                    <a:bodyPr/>
                    <a:lstStyle/>
                    <a:p>
                      <a:r>
                        <a:rPr lang="sr-Cyrl-RS"/>
                        <a:t>Е4</a:t>
                      </a:r>
                      <a:endParaRPr lang="en-GB"/>
                    </a:p>
                  </a:txBody>
                  <a:tcPr/>
                </a:tc>
                <a:tc>
                  <a:txBody>
                    <a:bodyPr/>
                    <a:lstStyle/>
                    <a:p>
                      <a:r>
                        <a:rPr lang="sr-Cyrl-RS"/>
                        <a:t>162,2</a:t>
                      </a:r>
                      <a:endParaRPr lang="en-GB"/>
                    </a:p>
                  </a:txBody>
                  <a:tcPr/>
                </a:tc>
                <a:extLst>
                  <a:ext uri="{0D108BD9-81ED-4DB2-BD59-A6C34878D82A}">
                    <a16:rowId xmlns:a16="http://schemas.microsoft.com/office/drawing/2014/main" val="1352179843"/>
                  </a:ext>
                </a:extLst>
              </a:tr>
              <a:tr h="370840">
                <a:tc>
                  <a:txBody>
                    <a:bodyPr/>
                    <a:lstStyle/>
                    <a:p>
                      <a:r>
                        <a:rPr lang="sr-Cyrl-RS"/>
                        <a:t>Е3</a:t>
                      </a:r>
                      <a:endParaRPr lang="en-GB"/>
                    </a:p>
                  </a:txBody>
                  <a:tcPr/>
                </a:tc>
                <a:tc>
                  <a:txBody>
                    <a:bodyPr/>
                    <a:lstStyle/>
                    <a:p>
                      <a:r>
                        <a:rPr lang="sr-Cyrl-RS"/>
                        <a:t>165,0</a:t>
                      </a:r>
                      <a:endParaRPr lang="en-GB"/>
                    </a:p>
                  </a:txBody>
                  <a:tcPr/>
                </a:tc>
                <a:extLst>
                  <a:ext uri="{0D108BD9-81ED-4DB2-BD59-A6C34878D82A}">
                    <a16:rowId xmlns:a16="http://schemas.microsoft.com/office/drawing/2014/main" val="800197576"/>
                  </a:ext>
                </a:extLst>
              </a:tr>
              <a:tr h="370840">
                <a:tc>
                  <a:txBody>
                    <a:bodyPr/>
                    <a:lstStyle/>
                    <a:p>
                      <a:r>
                        <a:rPr lang="sr-Cyrl-RS"/>
                        <a:t>Е5</a:t>
                      </a:r>
                      <a:endParaRPr lang="en-GB"/>
                    </a:p>
                  </a:txBody>
                  <a:tcPr/>
                </a:tc>
                <a:tc>
                  <a:txBody>
                    <a:bodyPr/>
                    <a:lstStyle/>
                    <a:p>
                      <a:r>
                        <a:rPr lang="sr-Cyrl-RS"/>
                        <a:t>171,6</a:t>
                      </a:r>
                      <a:endParaRPr lang="en-GB"/>
                    </a:p>
                  </a:txBody>
                  <a:tcPr/>
                </a:tc>
                <a:extLst>
                  <a:ext uri="{0D108BD9-81ED-4DB2-BD59-A6C34878D82A}">
                    <a16:rowId xmlns:a16="http://schemas.microsoft.com/office/drawing/2014/main" val="1338110212"/>
                  </a:ext>
                </a:extLst>
              </a:tr>
              <a:tr h="370840">
                <a:tc>
                  <a:txBody>
                    <a:bodyPr/>
                    <a:lstStyle/>
                    <a:p>
                      <a:r>
                        <a:rPr lang="sr-Cyrl-RS"/>
                        <a:t>Е6</a:t>
                      </a:r>
                      <a:endParaRPr lang="en-GB"/>
                    </a:p>
                  </a:txBody>
                  <a:tcPr/>
                </a:tc>
                <a:tc>
                  <a:txBody>
                    <a:bodyPr/>
                    <a:lstStyle/>
                    <a:p>
                      <a:r>
                        <a:rPr lang="sr-Cyrl-RS"/>
                        <a:t>175,5</a:t>
                      </a:r>
                      <a:endParaRPr lang="en-GB"/>
                    </a:p>
                  </a:txBody>
                  <a:tcPr/>
                </a:tc>
                <a:extLst>
                  <a:ext uri="{0D108BD9-81ED-4DB2-BD59-A6C34878D82A}">
                    <a16:rowId xmlns:a16="http://schemas.microsoft.com/office/drawing/2014/main" val="3419159076"/>
                  </a:ext>
                </a:extLst>
              </a:tr>
              <a:tr h="370840">
                <a:tc>
                  <a:txBody>
                    <a:bodyPr/>
                    <a:lstStyle/>
                    <a:p>
                      <a:r>
                        <a:rPr lang="sr-Cyrl-RS"/>
                        <a:t>Е9</a:t>
                      </a:r>
                      <a:endParaRPr lang="en-GB"/>
                    </a:p>
                  </a:txBody>
                  <a:tcPr/>
                </a:tc>
                <a:tc>
                  <a:txBody>
                    <a:bodyPr/>
                    <a:lstStyle/>
                    <a:p>
                      <a:r>
                        <a:rPr lang="sr-Cyrl-RS"/>
                        <a:t>175,5</a:t>
                      </a:r>
                      <a:endParaRPr lang="en-GB"/>
                    </a:p>
                  </a:txBody>
                  <a:tcPr/>
                </a:tc>
                <a:extLst>
                  <a:ext uri="{0D108BD9-81ED-4DB2-BD59-A6C34878D82A}">
                    <a16:rowId xmlns:a16="http://schemas.microsoft.com/office/drawing/2014/main" val="1566319435"/>
                  </a:ext>
                </a:extLst>
              </a:tr>
              <a:tr h="370840">
                <a:tc>
                  <a:txBody>
                    <a:bodyPr/>
                    <a:lstStyle/>
                    <a:p>
                      <a:r>
                        <a:rPr lang="sr-Cyrl-RS"/>
                        <a:t>Е1</a:t>
                      </a:r>
                      <a:endParaRPr lang="en-GB"/>
                    </a:p>
                  </a:txBody>
                  <a:tcPr/>
                </a:tc>
                <a:tc>
                  <a:txBody>
                    <a:bodyPr/>
                    <a:lstStyle/>
                    <a:p>
                      <a:r>
                        <a:rPr lang="sr-Cyrl-RS"/>
                        <a:t>180,1</a:t>
                      </a:r>
                    </a:p>
                  </a:txBody>
                  <a:tcPr/>
                </a:tc>
                <a:extLst>
                  <a:ext uri="{0D108BD9-81ED-4DB2-BD59-A6C34878D82A}">
                    <a16:rowId xmlns:a16="http://schemas.microsoft.com/office/drawing/2014/main" val="2411043691"/>
                  </a:ext>
                </a:extLst>
              </a:tr>
              <a:tr h="370840">
                <a:tc>
                  <a:txBody>
                    <a:bodyPr/>
                    <a:lstStyle/>
                    <a:p>
                      <a:r>
                        <a:rPr lang="sr-Cyrl-RS"/>
                        <a:t>Е8</a:t>
                      </a:r>
                      <a:endParaRPr lang="en-GB"/>
                    </a:p>
                  </a:txBody>
                  <a:tcPr/>
                </a:tc>
                <a:tc>
                  <a:txBody>
                    <a:bodyPr/>
                    <a:lstStyle/>
                    <a:p>
                      <a:r>
                        <a:rPr lang="sr-Cyrl-RS"/>
                        <a:t>189,0</a:t>
                      </a:r>
                      <a:endParaRPr lang="en-GB"/>
                    </a:p>
                  </a:txBody>
                  <a:tcPr/>
                </a:tc>
                <a:extLst>
                  <a:ext uri="{0D108BD9-81ED-4DB2-BD59-A6C34878D82A}">
                    <a16:rowId xmlns:a16="http://schemas.microsoft.com/office/drawing/2014/main" val="3881638739"/>
                  </a:ext>
                </a:extLst>
              </a:tr>
              <a:tr h="370840">
                <a:tc>
                  <a:txBody>
                    <a:bodyPr/>
                    <a:lstStyle/>
                    <a:p>
                      <a:r>
                        <a:rPr lang="sr-Cyrl-RS"/>
                        <a:t>Е7</a:t>
                      </a:r>
                      <a:endParaRPr lang="en-GB"/>
                    </a:p>
                  </a:txBody>
                  <a:tcPr/>
                </a:tc>
                <a:tc>
                  <a:txBody>
                    <a:bodyPr/>
                    <a:lstStyle/>
                    <a:p>
                      <a:r>
                        <a:rPr lang="sr-Cyrl-RS"/>
                        <a:t>192,4</a:t>
                      </a:r>
                      <a:endParaRPr lang="en-GB"/>
                    </a:p>
                  </a:txBody>
                  <a:tcPr/>
                </a:tc>
                <a:extLst>
                  <a:ext uri="{0D108BD9-81ED-4DB2-BD59-A6C34878D82A}">
                    <a16:rowId xmlns:a16="http://schemas.microsoft.com/office/drawing/2014/main" val="414827671"/>
                  </a:ext>
                </a:extLst>
              </a:tr>
            </a:tbl>
          </a:graphicData>
        </a:graphic>
      </p:graphicFrame>
      <p:sp>
        <p:nvSpPr>
          <p:cNvPr id="15" name="Rectangle: Rounded Corners 14">
            <a:extLst>
              <a:ext uri="{FF2B5EF4-FFF2-40B4-BE49-F238E27FC236}">
                <a16:creationId xmlns:a16="http://schemas.microsoft.com/office/drawing/2014/main" id="{AAAEF4B9-64AB-208A-EA07-1E67505D848F}"/>
              </a:ext>
            </a:extLst>
          </p:cNvPr>
          <p:cNvSpPr/>
          <p:nvPr/>
        </p:nvSpPr>
        <p:spPr>
          <a:xfrm>
            <a:off x="8642901" y="2521486"/>
            <a:ext cx="1213615" cy="3346763"/>
          </a:xfrm>
          <a:prstGeom prst="roundRect">
            <a:avLst/>
          </a:prstGeom>
          <a:solidFill>
            <a:srgbClr val="7E001B">
              <a:alpha val="12941"/>
            </a:srgbClr>
          </a:solidFill>
          <a:ln>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1223EED-8BEA-B470-8EF6-09CBEF3503EC}"/>
              </a:ext>
            </a:extLst>
          </p:cNvPr>
          <p:cNvSpPr txBox="1"/>
          <p:nvPr/>
        </p:nvSpPr>
        <p:spPr>
          <a:xfrm>
            <a:off x="8512364" y="5868250"/>
            <a:ext cx="3647153" cy="369332"/>
          </a:xfrm>
          <a:prstGeom prst="rect">
            <a:avLst/>
          </a:prstGeom>
          <a:noFill/>
        </p:spPr>
        <p:txBody>
          <a:bodyPr wrap="none" rtlCol="0">
            <a:spAutoFit/>
          </a:bodyPr>
          <a:lstStyle/>
          <a:p>
            <a:pPr algn="ctr"/>
            <a:r>
              <a:rPr lang="sr-Cyrl-RS" err="1">
                <a:solidFill>
                  <a:srgbClr val="7E001B"/>
                </a:solidFill>
              </a:rPr>
              <a:t>Редоследни</a:t>
            </a:r>
            <a:r>
              <a:rPr lang="sr-Cyrl-RS">
                <a:solidFill>
                  <a:srgbClr val="7E001B"/>
                </a:solidFill>
              </a:rPr>
              <a:t> статистици Х1, Х2, …</a:t>
            </a:r>
          </a:p>
        </p:txBody>
      </p:sp>
      <p:cxnSp>
        <p:nvCxnSpPr>
          <p:cNvPr id="17" name="Straight Arrow Connector 16">
            <a:extLst>
              <a:ext uri="{FF2B5EF4-FFF2-40B4-BE49-F238E27FC236}">
                <a16:creationId xmlns:a16="http://schemas.microsoft.com/office/drawing/2014/main" id="{DDA70910-7F30-6117-A87F-D0F9B04CA482}"/>
              </a:ext>
            </a:extLst>
          </p:cNvPr>
          <p:cNvCxnSpPr>
            <a:cxnSpLocks/>
          </p:cNvCxnSpPr>
          <p:nvPr/>
        </p:nvCxnSpPr>
        <p:spPr>
          <a:xfrm flipH="1" flipV="1">
            <a:off x="9696091" y="5596911"/>
            <a:ext cx="639840" cy="32101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4AB4EEE-2644-4AAB-0987-AB7DAF61A995}"/>
              </a:ext>
            </a:extLst>
          </p:cNvPr>
          <p:cNvSpPr txBox="1"/>
          <p:nvPr/>
        </p:nvSpPr>
        <p:spPr>
          <a:xfrm>
            <a:off x="8642901" y="1179293"/>
            <a:ext cx="3395481" cy="646331"/>
          </a:xfrm>
          <a:prstGeom prst="rect">
            <a:avLst/>
          </a:prstGeom>
          <a:noFill/>
        </p:spPr>
        <p:txBody>
          <a:bodyPr wrap="none" rtlCol="0">
            <a:spAutoFit/>
          </a:bodyPr>
          <a:lstStyle/>
          <a:p>
            <a:pPr algn="ctr"/>
            <a:r>
              <a:rPr lang="sr-Cyrl-RS">
                <a:solidFill>
                  <a:srgbClr val="7E001B"/>
                </a:solidFill>
              </a:rPr>
              <a:t>Табела сортирана по</a:t>
            </a:r>
          </a:p>
          <a:p>
            <a:pPr algn="ctr"/>
            <a:r>
              <a:rPr lang="sr-Cyrl-RS">
                <a:solidFill>
                  <a:srgbClr val="7E001B"/>
                </a:solidFill>
              </a:rPr>
              <a:t>узлазном редоследу за висину</a:t>
            </a:r>
          </a:p>
        </p:txBody>
      </p:sp>
      <p:cxnSp>
        <p:nvCxnSpPr>
          <p:cNvPr id="20" name="Straight Arrow Connector 19">
            <a:extLst>
              <a:ext uri="{FF2B5EF4-FFF2-40B4-BE49-F238E27FC236}">
                <a16:creationId xmlns:a16="http://schemas.microsoft.com/office/drawing/2014/main" id="{B27937DF-8BCC-B3C5-ED3B-8A7BE074DFC6}"/>
              </a:ext>
            </a:extLst>
          </p:cNvPr>
          <p:cNvCxnSpPr>
            <a:cxnSpLocks/>
          </p:cNvCxnSpPr>
          <p:nvPr/>
        </p:nvCxnSpPr>
        <p:spPr>
          <a:xfrm flipH="1">
            <a:off x="8169215" y="1545729"/>
            <a:ext cx="593785" cy="209944"/>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AD0F-4AF7-BAFD-EAE4-8700FE4951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8058B7C-12E0-4061-6E89-B6B0488DEB1A}"/>
              </a:ext>
            </a:extLst>
          </p:cNvPr>
          <p:cNvSpPr>
            <a:spLocks noGrp="1"/>
          </p:cNvSpPr>
          <p:nvPr>
            <p:ph type="title"/>
          </p:nvPr>
        </p:nvSpPr>
        <p:spPr/>
        <p:txBody>
          <a:bodyPr/>
          <a:lstStyle/>
          <a:p>
            <a:r>
              <a:rPr lang="sr-Cyrl-RS"/>
              <a:t>Рангирање резултата</a:t>
            </a:r>
            <a:endParaRPr lang="en-GB"/>
          </a:p>
        </p:txBody>
      </p:sp>
      <p:graphicFrame>
        <p:nvGraphicFramePr>
          <p:cNvPr id="11" name="Content Placeholder 10">
            <a:extLst>
              <a:ext uri="{FF2B5EF4-FFF2-40B4-BE49-F238E27FC236}">
                <a16:creationId xmlns:a16="http://schemas.microsoft.com/office/drawing/2014/main" id="{F631F14B-DB71-0070-00FE-7D306C16D9CD}"/>
              </a:ext>
            </a:extLst>
          </p:cNvPr>
          <p:cNvGraphicFramePr>
            <a:graphicFrameLocks noGrp="1"/>
          </p:cNvGraphicFramePr>
          <p:nvPr>
            <p:ph sz="half" idx="1"/>
            <p:extLst>
              <p:ext uri="{D42A27DB-BD31-4B8C-83A1-F6EECF244321}">
                <p14:modId xmlns:p14="http://schemas.microsoft.com/office/powerpoint/2010/main" val="3990631018"/>
              </p:ext>
            </p:extLst>
          </p:nvPr>
        </p:nvGraphicFramePr>
        <p:xfrm>
          <a:off x="6172200" y="1907049"/>
          <a:ext cx="5181600" cy="425196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1387456913"/>
                    </a:ext>
                  </a:extLst>
                </a:gridCol>
                <a:gridCol w="1727200">
                  <a:extLst>
                    <a:ext uri="{9D8B030D-6E8A-4147-A177-3AD203B41FA5}">
                      <a16:colId xmlns:a16="http://schemas.microsoft.com/office/drawing/2014/main" val="247371891"/>
                    </a:ext>
                  </a:extLst>
                </a:gridCol>
                <a:gridCol w="1727200">
                  <a:extLst>
                    <a:ext uri="{9D8B030D-6E8A-4147-A177-3AD203B41FA5}">
                      <a16:colId xmlns:a16="http://schemas.microsoft.com/office/drawing/2014/main" val="2251415111"/>
                    </a:ext>
                  </a:extLst>
                </a:gridCol>
              </a:tblGrid>
              <a:tr h="370840">
                <a:tc>
                  <a:txBody>
                    <a:bodyPr/>
                    <a:lstStyle/>
                    <a:p>
                      <a:pPr algn="ctr"/>
                      <a:r>
                        <a:rPr lang="sr-Cyrl-RS"/>
                        <a:t>Испитаник </a:t>
                      </a:r>
                      <a:r>
                        <a:rPr lang="sr-Cyrl-RS">
                          <a:solidFill>
                            <a:srgbClr val="CE8EA2"/>
                          </a:solidFill>
                        </a:rPr>
                        <a:t>(јединица посматрања)</a:t>
                      </a:r>
                      <a:endParaRPr lang="en-GB">
                        <a:solidFill>
                          <a:srgbClr val="CE8EA2"/>
                        </a:solidFill>
                      </a:endParaRPr>
                    </a:p>
                  </a:txBody>
                  <a:tcPr>
                    <a:solidFill>
                      <a:srgbClr val="7E001B"/>
                    </a:solidFill>
                  </a:tcPr>
                </a:tc>
                <a:tc>
                  <a:txBody>
                    <a:bodyPr/>
                    <a:lstStyle/>
                    <a:p>
                      <a:pPr algn="ctr"/>
                      <a:r>
                        <a:rPr lang="sr-Cyrl-RS"/>
                        <a:t>Висина </a:t>
                      </a:r>
                      <a:r>
                        <a:rPr lang="sr-Cyrl-RS">
                          <a:solidFill>
                            <a:srgbClr val="CE8EA2"/>
                          </a:solidFill>
                        </a:rPr>
                        <a:t>(квант. варијабла)</a:t>
                      </a:r>
                      <a:endParaRPr lang="en-GB">
                        <a:solidFill>
                          <a:srgbClr val="CE8EA2"/>
                        </a:solidFill>
                      </a:endParaRPr>
                    </a:p>
                  </a:txBody>
                  <a:tcPr>
                    <a:solidFill>
                      <a:srgbClr val="7E001B"/>
                    </a:solidFill>
                  </a:tcPr>
                </a:tc>
                <a:tc>
                  <a:txBody>
                    <a:bodyPr/>
                    <a:lstStyle/>
                    <a:p>
                      <a:pPr algn="ctr"/>
                      <a:r>
                        <a:rPr lang="sr-Cyrl-RS"/>
                        <a:t>Ранг</a:t>
                      </a:r>
                      <a:endParaRPr lang="en-GB"/>
                    </a:p>
                  </a:txBody>
                  <a:tcPr>
                    <a:solidFill>
                      <a:srgbClr val="7E001B"/>
                    </a:solidFill>
                  </a:tcPr>
                </a:tc>
                <a:extLst>
                  <a:ext uri="{0D108BD9-81ED-4DB2-BD59-A6C34878D82A}">
                    <a16:rowId xmlns:a16="http://schemas.microsoft.com/office/drawing/2014/main" val="760193325"/>
                  </a:ext>
                </a:extLst>
              </a:tr>
              <a:tr h="370840">
                <a:tc>
                  <a:txBody>
                    <a:bodyPr/>
                    <a:lstStyle/>
                    <a:p>
                      <a:r>
                        <a:rPr lang="sr-Cyrl-RS"/>
                        <a:t>Е1</a:t>
                      </a:r>
                      <a:endParaRPr lang="en-GB"/>
                    </a:p>
                  </a:txBody>
                  <a:tcPr/>
                </a:tc>
                <a:tc>
                  <a:txBody>
                    <a:bodyPr/>
                    <a:lstStyle/>
                    <a:p>
                      <a:r>
                        <a:rPr lang="sr-Cyrl-RS"/>
                        <a:t>180,1</a:t>
                      </a:r>
                    </a:p>
                  </a:txBody>
                  <a:tcPr/>
                </a:tc>
                <a:tc>
                  <a:txBody>
                    <a:bodyPr/>
                    <a:lstStyle/>
                    <a:p>
                      <a:r>
                        <a:rPr lang="sr-Cyrl-RS"/>
                        <a:t>7</a:t>
                      </a:r>
                    </a:p>
                  </a:txBody>
                  <a:tcPr/>
                </a:tc>
                <a:extLst>
                  <a:ext uri="{0D108BD9-81ED-4DB2-BD59-A6C34878D82A}">
                    <a16:rowId xmlns:a16="http://schemas.microsoft.com/office/drawing/2014/main" val="716116294"/>
                  </a:ext>
                </a:extLst>
              </a:tr>
              <a:tr h="370840">
                <a:tc>
                  <a:txBody>
                    <a:bodyPr/>
                    <a:lstStyle/>
                    <a:p>
                      <a:r>
                        <a:rPr lang="sr-Cyrl-RS"/>
                        <a:t>Е2</a:t>
                      </a:r>
                      <a:endParaRPr lang="en-GB"/>
                    </a:p>
                  </a:txBody>
                  <a:tcPr/>
                </a:tc>
                <a:tc>
                  <a:txBody>
                    <a:bodyPr/>
                    <a:lstStyle/>
                    <a:p>
                      <a:r>
                        <a:rPr lang="sr-Cyrl-RS"/>
                        <a:t>150,3</a:t>
                      </a:r>
                      <a:endParaRPr lang="en-GB"/>
                    </a:p>
                  </a:txBody>
                  <a:tcPr/>
                </a:tc>
                <a:tc>
                  <a:txBody>
                    <a:bodyPr/>
                    <a:lstStyle/>
                    <a:p>
                      <a:r>
                        <a:rPr lang="sr-Cyrl-RS"/>
                        <a:t>1</a:t>
                      </a:r>
                      <a:endParaRPr lang="en-GB"/>
                    </a:p>
                  </a:txBody>
                  <a:tcPr/>
                </a:tc>
                <a:extLst>
                  <a:ext uri="{0D108BD9-81ED-4DB2-BD59-A6C34878D82A}">
                    <a16:rowId xmlns:a16="http://schemas.microsoft.com/office/drawing/2014/main" val="1352179843"/>
                  </a:ext>
                </a:extLst>
              </a:tr>
              <a:tr h="370840">
                <a:tc>
                  <a:txBody>
                    <a:bodyPr/>
                    <a:lstStyle/>
                    <a:p>
                      <a:r>
                        <a:rPr lang="sr-Cyrl-RS"/>
                        <a:t>Е3</a:t>
                      </a:r>
                      <a:endParaRPr lang="en-GB"/>
                    </a:p>
                  </a:txBody>
                  <a:tcPr/>
                </a:tc>
                <a:tc>
                  <a:txBody>
                    <a:bodyPr/>
                    <a:lstStyle/>
                    <a:p>
                      <a:r>
                        <a:rPr lang="sr-Cyrl-RS"/>
                        <a:t>165,0</a:t>
                      </a:r>
                      <a:endParaRPr lang="en-GB"/>
                    </a:p>
                  </a:txBody>
                  <a:tcPr/>
                </a:tc>
                <a:tc>
                  <a:txBody>
                    <a:bodyPr/>
                    <a:lstStyle/>
                    <a:p>
                      <a:r>
                        <a:rPr lang="sr-Cyrl-RS"/>
                        <a:t>3</a:t>
                      </a:r>
                      <a:endParaRPr lang="en-GB"/>
                    </a:p>
                  </a:txBody>
                  <a:tcPr/>
                </a:tc>
                <a:extLst>
                  <a:ext uri="{0D108BD9-81ED-4DB2-BD59-A6C34878D82A}">
                    <a16:rowId xmlns:a16="http://schemas.microsoft.com/office/drawing/2014/main" val="800197576"/>
                  </a:ext>
                </a:extLst>
              </a:tr>
              <a:tr h="370840">
                <a:tc>
                  <a:txBody>
                    <a:bodyPr/>
                    <a:lstStyle/>
                    <a:p>
                      <a:r>
                        <a:rPr lang="sr-Cyrl-RS"/>
                        <a:t>Е4</a:t>
                      </a:r>
                      <a:endParaRPr lang="en-GB"/>
                    </a:p>
                  </a:txBody>
                  <a:tcPr/>
                </a:tc>
                <a:tc>
                  <a:txBody>
                    <a:bodyPr/>
                    <a:lstStyle/>
                    <a:p>
                      <a:r>
                        <a:rPr lang="sr-Cyrl-RS"/>
                        <a:t>162,2</a:t>
                      </a:r>
                      <a:endParaRPr lang="en-GB"/>
                    </a:p>
                  </a:txBody>
                  <a:tcPr/>
                </a:tc>
                <a:tc>
                  <a:txBody>
                    <a:bodyPr/>
                    <a:lstStyle/>
                    <a:p>
                      <a:r>
                        <a:rPr lang="sr-Cyrl-RS"/>
                        <a:t>2</a:t>
                      </a:r>
                      <a:endParaRPr lang="en-GB"/>
                    </a:p>
                  </a:txBody>
                  <a:tcPr/>
                </a:tc>
                <a:extLst>
                  <a:ext uri="{0D108BD9-81ED-4DB2-BD59-A6C34878D82A}">
                    <a16:rowId xmlns:a16="http://schemas.microsoft.com/office/drawing/2014/main" val="1338110212"/>
                  </a:ext>
                </a:extLst>
              </a:tr>
              <a:tr h="370840">
                <a:tc>
                  <a:txBody>
                    <a:bodyPr/>
                    <a:lstStyle/>
                    <a:p>
                      <a:r>
                        <a:rPr lang="sr-Cyrl-RS"/>
                        <a:t>Е5</a:t>
                      </a:r>
                      <a:endParaRPr lang="en-GB"/>
                    </a:p>
                  </a:txBody>
                  <a:tcPr/>
                </a:tc>
                <a:tc>
                  <a:txBody>
                    <a:bodyPr/>
                    <a:lstStyle/>
                    <a:p>
                      <a:r>
                        <a:rPr lang="sr-Cyrl-RS"/>
                        <a:t>171,6</a:t>
                      </a:r>
                      <a:endParaRPr lang="en-GB"/>
                    </a:p>
                  </a:txBody>
                  <a:tcPr/>
                </a:tc>
                <a:tc>
                  <a:txBody>
                    <a:bodyPr/>
                    <a:lstStyle/>
                    <a:p>
                      <a:r>
                        <a:rPr lang="sr-Cyrl-RS"/>
                        <a:t>4</a:t>
                      </a:r>
                      <a:endParaRPr lang="en-GB"/>
                    </a:p>
                  </a:txBody>
                  <a:tcPr/>
                </a:tc>
                <a:extLst>
                  <a:ext uri="{0D108BD9-81ED-4DB2-BD59-A6C34878D82A}">
                    <a16:rowId xmlns:a16="http://schemas.microsoft.com/office/drawing/2014/main" val="3419159076"/>
                  </a:ext>
                </a:extLst>
              </a:tr>
              <a:tr h="370840">
                <a:tc>
                  <a:txBody>
                    <a:bodyPr/>
                    <a:lstStyle/>
                    <a:p>
                      <a:r>
                        <a:rPr lang="sr-Cyrl-RS"/>
                        <a:t>Е6</a:t>
                      </a:r>
                      <a:endParaRPr lang="en-GB"/>
                    </a:p>
                  </a:txBody>
                  <a:tcPr/>
                </a:tc>
                <a:tc>
                  <a:txBody>
                    <a:bodyPr/>
                    <a:lstStyle/>
                    <a:p>
                      <a:r>
                        <a:rPr lang="sr-Cyrl-RS"/>
                        <a:t>175,5</a:t>
                      </a:r>
                      <a:endParaRPr lang="en-GB"/>
                    </a:p>
                  </a:txBody>
                  <a:tcPr/>
                </a:tc>
                <a:tc>
                  <a:txBody>
                    <a:bodyPr/>
                    <a:lstStyle/>
                    <a:p>
                      <a:r>
                        <a:rPr lang="sr-Cyrl-RS"/>
                        <a:t>5,5</a:t>
                      </a:r>
                      <a:endParaRPr lang="en-GB"/>
                    </a:p>
                  </a:txBody>
                  <a:tcPr/>
                </a:tc>
                <a:extLst>
                  <a:ext uri="{0D108BD9-81ED-4DB2-BD59-A6C34878D82A}">
                    <a16:rowId xmlns:a16="http://schemas.microsoft.com/office/drawing/2014/main" val="1566319435"/>
                  </a:ext>
                </a:extLst>
              </a:tr>
              <a:tr h="370840">
                <a:tc>
                  <a:txBody>
                    <a:bodyPr/>
                    <a:lstStyle/>
                    <a:p>
                      <a:r>
                        <a:rPr lang="sr-Cyrl-RS"/>
                        <a:t>Е7</a:t>
                      </a:r>
                      <a:endParaRPr lang="en-GB"/>
                    </a:p>
                  </a:txBody>
                  <a:tcPr/>
                </a:tc>
                <a:tc>
                  <a:txBody>
                    <a:bodyPr/>
                    <a:lstStyle/>
                    <a:p>
                      <a:r>
                        <a:rPr lang="sr-Cyrl-RS"/>
                        <a:t>192,4</a:t>
                      </a:r>
                      <a:endParaRPr lang="en-GB"/>
                    </a:p>
                  </a:txBody>
                  <a:tcPr/>
                </a:tc>
                <a:tc>
                  <a:txBody>
                    <a:bodyPr/>
                    <a:lstStyle/>
                    <a:p>
                      <a:r>
                        <a:rPr lang="sr-Cyrl-RS"/>
                        <a:t>9</a:t>
                      </a:r>
                      <a:endParaRPr lang="en-GB"/>
                    </a:p>
                  </a:txBody>
                  <a:tcPr/>
                </a:tc>
                <a:extLst>
                  <a:ext uri="{0D108BD9-81ED-4DB2-BD59-A6C34878D82A}">
                    <a16:rowId xmlns:a16="http://schemas.microsoft.com/office/drawing/2014/main" val="2411043691"/>
                  </a:ext>
                </a:extLst>
              </a:tr>
              <a:tr h="370840">
                <a:tc>
                  <a:txBody>
                    <a:bodyPr/>
                    <a:lstStyle/>
                    <a:p>
                      <a:r>
                        <a:rPr lang="sr-Cyrl-RS"/>
                        <a:t>Е8</a:t>
                      </a:r>
                      <a:endParaRPr lang="en-GB"/>
                    </a:p>
                  </a:txBody>
                  <a:tcPr/>
                </a:tc>
                <a:tc>
                  <a:txBody>
                    <a:bodyPr/>
                    <a:lstStyle/>
                    <a:p>
                      <a:r>
                        <a:rPr lang="sr-Cyrl-RS"/>
                        <a:t>189,0</a:t>
                      </a:r>
                      <a:endParaRPr lang="en-GB"/>
                    </a:p>
                  </a:txBody>
                  <a:tcPr/>
                </a:tc>
                <a:tc>
                  <a:txBody>
                    <a:bodyPr/>
                    <a:lstStyle/>
                    <a:p>
                      <a:r>
                        <a:rPr lang="sr-Cyrl-RS"/>
                        <a:t>8</a:t>
                      </a:r>
                      <a:endParaRPr lang="en-GB"/>
                    </a:p>
                  </a:txBody>
                  <a:tcPr/>
                </a:tc>
                <a:extLst>
                  <a:ext uri="{0D108BD9-81ED-4DB2-BD59-A6C34878D82A}">
                    <a16:rowId xmlns:a16="http://schemas.microsoft.com/office/drawing/2014/main" val="3881638739"/>
                  </a:ext>
                </a:extLst>
              </a:tr>
              <a:tr h="370840">
                <a:tc>
                  <a:txBody>
                    <a:bodyPr/>
                    <a:lstStyle/>
                    <a:p>
                      <a:r>
                        <a:rPr lang="sr-Cyrl-RS"/>
                        <a:t>Е9</a:t>
                      </a:r>
                      <a:endParaRPr lang="en-GB"/>
                    </a:p>
                  </a:txBody>
                  <a:tcPr/>
                </a:tc>
                <a:tc>
                  <a:txBody>
                    <a:bodyPr/>
                    <a:lstStyle/>
                    <a:p>
                      <a:r>
                        <a:rPr lang="sr-Cyrl-RS"/>
                        <a:t>175,5</a:t>
                      </a:r>
                      <a:endParaRPr lang="en-GB"/>
                    </a:p>
                  </a:txBody>
                  <a:tcPr/>
                </a:tc>
                <a:tc>
                  <a:txBody>
                    <a:bodyPr/>
                    <a:lstStyle/>
                    <a:p>
                      <a:r>
                        <a:rPr lang="sr-Cyrl-RS"/>
                        <a:t>5,5</a:t>
                      </a:r>
                      <a:endParaRPr lang="en-GB"/>
                    </a:p>
                  </a:txBody>
                  <a:tcPr/>
                </a:tc>
                <a:extLst>
                  <a:ext uri="{0D108BD9-81ED-4DB2-BD59-A6C34878D82A}">
                    <a16:rowId xmlns:a16="http://schemas.microsoft.com/office/drawing/2014/main" val="414827671"/>
                  </a:ext>
                </a:extLst>
              </a:tr>
            </a:tbl>
          </a:graphicData>
        </a:graphic>
      </p:graphicFrame>
      <p:sp>
        <p:nvSpPr>
          <p:cNvPr id="9" name="TextBox 8">
            <a:extLst>
              <a:ext uri="{FF2B5EF4-FFF2-40B4-BE49-F238E27FC236}">
                <a16:creationId xmlns:a16="http://schemas.microsoft.com/office/drawing/2014/main" id="{A81EC6C4-695F-E995-A1FE-5761B651B3D8}"/>
              </a:ext>
            </a:extLst>
          </p:cNvPr>
          <p:cNvSpPr txBox="1"/>
          <p:nvPr/>
        </p:nvSpPr>
        <p:spPr>
          <a:xfrm>
            <a:off x="0" y="6488668"/>
            <a:ext cx="9955492" cy="369332"/>
          </a:xfrm>
          <a:prstGeom prst="rect">
            <a:avLst/>
          </a:prstGeom>
          <a:noFill/>
        </p:spPr>
        <p:txBody>
          <a:bodyPr wrap="square">
            <a:spAutoFit/>
          </a:bodyPr>
          <a:lstStyle/>
          <a:p>
            <a:r>
              <a:rPr lang="sr-Cyrl-RS" i="1">
                <a:solidFill>
                  <a:srgbClr val="9E9FA0"/>
                </a:solidFill>
              </a:rPr>
              <a:t>2. Уређивање квантитативних резултата</a:t>
            </a:r>
            <a:endParaRPr lang="en-GB" i="1">
              <a:solidFill>
                <a:srgbClr val="9E9FA0"/>
              </a:solidFill>
            </a:endParaRPr>
          </a:p>
        </p:txBody>
      </p:sp>
      <p:cxnSp>
        <p:nvCxnSpPr>
          <p:cNvPr id="10" name="Straight Connector 9">
            <a:extLst>
              <a:ext uri="{FF2B5EF4-FFF2-40B4-BE49-F238E27FC236}">
                <a16:creationId xmlns:a16="http://schemas.microsoft.com/office/drawing/2014/main" id="{351EE3B8-8743-2DCE-31B7-8732BE95450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5122" name="Picture 2" descr="plotting - Plot of histogram similar to output from @risk - Mathematica  Stack Exchange">
            <a:extLst>
              <a:ext uri="{FF2B5EF4-FFF2-40B4-BE49-F238E27FC236}">
                <a16:creationId xmlns:a16="http://schemas.microsoft.com/office/drawing/2014/main" id="{D4A777A0-5870-8689-4FAB-896CAB678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10">
            <a:extLst>
              <a:ext uri="{FF2B5EF4-FFF2-40B4-BE49-F238E27FC236}">
                <a16:creationId xmlns:a16="http://schemas.microsoft.com/office/drawing/2014/main" id="{29955409-7AB1-E1C4-9782-E2863F68BCAB}"/>
              </a:ext>
            </a:extLst>
          </p:cNvPr>
          <p:cNvGraphicFramePr>
            <a:graphicFrameLocks noGrp="1"/>
          </p:cNvGraphicFramePr>
          <p:nvPr>
            <p:ph sz="half" idx="2"/>
            <p:extLst>
              <p:ext uri="{D42A27DB-BD31-4B8C-83A1-F6EECF244321}">
                <p14:modId xmlns:p14="http://schemas.microsoft.com/office/powerpoint/2010/main" val="1126648070"/>
              </p:ext>
            </p:extLst>
          </p:nvPr>
        </p:nvGraphicFramePr>
        <p:xfrm>
          <a:off x="914400" y="1912694"/>
          <a:ext cx="5181600" cy="425196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1387456913"/>
                    </a:ext>
                  </a:extLst>
                </a:gridCol>
                <a:gridCol w="1727200">
                  <a:extLst>
                    <a:ext uri="{9D8B030D-6E8A-4147-A177-3AD203B41FA5}">
                      <a16:colId xmlns:a16="http://schemas.microsoft.com/office/drawing/2014/main" val="247371891"/>
                    </a:ext>
                  </a:extLst>
                </a:gridCol>
                <a:gridCol w="1727200">
                  <a:extLst>
                    <a:ext uri="{9D8B030D-6E8A-4147-A177-3AD203B41FA5}">
                      <a16:colId xmlns:a16="http://schemas.microsoft.com/office/drawing/2014/main" val="897457214"/>
                    </a:ext>
                  </a:extLst>
                </a:gridCol>
              </a:tblGrid>
              <a:tr h="359039">
                <a:tc>
                  <a:txBody>
                    <a:bodyPr/>
                    <a:lstStyle/>
                    <a:p>
                      <a:pPr algn="ctr"/>
                      <a:r>
                        <a:rPr lang="sr-Cyrl-RS"/>
                        <a:t>Испитаник </a:t>
                      </a:r>
                      <a:r>
                        <a:rPr lang="sr-Cyrl-RS">
                          <a:solidFill>
                            <a:srgbClr val="CE8EA2"/>
                          </a:solidFill>
                        </a:rPr>
                        <a:t>(јединица посматрања)</a:t>
                      </a:r>
                      <a:endParaRPr lang="en-GB">
                        <a:solidFill>
                          <a:srgbClr val="CE8EA2"/>
                        </a:solidFill>
                      </a:endParaRPr>
                    </a:p>
                  </a:txBody>
                  <a:tcPr>
                    <a:solidFill>
                      <a:srgbClr val="7E001B"/>
                    </a:solidFill>
                  </a:tcPr>
                </a:tc>
                <a:tc>
                  <a:txBody>
                    <a:bodyPr/>
                    <a:lstStyle/>
                    <a:p>
                      <a:pPr algn="ctr"/>
                      <a:r>
                        <a:rPr lang="sr-Cyrl-RS"/>
                        <a:t>Висина </a:t>
                      </a:r>
                      <a:r>
                        <a:rPr lang="sr-Cyrl-RS">
                          <a:solidFill>
                            <a:srgbClr val="CE8EA2"/>
                          </a:solidFill>
                        </a:rPr>
                        <a:t>(квант. варијабла)</a:t>
                      </a:r>
                      <a:endParaRPr lang="en-GB">
                        <a:solidFill>
                          <a:srgbClr val="CE8EA2"/>
                        </a:solidFill>
                      </a:endParaRPr>
                    </a:p>
                  </a:txBody>
                  <a:tcPr>
                    <a:solidFill>
                      <a:srgbClr val="7E001B"/>
                    </a:solidFill>
                  </a:tcPr>
                </a:tc>
                <a:tc>
                  <a:txBody>
                    <a:bodyPr/>
                    <a:lstStyle/>
                    <a:p>
                      <a:pPr algn="ctr"/>
                      <a:r>
                        <a:rPr lang="sr-Cyrl-RS"/>
                        <a:t>Ранг</a:t>
                      </a:r>
                      <a:endParaRPr lang="en-GB"/>
                    </a:p>
                  </a:txBody>
                  <a:tcPr>
                    <a:solidFill>
                      <a:srgbClr val="7E001B"/>
                    </a:solidFill>
                  </a:tcPr>
                </a:tc>
                <a:extLst>
                  <a:ext uri="{0D108BD9-81ED-4DB2-BD59-A6C34878D82A}">
                    <a16:rowId xmlns:a16="http://schemas.microsoft.com/office/drawing/2014/main" val="760193325"/>
                  </a:ext>
                </a:extLst>
              </a:tr>
              <a:tr h="370840">
                <a:tc>
                  <a:txBody>
                    <a:bodyPr/>
                    <a:lstStyle/>
                    <a:p>
                      <a:r>
                        <a:rPr lang="sr-Cyrl-RS"/>
                        <a:t>Е2</a:t>
                      </a:r>
                      <a:endParaRPr lang="en-GB"/>
                    </a:p>
                  </a:txBody>
                  <a:tcPr/>
                </a:tc>
                <a:tc>
                  <a:txBody>
                    <a:bodyPr/>
                    <a:lstStyle/>
                    <a:p>
                      <a:r>
                        <a:rPr lang="sr-Cyrl-RS"/>
                        <a:t>150,3</a:t>
                      </a:r>
                      <a:endParaRPr lang="en-GB"/>
                    </a:p>
                  </a:txBody>
                  <a:tcPr/>
                </a:tc>
                <a:tc>
                  <a:txBody>
                    <a:bodyPr/>
                    <a:lstStyle/>
                    <a:p>
                      <a:r>
                        <a:rPr lang="sr-Cyrl-RS"/>
                        <a:t>1</a:t>
                      </a:r>
                      <a:endParaRPr lang="en-GB"/>
                    </a:p>
                  </a:txBody>
                  <a:tcPr/>
                </a:tc>
                <a:extLst>
                  <a:ext uri="{0D108BD9-81ED-4DB2-BD59-A6C34878D82A}">
                    <a16:rowId xmlns:a16="http://schemas.microsoft.com/office/drawing/2014/main" val="716116294"/>
                  </a:ext>
                </a:extLst>
              </a:tr>
              <a:tr h="370840">
                <a:tc>
                  <a:txBody>
                    <a:bodyPr/>
                    <a:lstStyle/>
                    <a:p>
                      <a:r>
                        <a:rPr lang="sr-Cyrl-RS"/>
                        <a:t>Е4</a:t>
                      </a:r>
                      <a:endParaRPr lang="en-GB"/>
                    </a:p>
                  </a:txBody>
                  <a:tcPr/>
                </a:tc>
                <a:tc>
                  <a:txBody>
                    <a:bodyPr/>
                    <a:lstStyle/>
                    <a:p>
                      <a:r>
                        <a:rPr lang="sr-Cyrl-RS"/>
                        <a:t>162,2</a:t>
                      </a:r>
                      <a:endParaRPr lang="en-GB"/>
                    </a:p>
                  </a:txBody>
                  <a:tcPr/>
                </a:tc>
                <a:tc>
                  <a:txBody>
                    <a:bodyPr/>
                    <a:lstStyle/>
                    <a:p>
                      <a:r>
                        <a:rPr lang="sr-Cyrl-RS"/>
                        <a:t>2</a:t>
                      </a:r>
                      <a:endParaRPr lang="en-GB"/>
                    </a:p>
                  </a:txBody>
                  <a:tcPr/>
                </a:tc>
                <a:extLst>
                  <a:ext uri="{0D108BD9-81ED-4DB2-BD59-A6C34878D82A}">
                    <a16:rowId xmlns:a16="http://schemas.microsoft.com/office/drawing/2014/main" val="1352179843"/>
                  </a:ext>
                </a:extLst>
              </a:tr>
              <a:tr h="370840">
                <a:tc>
                  <a:txBody>
                    <a:bodyPr/>
                    <a:lstStyle/>
                    <a:p>
                      <a:r>
                        <a:rPr lang="sr-Cyrl-RS"/>
                        <a:t>Е3</a:t>
                      </a:r>
                      <a:endParaRPr lang="en-GB"/>
                    </a:p>
                  </a:txBody>
                  <a:tcPr/>
                </a:tc>
                <a:tc>
                  <a:txBody>
                    <a:bodyPr/>
                    <a:lstStyle/>
                    <a:p>
                      <a:r>
                        <a:rPr lang="sr-Cyrl-RS"/>
                        <a:t>165,0</a:t>
                      </a:r>
                      <a:endParaRPr lang="en-GB"/>
                    </a:p>
                  </a:txBody>
                  <a:tcPr/>
                </a:tc>
                <a:tc>
                  <a:txBody>
                    <a:bodyPr/>
                    <a:lstStyle/>
                    <a:p>
                      <a:r>
                        <a:rPr lang="sr-Cyrl-RS"/>
                        <a:t>3</a:t>
                      </a:r>
                      <a:endParaRPr lang="en-GB"/>
                    </a:p>
                  </a:txBody>
                  <a:tcPr/>
                </a:tc>
                <a:extLst>
                  <a:ext uri="{0D108BD9-81ED-4DB2-BD59-A6C34878D82A}">
                    <a16:rowId xmlns:a16="http://schemas.microsoft.com/office/drawing/2014/main" val="800197576"/>
                  </a:ext>
                </a:extLst>
              </a:tr>
              <a:tr h="370840">
                <a:tc>
                  <a:txBody>
                    <a:bodyPr/>
                    <a:lstStyle/>
                    <a:p>
                      <a:r>
                        <a:rPr lang="sr-Cyrl-RS"/>
                        <a:t>Е5</a:t>
                      </a:r>
                      <a:endParaRPr lang="en-GB"/>
                    </a:p>
                  </a:txBody>
                  <a:tcPr/>
                </a:tc>
                <a:tc>
                  <a:txBody>
                    <a:bodyPr/>
                    <a:lstStyle/>
                    <a:p>
                      <a:r>
                        <a:rPr lang="sr-Cyrl-RS"/>
                        <a:t>171,6</a:t>
                      </a:r>
                      <a:endParaRPr lang="en-GB"/>
                    </a:p>
                  </a:txBody>
                  <a:tcPr/>
                </a:tc>
                <a:tc>
                  <a:txBody>
                    <a:bodyPr/>
                    <a:lstStyle/>
                    <a:p>
                      <a:r>
                        <a:rPr lang="sr-Cyrl-RS"/>
                        <a:t>4</a:t>
                      </a:r>
                      <a:endParaRPr lang="en-GB"/>
                    </a:p>
                  </a:txBody>
                  <a:tcPr/>
                </a:tc>
                <a:extLst>
                  <a:ext uri="{0D108BD9-81ED-4DB2-BD59-A6C34878D82A}">
                    <a16:rowId xmlns:a16="http://schemas.microsoft.com/office/drawing/2014/main" val="1338110212"/>
                  </a:ext>
                </a:extLst>
              </a:tr>
              <a:tr h="370840">
                <a:tc>
                  <a:txBody>
                    <a:bodyPr/>
                    <a:lstStyle/>
                    <a:p>
                      <a:r>
                        <a:rPr lang="sr-Cyrl-RS"/>
                        <a:t>Е6</a:t>
                      </a:r>
                      <a:endParaRPr lang="en-GB"/>
                    </a:p>
                  </a:txBody>
                  <a:tcPr/>
                </a:tc>
                <a:tc>
                  <a:txBody>
                    <a:bodyPr/>
                    <a:lstStyle/>
                    <a:p>
                      <a:r>
                        <a:rPr lang="sr-Cyrl-RS"/>
                        <a:t>175,5</a:t>
                      </a:r>
                      <a:endParaRPr lang="en-GB"/>
                    </a:p>
                  </a:txBody>
                  <a:tcPr/>
                </a:tc>
                <a:tc>
                  <a:txBody>
                    <a:bodyPr/>
                    <a:lstStyle/>
                    <a:p>
                      <a:r>
                        <a:rPr lang="sr-Cyrl-RS"/>
                        <a:t>5,5</a:t>
                      </a:r>
                      <a:endParaRPr lang="en-GB"/>
                    </a:p>
                  </a:txBody>
                  <a:tcPr/>
                </a:tc>
                <a:extLst>
                  <a:ext uri="{0D108BD9-81ED-4DB2-BD59-A6C34878D82A}">
                    <a16:rowId xmlns:a16="http://schemas.microsoft.com/office/drawing/2014/main" val="3419159076"/>
                  </a:ext>
                </a:extLst>
              </a:tr>
              <a:tr h="370840">
                <a:tc>
                  <a:txBody>
                    <a:bodyPr/>
                    <a:lstStyle/>
                    <a:p>
                      <a:r>
                        <a:rPr lang="sr-Cyrl-RS"/>
                        <a:t>Е9</a:t>
                      </a:r>
                      <a:endParaRPr lang="en-GB"/>
                    </a:p>
                  </a:txBody>
                  <a:tcPr/>
                </a:tc>
                <a:tc>
                  <a:txBody>
                    <a:bodyPr/>
                    <a:lstStyle/>
                    <a:p>
                      <a:r>
                        <a:rPr lang="sr-Cyrl-RS"/>
                        <a:t>175,5</a:t>
                      </a:r>
                      <a:endParaRPr lang="en-GB"/>
                    </a:p>
                  </a:txBody>
                  <a:tcPr/>
                </a:tc>
                <a:tc>
                  <a:txBody>
                    <a:bodyPr/>
                    <a:lstStyle/>
                    <a:p>
                      <a:r>
                        <a:rPr lang="sr-Cyrl-RS"/>
                        <a:t>5,5</a:t>
                      </a:r>
                      <a:endParaRPr lang="en-GB"/>
                    </a:p>
                  </a:txBody>
                  <a:tcPr/>
                </a:tc>
                <a:extLst>
                  <a:ext uri="{0D108BD9-81ED-4DB2-BD59-A6C34878D82A}">
                    <a16:rowId xmlns:a16="http://schemas.microsoft.com/office/drawing/2014/main" val="1566319435"/>
                  </a:ext>
                </a:extLst>
              </a:tr>
              <a:tr h="370840">
                <a:tc>
                  <a:txBody>
                    <a:bodyPr/>
                    <a:lstStyle/>
                    <a:p>
                      <a:r>
                        <a:rPr lang="sr-Cyrl-RS"/>
                        <a:t>Е1</a:t>
                      </a:r>
                      <a:endParaRPr lang="en-GB"/>
                    </a:p>
                  </a:txBody>
                  <a:tcPr/>
                </a:tc>
                <a:tc>
                  <a:txBody>
                    <a:bodyPr/>
                    <a:lstStyle/>
                    <a:p>
                      <a:r>
                        <a:rPr lang="sr-Cyrl-RS"/>
                        <a:t>180,1</a:t>
                      </a:r>
                    </a:p>
                  </a:txBody>
                  <a:tcPr/>
                </a:tc>
                <a:tc>
                  <a:txBody>
                    <a:bodyPr/>
                    <a:lstStyle/>
                    <a:p>
                      <a:r>
                        <a:rPr lang="sr-Cyrl-RS"/>
                        <a:t>7</a:t>
                      </a:r>
                    </a:p>
                  </a:txBody>
                  <a:tcPr/>
                </a:tc>
                <a:extLst>
                  <a:ext uri="{0D108BD9-81ED-4DB2-BD59-A6C34878D82A}">
                    <a16:rowId xmlns:a16="http://schemas.microsoft.com/office/drawing/2014/main" val="2411043691"/>
                  </a:ext>
                </a:extLst>
              </a:tr>
              <a:tr h="370840">
                <a:tc>
                  <a:txBody>
                    <a:bodyPr/>
                    <a:lstStyle/>
                    <a:p>
                      <a:r>
                        <a:rPr lang="sr-Cyrl-RS"/>
                        <a:t>Е8</a:t>
                      </a:r>
                      <a:endParaRPr lang="en-GB"/>
                    </a:p>
                  </a:txBody>
                  <a:tcPr/>
                </a:tc>
                <a:tc>
                  <a:txBody>
                    <a:bodyPr/>
                    <a:lstStyle/>
                    <a:p>
                      <a:r>
                        <a:rPr lang="sr-Cyrl-RS"/>
                        <a:t>189,0</a:t>
                      </a:r>
                      <a:endParaRPr lang="en-GB"/>
                    </a:p>
                  </a:txBody>
                  <a:tcPr/>
                </a:tc>
                <a:tc>
                  <a:txBody>
                    <a:bodyPr/>
                    <a:lstStyle/>
                    <a:p>
                      <a:r>
                        <a:rPr lang="sr-Cyrl-RS"/>
                        <a:t>8</a:t>
                      </a:r>
                      <a:endParaRPr lang="en-GB"/>
                    </a:p>
                  </a:txBody>
                  <a:tcPr/>
                </a:tc>
                <a:extLst>
                  <a:ext uri="{0D108BD9-81ED-4DB2-BD59-A6C34878D82A}">
                    <a16:rowId xmlns:a16="http://schemas.microsoft.com/office/drawing/2014/main" val="3881638739"/>
                  </a:ext>
                </a:extLst>
              </a:tr>
              <a:tr h="370840">
                <a:tc>
                  <a:txBody>
                    <a:bodyPr/>
                    <a:lstStyle/>
                    <a:p>
                      <a:r>
                        <a:rPr lang="sr-Cyrl-RS"/>
                        <a:t>Е7</a:t>
                      </a:r>
                      <a:endParaRPr lang="en-GB"/>
                    </a:p>
                  </a:txBody>
                  <a:tcPr/>
                </a:tc>
                <a:tc>
                  <a:txBody>
                    <a:bodyPr/>
                    <a:lstStyle/>
                    <a:p>
                      <a:r>
                        <a:rPr lang="sr-Cyrl-RS"/>
                        <a:t>192,4</a:t>
                      </a:r>
                      <a:endParaRPr lang="en-GB"/>
                    </a:p>
                  </a:txBody>
                  <a:tcPr/>
                </a:tc>
                <a:tc>
                  <a:txBody>
                    <a:bodyPr/>
                    <a:lstStyle/>
                    <a:p>
                      <a:r>
                        <a:rPr lang="sr-Cyrl-RS"/>
                        <a:t>9</a:t>
                      </a:r>
                      <a:endParaRPr lang="en-GB"/>
                    </a:p>
                  </a:txBody>
                  <a:tcPr/>
                </a:tc>
                <a:extLst>
                  <a:ext uri="{0D108BD9-81ED-4DB2-BD59-A6C34878D82A}">
                    <a16:rowId xmlns:a16="http://schemas.microsoft.com/office/drawing/2014/main" val="414827671"/>
                  </a:ext>
                </a:extLst>
              </a:tr>
            </a:tbl>
          </a:graphicData>
        </a:graphic>
      </p:graphicFrame>
      <p:sp>
        <p:nvSpPr>
          <p:cNvPr id="19" name="TextBox 18">
            <a:extLst>
              <a:ext uri="{FF2B5EF4-FFF2-40B4-BE49-F238E27FC236}">
                <a16:creationId xmlns:a16="http://schemas.microsoft.com/office/drawing/2014/main" id="{50BEBDCC-F196-01AD-B281-177D1D1DDD35}"/>
              </a:ext>
            </a:extLst>
          </p:cNvPr>
          <p:cNvSpPr txBox="1"/>
          <p:nvPr/>
        </p:nvSpPr>
        <p:spPr>
          <a:xfrm>
            <a:off x="914400" y="1537717"/>
            <a:ext cx="5181600" cy="369332"/>
          </a:xfrm>
          <a:prstGeom prst="rect">
            <a:avLst/>
          </a:prstGeom>
          <a:noFill/>
        </p:spPr>
        <p:txBody>
          <a:bodyPr wrap="square" rtlCol="0">
            <a:spAutoFit/>
          </a:bodyPr>
          <a:lstStyle/>
          <a:p>
            <a:pPr algn="ctr"/>
            <a:r>
              <a:rPr lang="sr-Cyrl-RS">
                <a:solidFill>
                  <a:srgbClr val="7E001B"/>
                </a:solidFill>
              </a:rPr>
              <a:t>Сортирано по узлазном редоследу за висину</a:t>
            </a:r>
          </a:p>
        </p:txBody>
      </p:sp>
      <p:sp>
        <p:nvSpPr>
          <p:cNvPr id="2" name="TextBox 1">
            <a:extLst>
              <a:ext uri="{FF2B5EF4-FFF2-40B4-BE49-F238E27FC236}">
                <a16:creationId xmlns:a16="http://schemas.microsoft.com/office/drawing/2014/main" id="{770D84A9-A5DD-7408-BFDB-CF356B2170C5}"/>
              </a:ext>
            </a:extLst>
          </p:cNvPr>
          <p:cNvSpPr txBox="1"/>
          <p:nvPr/>
        </p:nvSpPr>
        <p:spPr>
          <a:xfrm>
            <a:off x="6172200" y="1537717"/>
            <a:ext cx="5181600" cy="369332"/>
          </a:xfrm>
          <a:prstGeom prst="rect">
            <a:avLst/>
          </a:prstGeom>
          <a:noFill/>
        </p:spPr>
        <p:txBody>
          <a:bodyPr wrap="square" rtlCol="0">
            <a:spAutoFit/>
          </a:bodyPr>
          <a:lstStyle/>
          <a:p>
            <a:pPr algn="ctr"/>
            <a:r>
              <a:rPr lang="sr-Cyrl-RS">
                <a:solidFill>
                  <a:srgbClr val="7E001B"/>
                </a:solidFill>
              </a:rPr>
              <a:t>Оригинални редослед испитаника</a:t>
            </a:r>
          </a:p>
        </p:txBody>
      </p:sp>
      <p:sp>
        <p:nvSpPr>
          <p:cNvPr id="3" name="Rectangle: Rounded Corners 2">
            <a:extLst>
              <a:ext uri="{FF2B5EF4-FFF2-40B4-BE49-F238E27FC236}">
                <a16:creationId xmlns:a16="http://schemas.microsoft.com/office/drawing/2014/main" id="{A724CF70-B5FF-26B0-E5A8-AD667FD62355}"/>
              </a:ext>
            </a:extLst>
          </p:cNvPr>
          <p:cNvSpPr/>
          <p:nvPr/>
        </p:nvSpPr>
        <p:spPr>
          <a:xfrm>
            <a:off x="2655584" y="4339087"/>
            <a:ext cx="2787684" cy="724619"/>
          </a:xfrm>
          <a:prstGeom prst="roundRect">
            <a:avLst/>
          </a:prstGeom>
          <a:solidFill>
            <a:srgbClr val="7E001B">
              <a:alpha val="12941"/>
            </a:srgbClr>
          </a:solidFill>
          <a:ln>
            <a:solidFill>
              <a:srgbClr val="A045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544F591-B08D-31BE-87D6-9A502435DA9B}"/>
              </a:ext>
            </a:extLst>
          </p:cNvPr>
          <p:cNvSpPr txBox="1"/>
          <p:nvPr/>
        </p:nvSpPr>
        <p:spPr>
          <a:xfrm>
            <a:off x="4500541" y="5170535"/>
            <a:ext cx="1885453" cy="369332"/>
          </a:xfrm>
          <a:prstGeom prst="rect">
            <a:avLst/>
          </a:prstGeom>
          <a:noFill/>
        </p:spPr>
        <p:txBody>
          <a:bodyPr wrap="none" rtlCol="0">
            <a:spAutoFit/>
          </a:bodyPr>
          <a:lstStyle/>
          <a:p>
            <a:pPr algn="ctr"/>
            <a:r>
              <a:rPr lang="sr-Cyrl-RS">
                <a:solidFill>
                  <a:srgbClr val="7E001B"/>
                </a:solidFill>
              </a:rPr>
              <a:t>дељени рангови</a:t>
            </a:r>
          </a:p>
        </p:txBody>
      </p:sp>
      <p:cxnSp>
        <p:nvCxnSpPr>
          <p:cNvPr id="5" name="Straight Arrow Connector 4">
            <a:extLst>
              <a:ext uri="{FF2B5EF4-FFF2-40B4-BE49-F238E27FC236}">
                <a16:creationId xmlns:a16="http://schemas.microsoft.com/office/drawing/2014/main" id="{75704B24-AED1-9A2C-5D05-B7E26DFF8A8A}"/>
              </a:ext>
            </a:extLst>
          </p:cNvPr>
          <p:cNvCxnSpPr>
            <a:cxnSpLocks/>
            <a:stCxn id="4" idx="0"/>
          </p:cNvCxnSpPr>
          <p:nvPr/>
        </p:nvCxnSpPr>
        <p:spPr>
          <a:xfrm flipH="1" flipV="1">
            <a:off x="4977746" y="4891318"/>
            <a:ext cx="465522" cy="279217"/>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3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49</Slides>
  <Notes>39</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Опис узорка у погледу једне квантитативне варијабле   Графичко представљање квантитативних података</vt:lpstr>
      <vt:lpstr>Пре него што почнемо, да се упознамо </vt:lpstr>
      <vt:lpstr>А сад, назад на квантитативне варијабле…</vt:lpstr>
      <vt:lpstr>Теме за данас</vt:lpstr>
      <vt:lpstr>1. Квантитативни резултати описани математичким терминима</vt:lpstr>
      <vt:lpstr>Шта су резултати на квантитативној варијабли, математички гледано?</vt:lpstr>
      <vt:lpstr>2. Уређивање квантитативних резултата</vt:lpstr>
      <vt:lpstr>Сортирање резултата</vt:lpstr>
      <vt:lpstr>Рангирање резултата</vt:lpstr>
      <vt:lpstr>Јединична расподела (релативних) учестаности</vt:lpstr>
      <vt:lpstr>Расподела (релативних) учестаности са групним интервалима</vt:lpstr>
      <vt:lpstr>Расподела (релативних) кумулативних учестаности</vt:lpstr>
      <vt:lpstr>3. Графички приказ расподеле квантитативних резултата</vt:lpstr>
      <vt:lpstr>Графички приказ расподеле учестаности</vt:lpstr>
      <vt:lpstr>Графички приказ расподеле учестаности</vt:lpstr>
      <vt:lpstr>Графички приказ расподеле кумулативне учестаности</vt:lpstr>
      <vt:lpstr>4. Облици расподеле квантитативних резултата</vt:lpstr>
      <vt:lpstr>Унимодалне расподеле</vt:lpstr>
      <vt:lpstr>Унимодалне расподеле</vt:lpstr>
      <vt:lpstr>Мултимодалне расподеле</vt:lpstr>
      <vt:lpstr>5. Нумерички опис квантитативних резултата</vt:lpstr>
      <vt:lpstr>Мере локације</vt:lpstr>
      <vt:lpstr>Централна тенденција</vt:lpstr>
      <vt:lpstr>Мере централне тенденције</vt:lpstr>
      <vt:lpstr>Мере централне тенденције</vt:lpstr>
      <vt:lpstr>Мере централне тенденције</vt:lpstr>
      <vt:lpstr>Друге мере локације: перцентили</vt:lpstr>
      <vt:lpstr>Друге мере локације: квартили, децили, квинтили, квантили</vt:lpstr>
      <vt:lpstr>Облик расподеле и мере централне тенденције</vt:lpstr>
      <vt:lpstr>Како изабрати меру централне тенденције?</vt:lpstr>
      <vt:lpstr>Како изабрати меру централне тенденције?</vt:lpstr>
      <vt:lpstr>Варијабилност (распршење)</vt:lpstr>
      <vt:lpstr>Мере распршења (варијабилности)</vt:lpstr>
      <vt:lpstr>Мере распршења (варијабилности)</vt:lpstr>
      <vt:lpstr>Мере распршења (варијабилности)</vt:lpstr>
      <vt:lpstr>Релативне мере варијабилности</vt:lpstr>
      <vt:lpstr>Мере облика унимодалне расподеле</vt:lpstr>
      <vt:lpstr>Мере облика унимодалне расподеле</vt:lpstr>
      <vt:lpstr>Мере облика унимодалне расподеле</vt:lpstr>
      <vt:lpstr>Мере облика унимодалне расподеле</vt:lpstr>
      <vt:lpstr>6. Графички приказ квантитативних резултата са мерама ЦТ и варијабилности и упутства за графике</vt:lpstr>
      <vt:lpstr>Кутијасти дијаграм </vt:lpstr>
      <vt:lpstr>Савети за осмишљавање графика</vt:lpstr>
      <vt:lpstr>Савети за осмишљавање графика</vt:lpstr>
      <vt:lpstr>Савети за осмишљавање графика</vt:lpstr>
      <vt:lpstr>Савети за осмишљавање графика</vt:lpstr>
      <vt:lpstr>Савети за осмишљавање графика</vt:lpstr>
      <vt:lpstr>7. Да сумирамо…</vt:lpstr>
      <vt:lpstr>Да сумирамо… Статистички опис узорка у погледу једне квантитативне варијабле треба да садржи: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Anđela Šoškić</dc:creator>
  <cp:revision>2</cp:revision>
  <dcterms:created xsi:type="dcterms:W3CDTF">2024-10-18T14:55:08Z</dcterms:created>
  <dcterms:modified xsi:type="dcterms:W3CDTF">2025-11-19T10:37:32Z</dcterms:modified>
</cp:coreProperties>
</file>