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6"/>
  </p:notesMasterIdLst>
  <p:sldIdLst>
    <p:sldId id="256" r:id="rId2"/>
    <p:sldId id="278" r:id="rId3"/>
    <p:sldId id="279" r:id="rId4"/>
    <p:sldId id="280" r:id="rId5"/>
    <p:sldId id="281" r:id="rId6"/>
    <p:sldId id="282" r:id="rId7"/>
    <p:sldId id="284" r:id="rId8"/>
    <p:sldId id="285" r:id="rId9"/>
    <p:sldId id="283" r:id="rId10"/>
    <p:sldId id="287" r:id="rId11"/>
    <p:sldId id="288" r:id="rId12"/>
    <p:sldId id="289" r:id="rId13"/>
    <p:sldId id="290" r:id="rId14"/>
    <p:sldId id="296" r:id="rId15"/>
    <p:sldId id="300" r:id="rId16"/>
    <p:sldId id="291" r:id="rId17"/>
    <p:sldId id="301" r:id="rId18"/>
    <p:sldId id="292" r:id="rId19"/>
    <p:sldId id="298" r:id="rId20"/>
    <p:sldId id="293" r:id="rId21"/>
    <p:sldId id="299" r:id="rId22"/>
    <p:sldId id="294" r:id="rId23"/>
    <p:sldId id="302" r:id="rId24"/>
    <p:sldId id="28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42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02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91FEE-0D93-439E-8A13-B7571EBFD8F2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FA427-708E-4703-86AF-DF5ABD43B0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74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DFA427-708E-4703-86AF-DF5ABD43B03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62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076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22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74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20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941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805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8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26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587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3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7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FDD7639-22A6-41E0-87A8-8A6EEDA77906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FDD7639-22A6-41E0-87A8-8A6EEDA77906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52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90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5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54513" y="1628078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sr-Latn-RS" sz="4800" dirty="0"/>
              <a:t>P</a:t>
            </a:r>
            <a:r>
              <a:rPr lang="x-none" sz="4800"/>
              <a:t>rocedur</a:t>
            </a:r>
            <a:r>
              <a:rPr lang="sr-Latn-RS" sz="4800" dirty="0"/>
              <a:t>e</a:t>
            </a:r>
            <a:r>
              <a:rPr lang="x-none" sz="4800"/>
              <a:t> primene </a:t>
            </a:r>
            <a:r>
              <a:rPr lang="sr-Latn-CS" sz="4800" dirty="0"/>
              <a:t>obuhvatnog sistema </a:t>
            </a:r>
            <a:br>
              <a:rPr lang="sr-Latn-CS" sz="4800" dirty="0"/>
            </a:br>
            <a:r>
              <a:rPr lang="sr-Latn-CS" sz="4800" dirty="0"/>
              <a:t>Džona Eksnera</a:t>
            </a:r>
            <a:endParaRPr lang="en-US" sz="4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sr-Latn-R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42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43433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/>
              <a:t>Kolor </a:t>
            </a:r>
            <a:r>
              <a:rPr lang="sr-Latn-RS" sz="3600" b="1" dirty="0" smtClean="0"/>
              <a:t>odgovori- C, CF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214" y="1845734"/>
            <a:ext cx="10993820" cy="4481494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/>
              <a:t>Čisti </a:t>
            </a:r>
            <a:r>
              <a:rPr lang="sr-Latn-RS" b="1" dirty="0"/>
              <a:t>kolor </a:t>
            </a:r>
            <a:r>
              <a:rPr lang="sr-Latn-RS" b="1" dirty="0" smtClean="0"/>
              <a:t>odgovor </a:t>
            </a:r>
            <a:r>
              <a:rPr lang="en-US" b="1" dirty="0" smtClean="0"/>
              <a:t>(</a:t>
            </a:r>
            <a:r>
              <a:rPr lang="sr-Latn-RS" b="1" dirty="0" smtClean="0"/>
              <a:t>C</a:t>
            </a:r>
            <a:r>
              <a:rPr lang="en-US" b="1" dirty="0" smtClean="0"/>
              <a:t>)</a:t>
            </a:r>
            <a:r>
              <a:rPr lang="sr-Latn-RS" b="1" dirty="0" smtClean="0"/>
              <a:t>–</a:t>
            </a:r>
            <a:r>
              <a:rPr lang="sr-Latn-RS" dirty="0" smtClean="0"/>
              <a:t>baziran isključivo na boji, retko se sreću – </a:t>
            </a:r>
            <a:r>
              <a:rPr lang="sr-Latn-RS" i="1" dirty="0" smtClean="0"/>
              <a:t>plavo je, moglo bi biti voda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Artikulacija forme- </a:t>
            </a:r>
            <a:r>
              <a:rPr lang="sr-Latn-RS" dirty="0" smtClean="0"/>
              <a:t>oprezno, u kontekstu ostalih odgovora, da li subjek koristi oblik da definiše odgovor (</a:t>
            </a:r>
            <a:r>
              <a:rPr lang="sr-Latn-RS" i="1" dirty="0" smtClean="0"/>
              <a:t>krv koja kaplje- </a:t>
            </a:r>
            <a:r>
              <a:rPr lang="sr-Latn-RS" dirty="0" smtClean="0"/>
              <a:t>FC) ili percept može imati </a:t>
            </a:r>
            <a:r>
              <a:rPr lang="sr-Latn-RS" u="sng" dirty="0" smtClean="0"/>
              <a:t>neograničeni broj oblika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Step down princip- </a:t>
            </a:r>
            <a:r>
              <a:rPr lang="sr-Latn-RS" i="1" dirty="0" smtClean="0"/>
              <a:t>krv na medvedima koji se tuku- CF; tuku se, okolo krv-C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Dve kolor determinante u istom odgvoru- </a:t>
            </a:r>
            <a:r>
              <a:rPr lang="sr-Latn-RS" dirty="0" smtClean="0"/>
              <a:t>2 različita objekta (</a:t>
            </a:r>
            <a:r>
              <a:rPr lang="sr-Latn-RS" i="1" dirty="0" smtClean="0"/>
              <a:t>patuljci sa crvenim kapama greju ruke nad vatrom</a:t>
            </a:r>
            <a:r>
              <a:rPr lang="sr-Latn-RS" dirty="0" smtClean="0"/>
              <a:t>- FC i </a:t>
            </a:r>
            <a:r>
              <a:rPr lang="sr-Latn-RS" b="1" dirty="0" smtClean="0"/>
              <a:t>CF) </a:t>
            </a:r>
            <a:r>
              <a:rPr lang="sr-Latn-RS" dirty="0" smtClean="0"/>
              <a:t>- kodira se odgovor </a:t>
            </a:r>
            <a:r>
              <a:rPr lang="sr-Latn-RS" u="sng" dirty="0" smtClean="0"/>
              <a:t>nižeg kvaliteta </a:t>
            </a:r>
            <a:r>
              <a:rPr lang="sr-Latn-RS" dirty="0" smtClean="0"/>
              <a:t>zbog interpretativnog značaja</a:t>
            </a:r>
          </a:p>
          <a:p>
            <a:pPr marL="0" indent="0">
              <a:buNone/>
            </a:pPr>
            <a:r>
              <a:rPr lang="sr-Latn-RS" b="1" dirty="0" smtClean="0"/>
              <a:t>Kolor-forma odgovor (CF)- </a:t>
            </a:r>
            <a:r>
              <a:rPr lang="sr-Latn-RS" dirty="0" smtClean="0"/>
              <a:t>odgovor primarno zasnovan na boji, ali uključuje i formu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Razlikovanje CF od C-  </a:t>
            </a:r>
            <a:r>
              <a:rPr lang="sr-Latn-RS" i="1" dirty="0" smtClean="0"/>
              <a:t>sladoled-</a:t>
            </a:r>
            <a:r>
              <a:rPr lang="sr-Latn-RS" dirty="0" smtClean="0"/>
              <a:t>C ili </a:t>
            </a:r>
            <a:r>
              <a:rPr lang="sr-Latn-RS" i="1" dirty="0" smtClean="0"/>
              <a:t>dve kugle sladoleda </a:t>
            </a:r>
            <a:r>
              <a:rPr lang="sr-Latn-RS" dirty="0" smtClean="0"/>
              <a:t>–C</a:t>
            </a:r>
            <a:r>
              <a:rPr lang="en-US" dirty="0" smtClean="0"/>
              <a:t>F</a:t>
            </a:r>
            <a:r>
              <a:rPr lang="sr-Latn-RS" dirty="0" smtClean="0"/>
              <a:t>; </a:t>
            </a:r>
            <a:r>
              <a:rPr lang="sr-Latn-RS" i="1" dirty="0" smtClean="0"/>
              <a:t>požar</a:t>
            </a:r>
            <a:r>
              <a:rPr lang="sr-Latn-RS" dirty="0" smtClean="0"/>
              <a:t>-C ili </a:t>
            </a:r>
            <a:r>
              <a:rPr lang="sr-Latn-RS" i="1" dirty="0" smtClean="0"/>
              <a:t>plamen šumskog požara</a:t>
            </a:r>
            <a:r>
              <a:rPr lang="sr-Latn-RS" dirty="0" smtClean="0"/>
              <a:t>-CF</a:t>
            </a:r>
          </a:p>
          <a:p>
            <a:pPr>
              <a:buFont typeface="Wingdings" pitchFamily="2" charset="2"/>
              <a:buChar char="Ø"/>
            </a:pPr>
            <a:r>
              <a:rPr lang="sr-Latn-RS" dirty="0"/>
              <a:t>Razlikovanje CF od </a:t>
            </a:r>
            <a:r>
              <a:rPr lang="sr-Latn-RS" dirty="0" smtClean="0"/>
              <a:t>FC- </a:t>
            </a:r>
            <a:r>
              <a:rPr lang="sr-Latn-RS" i="1" dirty="0" smtClean="0"/>
              <a:t>mnogo šarenog cveća- </a:t>
            </a:r>
            <a:r>
              <a:rPr lang="sr-Latn-RS" dirty="0" smtClean="0"/>
              <a:t>CF ili </a:t>
            </a:r>
            <a:r>
              <a:rPr lang="sr-Latn-RS" i="1" dirty="0" smtClean="0"/>
              <a:t>raznobojno cveće, latice, prašnici, tučak</a:t>
            </a:r>
            <a:r>
              <a:rPr lang="sr-Latn-RS" dirty="0" smtClean="0"/>
              <a:t>,.. –FC</a:t>
            </a:r>
          </a:p>
          <a:p>
            <a:pPr marL="0" indent="0">
              <a:buNone/>
            </a:pPr>
            <a:r>
              <a:rPr lang="sr-Latn-RS" dirty="0" smtClean="0"/>
              <a:t>Proveriti, ne podrazumevati: </a:t>
            </a:r>
            <a:r>
              <a:rPr lang="sr-Latn-RS" i="1" dirty="0" smtClean="0"/>
              <a:t>šta je učinilo da Vam to izgleda kao...!</a:t>
            </a:r>
            <a:endParaRPr lang="en-US" i="1" dirty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2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34379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/>
              <a:t>Kolor odgovori- </a:t>
            </a:r>
            <a:r>
              <a:rPr lang="sr-Latn-RS" sz="3600" b="1" dirty="0" smtClean="0"/>
              <a:t>FC</a:t>
            </a:r>
            <a:r>
              <a:rPr lang="sr-Latn-RS" sz="3600" b="1" dirty="0"/>
              <a:t>, </a:t>
            </a:r>
            <a:r>
              <a:rPr lang="sr-Latn-RS" sz="3600" b="1" dirty="0" smtClean="0"/>
              <a:t>Cn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760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b="1" dirty="0"/>
              <a:t>F</a:t>
            </a:r>
            <a:r>
              <a:rPr lang="sr-Latn-RS" b="1" dirty="0" smtClean="0"/>
              <a:t>orma –kolor odgovor (FC)- </a:t>
            </a:r>
            <a:r>
              <a:rPr lang="sr-Latn-RS" dirty="0"/>
              <a:t>odgovor primarno zasnovan na </a:t>
            </a:r>
            <a:r>
              <a:rPr lang="sr-Latn-RS" dirty="0" smtClean="0"/>
              <a:t>formi, ali </a:t>
            </a:r>
            <a:r>
              <a:rPr lang="sr-Latn-RS" dirty="0"/>
              <a:t>uključuje i </a:t>
            </a:r>
            <a:r>
              <a:rPr lang="sr-Latn-RS" dirty="0" smtClean="0"/>
              <a:t>boju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Najveći stepen artikulacije, kontolisano korišćenje boj</a:t>
            </a:r>
            <a:r>
              <a:rPr lang="sr-Latn-RS" dirty="0"/>
              <a:t>e (</a:t>
            </a:r>
            <a:r>
              <a:rPr lang="sr-Latn-RS" i="1" dirty="0"/>
              <a:t>zeleni gušter, crvena mašna</a:t>
            </a:r>
            <a:r>
              <a:rPr lang="sr-Latn-RS" dirty="0"/>
              <a:t>)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Specifičnost kontura ukazuje na FC- </a:t>
            </a:r>
            <a:r>
              <a:rPr lang="sr-Latn-RS" i="1" dirty="0" smtClean="0"/>
              <a:t>zeleni grm, verovatno maline, ima takvo  lišće..., </a:t>
            </a:r>
            <a:r>
              <a:rPr lang="sr-Latn-RS" dirty="0" smtClean="0"/>
              <a:t>ako ostaje nedoumica, kodira se niži kvalitet</a:t>
            </a:r>
          </a:p>
          <a:p>
            <a:pPr marL="0" indent="0">
              <a:buNone/>
            </a:pPr>
            <a:r>
              <a:rPr lang="sr-Latn-RS" b="1" dirty="0" smtClean="0"/>
              <a:t>Imenovanje boje- Cn- </a:t>
            </a:r>
            <a:r>
              <a:rPr lang="sr-Latn-RS" dirty="0" smtClean="0"/>
              <a:t>bez identifikacije sadržaja- </a:t>
            </a:r>
            <a:r>
              <a:rPr lang="sr-Latn-RS" i="1" dirty="0" smtClean="0"/>
              <a:t>crveno, žuto, plavo,...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Razlikovati od komentara- </a:t>
            </a:r>
            <a:r>
              <a:rPr lang="sr-Latn-RS" i="1" dirty="0" smtClean="0"/>
              <a:t>vrlo lepe boje!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Sekvenca- u odgovoru se javljaju i drugi odgovori, npr</a:t>
            </a:r>
            <a:r>
              <a:rPr lang="en-US" dirty="0" smtClean="0"/>
              <a:t>.</a:t>
            </a:r>
            <a:r>
              <a:rPr lang="sr-Latn-RS" dirty="0" smtClean="0"/>
              <a:t> CF na istoj pov</a:t>
            </a:r>
            <a:r>
              <a:rPr lang="sr-Latn-RS" dirty="0"/>
              <a:t>ršini</a:t>
            </a:r>
          </a:p>
          <a:p>
            <a:pPr marL="0" indent="0">
              <a:buNone/>
            </a:pPr>
            <a:r>
              <a:rPr lang="sr-Latn-RS" b="1" dirty="0" smtClean="0"/>
              <a:t>Interpretacija-</a:t>
            </a:r>
            <a:r>
              <a:rPr lang="sr-Latn-RS" dirty="0" smtClean="0"/>
              <a:t>  povezanost  sa pozitivnim afektom, euforijom</a:t>
            </a:r>
          </a:p>
          <a:p>
            <a:pPr>
              <a:buFont typeface="Wingdings" pitchFamily="2" charset="2"/>
              <a:buChar char="Ø"/>
            </a:pPr>
            <a:r>
              <a:rPr lang="sr-Latn-RS" u="sng" dirty="0"/>
              <a:t>S</a:t>
            </a:r>
            <a:r>
              <a:rPr lang="sr-Latn-RS" u="sng" dirty="0" smtClean="0"/>
              <a:t>tepen uključenosti forme ukazuje na stepen modulacije i kontrole afekta, </a:t>
            </a:r>
            <a:r>
              <a:rPr lang="en-US" u="sng" dirty="0" smtClean="0"/>
              <a:t>(</a:t>
            </a:r>
            <a:r>
              <a:rPr lang="en-US" u="sng" dirty="0" err="1" smtClean="0"/>
              <a:t>kolor</a:t>
            </a:r>
            <a:r>
              <a:rPr lang="en-US" u="sng" dirty="0" smtClean="0"/>
              <a:t> </a:t>
            </a:r>
            <a:r>
              <a:rPr lang="sr-Latn-RS" u="sng" dirty="0" smtClean="0"/>
              <a:t>š</a:t>
            </a:r>
            <a:r>
              <a:rPr lang="en-US" u="sng" dirty="0" smtClean="0"/>
              <a:t>ok</a:t>
            </a:r>
            <a:r>
              <a:rPr lang="sr-Latn-RS" u="sng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Dodatne interpretacije u odnosu prema M, C’, klaster afektiviteta, kontrole i tolerancije stresa</a:t>
            </a:r>
          </a:p>
        </p:txBody>
      </p:sp>
    </p:spTree>
    <p:extLst>
      <p:ext uri="{BB962C8B-B14F-4D97-AF65-F5344CB8AC3E}">
        <p14:creationId xmlns:p14="http://schemas.microsoft.com/office/powerpoint/2010/main" val="127800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lnSpc>
                <a:spcPct val="85000"/>
              </a:lnSpc>
              <a:spcBef>
                <a:spcPct val="0"/>
              </a:spcBef>
            </a:pPr>
            <a:r>
              <a:rPr lang="en-US" sz="3100" dirty="0" smtClean="0"/>
              <a:t>      </a:t>
            </a:r>
            <a:r>
              <a:rPr lang="x-none" sz="3100" smtClean="0"/>
              <a:t>Ahromatsk</a:t>
            </a:r>
            <a:r>
              <a:rPr lang="en-US" sz="3100" dirty="0" smtClean="0"/>
              <a:t>e </a:t>
            </a:r>
            <a:r>
              <a:rPr lang="en-US" sz="3100" dirty="0" err="1" smtClean="0"/>
              <a:t>kolor</a:t>
            </a:r>
            <a:r>
              <a:rPr lang="en-US" sz="3100" dirty="0" smtClean="0"/>
              <a:t> </a:t>
            </a:r>
            <a:r>
              <a:rPr lang="en-US" sz="3100" dirty="0" err="1" smtClean="0"/>
              <a:t>determinante</a:t>
            </a:r>
            <a:r>
              <a:rPr lang="en-US" sz="3100" dirty="0" smtClean="0"/>
              <a:t>- </a:t>
            </a:r>
            <a:r>
              <a:rPr lang="x-none" sz="3100" smtClean="0"/>
              <a:t>Cʼ,CʼF, FCʼ</a:t>
            </a:r>
            <a:br>
              <a:rPr lang="x-none" sz="310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971" y="1845734"/>
            <a:ext cx="10295709" cy="45659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200" b="1" dirty="0" err="1" smtClean="0"/>
              <a:t>Klju</a:t>
            </a:r>
            <a:r>
              <a:rPr lang="sr-Latn-RS" sz="2200" b="1" dirty="0" smtClean="0"/>
              <a:t>čne reči</a:t>
            </a:r>
            <a:r>
              <a:rPr lang="sr-Latn-RS" sz="2200" dirty="0" smtClean="0"/>
              <a:t>- crno, belo, sivo, </a:t>
            </a:r>
          </a:p>
          <a:p>
            <a:pPr>
              <a:buFont typeface="Wingdings" pitchFamily="2" charset="2"/>
              <a:buChar char="Ø"/>
            </a:pPr>
            <a:r>
              <a:rPr lang="sr-Latn-RS" sz="2200" dirty="0" smtClean="0"/>
              <a:t>U fazi provere </a:t>
            </a:r>
            <a:r>
              <a:rPr lang="sr-Latn-RS" sz="2200" b="1" dirty="0" smtClean="0"/>
              <a:t>reči</a:t>
            </a:r>
            <a:r>
              <a:rPr lang="sr-Latn-RS" sz="2200" dirty="0" smtClean="0"/>
              <a:t>- </a:t>
            </a:r>
            <a:r>
              <a:rPr lang="sr-Latn-RS" sz="2200" i="1" dirty="0" smtClean="0"/>
              <a:t>mračni, svetli, noćni, čist, prljav, sneg, ugalj</a:t>
            </a:r>
            <a:r>
              <a:rPr lang="sr-Latn-RS" sz="2200" dirty="0" smtClean="0"/>
              <a:t>- </a:t>
            </a:r>
            <a:r>
              <a:rPr lang="sr-Latn-RS" sz="2200" u="sng" dirty="0" smtClean="0"/>
              <a:t>kongruentnost sadržaja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C’- </a:t>
            </a:r>
            <a:r>
              <a:rPr lang="sr-Latn-RS" sz="2200" dirty="0" smtClean="0"/>
              <a:t>čist ahromatski odgovor- </a:t>
            </a:r>
            <a:r>
              <a:rPr lang="sr-Latn-RS" sz="2200" i="1" dirty="0" smtClean="0"/>
              <a:t>blato... Crno kao blato;  ugalj,... Crno kao ugalj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C’F-</a:t>
            </a:r>
            <a:r>
              <a:rPr lang="sr-Latn-RS" sz="2200" dirty="0" smtClean="0"/>
              <a:t> sekundarna upotreba forme- </a:t>
            </a:r>
            <a:r>
              <a:rPr lang="sr-Latn-RS" sz="2200" i="1" dirty="0" smtClean="0"/>
              <a:t>beli oblaci; crno parče uglja;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FC’</a:t>
            </a:r>
            <a:r>
              <a:rPr lang="sr-Latn-RS" sz="2200" dirty="0" smtClean="0"/>
              <a:t>- ahromatska boja je sekundra- </a:t>
            </a:r>
            <a:r>
              <a:rPr lang="sr-Latn-RS" sz="2200" i="1" dirty="0" smtClean="0"/>
              <a:t>crni slepi miš; afričke figure; veštice zato što su crne,...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Diferencijacija C’ i Y- </a:t>
            </a:r>
            <a:r>
              <a:rPr lang="sr-Latn-RS" sz="2200" dirty="0" smtClean="0"/>
              <a:t>difuzni senčeni odgovori- </a:t>
            </a:r>
            <a:r>
              <a:rPr lang="sr-Latn-RS" sz="2200" u="sng" dirty="0" smtClean="0"/>
              <a:t>nijanse sive </a:t>
            </a:r>
            <a:r>
              <a:rPr lang="sr-Latn-RS" sz="2200" dirty="0" smtClean="0"/>
              <a:t>(dim, senke, magla...)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Interpretacija</a:t>
            </a:r>
            <a:r>
              <a:rPr lang="sr-Latn-RS" sz="2200" dirty="0" smtClean="0"/>
              <a:t>- </a:t>
            </a:r>
            <a:r>
              <a:rPr lang="sr-Latn-RS" sz="2200" u="sng" dirty="0" smtClean="0"/>
              <a:t>povezanost sa depresijom, emocionalnom konstrikcijom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Klasteri</a:t>
            </a:r>
            <a:r>
              <a:rPr lang="sr-Latn-RS" sz="2200" dirty="0" smtClean="0"/>
              <a:t>- kontrola, tolerancija stresa, afektivitet, indeksi- depresivnosti, suicidalnosti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7803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1765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S</a:t>
            </a:r>
            <a:r>
              <a:rPr lang="x-none" sz="3600" b="1" smtClean="0"/>
              <a:t>enčenje</a:t>
            </a:r>
            <a:r>
              <a:rPr lang="sr-Latn-RS" sz="3600" b="1" dirty="0" smtClean="0"/>
              <a:t>- </a:t>
            </a:r>
            <a:r>
              <a:rPr lang="x-none" sz="3600" b="1" smtClean="0"/>
              <a:t>T</a:t>
            </a:r>
            <a:r>
              <a:rPr lang="x-none" sz="3600" b="1"/>
              <a:t>, </a:t>
            </a:r>
            <a:r>
              <a:rPr lang="sr-Latn-RS" sz="3600" b="1" dirty="0" smtClean="0"/>
              <a:t>V</a:t>
            </a:r>
            <a:r>
              <a:rPr lang="x-none" sz="3600" b="1" smtClean="0"/>
              <a:t>, </a:t>
            </a:r>
            <a:r>
              <a:rPr lang="sr-Latn-RS" sz="3600" b="1" dirty="0" smtClean="0"/>
              <a:t>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Ø"/>
            </a:pPr>
            <a:r>
              <a:rPr lang="sr-Latn-RS" sz="3100" b="1" dirty="0" smtClean="0"/>
              <a:t>T- tekstura, </a:t>
            </a:r>
          </a:p>
          <a:p>
            <a:pPr lvl="1">
              <a:buFont typeface="Wingdings" pitchFamily="2" charset="2"/>
              <a:buChar char="Ø"/>
            </a:pPr>
            <a:r>
              <a:rPr lang="sr-Latn-RS" sz="3100" b="1" dirty="0" smtClean="0"/>
              <a:t>V-vista-dimenzionalnost,</a:t>
            </a:r>
          </a:p>
          <a:p>
            <a:pPr lvl="1">
              <a:buFont typeface="Wingdings" pitchFamily="2" charset="2"/>
              <a:buChar char="Ø"/>
            </a:pPr>
            <a:r>
              <a:rPr lang="sr-Latn-RS" sz="3100" b="1" dirty="0" smtClean="0"/>
              <a:t>Y- nejednaka osenčenost</a:t>
            </a:r>
          </a:p>
          <a:p>
            <a:pPr lvl="1">
              <a:buFont typeface="Wingdings" pitchFamily="2" charset="2"/>
              <a:buChar char="Ø"/>
            </a:pPr>
            <a:r>
              <a:rPr lang="sr-Latn-RS" sz="3100" dirty="0" smtClean="0"/>
              <a:t>izbor samo jedne determinante za jedan objekat, </a:t>
            </a:r>
          </a:p>
          <a:p>
            <a:pPr lvl="1">
              <a:buFont typeface="Wingdings" pitchFamily="2" charset="2"/>
              <a:buChar char="Ø"/>
            </a:pPr>
            <a:r>
              <a:rPr lang="sr-Latn-RS" sz="3100" dirty="0" smtClean="0"/>
              <a:t>više determinanti za različite objekate- </a:t>
            </a:r>
            <a:r>
              <a:rPr lang="sr-Latn-RS" sz="3100" u="sng" dirty="0" smtClean="0"/>
              <a:t>blendirani odgovor</a:t>
            </a:r>
          </a:p>
          <a:p>
            <a:pPr marL="201168" lvl="1" indent="0">
              <a:buNone/>
            </a:pP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/>
              <a:t/>
            </a:r>
            <a:br>
              <a:rPr lang="en-US" sz="31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57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1765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</a:t>
            </a:r>
            <a:r>
              <a:rPr lang="x-none" sz="3200" b="1" smtClean="0"/>
              <a:t>enčenje</a:t>
            </a:r>
            <a:r>
              <a:rPr lang="sr-Latn-RS" sz="3200" b="1" dirty="0" smtClean="0"/>
              <a:t>- </a:t>
            </a:r>
            <a:r>
              <a:rPr lang="x-none" sz="3200" b="1" smtClean="0"/>
              <a:t>Tekstura </a:t>
            </a:r>
            <a:r>
              <a:rPr lang="en-US" sz="3200" b="1" dirty="0" smtClean="0"/>
              <a:t> </a:t>
            </a:r>
            <a:r>
              <a:rPr lang="x-none" sz="3200" b="1"/>
              <a:t>(T, TF, FT)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1485" y="2079170"/>
            <a:ext cx="10112829" cy="4234543"/>
          </a:xfrm>
        </p:spPr>
        <p:txBody>
          <a:bodyPr>
            <a:normAutofit fontScale="55000" lnSpcReduction="20000"/>
          </a:bodyPr>
          <a:lstStyle/>
          <a:p>
            <a:pPr lvl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3800" b="1" dirty="0" smtClean="0"/>
              <a:t>Taktilni utisak</a:t>
            </a:r>
            <a:r>
              <a:rPr lang="sr-Latn-RS" sz="3800" dirty="0" smtClean="0"/>
              <a:t>- elaboracija sastava, površine objekta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3800" b="1" dirty="0" smtClean="0"/>
              <a:t>Ključne reči- </a:t>
            </a:r>
            <a:r>
              <a:rPr lang="sr-Latn-RS" sz="3800" i="1" dirty="0" smtClean="0"/>
              <a:t>mek, gladak, hrapav, vuna, trava, krzno, pliš,..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3800" b="1" dirty="0" smtClean="0"/>
              <a:t>Provera</a:t>
            </a:r>
            <a:r>
              <a:rPr lang="sr-Latn-RS" sz="3800" dirty="0" smtClean="0"/>
              <a:t>- </a:t>
            </a:r>
            <a:r>
              <a:rPr lang="sr-Latn-RS" sz="3800" i="1" dirty="0" smtClean="0"/>
              <a:t>toplo</a:t>
            </a:r>
            <a:r>
              <a:rPr lang="sr-Latn-RS" sz="3800" dirty="0" smtClean="0"/>
              <a:t> </a:t>
            </a:r>
            <a:r>
              <a:rPr lang="en-US" sz="3800" dirty="0" smtClean="0"/>
              <a:t>-</a:t>
            </a:r>
            <a:r>
              <a:rPr lang="sr-Latn-RS" sz="3800" dirty="0" smtClean="0"/>
              <a:t>boj</a:t>
            </a:r>
            <a:r>
              <a:rPr lang="en-US" sz="3800" dirty="0" smtClean="0"/>
              <a:t>a</a:t>
            </a:r>
            <a:r>
              <a:rPr lang="sr-Latn-RS" sz="3800" dirty="0" smtClean="0"/>
              <a:t> </a:t>
            </a:r>
            <a:r>
              <a:rPr lang="sr-Latn-RS" sz="3800" dirty="0" smtClean="0"/>
              <a:t>ili </a:t>
            </a:r>
            <a:r>
              <a:rPr lang="sr-Latn-RS" sz="3800" dirty="0" smtClean="0"/>
              <a:t>mekoć</a:t>
            </a:r>
            <a:r>
              <a:rPr lang="en-US" sz="3800" dirty="0" smtClean="0"/>
              <a:t>a?</a:t>
            </a:r>
            <a:r>
              <a:rPr lang="sr-Latn-RS" sz="3800" dirty="0" smtClean="0"/>
              <a:t> </a:t>
            </a:r>
            <a:r>
              <a:rPr lang="sr-Latn-RS" sz="3800" i="1" dirty="0" smtClean="0"/>
              <a:t>hladno</a:t>
            </a:r>
            <a:r>
              <a:rPr lang="sr-Latn-RS" sz="3800" dirty="0" smtClean="0"/>
              <a:t>- belo ili glatko kao </a:t>
            </a:r>
            <a:r>
              <a:rPr lang="sr-Latn-RS" sz="3800" dirty="0" smtClean="0"/>
              <a:t>led</a:t>
            </a:r>
            <a:r>
              <a:rPr lang="en-US" sz="3800" dirty="0" smtClean="0"/>
              <a:t>?</a:t>
            </a:r>
            <a:endParaRPr lang="sr-Latn-RS" sz="3800" dirty="0" smtClean="0"/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3800" b="1" dirty="0" smtClean="0"/>
              <a:t>Česti sadržaji</a:t>
            </a:r>
            <a:r>
              <a:rPr lang="sr-Latn-RS" sz="3800" dirty="0" smtClean="0"/>
              <a:t>- </a:t>
            </a:r>
            <a:r>
              <a:rPr lang="sr-Latn-RS" sz="3800" i="1" dirty="0" smtClean="0"/>
              <a:t>krzno, ćilim, led, džemper</a:t>
            </a:r>
            <a:r>
              <a:rPr lang="sr-Latn-RS" sz="3800" dirty="0" smtClean="0"/>
              <a:t>; IV i VI karta-</a:t>
            </a:r>
            <a:r>
              <a:rPr lang="en-US" sz="3800" dirty="0" smtClean="0"/>
              <a:t> </a:t>
            </a:r>
            <a:r>
              <a:rPr lang="sr-Latn-RS" sz="3800" dirty="0" smtClean="0"/>
              <a:t>krzno, koža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3800" dirty="0" smtClean="0"/>
              <a:t>Dodir karte kao taktilna impresija</a:t>
            </a:r>
          </a:p>
          <a:p>
            <a:pPr marL="457200" lvl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3800" dirty="0" smtClean="0"/>
              <a:t>Nije svaka koža T- neophodna provera-</a:t>
            </a:r>
            <a:r>
              <a:rPr lang="en-US" sz="3800" dirty="0" smtClean="0"/>
              <a:t> </a:t>
            </a:r>
            <a:r>
              <a:rPr lang="sr-Latn-RS" sz="3800" dirty="0" smtClean="0"/>
              <a:t>isključivo naglašavanje oblika</a:t>
            </a:r>
            <a:r>
              <a:rPr lang="en-US" sz="3800" dirty="0" smtClean="0"/>
              <a:t> </a:t>
            </a:r>
            <a:r>
              <a:rPr lang="sr-Latn-RS" sz="3800" dirty="0" smtClean="0"/>
              <a:t> (</a:t>
            </a:r>
            <a:r>
              <a:rPr lang="en-US" sz="3800" dirty="0" err="1" smtClean="0"/>
              <a:t>iskr</a:t>
            </a:r>
            <a:r>
              <a:rPr lang="sr-Latn-RS" sz="3800" dirty="0" smtClean="0"/>
              <a:t>z</a:t>
            </a:r>
            <a:r>
              <a:rPr lang="en-US" sz="3800" dirty="0" err="1" smtClean="0"/>
              <a:t>ane</a:t>
            </a:r>
            <a:r>
              <a:rPr lang="en-US" sz="3800" dirty="0" smtClean="0"/>
              <a:t>, </a:t>
            </a:r>
            <a:r>
              <a:rPr lang="en-US" sz="3800" dirty="0" err="1" smtClean="0"/>
              <a:t>nepravilne</a:t>
            </a:r>
            <a:r>
              <a:rPr lang="en-US" sz="3800" dirty="0" smtClean="0"/>
              <a:t> </a:t>
            </a:r>
            <a:r>
              <a:rPr lang="en-US" sz="3800" dirty="0" err="1" smtClean="0"/>
              <a:t>ivice</a:t>
            </a:r>
            <a:r>
              <a:rPr lang="en-US" sz="3800" dirty="0" smtClean="0"/>
              <a:t> </a:t>
            </a:r>
            <a:r>
              <a:rPr lang="en-US" sz="3800" dirty="0" err="1" smtClean="0"/>
              <a:t>ko</a:t>
            </a:r>
            <a:r>
              <a:rPr lang="sr-Latn-RS" sz="3800" dirty="0" smtClean="0"/>
              <a:t>že)</a:t>
            </a:r>
          </a:p>
          <a:p>
            <a:pPr lvl="1">
              <a:buFont typeface="Wingdings" pitchFamily="2" charset="2"/>
              <a:buChar char="Ø"/>
            </a:pPr>
            <a:endParaRPr lang="sr-Latn-RS" sz="6200" dirty="0"/>
          </a:p>
          <a:p>
            <a:pPr marL="201168" lvl="1" indent="0">
              <a:buNone/>
            </a:pPr>
            <a:r>
              <a:rPr lang="en-US" sz="5000" dirty="0"/>
              <a:t/>
            </a:r>
            <a:br>
              <a:rPr lang="en-US" sz="5000" dirty="0"/>
            </a:br>
            <a:r>
              <a:rPr lang="en-US" sz="3100" dirty="0"/>
              <a:t/>
            </a:r>
            <a:br>
              <a:rPr lang="en-US" sz="31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5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651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</a:t>
            </a:r>
            <a:r>
              <a:rPr lang="x-none" sz="3200" b="1"/>
              <a:t>enčenje</a:t>
            </a:r>
            <a:r>
              <a:rPr lang="sr-Latn-RS" sz="3200" b="1" dirty="0"/>
              <a:t>- </a:t>
            </a:r>
            <a:r>
              <a:rPr lang="x-none" sz="3200" b="1"/>
              <a:t>Tekstura </a:t>
            </a:r>
            <a:r>
              <a:rPr lang="en-US" sz="3200" b="1" dirty="0"/>
              <a:t> </a:t>
            </a:r>
            <a:r>
              <a:rPr lang="x-none" sz="3200" b="1"/>
              <a:t>(T, TF, FT)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398034" cy="4794553"/>
          </a:xfrm>
        </p:spPr>
        <p:txBody>
          <a:bodyPr>
            <a:normAutofit fontScale="25000" lnSpcReduction="20000"/>
          </a:bodyPr>
          <a:lstStyle/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8000" b="1" dirty="0" smtClean="0"/>
              <a:t>T-</a:t>
            </a:r>
            <a:r>
              <a:rPr lang="sr-Latn-RS" sz="8000" dirty="0" smtClean="0"/>
              <a:t> bez napora da se uključi oblik- </a:t>
            </a:r>
            <a:r>
              <a:rPr lang="sr-Latn-RS" sz="8000" i="1" dirty="0" smtClean="0"/>
              <a:t>meso, vuna, trava, kosa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8000" b="1" dirty="0" smtClean="0"/>
              <a:t>TF</a:t>
            </a:r>
            <a:r>
              <a:rPr lang="sr-Latn-RS" sz="8000" dirty="0" smtClean="0"/>
              <a:t>- </a:t>
            </a:r>
            <a:r>
              <a:rPr lang="sr-Latn-RS" sz="8000" dirty="0"/>
              <a:t>sekundarno uključivanje forme- </a:t>
            </a:r>
            <a:r>
              <a:rPr lang="sr-Latn-RS" sz="8000" i="1" dirty="0"/>
              <a:t>komad leda, masna krpa (Y!), komad krzna, pohovano meso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8000" b="1" dirty="0"/>
              <a:t>FT-</a:t>
            </a:r>
            <a:r>
              <a:rPr lang="sr-Latn-RS" sz="8000" dirty="0"/>
              <a:t> primarna forma- </a:t>
            </a:r>
            <a:r>
              <a:rPr lang="sr-Latn-RS" sz="8000" i="1" dirty="0"/>
              <a:t>odrana koža neke životinje, evo šape, glava..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8000" b="1" dirty="0"/>
              <a:t>Interpretacija</a:t>
            </a:r>
            <a:r>
              <a:rPr lang="sr-Latn-RS" sz="8000" dirty="0"/>
              <a:t>- relacija sa afektivnom deprivacijom, aktuelno ili u prošlosti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8000" b="1" dirty="0" smtClean="0"/>
              <a:t>T=0</a:t>
            </a:r>
            <a:r>
              <a:rPr lang="sr-Latn-RS" sz="8000" dirty="0" smtClean="0"/>
              <a:t>- rane</a:t>
            </a:r>
            <a:r>
              <a:rPr lang="sr-Latn-RS" sz="8000" dirty="0"/>
              <a:t>, neobrađene deprivacije, koje onemogućavaju formiranje objektnih </a:t>
            </a:r>
            <a:r>
              <a:rPr lang="sr-Latn-RS" sz="8000" dirty="0" smtClean="0"/>
              <a:t>relacija</a:t>
            </a:r>
            <a:r>
              <a:rPr lang="en-US" sz="8000" dirty="0" smtClean="0"/>
              <a:t> (</a:t>
            </a:r>
            <a:r>
              <a:rPr lang="en-US" sz="8000" dirty="0" err="1" smtClean="0"/>
              <a:t>afektivne</a:t>
            </a:r>
            <a:r>
              <a:rPr lang="en-US" sz="8000" dirty="0" smtClean="0"/>
              <a:t> </a:t>
            </a:r>
            <a:r>
              <a:rPr lang="en-US" sz="8000" dirty="0" err="1" smtClean="0"/>
              <a:t>vezanosti</a:t>
            </a:r>
            <a:r>
              <a:rPr lang="en-US" sz="8000" dirty="0" smtClean="0"/>
              <a:t>)</a:t>
            </a:r>
            <a:r>
              <a:rPr lang="sr-Latn-RS" sz="8000" dirty="0" smtClean="0"/>
              <a:t>, </a:t>
            </a:r>
            <a:r>
              <a:rPr lang="sr-Latn-RS" sz="8000" dirty="0"/>
              <a:t>disocijacija potreba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8000" b="1" dirty="0"/>
              <a:t>T=1</a:t>
            </a:r>
            <a:r>
              <a:rPr lang="sr-Latn-RS" sz="8000" dirty="0"/>
              <a:t>- očekivano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8000" b="1" dirty="0" smtClean="0"/>
              <a:t>T&gt; 1- </a:t>
            </a:r>
            <a:r>
              <a:rPr lang="sr-Latn-RS" sz="8000" dirty="0" smtClean="0"/>
              <a:t>povišene afektivne potrebe izazvane emocionalnim gubitkom- aktuelnim ili ranijim, ali nekompenzovanim, hroničnificirani razvojni </a:t>
            </a:r>
            <a:r>
              <a:rPr lang="sr-Latn-RS" sz="8000" dirty="0" smtClean="0"/>
              <a:t>propus</a:t>
            </a:r>
            <a:r>
              <a:rPr lang="en-US" sz="8000" dirty="0" smtClean="0"/>
              <a:t>t</a:t>
            </a:r>
            <a:endParaRPr lang="sr-Latn-RS" sz="8000" dirty="0" smtClean="0"/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8000" b="1" dirty="0" smtClean="0"/>
              <a:t>Klasteri-</a:t>
            </a:r>
            <a:r>
              <a:rPr lang="sr-Latn-RS" sz="8000" dirty="0" smtClean="0"/>
              <a:t> Kontrole i </a:t>
            </a:r>
            <a:r>
              <a:rPr lang="sr-Latn-RS" sz="8000" dirty="0"/>
              <a:t>tolerancije stresa, interpersonalne percepcije, skale CDI, HVI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90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39426"/>
          </a:xfrm>
        </p:spPr>
        <p:txBody>
          <a:bodyPr>
            <a:normAutofit/>
          </a:bodyPr>
          <a:lstStyle/>
          <a:p>
            <a:pPr lvl="1" algn="ctr" rtl="0">
              <a:lnSpc>
                <a:spcPct val="85000"/>
              </a:lnSpc>
              <a:spcBef>
                <a:spcPct val="0"/>
              </a:spcBef>
            </a:pPr>
            <a:r>
              <a:rPr lang="x-none" sz="3200" smtClean="0"/>
              <a:t>Dimenzionalnost</a:t>
            </a:r>
            <a:r>
              <a:rPr lang="en-US" sz="3200" dirty="0" smtClean="0"/>
              <a:t> </a:t>
            </a:r>
            <a:r>
              <a:rPr lang="x-none" sz="3200" smtClean="0"/>
              <a:t> (V, VF, FV)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1" y="2133600"/>
            <a:ext cx="10221685" cy="444137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Latn-RS" sz="2200" dirty="0" smtClean="0"/>
              <a:t>Korišćenje svetlo-taminih karakteristika za interpretaciju </a:t>
            </a:r>
            <a:r>
              <a:rPr lang="sr-Latn-RS" sz="2200" b="1" dirty="0" smtClean="0"/>
              <a:t>dubine, dimenzionalnosti </a:t>
            </a:r>
            <a:r>
              <a:rPr lang="sr-Latn-RS" sz="2200" dirty="0" smtClean="0"/>
              <a:t>(ređe providnost, ispupčenost)- nasuprot ravnoj površini karte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Ključne reči</a:t>
            </a:r>
            <a:r>
              <a:rPr lang="sr-Latn-RS" sz="2200" dirty="0" smtClean="0"/>
              <a:t>- </a:t>
            </a:r>
            <a:r>
              <a:rPr lang="sr-Latn-RS" sz="2200" i="1" dirty="0" smtClean="0"/>
              <a:t>pukotina, klanac, mapa, neravnine, ulaz u pećinu, mostovi, brane, figura ispod prozirne tkanine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V</a:t>
            </a:r>
            <a:r>
              <a:rPr lang="sr-Latn-RS" sz="2200" dirty="0" smtClean="0"/>
              <a:t>- čista vista- retko, bez uključivanja forme- </a:t>
            </a:r>
            <a:r>
              <a:rPr lang="sr-Latn-RS" sz="2200" i="1" dirty="0" smtClean="0"/>
              <a:t>dubina, perspektiva, nešto što štrči</a:t>
            </a:r>
            <a:r>
              <a:rPr lang="sr-Latn-RS" sz="2200" dirty="0" smtClean="0"/>
              <a:t>,..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VF</a:t>
            </a:r>
            <a:r>
              <a:rPr lang="sr-Latn-RS" sz="2200" dirty="0" smtClean="0"/>
              <a:t>- sekundarno uključivanje forme- </a:t>
            </a:r>
            <a:r>
              <a:rPr lang="sr-Latn-RS" sz="2200" i="1" dirty="0" smtClean="0"/>
              <a:t>geografska mapa, dubok kanjon, bunar..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FV</a:t>
            </a:r>
            <a:r>
              <a:rPr lang="sr-Latn-RS" sz="2200" dirty="0" smtClean="0"/>
              <a:t>- forma je primarna- </a:t>
            </a:r>
            <a:r>
              <a:rPr lang="sr-Latn-RS" sz="2200" i="1" dirty="0" smtClean="0"/>
              <a:t>snimak kanjona Kolorada iz aviona, mapa Afrike, </a:t>
            </a:r>
            <a:r>
              <a:rPr lang="sr-Latn-RS" sz="2200" i="1" dirty="0" smtClean="0"/>
              <a:t>bunar</a:t>
            </a:r>
            <a:r>
              <a:rPr lang="en-US" sz="2200" i="1" dirty="0" smtClean="0"/>
              <a:t> (!)</a:t>
            </a:r>
            <a:endParaRPr lang="sr-Latn-RS" sz="2200" i="1" dirty="0" smtClean="0"/>
          </a:p>
          <a:p>
            <a:pPr>
              <a:buFont typeface="Wingdings" pitchFamily="2" charset="2"/>
              <a:buChar char="Ø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5311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06768"/>
          </a:xfrm>
        </p:spPr>
        <p:txBody>
          <a:bodyPr>
            <a:normAutofit/>
          </a:bodyPr>
          <a:lstStyle/>
          <a:p>
            <a:pPr algn="ctr"/>
            <a:r>
              <a:rPr lang="x-none" sz="3200" b="1"/>
              <a:t>Dimenzionalnost</a:t>
            </a:r>
            <a:r>
              <a:rPr lang="en-US" sz="3200" b="1" dirty="0"/>
              <a:t> </a:t>
            </a:r>
            <a:r>
              <a:rPr lang="x-none" sz="3200" b="1"/>
              <a:t> (V, VF, FV</a:t>
            </a:r>
            <a:r>
              <a:rPr lang="x-none" sz="3200" b="1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81199"/>
            <a:ext cx="10058400" cy="4288971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sr-Latn-RS" sz="2200" b="1" dirty="0"/>
              <a:t>Razlikovanje V i </a:t>
            </a:r>
            <a:r>
              <a:rPr lang="sr-Latn-RS" sz="2200" b="1" dirty="0" smtClean="0"/>
              <a:t>FD- </a:t>
            </a:r>
            <a:r>
              <a:rPr lang="sr-Latn-RS" sz="2200" dirty="0" smtClean="0"/>
              <a:t>objekti </a:t>
            </a:r>
            <a:r>
              <a:rPr lang="sr-Latn-RS" sz="2200" dirty="0"/>
              <a:t>viđeni kao jedan ispred ili iza drugog- V dimenzionalnost,</a:t>
            </a:r>
            <a:br>
              <a:rPr lang="sr-Latn-RS" sz="2200" dirty="0"/>
            </a:br>
            <a:r>
              <a:rPr lang="sr-Latn-RS" sz="2200" dirty="0"/>
              <a:t>Viđeni kao udaljeni zbog </a:t>
            </a:r>
            <a:r>
              <a:rPr lang="sr-Latn-RS" sz="2200" u="sng" dirty="0"/>
              <a:t>relativne veličine FD- </a:t>
            </a:r>
            <a:r>
              <a:rPr lang="sr-Latn-RS" sz="2200" u="sng" dirty="0" smtClean="0"/>
              <a:t> </a:t>
            </a:r>
            <a:r>
              <a:rPr lang="sr-Latn-RS" sz="2200" i="1" dirty="0" smtClean="0"/>
              <a:t>gusenica </a:t>
            </a:r>
            <a:r>
              <a:rPr lang="sr-Latn-RS" sz="2200" i="1" dirty="0"/>
              <a:t>izlazi ispod </a:t>
            </a:r>
            <a:r>
              <a:rPr lang="sr-Latn-RS" sz="2200" i="1" dirty="0" smtClean="0"/>
              <a:t>lista</a:t>
            </a:r>
            <a:r>
              <a:rPr lang="en-US" sz="2200" i="1" dirty="0" smtClean="0"/>
              <a:t> (</a:t>
            </a:r>
            <a:r>
              <a:rPr lang="en-US" sz="2200" i="1" dirty="0" err="1" smtClean="0"/>
              <a:t>jer</a:t>
            </a:r>
            <a:r>
              <a:rPr lang="en-US" sz="2200" i="1" dirty="0" smtClean="0"/>
              <a:t> je </a:t>
            </a:r>
            <a:r>
              <a:rPr lang="en-US" sz="2200" i="1" dirty="0" err="1" smtClean="0"/>
              <a:t>tamniji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deo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ispod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lista</a:t>
            </a:r>
            <a:r>
              <a:rPr lang="sr-Latn-RS" sz="2200" dirty="0" smtClean="0"/>
              <a:t>-FV</a:t>
            </a:r>
            <a:r>
              <a:rPr lang="sr-Latn-RS" sz="2200" dirty="0"/>
              <a:t>; </a:t>
            </a:r>
            <a:r>
              <a:rPr lang="en-US" sz="2200" dirty="0" smtClean="0"/>
              <a:t> </a:t>
            </a:r>
            <a:r>
              <a:rPr lang="sr-Latn-RS" sz="2200" i="1" dirty="0" smtClean="0"/>
              <a:t>džin </a:t>
            </a:r>
            <a:r>
              <a:rPr lang="sr-Latn-RS" sz="2200" i="1" dirty="0"/>
              <a:t>viđen iz žablje </a:t>
            </a:r>
            <a:r>
              <a:rPr lang="sr-Latn-RS" sz="2200" i="1" dirty="0" smtClean="0"/>
              <a:t>perspektive </a:t>
            </a:r>
            <a:r>
              <a:rPr lang="sr-Latn-RS" sz="2200" dirty="0" smtClean="0"/>
              <a:t>-</a:t>
            </a:r>
            <a:r>
              <a:rPr lang="sr-Latn-RS" sz="2200" dirty="0"/>
              <a:t>FD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/>
              <a:t>Razlikovanje V i T- </a:t>
            </a:r>
            <a:r>
              <a:rPr lang="sr-Latn-RS" sz="2200" i="1" dirty="0"/>
              <a:t>vijuge mozga, brazde; oštri planinski vrhovi</a:t>
            </a:r>
            <a:r>
              <a:rPr lang="sr-Latn-RS" sz="2200" dirty="0"/>
              <a:t>- V; </a:t>
            </a:r>
            <a:r>
              <a:rPr lang="sr-Latn-RS" sz="2200" i="1" dirty="0"/>
              <a:t>mozak, izgleda neravno na dodir, oštra površina šmirgle</a:t>
            </a:r>
            <a:r>
              <a:rPr lang="sr-Latn-RS" sz="2200" dirty="0"/>
              <a:t>- T</a:t>
            </a:r>
          </a:p>
          <a:p>
            <a:pPr>
              <a:buFont typeface="Wingdings" pitchFamily="2" charset="2"/>
              <a:buChar char="Ø"/>
            </a:pPr>
            <a:r>
              <a:rPr lang="sr-Latn-RS" sz="2200" dirty="0"/>
              <a:t>Odluka kada je </a:t>
            </a:r>
            <a:r>
              <a:rPr lang="sr-Latn-RS" sz="2200" dirty="0" smtClean="0"/>
              <a:t>nejasno- </a:t>
            </a:r>
            <a:r>
              <a:rPr lang="sr-Latn-RS" sz="2200" dirty="0"/>
              <a:t>u skladu sa ostalim odgovorima- </a:t>
            </a:r>
            <a:r>
              <a:rPr lang="sr-Latn-RS" sz="2200" u="sng" dirty="0"/>
              <a:t>V ako nema T i obrnuto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/>
              <a:t>Interpretacija</a:t>
            </a:r>
            <a:r>
              <a:rPr lang="sr-Latn-RS" sz="2200" dirty="0"/>
              <a:t>- introspektivnost sa negativnim afektom, krivica, kajanje, depresivnost, suicidalnost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/>
              <a:t>V=0</a:t>
            </a:r>
            <a:r>
              <a:rPr lang="sr-Latn-RS" sz="2200" dirty="0"/>
              <a:t> je očekivano, </a:t>
            </a:r>
            <a:endParaRPr lang="sr-Latn-RS" sz="2200" dirty="0" smtClean="0"/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V=1 </a:t>
            </a:r>
            <a:r>
              <a:rPr lang="sr-Latn-RS" sz="2200" b="1" dirty="0"/>
              <a:t>i </a:t>
            </a:r>
            <a:r>
              <a:rPr lang="sr-Latn-RS" sz="2200" b="1" dirty="0" smtClean="0"/>
              <a:t>više</a:t>
            </a:r>
            <a:r>
              <a:rPr lang="sr-Latn-RS" sz="2200" dirty="0" smtClean="0"/>
              <a:t>- već ima </a:t>
            </a:r>
            <a:r>
              <a:rPr lang="sr-Latn-RS" sz="2200" dirty="0"/>
              <a:t>značaj, </a:t>
            </a:r>
            <a:r>
              <a:rPr lang="sr-Latn-RS" sz="2200" dirty="0" smtClean="0"/>
              <a:t>uz </a:t>
            </a:r>
            <a:r>
              <a:rPr lang="sr-Latn-RS" sz="2200" dirty="0"/>
              <a:t>FD </a:t>
            </a:r>
            <a:r>
              <a:rPr lang="sr-Latn-RS" sz="2200" dirty="0" smtClean="0"/>
              <a:t>- stepen </a:t>
            </a:r>
            <a:r>
              <a:rPr lang="sr-Latn-RS" sz="2200" dirty="0"/>
              <a:t>introspektivnsti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/>
              <a:t>Klasteri</a:t>
            </a:r>
            <a:r>
              <a:rPr lang="sr-Latn-RS" sz="2200" dirty="0"/>
              <a:t>- samopercepcija, kontrola i tolerancija stresa, indeksi DEPI i S- konstalacija</a:t>
            </a:r>
          </a:p>
          <a:p>
            <a:pPr>
              <a:buFont typeface="Wingdings" pitchFamily="2" charset="2"/>
              <a:buChar char="Ø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0687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15626"/>
          </a:xfrm>
        </p:spPr>
        <p:txBody>
          <a:bodyPr>
            <a:normAutofit/>
          </a:bodyPr>
          <a:lstStyle/>
          <a:p>
            <a:pPr lvl="1" algn="ctr" rtl="0">
              <a:lnSpc>
                <a:spcPct val="85000"/>
              </a:lnSpc>
              <a:spcBef>
                <a:spcPct val="0"/>
              </a:spcBef>
            </a:pPr>
            <a:r>
              <a:rPr lang="x-none" sz="3200" smtClean="0"/>
              <a:t>Difuzno</a:t>
            </a:r>
            <a:r>
              <a:rPr lang="sr-Latn-RS" sz="3200" dirty="0" smtClean="0"/>
              <a:t> senčenje</a:t>
            </a:r>
            <a:r>
              <a:rPr lang="x-none" sz="3200" smtClean="0"/>
              <a:t> (Y, YF, FY)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3515" y="1845733"/>
            <a:ext cx="10668000" cy="4914296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Senka odgovori </a:t>
            </a:r>
            <a:r>
              <a:rPr lang="sr-Latn-RS" sz="2200" dirty="0" smtClean="0"/>
              <a:t>su češći od V i T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Ključne reči</a:t>
            </a:r>
            <a:r>
              <a:rPr lang="sr-Latn-RS" sz="2200" dirty="0" smtClean="0"/>
              <a:t>- </a:t>
            </a:r>
            <a:r>
              <a:rPr lang="sr-Latn-RS" sz="2200" i="1" dirty="0" smtClean="0"/>
              <a:t>sivkasto, senčeno, magla, dim, oblaci, rendgenski snimak, tamnije-svetlije nijansiranje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Y</a:t>
            </a:r>
            <a:r>
              <a:rPr lang="sr-Latn-RS" sz="2200" dirty="0" smtClean="0"/>
              <a:t>- čista senka odgovori- bazirani na </a:t>
            </a:r>
            <a:r>
              <a:rPr lang="sr-Latn-RS" sz="2200" u="sng" dirty="0" smtClean="0"/>
              <a:t>svetlo-tamnim</a:t>
            </a:r>
            <a:r>
              <a:rPr lang="sr-Latn-RS" sz="2200" dirty="0" smtClean="0"/>
              <a:t> karakteristikama mrlje- tama, izmaglica- retko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YF</a:t>
            </a:r>
            <a:r>
              <a:rPr lang="sr-Latn-RS" sz="2200" dirty="0" smtClean="0"/>
              <a:t>- forma je sekundarna, nespecifičan oblik objekta- </a:t>
            </a:r>
            <a:r>
              <a:rPr lang="sr-Latn-RS" sz="2200" i="1" dirty="0" smtClean="0"/>
              <a:t>oblaci, dim izlazi iz dimnjaka, neodređeni rentgenski snimak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FY-</a:t>
            </a:r>
            <a:r>
              <a:rPr lang="sr-Latn-RS" sz="2200" dirty="0" smtClean="0"/>
              <a:t> primarna forma, a senka u funkciji specifikacije- </a:t>
            </a:r>
            <a:r>
              <a:rPr lang="sr-Latn-RS" sz="2200" i="1" dirty="0" smtClean="0"/>
              <a:t>rentgenski snimak pluća, prljavo lice, kumulusi</a:t>
            </a:r>
            <a:r>
              <a:rPr lang="sr-Latn-RS" sz="2200" dirty="0" smtClean="0"/>
              <a:t>,..., kada bi odgovor mogao da bude i F da ne uključuje senčenje - </a:t>
            </a:r>
            <a:r>
              <a:rPr lang="sr-Latn-RS" sz="2200" i="1" dirty="0" smtClean="0"/>
              <a:t>oblak, neodređenog oblika, nepravilnih ivica-</a:t>
            </a:r>
            <a:r>
              <a:rPr lang="sr-Latn-RS" sz="2200" dirty="0" smtClean="0"/>
              <a:t>F; </a:t>
            </a:r>
            <a:r>
              <a:rPr lang="sr-Latn-RS" sz="2200" i="1" dirty="0" smtClean="0"/>
              <a:t>oblaci, negde svetliji, negde tamniji</a:t>
            </a:r>
            <a:r>
              <a:rPr lang="sr-Latn-RS" sz="2200" dirty="0" smtClean="0"/>
              <a:t>-FY; </a:t>
            </a:r>
            <a:r>
              <a:rPr lang="sr-Latn-RS" sz="2200" i="1" dirty="0" smtClean="0"/>
              <a:t>olujni, mračni oblaci</a:t>
            </a:r>
            <a:r>
              <a:rPr lang="sr-Latn-RS" sz="2200" dirty="0" smtClean="0"/>
              <a:t>-YF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Interpretacija</a:t>
            </a:r>
            <a:r>
              <a:rPr lang="sr-Latn-RS" sz="2200" dirty="0" smtClean="0"/>
              <a:t>- doživljaj bespomoćnosti, pasivnosti (Beck) ili anksioznosti (Rappaport), dozivljaj stresa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Klasteri</a:t>
            </a:r>
            <a:r>
              <a:rPr lang="sr-Latn-RS" sz="2200" dirty="0" smtClean="0"/>
              <a:t>- kontrole i stres tolerancije</a:t>
            </a:r>
          </a:p>
          <a:p>
            <a:endParaRPr lang="sr-Latn-RS" dirty="0" smtClean="0"/>
          </a:p>
          <a:p>
            <a:endParaRPr lang="sr-Latn-R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73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74111"/>
          </a:xfrm>
        </p:spPr>
        <p:txBody>
          <a:bodyPr/>
          <a:lstStyle/>
          <a:p>
            <a:pPr lvl="1" algn="ctr" rtl="0">
              <a:lnSpc>
                <a:spcPct val="85000"/>
              </a:lnSpc>
              <a:spcBef>
                <a:spcPct val="0"/>
              </a:spcBef>
            </a:pPr>
            <a:r>
              <a:rPr lang="sr-Latn-CS" sz="3200" dirty="0" smtClean="0"/>
              <a:t>Forma - dimenzionalnost (FD)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5543" y="1676400"/>
            <a:ext cx="10613571" cy="5040086"/>
          </a:xfrm>
        </p:spPr>
        <p:txBody>
          <a:bodyPr>
            <a:normAutofit fontScale="70000" lnSpcReduction="20000"/>
          </a:bodyPr>
          <a:lstStyle/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400" dirty="0"/>
              <a:t>Nova determinanta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400" dirty="0"/>
              <a:t>Uključuje </a:t>
            </a:r>
            <a:r>
              <a:rPr lang="sr-Latn-RS" sz="2400" b="1" dirty="0"/>
              <a:t>perspektivu, dimenzionalnost </a:t>
            </a:r>
            <a:r>
              <a:rPr lang="sr-Latn-RS" sz="2400" b="1" dirty="0" smtClean="0"/>
              <a:t> zasnovanu </a:t>
            </a:r>
            <a:r>
              <a:rPr lang="sr-Latn-RS" sz="2400" b="1" dirty="0"/>
              <a:t>na </a:t>
            </a:r>
            <a:r>
              <a:rPr lang="sr-Latn-RS" sz="2400" b="1" dirty="0" smtClean="0"/>
              <a:t>formi </a:t>
            </a:r>
            <a:r>
              <a:rPr lang="sr-Latn-RS" sz="2400" dirty="0" smtClean="0"/>
              <a:t>(ne na dubini!)- </a:t>
            </a:r>
            <a:r>
              <a:rPr lang="sr-Latn-RS" sz="2400" u="sng" dirty="0"/>
              <a:t>veličina u relaciji sa drugim delovima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400" b="1" dirty="0"/>
              <a:t>Ključne reči- </a:t>
            </a:r>
            <a:r>
              <a:rPr lang="sr-Latn-RS" sz="2400" i="1" dirty="0"/>
              <a:t>manje je, veće je, ispred je, gledano odozdo,..</a:t>
            </a:r>
            <a:r>
              <a:rPr lang="sr-Latn-RS" sz="2400" dirty="0"/>
              <a:t>najčešće na karti IV </a:t>
            </a:r>
            <a:r>
              <a:rPr lang="sr-Latn-RS" sz="2400" i="1" dirty="0"/>
              <a:t>-stopala veća, glava manja, udaljena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400" dirty="0"/>
              <a:t>Kada su dva objekta, odsustvo nekog dela (</a:t>
            </a:r>
            <a:r>
              <a:rPr lang="sr-Latn-RS" sz="2400" u="sng" dirty="0"/>
              <a:t>sakrivenog iza</a:t>
            </a:r>
            <a:r>
              <a:rPr lang="sr-Latn-RS" sz="2400" dirty="0"/>
              <a:t>)- podrška percepciji dimenzionalnosti- </a:t>
            </a:r>
            <a:r>
              <a:rPr lang="sr-Latn-RS" sz="2400" i="1" dirty="0"/>
              <a:t>životinja iza žbuna,  vire joj noge...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400" dirty="0"/>
              <a:t>Položaj objekta definisan </a:t>
            </a:r>
            <a:r>
              <a:rPr lang="sr-Latn-RS" sz="2400" u="sng" dirty="0"/>
              <a:t>u odnosu na druge </a:t>
            </a:r>
            <a:r>
              <a:rPr lang="sr-Latn-RS" sz="2400" dirty="0"/>
              <a:t>–</a:t>
            </a:r>
            <a:r>
              <a:rPr lang="sr-Latn-RS" sz="2400" i="1" dirty="0"/>
              <a:t>neko gura kamen ispred sebe, ispred je jezero, u daljini zamak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400" b="1" dirty="0"/>
              <a:t>Interpretacija</a:t>
            </a:r>
            <a:r>
              <a:rPr lang="sr-Latn-RS" sz="2400" dirty="0"/>
              <a:t>- indikator introspektivnosti, samosvesnosti, ali i suicidalnosti, depresivnosti u kontekstu sa drugim odgovorima (V</a:t>
            </a:r>
            <a:r>
              <a:rPr lang="sr-Latn-RS" sz="2400" dirty="0" smtClean="0"/>
              <a:t>).  Važno </a:t>
            </a:r>
            <a:r>
              <a:rPr lang="sr-Latn-RS" sz="2400" dirty="0"/>
              <a:t>razlikovanje od Vista odgovora kao znaka suicidalnosti, zato je izdvojeno jer se javlja i kod nesucidalnih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400" b="1" dirty="0"/>
              <a:t>FD=0</a:t>
            </a:r>
            <a:r>
              <a:rPr lang="sr-Latn-RS" sz="2400" dirty="0"/>
              <a:t>- nedostatak samosvesnosti, naivna predstava o sebi ili izbegavanje suočavanja sa problemom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400" b="1" dirty="0"/>
              <a:t>FD</a:t>
            </a:r>
            <a:r>
              <a:rPr lang="sr-Latn-RS" sz="2400" dirty="0"/>
              <a:t>=1 je poželjno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400" b="1" dirty="0"/>
              <a:t>FD&gt;1</a:t>
            </a:r>
            <a:r>
              <a:rPr lang="sr-Latn-RS" sz="2400" dirty="0"/>
              <a:t> povećana introspektivnost usled stresa, gubitka, akutne krize, psihoterapije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400" b="1" dirty="0" smtClean="0"/>
              <a:t>Klaster </a:t>
            </a:r>
            <a:r>
              <a:rPr lang="sr-Latn-RS" sz="2400" dirty="0" smtClean="0"/>
              <a:t> </a:t>
            </a:r>
            <a:r>
              <a:rPr lang="sr-Latn-RS" sz="2400" dirty="0"/>
              <a:t>samopercepcije</a:t>
            </a:r>
          </a:p>
          <a:p>
            <a:pPr lvl="1">
              <a:buFont typeface="Wingdings" pitchFamily="2" charset="2"/>
              <a:buChar char="Ø"/>
            </a:pPr>
            <a:endParaRPr lang="sr-Latn-RS" sz="3100" dirty="0" smtClean="0"/>
          </a:p>
          <a:p>
            <a:pPr lvl="1">
              <a:buFont typeface="Wingdings" pitchFamily="2" charset="2"/>
              <a:buChar char="Ø"/>
            </a:pPr>
            <a:endParaRPr lang="sr-Latn-RS" sz="3100" dirty="0" smtClean="0"/>
          </a:p>
          <a:p>
            <a:pPr lvl="1">
              <a:buFont typeface="Wingdings" pitchFamily="2" charset="2"/>
              <a:buChar char="Ø"/>
            </a:pPr>
            <a:endParaRPr lang="sr-Latn-RS" sz="3100" dirty="0" smtClean="0"/>
          </a:p>
          <a:p>
            <a:pPr lvl="1">
              <a:buFont typeface="Wingdings" pitchFamily="2" charset="2"/>
              <a:buChar char="Ø"/>
            </a:pP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309312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6424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2. </a:t>
            </a:r>
            <a:r>
              <a:rPr lang="en-US" sz="3200" b="1" dirty="0" err="1"/>
              <a:t>Faza</a:t>
            </a:r>
            <a:r>
              <a:rPr lang="en-US" sz="3200" b="1" dirty="0"/>
              <a:t> k</a:t>
            </a:r>
            <a:r>
              <a:rPr lang="x-none" sz="3200" b="1"/>
              <a:t>odiranj</a:t>
            </a:r>
            <a:r>
              <a:rPr lang="en-US" sz="3200" b="1" dirty="0"/>
              <a:t>a</a:t>
            </a:r>
            <a:r>
              <a:rPr lang="x-none" sz="3200" b="1"/>
              <a:t> odgovora</a:t>
            </a:r>
            <a:br>
              <a:rPr lang="x-none" sz="3200" b="1"/>
            </a:br>
            <a:r>
              <a:rPr lang="sr-Latn-RS" sz="3200" b="1" dirty="0" smtClean="0"/>
              <a:t>2.3. </a:t>
            </a:r>
            <a:r>
              <a:rPr lang="en-US" sz="3200" b="1" dirty="0" err="1" smtClean="0"/>
              <a:t>Determinante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864" y="1755648"/>
            <a:ext cx="10338816" cy="4815840"/>
          </a:xfrm>
        </p:spPr>
        <p:txBody>
          <a:bodyPr>
            <a:normAutofit fontScale="62500" lnSpcReduction="20000"/>
          </a:bodyPr>
          <a:lstStyle/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dirty="0" smtClean="0"/>
              <a:t>      </a:t>
            </a:r>
            <a:r>
              <a:rPr lang="en-US" sz="3600" b="1" dirty="0" err="1" smtClean="0"/>
              <a:t>Determinante</a:t>
            </a:r>
            <a:r>
              <a:rPr lang="en-US" sz="3600" b="1" dirty="0"/>
              <a:t>: </a:t>
            </a:r>
            <a:r>
              <a:rPr lang="en-US" sz="3600" dirty="0" smtClean="0"/>
              <a:t> 7 </a:t>
            </a:r>
            <a:r>
              <a:rPr lang="en-US" sz="3600" dirty="0" err="1"/>
              <a:t>kategorija</a:t>
            </a:r>
            <a:r>
              <a:rPr lang="en-US" sz="3600" dirty="0"/>
              <a:t> sa </a:t>
            </a:r>
            <a:r>
              <a:rPr lang="en-US" sz="3600" dirty="0" err="1"/>
              <a:t>ukupno</a:t>
            </a:r>
            <a:r>
              <a:rPr lang="en-US" sz="3600" dirty="0"/>
              <a:t> 24 </a:t>
            </a:r>
            <a:r>
              <a:rPr lang="en-US" sz="3600" dirty="0" err="1"/>
              <a:t>simbola</a:t>
            </a:r>
            <a:endParaRPr lang="x-none" sz="3600"/>
          </a:p>
          <a:p>
            <a:pPr marL="944118" lvl="1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x-none" sz="3600"/>
              <a:t>Forma (F)</a:t>
            </a:r>
          </a:p>
          <a:p>
            <a:pPr marL="944118" lvl="1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x-none" sz="3600"/>
              <a:t>Pokret (M, FM, m</a:t>
            </a:r>
            <a:r>
              <a:rPr lang="x-none" sz="3600" smtClean="0"/>
              <a:t>)</a:t>
            </a:r>
            <a:r>
              <a:rPr lang="en-US" sz="3600" dirty="0" smtClean="0"/>
              <a:t>, </a:t>
            </a:r>
            <a:r>
              <a:rPr lang="en-US" sz="3600" dirty="0" err="1" smtClean="0"/>
              <a:t>aktivno</a:t>
            </a:r>
            <a:r>
              <a:rPr lang="en-US" sz="3600" dirty="0" smtClean="0"/>
              <a:t>/</a:t>
            </a:r>
            <a:r>
              <a:rPr lang="en-US" sz="3600" dirty="0" err="1" smtClean="0"/>
              <a:t>pasivno</a:t>
            </a:r>
            <a:endParaRPr lang="x-none" sz="3600"/>
          </a:p>
          <a:p>
            <a:pPr marL="944118" lvl="1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x-none" sz="3600"/>
              <a:t>Hromatska boja (C, CF, FC, </a:t>
            </a:r>
            <a:r>
              <a:rPr lang="x-none" sz="3600">
                <a:solidFill>
                  <a:schemeClr val="tx1"/>
                </a:solidFill>
              </a:rPr>
              <a:t>Cn)</a:t>
            </a:r>
          </a:p>
          <a:p>
            <a:pPr marL="944118" lvl="1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x-none" sz="3600"/>
              <a:t>Ahromatska boja (Cʼ,CʼF, </a:t>
            </a:r>
            <a:r>
              <a:rPr lang="x-none" sz="3600" smtClean="0"/>
              <a:t>FCʼ)</a:t>
            </a:r>
            <a:endParaRPr lang="en-US" sz="3600" dirty="0" smtClean="0"/>
          </a:p>
          <a:p>
            <a:pPr marL="944118" lvl="1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600" dirty="0" smtClean="0"/>
              <a:t>S</a:t>
            </a:r>
            <a:r>
              <a:rPr lang="x-none" sz="3600" smtClean="0"/>
              <a:t>enčenje</a:t>
            </a:r>
            <a:endParaRPr lang="en-US" sz="36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x-none" sz="3300" smtClean="0"/>
              <a:t>Tekstura </a:t>
            </a:r>
            <a:r>
              <a:rPr lang="en-US" sz="3300" dirty="0" smtClean="0"/>
              <a:t> </a:t>
            </a:r>
            <a:r>
              <a:rPr lang="x-none" sz="3300" smtClean="0"/>
              <a:t>(</a:t>
            </a:r>
            <a:r>
              <a:rPr lang="x-none" sz="3300"/>
              <a:t>T, TF, </a:t>
            </a:r>
            <a:r>
              <a:rPr lang="x-none" sz="3300" smtClean="0"/>
              <a:t>FT)</a:t>
            </a:r>
            <a:endParaRPr lang="en-US" sz="33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x-none" sz="3300" smtClean="0"/>
              <a:t>Dimenzionalnost</a:t>
            </a:r>
            <a:r>
              <a:rPr lang="en-US" sz="3300" dirty="0" smtClean="0"/>
              <a:t> </a:t>
            </a:r>
            <a:r>
              <a:rPr lang="x-none" sz="3300" smtClean="0"/>
              <a:t> </a:t>
            </a:r>
            <a:r>
              <a:rPr lang="x-none" sz="3300"/>
              <a:t>(V, VF, FV</a:t>
            </a:r>
            <a:r>
              <a:rPr lang="x-none" sz="3300" smtClean="0"/>
              <a:t>)</a:t>
            </a:r>
            <a:endParaRPr lang="en-US" sz="33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x-none" sz="3300" smtClean="0"/>
              <a:t>Difuzno (</a:t>
            </a:r>
            <a:r>
              <a:rPr lang="x-none" sz="3300"/>
              <a:t>Y, YF, FY)</a:t>
            </a:r>
            <a:endParaRPr lang="sr-Latn-CS" sz="3300" dirty="0"/>
          </a:p>
          <a:p>
            <a:pPr marL="944118" lvl="1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sr-Latn-CS" sz="3600" dirty="0" smtClean="0"/>
              <a:t>Forma </a:t>
            </a:r>
            <a:r>
              <a:rPr lang="sr-Latn-CS" sz="3600" dirty="0"/>
              <a:t>- dimenzionalnost (FD)</a:t>
            </a:r>
            <a:endParaRPr lang="x-none" sz="3600"/>
          </a:p>
          <a:p>
            <a:pPr marL="944118" lvl="1" indent="-7429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6"/>
            </a:pPr>
            <a:r>
              <a:rPr lang="x-none" sz="3600"/>
              <a:t>Par (2</a:t>
            </a:r>
            <a:r>
              <a:rPr lang="x-none" sz="3600" smtClean="0"/>
              <a:t>) </a:t>
            </a:r>
            <a:r>
              <a:rPr lang="x-none" sz="3600"/>
              <a:t>i </a:t>
            </a:r>
            <a:r>
              <a:rPr lang="en-US" sz="3600" dirty="0" smtClean="0"/>
              <a:t>R</a:t>
            </a:r>
            <a:r>
              <a:rPr lang="x-none" sz="3600" smtClean="0"/>
              <a:t>efleksija </a:t>
            </a:r>
            <a:r>
              <a:rPr lang="x-none" sz="3600"/>
              <a:t>(rF, Fr)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600" dirty="0" err="1" smtClean="0"/>
              <a:t>Kvalitet</a:t>
            </a:r>
            <a:r>
              <a:rPr lang="en-US" sz="3600" dirty="0" smtClean="0"/>
              <a:t> </a:t>
            </a:r>
            <a:r>
              <a:rPr lang="en-US" sz="3600" dirty="0" err="1"/>
              <a:t>forme</a:t>
            </a:r>
            <a:r>
              <a:rPr lang="en-US" sz="3600" dirty="0"/>
              <a:t> </a:t>
            </a:r>
            <a:r>
              <a:rPr lang="en-US" sz="3600" dirty="0" err="1"/>
              <a:t>odgovora</a:t>
            </a:r>
            <a:r>
              <a:rPr lang="x-none" sz="3600"/>
              <a:t> (</a:t>
            </a:r>
            <a:r>
              <a:rPr lang="en-US" sz="3600" dirty="0"/>
              <a:t> </a:t>
            </a:r>
            <a:r>
              <a:rPr lang="x-none" sz="3600"/>
              <a:t>FQ: -, u, o,+)</a:t>
            </a:r>
            <a:endParaRPr lang="en-US" sz="36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73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lnSpc>
                <a:spcPct val="85000"/>
              </a:lnSpc>
              <a:spcBef>
                <a:spcPct val="0"/>
              </a:spcBef>
            </a:pPr>
            <a:r>
              <a:rPr lang="x-none" sz="3100" smtClean="0"/>
              <a:t>Par (2) i </a:t>
            </a:r>
            <a:r>
              <a:rPr lang="en-US" sz="3100" dirty="0" smtClean="0"/>
              <a:t>R</a:t>
            </a:r>
            <a:r>
              <a:rPr lang="x-none" sz="3100" smtClean="0"/>
              <a:t>efleksija (rF, Fr)</a:t>
            </a:r>
            <a:br>
              <a:rPr lang="x-none" sz="310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845734"/>
            <a:ext cx="10537370" cy="4870752"/>
          </a:xfrm>
        </p:spPr>
        <p:txBody>
          <a:bodyPr>
            <a:normAutofit fontScale="77500" lnSpcReduction="20000"/>
          </a:bodyPr>
          <a:lstStyle/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dirty="0" smtClean="0"/>
              <a:t>Takođe novina u Obuhvatnom sistemu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b="1" dirty="0" smtClean="0"/>
              <a:t>Refleksija bazirana na simetriji </a:t>
            </a:r>
            <a:r>
              <a:rPr lang="sr-Latn-RS" sz="2300" dirty="0" smtClean="0"/>
              <a:t>(nesimetrično izuzetno retko- V ili Y) ili </a:t>
            </a:r>
            <a:r>
              <a:rPr lang="sr-Latn-RS" sz="2300" b="1" dirty="0" smtClean="0"/>
              <a:t>par- dva identična objekta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b="1" dirty="0" smtClean="0"/>
              <a:t>Ključne reči</a:t>
            </a:r>
            <a:r>
              <a:rPr lang="sr-Latn-RS" sz="2300" dirty="0" smtClean="0"/>
              <a:t>- </a:t>
            </a:r>
            <a:r>
              <a:rPr lang="sr-Latn-RS" sz="2300" i="1" dirty="0" smtClean="0"/>
              <a:t>kao u ogledalu, nad vodom, po jedan sa svake strane, par, dva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b="1" dirty="0" smtClean="0"/>
              <a:t>rF</a:t>
            </a:r>
            <a:r>
              <a:rPr lang="sr-Latn-RS" sz="2300" dirty="0" smtClean="0"/>
              <a:t>- refleksija forma- forma je nespecifična- stene, oblaci, kiša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b="1" dirty="0" smtClean="0"/>
              <a:t>Fr</a:t>
            </a:r>
            <a:r>
              <a:rPr lang="sr-Latn-RS" sz="2300" dirty="0" smtClean="0"/>
              <a:t>-forma je primarna, simetrija kao refleksija- pejzaž odraz u vodi, ogleda se u ogledalu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b="1" dirty="0" smtClean="0"/>
              <a:t>Par (2)</a:t>
            </a:r>
            <a:r>
              <a:rPr lang="sr-Latn-RS" sz="2300" dirty="0" smtClean="0"/>
              <a:t>- par koji nije odraz, refleksija- dva ista objekta, ako su različiti nije posledica simetrije, nije 2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dirty="0" smtClean="0"/>
              <a:t>Isti odgovor ne može biti i par i refleksija!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b="1" dirty="0" smtClean="0"/>
              <a:t>Interpretacija</a:t>
            </a:r>
            <a:r>
              <a:rPr lang="sr-Latn-RS" sz="2300" dirty="0" smtClean="0"/>
              <a:t>- sklonost acting-out ponašanju, psihopatiji, egocentrizmu (studija TNR), samocentriranost, narcisoidnost </a:t>
            </a:r>
            <a:r>
              <a:rPr lang="sr-Latn-RS" sz="2300" dirty="0"/>
              <a:t>(ogledanje u tuđim očima), </a:t>
            </a:r>
            <a:r>
              <a:rPr lang="sr-Latn-RS" sz="2300" b="1" dirty="0" smtClean="0"/>
              <a:t>rF ili Fr=1 </a:t>
            </a:r>
            <a:r>
              <a:rPr lang="sr-Latn-RS" sz="2300" dirty="0" smtClean="0"/>
              <a:t>ili više već značajan</a:t>
            </a:r>
            <a:endParaRPr lang="sr-Latn-RS" sz="2300" dirty="0"/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300" b="1" dirty="0" smtClean="0"/>
              <a:t>Klaster</a:t>
            </a:r>
            <a:r>
              <a:rPr lang="sr-Latn-RS" sz="2300" dirty="0" smtClean="0"/>
              <a:t> samopercepcije, u sklopu ostalih indikatora u odnosu na indeks egocentričnosti, depresivnosti, disforije (V)- stabilni egocentrizam, odbrambeno očuvanje samopoštovanja ili preispitivanje u sklopu akutnog stresa, depresivnosti</a:t>
            </a:r>
          </a:p>
          <a:p>
            <a:pPr lvl="1">
              <a:buFont typeface="Wingdings" pitchFamily="2" charset="2"/>
              <a:buChar char="Ø"/>
            </a:pPr>
            <a:endParaRPr lang="sr-Latn-RS" sz="3100" dirty="0" smtClean="0"/>
          </a:p>
          <a:p>
            <a:pPr lvl="1">
              <a:buFont typeface="Wingdings" pitchFamily="2" charset="2"/>
              <a:buChar char="Ø"/>
            </a:pPr>
            <a:endParaRPr lang="sr-Latn-RS" sz="3100" dirty="0" smtClean="0"/>
          </a:p>
          <a:p>
            <a:pPr lvl="1">
              <a:buFont typeface="Wingdings" pitchFamily="2" charset="2"/>
              <a:buChar char="Ø"/>
            </a:pPr>
            <a:endParaRPr lang="sr-Latn-RS" sz="3100" dirty="0" smtClean="0"/>
          </a:p>
          <a:p>
            <a:pPr lvl="1">
              <a:buFont typeface="Wingdings" pitchFamily="2" charset="2"/>
              <a:buChar char="Ø"/>
            </a:pP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389448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04740"/>
          </a:xfrm>
        </p:spPr>
        <p:txBody>
          <a:bodyPr>
            <a:normAutofit/>
          </a:bodyPr>
          <a:lstStyle/>
          <a:p>
            <a:pPr algn="ctr"/>
            <a:r>
              <a:rPr lang="sr-Latn-RS" sz="3200" b="1" dirty="0" smtClean="0"/>
              <a:t>Mešani, blendirani odgovori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550434" cy="446798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sr-Latn-RS" dirty="0" smtClean="0"/>
              <a:t>Korišćenje </a:t>
            </a:r>
            <a:r>
              <a:rPr lang="sr-Latn-RS" b="1" dirty="0" smtClean="0"/>
              <a:t>više determinanti istovremeno </a:t>
            </a:r>
            <a:r>
              <a:rPr lang="sr-Latn-RS" dirty="0" smtClean="0"/>
              <a:t>u formiranju odgovora- svaki se odvojeno kodira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Od 2000 protokola, prisutno 20% odgovora; Individualne razlike od 0 do 50% u protokolu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Češće 2, retko 3-4 determinante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Povezanost sa inteligencijom i efektima terapije- </a:t>
            </a:r>
            <a:r>
              <a:rPr lang="sr-Latn-RS" dirty="0" smtClean="0"/>
              <a:t>kompleksnost psiholoških procesa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Odsustvo</a:t>
            </a:r>
            <a:r>
              <a:rPr lang="sr-Latn-RS" dirty="0" smtClean="0"/>
              <a:t>- konstrikcija, niska senzitivnost, a </a:t>
            </a:r>
            <a:r>
              <a:rPr lang="sr-Latn-RS" b="1" dirty="0" smtClean="0"/>
              <a:t>više od 8- </a:t>
            </a:r>
            <a:r>
              <a:rPr lang="sr-Latn-RS" dirty="0" smtClean="0"/>
              <a:t>preterana receptivnost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Uz puno resursa- </a:t>
            </a:r>
            <a:r>
              <a:rPr lang="sr-Latn-RS" dirty="0" smtClean="0"/>
              <a:t>poželjna kompleksnost; </a:t>
            </a:r>
            <a:r>
              <a:rPr lang="sr-Latn-RS" b="1" dirty="0" smtClean="0"/>
              <a:t>uz ograničene resurse</a:t>
            </a:r>
            <a:r>
              <a:rPr lang="sr-Latn-RS" dirty="0" smtClean="0"/>
              <a:t>- preplavljenost dražima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F kao jedna determinanta- </a:t>
            </a:r>
            <a:r>
              <a:rPr lang="sr-Latn-RS" dirty="0" smtClean="0"/>
              <a:t>izuzetno retko, dva odvojena objekta koja nisu dovedena u vezu </a:t>
            </a:r>
            <a:r>
              <a:rPr lang="sr-Latn-RS" u="sng" dirty="0" smtClean="0"/>
              <a:t>kao jedan odgovor – </a:t>
            </a:r>
            <a:r>
              <a:rPr lang="sr-Latn-RS" dirty="0" smtClean="0"/>
              <a:t>Ma.F- intelektualni deficit- </a:t>
            </a:r>
            <a:r>
              <a:rPr lang="sr-Latn-RS" i="1" dirty="0" smtClean="0"/>
              <a:t>dve osobe i leptir, nešto podižu -</a:t>
            </a:r>
            <a:r>
              <a:rPr lang="sr-Latn-RS" dirty="0" smtClean="0"/>
              <a:t>traži potvrdu u anamnezi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Više determinanti senčenja (shading blends)- </a:t>
            </a:r>
            <a:r>
              <a:rPr lang="sr-Latn-RS" dirty="0" smtClean="0"/>
              <a:t>različiti objekti ili različiti aspekti jednog odgovora – </a:t>
            </a:r>
            <a:r>
              <a:rPr lang="sr-Latn-RS" i="1" dirty="0" smtClean="0"/>
              <a:t>tkanina, kao somot, </a:t>
            </a:r>
            <a:r>
              <a:rPr lang="en-US" i="1" dirty="0" err="1" smtClean="0"/>
              <a:t>zbog</a:t>
            </a:r>
            <a:r>
              <a:rPr lang="en-US" i="1" dirty="0" smtClean="0"/>
              <a:t> </a:t>
            </a:r>
            <a:r>
              <a:rPr lang="sr-Latn-RS" i="1" dirty="0" smtClean="0"/>
              <a:t>raznih </a:t>
            </a:r>
            <a:r>
              <a:rPr lang="sr-Latn-RS" i="1" dirty="0" smtClean="0"/>
              <a:t>nijansi crne, izgleda neravno </a:t>
            </a:r>
            <a:r>
              <a:rPr lang="sr-Latn-RS" b="1" dirty="0" smtClean="0"/>
              <a:t>-</a:t>
            </a:r>
            <a:r>
              <a:rPr lang="sr-Latn-RS" dirty="0" smtClean="0"/>
              <a:t>TF, </a:t>
            </a:r>
            <a:r>
              <a:rPr lang="sr-Latn-RS" i="1" dirty="0" smtClean="0"/>
              <a:t>po sredini ima udubljenje- </a:t>
            </a:r>
            <a:r>
              <a:rPr lang="sr-Latn-RS" dirty="0" smtClean="0"/>
              <a:t>TF.VF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Kombinacija senčenja i boje (color shading blends)- </a:t>
            </a:r>
            <a:r>
              <a:rPr lang="sr-Latn-RS" i="1" dirty="0" smtClean="0"/>
              <a:t>po ovim </a:t>
            </a:r>
            <a:r>
              <a:rPr lang="sr-Latn-RS" i="1" u="sng" dirty="0" smtClean="0"/>
              <a:t>nijansama</a:t>
            </a:r>
            <a:r>
              <a:rPr lang="sr-Latn-RS" i="1" dirty="0" smtClean="0"/>
              <a:t> </a:t>
            </a:r>
            <a:r>
              <a:rPr lang="sr-Latn-RS" i="1" u="sng" dirty="0" smtClean="0"/>
              <a:t>crvene- </a:t>
            </a:r>
            <a:r>
              <a:rPr lang="sr-Latn-RS" u="sng" dirty="0" smtClean="0"/>
              <a:t>CF.YC</a:t>
            </a:r>
            <a:br>
              <a:rPr lang="sr-Latn-RS" u="sng" dirty="0" smtClean="0"/>
            </a:br>
            <a:r>
              <a:rPr lang="sr-Latn-RS" dirty="0" smtClean="0"/>
              <a:t>znak suicidalnosti, simultanog prisustva zadovoljstva i bola, konfuzna emocionalnost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19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1" y="286603"/>
            <a:ext cx="10448109" cy="1008797"/>
          </a:xfrm>
        </p:spPr>
        <p:txBody>
          <a:bodyPr>
            <a:normAutofit/>
          </a:bodyPr>
          <a:lstStyle/>
          <a:p>
            <a:pPr lvl="0" algn="ctr"/>
            <a:r>
              <a:rPr lang="sr-Latn-RS" sz="3200" b="1" dirty="0" smtClean="0"/>
              <a:t>4. </a:t>
            </a:r>
            <a:r>
              <a:rPr lang="en-US" sz="3200" b="1" dirty="0" err="1" smtClean="0"/>
              <a:t>Kvalitet</a:t>
            </a:r>
            <a:r>
              <a:rPr lang="en-US" sz="3200" b="1" dirty="0" smtClean="0"/>
              <a:t> </a:t>
            </a:r>
            <a:r>
              <a:rPr lang="en-US" sz="3200" b="1" dirty="0" err="1"/>
              <a:t>forme</a:t>
            </a:r>
            <a:r>
              <a:rPr lang="en-US" sz="3200" b="1" dirty="0"/>
              <a:t> </a:t>
            </a:r>
            <a:r>
              <a:rPr lang="en-US" sz="3200" b="1" dirty="0" err="1"/>
              <a:t>odgovora</a:t>
            </a:r>
            <a:r>
              <a:rPr lang="x-none" sz="3200" b="1"/>
              <a:t> </a:t>
            </a:r>
            <a:r>
              <a:rPr lang="x-none" sz="3200" b="1" smtClean="0"/>
              <a:t>(FQ</a:t>
            </a:r>
            <a:r>
              <a:rPr lang="x-none" sz="3200" b="1"/>
              <a:t>: -, u, o</a:t>
            </a:r>
            <a:r>
              <a:rPr lang="x-none" sz="3200" b="1" smtClean="0"/>
              <a:t>,+)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1743" y="1839686"/>
            <a:ext cx="10744200" cy="471351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Latn-RS" dirty="0" smtClean="0"/>
              <a:t>Jedna od najvažnijih karakteristika odgovora- </a:t>
            </a:r>
            <a:r>
              <a:rPr lang="sr-Latn-RS" b="1" dirty="0" smtClean="0"/>
              <a:t>odgovarajuća forma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 </a:t>
            </a:r>
            <a:r>
              <a:rPr lang="sr-Latn-RS" dirty="0" smtClean="0"/>
              <a:t>(</a:t>
            </a:r>
            <a:r>
              <a:rPr lang="sr-Latn-RS" dirty="0" smtClean="0"/>
              <a:t>iako </a:t>
            </a:r>
            <a:r>
              <a:rPr lang="en-US" dirty="0" err="1" smtClean="0"/>
              <a:t>mrlja</a:t>
            </a:r>
            <a:r>
              <a:rPr lang="en-US" dirty="0" smtClean="0"/>
              <a:t> ne </a:t>
            </a:r>
            <a:r>
              <a:rPr lang="en-US" dirty="0" err="1" smtClean="0"/>
              <a:t>predstavlja</a:t>
            </a:r>
            <a:r>
              <a:rPr lang="sr-Latn-RS" dirty="0" smtClean="0"/>
              <a:t> </a:t>
            </a:r>
            <a:r>
              <a:rPr lang="sr-Latn-RS" dirty="0" smtClean="0"/>
              <a:t>ništa određeno, ipak nije bilo šta)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Kriterijumi</a:t>
            </a:r>
            <a:r>
              <a:rPr lang="sr-Latn-RS" dirty="0" smtClean="0"/>
              <a:t>- </a:t>
            </a:r>
            <a:r>
              <a:rPr lang="sr-Latn-RS" b="1" dirty="0" smtClean="0"/>
              <a:t>frekventnost</a:t>
            </a:r>
            <a:r>
              <a:rPr lang="sr-Latn-RS" dirty="0" smtClean="0"/>
              <a:t> i </a:t>
            </a:r>
            <a:r>
              <a:rPr lang="sr-Latn-RS" b="1" dirty="0" smtClean="0"/>
              <a:t>koliko forma odgovara realnosti 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Na osnovu učestalosti (Rorschach</a:t>
            </a:r>
            <a:r>
              <a:rPr lang="sr-Latn-RS" dirty="0" smtClean="0"/>
              <a:t>,</a:t>
            </a:r>
            <a:r>
              <a:rPr lang="en-US" dirty="0" smtClean="0"/>
              <a:t> </a:t>
            </a:r>
            <a:r>
              <a:rPr lang="sr-Latn-RS" dirty="0" smtClean="0"/>
              <a:t>Becj</a:t>
            </a:r>
            <a:r>
              <a:rPr lang="sr-Latn-RS" dirty="0" smtClean="0"/>
              <a:t>, Hertz) ili subjektivnog utiska ispitivača (Piotrowski, Rappaport)</a:t>
            </a:r>
          </a:p>
          <a:p>
            <a:pPr>
              <a:buFont typeface="Wingdings" pitchFamily="2" charset="2"/>
              <a:buChar char="Ø"/>
            </a:pPr>
            <a:r>
              <a:rPr lang="sr-Latn-RS" sz="2400" b="1" dirty="0" smtClean="0"/>
              <a:t>+ </a:t>
            </a:r>
            <a:r>
              <a:rPr lang="sr-Latn-RS" b="1" dirty="0"/>
              <a:t>s</a:t>
            </a:r>
            <a:r>
              <a:rPr lang="sr-Latn-RS" b="1" dirty="0" smtClean="0"/>
              <a:t>uperioran </a:t>
            </a:r>
            <a:r>
              <a:rPr lang="sr-Latn-RS" dirty="0" smtClean="0"/>
              <a:t>– detaljno elaboriran, precizna artikulacija koja obogađuje kvalitet odgovora bez žrtvovanja adekvatnosti; način korišćenja i specifikacije forme, sa ili bez originalnosti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o (ordinary) običan</a:t>
            </a:r>
            <a:r>
              <a:rPr lang="sr-Latn-RS" dirty="0" smtClean="0"/>
              <a:t>- očigledan, lako se identifikuje, učestalo koristi (2% protokola za W i D, a 50 za Dd)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u (unusual) neuobičajen, </a:t>
            </a:r>
            <a:r>
              <a:rPr lang="sr-Latn-RS" dirty="0" smtClean="0"/>
              <a:t>redak odgovor, ali se može videti brzo i lako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- minus- izmenjen, </a:t>
            </a:r>
            <a:r>
              <a:rPr lang="sr-Latn-RS" dirty="0" smtClean="0"/>
              <a:t>arbitraran, neprimeren odgovor, ne obaziranje na strukturu oblasti koja se koristi za odgovor</a:t>
            </a:r>
          </a:p>
          <a:p>
            <a:endParaRPr lang="sr-Latn-RS" dirty="0" smtClean="0"/>
          </a:p>
          <a:p>
            <a:endParaRPr lang="sr-Latn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94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61197"/>
          </a:xfrm>
        </p:spPr>
        <p:txBody>
          <a:bodyPr>
            <a:normAutofit/>
          </a:bodyPr>
          <a:lstStyle/>
          <a:p>
            <a:pPr algn="ctr"/>
            <a:r>
              <a:rPr lang="sr-Latn-RS" sz="3200" b="1" dirty="0"/>
              <a:t>4. </a:t>
            </a:r>
            <a:r>
              <a:rPr lang="en-US" sz="3200" b="1" dirty="0" err="1"/>
              <a:t>Kvalitet</a:t>
            </a:r>
            <a:r>
              <a:rPr lang="en-US" sz="3200" b="1" dirty="0"/>
              <a:t> </a:t>
            </a:r>
            <a:r>
              <a:rPr lang="en-US" sz="3200" b="1" dirty="0" err="1"/>
              <a:t>forme</a:t>
            </a:r>
            <a:r>
              <a:rPr lang="en-US" sz="3200" b="1" dirty="0"/>
              <a:t> </a:t>
            </a:r>
            <a:r>
              <a:rPr lang="en-US" sz="3200" b="1" dirty="0" err="1"/>
              <a:t>odgovora</a:t>
            </a:r>
            <a:r>
              <a:rPr lang="x-none" sz="3200" b="1"/>
              <a:t> </a:t>
            </a:r>
            <a:r>
              <a:rPr lang="x-none" sz="3200" b="1" smtClean="0"/>
              <a:t>(FQ</a:t>
            </a:r>
            <a:r>
              <a:rPr lang="x-none" sz="3200" b="1"/>
              <a:t>: -, u, o,+)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9908177" cy="425026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r-Latn-RS" sz="2200" b="1" dirty="0"/>
              <a:t>Tabele </a:t>
            </a:r>
            <a:r>
              <a:rPr lang="sr-Latn-RS" sz="2200" dirty="0"/>
              <a:t>za </a:t>
            </a:r>
            <a:r>
              <a:rPr lang="sr-Latn-RS" sz="2200" b="1" dirty="0"/>
              <a:t>o, </a:t>
            </a:r>
            <a:r>
              <a:rPr lang="sr-Latn-RS" sz="2200" b="1" dirty="0" smtClean="0"/>
              <a:t>u, -</a:t>
            </a:r>
            <a:r>
              <a:rPr lang="sr-Latn-RS" sz="2200" dirty="0" smtClean="0"/>
              <a:t> Empirijska </a:t>
            </a:r>
            <a:r>
              <a:rPr lang="sr-Latn-RS" sz="2200" dirty="0"/>
              <a:t>osnova 7500 protokola, ako odgovora nema, traga se za najsličnijim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/>
              <a:t>+</a:t>
            </a:r>
            <a:r>
              <a:rPr lang="sr-Latn-RS" sz="2200" dirty="0"/>
              <a:t> može samo </a:t>
            </a:r>
            <a:r>
              <a:rPr lang="sr-Latn-RS" sz="2200" b="1" dirty="0" smtClean="0"/>
              <a:t>o</a:t>
            </a:r>
            <a:r>
              <a:rPr lang="en-US" sz="2200" b="1" dirty="0" smtClean="0"/>
              <a:t> (</a:t>
            </a:r>
            <a:r>
              <a:rPr lang="en-US" sz="2200" b="1" dirty="0" err="1" smtClean="0"/>
              <a:t>razvojni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kvalitet</a:t>
            </a:r>
            <a:r>
              <a:rPr lang="en-US" sz="2200" b="1" dirty="0" smtClean="0"/>
              <a:t>)</a:t>
            </a:r>
            <a:r>
              <a:rPr lang="sr-Latn-RS" sz="2200" dirty="0" smtClean="0"/>
              <a:t> </a:t>
            </a:r>
            <a:r>
              <a:rPr lang="sr-Latn-RS" sz="2200" dirty="0"/>
              <a:t>koje je detaljno elaborirano</a:t>
            </a:r>
          </a:p>
          <a:p>
            <a:pPr>
              <a:buFont typeface="Wingdings" pitchFamily="2" charset="2"/>
              <a:buChar char="Ø"/>
            </a:pPr>
            <a:r>
              <a:rPr lang="sr-Latn-RS" sz="2200" dirty="0"/>
              <a:t>A</a:t>
            </a:r>
            <a:r>
              <a:rPr lang="sr-Latn-RS" sz="2200" dirty="0" smtClean="0"/>
              <a:t>ko </a:t>
            </a:r>
            <a:r>
              <a:rPr lang="sr-Latn-RS" sz="2200" u="sng" dirty="0"/>
              <a:t>odgovora nema </a:t>
            </a:r>
            <a:r>
              <a:rPr lang="sr-Latn-RS" sz="2200" dirty="0"/>
              <a:t>u Tablicama kao </a:t>
            </a:r>
            <a:r>
              <a:rPr lang="sr-Latn-RS" sz="2800" b="1" dirty="0"/>
              <a:t>-</a:t>
            </a:r>
            <a:r>
              <a:rPr lang="sr-Latn-RS" sz="2200" b="1" dirty="0"/>
              <a:t> </a:t>
            </a:r>
            <a:r>
              <a:rPr lang="sr-Latn-RS" sz="2200" dirty="0"/>
              <a:t>ili </a:t>
            </a:r>
            <a:r>
              <a:rPr lang="sr-Latn-RS" sz="2200" b="1" dirty="0" smtClean="0"/>
              <a:t>u</a:t>
            </a:r>
            <a:r>
              <a:rPr lang="sr-Latn-RS" sz="2200" dirty="0" smtClean="0"/>
              <a:t>,  </a:t>
            </a:r>
            <a:r>
              <a:rPr lang="sr-Latn-RS" sz="2200" dirty="0"/>
              <a:t>odluka zavisi od brzine i lakoće prepoznavanja odgovora </a:t>
            </a:r>
            <a:r>
              <a:rPr lang="sr-Latn-RS" sz="2200" dirty="0" smtClean="0"/>
              <a:t>(kod nas </a:t>
            </a:r>
            <a:r>
              <a:rPr lang="sr-Latn-RS" sz="2200" dirty="0"/>
              <a:t>češće biraju -, pa imamo niže skorove na medijaciji); Inkongruentost sadržaja u odnosu na realnost je -, čak i kod učestalih odgovora (X karta- lice)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None - </a:t>
            </a:r>
            <a:r>
              <a:rPr lang="sr-Latn-RS" sz="2200" dirty="0" smtClean="0"/>
              <a:t>ako </a:t>
            </a:r>
            <a:r>
              <a:rPr lang="sr-Latn-RS" sz="2200" dirty="0"/>
              <a:t>odgovor nema </a:t>
            </a:r>
            <a:r>
              <a:rPr lang="sr-Latn-RS" sz="2200" dirty="0" smtClean="0"/>
              <a:t>udeo forme </a:t>
            </a:r>
            <a:r>
              <a:rPr lang="sr-Latn-RS" sz="2200" dirty="0"/>
              <a:t>(C, Cn, C’, V, T) kodira se </a:t>
            </a:r>
            <a:r>
              <a:rPr lang="sr-Latn-RS" sz="2200" dirty="0" smtClean="0"/>
              <a:t>kao </a:t>
            </a:r>
            <a:r>
              <a:rPr lang="sr-Latn-RS" sz="2200" i="1" dirty="0" smtClean="0"/>
              <a:t>none</a:t>
            </a:r>
          </a:p>
          <a:p>
            <a:pPr>
              <a:buFont typeface="Wingdings" pitchFamily="2" charset="2"/>
              <a:buChar char="Ø"/>
            </a:pPr>
            <a:r>
              <a:rPr lang="sr-Latn-RS" sz="2200" b="1" dirty="0" smtClean="0"/>
              <a:t>Više objekata </a:t>
            </a:r>
            <a:r>
              <a:rPr lang="sr-Latn-RS" sz="2200" dirty="0"/>
              <a:t>različitog kvaliteta forme- kodira se </a:t>
            </a:r>
            <a:r>
              <a:rPr lang="sr-Latn-RS" sz="2200" u="sng" dirty="0"/>
              <a:t>lošiji kvalitet</a:t>
            </a:r>
            <a:r>
              <a:rPr lang="sr-Latn-RS" sz="2200" dirty="0"/>
              <a:t> forme ili </a:t>
            </a:r>
            <a:r>
              <a:rPr lang="sr-Latn-RS" sz="2200" u="sng" dirty="0"/>
              <a:t>dominantni kvalitet</a:t>
            </a:r>
            <a:r>
              <a:rPr lang="sr-Latn-RS" sz="2200" dirty="0"/>
              <a:t> forme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68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karta 1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430926" y="345761"/>
            <a:ext cx="3517185" cy="2072648"/>
          </a:xfrm>
          <a:prstGeom prst="rect">
            <a:avLst/>
          </a:prstGeom>
        </p:spPr>
      </p:pic>
      <p:pic>
        <p:nvPicPr>
          <p:cNvPr id="5" name="Content Placeholder 6" descr="karta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7364" y="262760"/>
            <a:ext cx="3391855" cy="2082076"/>
          </a:xfrm>
          <a:prstGeom prst="rect">
            <a:avLst/>
          </a:prstGeom>
        </p:spPr>
      </p:pic>
      <p:pic>
        <p:nvPicPr>
          <p:cNvPr id="6" name="Picture 5" descr="karta 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08276" y="262759"/>
            <a:ext cx="3279228" cy="2144015"/>
          </a:xfrm>
          <a:prstGeom prst="rect">
            <a:avLst/>
          </a:prstGeom>
        </p:spPr>
      </p:pic>
      <p:pic>
        <p:nvPicPr>
          <p:cNvPr id="7" name="Picture 6" descr="karta 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3133" y="2501462"/>
            <a:ext cx="2798031" cy="2027469"/>
          </a:xfrm>
          <a:prstGeom prst="rect">
            <a:avLst/>
          </a:prstGeom>
        </p:spPr>
      </p:pic>
      <p:pic>
        <p:nvPicPr>
          <p:cNvPr id="8" name="Picture 7" descr="karta 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29831" y="2501461"/>
            <a:ext cx="2640037" cy="2027469"/>
          </a:xfrm>
          <a:prstGeom prst="rect">
            <a:avLst/>
          </a:prstGeom>
        </p:spPr>
      </p:pic>
      <p:pic>
        <p:nvPicPr>
          <p:cNvPr id="9" name="Picture 8" descr="karta 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127598" y="2526679"/>
            <a:ext cx="2732692" cy="2002252"/>
          </a:xfrm>
          <a:prstGeom prst="rect">
            <a:avLst/>
          </a:prstGeom>
        </p:spPr>
      </p:pic>
      <p:pic>
        <p:nvPicPr>
          <p:cNvPr id="10" name="Picture 9" descr="karta 7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860290" y="2526679"/>
            <a:ext cx="3074052" cy="2007157"/>
          </a:xfrm>
          <a:prstGeom prst="rect">
            <a:avLst/>
          </a:prstGeom>
        </p:spPr>
      </p:pic>
      <p:pic>
        <p:nvPicPr>
          <p:cNvPr id="11" name="Picture 10" descr="karta 8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806559" y="4603531"/>
            <a:ext cx="2998185" cy="2165512"/>
          </a:xfrm>
          <a:prstGeom prst="rect">
            <a:avLst/>
          </a:prstGeom>
        </p:spPr>
      </p:pic>
      <p:pic>
        <p:nvPicPr>
          <p:cNvPr id="12" name="Picture 11" descr="karta 10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8129603" y="4603531"/>
            <a:ext cx="3636694" cy="2165512"/>
          </a:xfrm>
          <a:prstGeom prst="rect">
            <a:avLst/>
          </a:prstGeom>
        </p:spPr>
      </p:pic>
      <p:pic>
        <p:nvPicPr>
          <p:cNvPr id="13" name="Picture 12" descr="karta 9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549850" y="4592032"/>
            <a:ext cx="3248828" cy="226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79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61951"/>
          </a:xfrm>
        </p:spPr>
        <p:txBody>
          <a:bodyPr>
            <a:normAutofit/>
          </a:bodyPr>
          <a:lstStyle/>
          <a:p>
            <a:pPr lvl="1" algn="ctr" rtl="0">
              <a:lnSpc>
                <a:spcPct val="85000"/>
              </a:lnSpc>
              <a:spcBef>
                <a:spcPct val="0"/>
              </a:spcBef>
            </a:pPr>
            <a:r>
              <a:rPr lang="x-none" sz="3600" smtClean="0"/>
              <a:t>Forma (F)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425" y="1801640"/>
            <a:ext cx="10058400" cy="4490517"/>
          </a:xfrm>
        </p:spPr>
        <p:txBody>
          <a:bodyPr>
            <a:normAutofit fontScale="85000" lnSpcReduction="20000"/>
          </a:bodyPr>
          <a:lstStyle/>
          <a:p>
            <a:r>
              <a:rPr lang="en-US" sz="2800" b="1" dirty="0" smtClean="0"/>
              <a:t>F - </a:t>
            </a:r>
            <a:r>
              <a:rPr lang="en-US" sz="2800" b="1" dirty="0" err="1" smtClean="0"/>
              <a:t>oblik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mrlje</a:t>
            </a:r>
            <a:r>
              <a:rPr lang="en-US" sz="2800" b="1" dirty="0" smtClean="0"/>
              <a:t> </a:t>
            </a:r>
            <a:r>
              <a:rPr lang="en-US" sz="2800" dirty="0" err="1" smtClean="0"/>
              <a:t>jedina</a:t>
            </a:r>
            <a:r>
              <a:rPr lang="en-US" sz="2800" dirty="0" smtClean="0"/>
              <a:t> </a:t>
            </a:r>
            <a:r>
              <a:rPr lang="en-US" sz="2800" dirty="0" err="1" smtClean="0"/>
              <a:t>determinanta</a:t>
            </a:r>
            <a:r>
              <a:rPr lang="en-US" sz="2800" dirty="0" smtClean="0"/>
              <a:t> </a:t>
            </a:r>
            <a:r>
              <a:rPr lang="en-US" sz="2800" dirty="0" err="1" smtClean="0"/>
              <a:t>koja</a:t>
            </a:r>
            <a:r>
              <a:rPr lang="en-US" sz="2800" dirty="0" smtClean="0"/>
              <a:t> je </a:t>
            </a:r>
            <a:r>
              <a:rPr lang="en-US" sz="2800" dirty="0" err="1" smtClean="0"/>
              <a:t>uticala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formiranje</a:t>
            </a:r>
            <a:r>
              <a:rPr lang="en-US" sz="2800" dirty="0" smtClean="0"/>
              <a:t> </a:t>
            </a:r>
            <a:r>
              <a:rPr lang="en-US" sz="2800" dirty="0" err="1" smtClean="0"/>
              <a:t>odgovora</a:t>
            </a:r>
            <a:endParaRPr lang="en-US" sz="2800" dirty="0" smtClean="0"/>
          </a:p>
          <a:p>
            <a:r>
              <a:rPr lang="en-US" sz="2800" b="1" dirty="0" err="1" smtClean="0"/>
              <a:t>Klju</a:t>
            </a:r>
            <a:r>
              <a:rPr lang="sr-Latn-RS" sz="2800" b="1" dirty="0" smtClean="0"/>
              <a:t>čne reči</a:t>
            </a:r>
            <a:r>
              <a:rPr lang="sr-Latn-RS" sz="2800" dirty="0" smtClean="0"/>
              <a:t>: spontana verbalizacija, „po obliku“, opis delova objekta kao argumentacija</a:t>
            </a:r>
          </a:p>
          <a:p>
            <a:r>
              <a:rPr lang="sr-Latn-RS" sz="2800" b="1" dirty="0" smtClean="0"/>
              <a:t>Druge determinante obično uključuju formu </a:t>
            </a:r>
            <a:r>
              <a:rPr lang="sr-Latn-RS" sz="2800" dirty="0" smtClean="0"/>
              <a:t>gde </a:t>
            </a:r>
            <a:r>
              <a:rPr lang="sr-Latn-RS" sz="2800" dirty="0"/>
              <a:t>je forma primarna ili sekundarnna </a:t>
            </a:r>
            <a:r>
              <a:rPr lang="sr-Latn-RS" sz="2800" dirty="0" smtClean="0"/>
              <a:t>determinanta: 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400" dirty="0" smtClean="0"/>
              <a:t>Pokret M</a:t>
            </a:r>
            <a:r>
              <a:rPr lang="en-US" sz="2400" dirty="0" smtClean="0"/>
              <a:t>, </a:t>
            </a:r>
            <a:r>
              <a:rPr lang="sr-Latn-RS" sz="2400" dirty="0" smtClean="0"/>
              <a:t>FM</a:t>
            </a:r>
            <a:r>
              <a:rPr lang="en-US" sz="2400" dirty="0" smtClean="0"/>
              <a:t> i m</a:t>
            </a:r>
            <a:endParaRPr lang="sr-Latn-RS" sz="2400" dirty="0" smtClean="0"/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400" dirty="0" smtClean="0"/>
              <a:t>Kolor odgovori FC i CF,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400" dirty="0" smtClean="0"/>
              <a:t>Ahromatski FC’ i C’F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400" dirty="0" smtClean="0"/>
              <a:t>Senčenje</a:t>
            </a:r>
            <a:r>
              <a:rPr lang="en-US" sz="2400" dirty="0"/>
              <a:t>-</a:t>
            </a:r>
            <a:r>
              <a:rPr lang="sr-Latn-RS" sz="2400" dirty="0" smtClean="0"/>
              <a:t> tekstura FT, TF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400" dirty="0" smtClean="0"/>
              <a:t>Senčenje </a:t>
            </a:r>
            <a:r>
              <a:rPr lang="en-US" sz="2400" dirty="0" smtClean="0"/>
              <a:t>-</a:t>
            </a:r>
            <a:r>
              <a:rPr lang="sr-Latn-RS" sz="2400" dirty="0" smtClean="0"/>
              <a:t> dinenzionalnost (vista) FV i VF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en-US" sz="2400" dirty="0" smtClean="0"/>
              <a:t>S</a:t>
            </a:r>
            <a:r>
              <a:rPr lang="sr-Latn-RS" sz="2400" dirty="0" smtClean="0"/>
              <a:t>enčenje</a:t>
            </a:r>
            <a:r>
              <a:rPr lang="en-US" sz="2400" dirty="0" smtClean="0"/>
              <a:t>- d</a:t>
            </a:r>
            <a:r>
              <a:rPr lang="sr-Latn-RS" sz="2400" dirty="0" smtClean="0"/>
              <a:t>ifuzno </a:t>
            </a:r>
            <a:r>
              <a:rPr lang="sr-Latn-RS" sz="2400" dirty="0"/>
              <a:t>FY </a:t>
            </a:r>
            <a:r>
              <a:rPr lang="sr-Latn-RS" sz="2400" dirty="0" smtClean="0"/>
              <a:t>i YF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400" dirty="0" smtClean="0"/>
              <a:t>Forma dimenzionalnost FD- perspektiva</a:t>
            </a:r>
          </a:p>
          <a:p>
            <a:pPr marL="0" indent="0">
              <a:buNone/>
            </a:pPr>
            <a:r>
              <a:rPr lang="sr-Latn-RS" sz="2800" dirty="0" smtClean="0"/>
              <a:t>Retki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sr-Latn-RS" sz="2800" dirty="0" smtClean="0"/>
              <a:t>odgovori koji ne uključuju formu, 95% odgovora uključuje formu</a:t>
            </a:r>
            <a:endParaRPr lang="sr-Latn-RS" dirty="0" smtClean="0"/>
          </a:p>
          <a:p>
            <a:endParaRPr lang="sr-Latn-RS" dirty="0" smtClean="0"/>
          </a:p>
          <a:p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93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98577"/>
          </a:xfrm>
        </p:spPr>
        <p:txBody>
          <a:bodyPr>
            <a:normAutofit/>
          </a:bodyPr>
          <a:lstStyle/>
          <a:p>
            <a:pPr algn="ctr"/>
            <a:r>
              <a:rPr lang="sr-Latn-RS" sz="3200" dirty="0"/>
              <a:t>Pokret </a:t>
            </a:r>
            <a:r>
              <a:rPr lang="sr-Latn-RS" sz="3200" dirty="0" smtClean="0"/>
              <a:t>- movement</a:t>
            </a:r>
            <a:r>
              <a:rPr lang="sr-Latn-RS" sz="3200" dirty="0"/>
              <a:t>, kinestezija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408920" cy="4226454"/>
          </a:xfrm>
        </p:spPr>
        <p:txBody>
          <a:bodyPr>
            <a:normAutofit lnSpcReduction="10000"/>
          </a:bodyPr>
          <a:lstStyle/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r>
              <a:rPr lang="x-none" sz="2800" b="1" smtClean="0"/>
              <a:t>M</a:t>
            </a:r>
            <a:r>
              <a:rPr lang="sr-Latn-RS" sz="2800" b="1" dirty="0" smtClean="0"/>
              <a:t>- ljudski </a:t>
            </a:r>
            <a:r>
              <a:rPr lang="sr-Latn-RS" sz="2800" dirty="0" smtClean="0"/>
              <a:t>(humani i humnoidni</a:t>
            </a:r>
            <a:r>
              <a:rPr lang="en-US" sz="2800" dirty="0"/>
              <a:t>)</a:t>
            </a:r>
            <a:r>
              <a:rPr lang="sr-Latn-RS" sz="2800" dirty="0" smtClean="0"/>
              <a:t> pokret, ljudska aktivnost pripisana životinjama, objektima, prirodi,...</a:t>
            </a:r>
            <a:r>
              <a:rPr lang="x-none" sz="2800" smtClean="0"/>
              <a:t> </a:t>
            </a:r>
            <a:endParaRPr lang="sr-Latn-RS" sz="28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r>
              <a:rPr lang="x-none" sz="2800" b="1" smtClean="0"/>
              <a:t>FM</a:t>
            </a:r>
            <a:r>
              <a:rPr lang="sr-Latn-RS" sz="2800" b="1" dirty="0" smtClean="0"/>
              <a:t>- pokret životinja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r>
              <a:rPr lang="x-none" sz="2800" b="1" smtClean="0"/>
              <a:t>m</a:t>
            </a:r>
            <a:r>
              <a:rPr lang="sr-Latn-RS" sz="2800" b="1" dirty="0" smtClean="0"/>
              <a:t>- kretanje objekata</a:t>
            </a:r>
            <a:r>
              <a:rPr lang="sr-Latn-RS" sz="2800" dirty="0" smtClean="0"/>
              <a:t>, nežive prirode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r>
              <a:rPr lang="sr-Latn-RS" sz="2800" b="1" dirty="0" smtClean="0"/>
              <a:t>Ključna reč: 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ü"/>
            </a:pPr>
            <a:r>
              <a:rPr lang="sr-Latn-RS" sz="2400" dirty="0" smtClean="0"/>
              <a:t>glagol (igra, peva, gleda); 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ü"/>
            </a:pPr>
            <a:r>
              <a:rPr lang="sr-Latn-RS" sz="2400" dirty="0" smtClean="0"/>
              <a:t>raspoloženje (vesela, tužna,...); 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ü"/>
            </a:pPr>
            <a:r>
              <a:rPr lang="sr-Latn-RS" sz="2400" dirty="0" smtClean="0"/>
              <a:t>implicitno prisustvo pokreta  (žena pred ogledalom; životinja s plenom u ustima)- proveriti šta je učinilo da tako izgleda?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endParaRPr lang="sr-Latn-RS" sz="24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endParaRPr lang="x-none" sz="240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86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43845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 smtClean="0"/>
              <a:t>Pokret- M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792" y="1999488"/>
            <a:ext cx="10765536" cy="4230624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endParaRPr lang="en-US" sz="2400" b="1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r>
              <a:rPr lang="sr-Latn-RS" sz="2400" b="1" dirty="0" smtClean="0"/>
              <a:t>M</a:t>
            </a:r>
            <a:r>
              <a:rPr lang="sr-Latn-RS" sz="2400" dirty="0" smtClean="0"/>
              <a:t> (bez F)- </a:t>
            </a:r>
            <a:r>
              <a:rPr lang="sr-Latn-RS" sz="2400" u="sng" dirty="0" smtClean="0"/>
              <a:t>implicira formu</a:t>
            </a:r>
            <a:r>
              <a:rPr lang="sr-Latn-RS" sz="2400" dirty="0" smtClean="0"/>
              <a:t>, čak i kod apstraktnih sadržaja (sreća, tuga), </a:t>
            </a:r>
            <a:br>
              <a:rPr lang="sr-Latn-RS" sz="2400" dirty="0" smtClean="0"/>
            </a:br>
            <a:r>
              <a:rPr lang="sr-Latn-RS" sz="2400" dirty="0" smtClean="0"/>
              <a:t>F kod ljudske figure nije M ako pokret nije artikulisan (</a:t>
            </a:r>
            <a:r>
              <a:rPr lang="sr-Latn-RS" sz="2400" i="1" dirty="0" smtClean="0"/>
              <a:t>dve osobe  </a:t>
            </a:r>
            <a:r>
              <a:rPr lang="sr-Latn-RS" sz="2400" dirty="0" smtClean="0"/>
              <a:t>(F) </a:t>
            </a:r>
            <a:r>
              <a:rPr lang="sr-Latn-RS" sz="2400" i="1" dirty="0" smtClean="0"/>
              <a:t>koje nešto rade </a:t>
            </a:r>
            <a:r>
              <a:rPr lang="sr-Latn-RS" sz="2400" dirty="0" smtClean="0"/>
              <a:t>(M))- spontano!</a:t>
            </a:r>
            <a:endParaRPr lang="en-US" sz="24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endParaRPr lang="sr-Latn-RS" sz="24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r>
              <a:rPr lang="sr-Latn-RS" sz="2400" b="1" dirty="0" smtClean="0"/>
              <a:t>Specifična pravila</a:t>
            </a:r>
            <a:r>
              <a:rPr lang="sr-Latn-RS" sz="2400" dirty="0" smtClean="0"/>
              <a:t>: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ü"/>
            </a:pPr>
            <a:r>
              <a:rPr lang="sr-Latn-RS" sz="2400" dirty="0" smtClean="0"/>
              <a:t>M- sezorno iskustvo, emocija (</a:t>
            </a:r>
            <a:r>
              <a:rPr lang="sr-Latn-RS" sz="2400" i="1" dirty="0" smtClean="0"/>
              <a:t>ljubav</a:t>
            </a:r>
            <a:r>
              <a:rPr lang="sr-Latn-RS" sz="2400" dirty="0" smtClean="0"/>
              <a:t>); proces ispitanika (</a:t>
            </a:r>
            <a:r>
              <a:rPr lang="sr-Latn-RS" sz="2400" i="1" dirty="0" smtClean="0"/>
              <a:t>osećam miris</a:t>
            </a:r>
            <a:r>
              <a:rPr lang="sr-Latn-RS" sz="2400" dirty="0" smtClean="0"/>
              <a:t>), a ne percept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ü"/>
            </a:pPr>
            <a:r>
              <a:rPr lang="sr-Latn-RS" sz="2400" dirty="0" smtClean="0"/>
              <a:t>M- ljudska aktivnost pripisana živo</a:t>
            </a:r>
            <a:r>
              <a:rPr lang="en-US" sz="2400" dirty="0" smtClean="0"/>
              <a:t>t</a:t>
            </a:r>
            <a:r>
              <a:rPr lang="sr-Latn-RS" sz="2400" dirty="0" smtClean="0"/>
              <a:t>injama- (</a:t>
            </a:r>
            <a:r>
              <a:rPr lang="sr-Latn-RS" sz="2400" i="1" dirty="0" smtClean="0"/>
              <a:t>dve bube se svađaju </a:t>
            </a:r>
            <a:r>
              <a:rPr lang="sr-Latn-RS" sz="2400" dirty="0" smtClean="0"/>
              <a:t>-M, ali </a:t>
            </a:r>
            <a:r>
              <a:rPr lang="sr-Latn-RS" sz="2400" i="1" dirty="0" smtClean="0"/>
              <a:t>bore se</a:t>
            </a:r>
            <a:r>
              <a:rPr lang="sr-Latn-RS" sz="2400" dirty="0" smtClean="0"/>
              <a:t> -FM)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ü"/>
            </a:pPr>
            <a:r>
              <a:rPr lang="sr-Latn-RS" sz="2400" dirty="0" smtClean="0"/>
              <a:t>M- ljudska aktivnost pripisana objektima (</a:t>
            </a:r>
            <a:r>
              <a:rPr lang="sr-Latn-RS" sz="2400" i="1" dirty="0" smtClean="0"/>
              <a:t>drveće pleše, cveće se raduje,..</a:t>
            </a:r>
            <a:r>
              <a:rPr lang="sr-Latn-RS" sz="2400" dirty="0" smtClean="0"/>
              <a:t>)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endParaRPr lang="sr-Latn-RS" sz="24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endParaRPr lang="sr-Latn-RS" sz="24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endParaRPr lang="sr-Latn-RS" sz="2400" dirty="0" smtClean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itchFamily="2" charset="2"/>
              <a:buChar char="Ø"/>
            </a:pPr>
            <a:endParaRPr lang="x-none" sz="240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05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425" y="425513"/>
            <a:ext cx="10058400" cy="1025244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 smtClean="0"/>
              <a:t>Pokret –</a:t>
            </a:r>
            <a:r>
              <a:rPr lang="en-US" sz="3600" b="1" dirty="0" smtClean="0"/>
              <a:t>FM i m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075" y="1845734"/>
            <a:ext cx="11015663" cy="462650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Latn-RS" sz="2400" b="1" dirty="0" smtClean="0">
                <a:solidFill>
                  <a:schemeClr val="tx1"/>
                </a:solidFill>
              </a:rPr>
              <a:t>FM- viđenje pokreta životinje </a:t>
            </a:r>
            <a:r>
              <a:rPr lang="sr-Latn-RS" sz="2400" dirty="0" smtClean="0"/>
              <a:t>(i mitoloških životinja) ili dela tela u pokretu (</a:t>
            </a:r>
            <a:r>
              <a:rPr lang="sr-Latn-RS" sz="2400" i="1" dirty="0" smtClean="0"/>
              <a:t>pas laje, zmaj leti, vuk vreba, </a:t>
            </a:r>
            <a:r>
              <a:rPr lang="sr-Latn-RS" sz="2400" dirty="0" smtClean="0"/>
              <a:t>...)</a:t>
            </a:r>
          </a:p>
          <a:p>
            <a:pPr>
              <a:buFont typeface="Wingdings" pitchFamily="2" charset="2"/>
              <a:buChar char="Ø"/>
            </a:pPr>
            <a:r>
              <a:rPr lang="sr-Latn-RS" sz="2400" dirty="0" smtClean="0"/>
              <a:t>Neprimerena aktivnost- </a:t>
            </a:r>
            <a:r>
              <a:rPr lang="sr-Latn-RS" sz="2400" b="1" dirty="0" smtClean="0"/>
              <a:t>M</a:t>
            </a:r>
            <a:r>
              <a:rPr lang="sr-Latn-RS" sz="2400" dirty="0" smtClean="0"/>
              <a:t>-  koja je odraz  fantazije ispitanika koja je dovela do </a:t>
            </a:r>
            <a:r>
              <a:rPr lang="en-US" sz="2400" dirty="0" smtClean="0"/>
              <a:t>  </a:t>
            </a:r>
            <a:br>
              <a:rPr lang="en-US" sz="2400" dirty="0" smtClean="0"/>
            </a:br>
            <a:r>
              <a:rPr lang="en-US" sz="2400" dirty="0" smtClean="0"/>
              <a:t>  </a:t>
            </a:r>
            <a:r>
              <a:rPr lang="sr-Latn-RS" sz="2400" dirty="0" smtClean="0"/>
              <a:t>odgovora (</a:t>
            </a:r>
            <a:r>
              <a:rPr lang="sr-Latn-RS" sz="2400" i="1" dirty="0" smtClean="0"/>
              <a:t>riba sedi na oblaku</a:t>
            </a:r>
            <a:r>
              <a:rPr lang="sr-Latn-RS" sz="2400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sr-Latn-RS" sz="2400" b="1" dirty="0">
                <a:solidFill>
                  <a:schemeClr val="tx1"/>
                </a:solidFill>
              </a:rPr>
              <a:t>m</a:t>
            </a:r>
            <a:r>
              <a:rPr lang="sr-Latn-RS" sz="2400" b="1" dirty="0" smtClean="0">
                <a:solidFill>
                  <a:schemeClr val="tx1"/>
                </a:solidFill>
              </a:rPr>
              <a:t>- pokret neživih objekata</a:t>
            </a:r>
            <a:r>
              <a:rPr lang="sr-Latn-RS" sz="2400" dirty="0" smtClean="0"/>
              <a:t>, prirodnih pojava- list pada, vatromet, vodopad, raketa leti</a:t>
            </a:r>
          </a:p>
          <a:p>
            <a:pPr>
              <a:buFont typeface="Wingdings" pitchFamily="2" charset="2"/>
              <a:buChar char="Ø"/>
            </a:pPr>
            <a:r>
              <a:rPr lang="sr-Latn-RS" sz="2400" dirty="0" smtClean="0"/>
              <a:t>Objekti u humanoidnoj aktivnosti - </a:t>
            </a:r>
            <a:r>
              <a:rPr lang="sr-Latn-RS" sz="2400" b="1" dirty="0" smtClean="0"/>
              <a:t>M</a:t>
            </a:r>
            <a:r>
              <a:rPr lang="sr-Latn-RS" sz="2400" dirty="0" smtClean="0"/>
              <a:t> (srećno drvo)</a:t>
            </a:r>
          </a:p>
          <a:p>
            <a:pPr>
              <a:buFont typeface="Wingdings" pitchFamily="2" charset="2"/>
              <a:buChar char="Ø"/>
            </a:pPr>
            <a:r>
              <a:rPr lang="sr-Latn-RS" sz="2400" dirty="0" smtClean="0"/>
              <a:t>Objekti u pasivnom pokretu ili dovedeni u stanje potencijalnog kretanja, tenzije- </a:t>
            </a:r>
            <a:r>
              <a:rPr lang="sr-Latn-RS" sz="2400" b="1" dirty="0" smtClean="0">
                <a:solidFill>
                  <a:schemeClr val="tx1"/>
                </a:solidFill>
              </a:rPr>
              <a:t>m</a:t>
            </a:r>
          </a:p>
          <a:p>
            <a:r>
              <a:rPr lang="sr-Latn-RS" i="1" dirty="0" smtClean="0"/>
              <a:t>Kaput visi- </a:t>
            </a:r>
            <a:r>
              <a:rPr lang="sr-Latn-RS" dirty="0" smtClean="0"/>
              <a:t>m (tenzija); </a:t>
            </a:r>
            <a:r>
              <a:rPr lang="sr-Latn-RS" i="1" dirty="0" smtClean="0"/>
              <a:t>  tepih leži na podu- </a:t>
            </a:r>
            <a:r>
              <a:rPr lang="sr-Latn-RS" dirty="0" smtClean="0"/>
              <a:t>nije m</a:t>
            </a:r>
          </a:p>
          <a:p>
            <a:r>
              <a:rPr lang="en-US" i="1" dirty="0" err="1" smtClean="0"/>
              <a:t>Obe</a:t>
            </a:r>
            <a:r>
              <a:rPr lang="sr-Latn-RS" i="1" dirty="0" smtClean="0"/>
              <a:t>šen čovek visi- </a:t>
            </a:r>
            <a:r>
              <a:rPr lang="sr-Latn-RS" dirty="0" smtClean="0"/>
              <a:t>m</a:t>
            </a:r>
            <a:r>
              <a:rPr lang="sr-Latn-RS" i="1" dirty="0" smtClean="0"/>
              <a:t>;   Mrtva osoba leži- </a:t>
            </a:r>
            <a:r>
              <a:rPr lang="sr-Latn-RS" dirty="0" smtClean="0"/>
              <a:t>nije m,</a:t>
            </a:r>
            <a:r>
              <a:rPr lang="sr-Latn-RS" i="1" dirty="0" smtClean="0"/>
              <a:t>..... podignute glave-</a:t>
            </a:r>
            <a:r>
              <a:rPr lang="en-US" i="1" dirty="0" smtClean="0"/>
              <a:t> </a:t>
            </a:r>
            <a:r>
              <a:rPr lang="sr-Latn-RS" dirty="0" smtClean="0"/>
              <a:t>m</a:t>
            </a:r>
          </a:p>
          <a:p>
            <a:endParaRPr lang="sr-Latn-R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65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07631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 smtClean="0"/>
              <a:t>Pokret- aktivan/pasivan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154" y="1845734"/>
            <a:ext cx="10621526" cy="425630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Latn-RS" b="1" dirty="0" smtClean="0"/>
              <a:t>Aktivan pokret (a</a:t>
            </a:r>
            <a:r>
              <a:rPr lang="sr-Latn-RS" dirty="0" smtClean="0"/>
              <a:t>)- </a:t>
            </a:r>
            <a:r>
              <a:rPr lang="sr-Latn-RS" i="1" dirty="0" smtClean="0"/>
              <a:t>skače, trči, tuku se, svađaju se</a:t>
            </a:r>
            <a:r>
              <a:rPr lang="sr-Latn-RS" dirty="0" smtClean="0"/>
              <a:t>,..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Pasivan pokret  (p</a:t>
            </a:r>
            <a:r>
              <a:rPr lang="sr-Latn-RS" dirty="0" smtClean="0"/>
              <a:t>)- </a:t>
            </a:r>
            <a:r>
              <a:rPr lang="sr-Latn-RS" i="1" dirty="0" smtClean="0"/>
              <a:t>spavanje, razmišljanje, sedi, leži</a:t>
            </a:r>
            <a:r>
              <a:rPr lang="sr-Latn-RS" dirty="0" smtClean="0"/>
              <a:t>,..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Razlikovanje a/p zavisi od glago</a:t>
            </a:r>
            <a:r>
              <a:rPr lang="en-US" dirty="0" smtClean="0"/>
              <a:t>l</a:t>
            </a:r>
            <a:r>
              <a:rPr lang="sr-Latn-RS" dirty="0" smtClean="0"/>
              <a:t>a i konteksta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Referentna reč- </a:t>
            </a:r>
            <a:r>
              <a:rPr lang="sr-Latn-RS" u="sng" dirty="0" smtClean="0"/>
              <a:t>pričanje</a:t>
            </a:r>
            <a:r>
              <a:rPr lang="sr-Latn-RS" dirty="0" smtClean="0"/>
              <a:t>- </a:t>
            </a:r>
            <a:r>
              <a:rPr lang="sr-Latn-RS" b="1" dirty="0" smtClean="0"/>
              <a:t>p</a:t>
            </a:r>
            <a:r>
              <a:rPr lang="sr-Latn-RS" dirty="0" smtClean="0"/>
              <a:t>;  gledanje, stajanje, šaputanje- </a:t>
            </a:r>
            <a:r>
              <a:rPr lang="sr-Latn-RS" b="1" dirty="0" smtClean="0"/>
              <a:t>p</a:t>
            </a:r>
            <a:r>
              <a:rPr lang="sr-Latn-RS" dirty="0" smtClean="0"/>
              <a:t>; vikanje, svađanje- </a:t>
            </a:r>
            <a:r>
              <a:rPr lang="sr-Latn-RS" b="1" dirty="0" smtClean="0"/>
              <a:t>a</a:t>
            </a:r>
          </a:p>
          <a:p>
            <a:pPr>
              <a:buFont typeface="Wingdings" pitchFamily="2" charset="2"/>
              <a:buChar char="Ø"/>
            </a:pPr>
            <a:r>
              <a:rPr lang="sr-Latn-RS" b="1" dirty="0" smtClean="0"/>
              <a:t>Specijalni slučajevi:</a:t>
            </a:r>
          </a:p>
          <a:p>
            <a:pPr lvl="1"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000" dirty="0" smtClean="0"/>
              <a:t>Istovremeno a i p - </a:t>
            </a:r>
            <a:r>
              <a:rPr lang="sr-Latn-RS" sz="2000" b="1" dirty="0" smtClean="0">
                <a:solidFill>
                  <a:schemeClr val="tx1"/>
                </a:solidFill>
              </a:rPr>
              <a:t>M</a:t>
            </a:r>
            <a:r>
              <a:rPr lang="sr-Latn-RS" sz="2000" b="1" baseline="30000" dirty="0" smtClean="0">
                <a:solidFill>
                  <a:schemeClr val="tx1"/>
                </a:solidFill>
              </a:rPr>
              <a:t>a</a:t>
            </a:r>
            <a:r>
              <a:rPr lang="sr-Latn-RS" sz="2000" b="1" dirty="0" smtClean="0"/>
              <a:t> </a:t>
            </a:r>
            <a:r>
              <a:rPr lang="sr-Latn-RS" sz="2000" dirty="0" smtClean="0"/>
              <a:t>(</a:t>
            </a:r>
            <a:r>
              <a:rPr lang="sr-Latn-RS" sz="2000" i="1" dirty="0" smtClean="0"/>
              <a:t>Čovek trči i posmatra....)</a:t>
            </a:r>
          </a:p>
          <a:p>
            <a:pPr lvl="1"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000" dirty="0" smtClean="0"/>
              <a:t>Lju</a:t>
            </a:r>
            <a:r>
              <a:rPr lang="en-US" sz="2000" dirty="0" smtClean="0"/>
              <a:t>d</a:t>
            </a:r>
            <a:r>
              <a:rPr lang="sr-Latn-RS" sz="2000" dirty="0" smtClean="0"/>
              <a:t>ski pokret 2 osobe, od kojih jedna aktivna, druga pasivna- </a:t>
            </a:r>
            <a:r>
              <a:rPr lang="sr-Latn-RS" sz="2000" b="1" dirty="0" smtClean="0"/>
              <a:t>M</a:t>
            </a:r>
            <a:r>
              <a:rPr lang="sr-Latn-RS" sz="2000" b="1" baseline="30000" dirty="0" smtClean="0"/>
              <a:t>a-p</a:t>
            </a:r>
            <a:r>
              <a:rPr lang="sr-Latn-RS" sz="2000" dirty="0" smtClean="0"/>
              <a:t> (</a:t>
            </a:r>
            <a:r>
              <a:rPr lang="sr-Latn-RS" sz="2000" i="1" dirty="0" smtClean="0"/>
              <a:t>Jedna osoba igra, a druga je gleda</a:t>
            </a:r>
            <a:r>
              <a:rPr lang="sr-Latn-RS" sz="2000" dirty="0" smtClean="0"/>
              <a:t>)</a:t>
            </a:r>
          </a:p>
          <a:p>
            <a:pPr lvl="1">
              <a:spcBef>
                <a:spcPts val="600"/>
              </a:spcBef>
              <a:buFont typeface="Wingdings" pitchFamily="2" charset="2"/>
              <a:buChar char="ü"/>
            </a:pPr>
            <a:r>
              <a:rPr lang="sr-Latn-RS" sz="2000" dirty="0" smtClean="0"/>
              <a:t>Statični prikaz aktivnog pokreta- </a:t>
            </a:r>
            <a:r>
              <a:rPr lang="sr-Latn-RS" sz="2000" i="1" dirty="0" smtClean="0"/>
              <a:t>umetnička slika  vulkanske erupcije, crtež osoba u akciji, fotografija životinja koje igraju</a:t>
            </a:r>
            <a:r>
              <a:rPr lang="sr-Latn-RS" sz="2000" dirty="0" smtClean="0"/>
              <a:t>- </a:t>
            </a:r>
            <a:r>
              <a:rPr lang="sr-Latn-RS" sz="2000" b="1" dirty="0" smtClean="0"/>
              <a:t>m</a:t>
            </a:r>
            <a:r>
              <a:rPr lang="en-US" sz="2000" b="1" baseline="30000" dirty="0" smtClean="0"/>
              <a:t>p</a:t>
            </a:r>
            <a:r>
              <a:rPr lang="sr-Latn-RS" sz="2000" b="1" dirty="0" smtClean="0"/>
              <a:t>, M</a:t>
            </a:r>
            <a:r>
              <a:rPr lang="en-US" sz="2000" b="1" baseline="30000" dirty="0" smtClean="0"/>
              <a:t>p</a:t>
            </a:r>
            <a:r>
              <a:rPr lang="sr-Latn-RS" sz="2000" b="1" dirty="0" smtClean="0"/>
              <a:t>, Fm</a:t>
            </a:r>
            <a:r>
              <a:rPr lang="en-US" sz="2000" b="1" baseline="30000" dirty="0" smtClean="0"/>
              <a:t> p</a:t>
            </a:r>
            <a:r>
              <a:rPr lang="sr-Latn-RS" sz="2000" b="1" baseline="30000" dirty="0" smtClean="0"/>
              <a:t>   </a:t>
            </a:r>
            <a:r>
              <a:rPr lang="sr-Latn-RS" sz="2000" dirty="0" smtClean="0"/>
              <a:t>- razlikovati od načina izražavanja! </a:t>
            </a:r>
          </a:p>
        </p:txBody>
      </p:sp>
    </p:spTree>
    <p:extLst>
      <p:ext uri="{BB962C8B-B14F-4D97-AF65-F5344CB8AC3E}">
        <p14:creationId xmlns:p14="http://schemas.microsoft.com/office/powerpoint/2010/main" val="12370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97753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 smtClean="0"/>
              <a:t>Pokret- interpretacija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Latn-RS" sz="2400" b="1" dirty="0" smtClean="0"/>
              <a:t>M- konceptualizacija, imaginacija- zrela, usmerena kognicija </a:t>
            </a:r>
            <a:br>
              <a:rPr lang="sr-Latn-RS" sz="2400" b="1" dirty="0" smtClean="0"/>
            </a:br>
            <a:r>
              <a:rPr lang="sr-Latn-RS" sz="2400" dirty="0" smtClean="0"/>
              <a:t>dodatno tumačene uključuje i druge parametra- FQ, COP/AG, a/p, klastere tolerancije stresa, ideacije, PTI skale</a:t>
            </a:r>
          </a:p>
          <a:p>
            <a:pPr>
              <a:buFont typeface="Wingdings" pitchFamily="2" charset="2"/>
              <a:buChar char="Ø"/>
            </a:pPr>
            <a:r>
              <a:rPr lang="sr-Latn-RS" sz="2400" b="1" dirty="0" smtClean="0"/>
              <a:t>FM i  m- </a:t>
            </a:r>
            <a:r>
              <a:rPr lang="sr-Latn-RS" sz="2400" dirty="0" smtClean="0"/>
              <a:t>mentalna aktivnost provocirana </a:t>
            </a:r>
            <a:r>
              <a:rPr lang="sr-Latn-RS" sz="2400" b="1" dirty="0" smtClean="0"/>
              <a:t>potrebama</a:t>
            </a:r>
            <a:r>
              <a:rPr lang="sr-Latn-RS" sz="2400" dirty="0" smtClean="0"/>
              <a:t>, </a:t>
            </a:r>
          </a:p>
          <a:p>
            <a:pPr>
              <a:buFont typeface="Wingdings" pitchFamily="2" charset="2"/>
              <a:buChar char="Ø"/>
            </a:pPr>
            <a:r>
              <a:rPr lang="sr-Latn-RS" sz="2400" b="1" dirty="0" smtClean="0"/>
              <a:t>FM</a:t>
            </a:r>
            <a:r>
              <a:rPr lang="sr-Latn-RS" sz="2400" dirty="0" smtClean="0"/>
              <a:t>- </a:t>
            </a:r>
            <a:r>
              <a:rPr lang="sr-Latn-RS" sz="2400" b="1" dirty="0" smtClean="0"/>
              <a:t>stabilniji indikator </a:t>
            </a:r>
            <a:r>
              <a:rPr lang="sr-Latn-RS" sz="2400" dirty="0" smtClean="0"/>
              <a:t>potreba (</a:t>
            </a:r>
            <a:r>
              <a:rPr lang="en-US" sz="2400" dirty="0" err="1" smtClean="0"/>
              <a:t>dispozicija</a:t>
            </a:r>
            <a:r>
              <a:rPr lang="sr-Latn-RS" sz="2400" dirty="0" smtClean="0"/>
              <a:t>), </a:t>
            </a:r>
            <a:r>
              <a:rPr lang="sr-Latn-RS" sz="2400" b="1" dirty="0" smtClean="0">
                <a:solidFill>
                  <a:schemeClr val="tx1"/>
                </a:solidFill>
              </a:rPr>
              <a:t>potrebe za gratifikacijama</a:t>
            </a:r>
            <a:r>
              <a:rPr lang="sr-Latn-RS" sz="2400" dirty="0" smtClean="0">
                <a:solidFill>
                  <a:schemeClr val="tx1"/>
                </a:solidFill>
              </a:rPr>
              <a:t>, </a:t>
            </a:r>
            <a:r>
              <a:rPr lang="sr-Latn-RS" sz="2400" dirty="0" smtClean="0"/>
              <a:t>može rasti sa stresom</a:t>
            </a:r>
          </a:p>
          <a:p>
            <a:pPr>
              <a:buFont typeface="Wingdings" pitchFamily="2" charset="2"/>
              <a:buChar char="Ø"/>
            </a:pPr>
            <a:r>
              <a:rPr lang="sr-Latn-RS" sz="2400" b="1" dirty="0" smtClean="0"/>
              <a:t>m- nestablniji indikator- </a:t>
            </a:r>
            <a:r>
              <a:rPr lang="sr-Latn-RS" sz="2400" dirty="0" smtClean="0"/>
              <a:t>odražava </a:t>
            </a:r>
            <a:r>
              <a:rPr lang="sr-Latn-RS" sz="2400" b="1" dirty="0" smtClean="0"/>
              <a:t>aktuelno stanje stresa </a:t>
            </a:r>
            <a:r>
              <a:rPr lang="sr-Latn-RS" sz="2400" dirty="0" smtClean="0"/>
              <a:t>spolja provociranog, spoljni lokus kontrole, bespomoćnost</a:t>
            </a:r>
            <a:endParaRPr lang="sr-Latn-RS" sz="2400" dirty="0"/>
          </a:p>
          <a:p>
            <a:pPr>
              <a:buFont typeface="Wingdings" pitchFamily="2" charset="2"/>
              <a:buChar char="Ø"/>
            </a:pPr>
            <a:r>
              <a:rPr lang="sr-Latn-RS" sz="2400" dirty="0" smtClean="0"/>
              <a:t>uključeni u </a:t>
            </a:r>
            <a:r>
              <a:rPr lang="sr-Latn-RS" sz="2400" b="1" dirty="0" smtClean="0"/>
              <a:t>klaster kontrole i tolerancije stresa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59799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42804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 smtClean="0"/>
              <a:t>Kolor odgovori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234" y="1845734"/>
            <a:ext cx="10825656" cy="402336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r-Latn-RS" sz="2400" b="1" dirty="0"/>
              <a:t>Kolor </a:t>
            </a:r>
            <a:r>
              <a:rPr lang="sr-Latn-RS" sz="2400" b="1" dirty="0" smtClean="0"/>
              <a:t>odgovori- FC, </a:t>
            </a:r>
            <a:r>
              <a:rPr lang="sr-Latn-RS" sz="2400" b="1" dirty="0"/>
              <a:t>CF</a:t>
            </a:r>
            <a:r>
              <a:rPr lang="sr-Latn-RS" sz="2400" b="1" dirty="0" smtClean="0"/>
              <a:t>, C, Cn</a:t>
            </a:r>
          </a:p>
          <a:p>
            <a:pPr>
              <a:buFont typeface="Wingdings" pitchFamily="2" charset="2"/>
              <a:buChar char="Ø"/>
            </a:pPr>
            <a:r>
              <a:rPr lang="sr-Latn-RS" sz="2400" b="1" dirty="0" smtClean="0"/>
              <a:t>Ključne reči-  </a:t>
            </a:r>
            <a:r>
              <a:rPr lang="sr-Latn-RS" sz="2400" dirty="0" smtClean="0"/>
              <a:t>direkno imenovanje boje (</a:t>
            </a:r>
            <a:r>
              <a:rPr lang="sr-Latn-RS" sz="2400" i="1" dirty="0" smtClean="0"/>
              <a:t>crvena mašna, zeleno lišće, šareno cveće</a:t>
            </a:r>
            <a:r>
              <a:rPr lang="sr-Latn-RS" sz="2400" dirty="0" smtClean="0"/>
              <a:t>),</a:t>
            </a:r>
            <a:br>
              <a:rPr lang="sr-Latn-RS" sz="2400" dirty="0" smtClean="0"/>
            </a:br>
            <a:r>
              <a:rPr lang="sr-Latn-RS" sz="2400" dirty="0" smtClean="0"/>
              <a:t>indirekno- (</a:t>
            </a:r>
            <a:r>
              <a:rPr lang="sr-Latn-RS" sz="2400" i="1" dirty="0" smtClean="0"/>
              <a:t>egzotično, toplo, hladno, povređeno,..)</a:t>
            </a:r>
          </a:p>
          <a:p>
            <a:pPr>
              <a:buFont typeface="Wingdings" pitchFamily="2" charset="2"/>
              <a:buChar char="Ø"/>
            </a:pPr>
            <a:r>
              <a:rPr lang="sr-Latn-RS" sz="2400" b="1" dirty="0" smtClean="0"/>
              <a:t>Verifikovanje:</a:t>
            </a:r>
            <a:endParaRPr lang="sr-Latn-RS" sz="2400" b="1" dirty="0"/>
          </a:p>
          <a:p>
            <a:pPr>
              <a:buFont typeface="Wingdings" pitchFamily="2" charset="2"/>
              <a:buChar char="ü"/>
            </a:pPr>
            <a:r>
              <a:rPr lang="sr-Latn-RS" dirty="0" smtClean="0"/>
              <a:t>Boja direkno povezana sa sadržajem (krv, cveće) ili sa lokalizacijom (ovo zeleno je grmlje, plavo je voda), </a:t>
            </a:r>
            <a:r>
              <a:rPr lang="en-US" dirty="0" err="1" smtClean="0"/>
              <a:t>proveriti</a:t>
            </a:r>
            <a:r>
              <a:rPr lang="en-US" dirty="0" smtClean="0"/>
              <a:t>, </a:t>
            </a:r>
            <a:r>
              <a:rPr lang="sr-Latn-RS" dirty="0" smtClean="0"/>
              <a:t>ali ne sugerisati, ne insistirati, </a:t>
            </a:r>
            <a:r>
              <a:rPr lang="en-US" dirty="0" smtClean="0"/>
              <a:t>ne </a:t>
            </a:r>
            <a:r>
              <a:rPr lang="sr-Latn-RS" dirty="0" smtClean="0"/>
              <a:t>zaključivati po automatizmu,.. 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/>
              <a:t>Boja kao lokalizacija- </a:t>
            </a:r>
            <a:r>
              <a:rPr lang="sr-Latn-RS" i="1" dirty="0" smtClean="0"/>
              <a:t>crveni deo izgleda kao leptir, ovo plavo podseća na raka- </a:t>
            </a:r>
            <a:r>
              <a:rPr lang="sr-Latn-RS" u="sng" dirty="0" smtClean="0"/>
              <a:t>nije kolor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/>
              <a:t>Ako se boja ne verbalizuje, </a:t>
            </a:r>
            <a:r>
              <a:rPr lang="sr-Latn-RS" u="sng" dirty="0" smtClean="0"/>
              <a:t>ne treba je kodirati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/>
              <a:t>Kongruentnost boje i sadržaja- </a:t>
            </a:r>
            <a:r>
              <a:rPr lang="sr-Latn-RS" i="1" dirty="0" smtClean="0"/>
              <a:t>narandžasto mi izgleda kao požar</a:t>
            </a:r>
            <a:r>
              <a:rPr lang="sr-Latn-RS" dirty="0" smtClean="0"/>
              <a:t> jeste </a:t>
            </a:r>
            <a:r>
              <a:rPr lang="sr-Latn-RS" u="sng" dirty="0" smtClean="0"/>
              <a:t>kolor odgovor</a:t>
            </a:r>
            <a:endParaRPr lang="sr-Latn-RS" u="sng" dirty="0"/>
          </a:p>
        </p:txBody>
      </p:sp>
    </p:spTree>
    <p:extLst>
      <p:ext uri="{BB962C8B-B14F-4D97-AF65-F5344CB8AC3E}">
        <p14:creationId xmlns:p14="http://schemas.microsoft.com/office/powerpoint/2010/main" val="211964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3106</TotalTime>
  <Words>2064</Words>
  <Application>Microsoft Office PowerPoint</Application>
  <PresentationFormat>Custom</PresentationFormat>
  <Paragraphs>206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Retrospect</vt:lpstr>
      <vt:lpstr>Procedure primene obuhvatnog sistema  Džona Eksnera</vt:lpstr>
      <vt:lpstr>2. Faza kodiranja odgovora 2.3. Determinante</vt:lpstr>
      <vt:lpstr>Forma (F)</vt:lpstr>
      <vt:lpstr>Pokret - movement, kinestezija</vt:lpstr>
      <vt:lpstr>Pokret- M</vt:lpstr>
      <vt:lpstr>Pokret –FM i m</vt:lpstr>
      <vt:lpstr>Pokret- aktivan/pasivan </vt:lpstr>
      <vt:lpstr>Pokret- interpretacija</vt:lpstr>
      <vt:lpstr>Kolor odgovori</vt:lpstr>
      <vt:lpstr>Kolor odgovori- C, CF</vt:lpstr>
      <vt:lpstr>Kolor odgovori- FC, Cn</vt:lpstr>
      <vt:lpstr>      Ahromatske kolor determinante- Cʼ,CʼF, FCʼ </vt:lpstr>
      <vt:lpstr>Senčenje- T, V, Y</vt:lpstr>
      <vt:lpstr>Senčenje- Tekstura  (T, TF, FT)</vt:lpstr>
      <vt:lpstr>Senčenje- Tekstura  (T, TF, FT)</vt:lpstr>
      <vt:lpstr>Dimenzionalnost  (V, VF, FV)</vt:lpstr>
      <vt:lpstr>Dimenzionalnost  (V, VF, FV)</vt:lpstr>
      <vt:lpstr>Difuzno senčenje (Y, YF, FY)</vt:lpstr>
      <vt:lpstr>Forma - dimenzionalnost (FD)</vt:lpstr>
      <vt:lpstr>Par (2) i Refleksija (rF, Fr) </vt:lpstr>
      <vt:lpstr>Mešani, blendirani odgovori</vt:lpstr>
      <vt:lpstr>4. Kvalitet forme odgovora (FQ: -, u, o,+)</vt:lpstr>
      <vt:lpstr>4. Kvalitet forme odgovora (FQ: -, u, o,+)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RORŠAHOV TEST SA MRLJAMA</dc:title>
  <dc:creator>Windows User</dc:creator>
  <cp:lastModifiedBy>Windows User</cp:lastModifiedBy>
  <cp:revision>196</cp:revision>
  <dcterms:created xsi:type="dcterms:W3CDTF">2019-05-02T12:47:42Z</dcterms:created>
  <dcterms:modified xsi:type="dcterms:W3CDTF">2022-11-19T10:09:09Z</dcterms:modified>
</cp:coreProperties>
</file>