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ABFED9-3FCD-4ED9-9C70-B2D3C2D86187}" v="580" dt="2024-04-03T23:16:53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8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1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4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8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2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1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4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0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5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1B71C-2190-4B23-A4A3-EC5BA59F4285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15845D-E597-31A5-44D8-91C178761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4385" y="1544128"/>
            <a:ext cx="9144000" cy="253616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AFFECT</a:t>
            </a:r>
            <a:r>
              <a:rPr lang="en-US" b="1" dirty="0">
                <a:solidFill>
                  <a:srgbClr val="FF0000"/>
                </a:solidFill>
              </a:rPr>
              <a:t>/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EFFECT </a:t>
            </a:r>
            <a:br>
              <a:rPr lang="en-US" dirty="0"/>
            </a:br>
            <a:r>
              <a:rPr lang="en-US" dirty="0"/>
              <a:t>word web</a:t>
            </a:r>
          </a:p>
        </p:txBody>
      </p:sp>
    </p:spTree>
    <p:extLst>
      <p:ext uri="{BB962C8B-B14F-4D97-AF65-F5344CB8AC3E}">
        <p14:creationId xmlns:p14="http://schemas.microsoft.com/office/powerpoint/2010/main" val="2959195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3D79-9E2B-FE08-73F1-934427FC2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895"/>
            <a:ext cx="10515600" cy="50614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AFFECT/EFFECT </a:t>
            </a:r>
            <a:r>
              <a:rPr lang="en-US" dirty="0"/>
              <a:t>word web          Textbook, p. 91-92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B4D443-E9FC-A53A-D629-BDFD99E77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24871"/>
              </p:ext>
            </p:extLst>
          </p:nvPr>
        </p:nvGraphicFramePr>
        <p:xfrm>
          <a:off x="1552415" y="1201262"/>
          <a:ext cx="8384875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560588">
                  <a:extLst>
                    <a:ext uri="{9D8B030D-6E8A-4147-A177-3AD203B41FA5}">
                      <a16:colId xmlns:a16="http://schemas.microsoft.com/office/drawing/2014/main" val="4117547202"/>
                    </a:ext>
                  </a:extLst>
                </a:gridCol>
                <a:gridCol w="1869454">
                  <a:extLst>
                    <a:ext uri="{9D8B030D-6E8A-4147-A177-3AD203B41FA5}">
                      <a16:colId xmlns:a16="http://schemas.microsoft.com/office/drawing/2014/main" val="1448081299"/>
                    </a:ext>
                  </a:extLst>
                </a:gridCol>
                <a:gridCol w="2168388">
                  <a:extLst>
                    <a:ext uri="{9D8B030D-6E8A-4147-A177-3AD203B41FA5}">
                      <a16:colId xmlns:a16="http://schemas.microsoft.com/office/drawing/2014/main" val="3886025587"/>
                    </a:ext>
                  </a:extLst>
                </a:gridCol>
                <a:gridCol w="2786445">
                  <a:extLst>
                    <a:ext uri="{9D8B030D-6E8A-4147-A177-3AD203B41FA5}">
                      <a16:colId xmlns:a16="http://schemas.microsoft.com/office/drawing/2014/main" val="41793529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EFFECTIVENESS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(IN)EFFECTIVELY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(adv.)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38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(n./pl.)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(IN)EFFECTIVE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4786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8806C27-FE7E-960F-1DEE-CFBC9871AFB4}"/>
              </a:ext>
            </a:extLst>
          </p:cNvPr>
          <p:cNvSpPr txBox="1"/>
          <p:nvPr/>
        </p:nvSpPr>
        <p:spPr>
          <a:xfrm>
            <a:off x="1310494" y="706865"/>
            <a:ext cx="9200792" cy="35753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Match the words from the </a:t>
            </a:r>
            <a:r>
              <a:rPr lang="en-US" sz="1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AFFECT/EFFECT lexical group</a:t>
            </a:r>
            <a:r>
              <a:rPr lang="en-US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their corresponding definitions: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D5104E-91DD-833F-E675-9B896B03C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675700"/>
              </p:ext>
            </p:extLst>
          </p:nvPr>
        </p:nvGraphicFramePr>
        <p:xfrm>
          <a:off x="1470083" y="1958274"/>
          <a:ext cx="8881613" cy="4326640"/>
        </p:xfrm>
        <a:graphic>
          <a:graphicData uri="http://schemas.openxmlformats.org/drawingml/2006/table">
            <a:tbl>
              <a:tblPr firstRow="1" firstCol="1" bandRow="1"/>
              <a:tblGrid>
                <a:gridCol w="6277231">
                  <a:extLst>
                    <a:ext uri="{9D8B030D-6E8A-4147-A177-3AD203B41FA5}">
                      <a16:colId xmlns:a16="http://schemas.microsoft.com/office/drawing/2014/main" val="2080616508"/>
                    </a:ext>
                  </a:extLst>
                </a:gridCol>
                <a:gridCol w="2604382">
                  <a:extLst>
                    <a:ext uri="{9D8B030D-6E8A-4147-A177-3AD203B41FA5}">
                      <a16:colId xmlns:a16="http://schemas.microsoft.com/office/drawing/2014/main" val="6546827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186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marR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change or influence something</a:t>
                      </a:r>
                    </a:p>
                    <a:p>
                      <a:pPr marL="342900" marR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545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to make something happen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774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the things that belong to you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152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the degree to which something works well and produces the result that was intended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404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 change that is produced in one person or thing by another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933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something that works well and produces the result that was intended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397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in a way that works well and produces the result that you intended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13937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6D277C4-2AEC-1300-F1F3-FCF7E9CBEC12}"/>
              </a:ext>
            </a:extLst>
          </p:cNvPr>
          <p:cNvSpPr/>
          <p:nvPr/>
        </p:nvSpPr>
        <p:spPr>
          <a:xfrm>
            <a:off x="8153399" y="2405847"/>
            <a:ext cx="1620329" cy="2145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AFFECT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44A5B4-C707-ECFD-D7E8-EE3A173ECCB3}"/>
              </a:ext>
            </a:extLst>
          </p:cNvPr>
          <p:cNvSpPr/>
          <p:nvPr/>
        </p:nvSpPr>
        <p:spPr>
          <a:xfrm>
            <a:off x="8153399" y="3052105"/>
            <a:ext cx="1620329" cy="2145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EFFECT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6809CA-3D63-3884-8B21-092AE3C40791}"/>
              </a:ext>
            </a:extLst>
          </p:cNvPr>
          <p:cNvSpPr/>
          <p:nvPr/>
        </p:nvSpPr>
        <p:spPr>
          <a:xfrm>
            <a:off x="8225117" y="3591334"/>
            <a:ext cx="1712173" cy="2145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EFFECTS (n./pl.)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25AB3F-BB46-27A2-3EED-D49D83C3C255}"/>
              </a:ext>
            </a:extLst>
          </p:cNvPr>
          <p:cNvSpPr/>
          <p:nvPr/>
        </p:nvSpPr>
        <p:spPr>
          <a:xfrm>
            <a:off x="8045822" y="4160542"/>
            <a:ext cx="2030507" cy="2067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EFFECTIVENESS (n.)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777095-2D29-24F6-F509-F84E06984F2A}"/>
              </a:ext>
            </a:extLst>
          </p:cNvPr>
          <p:cNvSpPr/>
          <p:nvPr/>
        </p:nvSpPr>
        <p:spPr>
          <a:xfrm>
            <a:off x="8225117" y="4792446"/>
            <a:ext cx="1620329" cy="2145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 (n.)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33635D-AC15-12C9-B16F-210C4BDBE2B2}"/>
              </a:ext>
            </a:extLst>
          </p:cNvPr>
          <p:cNvSpPr/>
          <p:nvPr/>
        </p:nvSpPr>
        <p:spPr>
          <a:xfrm>
            <a:off x="8225116" y="5309003"/>
            <a:ext cx="1779496" cy="22967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EFFECTIVE (adj.)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C4F481-9139-8FAF-83C5-FFB949D5A177}"/>
              </a:ext>
            </a:extLst>
          </p:cNvPr>
          <p:cNvSpPr/>
          <p:nvPr/>
        </p:nvSpPr>
        <p:spPr>
          <a:xfrm>
            <a:off x="8225116" y="5855790"/>
            <a:ext cx="2030507" cy="22967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EFFECTIVELY (adv.)</a:t>
            </a:r>
          </a:p>
        </p:txBody>
      </p:sp>
    </p:spTree>
    <p:extLst>
      <p:ext uri="{BB962C8B-B14F-4D97-AF65-F5344CB8AC3E}">
        <p14:creationId xmlns:p14="http://schemas.microsoft.com/office/powerpoint/2010/main" val="41271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3D79-9E2B-FE08-73F1-934427FC2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607" y="143483"/>
            <a:ext cx="10515600" cy="50614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AFFECT/EFFECT </a:t>
            </a:r>
            <a:r>
              <a:rPr lang="en-US" dirty="0"/>
              <a:t>word web               Textbook, p. 92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B4D443-E9FC-A53A-D629-BDFD99E77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333878"/>
              </p:ext>
            </p:extLst>
          </p:nvPr>
        </p:nvGraphicFramePr>
        <p:xfrm>
          <a:off x="1561379" y="1256105"/>
          <a:ext cx="8384875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560588">
                  <a:extLst>
                    <a:ext uri="{9D8B030D-6E8A-4147-A177-3AD203B41FA5}">
                      <a16:colId xmlns:a16="http://schemas.microsoft.com/office/drawing/2014/main" val="4117547202"/>
                    </a:ext>
                  </a:extLst>
                </a:gridCol>
                <a:gridCol w="1869454">
                  <a:extLst>
                    <a:ext uri="{9D8B030D-6E8A-4147-A177-3AD203B41FA5}">
                      <a16:colId xmlns:a16="http://schemas.microsoft.com/office/drawing/2014/main" val="1448081299"/>
                    </a:ext>
                  </a:extLst>
                </a:gridCol>
                <a:gridCol w="2168388">
                  <a:extLst>
                    <a:ext uri="{9D8B030D-6E8A-4147-A177-3AD203B41FA5}">
                      <a16:colId xmlns:a16="http://schemas.microsoft.com/office/drawing/2014/main" val="3886025587"/>
                    </a:ext>
                  </a:extLst>
                </a:gridCol>
                <a:gridCol w="2786445">
                  <a:extLst>
                    <a:ext uri="{9D8B030D-6E8A-4147-A177-3AD203B41FA5}">
                      <a16:colId xmlns:a16="http://schemas.microsoft.com/office/drawing/2014/main" val="41793529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EFFECTIVENESS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(IN)EFFECTIVELY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(adv.)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38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(n./pl.)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(IN)EFFECTIVE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4786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8806C27-FE7E-960F-1DEE-CFBC9871AFB4}"/>
              </a:ext>
            </a:extLst>
          </p:cNvPr>
          <p:cNvSpPr txBox="1"/>
          <p:nvPr/>
        </p:nvSpPr>
        <p:spPr>
          <a:xfrm>
            <a:off x="1392446" y="774098"/>
            <a:ext cx="9200792" cy="35753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Match the words from the </a:t>
            </a:r>
            <a:r>
              <a:rPr lang="en-US" sz="1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AFFECT/EFFECT lexical group</a:t>
            </a:r>
            <a:r>
              <a:rPr lang="en-US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their corresponding definitions: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10E220-E072-E57A-B040-550762367345}"/>
              </a:ext>
            </a:extLst>
          </p:cNvPr>
          <p:cNvSpPr txBox="1"/>
          <p:nvPr/>
        </p:nvSpPr>
        <p:spPr>
          <a:xfrm>
            <a:off x="515387" y="2108886"/>
            <a:ext cx="11389743" cy="4080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We are very satisfied with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the______________________of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these methods for dating the relevant sources.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Despite their different perspectives, historians must try to understand the different values and beliefs that _________________ the lives of the people who lived in the past.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Unfortunately, this method has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proved__________________for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analysis of the recovered remains.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Over time, patterns in causes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and_________________become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clear and they are often repeated in history.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In ancient Egypt, the dead were buried together with their personal_________________.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It cannot be disputed that his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dictatorship_________________profound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political and social changes.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The Greeks developed the concept of rhetoric to describe the art and process of_______________________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 speaking. The ability to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speak___________________for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one’s interests was the primary political skill of the age.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The changes in the political climate of that time had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little____________________on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most people.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The legacy of the ancient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Greeks____________________the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Western culture in so many different ways.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Wars__________________everybody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their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destructive__________________last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generations.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36220E-ED6C-85A6-5DCB-F5384DD557D5}"/>
              </a:ext>
            </a:extLst>
          </p:cNvPr>
          <p:cNvSpPr/>
          <p:nvPr/>
        </p:nvSpPr>
        <p:spPr>
          <a:xfrm>
            <a:off x="3626222" y="2205318"/>
            <a:ext cx="2389095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EFFECTIVENESS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938C6D-54B4-93B3-0858-388DF3D2BB27}"/>
              </a:ext>
            </a:extLst>
          </p:cNvPr>
          <p:cNvSpPr/>
          <p:nvPr/>
        </p:nvSpPr>
        <p:spPr>
          <a:xfrm>
            <a:off x="587187" y="2841812"/>
            <a:ext cx="1931896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AFFECTED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F77522-78A6-01D9-D819-3C2D2F178B32}"/>
              </a:ext>
            </a:extLst>
          </p:cNvPr>
          <p:cNvSpPr/>
          <p:nvPr/>
        </p:nvSpPr>
        <p:spPr>
          <a:xfrm>
            <a:off x="4379258" y="3131704"/>
            <a:ext cx="1985684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INEFFECTIVE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AF85F4-30F7-DDAB-DBF3-1EAC52443E32}"/>
              </a:ext>
            </a:extLst>
          </p:cNvPr>
          <p:cNvSpPr/>
          <p:nvPr/>
        </p:nvSpPr>
        <p:spPr>
          <a:xfrm>
            <a:off x="3900237" y="3459213"/>
            <a:ext cx="1841064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B5BE9E-B148-05BF-305B-33CFC2688725}"/>
              </a:ext>
            </a:extLst>
          </p:cNvPr>
          <p:cNvSpPr/>
          <p:nvPr/>
        </p:nvSpPr>
        <p:spPr>
          <a:xfrm>
            <a:off x="7014881" y="3801229"/>
            <a:ext cx="1824319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1E1CB-55E1-7210-933F-53CF7387A61E}"/>
              </a:ext>
            </a:extLst>
          </p:cNvPr>
          <p:cNvSpPr/>
          <p:nvPr/>
        </p:nvSpPr>
        <p:spPr>
          <a:xfrm>
            <a:off x="4643717" y="4108958"/>
            <a:ext cx="1841064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HAS EFFECTED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6D8D9-51D2-BF2A-4401-504D19A3B3F0}"/>
              </a:ext>
            </a:extLst>
          </p:cNvPr>
          <p:cNvSpPr/>
          <p:nvPr/>
        </p:nvSpPr>
        <p:spPr>
          <a:xfrm>
            <a:off x="8168284" y="4418323"/>
            <a:ext cx="2389095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EFFECTIVE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1D155A-9F3C-BDB1-0E7F-B5FB868E3DA7}"/>
              </a:ext>
            </a:extLst>
          </p:cNvPr>
          <p:cNvSpPr/>
          <p:nvPr/>
        </p:nvSpPr>
        <p:spPr>
          <a:xfrm>
            <a:off x="4020668" y="4713108"/>
            <a:ext cx="2075331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EFFECTIVELY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323A77-E0C3-71D6-9A6D-365032ACD195}"/>
              </a:ext>
            </a:extLst>
          </p:cNvPr>
          <p:cNvSpPr/>
          <p:nvPr/>
        </p:nvSpPr>
        <p:spPr>
          <a:xfrm>
            <a:off x="6096000" y="5040322"/>
            <a:ext cx="2196354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CFF4E-3B30-03B2-19F8-EB3F3AF5D856}"/>
              </a:ext>
            </a:extLst>
          </p:cNvPr>
          <p:cNvSpPr/>
          <p:nvPr/>
        </p:nvSpPr>
        <p:spPr>
          <a:xfrm>
            <a:off x="3900238" y="5367831"/>
            <a:ext cx="2195761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HAS AFFECTED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30F684-D900-C8A3-E1A4-B6264B352CB1}"/>
              </a:ext>
            </a:extLst>
          </p:cNvPr>
          <p:cNvSpPr/>
          <p:nvPr/>
        </p:nvSpPr>
        <p:spPr>
          <a:xfrm>
            <a:off x="1511143" y="5691242"/>
            <a:ext cx="1931896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AFFECT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D80AD2-B5C5-2701-15BE-E9C0DE83AC89}"/>
              </a:ext>
            </a:extLst>
          </p:cNvPr>
          <p:cNvSpPr/>
          <p:nvPr/>
        </p:nvSpPr>
        <p:spPr>
          <a:xfrm>
            <a:off x="6439194" y="5669330"/>
            <a:ext cx="1931896" cy="21786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EFFECTS</a:t>
            </a:r>
          </a:p>
        </p:txBody>
      </p:sp>
    </p:spTree>
    <p:extLst>
      <p:ext uri="{BB962C8B-B14F-4D97-AF65-F5344CB8AC3E}">
        <p14:creationId xmlns:p14="http://schemas.microsoft.com/office/powerpoint/2010/main" val="415214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459</Words>
  <Application>Microsoft Office PowerPoint</Application>
  <PresentationFormat>Widescreen</PresentationFormat>
  <Paragraphs>68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AFFECT/EFFECT  word web</vt:lpstr>
      <vt:lpstr>AFFECT/EFFECT word web          Textbook, p. 91-92</vt:lpstr>
      <vt:lpstr>AFFECT/EFFECT word web               Textbook, p. 92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Ancient Greece – an overview</dc:title>
  <dc:creator>RePack by Diakov</dc:creator>
  <cp:lastModifiedBy>maja belanov</cp:lastModifiedBy>
  <cp:revision>20</cp:revision>
  <dcterms:created xsi:type="dcterms:W3CDTF">2024-01-22T19:45:49Z</dcterms:created>
  <dcterms:modified xsi:type="dcterms:W3CDTF">2024-04-03T23:30:20Z</dcterms:modified>
</cp:coreProperties>
</file>