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9" r:id="rId4"/>
    <p:sldId id="258" r:id="rId5"/>
    <p:sldId id="259" r:id="rId6"/>
    <p:sldId id="261" r:id="rId7"/>
    <p:sldId id="263" r:id="rId8"/>
    <p:sldId id="265" r:id="rId9"/>
    <p:sldId id="281" r:id="rId10"/>
    <p:sldId id="266" r:id="rId11"/>
    <p:sldId id="283" r:id="rId12"/>
    <p:sldId id="267" r:id="rId13"/>
    <p:sldId id="268" r:id="rId14"/>
    <p:sldId id="269" r:id="rId15"/>
    <p:sldId id="287" r:id="rId16"/>
    <p:sldId id="271" r:id="rId17"/>
    <p:sldId id="285" r:id="rId18"/>
    <p:sldId id="272" r:id="rId19"/>
    <p:sldId id="274" r:id="rId20"/>
    <p:sldId id="276" r:id="rId21"/>
    <p:sldId id="289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8DD92E-748A-43AD-9F6F-0526E08A91D4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37ABAA-D6D9-46DF-B723-1FB463D97D9C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400" b="1" dirty="0"/>
            <a:t>1.</a:t>
          </a:r>
          <a:r>
            <a:rPr lang="sr-Latn-RS" sz="2400" dirty="0"/>
            <a:t> </a:t>
          </a:r>
          <a:r>
            <a:rPr lang="sr-Latn-RS" sz="2400" b="1" dirty="0"/>
            <a:t>Tumačenje situacije i identifikovanje problema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000" dirty="0"/>
            <a:t>Uključeni: </a:t>
          </a:r>
          <a:r>
            <a:rPr lang="en-US" sz="2000" dirty="0"/>
            <a:t>E</a:t>
          </a:r>
          <a:r>
            <a:rPr lang="sr-Latn-RS" sz="2000" dirty="0"/>
            <a:t>mpatija + Razmatranje posledice dela po dobrobit svih</a:t>
          </a:r>
          <a:r>
            <a:rPr lang="sr-Latn-RS" sz="3400" dirty="0"/>
            <a:t> </a:t>
          </a:r>
          <a:endParaRPr lang="en-US" sz="3400" dirty="0"/>
        </a:p>
      </dgm:t>
    </dgm:pt>
    <dgm:pt modelId="{71ACD4BD-2A66-45F1-9871-3F24A616097C}" type="parTrans" cxnId="{FC7D7647-6781-4445-AFA9-687978CA5DF5}">
      <dgm:prSet/>
      <dgm:spPr/>
      <dgm:t>
        <a:bodyPr/>
        <a:lstStyle/>
        <a:p>
          <a:endParaRPr lang="en-US"/>
        </a:p>
      </dgm:t>
    </dgm:pt>
    <dgm:pt modelId="{EF740EBA-A5D7-4DEF-8F4A-9B136F890AEC}" type="sibTrans" cxnId="{FC7D7647-6781-4445-AFA9-687978CA5DF5}">
      <dgm:prSet/>
      <dgm:spPr/>
      <dgm:t>
        <a:bodyPr/>
        <a:lstStyle/>
        <a:p>
          <a:endParaRPr lang="en-US"/>
        </a:p>
      </dgm:t>
    </dgm:pt>
    <dgm:pt modelId="{D0780041-97DE-4B46-8A7B-9A8AE64F34BE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400" b="1" dirty="0"/>
            <a:t>2. Iznalaženje rešenja i primena moralnih ideala na datu situaciju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000" b="0" dirty="0"/>
            <a:t>Uključeni: Rasuđivanje + Pravda i Pravičnost + Primena društveno-moralnih pravila</a:t>
          </a:r>
          <a:endParaRPr lang="en-US" sz="2000" b="0" dirty="0"/>
        </a:p>
      </dgm:t>
    </dgm:pt>
    <dgm:pt modelId="{11AE0456-80F7-491E-9F8E-B09A8ED99870}" type="parTrans" cxnId="{4781812C-B6C5-4F13-AC69-7F65A5F878DF}">
      <dgm:prSet/>
      <dgm:spPr/>
      <dgm:t>
        <a:bodyPr/>
        <a:lstStyle/>
        <a:p>
          <a:endParaRPr lang="en-US"/>
        </a:p>
      </dgm:t>
    </dgm:pt>
    <dgm:pt modelId="{D46FE987-05E4-4ED0-B250-B0D02E62F061}" type="sibTrans" cxnId="{4781812C-B6C5-4F13-AC69-7F65A5F878DF}">
      <dgm:prSet/>
      <dgm:spPr/>
      <dgm:t>
        <a:bodyPr/>
        <a:lstStyle/>
        <a:p>
          <a:endParaRPr lang="en-US"/>
        </a:p>
      </dgm:t>
    </dgm:pt>
    <dgm:pt modelId="{F511DB84-4809-4286-888E-893F5DE79A1F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1900" b="1" dirty="0"/>
            <a:t>3. Donošenje odluke u datoj situaciji: izbor između moralnih i vanmoralnih vrenosti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1800" b="0" dirty="0"/>
            <a:t>Uključeni: Donošenje odluke + Vrednosna načela + Mehanizmi odbrane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en-US" sz="1800" b="1" dirty="0"/>
        </a:p>
      </dgm:t>
    </dgm:pt>
    <dgm:pt modelId="{2A5C2B8A-2C1C-42C8-917B-D61611DF2B26}" type="parTrans" cxnId="{59FFD986-E9BC-4FF3-82B1-7A1C9F4BD591}">
      <dgm:prSet/>
      <dgm:spPr/>
      <dgm:t>
        <a:bodyPr/>
        <a:lstStyle/>
        <a:p>
          <a:endParaRPr lang="en-US"/>
        </a:p>
      </dgm:t>
    </dgm:pt>
    <dgm:pt modelId="{C024852A-1D33-41B8-B553-CF264B16B806}" type="sibTrans" cxnId="{59FFD986-E9BC-4FF3-82B1-7A1C9F4BD591}">
      <dgm:prSet/>
      <dgm:spPr/>
      <dgm:t>
        <a:bodyPr/>
        <a:lstStyle/>
        <a:p>
          <a:endParaRPr lang="en-US"/>
        </a:p>
      </dgm:t>
    </dgm:pt>
    <dgm:pt modelId="{4F09D6CC-F4B0-4B9F-B44B-DC0681556D41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400" b="1" dirty="0"/>
            <a:t>4. Moralna akcija (sprovođenje u delo)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000" b="0" dirty="0"/>
            <a:t>Uključeni: Snaga ega + Samoregulacija</a:t>
          </a:r>
          <a:r>
            <a:rPr lang="sr-Latn-RS" sz="2400" b="1" dirty="0"/>
            <a:t> </a:t>
          </a:r>
          <a:endParaRPr lang="en-US" sz="2400" b="1" dirty="0"/>
        </a:p>
      </dgm:t>
    </dgm:pt>
    <dgm:pt modelId="{8A8F1DEA-E535-4522-9CA0-7B2045D0F697}" type="sibTrans" cxnId="{98CEC6E5-4E8E-4F88-B4C2-DEE946F1B299}">
      <dgm:prSet/>
      <dgm:spPr/>
      <dgm:t>
        <a:bodyPr/>
        <a:lstStyle/>
        <a:p>
          <a:endParaRPr lang="en-US"/>
        </a:p>
      </dgm:t>
    </dgm:pt>
    <dgm:pt modelId="{E820BF34-A50B-4CC0-9B2F-5624173E0507}" type="parTrans" cxnId="{98CEC6E5-4E8E-4F88-B4C2-DEE946F1B299}">
      <dgm:prSet/>
      <dgm:spPr/>
      <dgm:t>
        <a:bodyPr/>
        <a:lstStyle/>
        <a:p>
          <a:endParaRPr lang="en-US"/>
        </a:p>
      </dgm:t>
    </dgm:pt>
    <dgm:pt modelId="{B342086B-9B21-47EB-8143-4A690121BDFF}" type="pres">
      <dgm:prSet presAssocID="{DC8DD92E-748A-43AD-9F6F-0526E08A91D4}" presName="Name0" presStyleCnt="0">
        <dgm:presLayoutVars>
          <dgm:dir/>
          <dgm:animLvl val="lvl"/>
          <dgm:resizeHandles val="exact"/>
        </dgm:presLayoutVars>
      </dgm:prSet>
      <dgm:spPr/>
    </dgm:pt>
    <dgm:pt modelId="{B691CF68-2B8F-498F-8586-8349A8895704}" type="pres">
      <dgm:prSet presAssocID="{4F09D6CC-F4B0-4B9F-B44B-DC0681556D41}" presName="boxAndChildren" presStyleCnt="0"/>
      <dgm:spPr/>
    </dgm:pt>
    <dgm:pt modelId="{BED98E7B-8480-40CB-A9AE-1BE4D31E4EF3}" type="pres">
      <dgm:prSet presAssocID="{4F09D6CC-F4B0-4B9F-B44B-DC0681556D41}" presName="parentTextBox" presStyleLbl="node1" presStyleIdx="0" presStyleCnt="4"/>
      <dgm:spPr/>
    </dgm:pt>
    <dgm:pt modelId="{B6C8EA56-4EDE-4EC0-B2BD-17B4EC6D7D7D}" type="pres">
      <dgm:prSet presAssocID="{C024852A-1D33-41B8-B553-CF264B16B806}" presName="sp" presStyleCnt="0"/>
      <dgm:spPr/>
    </dgm:pt>
    <dgm:pt modelId="{E4D61C3F-7005-418E-B70B-B87BA8F4E4BA}" type="pres">
      <dgm:prSet presAssocID="{F511DB84-4809-4286-888E-893F5DE79A1F}" presName="arrowAndChildren" presStyleCnt="0"/>
      <dgm:spPr/>
    </dgm:pt>
    <dgm:pt modelId="{461CDBF4-87A1-47F0-8AFF-14E7516BBF76}" type="pres">
      <dgm:prSet presAssocID="{F511DB84-4809-4286-888E-893F5DE79A1F}" presName="parentTextArrow" presStyleLbl="node1" presStyleIdx="1" presStyleCnt="4"/>
      <dgm:spPr/>
    </dgm:pt>
    <dgm:pt modelId="{31FA36D6-B652-421E-9D53-F1328DF85FC2}" type="pres">
      <dgm:prSet presAssocID="{D46FE987-05E4-4ED0-B250-B0D02E62F061}" presName="sp" presStyleCnt="0"/>
      <dgm:spPr/>
    </dgm:pt>
    <dgm:pt modelId="{1350572A-735C-4DC9-B0AE-4D4CFA3487D5}" type="pres">
      <dgm:prSet presAssocID="{D0780041-97DE-4B46-8A7B-9A8AE64F34BE}" presName="arrowAndChildren" presStyleCnt="0"/>
      <dgm:spPr/>
    </dgm:pt>
    <dgm:pt modelId="{54FB155D-5B33-416B-BD8A-3C9FD9D9A973}" type="pres">
      <dgm:prSet presAssocID="{D0780041-97DE-4B46-8A7B-9A8AE64F34BE}" presName="parentTextArrow" presStyleLbl="node1" presStyleIdx="2" presStyleCnt="4"/>
      <dgm:spPr/>
    </dgm:pt>
    <dgm:pt modelId="{2BB4DF36-A1A4-445A-803D-AF50D38835AA}" type="pres">
      <dgm:prSet presAssocID="{EF740EBA-A5D7-4DEF-8F4A-9B136F890AEC}" presName="sp" presStyleCnt="0"/>
      <dgm:spPr/>
    </dgm:pt>
    <dgm:pt modelId="{C9E83D76-8A05-4165-8E75-442449436CD4}" type="pres">
      <dgm:prSet presAssocID="{2637ABAA-D6D9-46DF-B723-1FB463D97D9C}" presName="arrowAndChildren" presStyleCnt="0"/>
      <dgm:spPr/>
    </dgm:pt>
    <dgm:pt modelId="{12F51B15-2BDF-4755-8076-83D4562A62CE}" type="pres">
      <dgm:prSet presAssocID="{2637ABAA-D6D9-46DF-B723-1FB463D97D9C}" presName="parentTextArrow" presStyleLbl="node1" presStyleIdx="3" presStyleCnt="4"/>
      <dgm:spPr/>
    </dgm:pt>
  </dgm:ptLst>
  <dgm:cxnLst>
    <dgm:cxn modelId="{DBCD6B0E-3C59-4E91-9C8C-B2F8DE0667E5}" type="presOf" srcId="{2637ABAA-D6D9-46DF-B723-1FB463D97D9C}" destId="{12F51B15-2BDF-4755-8076-83D4562A62CE}" srcOrd="0" destOrd="0" presId="urn:microsoft.com/office/officeart/2005/8/layout/process4"/>
    <dgm:cxn modelId="{129D9727-A5DA-4972-8A96-6A0BE97F9ACD}" type="presOf" srcId="{DC8DD92E-748A-43AD-9F6F-0526E08A91D4}" destId="{B342086B-9B21-47EB-8143-4A690121BDFF}" srcOrd="0" destOrd="0" presId="urn:microsoft.com/office/officeart/2005/8/layout/process4"/>
    <dgm:cxn modelId="{4781812C-B6C5-4F13-AC69-7F65A5F878DF}" srcId="{DC8DD92E-748A-43AD-9F6F-0526E08A91D4}" destId="{D0780041-97DE-4B46-8A7B-9A8AE64F34BE}" srcOrd="1" destOrd="0" parTransId="{11AE0456-80F7-491E-9F8E-B09A8ED99870}" sibTransId="{D46FE987-05E4-4ED0-B250-B0D02E62F061}"/>
    <dgm:cxn modelId="{FC7D7647-6781-4445-AFA9-687978CA5DF5}" srcId="{DC8DD92E-748A-43AD-9F6F-0526E08A91D4}" destId="{2637ABAA-D6D9-46DF-B723-1FB463D97D9C}" srcOrd="0" destOrd="0" parTransId="{71ACD4BD-2A66-45F1-9871-3F24A616097C}" sibTransId="{EF740EBA-A5D7-4DEF-8F4A-9B136F890AEC}"/>
    <dgm:cxn modelId="{B78FF956-EB06-40EF-8AB0-CDFF4A4BD0FB}" type="presOf" srcId="{F511DB84-4809-4286-888E-893F5DE79A1F}" destId="{461CDBF4-87A1-47F0-8AFF-14E7516BBF76}" srcOrd="0" destOrd="0" presId="urn:microsoft.com/office/officeart/2005/8/layout/process4"/>
    <dgm:cxn modelId="{59FFD986-E9BC-4FF3-82B1-7A1C9F4BD591}" srcId="{DC8DD92E-748A-43AD-9F6F-0526E08A91D4}" destId="{F511DB84-4809-4286-888E-893F5DE79A1F}" srcOrd="2" destOrd="0" parTransId="{2A5C2B8A-2C1C-42C8-917B-D61611DF2B26}" sibTransId="{C024852A-1D33-41B8-B553-CF264B16B806}"/>
    <dgm:cxn modelId="{E28CECD9-7F06-4485-943E-5CE7E25C0FB2}" type="presOf" srcId="{4F09D6CC-F4B0-4B9F-B44B-DC0681556D41}" destId="{BED98E7B-8480-40CB-A9AE-1BE4D31E4EF3}" srcOrd="0" destOrd="0" presId="urn:microsoft.com/office/officeart/2005/8/layout/process4"/>
    <dgm:cxn modelId="{4B67B2E3-EF1A-4977-B911-C3EAEC01371F}" type="presOf" srcId="{D0780041-97DE-4B46-8A7B-9A8AE64F34BE}" destId="{54FB155D-5B33-416B-BD8A-3C9FD9D9A973}" srcOrd="0" destOrd="0" presId="urn:microsoft.com/office/officeart/2005/8/layout/process4"/>
    <dgm:cxn modelId="{98CEC6E5-4E8E-4F88-B4C2-DEE946F1B299}" srcId="{DC8DD92E-748A-43AD-9F6F-0526E08A91D4}" destId="{4F09D6CC-F4B0-4B9F-B44B-DC0681556D41}" srcOrd="3" destOrd="0" parTransId="{E820BF34-A50B-4CC0-9B2F-5624173E0507}" sibTransId="{8A8F1DEA-E535-4522-9CA0-7B2045D0F697}"/>
    <dgm:cxn modelId="{8FA7989B-C7A4-4449-AFF8-949F9DBE8A2A}" type="presParOf" srcId="{B342086B-9B21-47EB-8143-4A690121BDFF}" destId="{B691CF68-2B8F-498F-8586-8349A8895704}" srcOrd="0" destOrd="0" presId="urn:microsoft.com/office/officeart/2005/8/layout/process4"/>
    <dgm:cxn modelId="{28980B24-645A-4BC8-AD10-82E1529FD8EA}" type="presParOf" srcId="{B691CF68-2B8F-498F-8586-8349A8895704}" destId="{BED98E7B-8480-40CB-A9AE-1BE4D31E4EF3}" srcOrd="0" destOrd="0" presId="urn:microsoft.com/office/officeart/2005/8/layout/process4"/>
    <dgm:cxn modelId="{A44A4E22-E7D0-4927-BD34-77689B6AD00E}" type="presParOf" srcId="{B342086B-9B21-47EB-8143-4A690121BDFF}" destId="{B6C8EA56-4EDE-4EC0-B2BD-17B4EC6D7D7D}" srcOrd="1" destOrd="0" presId="urn:microsoft.com/office/officeart/2005/8/layout/process4"/>
    <dgm:cxn modelId="{0C813FAF-8759-4DD8-AEF9-7BDA9DDEB55F}" type="presParOf" srcId="{B342086B-9B21-47EB-8143-4A690121BDFF}" destId="{E4D61C3F-7005-418E-B70B-B87BA8F4E4BA}" srcOrd="2" destOrd="0" presId="urn:microsoft.com/office/officeart/2005/8/layout/process4"/>
    <dgm:cxn modelId="{2DE659C0-0E99-4863-81C4-09EAAEE01A66}" type="presParOf" srcId="{E4D61C3F-7005-418E-B70B-B87BA8F4E4BA}" destId="{461CDBF4-87A1-47F0-8AFF-14E7516BBF76}" srcOrd="0" destOrd="0" presId="urn:microsoft.com/office/officeart/2005/8/layout/process4"/>
    <dgm:cxn modelId="{AE85163B-85A0-4E43-A55F-A13CB9D66AFD}" type="presParOf" srcId="{B342086B-9B21-47EB-8143-4A690121BDFF}" destId="{31FA36D6-B652-421E-9D53-F1328DF85FC2}" srcOrd="3" destOrd="0" presId="urn:microsoft.com/office/officeart/2005/8/layout/process4"/>
    <dgm:cxn modelId="{88A2C779-5136-46E8-B576-8FCF8D375EDD}" type="presParOf" srcId="{B342086B-9B21-47EB-8143-4A690121BDFF}" destId="{1350572A-735C-4DC9-B0AE-4D4CFA3487D5}" srcOrd="4" destOrd="0" presId="urn:microsoft.com/office/officeart/2005/8/layout/process4"/>
    <dgm:cxn modelId="{414D9CEA-2AF2-4B78-AE61-DD82C9D42456}" type="presParOf" srcId="{1350572A-735C-4DC9-B0AE-4D4CFA3487D5}" destId="{54FB155D-5B33-416B-BD8A-3C9FD9D9A973}" srcOrd="0" destOrd="0" presId="urn:microsoft.com/office/officeart/2005/8/layout/process4"/>
    <dgm:cxn modelId="{016CAFDD-3815-459B-A656-477122D05B14}" type="presParOf" srcId="{B342086B-9B21-47EB-8143-4A690121BDFF}" destId="{2BB4DF36-A1A4-445A-803D-AF50D38835AA}" srcOrd="5" destOrd="0" presId="urn:microsoft.com/office/officeart/2005/8/layout/process4"/>
    <dgm:cxn modelId="{7698CF55-592B-4166-9818-4C8DA8402588}" type="presParOf" srcId="{B342086B-9B21-47EB-8143-4A690121BDFF}" destId="{C9E83D76-8A05-4165-8E75-442449436CD4}" srcOrd="6" destOrd="0" presId="urn:microsoft.com/office/officeart/2005/8/layout/process4"/>
    <dgm:cxn modelId="{0AB1E62C-1C08-4832-B9C2-FA3FD65416A7}" type="presParOf" srcId="{C9E83D76-8A05-4165-8E75-442449436CD4}" destId="{12F51B15-2BDF-4755-8076-83D4562A62C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8DD92E-748A-43AD-9F6F-0526E08A91D4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37ABAA-D6D9-46DF-B723-1FB463D97D9C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400" b="1" dirty="0"/>
            <a:t>1.</a:t>
          </a:r>
          <a:r>
            <a:rPr lang="sr-Latn-RS" sz="2400" dirty="0"/>
            <a:t> </a:t>
          </a:r>
          <a:r>
            <a:rPr lang="sr-Latn-RS" sz="2400" b="1" dirty="0"/>
            <a:t>Razmatranje načina delovanjanja u situaciji i poseldica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1600" dirty="0"/>
            <a:t>Situacioni faktori:  Stepen jasnoće nečijih potreba, namera i radnji; Poznatost situacije; Raspoloživo vreme; Stepen opasnosti; Podložnost pritisku; Složenost rasuđivanja; Prethodna očekivanja</a:t>
          </a:r>
          <a:endParaRPr lang="en-US" sz="1600" dirty="0"/>
        </a:p>
      </dgm:t>
    </dgm:pt>
    <dgm:pt modelId="{71ACD4BD-2A66-45F1-9871-3F24A616097C}" type="parTrans" cxnId="{FC7D7647-6781-4445-AFA9-687978CA5DF5}">
      <dgm:prSet/>
      <dgm:spPr/>
      <dgm:t>
        <a:bodyPr/>
        <a:lstStyle/>
        <a:p>
          <a:endParaRPr lang="en-US"/>
        </a:p>
      </dgm:t>
    </dgm:pt>
    <dgm:pt modelId="{EF740EBA-A5D7-4DEF-8F4A-9B136F890AEC}" type="sibTrans" cxnId="{FC7D7647-6781-4445-AFA9-687978CA5DF5}">
      <dgm:prSet/>
      <dgm:spPr/>
      <dgm:t>
        <a:bodyPr/>
        <a:lstStyle/>
        <a:p>
          <a:endParaRPr lang="en-US"/>
        </a:p>
      </dgm:t>
    </dgm:pt>
    <dgm:pt modelId="{D0780041-97DE-4B46-8A7B-9A8AE64F34BE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400" b="1" dirty="0"/>
            <a:t>2. Donošenje odluke šta TREBA uraditi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000" b="0" dirty="0"/>
            <a:t>Situacioni faktori: Prethodna obećanja; Prebacivanje odgovornosti; Kombinacija moralnih problema u toj situaciji      deluju na primenu moralnih normi i konvencija </a:t>
          </a:r>
          <a:endParaRPr lang="en-US" sz="2000" b="0" dirty="0"/>
        </a:p>
      </dgm:t>
    </dgm:pt>
    <dgm:pt modelId="{11AE0456-80F7-491E-9F8E-B09A8ED99870}" type="parTrans" cxnId="{4781812C-B6C5-4F13-AC69-7F65A5F878DF}">
      <dgm:prSet/>
      <dgm:spPr/>
      <dgm:t>
        <a:bodyPr/>
        <a:lstStyle/>
        <a:p>
          <a:endParaRPr lang="en-US"/>
        </a:p>
      </dgm:t>
    </dgm:pt>
    <dgm:pt modelId="{D46FE987-05E4-4ED0-B250-B0D02E62F061}" type="sibTrans" cxnId="{4781812C-B6C5-4F13-AC69-7F65A5F878DF}">
      <dgm:prSet/>
      <dgm:spPr/>
      <dgm:t>
        <a:bodyPr/>
        <a:lstStyle/>
        <a:p>
          <a:endParaRPr lang="en-US"/>
        </a:p>
      </dgm:t>
    </dgm:pt>
    <dgm:pt modelId="{F511DB84-4809-4286-888E-893F5DE79A1F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endParaRPr lang="sr-Latn-RS" sz="1900" b="1" dirty="0"/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1900" b="1" dirty="0"/>
            <a:t>3. </a:t>
          </a:r>
          <a:r>
            <a:rPr lang="sr-Latn-RS" sz="2000" b="1" dirty="0"/>
            <a:t>Donošenje odluke ŠTA ĆE SE ZAISTA URADITI U KONKRETNOJ SITUACIJI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1900" b="0" dirty="0"/>
            <a:t>Situacioni faktori: Faktori koji aktiviraju vanmoralne motive; Faktori koji utiču na procenu dobiti i uloženog truda, Reinterpretacija situacije pod dejstvom mehanizama odbrane </a:t>
          </a:r>
          <a:endParaRPr lang="sr-Latn-RS" sz="1800" b="0" dirty="0"/>
        </a:p>
        <a:p>
          <a:pPr algn="l">
            <a:lnSpc>
              <a:spcPct val="100000"/>
            </a:lnSpc>
            <a:spcAft>
              <a:spcPts val="0"/>
            </a:spcAft>
          </a:pPr>
          <a:endParaRPr lang="en-US" sz="1800" b="1" dirty="0"/>
        </a:p>
      </dgm:t>
    </dgm:pt>
    <dgm:pt modelId="{2A5C2B8A-2C1C-42C8-917B-D61611DF2B26}" type="parTrans" cxnId="{59FFD986-E9BC-4FF3-82B1-7A1C9F4BD591}">
      <dgm:prSet/>
      <dgm:spPr/>
      <dgm:t>
        <a:bodyPr/>
        <a:lstStyle/>
        <a:p>
          <a:endParaRPr lang="en-US"/>
        </a:p>
      </dgm:t>
    </dgm:pt>
    <dgm:pt modelId="{C024852A-1D33-41B8-B553-CF264B16B806}" type="sibTrans" cxnId="{59FFD986-E9BC-4FF3-82B1-7A1C9F4BD591}">
      <dgm:prSet/>
      <dgm:spPr/>
      <dgm:t>
        <a:bodyPr/>
        <a:lstStyle/>
        <a:p>
          <a:endParaRPr lang="en-US"/>
        </a:p>
      </dgm:t>
    </dgm:pt>
    <dgm:pt modelId="{4F09D6CC-F4B0-4B9F-B44B-DC0681556D41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400" b="1" dirty="0"/>
            <a:t>4. Snaga da se odluka sprovede u delo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sr-Latn-RS" sz="2000" b="0" dirty="0"/>
            <a:t>Situacioni faktori: Fizičke prepreke; Iskušenja, Teškoće da se u delo sprovede više planova...</a:t>
          </a:r>
          <a:endParaRPr lang="en-US" sz="2400" b="1" dirty="0"/>
        </a:p>
      </dgm:t>
    </dgm:pt>
    <dgm:pt modelId="{8A8F1DEA-E535-4522-9CA0-7B2045D0F697}" type="sibTrans" cxnId="{98CEC6E5-4E8E-4F88-B4C2-DEE946F1B299}">
      <dgm:prSet/>
      <dgm:spPr/>
      <dgm:t>
        <a:bodyPr/>
        <a:lstStyle/>
        <a:p>
          <a:endParaRPr lang="en-US"/>
        </a:p>
      </dgm:t>
    </dgm:pt>
    <dgm:pt modelId="{E820BF34-A50B-4CC0-9B2F-5624173E0507}" type="parTrans" cxnId="{98CEC6E5-4E8E-4F88-B4C2-DEE946F1B299}">
      <dgm:prSet/>
      <dgm:spPr/>
      <dgm:t>
        <a:bodyPr/>
        <a:lstStyle/>
        <a:p>
          <a:endParaRPr lang="en-US"/>
        </a:p>
      </dgm:t>
    </dgm:pt>
    <dgm:pt modelId="{B342086B-9B21-47EB-8143-4A690121BDFF}" type="pres">
      <dgm:prSet presAssocID="{DC8DD92E-748A-43AD-9F6F-0526E08A91D4}" presName="Name0" presStyleCnt="0">
        <dgm:presLayoutVars>
          <dgm:dir/>
          <dgm:animLvl val="lvl"/>
          <dgm:resizeHandles val="exact"/>
        </dgm:presLayoutVars>
      </dgm:prSet>
      <dgm:spPr/>
    </dgm:pt>
    <dgm:pt modelId="{B691CF68-2B8F-498F-8586-8349A8895704}" type="pres">
      <dgm:prSet presAssocID="{4F09D6CC-F4B0-4B9F-B44B-DC0681556D41}" presName="boxAndChildren" presStyleCnt="0"/>
      <dgm:spPr/>
    </dgm:pt>
    <dgm:pt modelId="{BED98E7B-8480-40CB-A9AE-1BE4D31E4EF3}" type="pres">
      <dgm:prSet presAssocID="{4F09D6CC-F4B0-4B9F-B44B-DC0681556D41}" presName="parentTextBox" presStyleLbl="node1" presStyleIdx="0" presStyleCnt="4"/>
      <dgm:spPr/>
    </dgm:pt>
    <dgm:pt modelId="{B6C8EA56-4EDE-4EC0-B2BD-17B4EC6D7D7D}" type="pres">
      <dgm:prSet presAssocID="{C024852A-1D33-41B8-B553-CF264B16B806}" presName="sp" presStyleCnt="0"/>
      <dgm:spPr/>
    </dgm:pt>
    <dgm:pt modelId="{E4D61C3F-7005-418E-B70B-B87BA8F4E4BA}" type="pres">
      <dgm:prSet presAssocID="{F511DB84-4809-4286-888E-893F5DE79A1F}" presName="arrowAndChildren" presStyleCnt="0"/>
      <dgm:spPr/>
    </dgm:pt>
    <dgm:pt modelId="{461CDBF4-87A1-47F0-8AFF-14E7516BBF76}" type="pres">
      <dgm:prSet presAssocID="{F511DB84-4809-4286-888E-893F5DE79A1F}" presName="parentTextArrow" presStyleLbl="node1" presStyleIdx="1" presStyleCnt="4"/>
      <dgm:spPr/>
    </dgm:pt>
    <dgm:pt modelId="{31FA36D6-B652-421E-9D53-F1328DF85FC2}" type="pres">
      <dgm:prSet presAssocID="{D46FE987-05E4-4ED0-B250-B0D02E62F061}" presName="sp" presStyleCnt="0"/>
      <dgm:spPr/>
    </dgm:pt>
    <dgm:pt modelId="{1350572A-735C-4DC9-B0AE-4D4CFA3487D5}" type="pres">
      <dgm:prSet presAssocID="{D0780041-97DE-4B46-8A7B-9A8AE64F34BE}" presName="arrowAndChildren" presStyleCnt="0"/>
      <dgm:spPr/>
    </dgm:pt>
    <dgm:pt modelId="{54FB155D-5B33-416B-BD8A-3C9FD9D9A973}" type="pres">
      <dgm:prSet presAssocID="{D0780041-97DE-4B46-8A7B-9A8AE64F34BE}" presName="parentTextArrow" presStyleLbl="node1" presStyleIdx="2" presStyleCnt="4"/>
      <dgm:spPr/>
    </dgm:pt>
    <dgm:pt modelId="{2BB4DF36-A1A4-445A-803D-AF50D38835AA}" type="pres">
      <dgm:prSet presAssocID="{EF740EBA-A5D7-4DEF-8F4A-9B136F890AEC}" presName="sp" presStyleCnt="0"/>
      <dgm:spPr/>
    </dgm:pt>
    <dgm:pt modelId="{C9E83D76-8A05-4165-8E75-442449436CD4}" type="pres">
      <dgm:prSet presAssocID="{2637ABAA-D6D9-46DF-B723-1FB463D97D9C}" presName="arrowAndChildren" presStyleCnt="0"/>
      <dgm:spPr/>
    </dgm:pt>
    <dgm:pt modelId="{12F51B15-2BDF-4755-8076-83D4562A62CE}" type="pres">
      <dgm:prSet presAssocID="{2637ABAA-D6D9-46DF-B723-1FB463D97D9C}" presName="parentTextArrow" presStyleLbl="node1" presStyleIdx="3" presStyleCnt="4"/>
      <dgm:spPr/>
    </dgm:pt>
  </dgm:ptLst>
  <dgm:cxnLst>
    <dgm:cxn modelId="{6F0CFF12-1429-4330-870F-CF5165E362E0}" type="presOf" srcId="{4F09D6CC-F4B0-4B9F-B44B-DC0681556D41}" destId="{BED98E7B-8480-40CB-A9AE-1BE4D31E4EF3}" srcOrd="0" destOrd="0" presId="urn:microsoft.com/office/officeart/2005/8/layout/process4"/>
    <dgm:cxn modelId="{0FA4841F-F37E-4BD5-865B-95431E3F2BC0}" type="presOf" srcId="{2637ABAA-D6D9-46DF-B723-1FB463D97D9C}" destId="{12F51B15-2BDF-4755-8076-83D4562A62CE}" srcOrd="0" destOrd="0" presId="urn:microsoft.com/office/officeart/2005/8/layout/process4"/>
    <dgm:cxn modelId="{4781812C-B6C5-4F13-AC69-7F65A5F878DF}" srcId="{DC8DD92E-748A-43AD-9F6F-0526E08A91D4}" destId="{D0780041-97DE-4B46-8A7B-9A8AE64F34BE}" srcOrd="1" destOrd="0" parTransId="{11AE0456-80F7-491E-9F8E-B09A8ED99870}" sibTransId="{D46FE987-05E4-4ED0-B250-B0D02E62F061}"/>
    <dgm:cxn modelId="{FC7D7647-6781-4445-AFA9-687978CA5DF5}" srcId="{DC8DD92E-748A-43AD-9F6F-0526E08A91D4}" destId="{2637ABAA-D6D9-46DF-B723-1FB463D97D9C}" srcOrd="0" destOrd="0" parTransId="{71ACD4BD-2A66-45F1-9871-3F24A616097C}" sibTransId="{EF740EBA-A5D7-4DEF-8F4A-9B136F890AEC}"/>
    <dgm:cxn modelId="{4F529368-4167-480C-82CA-729B33EE9251}" type="presOf" srcId="{D0780041-97DE-4B46-8A7B-9A8AE64F34BE}" destId="{54FB155D-5B33-416B-BD8A-3C9FD9D9A973}" srcOrd="0" destOrd="0" presId="urn:microsoft.com/office/officeart/2005/8/layout/process4"/>
    <dgm:cxn modelId="{EFBF166C-58A8-4E6D-92B4-A0DA63C608C5}" type="presOf" srcId="{DC8DD92E-748A-43AD-9F6F-0526E08A91D4}" destId="{B342086B-9B21-47EB-8143-4A690121BDFF}" srcOrd="0" destOrd="0" presId="urn:microsoft.com/office/officeart/2005/8/layout/process4"/>
    <dgm:cxn modelId="{59FFD986-E9BC-4FF3-82B1-7A1C9F4BD591}" srcId="{DC8DD92E-748A-43AD-9F6F-0526E08A91D4}" destId="{F511DB84-4809-4286-888E-893F5DE79A1F}" srcOrd="2" destOrd="0" parTransId="{2A5C2B8A-2C1C-42C8-917B-D61611DF2B26}" sibTransId="{C024852A-1D33-41B8-B553-CF264B16B806}"/>
    <dgm:cxn modelId="{D7C8FB93-D6FE-43DB-8B72-4492A016D27C}" type="presOf" srcId="{F511DB84-4809-4286-888E-893F5DE79A1F}" destId="{461CDBF4-87A1-47F0-8AFF-14E7516BBF76}" srcOrd="0" destOrd="0" presId="urn:microsoft.com/office/officeart/2005/8/layout/process4"/>
    <dgm:cxn modelId="{98CEC6E5-4E8E-4F88-B4C2-DEE946F1B299}" srcId="{DC8DD92E-748A-43AD-9F6F-0526E08A91D4}" destId="{4F09D6CC-F4B0-4B9F-B44B-DC0681556D41}" srcOrd="3" destOrd="0" parTransId="{E820BF34-A50B-4CC0-9B2F-5624173E0507}" sibTransId="{8A8F1DEA-E535-4522-9CA0-7B2045D0F697}"/>
    <dgm:cxn modelId="{033E2807-4F16-4331-BFC2-1CF3A1647260}" type="presParOf" srcId="{B342086B-9B21-47EB-8143-4A690121BDFF}" destId="{B691CF68-2B8F-498F-8586-8349A8895704}" srcOrd="0" destOrd="0" presId="urn:microsoft.com/office/officeart/2005/8/layout/process4"/>
    <dgm:cxn modelId="{B216531C-C141-4DA6-8788-AA340D5E14DD}" type="presParOf" srcId="{B691CF68-2B8F-498F-8586-8349A8895704}" destId="{BED98E7B-8480-40CB-A9AE-1BE4D31E4EF3}" srcOrd="0" destOrd="0" presId="urn:microsoft.com/office/officeart/2005/8/layout/process4"/>
    <dgm:cxn modelId="{B1256384-A571-412D-BD4E-3A74FE712A4D}" type="presParOf" srcId="{B342086B-9B21-47EB-8143-4A690121BDFF}" destId="{B6C8EA56-4EDE-4EC0-B2BD-17B4EC6D7D7D}" srcOrd="1" destOrd="0" presId="urn:microsoft.com/office/officeart/2005/8/layout/process4"/>
    <dgm:cxn modelId="{E7E1BB8D-F301-46B9-BA31-B95EFABFEC11}" type="presParOf" srcId="{B342086B-9B21-47EB-8143-4A690121BDFF}" destId="{E4D61C3F-7005-418E-B70B-B87BA8F4E4BA}" srcOrd="2" destOrd="0" presId="urn:microsoft.com/office/officeart/2005/8/layout/process4"/>
    <dgm:cxn modelId="{88167384-620A-4ADC-BB36-4A5ACDA1757B}" type="presParOf" srcId="{E4D61C3F-7005-418E-B70B-B87BA8F4E4BA}" destId="{461CDBF4-87A1-47F0-8AFF-14E7516BBF76}" srcOrd="0" destOrd="0" presId="urn:microsoft.com/office/officeart/2005/8/layout/process4"/>
    <dgm:cxn modelId="{9E5D5696-6381-4624-8831-C0298231F26C}" type="presParOf" srcId="{B342086B-9B21-47EB-8143-4A690121BDFF}" destId="{31FA36D6-B652-421E-9D53-F1328DF85FC2}" srcOrd="3" destOrd="0" presId="urn:microsoft.com/office/officeart/2005/8/layout/process4"/>
    <dgm:cxn modelId="{8780B08D-A9CD-4ED0-9D32-332892D187B2}" type="presParOf" srcId="{B342086B-9B21-47EB-8143-4A690121BDFF}" destId="{1350572A-735C-4DC9-B0AE-4D4CFA3487D5}" srcOrd="4" destOrd="0" presId="urn:microsoft.com/office/officeart/2005/8/layout/process4"/>
    <dgm:cxn modelId="{AC2F1BD3-5B9D-4F5A-B88B-F3F5C245C3D5}" type="presParOf" srcId="{1350572A-735C-4DC9-B0AE-4D4CFA3487D5}" destId="{54FB155D-5B33-416B-BD8A-3C9FD9D9A973}" srcOrd="0" destOrd="0" presId="urn:microsoft.com/office/officeart/2005/8/layout/process4"/>
    <dgm:cxn modelId="{98A4A44B-E486-43D0-B452-5732563E4147}" type="presParOf" srcId="{B342086B-9B21-47EB-8143-4A690121BDFF}" destId="{2BB4DF36-A1A4-445A-803D-AF50D38835AA}" srcOrd="5" destOrd="0" presId="urn:microsoft.com/office/officeart/2005/8/layout/process4"/>
    <dgm:cxn modelId="{ED30A715-AE32-4627-9C9F-34CAC05CF0DE}" type="presParOf" srcId="{B342086B-9B21-47EB-8143-4A690121BDFF}" destId="{C9E83D76-8A05-4165-8E75-442449436CD4}" srcOrd="6" destOrd="0" presId="urn:microsoft.com/office/officeart/2005/8/layout/process4"/>
    <dgm:cxn modelId="{35BA7664-E7BE-40EF-8AEA-95136311C743}" type="presParOf" srcId="{C9E83D76-8A05-4165-8E75-442449436CD4}" destId="{12F51B15-2BDF-4755-8076-83D4562A62C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98E7B-8480-40CB-A9AE-1BE4D31E4EF3}">
      <dsp:nvSpPr>
        <dsp:cNvPr id="0" name=""/>
        <dsp:cNvSpPr/>
      </dsp:nvSpPr>
      <dsp:spPr>
        <a:xfrm>
          <a:off x="0" y="4157809"/>
          <a:ext cx="8928992" cy="9096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400" b="1" kern="1200" dirty="0"/>
            <a:t>4. Moralna akcija (sprovođenje u delo)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000" b="0" kern="1200" dirty="0"/>
            <a:t>Uključeni: Snaga ega + Samoregulacija</a:t>
          </a:r>
          <a:r>
            <a:rPr lang="sr-Latn-RS" sz="2400" b="1" kern="1200" dirty="0"/>
            <a:t> </a:t>
          </a:r>
          <a:endParaRPr lang="en-US" sz="2400" b="1" kern="1200" dirty="0"/>
        </a:p>
      </dsp:txBody>
      <dsp:txXfrm>
        <a:off x="0" y="4157809"/>
        <a:ext cx="8928992" cy="909627"/>
      </dsp:txXfrm>
    </dsp:sp>
    <dsp:sp modelId="{461CDBF4-87A1-47F0-8AFF-14E7516BBF76}">
      <dsp:nvSpPr>
        <dsp:cNvPr id="0" name=""/>
        <dsp:cNvSpPr/>
      </dsp:nvSpPr>
      <dsp:spPr>
        <a:xfrm rot="10800000">
          <a:off x="0" y="2772447"/>
          <a:ext cx="8928992" cy="13990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1900" b="1" kern="1200" dirty="0"/>
            <a:t>3. Donošenje odluke u datoj situaciji: izbor između moralnih i vanmoralnih vrenosti</a:t>
          </a:r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1800" b="0" kern="1200" dirty="0"/>
            <a:t>Uključeni: Donošenje odluke + Vrednosna načela + Mehanizmi odbrane</a:t>
          </a:r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1800" b="1" kern="1200" dirty="0"/>
        </a:p>
      </dsp:txBody>
      <dsp:txXfrm rot="10800000">
        <a:off x="0" y="2772447"/>
        <a:ext cx="8928992" cy="909032"/>
      </dsp:txXfrm>
    </dsp:sp>
    <dsp:sp modelId="{54FB155D-5B33-416B-BD8A-3C9FD9D9A973}">
      <dsp:nvSpPr>
        <dsp:cNvPr id="0" name=""/>
        <dsp:cNvSpPr/>
      </dsp:nvSpPr>
      <dsp:spPr>
        <a:xfrm rot="10800000">
          <a:off x="0" y="1387085"/>
          <a:ext cx="8928992" cy="13990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400" b="1" kern="1200" dirty="0"/>
            <a:t>2. Iznalaženje rešenja i primena moralnih ideala na datu situaciju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000" b="0" kern="1200" dirty="0"/>
            <a:t>Uključeni: Rasuđivanje + Pravda i Pravičnost + Primena društveno-moralnih pravila</a:t>
          </a:r>
          <a:endParaRPr lang="en-US" sz="2000" b="0" kern="1200" dirty="0"/>
        </a:p>
      </dsp:txBody>
      <dsp:txXfrm rot="10800000">
        <a:off x="0" y="1387085"/>
        <a:ext cx="8928992" cy="909032"/>
      </dsp:txXfrm>
    </dsp:sp>
    <dsp:sp modelId="{12F51B15-2BDF-4755-8076-83D4562A62CE}">
      <dsp:nvSpPr>
        <dsp:cNvPr id="0" name=""/>
        <dsp:cNvSpPr/>
      </dsp:nvSpPr>
      <dsp:spPr>
        <a:xfrm rot="10800000">
          <a:off x="0" y="1723"/>
          <a:ext cx="8928992" cy="13990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400" b="1" kern="1200" dirty="0"/>
            <a:t>1.</a:t>
          </a:r>
          <a:r>
            <a:rPr lang="sr-Latn-RS" sz="2400" kern="1200" dirty="0"/>
            <a:t> </a:t>
          </a:r>
          <a:r>
            <a:rPr lang="sr-Latn-RS" sz="2400" b="1" kern="1200" dirty="0"/>
            <a:t>Tumačenje situacije i identifikovanje problema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000" kern="1200" dirty="0"/>
            <a:t>Uključeni: </a:t>
          </a:r>
          <a:r>
            <a:rPr lang="en-US" sz="2000" kern="1200" dirty="0"/>
            <a:t>E</a:t>
          </a:r>
          <a:r>
            <a:rPr lang="sr-Latn-RS" sz="2000" kern="1200" dirty="0"/>
            <a:t>mpatija + Razmatranje posledice dela po dobrobit svih</a:t>
          </a:r>
          <a:r>
            <a:rPr lang="sr-Latn-RS" sz="3400" kern="1200" dirty="0"/>
            <a:t> </a:t>
          </a:r>
          <a:endParaRPr lang="en-US" sz="3400" kern="1200" dirty="0"/>
        </a:p>
      </dsp:txBody>
      <dsp:txXfrm rot="10800000">
        <a:off x="0" y="1723"/>
        <a:ext cx="8928992" cy="9090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98E7B-8480-40CB-A9AE-1BE4D31E4EF3}">
      <dsp:nvSpPr>
        <dsp:cNvPr id="0" name=""/>
        <dsp:cNvSpPr/>
      </dsp:nvSpPr>
      <dsp:spPr>
        <a:xfrm>
          <a:off x="0" y="4157809"/>
          <a:ext cx="8928992" cy="9096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400" b="1" kern="1200" dirty="0"/>
            <a:t>4. Snaga da se odluka sprovede u delo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000" b="0" kern="1200" dirty="0"/>
            <a:t>Situacioni faktori: Fizičke prepreke; Iskušenja, Teškoće da se u delo sprovede više planova...</a:t>
          </a:r>
          <a:endParaRPr lang="en-US" sz="2400" b="1" kern="1200" dirty="0"/>
        </a:p>
      </dsp:txBody>
      <dsp:txXfrm>
        <a:off x="0" y="4157809"/>
        <a:ext cx="8928992" cy="909627"/>
      </dsp:txXfrm>
    </dsp:sp>
    <dsp:sp modelId="{461CDBF4-87A1-47F0-8AFF-14E7516BBF76}">
      <dsp:nvSpPr>
        <dsp:cNvPr id="0" name=""/>
        <dsp:cNvSpPr/>
      </dsp:nvSpPr>
      <dsp:spPr>
        <a:xfrm rot="10800000">
          <a:off x="0" y="2772447"/>
          <a:ext cx="8928992" cy="13990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sr-Latn-RS" sz="1900" b="1" kern="1200" dirty="0"/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1900" b="1" kern="1200" dirty="0"/>
            <a:t>3. </a:t>
          </a:r>
          <a:r>
            <a:rPr lang="sr-Latn-RS" sz="2000" b="1" kern="1200" dirty="0"/>
            <a:t>Donošenje odluke ŠTA ĆE SE ZAISTA URADITI U KONKRETNOJ SITUACIJI</a:t>
          </a:r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1900" b="0" kern="1200" dirty="0"/>
            <a:t>Situacioni faktori: Faktori koji aktiviraju vanmoralne motive; Faktori koji utiču na procenu dobiti i uloženog truda, Reinterpretacija situacije pod dejstvom mehanizama odbrane </a:t>
          </a:r>
          <a:endParaRPr lang="sr-Latn-RS" sz="1800" b="0" kern="1200" dirty="0"/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1800" b="1" kern="1200" dirty="0"/>
        </a:p>
      </dsp:txBody>
      <dsp:txXfrm rot="10800000">
        <a:off x="0" y="2772447"/>
        <a:ext cx="8928992" cy="909032"/>
      </dsp:txXfrm>
    </dsp:sp>
    <dsp:sp modelId="{54FB155D-5B33-416B-BD8A-3C9FD9D9A973}">
      <dsp:nvSpPr>
        <dsp:cNvPr id="0" name=""/>
        <dsp:cNvSpPr/>
      </dsp:nvSpPr>
      <dsp:spPr>
        <a:xfrm rot="10800000">
          <a:off x="0" y="1387085"/>
          <a:ext cx="8928992" cy="13990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400" b="1" kern="1200" dirty="0"/>
            <a:t>2. Donošenje odluke šta TREBA uraditi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000" b="0" kern="1200" dirty="0"/>
            <a:t>Situacioni faktori: Prethodna obećanja; Prebacivanje odgovornosti; Kombinacija moralnih problema u toj situaciji      deluju na primenu moralnih normi i konvencija </a:t>
          </a:r>
          <a:endParaRPr lang="en-US" sz="2000" b="0" kern="1200" dirty="0"/>
        </a:p>
      </dsp:txBody>
      <dsp:txXfrm rot="10800000">
        <a:off x="0" y="1387085"/>
        <a:ext cx="8928992" cy="909032"/>
      </dsp:txXfrm>
    </dsp:sp>
    <dsp:sp modelId="{12F51B15-2BDF-4755-8076-83D4562A62CE}">
      <dsp:nvSpPr>
        <dsp:cNvPr id="0" name=""/>
        <dsp:cNvSpPr/>
      </dsp:nvSpPr>
      <dsp:spPr>
        <a:xfrm rot="10800000">
          <a:off x="0" y="1723"/>
          <a:ext cx="8928992" cy="13990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2400" b="1" kern="1200" dirty="0"/>
            <a:t>1.</a:t>
          </a:r>
          <a:r>
            <a:rPr lang="sr-Latn-RS" sz="2400" kern="1200" dirty="0"/>
            <a:t> </a:t>
          </a:r>
          <a:r>
            <a:rPr lang="sr-Latn-RS" sz="2400" b="1" kern="1200" dirty="0"/>
            <a:t>Razmatranje načina delovanjanja u situaciji i poseldica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sr-Latn-RS" sz="1600" kern="1200" dirty="0"/>
            <a:t>Situacioni faktori:  Stepen jasnoće nečijih potreba, namera i radnji; Poznatost situacije; Raspoloživo vreme; Stepen opasnosti; Podložnost pritisku; Složenost rasuđivanja; Prethodna očekivanja</a:t>
          </a:r>
          <a:endParaRPr lang="en-US" sz="1600" kern="1200" dirty="0"/>
        </a:p>
      </dsp:txBody>
      <dsp:txXfrm rot="10800000">
        <a:off x="0" y="1723"/>
        <a:ext cx="8928992" cy="909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DEB277-B3D2-4B3C-9966-8C6585239CC5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4B9E97-53D7-42D9-8B19-EA4A13E6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4038600"/>
            <a:ext cx="7219528" cy="18288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Kritike</a:t>
            </a:r>
            <a:r>
              <a:rPr lang="en-US" b="1" dirty="0"/>
              <a:t> </a:t>
            </a:r>
            <a:r>
              <a:rPr lang="en-US" b="1" dirty="0" err="1"/>
              <a:t>Kolbergove</a:t>
            </a:r>
            <a:r>
              <a:rPr lang="en-US" b="1" dirty="0"/>
              <a:t> </a:t>
            </a:r>
            <a:r>
              <a:rPr lang="en-US" b="1" dirty="0" err="1"/>
              <a:t>teorije</a:t>
            </a:r>
            <a:r>
              <a:rPr lang="en-US" b="1" dirty="0"/>
              <a:t> </a:t>
            </a:r>
            <a:r>
              <a:rPr lang="en-US" b="1" dirty="0" err="1"/>
              <a:t>moralnog</a:t>
            </a:r>
            <a:r>
              <a:rPr lang="en-US" b="1" dirty="0"/>
              <a:t> </a:t>
            </a:r>
            <a:r>
              <a:rPr lang="en-US" b="1" dirty="0" err="1"/>
              <a:t>razvoja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Rest, </a:t>
            </a:r>
            <a:r>
              <a:rPr lang="en-US" b="1" dirty="0" err="1"/>
              <a:t>Giligen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Turijel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990600"/>
          </a:xfrm>
        </p:spPr>
        <p:txBody>
          <a:bodyPr>
            <a:normAutofit/>
          </a:bodyPr>
          <a:lstStyle/>
          <a:p>
            <a:pPr algn="ctr"/>
            <a:r>
              <a:rPr lang="sr-Latn-RS" sz="4000" dirty="0"/>
              <a:t>Kolbergov odgovor na Restove kritike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lnSpcReduction="10000"/>
          </a:bodyPr>
          <a:lstStyle/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Oba modela stadijuma moralnog razvoja su korisna jer se pažnja može usredsrediti na spont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an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e odgovore čime Kolberg procenjuje najviši nivo ispitanikove mora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l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ne kompetencije (Transfomacioni model) ili na razumevanje i prefrenciju ponuđenih odgovra kao u Restovom testu (Aditivni model)</a:t>
            </a:r>
          </a:p>
          <a:p>
            <a:endParaRPr lang="sr-Latn-R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Restov test je potvrdio Kolbergove stadijume</a:t>
            </a:r>
          </a:p>
          <a:p>
            <a:pPr>
              <a:buNone/>
            </a:pPr>
            <a:endParaRPr lang="sr-Latn-R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Koblergova hijerahija nije tako kruta da podrazumeva poptpunu transformaciju prethodnih stadijuma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9C86-DF64-48AD-9F24-8D24395C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za diskusiju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423-32B5-4FB1-8870-0B213705992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Kako Kerol Giligen kritikuje Kolbergovu teoriju?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773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28600"/>
            <a:ext cx="7650432" cy="990600"/>
          </a:xfrm>
        </p:spPr>
        <p:txBody>
          <a:bodyPr/>
          <a:lstStyle/>
          <a:p>
            <a:pPr algn="ctr"/>
            <a:r>
              <a:rPr lang="sr-Latn-RS" b="1" dirty="0"/>
              <a:t>Kerol Giligen</a:t>
            </a:r>
            <a:r>
              <a:rPr lang="sr-Latn-RS" dirty="0"/>
              <a:t>: Kritike Kolberga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925144"/>
          </a:xfrm>
        </p:spPr>
        <p:txBody>
          <a:bodyPr>
            <a:normAutofit fontScale="85000" lnSpcReduction="10000"/>
          </a:bodyPr>
          <a:lstStyle/>
          <a:p>
            <a:r>
              <a:rPr lang="sr-Latn-RS" dirty="0">
                <a:solidFill>
                  <a:srgbClr val="7030A0"/>
                </a:solidFill>
              </a:rPr>
              <a:t>Fokus na pravdi, zanemareni briga i dobronamernost</a:t>
            </a:r>
          </a:p>
          <a:p>
            <a:r>
              <a:rPr lang="sr-Latn-RS" dirty="0">
                <a:solidFill>
                  <a:srgbClr val="7030A0"/>
                </a:solidFill>
              </a:rPr>
              <a:t>Moralnost pravde tipična samo za muškarce i temelji se na reciprocitetu, pravičnosti poštovanju sopstvenih i tuđih prava</a:t>
            </a:r>
          </a:p>
          <a:p>
            <a:r>
              <a:rPr lang="sr-Latn-RS" dirty="0">
                <a:solidFill>
                  <a:srgbClr val="7030A0"/>
                </a:solidFill>
              </a:rPr>
              <a:t>Kolbergov prvi uzorak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sr-Latn-RS" dirty="0">
                <a:solidFill>
                  <a:srgbClr val="7030A0"/>
                </a:solidFill>
              </a:rPr>
              <a:t>činili samo muškarci, kasnije dominiraju muškarci.</a:t>
            </a:r>
          </a:p>
          <a:p>
            <a:r>
              <a:rPr lang="en-US" dirty="0">
                <a:solidFill>
                  <a:srgbClr val="7030A0"/>
                </a:solidFill>
              </a:rPr>
              <a:t>Z</a:t>
            </a:r>
            <a:r>
              <a:rPr lang="sr-Latn-RS" dirty="0">
                <a:solidFill>
                  <a:srgbClr val="7030A0"/>
                </a:solidFill>
              </a:rPr>
              <a:t>a žene je tipična moralnost brige i odgvornosti koja se temelji na nenasilju, osećanju povezanosti sa drugima, brizi i dobrobiti za sebe i druge. </a:t>
            </a:r>
            <a:r>
              <a:rPr lang="en-US" dirty="0">
                <a:solidFill>
                  <a:srgbClr val="7030A0"/>
                </a:solidFill>
              </a:rPr>
              <a:t>O</a:t>
            </a:r>
            <a:r>
              <a:rPr lang="sr-Latn-RS" dirty="0">
                <a:solidFill>
                  <a:srgbClr val="7030A0"/>
                </a:solidFill>
              </a:rPr>
              <a:t>ne rasuđuju o konkretnim specifičnim situacijama. </a:t>
            </a:r>
            <a:r>
              <a:rPr lang="en-US" dirty="0">
                <a:solidFill>
                  <a:srgbClr val="7030A0"/>
                </a:solidFill>
              </a:rPr>
              <a:t>Z</a:t>
            </a:r>
            <a:r>
              <a:rPr lang="sr-Latn-RS" dirty="0">
                <a:solidFill>
                  <a:srgbClr val="7030A0"/>
                </a:solidFill>
              </a:rPr>
              <a:t>ato su one u težem položaju na Kolbegovom instrumentu koji meri pravdu kroz hipotetičke situacije. </a:t>
            </a:r>
          </a:p>
          <a:p>
            <a:r>
              <a:rPr lang="sr-Latn-RS" dirty="0">
                <a:solidFill>
                  <a:srgbClr val="FF0000"/>
                </a:solidFill>
              </a:rPr>
              <a:t>Postoje dve kvalitativno različite vrste organizacije morlanog mišljenja: etika pravde i etika brige i odgvornosti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 descr="carol Gillig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6704" y="116632"/>
            <a:ext cx="951127" cy="1141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600"/>
            <a:ext cx="7290392" cy="990600"/>
          </a:xfrm>
        </p:spPr>
        <p:txBody>
          <a:bodyPr>
            <a:noAutofit/>
          </a:bodyPr>
          <a:lstStyle/>
          <a:p>
            <a:r>
              <a:rPr lang="sr-Latn-RS" sz="3600" b="1" dirty="0"/>
              <a:t>Giligen</a:t>
            </a:r>
            <a:r>
              <a:rPr lang="sr-Latn-RS" sz="3600" dirty="0"/>
              <a:t>: 2 vrste morlanosti i razvoja</a:t>
            </a:r>
            <a:br>
              <a:rPr lang="sr-Latn-RS" sz="3600" dirty="0"/>
            </a:br>
            <a:r>
              <a:rPr lang="sr-Latn-RS" sz="3600" dirty="0"/>
              <a:t>Etika pravde i Etika brige</a:t>
            </a:r>
            <a:endParaRPr lang="en-US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</p:nvPr>
        </p:nvGraphicFramePr>
        <p:xfrm>
          <a:off x="107504" y="1628800"/>
          <a:ext cx="8928992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solidFill>
                            <a:schemeClr val="tx1"/>
                          </a:solidFill>
                        </a:rPr>
                        <a:t>ETIKA PTRAVDE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>
                          <a:solidFill>
                            <a:schemeClr val="tx1"/>
                          </a:solidFill>
                        </a:rPr>
                        <a:t>ETIKA BRIGE I ODGOVORNOSTI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="1" dirty="0"/>
                        <a:t>S</a:t>
                      </a:r>
                      <a:r>
                        <a:rPr lang="sr-Latn-RS" b="1" dirty="0"/>
                        <a:t>ocijalizacija</a:t>
                      </a:r>
                      <a:r>
                        <a:rPr lang="sr-Latn-RS" dirty="0"/>
                        <a:t> 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err="1"/>
                        <a:t>Odvajanje</a:t>
                      </a:r>
                      <a:r>
                        <a:rPr lang="sr-Latn-RS" dirty="0"/>
                        <a:t> od majke: osećanje izdvojenosti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S</a:t>
                      </a:r>
                      <a:r>
                        <a:rPr lang="sr-Latn-RS" dirty="0"/>
                        <a:t>vet se sastoji od izolovanih jedinki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/>
                        <a:t> Odnose i sukobe</a:t>
                      </a:r>
                      <a:r>
                        <a:rPr lang="sr-Latn-RS" baseline="0" dirty="0"/>
                        <a:t> među ljudima regulišu pravila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sr-Latn-RS" b="1" baseline="0" dirty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sr-Latn-RS" b="1" baseline="0" dirty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b="1" baseline="0" dirty="0"/>
                        <a:t>Moralno rezonovanje - deduktivno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baseline="0" dirty="0"/>
                        <a:t>FORMALNA LOGIKA PRAVIČNOSTI</a:t>
                      </a:r>
                      <a:endParaRPr lang="sr-Latn-RS" b="1" baseline="0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Ostavriti svoja prava, a ne ugroziti druge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Morlani skuob: sukob prava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</a:t>
                      </a:r>
                      <a:r>
                        <a:rPr lang="en-US" baseline="0" dirty="0"/>
                        <a:t>G</a:t>
                      </a:r>
                      <a:r>
                        <a:rPr lang="sr-Latn-RS" baseline="0" dirty="0"/>
                        <a:t>lavni moralni pricip: jednakost, reciprocitet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Sve osobe podjenako važne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Moralna načela univerzalna i apstraktna (ličnost i kontekst ne utiču na moralno rasuđivanje i delovanje)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S</a:t>
                      </a:r>
                      <a:r>
                        <a:rPr lang="sr-Latn-RS" b="1" dirty="0"/>
                        <a:t>ocijalizacija</a:t>
                      </a:r>
                      <a:r>
                        <a:rPr lang="sr-Latn-RS" dirty="0"/>
                        <a:t> 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/>
                        <a:t> Osećaj sličnosti sa majkom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/>
                        <a:t> Svet je mreža odnosa, zainteresovanost za skladne odnose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/>
                        <a:t> Odnose i sukobe reguliše empatija,</a:t>
                      </a:r>
                      <a:r>
                        <a:rPr lang="sr-Latn-RS" baseline="0" dirty="0"/>
                        <a:t> dobronameran stav i kompromis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sr-Latn-RS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="1" baseline="0" dirty="0"/>
                        <a:t>Moralno rezonovanje - induktivno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dirty="0"/>
                        <a:t>PSIHOLOŠKA LOGIKA ODNOSA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/>
                        <a:t> Neutralisati nasilje, pomagati drugima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/>
                        <a:t> Moralni sukob:</a:t>
                      </a:r>
                      <a:r>
                        <a:rPr lang="sr-Latn-RS" baseline="0" dirty="0"/>
                        <a:t> sukob odgvornosti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Glavni moralni princip: dobrota, ispunjavanje odgvornosti prema drugima (služenje drugima)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baseline="0" dirty="0"/>
                        <a:t> Moralna načela specifična: određena idnvidualnim svojstvima i zavisna od sociijalnog i kulturnog konteksta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Picture 10" descr="carol Gillig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6704" y="116632"/>
            <a:ext cx="951127" cy="114135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Autofit/>
          </a:bodyPr>
          <a:lstStyle/>
          <a:p>
            <a:r>
              <a:rPr lang="sr-Latn-RS" sz="3500" dirty="0"/>
              <a:t>Stadijumi razvoja moralnosti: Kolberga i Giligen</a:t>
            </a:r>
            <a:endParaRPr lang="en-US" sz="3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07504" y="1600200"/>
          <a:ext cx="865867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9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solidFill>
                            <a:schemeClr val="tx1"/>
                          </a:solidFill>
                        </a:rPr>
                        <a:t>ETIKA PRAVDE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>
                          <a:solidFill>
                            <a:schemeClr val="tx1"/>
                          </a:solidFill>
                        </a:rPr>
                        <a:t>ETIKA BRIGE I ODGOVORNOSTI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1. Prekonvencionalni:</a:t>
                      </a:r>
                      <a:r>
                        <a:rPr lang="sr-Latn-RS" baseline="0" dirty="0"/>
                        <a:t> </a:t>
                      </a:r>
                      <a:r>
                        <a:rPr lang="en-US" b="1" dirty="0"/>
                        <a:t>K</a:t>
                      </a:r>
                      <a:r>
                        <a:rPr lang="sr-Latn-RS" b="1" dirty="0"/>
                        <a:t>azna</a:t>
                      </a:r>
                      <a:r>
                        <a:rPr lang="sr-Latn-RS" b="1" baseline="0" dirty="0"/>
                        <a:t> i poslušnost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1. </a:t>
                      </a:r>
                      <a:r>
                        <a:rPr lang="sr-Latn-RS" b="1" dirty="0"/>
                        <a:t>Individualni opstanak</a:t>
                      </a:r>
                      <a:r>
                        <a:rPr lang="sr-Latn-RS" dirty="0"/>
                        <a:t> (usredsređenost na sebe)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2. Prekonvencionalni: </a:t>
                      </a:r>
                      <a:r>
                        <a:rPr lang="sr-Latn-RS" b="1" dirty="0"/>
                        <a:t>Instrumentalna razmena </a:t>
                      </a:r>
                      <a:r>
                        <a:rPr lang="sr-Latn-RS" dirty="0"/>
                        <a:t>(lični interes)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sr-Latn-RS" dirty="0"/>
                        <a:t>1. A + prvi prelazni stadijum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sr-Latn-RS" b="1" dirty="0"/>
                        <a:t>Od</a:t>
                      </a:r>
                      <a:r>
                        <a:rPr lang="sr-Latn-RS" b="1" baseline="0" dirty="0"/>
                        <a:t> sebičnosti do odgovornosti </a:t>
                      </a:r>
                      <a:r>
                        <a:rPr lang="sr-Latn-RS" b="0" baseline="0" dirty="0"/>
                        <a:t>(razumevanje povezanosti sa drugima)</a:t>
                      </a:r>
                      <a:endParaRPr lang="en-US" b="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3. Konvencionalni: </a:t>
                      </a:r>
                      <a:r>
                        <a:rPr lang="sr-Latn-RS" b="1" dirty="0"/>
                        <a:t>Uzajmna međusobna očekivanja</a:t>
                      </a:r>
                      <a:r>
                        <a:rPr lang="sr-Latn-RS" dirty="0"/>
                        <a:t> (očekivanja drugih)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2. </a:t>
                      </a:r>
                      <a:r>
                        <a:rPr lang="en-US" b="1" dirty="0"/>
                        <a:t>S</a:t>
                      </a:r>
                      <a:r>
                        <a:rPr lang="sr-Latn-RS" b="1" dirty="0"/>
                        <a:t>amožrtvovanje i saglašavanje sa drugima </a:t>
                      </a:r>
                      <a:r>
                        <a:rPr lang="sr-Latn-RS" b="0" dirty="0"/>
                        <a:t>(načelo</a:t>
                      </a:r>
                      <a:r>
                        <a:rPr lang="sr-Latn-RS" b="0" baseline="0" dirty="0"/>
                        <a:t> dobrote i nenasilja)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4. Konvencionalni: </a:t>
                      </a:r>
                      <a:r>
                        <a:rPr lang="sr-Latn-RS" b="1" dirty="0"/>
                        <a:t>Društveni zakon i red </a:t>
                      </a:r>
                      <a:r>
                        <a:rPr lang="sr-Latn-RS" dirty="0"/>
                        <a:t>(očuvanje</a:t>
                      </a:r>
                      <a:r>
                        <a:rPr lang="sr-Latn-RS" baseline="0" dirty="0"/>
                        <a:t> socijalnog reda)</a:t>
                      </a:r>
                      <a:endParaRPr lang="sr-Latn-RS" dirty="0"/>
                    </a:p>
                    <a:p>
                      <a:r>
                        <a:rPr lang="sr-Latn-RS" dirty="0"/>
                        <a:t>5. Postkonvencionalni: </a:t>
                      </a:r>
                      <a:r>
                        <a:rPr lang="sr-Latn-RS" b="1" dirty="0"/>
                        <a:t>Društveni dogovor i individualna pravda</a:t>
                      </a:r>
                      <a:r>
                        <a:rPr lang="sr-Latn-RS" dirty="0"/>
                        <a:t> (razlikovanje moralnosti i društevih pravila)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2. A+ drugi prelazni stadijum</a:t>
                      </a:r>
                    </a:p>
                    <a:p>
                      <a:r>
                        <a:rPr lang="sr-Latn-RS" b="1" dirty="0"/>
                        <a:t>Od dobrote ka istini</a:t>
                      </a:r>
                    </a:p>
                    <a:p>
                      <a:r>
                        <a:rPr lang="sr-Latn-RS" b="0" dirty="0"/>
                        <a:t>Preispitvanje i poređenje sopstvene vrednosti u donosu na vrednost drugih</a:t>
                      </a:r>
                      <a:endParaRPr lang="en-US" b="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6. Postkonvencionalni:</a:t>
                      </a:r>
                      <a:r>
                        <a:rPr lang="sr-Latn-RS" baseline="0" dirty="0"/>
                        <a:t> </a:t>
                      </a:r>
                      <a:r>
                        <a:rPr lang="sr-Latn-RS" b="1" baseline="0" dirty="0"/>
                        <a:t>Univerzalna etika načela</a:t>
                      </a:r>
                      <a:r>
                        <a:rPr lang="sr-Latn-RS" baseline="0" dirty="0"/>
                        <a:t> (iznad zakona)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3. </a:t>
                      </a:r>
                      <a:r>
                        <a:rPr lang="sr-Latn-RS" b="1" dirty="0"/>
                        <a:t>Moralnost nenasilja i uzajamne</a:t>
                      </a:r>
                      <a:r>
                        <a:rPr lang="sr-Latn-RS" b="1" baseline="0" dirty="0"/>
                        <a:t> brige</a:t>
                      </a:r>
                      <a:r>
                        <a:rPr lang="sr-Latn-RS" b="1" dirty="0"/>
                        <a:t> </a:t>
                      </a:r>
                      <a:r>
                        <a:rPr lang="sr-Latn-RS" dirty="0"/>
                        <a:t>(povrediti sebe je jednako loše kao povrediti drugog)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9C86-DF64-48AD-9F24-8D24395C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za diskusiju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423-32B5-4FB1-8870-0B21370599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Kako Kolberg odgovara na kritike Kerol Giligen?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982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990600"/>
          </a:xfrm>
        </p:spPr>
        <p:txBody>
          <a:bodyPr>
            <a:normAutofit/>
          </a:bodyPr>
          <a:lstStyle/>
          <a:p>
            <a:pPr algn="ctr"/>
            <a:r>
              <a:rPr lang="sr-Latn-RS" sz="4000" dirty="0"/>
              <a:t>Kolbergov odgovor na kritike Giligen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lnSpcReduction="10000"/>
          </a:bodyPr>
          <a:lstStyle/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Značajno isticanje brige i odgvornosti za moralno rasuđivanje</a:t>
            </a:r>
          </a:p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Pravda i briga nisu kvalitativno različite, već su isprepletani.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ako su na postkonvencionalnim nivoima morlanosti integrisani pravda i briga o drugima, posebno na najvišem.</a:t>
            </a:r>
          </a:p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Svakodnevne situacije su možda bolje za test nego hipotetičke.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N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e slaže se da njegov sistem skorovanja favorizuje muškarce jer se polne razlike gube kada se kontrolišu profesija i obrazovanje.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9C86-DF64-48AD-9F24-8D24395C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za diskusiju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423-32B5-4FB1-8870-0B213705992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Kako Eliot Turiel kritikuje Kolbergovu teoriju?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611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600"/>
            <a:ext cx="7290392" cy="990600"/>
          </a:xfrm>
        </p:spPr>
        <p:txBody>
          <a:bodyPr/>
          <a:lstStyle/>
          <a:p>
            <a:r>
              <a:rPr lang="sr-Latn-RS" b="1" dirty="0"/>
              <a:t>Eliot Turiel</a:t>
            </a:r>
            <a:r>
              <a:rPr lang="sr-Latn-RS" dirty="0"/>
              <a:t>: Kritika Kolberga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r>
              <a:rPr lang="sr-Latn-RS" dirty="0">
                <a:solidFill>
                  <a:srgbClr val="7030A0"/>
                </a:solidFill>
              </a:rPr>
              <a:t>Neopravdano proširivanje oblasti morala i na oblast konvencija koj se smatraju podklasom morala</a:t>
            </a:r>
          </a:p>
          <a:p>
            <a:r>
              <a:rPr lang="sr-Latn-RS" dirty="0">
                <a:solidFill>
                  <a:srgbClr val="7030A0"/>
                </a:solidFill>
              </a:rPr>
              <a:t> Tok razvoja neopravdano shvaćen kao put od neizdiferenciranosti konevcija i morala, a moral se posmatra kao superiorniji.</a:t>
            </a:r>
          </a:p>
          <a:p>
            <a:pPr>
              <a:buNone/>
            </a:pPr>
            <a:endParaRPr lang="sr-Latn-RS" dirty="0">
              <a:solidFill>
                <a:srgbClr val="7030A0"/>
              </a:solidFill>
            </a:endParaRPr>
          </a:p>
          <a:p>
            <a:r>
              <a:rPr lang="sr-Latn-RS" dirty="0">
                <a:solidFill>
                  <a:srgbClr val="FF0000"/>
                </a:solidFill>
              </a:rPr>
              <a:t>Moral i konvencije su dva posebna sistema koja postoje istovremeno i nastaju iz razlilčitih interakcija sa sredinom i imaju različite razvojne puteve.</a:t>
            </a:r>
            <a:r>
              <a:rPr lang="sr-Latn-RS" dirty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4" name="Picture 3" descr="Eliot Turi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152128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28600"/>
            <a:ext cx="7290392" cy="990600"/>
          </a:xfrm>
        </p:spPr>
        <p:txBody>
          <a:bodyPr>
            <a:noAutofit/>
          </a:bodyPr>
          <a:lstStyle/>
          <a:p>
            <a:r>
              <a:rPr lang="sr-Latn-RS" sz="3600" b="1" dirty="0"/>
              <a:t>Turiel</a:t>
            </a:r>
            <a:r>
              <a:rPr lang="sr-Latn-RS" sz="3600" dirty="0"/>
              <a:t>: Razlika moralnih načela i društvenih konvencija</a:t>
            </a:r>
            <a:endParaRPr lang="en-US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</p:nvPr>
        </p:nvGraphicFramePr>
        <p:xfrm>
          <a:off x="107504" y="1628800"/>
          <a:ext cx="8928992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solidFill>
                            <a:schemeClr val="tx1"/>
                          </a:solidFill>
                        </a:rPr>
                        <a:t>MORALNA NAČELA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>
                          <a:solidFill>
                            <a:schemeClr val="tx1"/>
                          </a:solidFill>
                        </a:rPr>
                        <a:t>DRUŠTVENE KONVENCIJE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b="1" dirty="0"/>
                        <a:t>Određenje</a:t>
                      </a:r>
                      <a:r>
                        <a:rPr lang="sr-Latn-RS" dirty="0"/>
                        <a:t>:</a:t>
                      </a:r>
                      <a:r>
                        <a:rPr lang="sr-Latn-RS" baseline="0" dirty="0"/>
                        <a:t> </a:t>
                      </a:r>
                      <a:r>
                        <a:rPr lang="sr-Latn-RS" dirty="0"/>
                        <a:t>Preskriptivna (propisana) i univerzalna načela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="1" baseline="0" dirty="0"/>
                        <a:t>Nastanak</a:t>
                      </a:r>
                      <a:r>
                        <a:rPr lang="sr-Latn-RS" baseline="0" dirty="0"/>
                        <a:t>: potiču od dela sa kojima su u vezi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="1" baseline="0" dirty="0"/>
                        <a:t>R</a:t>
                      </a:r>
                      <a:r>
                        <a:rPr lang="sr-Latn-RS" b="1" baseline="0" dirty="0"/>
                        <a:t>azvoj: </a:t>
                      </a:r>
                      <a:r>
                        <a:rPr lang="sr-Latn-RS" b="0" baseline="0" dirty="0"/>
                        <a:t>I</a:t>
                      </a:r>
                      <a:r>
                        <a:rPr lang="sr-Latn-RS" baseline="0" dirty="0"/>
                        <a:t>z iskustava povezanih sa raspodelom dobara, krađom, ozleđivanjem drugih. Ima 6 stadijuma, jedan zamenjuje drugi (transformacija).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="1" baseline="0" dirty="0"/>
                        <a:t>Kršenje</a:t>
                      </a:r>
                      <a:r>
                        <a:rPr lang="sr-Latn-RS" b="0" baseline="0" dirty="0"/>
                        <a:t>: Neprihvatljivo bez obzira da li postoji pravilo koje je prekršeno.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="0" baseline="0" dirty="0"/>
                        <a:t>Ukazuje se na posledice prekršaja.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sr-Latn-R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="1" dirty="0"/>
                        <a:t>Određenje</a:t>
                      </a:r>
                      <a:r>
                        <a:rPr lang="sr-Latn-RS" b="1" baseline="0" dirty="0"/>
                        <a:t>: </a:t>
                      </a:r>
                      <a:r>
                        <a:rPr lang="sr-Latn-RS" dirty="0"/>
                        <a:t>Proizvoljni (postoje altrenative)</a:t>
                      </a:r>
                      <a:r>
                        <a:rPr lang="sr-Latn-RS" baseline="0" dirty="0"/>
                        <a:t> i dogovoreni jednoobrazni obrasci ponašanja u nekom društvenom sistemu.</a:t>
                      </a:r>
                      <a:endParaRPr lang="sr-Latn-RS" dirty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b="1" dirty="0"/>
                        <a:t>Funkcija</a:t>
                      </a:r>
                      <a:r>
                        <a:rPr lang="sr-Latn-RS" dirty="0"/>
                        <a:t>: (1)</a:t>
                      </a:r>
                      <a:r>
                        <a:rPr lang="sr-Latn-RS" baseline="0" dirty="0"/>
                        <a:t> K</a:t>
                      </a:r>
                      <a:r>
                        <a:rPr lang="sr-Latn-RS" dirty="0"/>
                        <a:t>oordinišu aktivnosti jedinki i omogućavaju funkcionisanje društvenog sistema; (2) </a:t>
                      </a:r>
                      <a:r>
                        <a:rPr lang="sr-Latn-RS" baseline="0" dirty="0"/>
                        <a:t>Obaveštavaju o očekivanim ponašanjima u određenim situacijama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b="1" baseline="0" dirty="0"/>
                        <a:t>Nastanak</a:t>
                      </a:r>
                      <a:r>
                        <a:rPr lang="sr-Latn-RS" baseline="0" dirty="0"/>
                        <a:t>: kroz dogovor i saglasnost, zavisne od društvenog i kulturnog konteksta tj. od autoriteta i postojeće prakse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b="1" baseline="0" dirty="0"/>
                        <a:t>Razvoj </a:t>
                      </a:r>
                      <a:r>
                        <a:rPr lang="sr-Latn-RS" baseline="0" dirty="0"/>
                        <a:t>(sinteza mišljenja, akcije i delovanja sredine): Iz iskustava povezanim sa društvenim redom, pravilima. Ima 7 stadijuma - periodi ravnoteže i neravnoteže (dijalektički odnos).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="1" dirty="0"/>
                        <a:t>Kršenje</a:t>
                      </a:r>
                      <a:r>
                        <a:rPr lang="sr-Latn-RS" dirty="0"/>
                        <a:t>:</a:t>
                      </a:r>
                      <a:r>
                        <a:rPr lang="sr-Latn-RS" baseline="0" dirty="0"/>
                        <a:t> Neprihvatljivo zbog nepoštovanja postojećih pravila.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r-Latn-RS" baseline="0" dirty="0"/>
                        <a:t>Ukazuje se na prekršeno pravilo.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 descr="Eliot Turi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152128" cy="11521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Naj</a:t>
            </a:r>
            <a:r>
              <a:rPr lang="sr-Latn-RS" b="1" dirty="0"/>
              <a:t>češće kritike Kobergove teorije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rgbClr val="7030A0"/>
                </a:solidFill>
              </a:rPr>
              <a:t>Prenaglašavanje koncepta pravde</a:t>
            </a:r>
          </a:p>
          <a:p>
            <a:r>
              <a:rPr lang="sr-Latn-RS" dirty="0">
                <a:solidFill>
                  <a:srgbClr val="7030A0"/>
                </a:solidFill>
              </a:rPr>
              <a:t>Moralni razvoj kakav treba da bude spram onoga kakav jeste</a:t>
            </a:r>
          </a:p>
          <a:p>
            <a:r>
              <a:rPr lang="en-US" dirty="0">
                <a:solidFill>
                  <a:srgbClr val="7030A0"/>
                </a:solidFill>
              </a:rPr>
              <a:t>P</a:t>
            </a:r>
            <a:r>
              <a:rPr lang="sr-Latn-RS" dirty="0">
                <a:solidFill>
                  <a:srgbClr val="7030A0"/>
                </a:solidFill>
              </a:rPr>
              <a:t>ocenjivanje konvencija</a:t>
            </a:r>
          </a:p>
          <a:p>
            <a:r>
              <a:rPr lang="en-US" dirty="0">
                <a:solidFill>
                  <a:srgbClr val="7030A0"/>
                </a:solidFill>
              </a:rPr>
              <a:t>P</a:t>
            </a:r>
            <a:r>
              <a:rPr lang="sr-Latn-RS" dirty="0">
                <a:solidFill>
                  <a:srgbClr val="7030A0"/>
                </a:solidFill>
              </a:rPr>
              <a:t>recenjivanje uloge rezonovanja</a:t>
            </a:r>
            <a:r>
              <a:rPr lang="en-US" dirty="0">
                <a:solidFill>
                  <a:srgbClr val="7030A0"/>
                </a:solidFill>
              </a:rPr>
              <a:t> - z</a:t>
            </a:r>
            <a:r>
              <a:rPr lang="sr-Latn-RS" dirty="0">
                <a:solidFill>
                  <a:srgbClr val="7030A0"/>
                </a:solidFill>
              </a:rPr>
              <a:t>anemarivanje emocija, ličlnosti, navika i predviđanj</a:t>
            </a:r>
            <a:r>
              <a:rPr lang="en-US" dirty="0">
                <a:solidFill>
                  <a:srgbClr val="7030A0"/>
                </a:solidFill>
              </a:rPr>
              <a:t>a</a:t>
            </a:r>
            <a:r>
              <a:rPr lang="sr-Latn-RS" dirty="0">
                <a:solidFill>
                  <a:srgbClr val="7030A0"/>
                </a:solidFill>
              </a:rPr>
              <a:t> posledica u morlanom delovanju</a:t>
            </a:r>
          </a:p>
          <a:p>
            <a:r>
              <a:rPr lang="en-US" dirty="0">
                <a:solidFill>
                  <a:srgbClr val="7030A0"/>
                </a:solidFill>
              </a:rPr>
              <a:t>Z</a:t>
            </a:r>
            <a:r>
              <a:rPr lang="sr-Latn-RS" dirty="0">
                <a:solidFill>
                  <a:srgbClr val="7030A0"/>
                </a:solidFill>
              </a:rPr>
              <a:t>anemarivanje konteksta i specifičnosti dileme</a:t>
            </a:r>
          </a:p>
          <a:p>
            <a:r>
              <a:rPr lang="sr-Latn-RS" dirty="0">
                <a:solidFill>
                  <a:srgbClr val="7030A0"/>
                </a:solidFill>
              </a:rPr>
              <a:t>Me</a:t>
            </a:r>
            <a:r>
              <a:rPr lang="en-US" dirty="0">
                <a:solidFill>
                  <a:srgbClr val="7030A0"/>
                </a:solidFill>
              </a:rPr>
              <a:t>t</a:t>
            </a:r>
            <a:r>
              <a:rPr lang="sr-Latn-RS" dirty="0">
                <a:solidFill>
                  <a:srgbClr val="7030A0"/>
                </a:solidFill>
              </a:rPr>
              <a:t>odološke zamerke</a:t>
            </a:r>
          </a:p>
          <a:p>
            <a:r>
              <a:rPr lang="en-US" dirty="0">
                <a:solidFill>
                  <a:srgbClr val="7030A0"/>
                </a:solidFill>
              </a:rPr>
              <a:t>N</a:t>
            </a:r>
            <a:r>
              <a:rPr lang="sr-Latn-RS" dirty="0">
                <a:solidFill>
                  <a:srgbClr val="7030A0"/>
                </a:solidFill>
              </a:rPr>
              <a:t>edostatak dokaza o postojanju dva najviša stadijuma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658544" cy="990600"/>
          </a:xfrm>
        </p:spPr>
        <p:txBody>
          <a:bodyPr>
            <a:noAutofit/>
          </a:bodyPr>
          <a:lstStyle/>
          <a:p>
            <a:r>
              <a:rPr lang="sr-Latn-RS" sz="3500" dirty="0"/>
              <a:t>                  </a:t>
            </a:r>
            <a:r>
              <a:rPr lang="sr-Latn-RS" sz="3500" b="1" dirty="0"/>
              <a:t>Turiel</a:t>
            </a:r>
            <a:r>
              <a:rPr lang="sr-Latn-RS" sz="3500" dirty="0"/>
              <a:t>: Stadijumi razvoja konvencija</a:t>
            </a:r>
            <a:endParaRPr lang="en-US" sz="35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766048" cy="5257800"/>
          </a:xfrm>
        </p:spPr>
        <p:txBody>
          <a:bodyPr>
            <a:normAutofit/>
          </a:bodyPr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>
              <a:buNone/>
            </a:pPr>
            <a:r>
              <a:rPr lang="sr-Latn-RS" sz="1800" dirty="0">
                <a:solidFill>
                  <a:srgbClr val="FF0000"/>
                </a:solidFill>
              </a:rPr>
              <a:t>Afirmacija i negacija društvenih konvencija: stadijumi 1,3,5 i 7 izgradnja sistema mišljenja, a 2, 4 i 6 kritika prethodnog nivoa koja dovodi do izgradnje sledećeg.</a:t>
            </a:r>
          </a:p>
          <a:p>
            <a:pPr>
              <a:buNone/>
            </a:pPr>
            <a:r>
              <a:rPr lang="sr-Latn-RS" sz="1800" dirty="0">
                <a:solidFill>
                  <a:srgbClr val="FF0000"/>
                </a:solidFill>
              </a:rPr>
              <a:t>Svi prolaze istim redolsedom, ali različitom brzinom kroz stadijume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1628800"/>
          <a:ext cx="8928992" cy="4250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413">
                <a:tc>
                  <a:txBody>
                    <a:bodyPr/>
                    <a:lstStyle/>
                    <a:p>
                      <a:r>
                        <a:rPr lang="sr-Latn-RS" b="0" dirty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lang="sr-Latn-RS" b="0" baseline="0" dirty="0">
                          <a:solidFill>
                            <a:schemeClr val="tx1"/>
                          </a:solidFill>
                        </a:rPr>
                        <a:t> Konvencija kao opis društvene jednoobraznosti ponašanja (Svi to čine)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0" dirty="0">
                          <a:solidFill>
                            <a:schemeClr val="tx1"/>
                          </a:solidFill>
                        </a:rPr>
                        <a:t>6-7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23">
                <a:tc>
                  <a:txBody>
                    <a:bodyPr/>
                    <a:lstStyle/>
                    <a:p>
                      <a:r>
                        <a:rPr lang="sr-Latn-RS" dirty="0"/>
                        <a:t>2. Negacija konvencije kao društvene jednoobraznosti. (Nije dovoljno da svi nešto čine da bi to bilo ispravno)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8-9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023">
                <a:tc>
                  <a:txBody>
                    <a:bodyPr/>
                    <a:lstStyle/>
                    <a:p>
                      <a:r>
                        <a:rPr lang="sr-Latn-RS" dirty="0"/>
                        <a:t>3. Konvencija kao afirmacija sistema pravila (pravila su promenjiva i proizvoljna,</a:t>
                      </a:r>
                      <a:r>
                        <a:rPr lang="sr-Latn-RS" baseline="0" dirty="0"/>
                        <a:t> pridržavanje vezano za autoritet)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10-11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308">
                <a:tc>
                  <a:txBody>
                    <a:bodyPr/>
                    <a:lstStyle/>
                    <a:p>
                      <a:r>
                        <a:rPr lang="sr-Latn-RS" dirty="0"/>
                        <a:t>4. Negacija konvencije kao dela sistema pravila –</a:t>
                      </a:r>
                      <a:r>
                        <a:rPr lang="sr-Latn-RS" baseline="0" dirty="0"/>
                        <a:t> konvencije su društvena očekivanja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12-13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308">
                <a:tc>
                  <a:txBody>
                    <a:bodyPr/>
                    <a:lstStyle/>
                    <a:p>
                      <a:r>
                        <a:rPr lang="sr-Latn-RS" dirty="0"/>
                        <a:t>5. Konvencija je posredovana društvenim sistemom.</a:t>
                      </a:r>
                      <a:r>
                        <a:rPr lang="sr-Latn-RS" baseline="0" dirty="0"/>
                        <a:t> (Norme karakteristične za uloge, imaju hijerarhijsku organizaciju)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14-16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308">
                <a:tc>
                  <a:txBody>
                    <a:bodyPr/>
                    <a:lstStyle/>
                    <a:p>
                      <a:r>
                        <a:rPr lang="sr-Latn-RS" dirty="0"/>
                        <a:t>6. Negacija konvencije kao društvenog sistema (Društveni standardi koji</a:t>
                      </a:r>
                      <a:r>
                        <a:rPr lang="sr-Latn-RS" baseline="0" dirty="0"/>
                        <a:t> su kodifikovani kroz uobičajenu upotrebu)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17-18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308">
                <a:tc>
                  <a:txBody>
                    <a:bodyPr/>
                    <a:lstStyle/>
                    <a:p>
                      <a:r>
                        <a:rPr lang="sr-Latn-RS" dirty="0"/>
                        <a:t>7. Konvencije kao usaglašavanje</a:t>
                      </a:r>
                      <a:r>
                        <a:rPr lang="sr-Latn-RS" baseline="0" dirty="0"/>
                        <a:t> društvenih interakcija. Znanja zajednička za grupu koja olakšavaju socijalne interakcije.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dirty="0"/>
                        <a:t>19-25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Picture 6" descr="Eliot Turi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0"/>
            <a:ext cx="1152128" cy="126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9C86-DF64-48AD-9F24-8D24395C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za diskusiju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423-32B5-4FB1-8870-0B21370599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Kako Kolberg odgovara na kritike Eliot Turijela?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844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990600"/>
          </a:xfrm>
        </p:spPr>
        <p:txBody>
          <a:bodyPr>
            <a:normAutofit/>
          </a:bodyPr>
          <a:lstStyle/>
          <a:p>
            <a:pPr algn="ctr"/>
            <a:r>
              <a:rPr lang="sr-Latn-RS" sz="4000" dirty="0"/>
              <a:t>Kolbergov odgovor na kritike Turiela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fontScale="92500"/>
          </a:bodyPr>
          <a:lstStyle/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Značajno saznanje da mala deca razlikuju konvencije i moral.</a:t>
            </a:r>
          </a:p>
          <a:p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Fokusiranje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na moral, ne znači da deca ne raspoznaju oblast konvencija.</a:t>
            </a:r>
          </a:p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Moral nije apstraktan i nezavisan od društvene stvarnosti.</a:t>
            </a:r>
          </a:p>
          <a:p>
            <a:r>
              <a:rPr lang="sr-Latn-RS" dirty="0">
                <a:solidFill>
                  <a:schemeClr val="bg2">
                    <a:lumMod val="50000"/>
                  </a:schemeClr>
                </a:solidFill>
              </a:rPr>
              <a:t>Moral i konvencije su u složenom međusobnom odnosu te se postavlja pitanje da li je opravdano njihovo razdvajanje. (Kršenje društvenih konvencija nekada ima moralne implikacije, kršenje moralnih načela ne mora imati moralnu implikaciju ako je u skladu sa nekom društvenom konvencijom).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7D27C-135F-4516-8B16-ABCCBB1BC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za diskusiju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38A44-B581-4B5C-9CCB-D85140EEAFA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r-Latn-R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Koje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kritike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D</a:t>
            </a:r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žejms Rest postavlja Kolbergu?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/>
          <a:lstStyle/>
          <a:p>
            <a:pPr algn="ctr"/>
            <a:r>
              <a:rPr lang="sr-Latn-RS" b="1" dirty="0"/>
              <a:t>        Džejms Rest: </a:t>
            </a:r>
            <a:r>
              <a:rPr lang="sr-Latn-RS" dirty="0"/>
              <a:t>kritike Kolberga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</a:t>
            </a:r>
            <a:r>
              <a:rPr lang="sr-Latn-RS" dirty="0">
                <a:solidFill>
                  <a:srgbClr val="7030A0"/>
                </a:solidFill>
              </a:rPr>
              <a:t>nomalije u redoseldu stadijuma</a:t>
            </a:r>
          </a:p>
          <a:p>
            <a:r>
              <a:rPr lang="en-US" dirty="0">
                <a:solidFill>
                  <a:srgbClr val="7030A0"/>
                </a:solidFill>
              </a:rPr>
              <a:t>N</a:t>
            </a:r>
            <a:r>
              <a:rPr lang="sr-Latn-RS" dirty="0">
                <a:solidFill>
                  <a:srgbClr val="7030A0"/>
                </a:solidFill>
              </a:rPr>
              <a:t>edakvatno ocenjivanje odgovora</a:t>
            </a:r>
          </a:p>
          <a:p>
            <a:r>
              <a:rPr lang="sr-Latn-RS" dirty="0">
                <a:solidFill>
                  <a:srgbClr val="7030A0"/>
                </a:solidFill>
              </a:rPr>
              <a:t>Neadekvatan tranformacioni model smenjvanja stadijuma</a:t>
            </a:r>
            <a:r>
              <a:rPr lang="sr-Latn-RS" dirty="0"/>
              <a:t> (</a:t>
            </a:r>
            <a:r>
              <a:rPr lang="sr-Latn-RS" dirty="0">
                <a:solidFill>
                  <a:srgbClr val="FF0000"/>
                </a:solidFill>
              </a:rPr>
              <a:t>Aditivni model</a:t>
            </a:r>
            <a:r>
              <a:rPr lang="sr-Latn-RS" dirty="0"/>
              <a:t>)</a:t>
            </a:r>
          </a:p>
          <a:p>
            <a:r>
              <a:rPr lang="en-US" dirty="0">
                <a:solidFill>
                  <a:srgbClr val="7030A0"/>
                </a:solidFill>
              </a:rPr>
              <a:t>M</a:t>
            </a:r>
            <a:r>
              <a:rPr lang="sr-Latn-RS" dirty="0">
                <a:solidFill>
                  <a:srgbClr val="7030A0"/>
                </a:solidFill>
              </a:rPr>
              <a:t>oralno ponašanje nije isključivo posledica rasuđivanja šta je ispravno i koncepta odgovornosti </a:t>
            </a:r>
            <a:r>
              <a:rPr lang="sr-Latn-RS" dirty="0"/>
              <a:t>(</a:t>
            </a:r>
            <a:r>
              <a:rPr lang="sr-Latn-RS" dirty="0">
                <a:solidFill>
                  <a:srgbClr val="FF0000"/>
                </a:solidFill>
              </a:rPr>
              <a:t>Model 4 komponente: 4 procesa utiču na moralno ponašanje</a:t>
            </a:r>
            <a:r>
              <a:rPr lang="sr-Latn-RS" dirty="0"/>
              <a:t>)</a:t>
            </a:r>
          </a:p>
          <a:p>
            <a:pPr>
              <a:buNone/>
            </a:pPr>
            <a:r>
              <a:rPr lang="sr-Latn-RS" dirty="0">
                <a:solidFill>
                  <a:srgbClr val="0070C0"/>
                </a:solidFill>
              </a:rPr>
              <a:t>Zadržao Kolbergovu petpostavku o postojanju stadijuma i najvećoj adekvatnosti najviših stadijuma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 descr="james-rest-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1319784" cy="9174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85448" cy="1134616"/>
          </a:xfrm>
        </p:spPr>
        <p:txBody>
          <a:bodyPr>
            <a:noAutofit/>
          </a:bodyPr>
          <a:lstStyle/>
          <a:p>
            <a:pPr algn="ctr"/>
            <a:r>
              <a:rPr lang="sr-Latn-RS" sz="3200" dirty="0"/>
              <a:t>Restov novi isntrument: </a:t>
            </a:r>
            <a:br>
              <a:rPr lang="sr-Latn-RS" sz="3200" dirty="0"/>
            </a:br>
            <a:r>
              <a:rPr lang="sr-Latn-RS" sz="3200" dirty="0"/>
              <a:t>         </a:t>
            </a:r>
            <a:r>
              <a:rPr lang="sr-Latn-RS" sz="3200" b="1" dirty="0"/>
              <a:t>TEST DEFINISANJA SPORNIH PITANJA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/>
          <a:lstStyle/>
          <a:p>
            <a:r>
              <a:rPr lang="sr-Latn-RS" dirty="0"/>
              <a:t>Lakše zadavavanje i objektivno ocenjivanje</a:t>
            </a:r>
          </a:p>
          <a:p>
            <a:r>
              <a:rPr lang="sr-Latn-RS" dirty="0"/>
              <a:t>6 moralnih dilema</a:t>
            </a:r>
          </a:p>
          <a:p>
            <a:r>
              <a:rPr lang="sr-Latn-RS" dirty="0"/>
              <a:t>Traži se prepoznavanje, razumevanje, preferencija jednog od 12 iskaza za svaku dilemu</a:t>
            </a:r>
          </a:p>
          <a:p>
            <a:r>
              <a:rPr lang="en-US" dirty="0"/>
              <a:t>I</a:t>
            </a:r>
            <a:r>
              <a:rPr lang="sr-Latn-RS" dirty="0"/>
              <a:t>spitanici na 5-stepenoj skali rangiraju “važnost problema” za izbor načina njegovog rešavanja</a:t>
            </a:r>
          </a:p>
          <a:p>
            <a:pPr>
              <a:buNone/>
            </a:pPr>
            <a:endParaRPr lang="sr-Latn-RS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sr-Latn-RS" dirty="0">
                <a:solidFill>
                  <a:srgbClr val="0070C0"/>
                </a:solidFill>
              </a:rPr>
              <a:t>eoma često korišćen + dobre metrijske karakteristike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L</a:t>
            </a:r>
            <a:r>
              <a:rPr lang="sr-Latn-RS" dirty="0">
                <a:solidFill>
                  <a:srgbClr val="0070C0"/>
                </a:solidFill>
              </a:rPr>
              <a:t>akše otkriva više stadijume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 descr="james-rest-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319784" cy="9174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85448" cy="1008112"/>
          </a:xfrm>
        </p:spPr>
        <p:txBody>
          <a:bodyPr>
            <a:noAutofit/>
          </a:bodyPr>
          <a:lstStyle/>
          <a:p>
            <a:pPr algn="ctr"/>
            <a:r>
              <a:rPr lang="sr-Latn-RS" sz="3200" dirty="0"/>
              <a:t>      Restov </a:t>
            </a:r>
            <a:r>
              <a:rPr lang="sr-Latn-RS" sz="3200" b="1" dirty="0"/>
              <a:t>ADITIVNI MODEL STADIJUMA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84976" cy="5141168"/>
          </a:xfrm>
        </p:spPr>
        <p:txBody>
          <a:bodyPr>
            <a:normAutofit fontScale="85000" lnSpcReduction="20000"/>
          </a:bodyPr>
          <a:lstStyle/>
          <a:p>
            <a:r>
              <a:rPr lang="sr-Latn-RS" dirty="0"/>
              <a:t>Pored kvalitativnog opisa stadijuma neophodni kvanitativni pokazatelji o tome u kojoj meri je svaki stadijum prisutan u određenom razvojnom trenutku</a:t>
            </a:r>
          </a:p>
          <a:p>
            <a:r>
              <a:rPr lang="sr-Latn-RS" dirty="0">
                <a:solidFill>
                  <a:srgbClr val="7030A0"/>
                </a:solidFill>
              </a:rPr>
              <a:t>Kolberg nije u pravu kada tvrdi da je osoba 50% na jednom stadijumu, a drugih 50% na dva susdena stadijuma</a:t>
            </a:r>
          </a:p>
          <a:p>
            <a:r>
              <a:rPr lang="sr-Latn-RS" dirty="0"/>
              <a:t>Utvrditi u kom stepenu i pod kojim uslovima osoba ispoljava ponašanje koje svrstavamo na odr. stadijum</a:t>
            </a:r>
          </a:p>
          <a:p>
            <a:pPr>
              <a:buNone/>
            </a:pPr>
            <a:endParaRPr lang="sr-Latn-RS" dirty="0"/>
          </a:p>
          <a:p>
            <a:r>
              <a:rPr lang="sr-Latn-RS" b="1" dirty="0">
                <a:solidFill>
                  <a:srgbClr val="FF0000"/>
                </a:solidFill>
              </a:rPr>
              <a:t>Viši stadijumi ne zamenjuju niže </a:t>
            </a:r>
            <a:r>
              <a:rPr lang="sr-Latn-RS" dirty="0"/>
              <a:t>(nema tranformacije), </a:t>
            </a:r>
            <a:r>
              <a:rPr lang="sr-Latn-RS" b="1" dirty="0">
                <a:solidFill>
                  <a:srgbClr val="FF0000"/>
                </a:solidFill>
              </a:rPr>
              <a:t>već se dodaju na nih i sve više se koriste (</a:t>
            </a:r>
            <a:r>
              <a:rPr lang="sr-Latn-RS" dirty="0">
                <a:solidFill>
                  <a:srgbClr val="FF0000"/>
                </a:solidFill>
              </a:rPr>
              <a:t>postepeno od jednostavnijih ka složenijim problemima</a:t>
            </a:r>
            <a:r>
              <a:rPr lang="sr-Latn-RS" b="1" dirty="0">
                <a:solidFill>
                  <a:srgbClr val="FF0000"/>
                </a:solidFill>
              </a:rPr>
              <a:t>)</a:t>
            </a:r>
            <a:r>
              <a:rPr lang="sr-Latn-RS" dirty="0">
                <a:solidFill>
                  <a:srgbClr val="FF0000"/>
                </a:solidFill>
              </a:rPr>
              <a:t>. </a:t>
            </a:r>
            <a:r>
              <a:rPr lang="sr-Latn-RS" b="1" dirty="0">
                <a:solidFill>
                  <a:srgbClr val="FF0000"/>
                </a:solidFill>
              </a:rPr>
              <a:t>Niži se ne gube, koriste se u zavisnosti od složenosti problema, situacije, ličnosti, strogosti ocenjivanja</a:t>
            </a:r>
            <a:r>
              <a:rPr lang="sr-Latn-RS" dirty="0">
                <a:solidFill>
                  <a:srgbClr val="FF0000"/>
                </a:solidFill>
              </a:rPr>
              <a:t>...</a:t>
            </a:r>
          </a:p>
          <a:p>
            <a:r>
              <a:rPr lang="sr-Latn-RS" dirty="0"/>
              <a:t>Model nije linearan, kao ni rešavanje problema, postoji interakcija komponenata (utiču jedna na drugu)</a:t>
            </a:r>
          </a:p>
          <a:p>
            <a:pPr>
              <a:buNone/>
            </a:pPr>
            <a:endParaRPr lang="sr-Latn-RS" dirty="0">
              <a:solidFill>
                <a:srgbClr val="0070C0"/>
              </a:solidFill>
            </a:endParaRPr>
          </a:p>
        </p:txBody>
      </p:sp>
      <p:pic>
        <p:nvPicPr>
          <p:cNvPr id="4" name="Picture 3" descr="james-rest-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319784" cy="917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85448" cy="1134616"/>
          </a:xfrm>
        </p:spPr>
        <p:txBody>
          <a:bodyPr>
            <a:noAutofit/>
          </a:bodyPr>
          <a:lstStyle/>
          <a:p>
            <a:pPr algn="ctr"/>
            <a:r>
              <a:rPr lang="sr-Latn-RS" sz="3200" dirty="0"/>
              <a:t>         Restov </a:t>
            </a:r>
            <a:r>
              <a:rPr lang="sr-Latn-RS" sz="3200" b="1" dirty="0"/>
              <a:t>model moralnog funkcionisanja:</a:t>
            </a:r>
            <a:br>
              <a:rPr lang="sr-Latn-RS" sz="3200" b="1" dirty="0"/>
            </a:br>
            <a:r>
              <a:rPr lang="sr-Latn-RS" sz="3200" b="1" dirty="0"/>
              <a:t>4 KOMPONENTE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07504" y="1600200"/>
          <a:ext cx="8928992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james-rest-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7504" y="188640"/>
            <a:ext cx="1319784" cy="9174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85448" cy="1134616"/>
          </a:xfrm>
        </p:spPr>
        <p:txBody>
          <a:bodyPr>
            <a:noAutofit/>
          </a:bodyPr>
          <a:lstStyle/>
          <a:p>
            <a:pPr algn="ctr"/>
            <a:r>
              <a:rPr lang="sr-Latn-RS" sz="3200" dirty="0"/>
              <a:t>         Restov </a:t>
            </a:r>
            <a:r>
              <a:rPr lang="sr-Latn-RS" sz="3200" b="1" dirty="0"/>
              <a:t>model moralnog funkcionisanja:</a:t>
            </a:r>
            <a:br>
              <a:rPr lang="sr-Latn-RS" sz="3200" b="1" dirty="0"/>
            </a:br>
            <a:r>
              <a:rPr lang="sr-Latn-RS" sz="3200" b="1" dirty="0"/>
              <a:t>     4 KOMPONENTE i situacioni faktori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3760594"/>
              </p:ext>
            </p:extLst>
          </p:nvPr>
        </p:nvGraphicFramePr>
        <p:xfrm>
          <a:off x="107504" y="1600200"/>
          <a:ext cx="8928992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ight Arrow 3"/>
          <p:cNvSpPr/>
          <p:nvPr/>
        </p:nvSpPr>
        <p:spPr>
          <a:xfrm>
            <a:off x="3491880" y="3717032"/>
            <a:ext cx="330336" cy="12459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james-rest-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7504" y="116632"/>
            <a:ext cx="1319784" cy="9174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9C86-DF64-48AD-9F24-8D24395C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Pitanje za diskusiju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423-32B5-4FB1-8870-0B213705992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Kako je Kolberg odgvorio na Restove kritike?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377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502</TotalTime>
  <Words>1692</Words>
  <Application>Microsoft Office PowerPoint</Application>
  <PresentationFormat>On-screen Show (4:3)</PresentationFormat>
  <Paragraphs>189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Tw Cen MT</vt:lpstr>
      <vt:lpstr>Wingdings</vt:lpstr>
      <vt:lpstr>Wingdings 2</vt:lpstr>
      <vt:lpstr>Median</vt:lpstr>
      <vt:lpstr>Kritike Kolbergove teorije moralnog razvoja</vt:lpstr>
      <vt:lpstr>Najčešće kritike Kobergove teorije</vt:lpstr>
      <vt:lpstr>Pitanje za diskusiju</vt:lpstr>
      <vt:lpstr>        Džejms Rest: kritike Kolberga</vt:lpstr>
      <vt:lpstr>Restov novi isntrument:           TEST DEFINISANJA SPORNIH PITANJA</vt:lpstr>
      <vt:lpstr>      Restov ADITIVNI MODEL STADIJUMA</vt:lpstr>
      <vt:lpstr>         Restov model moralnog funkcionisanja: 4 KOMPONENTE</vt:lpstr>
      <vt:lpstr>         Restov model moralnog funkcionisanja:      4 KOMPONENTE i situacioni faktori</vt:lpstr>
      <vt:lpstr>Pitanje za diskusiju</vt:lpstr>
      <vt:lpstr>Kolbergov odgovor na Restove kritike</vt:lpstr>
      <vt:lpstr>Pitanje za diskusiju</vt:lpstr>
      <vt:lpstr>Kerol Giligen: Kritike Kolberga</vt:lpstr>
      <vt:lpstr>Giligen: 2 vrste morlanosti i razvoja Etika pravde i Etika brige</vt:lpstr>
      <vt:lpstr>Stadijumi razvoja moralnosti: Kolberga i Giligen</vt:lpstr>
      <vt:lpstr>Pitanje za diskusiju</vt:lpstr>
      <vt:lpstr>Kolbergov odgovor na kritike Giligen</vt:lpstr>
      <vt:lpstr>Pitanje za diskusiju</vt:lpstr>
      <vt:lpstr>Eliot Turiel: Kritika Kolberga</vt:lpstr>
      <vt:lpstr>Turiel: Razlika moralnih načela i društvenih konvencija</vt:lpstr>
      <vt:lpstr>                  Turiel: Stadijumi razvoja konvencija</vt:lpstr>
      <vt:lpstr>Pitanje za diskusiju</vt:lpstr>
      <vt:lpstr>Kolbergov odgovor na kritike Turiela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Kritike Kolbergove teorije moralnog razvoja</dc:title>
  <dc:creator>Micko</dc:creator>
  <cp:lastModifiedBy>Hp</cp:lastModifiedBy>
  <cp:revision>70</cp:revision>
  <dcterms:created xsi:type="dcterms:W3CDTF">2020-11-01T10:04:37Z</dcterms:created>
  <dcterms:modified xsi:type="dcterms:W3CDTF">2021-11-02T09:28:43Z</dcterms:modified>
</cp:coreProperties>
</file>