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3" r:id="rId4"/>
    <p:sldId id="274" r:id="rId5"/>
    <p:sldId id="266" r:id="rId6"/>
    <p:sldId id="275" r:id="rId7"/>
    <p:sldId id="278" r:id="rId8"/>
    <p:sldId id="267" r:id="rId9"/>
    <p:sldId id="268" r:id="rId10"/>
    <p:sldId id="269" r:id="rId11"/>
    <p:sldId id="276" r:id="rId12"/>
    <p:sldId id="270" r:id="rId13"/>
    <p:sldId id="271" r:id="rId14"/>
    <p:sldId id="272" r:id="rId15"/>
    <p:sldId id="277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EA0090-DC62-41C3-A8BE-6F7D1C3C706C}" v="3" dt="2025-08-06T09:40:26.8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a belanov" userId="40c1e8880fb7fbd5" providerId="LiveId" clId="{7EEA0090-DC62-41C3-A8BE-6F7D1C3C706C}"/>
    <pc:docChg chg="modSld">
      <pc:chgData name="maja belanov" userId="40c1e8880fb7fbd5" providerId="LiveId" clId="{7EEA0090-DC62-41C3-A8BE-6F7D1C3C706C}" dt="2025-08-06T09:40:33.610" v="4" actId="14100"/>
      <pc:docMkLst>
        <pc:docMk/>
      </pc:docMkLst>
      <pc:sldChg chg="modSp mod">
        <pc:chgData name="maja belanov" userId="40c1e8880fb7fbd5" providerId="LiveId" clId="{7EEA0090-DC62-41C3-A8BE-6F7D1C3C706C}" dt="2025-08-06T09:40:33.610" v="4" actId="14100"/>
        <pc:sldMkLst>
          <pc:docMk/>
          <pc:sldMk cId="4291675583" sldId="263"/>
        </pc:sldMkLst>
        <pc:spChg chg="mod">
          <ac:chgData name="maja belanov" userId="40c1e8880fb7fbd5" providerId="LiveId" clId="{7EEA0090-DC62-41C3-A8BE-6F7D1C3C706C}" dt="2025-08-06T09:40:33.610" v="4" actId="14100"/>
          <ac:spMkLst>
            <pc:docMk/>
            <pc:sldMk cId="4291675583" sldId="263"/>
            <ac:spMk id="36" creationId="{21997FF9-67A0-72F8-D94D-1C281FF0243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8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1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4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182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51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82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71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4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4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0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5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1B71C-2190-4B23-A4A3-EC5BA59F4285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7E0EA-52FC-4D4B-A68F-24BCD0C67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5935" y="2161454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/>
              <a:t>Unit 7</a:t>
            </a:r>
            <a:br>
              <a:rPr lang="en-US" b="1" dirty="0"/>
            </a:br>
            <a:r>
              <a:rPr lang="en-US" b="1" dirty="0">
                <a:solidFill>
                  <a:srgbClr val="FF0000"/>
                </a:solidFill>
              </a:rPr>
              <a:t>Ancient Greece – an overview </a:t>
            </a:r>
          </a:p>
        </p:txBody>
      </p:sp>
    </p:spTree>
    <p:extLst>
      <p:ext uri="{BB962C8B-B14F-4D97-AF65-F5344CB8AC3E}">
        <p14:creationId xmlns:p14="http://schemas.microsoft.com/office/powerpoint/2010/main" val="1240890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3AD91-8F67-26F6-65FC-97D2D2B94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0264"/>
          </a:xfrm>
        </p:spPr>
        <p:txBody>
          <a:bodyPr>
            <a:normAutofit fontScale="90000"/>
          </a:bodyPr>
          <a:lstStyle/>
          <a:p>
            <a:r>
              <a:rPr lang="en-US" dirty="0"/>
              <a:t>Adjective pairs (similar meanings)  Textbook, p. 81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200B09-2382-9143-4828-D6E47A3359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517162"/>
              </p:ext>
            </p:extLst>
          </p:nvPr>
        </p:nvGraphicFramePr>
        <p:xfrm>
          <a:off x="1837426" y="1140587"/>
          <a:ext cx="8057072" cy="525272"/>
        </p:xfrm>
        <a:graphic>
          <a:graphicData uri="http://schemas.openxmlformats.org/drawingml/2006/table">
            <a:tbl>
              <a:tblPr firstRow="1" firstCol="1" bandRow="1"/>
              <a:tblGrid>
                <a:gridCol w="1611246">
                  <a:extLst>
                    <a:ext uri="{9D8B030D-6E8A-4147-A177-3AD203B41FA5}">
                      <a16:colId xmlns:a16="http://schemas.microsoft.com/office/drawing/2014/main" val="672415405"/>
                    </a:ext>
                  </a:extLst>
                </a:gridCol>
                <a:gridCol w="1611246">
                  <a:extLst>
                    <a:ext uri="{9D8B030D-6E8A-4147-A177-3AD203B41FA5}">
                      <a16:colId xmlns:a16="http://schemas.microsoft.com/office/drawing/2014/main" val="3384682894"/>
                    </a:ext>
                  </a:extLst>
                </a:gridCol>
                <a:gridCol w="1611246">
                  <a:extLst>
                    <a:ext uri="{9D8B030D-6E8A-4147-A177-3AD203B41FA5}">
                      <a16:colId xmlns:a16="http://schemas.microsoft.com/office/drawing/2014/main" val="3192572794"/>
                    </a:ext>
                  </a:extLst>
                </a:gridCol>
                <a:gridCol w="1611246">
                  <a:extLst>
                    <a:ext uri="{9D8B030D-6E8A-4147-A177-3AD203B41FA5}">
                      <a16:colId xmlns:a16="http://schemas.microsoft.com/office/drawing/2014/main" val="850580514"/>
                    </a:ext>
                  </a:extLst>
                </a:gridCol>
                <a:gridCol w="1612088">
                  <a:extLst>
                    <a:ext uri="{9D8B030D-6E8A-4147-A177-3AD203B41FA5}">
                      <a16:colId xmlns:a16="http://schemas.microsoft.com/office/drawing/2014/main" val="39697802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concluding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exhausted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comprehensive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invaluable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negligent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00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conclusive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exhaustive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comprehensible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valueless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negligible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910265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D051D64-85F9-D608-0C47-885A46368E40}"/>
              </a:ext>
            </a:extLst>
          </p:cNvPr>
          <p:cNvSpPr txBox="1"/>
          <p:nvPr/>
        </p:nvSpPr>
        <p:spPr>
          <a:xfrm>
            <a:off x="1570008" y="1771275"/>
            <a:ext cx="10515600" cy="45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____________________ - not taking enough care over something you are responsible for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____________________ - so small as to be of no importance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335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___________________- very useful or valuable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___________________- having no worth or value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335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___________________- extremely tired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___________________- extremely thorough and complete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335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___________________- final or last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___________________- showing that something is definitely true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335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__________________- including all or almost all the facts or details that may be necessary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__________________- something that can be understood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661755-5747-9A1C-66CA-444394004C83}"/>
              </a:ext>
            </a:extLst>
          </p:cNvPr>
          <p:cNvSpPr/>
          <p:nvPr/>
        </p:nvSpPr>
        <p:spPr>
          <a:xfrm>
            <a:off x="1983356" y="1848912"/>
            <a:ext cx="2010673" cy="224287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NEGLIGENT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21E9F3-3A15-7E1E-6E96-7B5FFCEB05E0}"/>
              </a:ext>
            </a:extLst>
          </p:cNvPr>
          <p:cNvSpPr/>
          <p:nvPr/>
        </p:nvSpPr>
        <p:spPr>
          <a:xfrm>
            <a:off x="1983356" y="2164222"/>
            <a:ext cx="2010673" cy="224287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NEGLIGIBLE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CCF006-E282-687C-128D-EAEA41D4BD22}"/>
              </a:ext>
            </a:extLst>
          </p:cNvPr>
          <p:cNvSpPr/>
          <p:nvPr/>
        </p:nvSpPr>
        <p:spPr>
          <a:xfrm>
            <a:off x="1983356" y="2812161"/>
            <a:ext cx="201067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INVALUABLE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5037E3-1784-FE29-ACF3-68B0674EAE9C}"/>
              </a:ext>
            </a:extLst>
          </p:cNvPr>
          <p:cNvSpPr/>
          <p:nvPr/>
        </p:nvSpPr>
        <p:spPr>
          <a:xfrm>
            <a:off x="1983356" y="3135156"/>
            <a:ext cx="201067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VALUELESS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230579-DBF5-308E-096C-49D7E63C475C}"/>
              </a:ext>
            </a:extLst>
          </p:cNvPr>
          <p:cNvSpPr/>
          <p:nvPr/>
        </p:nvSpPr>
        <p:spPr>
          <a:xfrm>
            <a:off x="1983356" y="3748190"/>
            <a:ext cx="2010673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EXHAUSTED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F107BB-1474-324D-7131-8C8E2D0B6825}"/>
              </a:ext>
            </a:extLst>
          </p:cNvPr>
          <p:cNvSpPr/>
          <p:nvPr/>
        </p:nvSpPr>
        <p:spPr>
          <a:xfrm>
            <a:off x="1983355" y="4089612"/>
            <a:ext cx="2010673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EXHAUSTIVE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654016-9654-5688-DE21-CF9715C69F88}"/>
              </a:ext>
            </a:extLst>
          </p:cNvPr>
          <p:cNvSpPr/>
          <p:nvPr/>
        </p:nvSpPr>
        <p:spPr>
          <a:xfrm>
            <a:off x="1983355" y="4702646"/>
            <a:ext cx="2010673" cy="2242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CONCLUDING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4F26F5-DF10-0ABE-40EA-4610EFFEAD26}"/>
              </a:ext>
            </a:extLst>
          </p:cNvPr>
          <p:cNvSpPr/>
          <p:nvPr/>
        </p:nvSpPr>
        <p:spPr>
          <a:xfrm>
            <a:off x="1983354" y="5036585"/>
            <a:ext cx="2010673" cy="2242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CONCLUSIVE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17F4FB7-E857-3A08-A592-C9B97A108E73}"/>
              </a:ext>
            </a:extLst>
          </p:cNvPr>
          <p:cNvSpPr/>
          <p:nvPr/>
        </p:nvSpPr>
        <p:spPr>
          <a:xfrm>
            <a:off x="1897811" y="5641374"/>
            <a:ext cx="2010673" cy="2242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COMPREHENSIVE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F3D5FF1-D3F5-017A-2EA3-C2880436FADD}"/>
              </a:ext>
            </a:extLst>
          </p:cNvPr>
          <p:cNvSpPr/>
          <p:nvPr/>
        </p:nvSpPr>
        <p:spPr>
          <a:xfrm>
            <a:off x="1940222" y="5972710"/>
            <a:ext cx="2010673" cy="2242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COMPREHENSIBLE</a:t>
            </a:r>
          </a:p>
        </p:txBody>
      </p:sp>
    </p:spTree>
    <p:extLst>
      <p:ext uri="{BB962C8B-B14F-4D97-AF65-F5344CB8AC3E}">
        <p14:creationId xmlns:p14="http://schemas.microsoft.com/office/powerpoint/2010/main" val="300718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3AD91-8F67-26F6-65FC-97D2D2B94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0264"/>
          </a:xfrm>
        </p:spPr>
        <p:txBody>
          <a:bodyPr>
            <a:normAutofit fontScale="90000"/>
          </a:bodyPr>
          <a:lstStyle/>
          <a:p>
            <a:r>
              <a:rPr lang="en-US" dirty="0"/>
              <a:t>Adjective pairs (similar meanings)  Textbook, p. 81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200B09-2382-9143-4828-D6E47A3359CB}"/>
              </a:ext>
            </a:extLst>
          </p:cNvPr>
          <p:cNvGraphicFramePr>
            <a:graphicFrameLocks noGrp="1"/>
          </p:cNvGraphicFramePr>
          <p:nvPr/>
        </p:nvGraphicFramePr>
        <p:xfrm>
          <a:off x="1837426" y="1140587"/>
          <a:ext cx="8057072" cy="525272"/>
        </p:xfrm>
        <a:graphic>
          <a:graphicData uri="http://schemas.openxmlformats.org/drawingml/2006/table">
            <a:tbl>
              <a:tblPr firstRow="1" firstCol="1" bandRow="1"/>
              <a:tblGrid>
                <a:gridCol w="1611246">
                  <a:extLst>
                    <a:ext uri="{9D8B030D-6E8A-4147-A177-3AD203B41FA5}">
                      <a16:colId xmlns:a16="http://schemas.microsoft.com/office/drawing/2014/main" val="672415405"/>
                    </a:ext>
                  </a:extLst>
                </a:gridCol>
                <a:gridCol w="1611246">
                  <a:extLst>
                    <a:ext uri="{9D8B030D-6E8A-4147-A177-3AD203B41FA5}">
                      <a16:colId xmlns:a16="http://schemas.microsoft.com/office/drawing/2014/main" val="3384682894"/>
                    </a:ext>
                  </a:extLst>
                </a:gridCol>
                <a:gridCol w="1611246">
                  <a:extLst>
                    <a:ext uri="{9D8B030D-6E8A-4147-A177-3AD203B41FA5}">
                      <a16:colId xmlns:a16="http://schemas.microsoft.com/office/drawing/2014/main" val="3192572794"/>
                    </a:ext>
                  </a:extLst>
                </a:gridCol>
                <a:gridCol w="1611246">
                  <a:extLst>
                    <a:ext uri="{9D8B030D-6E8A-4147-A177-3AD203B41FA5}">
                      <a16:colId xmlns:a16="http://schemas.microsoft.com/office/drawing/2014/main" val="850580514"/>
                    </a:ext>
                  </a:extLst>
                </a:gridCol>
                <a:gridCol w="1612088">
                  <a:extLst>
                    <a:ext uri="{9D8B030D-6E8A-4147-A177-3AD203B41FA5}">
                      <a16:colId xmlns:a16="http://schemas.microsoft.com/office/drawing/2014/main" val="39697802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concluding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exhausted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comprehensive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invaluable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negligent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400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conclusive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exhaustive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comprehensible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valueless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negligible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910265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BC46E1C-E254-FC6B-B45E-236AB02232B6}"/>
              </a:ext>
            </a:extLst>
          </p:cNvPr>
          <p:cNvSpPr txBox="1"/>
          <p:nvPr/>
        </p:nvSpPr>
        <p:spPr>
          <a:xfrm>
            <a:off x="838200" y="2453807"/>
            <a:ext cx="9332703" cy="2620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The directions to the location of the site were clear and______________.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They have done some research but we will have to wait for a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_________study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After he had spent more than twenty days at the excavation site, he felt_____________.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This particular event necessitates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an___________________historical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investigation.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His final remarks are given in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_________chapter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book.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They have not been able to find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any___________________evidence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support their hypothesis.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Some historians claim that Greece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is___________________towards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its ancient world heritage.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When something is meaningless or insignificant because it is so little, it is_________________.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7ED029-0EF2-B342-7DA0-170FCDA8C24B}"/>
              </a:ext>
            </a:extLst>
          </p:cNvPr>
          <p:cNvSpPr/>
          <p:nvPr/>
        </p:nvSpPr>
        <p:spPr>
          <a:xfrm>
            <a:off x="6210300" y="2546198"/>
            <a:ext cx="2010673" cy="2242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COMPREHENSIBLE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171DC9-50AC-4B6C-72B9-98E194A81213}"/>
              </a:ext>
            </a:extLst>
          </p:cNvPr>
          <p:cNvSpPr/>
          <p:nvPr/>
        </p:nvSpPr>
        <p:spPr>
          <a:xfrm>
            <a:off x="7327779" y="2862875"/>
            <a:ext cx="2010673" cy="2242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COMPREHENSIVE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2BF0BB-4003-9381-5C9E-C08EBCF5A4A4}"/>
              </a:ext>
            </a:extLst>
          </p:cNvPr>
          <p:cNvSpPr/>
          <p:nvPr/>
        </p:nvSpPr>
        <p:spPr>
          <a:xfrm>
            <a:off x="7694043" y="3189584"/>
            <a:ext cx="2010673" cy="2242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EXHAUSTED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6C00E6-20CB-1861-0D0D-684BA370B220}"/>
              </a:ext>
            </a:extLst>
          </p:cNvPr>
          <p:cNvSpPr/>
          <p:nvPr/>
        </p:nvSpPr>
        <p:spPr>
          <a:xfrm>
            <a:off x="4499214" y="3499604"/>
            <a:ext cx="2010673" cy="2242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EXHAUSTIVE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30B688-7735-4D93-BFF7-F990738EF387}"/>
              </a:ext>
            </a:extLst>
          </p:cNvPr>
          <p:cNvSpPr/>
          <p:nvPr/>
        </p:nvSpPr>
        <p:spPr>
          <a:xfrm>
            <a:off x="4355620" y="3810265"/>
            <a:ext cx="2010673" cy="2242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CONCLUDING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FE4860-C613-A3E5-AADA-8B8068A399C9}"/>
              </a:ext>
            </a:extLst>
          </p:cNvPr>
          <p:cNvSpPr/>
          <p:nvPr/>
        </p:nvSpPr>
        <p:spPr>
          <a:xfrm>
            <a:off x="4499214" y="4140265"/>
            <a:ext cx="2010673" cy="2242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CONCLUSIVE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42BC33-D66F-90C0-AE3D-1827A94F1F44}"/>
              </a:ext>
            </a:extLst>
          </p:cNvPr>
          <p:cNvSpPr/>
          <p:nvPr/>
        </p:nvSpPr>
        <p:spPr>
          <a:xfrm>
            <a:off x="4579907" y="4442299"/>
            <a:ext cx="2010673" cy="2242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NEGLIGENT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29EB10-DF0F-DF46-E4F0-CF6668FD17C4}"/>
              </a:ext>
            </a:extLst>
          </p:cNvPr>
          <p:cNvSpPr/>
          <p:nvPr/>
        </p:nvSpPr>
        <p:spPr>
          <a:xfrm>
            <a:off x="7978715" y="4775886"/>
            <a:ext cx="2010673" cy="2242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NEGLIGIBLE</a:t>
            </a:r>
          </a:p>
        </p:txBody>
      </p:sp>
    </p:spTree>
    <p:extLst>
      <p:ext uri="{BB962C8B-B14F-4D97-AF65-F5344CB8AC3E}">
        <p14:creationId xmlns:p14="http://schemas.microsoft.com/office/powerpoint/2010/main" val="41462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C0F92-B5B8-513F-4967-09AFDB3B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5702" cy="51476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Collocations with DO, MAKE, TAKE </a:t>
            </a:r>
            <a:r>
              <a:rPr lang="en-US" sz="4000" dirty="0"/>
              <a:t>Textbook, p. 81/82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BD8F77-CC24-8E9E-AEB6-F3B3AAAFDA98}"/>
              </a:ext>
            </a:extLst>
          </p:cNvPr>
          <p:cNvSpPr txBox="1"/>
          <p:nvPr/>
        </p:nvSpPr>
        <p:spPr>
          <a:xfrm>
            <a:off x="708804" y="1750143"/>
            <a:ext cx="11014494" cy="4510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Ancient Greek theaters were very large, open-air structures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that_____________advantage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sloping hillsides for their terraced seating.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After his death, his son Alexander the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Great_____________the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throne.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The majority of ancient Greek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people______________their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living from farming.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The Peloponnesian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War______________place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between the two leading city-states in ancient Greece - Athens and Sparta and their respective allies.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Sparta was known for its pottery and many people of the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city_____________pride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their artistic skills.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The ancient Greek philosophers ______________many attempts to explain volcanoes and earthquakes.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Before we continue with our research, we have to check what mistakes________________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previous phases.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History__________________right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now. In a few years, today's occurrences will be part of history books.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Even though a lot of research_______________, we still haven’t been able to find the missing pieces to this puzzle.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The ancient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Greeks_______________important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discoveries in the medical field.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The ancient Greeks believed that the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gods___________________care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them when they died.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 In ancient Athens, no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decisions__________________without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 approval of the Assembly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FAA50F-EE8C-3E6B-68F7-F6195CD22DFE}"/>
              </a:ext>
            </a:extLst>
          </p:cNvPr>
          <p:cNvSpPr txBox="1"/>
          <p:nvPr/>
        </p:nvSpPr>
        <p:spPr>
          <a:xfrm>
            <a:off x="1269521" y="960402"/>
            <a:ext cx="8970034" cy="70923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 the verbs </a:t>
            </a:r>
            <a:r>
              <a:rPr lang="en-US" sz="1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1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into the appropriate tense in the sentences given below.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passive forms if necessary: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B82570-667C-21E1-C199-DC3DA0AB6224}"/>
              </a:ext>
            </a:extLst>
          </p:cNvPr>
          <p:cNvSpPr/>
          <p:nvPr/>
        </p:nvSpPr>
        <p:spPr>
          <a:xfrm>
            <a:off x="6883879" y="1832519"/>
            <a:ext cx="1406105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TOOK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95A7D8-7436-13D0-C76D-C53182A6AB9D}"/>
              </a:ext>
            </a:extLst>
          </p:cNvPr>
          <p:cNvSpPr/>
          <p:nvPr/>
        </p:nvSpPr>
        <p:spPr>
          <a:xfrm>
            <a:off x="5051485" y="2468946"/>
            <a:ext cx="1406105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TOOK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9C5680-590E-749D-5DA2-497B369A9886}"/>
              </a:ext>
            </a:extLst>
          </p:cNvPr>
          <p:cNvSpPr/>
          <p:nvPr/>
        </p:nvSpPr>
        <p:spPr>
          <a:xfrm>
            <a:off x="4511616" y="2782915"/>
            <a:ext cx="1406105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MADE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6FE5CF-4EDD-F232-91DF-069FE0F725B2}"/>
              </a:ext>
            </a:extLst>
          </p:cNvPr>
          <p:cNvSpPr/>
          <p:nvPr/>
        </p:nvSpPr>
        <p:spPr>
          <a:xfrm>
            <a:off x="3278037" y="3103472"/>
            <a:ext cx="1406105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TOOK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AB3361-ADB1-F15B-B0C3-A2508D9BBC67}"/>
              </a:ext>
            </a:extLst>
          </p:cNvPr>
          <p:cNvSpPr/>
          <p:nvPr/>
        </p:nvSpPr>
        <p:spPr>
          <a:xfrm>
            <a:off x="6633713" y="3750302"/>
            <a:ext cx="1406105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TOOK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5F7C05-AF86-C941-1F57-B1F7EC9906F7}"/>
              </a:ext>
            </a:extLst>
          </p:cNvPr>
          <p:cNvSpPr/>
          <p:nvPr/>
        </p:nvSpPr>
        <p:spPr>
          <a:xfrm>
            <a:off x="4071667" y="4046562"/>
            <a:ext cx="1406105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MADE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52E13C-397D-86F6-26B7-4FD772DD8E69}"/>
              </a:ext>
            </a:extLst>
          </p:cNvPr>
          <p:cNvSpPr/>
          <p:nvPr/>
        </p:nvSpPr>
        <p:spPr>
          <a:xfrm>
            <a:off x="7526546" y="4360057"/>
            <a:ext cx="1919378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HAVE BEEN MADE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FB5932-B1CA-786A-7BDA-59FA914719EB}"/>
              </a:ext>
            </a:extLst>
          </p:cNvPr>
          <p:cNvSpPr/>
          <p:nvPr/>
        </p:nvSpPr>
        <p:spPr>
          <a:xfrm>
            <a:off x="1871932" y="4681088"/>
            <a:ext cx="1828800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IS BEING MADE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B771C4-0D69-B89B-1654-F385C9D1BE4C}"/>
              </a:ext>
            </a:extLst>
          </p:cNvPr>
          <p:cNvSpPr/>
          <p:nvPr/>
        </p:nvSpPr>
        <p:spPr>
          <a:xfrm>
            <a:off x="3700732" y="4985883"/>
            <a:ext cx="1777040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HAS BEEN DONE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3EE5C8-41A0-DED6-9B6F-C1FDD0B12ED2}"/>
              </a:ext>
            </a:extLst>
          </p:cNvPr>
          <p:cNvSpPr/>
          <p:nvPr/>
        </p:nvSpPr>
        <p:spPr>
          <a:xfrm>
            <a:off x="2997678" y="5318451"/>
            <a:ext cx="1591574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MADE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DC1286-54A6-CF65-A740-12C81C038159}"/>
              </a:ext>
            </a:extLst>
          </p:cNvPr>
          <p:cNvSpPr/>
          <p:nvPr/>
        </p:nvSpPr>
        <p:spPr>
          <a:xfrm>
            <a:off x="4977443" y="5623246"/>
            <a:ext cx="2087591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WOULD TAKE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30866E3-9EDF-9CAC-1193-C86CBEADC824}"/>
              </a:ext>
            </a:extLst>
          </p:cNvPr>
          <p:cNvSpPr/>
          <p:nvPr/>
        </p:nvSpPr>
        <p:spPr>
          <a:xfrm>
            <a:off x="4093951" y="5931792"/>
            <a:ext cx="1901407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WERE MADE</a:t>
            </a:r>
          </a:p>
        </p:txBody>
      </p:sp>
    </p:spTree>
    <p:extLst>
      <p:ext uri="{BB962C8B-B14F-4D97-AF65-F5344CB8AC3E}">
        <p14:creationId xmlns:p14="http://schemas.microsoft.com/office/powerpoint/2010/main" val="2186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3" grpId="0" animBg="1"/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C0654-8E7C-EF2D-DD89-16F506D00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966" y="238507"/>
            <a:ext cx="10515600" cy="463010"/>
          </a:xfrm>
        </p:spPr>
        <p:txBody>
          <a:bodyPr>
            <a:normAutofit fontScale="90000"/>
          </a:bodyPr>
          <a:lstStyle/>
          <a:p>
            <a:r>
              <a:rPr lang="en-US" dirty="0"/>
              <a:t>Prepositions                                        Textbook, p. 82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7068CB7-6B59-0267-B2BF-DD8DFAEB5A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309505"/>
              </p:ext>
            </p:extLst>
          </p:nvPr>
        </p:nvGraphicFramePr>
        <p:xfrm>
          <a:off x="2984740" y="761881"/>
          <a:ext cx="6017607" cy="1575816"/>
        </p:xfrm>
        <a:graphic>
          <a:graphicData uri="http://schemas.openxmlformats.org/drawingml/2006/table">
            <a:tbl>
              <a:tblPr firstRow="1" firstCol="1" bandRow="1"/>
              <a:tblGrid>
                <a:gridCol w="3105862">
                  <a:extLst>
                    <a:ext uri="{9D8B030D-6E8A-4147-A177-3AD203B41FA5}">
                      <a16:colId xmlns:a16="http://schemas.microsoft.com/office/drawing/2014/main" val="2024497497"/>
                    </a:ext>
                  </a:extLst>
                </a:gridCol>
                <a:gridCol w="2911745">
                  <a:extLst>
                    <a:ext uri="{9D8B030D-6E8A-4147-A177-3AD203B41FA5}">
                      <a16:colId xmlns:a16="http://schemas.microsoft.com/office/drawing/2014/main" val="39334557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_____ACCORDANCE_____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_____MEANS_____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8469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______THE BENEFIT_____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_____THE BASIS____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0946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_____COMPLIANCE____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 _______REFERENCE____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6325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4._____OPPOSITION_____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10._____CONTRAST____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9098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_____TERMS_____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 _____ADDITION____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075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_____ORDER____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 _____THE PEAK____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80660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9F62952-6D6C-2689-FAF4-0CE44935C449}"/>
              </a:ext>
            </a:extLst>
          </p:cNvPr>
          <p:cNvSpPr txBox="1"/>
          <p:nvPr/>
        </p:nvSpPr>
        <p:spPr>
          <a:xfrm>
            <a:off x="577970" y="2406605"/>
            <a:ext cx="10873596" cy="42852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found </a:t>
            </a:r>
            <a:r>
              <a:rPr lang="en-US" sz="1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ourselves____________________</a:t>
            </a:r>
            <a:r>
              <a:rPr lang="en-US" sz="1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</a:t>
            </a:r>
            <a:r>
              <a:rPr lang="en-US" sz="1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several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other historians on this issue.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2.___________________the analysis of these ancient Greek artifacts, we will also mention some recent findings in the field.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 conclusions have been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reached_____________________previous</a:t>
            </a:r>
            <a:r>
              <a:rPr lang="en-US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findings.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_______________________the Spartan military way of life, the people of Athens developed an interest in music, poetry and other arts.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new project will be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funded_____________________voluntary</a:t>
            </a:r>
            <a:r>
              <a:rPr lang="en-US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donations.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We all have to work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hard_____________________achieve</a:t>
            </a:r>
            <a:r>
              <a:rPr lang="en-US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our professional goals.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______________________its power, Sparta subdued many of the key Greek states.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All Greek citizens had to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act_________________________the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law.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At that time, people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worked________________________the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community and shared the wealth in proportion to need.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Femininity was, and still is,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defined__________________beauty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Spartan society, politics and upbringing will be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examined__________________________the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broader context.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His funeral was a public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event,__________________________his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wishes and the relevant customs.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B9EAF9-6485-5487-6B30-407F826C66B0}"/>
              </a:ext>
            </a:extLst>
          </p:cNvPr>
          <p:cNvSpPr/>
          <p:nvPr/>
        </p:nvSpPr>
        <p:spPr>
          <a:xfrm>
            <a:off x="3286664" y="770425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1A7D61-37F2-9086-9D1D-02BBFD5610E5}"/>
              </a:ext>
            </a:extLst>
          </p:cNvPr>
          <p:cNvSpPr/>
          <p:nvPr/>
        </p:nvSpPr>
        <p:spPr>
          <a:xfrm>
            <a:off x="5227607" y="770424"/>
            <a:ext cx="741872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WITH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3F38A8-87AB-9DCC-530F-961D68E7E92D}"/>
              </a:ext>
            </a:extLst>
          </p:cNvPr>
          <p:cNvSpPr/>
          <p:nvPr/>
        </p:nvSpPr>
        <p:spPr>
          <a:xfrm>
            <a:off x="3252158" y="1068118"/>
            <a:ext cx="5865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A7C819-457F-530D-34BA-25FA18AD1FD5}"/>
              </a:ext>
            </a:extLst>
          </p:cNvPr>
          <p:cNvSpPr/>
          <p:nvPr/>
        </p:nvSpPr>
        <p:spPr>
          <a:xfrm>
            <a:off x="5227606" y="1055075"/>
            <a:ext cx="514709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311A69D-EF72-1FFA-6306-7ECA3AE7B3D7}"/>
              </a:ext>
            </a:extLst>
          </p:cNvPr>
          <p:cNvSpPr/>
          <p:nvPr/>
        </p:nvSpPr>
        <p:spPr>
          <a:xfrm>
            <a:off x="3260784" y="1333959"/>
            <a:ext cx="47445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66E77D5-E394-8E30-49AA-2CB225E96928}"/>
              </a:ext>
            </a:extLst>
          </p:cNvPr>
          <p:cNvSpPr/>
          <p:nvPr/>
        </p:nvSpPr>
        <p:spPr>
          <a:xfrm>
            <a:off x="5114024" y="1299591"/>
            <a:ext cx="741872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WITH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8BBF61-9E60-1238-82DA-966BDBDB2DA6}"/>
              </a:ext>
            </a:extLst>
          </p:cNvPr>
          <p:cNvSpPr/>
          <p:nvPr/>
        </p:nvSpPr>
        <p:spPr>
          <a:xfrm>
            <a:off x="3252158" y="1590763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D0EB8-82BF-E2FE-822F-B3A31FB8AA4E}"/>
              </a:ext>
            </a:extLst>
          </p:cNvPr>
          <p:cNvSpPr/>
          <p:nvPr/>
        </p:nvSpPr>
        <p:spPr>
          <a:xfrm>
            <a:off x="5003319" y="1562707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AFAF8F5-776A-6A0A-D8E5-ECC7B1174B67}"/>
              </a:ext>
            </a:extLst>
          </p:cNvPr>
          <p:cNvSpPr/>
          <p:nvPr/>
        </p:nvSpPr>
        <p:spPr>
          <a:xfrm>
            <a:off x="3286664" y="1835828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50A587-5683-73E6-68FA-6657A14ED599}"/>
              </a:ext>
            </a:extLst>
          </p:cNvPr>
          <p:cNvSpPr/>
          <p:nvPr/>
        </p:nvSpPr>
        <p:spPr>
          <a:xfrm>
            <a:off x="4491487" y="1822078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AA77E-E7BE-6E67-03E5-91D2E0B12A69}"/>
              </a:ext>
            </a:extLst>
          </p:cNvPr>
          <p:cNvSpPr/>
          <p:nvPr/>
        </p:nvSpPr>
        <p:spPr>
          <a:xfrm>
            <a:off x="3286664" y="2090205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C654FDC-1881-CD1F-73E9-BC64EFA23330}"/>
              </a:ext>
            </a:extLst>
          </p:cNvPr>
          <p:cNvSpPr/>
          <p:nvPr/>
        </p:nvSpPr>
        <p:spPr>
          <a:xfrm>
            <a:off x="4491486" y="2091322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49AD8C2-496F-73B0-C4F9-D618EE0277D6}"/>
              </a:ext>
            </a:extLst>
          </p:cNvPr>
          <p:cNvSpPr/>
          <p:nvPr/>
        </p:nvSpPr>
        <p:spPr>
          <a:xfrm>
            <a:off x="6380670" y="770424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BFE6A45-7EDA-88E7-72E8-586B422FA2AD}"/>
              </a:ext>
            </a:extLst>
          </p:cNvPr>
          <p:cNvSpPr/>
          <p:nvPr/>
        </p:nvSpPr>
        <p:spPr>
          <a:xfrm>
            <a:off x="7614249" y="772995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AFA93A-12CE-4366-1ECD-D35D0B8AC8C2}"/>
              </a:ext>
            </a:extLst>
          </p:cNvPr>
          <p:cNvSpPr/>
          <p:nvPr/>
        </p:nvSpPr>
        <p:spPr>
          <a:xfrm>
            <a:off x="6347603" y="1036579"/>
            <a:ext cx="514708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5A7208-6FC1-A6D4-8584-5FCCE3C36C27}"/>
              </a:ext>
            </a:extLst>
          </p:cNvPr>
          <p:cNvSpPr/>
          <p:nvPr/>
        </p:nvSpPr>
        <p:spPr>
          <a:xfrm>
            <a:off x="7907547" y="1033553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5355995-B75C-27D8-B4F4-1AD4E4E23A99}"/>
              </a:ext>
            </a:extLst>
          </p:cNvPr>
          <p:cNvSpPr/>
          <p:nvPr/>
        </p:nvSpPr>
        <p:spPr>
          <a:xfrm>
            <a:off x="6380668" y="1293731"/>
            <a:ext cx="66711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WITH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F085A10-C039-3D17-B59E-317106D14011}"/>
              </a:ext>
            </a:extLst>
          </p:cNvPr>
          <p:cNvSpPr/>
          <p:nvPr/>
        </p:nvSpPr>
        <p:spPr>
          <a:xfrm>
            <a:off x="8295736" y="1300741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99B1D5-769F-F34B-863E-A7DAA8FB2DBD}"/>
              </a:ext>
            </a:extLst>
          </p:cNvPr>
          <p:cNvSpPr/>
          <p:nvPr/>
        </p:nvSpPr>
        <p:spPr>
          <a:xfrm>
            <a:off x="6413737" y="1565359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B847F3F-8D1A-4140-E5B5-CADAC3B47800}"/>
              </a:ext>
            </a:extLst>
          </p:cNvPr>
          <p:cNvSpPr/>
          <p:nvPr/>
        </p:nvSpPr>
        <p:spPr>
          <a:xfrm>
            <a:off x="8042696" y="1575065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8A9C93B-950D-9FBD-C85A-E0380121F995}"/>
              </a:ext>
            </a:extLst>
          </p:cNvPr>
          <p:cNvSpPr/>
          <p:nvPr/>
        </p:nvSpPr>
        <p:spPr>
          <a:xfrm>
            <a:off x="6489937" y="1838501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3AD096-3345-9E10-7A45-D09A8307DD54}"/>
              </a:ext>
            </a:extLst>
          </p:cNvPr>
          <p:cNvSpPr/>
          <p:nvPr/>
        </p:nvSpPr>
        <p:spPr>
          <a:xfrm>
            <a:off x="7988057" y="1838480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D441B9A-596E-774B-8831-EAA6BAD3C4AC}"/>
              </a:ext>
            </a:extLst>
          </p:cNvPr>
          <p:cNvSpPr/>
          <p:nvPr/>
        </p:nvSpPr>
        <p:spPr>
          <a:xfrm>
            <a:off x="2665562" y="2475513"/>
            <a:ext cx="2096219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 OPPOSITION TO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D78B4C1-AB6B-A7EC-DB43-31857D9E48B5}"/>
              </a:ext>
            </a:extLst>
          </p:cNvPr>
          <p:cNvSpPr/>
          <p:nvPr/>
        </p:nvSpPr>
        <p:spPr>
          <a:xfrm>
            <a:off x="888522" y="2768708"/>
            <a:ext cx="1923690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 ADDITION TO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B4B7B3C-A37F-EC5D-B492-FA6C6F16865A}"/>
              </a:ext>
            </a:extLst>
          </p:cNvPr>
          <p:cNvSpPr/>
          <p:nvPr/>
        </p:nvSpPr>
        <p:spPr>
          <a:xfrm>
            <a:off x="4179496" y="3366912"/>
            <a:ext cx="2096219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ON THE BASIS OF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21F9D5-4C12-66AE-3BEC-AC8E2B3F01F1}"/>
              </a:ext>
            </a:extLst>
          </p:cNvPr>
          <p:cNvSpPr/>
          <p:nvPr/>
        </p:nvSpPr>
        <p:spPr>
          <a:xfrm>
            <a:off x="901460" y="3673408"/>
            <a:ext cx="2350698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 CONTRAST TO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BF38786-9F22-790A-799E-613A1FD20945}"/>
              </a:ext>
            </a:extLst>
          </p:cNvPr>
          <p:cNvSpPr/>
          <p:nvPr/>
        </p:nvSpPr>
        <p:spPr>
          <a:xfrm>
            <a:off x="3735238" y="4258311"/>
            <a:ext cx="2096219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BY MEANS OF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06E7723-9990-71E7-353D-232656D61564}"/>
              </a:ext>
            </a:extLst>
          </p:cNvPr>
          <p:cNvSpPr/>
          <p:nvPr/>
        </p:nvSpPr>
        <p:spPr>
          <a:xfrm>
            <a:off x="3131386" y="4580514"/>
            <a:ext cx="2096219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 ORDER TO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C3E400E-AECB-9EDB-AD14-492B9AC70C01}"/>
              </a:ext>
            </a:extLst>
          </p:cNvPr>
          <p:cNvSpPr/>
          <p:nvPr/>
        </p:nvSpPr>
        <p:spPr>
          <a:xfrm>
            <a:off x="1028699" y="4877912"/>
            <a:ext cx="2096219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AT THE PEAK OF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A2B5D20-9290-55FA-5DEC-E46ABCA62723}"/>
              </a:ext>
            </a:extLst>
          </p:cNvPr>
          <p:cNvSpPr/>
          <p:nvPr/>
        </p:nvSpPr>
        <p:spPr>
          <a:xfrm>
            <a:off x="3443377" y="5149710"/>
            <a:ext cx="2526102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 COMPLIANCE WITH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A8792EC-C4C6-6D90-9AF8-1B63A3D6B4BA}"/>
              </a:ext>
            </a:extLst>
          </p:cNvPr>
          <p:cNvSpPr/>
          <p:nvPr/>
        </p:nvSpPr>
        <p:spPr>
          <a:xfrm>
            <a:off x="3388742" y="5446265"/>
            <a:ext cx="2442715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FOR THE BENEFIT OF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EF61AA1-89CE-6A0C-AD3E-AB753E94C09E}"/>
              </a:ext>
            </a:extLst>
          </p:cNvPr>
          <p:cNvSpPr/>
          <p:nvPr/>
        </p:nvSpPr>
        <p:spPr>
          <a:xfrm>
            <a:off x="4097548" y="5772115"/>
            <a:ext cx="1871932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 TERMS OF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E62DD50-DAD5-24DA-E8AA-4BAC060ECC9A}"/>
              </a:ext>
            </a:extLst>
          </p:cNvPr>
          <p:cNvSpPr/>
          <p:nvPr/>
        </p:nvSpPr>
        <p:spPr>
          <a:xfrm>
            <a:off x="6014768" y="6065555"/>
            <a:ext cx="2729542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IN/WITH REFERENCE TO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EDD6A0B-5888-D6AA-06FC-E50BFE7A4B22}"/>
              </a:ext>
            </a:extLst>
          </p:cNvPr>
          <p:cNvSpPr/>
          <p:nvPr/>
        </p:nvSpPr>
        <p:spPr>
          <a:xfrm>
            <a:off x="3821498" y="6363055"/>
            <a:ext cx="2559170" cy="2242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 ACCORDANCE WITH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6230E66-6950-397E-1512-04E1BCB8DB49}"/>
              </a:ext>
            </a:extLst>
          </p:cNvPr>
          <p:cNvSpPr/>
          <p:nvPr/>
        </p:nvSpPr>
        <p:spPr>
          <a:xfrm>
            <a:off x="6489937" y="2092818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0ECD78A-45C2-8EB8-BCF5-5C72BB60E3A1}"/>
              </a:ext>
            </a:extLst>
          </p:cNvPr>
          <p:cNvSpPr/>
          <p:nvPr/>
        </p:nvSpPr>
        <p:spPr>
          <a:xfrm>
            <a:off x="7982304" y="2088088"/>
            <a:ext cx="4485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</a:p>
        </p:txBody>
      </p:sp>
    </p:spTree>
    <p:extLst>
      <p:ext uri="{BB962C8B-B14F-4D97-AF65-F5344CB8AC3E}">
        <p14:creationId xmlns:p14="http://schemas.microsoft.com/office/powerpoint/2010/main" val="323639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animBg="1"/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E7AF0-E541-DA9F-1AED-F178D6C31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7517"/>
          </a:xfrm>
        </p:spPr>
        <p:txBody>
          <a:bodyPr>
            <a:normAutofit fontScale="90000"/>
          </a:bodyPr>
          <a:lstStyle/>
          <a:p>
            <a:r>
              <a:rPr lang="en-US" dirty="0"/>
              <a:t>Gap-filling exercise                     Textbook, p.   82-83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AFA9157-1E23-1869-0FC5-A9D486304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699411"/>
              </p:ext>
            </p:extLst>
          </p:nvPr>
        </p:nvGraphicFramePr>
        <p:xfrm>
          <a:off x="996865" y="1099341"/>
          <a:ext cx="6080760" cy="919228"/>
        </p:xfrm>
        <a:graphic>
          <a:graphicData uri="http://schemas.openxmlformats.org/drawingml/2006/table">
            <a:tbl>
              <a:tblPr firstRow="1" firstCol="1" bandRow="1"/>
              <a:tblGrid>
                <a:gridCol w="1520190">
                  <a:extLst>
                    <a:ext uri="{9D8B030D-6E8A-4147-A177-3AD203B41FA5}">
                      <a16:colId xmlns:a16="http://schemas.microsoft.com/office/drawing/2014/main" val="1471622122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3902476152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3149792550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14119202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LIKE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LENGTH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GREECE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WARMTH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904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IMPORTANCE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STRONG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DEATH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05265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CHILD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WIFE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SLAVERY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8469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STOLEN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OCCASION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OBEDIENT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LIFE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9549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16FA2AE-B008-D9FD-B2B8-795C486C6168}"/>
              </a:ext>
            </a:extLst>
          </p:cNvPr>
          <p:cNvSpPr txBox="1"/>
          <p:nvPr/>
        </p:nvSpPr>
        <p:spPr>
          <a:xfrm>
            <a:off x="838200" y="2234080"/>
            <a:ext cx="8681049" cy="389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Spartan life of a Spartan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(1)___________life in Sparta was dominated by the army. Even the lives of (2)___________reflected this domination. When a boy was born, government officials came to look at him. If he was not (3)____________, the baby was taken outside of the city and left to (4)___________. Healthy boys were trained from an early age to be soldiers. As part of their training, boys ran, jumped and threw javelins ((5)___________spears) to increase their (6)___________. They also learned to endure the hardships they would face as soldiers. For example, boys weren’t given shoes or (7)___________clothes, even in winter. They also weren’t given much food. They were allowed to (8)____________food if they could, but if they were caught, they were whipped.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468E20-F65D-0975-3C64-24E85027A9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4712" y="3265212"/>
            <a:ext cx="1694815" cy="1966595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00A852F-4C7B-E273-9D35-BF657BDA9AC6}"/>
              </a:ext>
            </a:extLst>
          </p:cNvPr>
          <p:cNvCxnSpPr/>
          <p:nvPr/>
        </p:nvCxnSpPr>
        <p:spPr>
          <a:xfrm>
            <a:off x="9238891" y="6288657"/>
            <a:ext cx="188055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71A83EA-A857-434E-8E7C-0AD0FAFAE2BF}"/>
              </a:ext>
            </a:extLst>
          </p:cNvPr>
          <p:cNvSpPr txBox="1"/>
          <p:nvPr/>
        </p:nvSpPr>
        <p:spPr>
          <a:xfrm>
            <a:off x="7406207" y="1355327"/>
            <a:ext cx="4226084" cy="57214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 the appropriate form of the words from the box in the text below. Use negative prefixes if necessary.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E30E9C-BC11-5399-438E-0C652E8674CE}"/>
              </a:ext>
            </a:extLst>
          </p:cNvPr>
          <p:cNvSpPr/>
          <p:nvPr/>
        </p:nvSpPr>
        <p:spPr>
          <a:xfrm>
            <a:off x="950773" y="3277863"/>
            <a:ext cx="1469698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DAILY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A30ABA-28E4-E768-7CBA-B71A565CF817}"/>
              </a:ext>
            </a:extLst>
          </p:cNvPr>
          <p:cNvSpPr/>
          <p:nvPr/>
        </p:nvSpPr>
        <p:spPr>
          <a:xfrm>
            <a:off x="950772" y="3605517"/>
            <a:ext cx="1469697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CHILDREN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1318F1-C439-F97F-1969-CD26BBBABB7B}"/>
              </a:ext>
            </a:extLst>
          </p:cNvPr>
          <p:cNvSpPr/>
          <p:nvPr/>
        </p:nvSpPr>
        <p:spPr>
          <a:xfrm>
            <a:off x="3709027" y="3944422"/>
            <a:ext cx="1553255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HEALTHY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DD769-D304-035C-89FD-C51B5AFFA69F}"/>
              </a:ext>
            </a:extLst>
          </p:cNvPr>
          <p:cNvSpPr/>
          <p:nvPr/>
        </p:nvSpPr>
        <p:spPr>
          <a:xfrm>
            <a:off x="1542444" y="4248509"/>
            <a:ext cx="1469697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A84EEB-4200-5471-C57F-6B1149160FFF}"/>
              </a:ext>
            </a:extLst>
          </p:cNvPr>
          <p:cNvSpPr/>
          <p:nvPr/>
        </p:nvSpPr>
        <p:spPr>
          <a:xfrm>
            <a:off x="6185647" y="4541353"/>
            <a:ext cx="143435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81D02F-F941-80B9-8DF1-BFE5BBC79587}"/>
              </a:ext>
            </a:extLst>
          </p:cNvPr>
          <p:cNvSpPr/>
          <p:nvPr/>
        </p:nvSpPr>
        <p:spPr>
          <a:xfrm>
            <a:off x="1466491" y="4873587"/>
            <a:ext cx="1545649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STRENGTH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36DDB3-AD5E-AA3D-0285-E40111F95B32}"/>
              </a:ext>
            </a:extLst>
          </p:cNvPr>
          <p:cNvSpPr/>
          <p:nvPr/>
        </p:nvSpPr>
        <p:spPr>
          <a:xfrm>
            <a:off x="5764819" y="5192905"/>
            <a:ext cx="1469697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WARM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9B338E-484E-F274-B880-D986293384D9}"/>
              </a:ext>
            </a:extLst>
          </p:cNvPr>
          <p:cNvSpPr/>
          <p:nvPr/>
        </p:nvSpPr>
        <p:spPr>
          <a:xfrm>
            <a:off x="6671358" y="5495748"/>
            <a:ext cx="157617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STEAL</a:t>
            </a:r>
          </a:p>
        </p:txBody>
      </p:sp>
    </p:spTree>
    <p:extLst>
      <p:ext uri="{BB962C8B-B14F-4D97-AF65-F5344CB8AC3E}">
        <p14:creationId xmlns:p14="http://schemas.microsoft.com/office/powerpoint/2010/main" val="4184606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  <p:bldP spid="3" grpId="0" animBg="1"/>
      <p:bldP spid="5" grpId="0" animBg="1"/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E7AF0-E541-DA9F-1AED-F178D6C31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7517"/>
          </a:xfrm>
        </p:spPr>
        <p:txBody>
          <a:bodyPr>
            <a:normAutofit fontScale="90000"/>
          </a:bodyPr>
          <a:lstStyle/>
          <a:p>
            <a:r>
              <a:rPr lang="en-US" dirty="0"/>
              <a:t>Gap-filling exercise                     Textbook, p.   82-83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AFA9157-1E23-1869-0FC5-A9D486304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225014"/>
              </p:ext>
            </p:extLst>
          </p:nvPr>
        </p:nvGraphicFramePr>
        <p:xfrm>
          <a:off x="2607046" y="1189147"/>
          <a:ext cx="6080760" cy="919228"/>
        </p:xfrm>
        <a:graphic>
          <a:graphicData uri="http://schemas.openxmlformats.org/drawingml/2006/table">
            <a:tbl>
              <a:tblPr firstRow="1" firstCol="1" bandRow="1"/>
              <a:tblGrid>
                <a:gridCol w="1520190">
                  <a:extLst>
                    <a:ext uri="{9D8B030D-6E8A-4147-A177-3AD203B41FA5}">
                      <a16:colId xmlns:a16="http://schemas.microsoft.com/office/drawing/2014/main" val="1471622122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3902476152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3149792550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14119202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LIKE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LENGTH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GREECE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WARMTH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904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IMPORTANCE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STRONG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DEATH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05265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CHILD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WIFE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SLAVERY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8469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STOLEN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OCCASION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OBEDIENT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20335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LIFE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95490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1317344-483E-969A-4B5B-64F685AC416A}"/>
              </a:ext>
            </a:extLst>
          </p:cNvPr>
          <p:cNvSpPr txBox="1"/>
          <p:nvPr/>
        </p:nvSpPr>
        <p:spPr>
          <a:xfrm>
            <a:off x="766482" y="2363163"/>
            <a:ext cx="10323951" cy="389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Soldiers between the ages of 20 and 30 lived in army barracks and only (9)___________visited their families. Spartan men stayed in the army until they turned 60. The Spartans believed that the most (10)___________qualities of good soldiers were self-discipline and (11)___________. To reinforce self-discipline they required soldiers to live tough (12)___________free from comforts that would make people weak. Even the Spartans’ enemies admired those character traits.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Spartan men were often away at war, Spartan women had more rights than other (13)____________women. Some women owned land in Sparta and ran their households when their husbands were gone. (14)____________women in other Greek cities, Spartan women didn’t spend time weaving. They thought that task was the job of (15)____________, unsuitable for the (16)___________and mothers of soldiers.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9168CC-5022-BE46-7855-F9C60EE81433}"/>
              </a:ext>
            </a:extLst>
          </p:cNvPr>
          <p:cNvSpPr/>
          <p:nvPr/>
        </p:nvSpPr>
        <p:spPr>
          <a:xfrm>
            <a:off x="7521388" y="2434880"/>
            <a:ext cx="1515035" cy="293079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OCCASIONALLY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2C730B-CFD2-2557-7CEE-7A5C3299F64F}"/>
              </a:ext>
            </a:extLst>
          </p:cNvPr>
          <p:cNvSpPr/>
          <p:nvPr/>
        </p:nvSpPr>
        <p:spPr>
          <a:xfrm>
            <a:off x="838200" y="3081691"/>
            <a:ext cx="155038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IMPORTANT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8DF984-0F45-C6A0-213C-A668F664306F}"/>
              </a:ext>
            </a:extLst>
          </p:cNvPr>
          <p:cNvSpPr/>
          <p:nvPr/>
        </p:nvSpPr>
        <p:spPr>
          <a:xfrm>
            <a:off x="5205532" y="3429000"/>
            <a:ext cx="162853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LIVES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F11C4E-E12F-9C3D-3C06-D5E2B4C713EA}"/>
              </a:ext>
            </a:extLst>
          </p:cNvPr>
          <p:cNvSpPr/>
          <p:nvPr/>
        </p:nvSpPr>
        <p:spPr>
          <a:xfrm>
            <a:off x="838200" y="4669787"/>
            <a:ext cx="176884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GREEK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043A5E-C34C-F0B5-52F0-F253A7BFBFD7}"/>
              </a:ext>
            </a:extLst>
          </p:cNvPr>
          <p:cNvSpPr/>
          <p:nvPr/>
        </p:nvSpPr>
        <p:spPr>
          <a:xfrm>
            <a:off x="1936551" y="4986068"/>
            <a:ext cx="1702781" cy="22689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UNLIKE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77A979-C458-9365-BAEC-904DBEB055BE}"/>
              </a:ext>
            </a:extLst>
          </p:cNvPr>
          <p:cNvSpPr/>
          <p:nvPr/>
        </p:nvSpPr>
        <p:spPr>
          <a:xfrm>
            <a:off x="4149645" y="5300790"/>
            <a:ext cx="171835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SLAVES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DBEC0C-DE9A-0D69-45C9-035C2A59DDF6}"/>
              </a:ext>
            </a:extLst>
          </p:cNvPr>
          <p:cNvSpPr/>
          <p:nvPr/>
        </p:nvSpPr>
        <p:spPr>
          <a:xfrm>
            <a:off x="7873539" y="5300790"/>
            <a:ext cx="162853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WIVES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3CB804-A995-90F4-70FA-0C7CE66684B8}"/>
              </a:ext>
            </a:extLst>
          </p:cNvPr>
          <p:cNvSpPr/>
          <p:nvPr/>
        </p:nvSpPr>
        <p:spPr>
          <a:xfrm>
            <a:off x="7453224" y="3092756"/>
            <a:ext cx="1696698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OBEDIENCE</a:t>
            </a:r>
          </a:p>
        </p:txBody>
      </p:sp>
    </p:spTree>
    <p:extLst>
      <p:ext uri="{BB962C8B-B14F-4D97-AF65-F5344CB8AC3E}">
        <p14:creationId xmlns:p14="http://schemas.microsoft.com/office/powerpoint/2010/main" val="313914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AE794-4398-9EBC-44C4-A9F85BD0B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328" y="175343"/>
            <a:ext cx="10515600" cy="514769"/>
          </a:xfrm>
        </p:spPr>
        <p:txBody>
          <a:bodyPr>
            <a:normAutofit fontScale="90000"/>
          </a:bodyPr>
          <a:lstStyle/>
          <a:p>
            <a:r>
              <a:rPr lang="en-US" dirty="0"/>
              <a:t>Gap-filling exercise                      Textbook, p. 83-84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B720FA-2BF7-A82F-69D7-52F17190C95F}"/>
              </a:ext>
            </a:extLst>
          </p:cNvPr>
          <p:cNvSpPr txBox="1"/>
          <p:nvPr/>
        </p:nvSpPr>
        <p:spPr>
          <a:xfrm>
            <a:off x="1449236" y="855705"/>
            <a:ext cx="8151963" cy="32438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 the appropriate word based on the definition given in brackets and the random letters given as hints: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BC5E45-126E-BFDE-D35D-FAABDCFDACE9}"/>
              </a:ext>
            </a:extLst>
          </p:cNvPr>
          <p:cNvSpPr txBox="1"/>
          <p:nvPr/>
        </p:nvSpPr>
        <p:spPr>
          <a:xfrm>
            <a:off x="508958" y="1259418"/>
            <a:ext cx="11214340" cy="5171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Life in city-states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Greek city was usually (1) B _ _ _ _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construct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around a strong fortress. This fortress often stood on (2) _ O _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highest point of something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of a high hill called the acropolis. The town around the acropolis was (3) S _ _ _ _ _ N _ ED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all around something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by walls for protection. Not everyone who lived in the city-state actually lived inside the city (4) _ _ L_S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continuous vertical brick or stone structures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Farmers, for example, usually lived near their (5) F _ E _ DS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areas of open land, especially ones planted with crops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outside the walls. In times of (6) _ _ _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 of armed conflict between different countries or different groups within a country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however, women, children, and elderly people all (7) _ _ T _ _ _ ED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come together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inside the city walls for protection. As a result, they remained safe while the men of the polis formed an army to fight off its (8) _ _ E _ _ ES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people who are actively opposed to someone especially in time of war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Life in the city often focused on the marketplace, or agora in Greek. Farmers brought their (9) C _ _ PS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cultivated plants or agricultural products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to the market to (10) _ R _ _ E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exchange by buying or selling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for goods made by (11) CR _ _ TS_ EN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skilled tradesmen, artisans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in the town.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220335" algn="l"/>
              </a:tabLs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city-state became the (12) F _ _ _ D _ _ IO _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underlying basis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of Greek civilization. Besides providing security for its people, the city gave them an (13) _ D _ _ T _ T _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sense of being who or what a person or thing is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People thought of themselves as (14) RE _ _ _ _ NTS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people who ​live or have ​their ​home in a ​certain place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of a city, not as Greeks. Because the city-state was so central to their lives, the Greeks expected people to (15) _ AR _ _ C _ _ AT _ 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take part in something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in its affairs, especially in its economy and its government.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2C6A4A-E2AF-E4DB-DB82-BD587491E61A}"/>
              </a:ext>
            </a:extLst>
          </p:cNvPr>
          <p:cNvSpPr/>
          <p:nvPr/>
        </p:nvSpPr>
        <p:spPr>
          <a:xfrm>
            <a:off x="2779574" y="1905730"/>
            <a:ext cx="1191792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BUILT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5D4D00-8F1E-9EC8-3536-12936CEF56D2}"/>
              </a:ext>
            </a:extLst>
          </p:cNvPr>
          <p:cNvSpPr/>
          <p:nvPr/>
        </p:nvSpPr>
        <p:spPr>
          <a:xfrm>
            <a:off x="9727220" y="1905729"/>
            <a:ext cx="85113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3020C8-6FA6-FEBB-72D8-A9D04C22F63F}"/>
              </a:ext>
            </a:extLst>
          </p:cNvPr>
          <p:cNvSpPr/>
          <p:nvPr/>
        </p:nvSpPr>
        <p:spPr>
          <a:xfrm>
            <a:off x="8257523" y="2179322"/>
            <a:ext cx="204292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SURROUNDED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F26D0B-26DA-E484-2324-A5C52BF1839D}"/>
              </a:ext>
            </a:extLst>
          </p:cNvPr>
          <p:cNvSpPr/>
          <p:nvPr/>
        </p:nvSpPr>
        <p:spPr>
          <a:xfrm>
            <a:off x="9565598" y="2479308"/>
            <a:ext cx="1012755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WALLS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A5D616-8762-BAB7-63F4-9E3AD22F9918}"/>
              </a:ext>
            </a:extLst>
          </p:cNvPr>
          <p:cNvSpPr/>
          <p:nvPr/>
        </p:nvSpPr>
        <p:spPr>
          <a:xfrm>
            <a:off x="7593621" y="2743936"/>
            <a:ext cx="1317298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FIELDS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A61105-EB93-8AFF-4192-B52E988854D1}"/>
              </a:ext>
            </a:extLst>
          </p:cNvPr>
          <p:cNvSpPr/>
          <p:nvPr/>
        </p:nvSpPr>
        <p:spPr>
          <a:xfrm>
            <a:off x="5191080" y="3035283"/>
            <a:ext cx="74355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D96932-0E07-BF34-A1EA-A551489E5A9C}"/>
              </a:ext>
            </a:extLst>
          </p:cNvPr>
          <p:cNvSpPr/>
          <p:nvPr/>
        </p:nvSpPr>
        <p:spPr>
          <a:xfrm>
            <a:off x="7019879" y="3308550"/>
            <a:ext cx="1469697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GATHERED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05AED8B-5041-ADA5-E0B2-E2D9B52BC721}"/>
              </a:ext>
            </a:extLst>
          </p:cNvPr>
          <p:cNvSpPr/>
          <p:nvPr/>
        </p:nvSpPr>
        <p:spPr>
          <a:xfrm>
            <a:off x="9152980" y="3620710"/>
            <a:ext cx="142537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ENEMIES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BF30C3-7B23-41D2-7228-A3B0C3B0362E}"/>
              </a:ext>
            </a:extLst>
          </p:cNvPr>
          <p:cNvSpPr/>
          <p:nvPr/>
        </p:nvSpPr>
        <p:spPr>
          <a:xfrm>
            <a:off x="2412021" y="4168153"/>
            <a:ext cx="104835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CROPS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DB1668F-3914-AD42-58C8-C280F609F3F8}"/>
              </a:ext>
            </a:extLst>
          </p:cNvPr>
          <p:cNvSpPr/>
          <p:nvPr/>
        </p:nvSpPr>
        <p:spPr>
          <a:xfrm>
            <a:off x="8602278" y="4148869"/>
            <a:ext cx="117770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TRADE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0088A0-E941-E9DD-F47D-E6538151195D}"/>
              </a:ext>
            </a:extLst>
          </p:cNvPr>
          <p:cNvSpPr/>
          <p:nvPr/>
        </p:nvSpPr>
        <p:spPr>
          <a:xfrm>
            <a:off x="3093338" y="4454413"/>
            <a:ext cx="165795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CRAFTSMEN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B0452E-853B-E22A-9027-D1B06A174C71}"/>
              </a:ext>
            </a:extLst>
          </p:cNvPr>
          <p:cNvSpPr/>
          <p:nvPr/>
        </p:nvSpPr>
        <p:spPr>
          <a:xfrm>
            <a:off x="2779574" y="5001089"/>
            <a:ext cx="209722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FOUNDATION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17A71FE-6D7E-5A41-4E1B-5EADB8996209}"/>
              </a:ext>
            </a:extLst>
          </p:cNvPr>
          <p:cNvSpPr/>
          <p:nvPr/>
        </p:nvSpPr>
        <p:spPr>
          <a:xfrm>
            <a:off x="3030585" y="5269993"/>
            <a:ext cx="165795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IDENTITY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B09190D-F494-E155-F03B-E9D4ED7B2FA3}"/>
              </a:ext>
            </a:extLst>
          </p:cNvPr>
          <p:cNvSpPr/>
          <p:nvPr/>
        </p:nvSpPr>
        <p:spPr>
          <a:xfrm>
            <a:off x="858328" y="5572261"/>
            <a:ext cx="1687648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RESIDENTS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9666C88-B0AD-0714-7791-30C8D4AD420C}"/>
              </a:ext>
            </a:extLst>
          </p:cNvPr>
          <p:cNvSpPr/>
          <p:nvPr/>
        </p:nvSpPr>
        <p:spPr>
          <a:xfrm>
            <a:off x="5078763" y="5796548"/>
            <a:ext cx="203447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PARTICIPATE</a:t>
            </a:r>
          </a:p>
        </p:txBody>
      </p:sp>
    </p:spTree>
    <p:extLst>
      <p:ext uri="{BB962C8B-B14F-4D97-AF65-F5344CB8AC3E}">
        <p14:creationId xmlns:p14="http://schemas.microsoft.com/office/powerpoint/2010/main" val="58531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3" grpId="0" animBg="1"/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A619E-57FC-1552-9B41-0BA42F2AE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7132"/>
          </a:xfrm>
        </p:spPr>
        <p:txBody>
          <a:bodyPr>
            <a:normAutofit fontScale="90000"/>
          </a:bodyPr>
          <a:lstStyle/>
          <a:p>
            <a:r>
              <a:rPr lang="en-US" dirty="0"/>
              <a:t>Vocabulary practice                         Textbook, p. 78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BB99ADA-799D-0240-ED00-3324E80CD2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897083"/>
              </p:ext>
            </p:extLst>
          </p:nvPr>
        </p:nvGraphicFramePr>
        <p:xfrm>
          <a:off x="1181818" y="1532976"/>
          <a:ext cx="9627080" cy="3939540"/>
        </p:xfrm>
        <a:graphic>
          <a:graphicData uri="http://schemas.openxmlformats.org/drawingml/2006/table">
            <a:tbl>
              <a:tblPr firstRow="1" firstCol="1" bandRow="1"/>
              <a:tblGrid>
                <a:gridCol w="3184899">
                  <a:extLst>
                    <a:ext uri="{9D8B030D-6E8A-4147-A177-3AD203B41FA5}">
                      <a16:colId xmlns:a16="http://schemas.microsoft.com/office/drawing/2014/main" val="3327881380"/>
                    </a:ext>
                  </a:extLst>
                </a:gridCol>
                <a:gridCol w="6442181">
                  <a:extLst>
                    <a:ext uri="{9D8B030D-6E8A-4147-A177-3AD203B41FA5}">
                      <a16:colId xmlns:a16="http://schemas.microsoft.com/office/drawing/2014/main" val="31485151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mainland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a. to supply, to give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112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restricted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b. main, principal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6840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to appreciate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c. to object to something, to dispute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736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to contest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d. aim, objective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5036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to argue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e. to give birth to a child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9647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unique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f. to play a part in something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4376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to provide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g. limited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664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to contribute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h. to value, to hold in high regard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08942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 chief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i. to contend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70922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 to bear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j.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 that includes the greater part of a country or territory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37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 to take place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k. special, distinctive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5260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 purpose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l. to happen, to occur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541102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142EC1F6-C374-C026-B08D-EF35AB858BDA}"/>
              </a:ext>
            </a:extLst>
          </p:cNvPr>
          <p:cNvSpPr/>
          <p:nvPr/>
        </p:nvSpPr>
        <p:spPr>
          <a:xfrm>
            <a:off x="3657600" y="1595886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19EDBE-55FA-5820-9326-5781B176C56A}"/>
              </a:ext>
            </a:extLst>
          </p:cNvPr>
          <p:cNvSpPr/>
          <p:nvPr/>
        </p:nvSpPr>
        <p:spPr>
          <a:xfrm>
            <a:off x="3657600" y="1926058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366F08-A085-4BA9-F318-C268290BFD49}"/>
              </a:ext>
            </a:extLst>
          </p:cNvPr>
          <p:cNvSpPr/>
          <p:nvPr/>
        </p:nvSpPr>
        <p:spPr>
          <a:xfrm>
            <a:off x="3657600" y="2256230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3C1D61-89B5-C57A-02B6-02DCE571E4A1}"/>
              </a:ext>
            </a:extLst>
          </p:cNvPr>
          <p:cNvSpPr/>
          <p:nvPr/>
        </p:nvSpPr>
        <p:spPr>
          <a:xfrm>
            <a:off x="3657600" y="2562890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10915F3-734E-8EAC-C4BF-311661ABA1A7}"/>
              </a:ext>
            </a:extLst>
          </p:cNvPr>
          <p:cNvSpPr/>
          <p:nvPr/>
        </p:nvSpPr>
        <p:spPr>
          <a:xfrm>
            <a:off x="3657600" y="2875121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4184F2C-2B0A-C8FE-F080-2FEA38066D30}"/>
              </a:ext>
            </a:extLst>
          </p:cNvPr>
          <p:cNvSpPr/>
          <p:nvPr/>
        </p:nvSpPr>
        <p:spPr>
          <a:xfrm>
            <a:off x="3657600" y="3224755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65D406-9613-B4C3-C7F2-9431481FF475}"/>
              </a:ext>
            </a:extLst>
          </p:cNvPr>
          <p:cNvSpPr/>
          <p:nvPr/>
        </p:nvSpPr>
        <p:spPr>
          <a:xfrm>
            <a:off x="3657600" y="3534306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A3367B-3ADE-22DD-BFF8-8A9CFD378571}"/>
              </a:ext>
            </a:extLst>
          </p:cNvPr>
          <p:cNvSpPr/>
          <p:nvPr/>
        </p:nvSpPr>
        <p:spPr>
          <a:xfrm>
            <a:off x="3657600" y="3843857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C48BCFE-1DE9-106E-9156-11CDDE858815}"/>
              </a:ext>
            </a:extLst>
          </p:cNvPr>
          <p:cNvSpPr/>
          <p:nvPr/>
        </p:nvSpPr>
        <p:spPr>
          <a:xfrm>
            <a:off x="3657600" y="4179760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C3F2678-D720-935B-6932-53315EDE796F}"/>
              </a:ext>
            </a:extLst>
          </p:cNvPr>
          <p:cNvSpPr/>
          <p:nvPr/>
        </p:nvSpPr>
        <p:spPr>
          <a:xfrm>
            <a:off x="3657600" y="4526184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CFF0AA4-03F5-C3A4-06B0-3347EB6370A0}"/>
              </a:ext>
            </a:extLst>
          </p:cNvPr>
          <p:cNvSpPr/>
          <p:nvPr/>
        </p:nvSpPr>
        <p:spPr>
          <a:xfrm>
            <a:off x="3657600" y="4866349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7A87D81-9060-2432-2B38-F31DF9A4A4A3}"/>
              </a:ext>
            </a:extLst>
          </p:cNvPr>
          <p:cNvSpPr/>
          <p:nvPr/>
        </p:nvSpPr>
        <p:spPr>
          <a:xfrm>
            <a:off x="3657600" y="5196892"/>
            <a:ext cx="33643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50116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BF414-2C59-90C5-F73B-F31F2F4B0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143"/>
          </a:xfrm>
        </p:spPr>
        <p:txBody>
          <a:bodyPr>
            <a:normAutofit fontScale="90000"/>
          </a:bodyPr>
          <a:lstStyle/>
          <a:p>
            <a:r>
              <a:rPr lang="en-US" dirty="0"/>
              <a:t>Word formation                                 Textbook, p. 79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46925C-50A1-09D4-238B-9D990F41C0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304278"/>
              </p:ext>
            </p:extLst>
          </p:nvPr>
        </p:nvGraphicFramePr>
        <p:xfrm>
          <a:off x="1328468" y="1065272"/>
          <a:ext cx="9402792" cy="2363728"/>
        </p:xfrm>
        <a:graphic>
          <a:graphicData uri="http://schemas.openxmlformats.org/drawingml/2006/table">
            <a:tbl>
              <a:tblPr firstRow="1" firstCol="1" bandRow="1"/>
              <a:tblGrid>
                <a:gridCol w="3134264">
                  <a:extLst>
                    <a:ext uri="{9D8B030D-6E8A-4147-A177-3AD203B41FA5}">
                      <a16:colId xmlns:a16="http://schemas.microsoft.com/office/drawing/2014/main" val="345322708"/>
                    </a:ext>
                  </a:extLst>
                </a:gridCol>
                <a:gridCol w="3134264">
                  <a:extLst>
                    <a:ext uri="{9D8B030D-6E8A-4147-A177-3AD203B41FA5}">
                      <a16:colId xmlns:a16="http://schemas.microsoft.com/office/drawing/2014/main" val="2418615179"/>
                    </a:ext>
                  </a:extLst>
                </a:gridCol>
                <a:gridCol w="3134264">
                  <a:extLst>
                    <a:ext uri="{9D8B030D-6E8A-4147-A177-3AD203B41FA5}">
                      <a16:colId xmlns:a16="http://schemas.microsoft.com/office/drawing/2014/main" val="40568981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NOUN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ADJECTIVE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0508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EDUCATE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637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(IN)DEPENDENCE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493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COINCIDE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4830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5784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(IN)ABILITY/(DIS)ABILITY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145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SUPPORTIVE/SUPPORTING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696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CONTRADICT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3860427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842EC63-94FC-D8B6-CEFB-5018967DDAB1}"/>
              </a:ext>
            </a:extLst>
          </p:cNvPr>
          <p:cNvSpPr/>
          <p:nvPr/>
        </p:nvSpPr>
        <p:spPr>
          <a:xfrm>
            <a:off x="5115464" y="1388852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EDUCATION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B94B20-B182-76D8-2604-B645073672D1}"/>
              </a:ext>
            </a:extLst>
          </p:cNvPr>
          <p:cNvSpPr/>
          <p:nvPr/>
        </p:nvSpPr>
        <p:spPr>
          <a:xfrm>
            <a:off x="7694762" y="1388851"/>
            <a:ext cx="331254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(UN)EDUCATED/EDUCATIONAL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5E953D-1FF6-2717-9615-6584369C7AD8}"/>
              </a:ext>
            </a:extLst>
          </p:cNvPr>
          <p:cNvSpPr/>
          <p:nvPr/>
        </p:nvSpPr>
        <p:spPr>
          <a:xfrm>
            <a:off x="2007079" y="1696528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DEPEND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B12E58-76E2-FB9F-98C3-8D8F618DE67C}"/>
              </a:ext>
            </a:extLst>
          </p:cNvPr>
          <p:cNvSpPr/>
          <p:nvPr/>
        </p:nvSpPr>
        <p:spPr>
          <a:xfrm>
            <a:off x="8149087" y="1696528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(IN)DEPENDENT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5040AB-90A5-E142-1401-7437415E0635}"/>
              </a:ext>
            </a:extLst>
          </p:cNvPr>
          <p:cNvSpPr/>
          <p:nvPr/>
        </p:nvSpPr>
        <p:spPr>
          <a:xfrm>
            <a:off x="5115464" y="2005595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COINCIDENCE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07CEC6-7B6C-D4DF-8B92-4D6206EC3364}"/>
              </a:ext>
            </a:extLst>
          </p:cNvPr>
          <p:cNvSpPr/>
          <p:nvPr/>
        </p:nvSpPr>
        <p:spPr>
          <a:xfrm>
            <a:off x="8149087" y="2005595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COINCIDENTAL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1EB01B-815E-B465-2D87-FB62D6E7D663}"/>
              </a:ext>
            </a:extLst>
          </p:cNvPr>
          <p:cNvSpPr/>
          <p:nvPr/>
        </p:nvSpPr>
        <p:spPr>
          <a:xfrm>
            <a:off x="1920815" y="2270139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987A7B-0D27-D9FF-1C74-9AA8520E5B27}"/>
              </a:ext>
            </a:extLst>
          </p:cNvPr>
          <p:cNvSpPr/>
          <p:nvPr/>
        </p:nvSpPr>
        <p:spPr>
          <a:xfrm>
            <a:off x="8149087" y="2288781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ADDITIONAL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4DF2A2-FBD6-B608-588C-D8F5CD861559}"/>
              </a:ext>
            </a:extLst>
          </p:cNvPr>
          <p:cNvSpPr/>
          <p:nvPr/>
        </p:nvSpPr>
        <p:spPr>
          <a:xfrm>
            <a:off x="1963947" y="2571967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ENABLE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02FA58-9659-A96D-B924-92817C402005}"/>
              </a:ext>
            </a:extLst>
          </p:cNvPr>
          <p:cNvSpPr/>
          <p:nvPr/>
        </p:nvSpPr>
        <p:spPr>
          <a:xfrm>
            <a:off x="8149087" y="2571967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(UN)ABLE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CA1FDCD-3432-57CA-4D7E-91600348A23D}"/>
              </a:ext>
            </a:extLst>
          </p:cNvPr>
          <p:cNvSpPr/>
          <p:nvPr/>
        </p:nvSpPr>
        <p:spPr>
          <a:xfrm>
            <a:off x="1963947" y="2861001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SUPPORT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92F0C8E-53DA-ADF2-F683-6FBDF453AE24}"/>
              </a:ext>
            </a:extLst>
          </p:cNvPr>
          <p:cNvSpPr/>
          <p:nvPr/>
        </p:nvSpPr>
        <p:spPr>
          <a:xfrm>
            <a:off x="5115464" y="2861000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SUPPPORT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EB786FD-980E-11B2-37B6-35E36C1C1097}"/>
              </a:ext>
            </a:extLst>
          </p:cNvPr>
          <p:cNvSpPr/>
          <p:nvPr/>
        </p:nvSpPr>
        <p:spPr>
          <a:xfrm>
            <a:off x="5115464" y="3167147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CONTRADICTION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6CB856-2313-7F9B-4B79-DB5AA5DFDA9C}"/>
              </a:ext>
            </a:extLst>
          </p:cNvPr>
          <p:cNvSpPr/>
          <p:nvPr/>
        </p:nvSpPr>
        <p:spPr>
          <a:xfrm>
            <a:off x="8149087" y="3167146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CONTRADICTORY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A61F3D-D2D9-8B28-4A83-D6B5431904CC}"/>
              </a:ext>
            </a:extLst>
          </p:cNvPr>
          <p:cNvSpPr txBox="1"/>
          <p:nvPr/>
        </p:nvSpPr>
        <p:spPr>
          <a:xfrm>
            <a:off x="1094116" y="3752579"/>
            <a:ext cx="9871496" cy="2301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Our next archeological excavation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necessitates______________funding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When the different sources agree it is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called_______________evidence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when they do not agree it is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called____________________evidence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Spartan women were expected to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be______________of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their husbands.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Girls were generally not_______________, as the purpose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of_______________in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ancient Athens was to produce good male citizens.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The ancient Athenians believed that laws should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be_________________of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religious belief.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AAAF77-3E23-404D-A235-D85806F01DFD}"/>
              </a:ext>
            </a:extLst>
          </p:cNvPr>
          <p:cNvSpPr/>
          <p:nvPr/>
        </p:nvSpPr>
        <p:spPr>
          <a:xfrm>
            <a:off x="5736566" y="3835831"/>
            <a:ext cx="152687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ADDITIONAL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F991019-792A-302D-546D-B72D59284240}"/>
              </a:ext>
            </a:extLst>
          </p:cNvPr>
          <p:cNvSpPr/>
          <p:nvPr/>
        </p:nvSpPr>
        <p:spPr>
          <a:xfrm>
            <a:off x="5647426" y="4159410"/>
            <a:ext cx="161601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SUPPORTING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5013FC2-21D8-DAA9-90FD-3F02ED68F26A}"/>
              </a:ext>
            </a:extLst>
          </p:cNvPr>
          <p:cNvSpPr/>
          <p:nvPr/>
        </p:nvSpPr>
        <p:spPr>
          <a:xfrm>
            <a:off x="1791418" y="4474117"/>
            <a:ext cx="2173857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CONTRADICTORY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22554CC-0EBB-91C1-41C7-38360B709CFE}"/>
              </a:ext>
            </a:extLst>
          </p:cNvPr>
          <p:cNvSpPr/>
          <p:nvPr/>
        </p:nvSpPr>
        <p:spPr>
          <a:xfrm>
            <a:off x="4764656" y="4774753"/>
            <a:ext cx="149812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SUPPORTIVE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FD50748-FB1D-E890-6661-81A1336BC406}"/>
              </a:ext>
            </a:extLst>
          </p:cNvPr>
          <p:cNvSpPr/>
          <p:nvPr/>
        </p:nvSpPr>
        <p:spPr>
          <a:xfrm>
            <a:off x="3729487" y="5115529"/>
            <a:ext cx="161601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EDUCATED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CE0C918-3692-2E6E-0976-DFB14C855284}"/>
              </a:ext>
            </a:extLst>
          </p:cNvPr>
          <p:cNvSpPr/>
          <p:nvPr/>
        </p:nvSpPr>
        <p:spPr>
          <a:xfrm>
            <a:off x="7172866" y="5117007"/>
            <a:ext cx="161601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EDUCATION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E8A9E0-629D-1CAC-A44E-8449C46299FD}"/>
              </a:ext>
            </a:extLst>
          </p:cNvPr>
          <p:cNvSpPr/>
          <p:nvPr/>
        </p:nvSpPr>
        <p:spPr>
          <a:xfrm>
            <a:off x="6196641" y="5732350"/>
            <a:ext cx="183455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INDEPENDENT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68313B-5446-BB61-42D5-338E28F408AC}"/>
              </a:ext>
            </a:extLst>
          </p:cNvPr>
          <p:cNvCxnSpPr>
            <a:cxnSpLocks/>
          </p:cNvCxnSpPr>
          <p:nvPr/>
        </p:nvCxnSpPr>
        <p:spPr>
          <a:xfrm flipH="1">
            <a:off x="1094116" y="2104845"/>
            <a:ext cx="1174631" cy="13241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63CA7604-448F-F14B-9B46-9BC24AF2AE7D}"/>
              </a:ext>
            </a:extLst>
          </p:cNvPr>
          <p:cNvSpPr txBox="1"/>
          <p:nvPr/>
        </p:nvSpPr>
        <p:spPr>
          <a:xfrm>
            <a:off x="877018" y="3499833"/>
            <a:ext cx="2262997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to coincide </a:t>
            </a:r>
            <a:r>
              <a:rPr lang="en-US" sz="1400" dirty="0"/>
              <a:t>– </a:t>
            </a:r>
            <a:r>
              <a:rPr lang="en-US" sz="1400" b="1" dirty="0" err="1"/>
              <a:t>podudarati</a:t>
            </a:r>
            <a:r>
              <a:rPr lang="en-US" sz="1400" b="1" dirty="0"/>
              <a:t> se 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A472D00-9178-89A7-5893-4CF5FD3846F6}"/>
              </a:ext>
            </a:extLst>
          </p:cNvPr>
          <p:cNvCxnSpPr>
            <a:cxnSpLocks/>
          </p:cNvCxnSpPr>
          <p:nvPr/>
        </p:nvCxnSpPr>
        <p:spPr>
          <a:xfrm flipH="1">
            <a:off x="4954438" y="2132048"/>
            <a:ext cx="304799" cy="13226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21997FF9-67A0-72F8-D94D-1C281FF0243B}"/>
              </a:ext>
            </a:extLst>
          </p:cNvPr>
          <p:cNvSpPr txBox="1"/>
          <p:nvPr/>
        </p:nvSpPr>
        <p:spPr>
          <a:xfrm>
            <a:off x="4675517" y="3470639"/>
            <a:ext cx="309688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coincidence </a:t>
            </a:r>
            <a:r>
              <a:rPr lang="en-US" sz="1400" dirty="0"/>
              <a:t>– </a:t>
            </a:r>
            <a:r>
              <a:rPr lang="en-US" sz="1400" b="1" dirty="0" err="1"/>
              <a:t>podudarnost</a:t>
            </a:r>
            <a:r>
              <a:rPr lang="en-US" sz="1400" b="1" dirty="0"/>
              <a:t>, </a:t>
            </a:r>
            <a:r>
              <a:rPr lang="en-US" sz="1400" b="1" dirty="0" err="1"/>
              <a:t>slučajnost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29167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BF414-2C59-90C5-F73B-F31F2F4B0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143"/>
          </a:xfrm>
        </p:spPr>
        <p:txBody>
          <a:bodyPr>
            <a:normAutofit fontScale="90000"/>
          </a:bodyPr>
          <a:lstStyle/>
          <a:p>
            <a:r>
              <a:rPr lang="en-US" dirty="0"/>
              <a:t>Word formation                                 Textbook, p. 79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46925C-50A1-09D4-238B-9D990F41C021}"/>
              </a:ext>
            </a:extLst>
          </p:cNvPr>
          <p:cNvGraphicFramePr>
            <a:graphicFrameLocks noGrp="1"/>
          </p:cNvGraphicFramePr>
          <p:nvPr/>
        </p:nvGraphicFramePr>
        <p:xfrm>
          <a:off x="1328468" y="1065272"/>
          <a:ext cx="9402792" cy="2363728"/>
        </p:xfrm>
        <a:graphic>
          <a:graphicData uri="http://schemas.openxmlformats.org/drawingml/2006/table">
            <a:tbl>
              <a:tblPr firstRow="1" firstCol="1" bandRow="1"/>
              <a:tblGrid>
                <a:gridCol w="3134264">
                  <a:extLst>
                    <a:ext uri="{9D8B030D-6E8A-4147-A177-3AD203B41FA5}">
                      <a16:colId xmlns:a16="http://schemas.microsoft.com/office/drawing/2014/main" val="345322708"/>
                    </a:ext>
                  </a:extLst>
                </a:gridCol>
                <a:gridCol w="3134264">
                  <a:extLst>
                    <a:ext uri="{9D8B030D-6E8A-4147-A177-3AD203B41FA5}">
                      <a16:colId xmlns:a16="http://schemas.microsoft.com/office/drawing/2014/main" val="2418615179"/>
                    </a:ext>
                  </a:extLst>
                </a:gridCol>
                <a:gridCol w="3134264">
                  <a:extLst>
                    <a:ext uri="{9D8B030D-6E8A-4147-A177-3AD203B41FA5}">
                      <a16:colId xmlns:a16="http://schemas.microsoft.com/office/drawing/2014/main" val="40568981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NOUN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ADJECTIVE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0508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EDUCATE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637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(IN)DEPENDENCE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493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COINCIDE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4830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5784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(IN)ABILITY/(DIS)ABILITY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145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SUPPORTIVE/SUPPORTING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696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CONTRADICT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3860427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842EC63-94FC-D8B6-CEFB-5018967DDAB1}"/>
              </a:ext>
            </a:extLst>
          </p:cNvPr>
          <p:cNvSpPr/>
          <p:nvPr/>
        </p:nvSpPr>
        <p:spPr>
          <a:xfrm>
            <a:off x="5115464" y="1388852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EDUCATION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B94B20-B182-76D8-2604-B645073672D1}"/>
              </a:ext>
            </a:extLst>
          </p:cNvPr>
          <p:cNvSpPr/>
          <p:nvPr/>
        </p:nvSpPr>
        <p:spPr>
          <a:xfrm>
            <a:off x="7694762" y="1388851"/>
            <a:ext cx="331254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(UN)EDUCATED/EDUCATIONAL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5E953D-1FF6-2717-9615-6584369C7AD8}"/>
              </a:ext>
            </a:extLst>
          </p:cNvPr>
          <p:cNvSpPr/>
          <p:nvPr/>
        </p:nvSpPr>
        <p:spPr>
          <a:xfrm>
            <a:off x="2007079" y="1696528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DEPEND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B12E58-76E2-FB9F-98C3-8D8F618DE67C}"/>
              </a:ext>
            </a:extLst>
          </p:cNvPr>
          <p:cNvSpPr/>
          <p:nvPr/>
        </p:nvSpPr>
        <p:spPr>
          <a:xfrm>
            <a:off x="8149087" y="1696528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(IN)DEPENDENT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5040AB-90A5-E142-1401-7437415E0635}"/>
              </a:ext>
            </a:extLst>
          </p:cNvPr>
          <p:cNvSpPr/>
          <p:nvPr/>
        </p:nvSpPr>
        <p:spPr>
          <a:xfrm>
            <a:off x="5115464" y="2005595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COINCIDENCE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07CEC6-7B6C-D4DF-8B92-4D6206EC3364}"/>
              </a:ext>
            </a:extLst>
          </p:cNvPr>
          <p:cNvSpPr/>
          <p:nvPr/>
        </p:nvSpPr>
        <p:spPr>
          <a:xfrm>
            <a:off x="8149087" y="2005595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COINCIDENTAL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1EB01B-815E-B465-2D87-FB62D6E7D663}"/>
              </a:ext>
            </a:extLst>
          </p:cNvPr>
          <p:cNvSpPr/>
          <p:nvPr/>
        </p:nvSpPr>
        <p:spPr>
          <a:xfrm>
            <a:off x="1920815" y="2270139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987A7B-0D27-D9FF-1C74-9AA8520E5B27}"/>
              </a:ext>
            </a:extLst>
          </p:cNvPr>
          <p:cNvSpPr/>
          <p:nvPr/>
        </p:nvSpPr>
        <p:spPr>
          <a:xfrm>
            <a:off x="8149087" y="2288781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ADDITIONAL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4DF2A2-FBD6-B608-588C-D8F5CD861559}"/>
              </a:ext>
            </a:extLst>
          </p:cNvPr>
          <p:cNvSpPr/>
          <p:nvPr/>
        </p:nvSpPr>
        <p:spPr>
          <a:xfrm>
            <a:off x="1963947" y="2571967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ENABLE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02FA58-9659-A96D-B924-92817C402005}"/>
              </a:ext>
            </a:extLst>
          </p:cNvPr>
          <p:cNvSpPr/>
          <p:nvPr/>
        </p:nvSpPr>
        <p:spPr>
          <a:xfrm>
            <a:off x="8149087" y="2571967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(UN)ABLE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CA1FDCD-3432-57CA-4D7E-91600348A23D}"/>
              </a:ext>
            </a:extLst>
          </p:cNvPr>
          <p:cNvSpPr/>
          <p:nvPr/>
        </p:nvSpPr>
        <p:spPr>
          <a:xfrm>
            <a:off x="1963947" y="2861001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SUPPORT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92F0C8E-53DA-ADF2-F683-6FBDF453AE24}"/>
              </a:ext>
            </a:extLst>
          </p:cNvPr>
          <p:cNvSpPr/>
          <p:nvPr/>
        </p:nvSpPr>
        <p:spPr>
          <a:xfrm>
            <a:off x="5115464" y="2861000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SUPPPORT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EB786FD-980E-11B2-37B6-35E36C1C1097}"/>
              </a:ext>
            </a:extLst>
          </p:cNvPr>
          <p:cNvSpPr/>
          <p:nvPr/>
        </p:nvSpPr>
        <p:spPr>
          <a:xfrm>
            <a:off x="5115464" y="3167147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CONTRADICTION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6CB856-2313-7F9B-4B79-DB5AA5DFDA9C}"/>
              </a:ext>
            </a:extLst>
          </p:cNvPr>
          <p:cNvSpPr/>
          <p:nvPr/>
        </p:nvSpPr>
        <p:spPr>
          <a:xfrm>
            <a:off x="8149087" y="3167146"/>
            <a:ext cx="195819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CONTRADICTORY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28A461C-5E7D-472A-5A29-D55862D65AC2}"/>
              </a:ext>
            </a:extLst>
          </p:cNvPr>
          <p:cNvSpPr txBox="1"/>
          <p:nvPr/>
        </p:nvSpPr>
        <p:spPr>
          <a:xfrm>
            <a:off x="1017917" y="3821456"/>
            <a:ext cx="10413521" cy="2301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The actual role that citizens of ancient Athens had in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politics_______________on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their position in society.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The views of these two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historians_____________on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​range of ​subjects.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Herodotus’ description of the event includes a chain of strange_______________.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This new piece of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evidence______________us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reconstruct the story in more detail.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Historical empathy is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the______________to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understand what happened in the past from the perspective of the people living at the time.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644418-3710-2B45-72EA-66BD58B2BEF1}"/>
              </a:ext>
            </a:extLst>
          </p:cNvPr>
          <p:cNvSpPr/>
          <p:nvPr/>
        </p:nvSpPr>
        <p:spPr>
          <a:xfrm>
            <a:off x="6886754" y="3904846"/>
            <a:ext cx="161601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DEPENDED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448974A-701A-267E-E851-66EE36832854}"/>
              </a:ext>
            </a:extLst>
          </p:cNvPr>
          <p:cNvSpPr/>
          <p:nvPr/>
        </p:nvSpPr>
        <p:spPr>
          <a:xfrm>
            <a:off x="4413848" y="4213913"/>
            <a:ext cx="1452114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COINCIDE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538FDF-299C-73FE-1804-3481B61ECEDD}"/>
              </a:ext>
            </a:extLst>
          </p:cNvPr>
          <p:cNvSpPr/>
          <p:nvPr/>
        </p:nvSpPr>
        <p:spPr>
          <a:xfrm>
            <a:off x="7073660" y="4576175"/>
            <a:ext cx="161601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COINCIDENCES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B29049F-501F-9E22-E1A8-E0B9997F840B}"/>
              </a:ext>
            </a:extLst>
          </p:cNvPr>
          <p:cNvSpPr/>
          <p:nvPr/>
        </p:nvSpPr>
        <p:spPr>
          <a:xfrm>
            <a:off x="3879011" y="4860300"/>
            <a:ext cx="152975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ENABLES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5DEA0F-21EC-A2B3-C5EE-BA17475384CE}"/>
              </a:ext>
            </a:extLst>
          </p:cNvPr>
          <p:cNvSpPr/>
          <p:nvPr/>
        </p:nvSpPr>
        <p:spPr>
          <a:xfrm>
            <a:off x="3835878" y="5181461"/>
            <a:ext cx="152975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ABILITY</a:t>
            </a:r>
          </a:p>
        </p:txBody>
      </p:sp>
    </p:spTree>
    <p:extLst>
      <p:ext uri="{BB962C8B-B14F-4D97-AF65-F5344CB8AC3E}">
        <p14:creationId xmlns:p14="http://schemas.microsoft.com/office/powerpoint/2010/main" val="335296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19795-F6C7-6F60-1E9A-E81911776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339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Conditional sentences                       </a:t>
            </a:r>
            <a:r>
              <a:rPr lang="en-US" dirty="0"/>
              <a:t>Textbook, p. 79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AEDA8E-28A1-821F-A4F0-946C4C29A497}"/>
              </a:ext>
            </a:extLst>
          </p:cNvPr>
          <p:cNvSpPr txBox="1"/>
          <p:nvPr/>
        </p:nvSpPr>
        <p:spPr>
          <a:xfrm>
            <a:off x="664235" y="1277169"/>
            <a:ext cx="11162581" cy="4850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If I______________(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 slave in ancient Greece I_____________(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 miserable life.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If you_____________(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this part of Greece, you_____________(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many historical places.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Annie failed her history test, but if she_____________(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STUDY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harder, she______________(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If historians_____________(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on only one source of evidence, their conclusion______________ 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NOT/BE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very reliable.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What_______________(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YOUR LIFE/BE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like if you______________(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in ancient Sparta or in ancient Athens?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If you______________(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NOT/KNOW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your past, you_____________(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NOT/HAVE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 future.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If I_____________(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all the missing pieces of evidence I________________(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able to reconstruct the sequence of that historical event years ago!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If I______________(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the opportunity to live my life again, I_____________ 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all the same mistakes.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He______________(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NOT/HAVE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that many difficulties in obtaining the necessary permits if the British Museum______________(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SUPPORT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his project financially.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If Calvert_____________(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NOT/GIVE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Schliemann the precise location, he______________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FIND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the archeological proof of the existence of Troy.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460CAA-E193-EB20-583D-9E825B0ED4A1}"/>
              </a:ext>
            </a:extLst>
          </p:cNvPr>
          <p:cNvSpPr/>
          <p:nvPr/>
        </p:nvSpPr>
        <p:spPr>
          <a:xfrm>
            <a:off x="1334217" y="1381704"/>
            <a:ext cx="2021457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HAD BEEN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3C9677-405B-0B89-B4A3-25A876B19B70}"/>
              </a:ext>
            </a:extLst>
          </p:cNvPr>
          <p:cNvSpPr/>
          <p:nvPr/>
        </p:nvSpPr>
        <p:spPr>
          <a:xfrm>
            <a:off x="5923470" y="1381703"/>
            <a:ext cx="215948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WOULD HAVE HAD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E89C9C2-D54F-E43E-45AA-90472FA54857}"/>
              </a:ext>
            </a:extLst>
          </p:cNvPr>
          <p:cNvSpPr/>
          <p:nvPr/>
        </p:nvSpPr>
        <p:spPr>
          <a:xfrm>
            <a:off x="1558503" y="1684647"/>
            <a:ext cx="2254372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VISIT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862C05-2764-6DE0-5039-32225FDBF3EF}"/>
              </a:ext>
            </a:extLst>
          </p:cNvPr>
          <p:cNvSpPr/>
          <p:nvPr/>
        </p:nvSpPr>
        <p:spPr>
          <a:xfrm>
            <a:off x="6095999" y="1684647"/>
            <a:ext cx="1986952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WILL SEE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6180B0-F99F-9BB1-18E4-73741E5676E7}"/>
              </a:ext>
            </a:extLst>
          </p:cNvPr>
          <p:cNvSpPr/>
          <p:nvPr/>
        </p:nvSpPr>
        <p:spPr>
          <a:xfrm>
            <a:off x="4479982" y="2014388"/>
            <a:ext cx="241252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HAD STUDIED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2F02FA-13AF-BFD6-C3A7-F538B3E5603E}"/>
              </a:ext>
            </a:extLst>
          </p:cNvPr>
          <p:cNvSpPr/>
          <p:nvPr/>
        </p:nvSpPr>
        <p:spPr>
          <a:xfrm>
            <a:off x="8011063" y="2014387"/>
            <a:ext cx="241252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WOULD HAVE PASSED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F1023A-F9F6-1F45-3597-E9104B38A32F}"/>
              </a:ext>
            </a:extLst>
          </p:cNvPr>
          <p:cNvSpPr/>
          <p:nvPr/>
        </p:nvSpPr>
        <p:spPr>
          <a:xfrm>
            <a:off x="2127847" y="2316412"/>
            <a:ext cx="2352135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FOCUS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7B5FC73-1007-1ECF-3A76-92F134990B23}"/>
              </a:ext>
            </a:extLst>
          </p:cNvPr>
          <p:cNvSpPr/>
          <p:nvPr/>
        </p:nvSpPr>
        <p:spPr>
          <a:xfrm>
            <a:off x="9123870" y="2316412"/>
            <a:ext cx="259080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IS NOT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4DF31D-2497-A352-AFAC-D655B54163B1}"/>
              </a:ext>
            </a:extLst>
          </p:cNvPr>
          <p:cNvSpPr/>
          <p:nvPr/>
        </p:nvSpPr>
        <p:spPr>
          <a:xfrm>
            <a:off x="1558503" y="2948177"/>
            <a:ext cx="3418938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WOULD YOUR LIVE HAVE BEEN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792FAA1-9E5B-2983-CDA3-6DDD80CDD0A3}"/>
              </a:ext>
            </a:extLst>
          </p:cNvPr>
          <p:cNvSpPr/>
          <p:nvPr/>
        </p:nvSpPr>
        <p:spPr>
          <a:xfrm>
            <a:off x="6084496" y="2948176"/>
            <a:ext cx="219686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HAD LIVED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8562B41-A854-2E82-9D85-7EFE1460FED9}"/>
              </a:ext>
            </a:extLst>
          </p:cNvPr>
          <p:cNvSpPr/>
          <p:nvPr/>
        </p:nvSpPr>
        <p:spPr>
          <a:xfrm>
            <a:off x="1558502" y="3573393"/>
            <a:ext cx="304800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DON’T KNOW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4D5A346-7940-6D93-D7C3-38E0752A21DD}"/>
              </a:ext>
            </a:extLst>
          </p:cNvPr>
          <p:cNvSpPr/>
          <p:nvPr/>
        </p:nvSpPr>
        <p:spPr>
          <a:xfrm>
            <a:off x="6084496" y="3573393"/>
            <a:ext cx="2688567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DON’T HAVE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3AF8EFF-B6EE-B1AE-A340-1ADF01C90DA5}"/>
              </a:ext>
            </a:extLst>
          </p:cNvPr>
          <p:cNvSpPr/>
          <p:nvPr/>
        </p:nvSpPr>
        <p:spPr>
          <a:xfrm>
            <a:off x="1397477" y="3909823"/>
            <a:ext cx="224862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HAD HAD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10641D1-3971-3E8F-7D7F-15604C29F351}"/>
              </a:ext>
            </a:extLst>
          </p:cNvPr>
          <p:cNvSpPr/>
          <p:nvPr/>
        </p:nvSpPr>
        <p:spPr>
          <a:xfrm>
            <a:off x="7274942" y="3898003"/>
            <a:ext cx="218536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WOULD HAVE BEEN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C32EE4E-D05F-D10E-9596-A55EB783B62E}"/>
              </a:ext>
            </a:extLst>
          </p:cNvPr>
          <p:cNvSpPr/>
          <p:nvPr/>
        </p:nvSpPr>
        <p:spPr>
          <a:xfrm>
            <a:off x="1334217" y="4508101"/>
            <a:ext cx="2311882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40CA031-AB92-B2E7-3594-081E5EE17DB1}"/>
              </a:ext>
            </a:extLst>
          </p:cNvPr>
          <p:cNvSpPr/>
          <p:nvPr/>
        </p:nvSpPr>
        <p:spPr>
          <a:xfrm>
            <a:off x="7274942" y="4523220"/>
            <a:ext cx="231188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WOULD MAKE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B5712F5-1DD6-7715-C5F6-2A04F3930DB4}"/>
              </a:ext>
            </a:extLst>
          </p:cNvPr>
          <p:cNvSpPr/>
          <p:nvPr/>
        </p:nvSpPr>
        <p:spPr>
          <a:xfrm>
            <a:off x="1334217" y="4836923"/>
            <a:ext cx="2961738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WOULD NOT HAVE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6783A4C-AB5C-0CDC-068F-9BC1980760D5}"/>
              </a:ext>
            </a:extLst>
          </p:cNvPr>
          <p:cNvSpPr/>
          <p:nvPr/>
        </p:nvSpPr>
        <p:spPr>
          <a:xfrm>
            <a:off x="1618888" y="5153407"/>
            <a:ext cx="275470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SUPPORTED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32BFA99-666B-8259-83B6-F2CF194E4C94}"/>
              </a:ext>
            </a:extLst>
          </p:cNvPr>
          <p:cNvSpPr/>
          <p:nvPr/>
        </p:nvSpPr>
        <p:spPr>
          <a:xfrm>
            <a:off x="2274495" y="5476296"/>
            <a:ext cx="270294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HADN’T GIVEN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ACABF98-FE25-3A68-CE41-23EC844787A1}"/>
              </a:ext>
            </a:extLst>
          </p:cNvPr>
          <p:cNvSpPr/>
          <p:nvPr/>
        </p:nvSpPr>
        <p:spPr>
          <a:xfrm>
            <a:off x="8899584" y="5468687"/>
            <a:ext cx="259080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WOULDN’T HAVE FOUND</a:t>
            </a:r>
          </a:p>
        </p:txBody>
      </p:sp>
    </p:spTree>
    <p:extLst>
      <p:ext uri="{BB962C8B-B14F-4D97-AF65-F5344CB8AC3E}">
        <p14:creationId xmlns:p14="http://schemas.microsoft.com/office/powerpoint/2010/main" val="11662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05D53-1EF1-55B4-D935-C5E173EB5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751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Conditional sentences   </a:t>
            </a:r>
            <a:r>
              <a:rPr lang="en-US" dirty="0"/>
              <a:t>Practice book, p. 192, ex.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48876B-D0F6-C959-AA7E-C3051C4062D0}"/>
              </a:ext>
            </a:extLst>
          </p:cNvPr>
          <p:cNvSpPr txBox="1"/>
          <p:nvPr/>
        </p:nvSpPr>
        <p:spPr>
          <a:xfrm>
            <a:off x="1155939" y="1124782"/>
            <a:ext cx="9512780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Rewrite the following sentences using conditional sentences. Use passive forms if necessary: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5439B7-2D26-9BC3-8609-769ACCFDABE5}"/>
              </a:ext>
            </a:extLst>
          </p:cNvPr>
          <p:cNvSpPr txBox="1"/>
          <p:nvPr/>
        </p:nvSpPr>
        <p:spPr>
          <a:xfrm>
            <a:off x="1155939" y="2125587"/>
            <a:ext cx="9512780" cy="3257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I didn’t attend his first exhibition at the History Museum because I wasn’t invited.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If____________________________________________________________________________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He doesn’t have the appropriate qualifications so he won’t apply for the job.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If____________________________________________________________________________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They didn’t know the exact location and this is why they didn’t start the excavation on time.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If____________________________________________________________________________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I couldn’t take part in the excavation process because I applied after the deadline.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If____________________________________________________________________________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We don’t have the necessary data so we can’t do the analysis.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If____________________________________________________________________________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35104A-80D4-2E79-917D-0CD958EC3994}"/>
              </a:ext>
            </a:extLst>
          </p:cNvPr>
          <p:cNvSpPr/>
          <p:nvPr/>
        </p:nvSpPr>
        <p:spPr>
          <a:xfrm>
            <a:off x="1523282" y="2563523"/>
            <a:ext cx="8517866" cy="224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 HAD BEEN INVITED, I WOULD HAVE ATTENDED  his first exhibition…..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DF8A45-4D00-4336-6B04-1A46D624BA5E}"/>
              </a:ext>
            </a:extLst>
          </p:cNvPr>
          <p:cNvSpPr/>
          <p:nvPr/>
        </p:nvSpPr>
        <p:spPr>
          <a:xfrm>
            <a:off x="1523281" y="3161968"/>
            <a:ext cx="8517866" cy="224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he HAD the appropriate qualifications, he WOULD APPLY for the job.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92C58E7-FAEE-5C80-27C6-97D0CBDCABEA}"/>
              </a:ext>
            </a:extLst>
          </p:cNvPr>
          <p:cNvSpPr/>
          <p:nvPr/>
        </p:nvSpPr>
        <p:spPr>
          <a:xfrm>
            <a:off x="1523281" y="3818095"/>
            <a:ext cx="8517866" cy="224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they HAD KNOWN the exact location, they WOULD HAVE STARTED the excavation…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DAFAB5-53A8-D14B-52B4-20BD23CE306C}"/>
              </a:ext>
            </a:extLst>
          </p:cNvPr>
          <p:cNvSpPr/>
          <p:nvPr/>
        </p:nvSpPr>
        <p:spPr>
          <a:xfrm>
            <a:off x="1474397" y="4422636"/>
            <a:ext cx="8517866" cy="224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 HAD APPLIED </a:t>
            </a:r>
            <a:r>
              <a:rPr lang="en-US" b="1" dirty="0">
                <a:solidFill>
                  <a:srgbClr val="FF0000"/>
                </a:solidFill>
              </a:rPr>
              <a:t>BEFORE</a:t>
            </a:r>
            <a:r>
              <a:rPr lang="en-US" b="1" dirty="0">
                <a:solidFill>
                  <a:schemeClr val="tx1"/>
                </a:solidFill>
              </a:rPr>
              <a:t> the deadline, I COULD HAVE TAKEN part in the excavation …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D3856B-E011-C641-04C4-D3C8F9F1649C}"/>
              </a:ext>
            </a:extLst>
          </p:cNvPr>
          <p:cNvSpPr/>
          <p:nvPr/>
        </p:nvSpPr>
        <p:spPr>
          <a:xfrm>
            <a:off x="1474397" y="5078763"/>
            <a:ext cx="8517866" cy="224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we HAD the necessary data, we COULD DO the analysis.</a:t>
            </a:r>
          </a:p>
        </p:txBody>
      </p:sp>
    </p:spTree>
    <p:extLst>
      <p:ext uri="{BB962C8B-B14F-4D97-AF65-F5344CB8AC3E}">
        <p14:creationId xmlns:p14="http://schemas.microsoft.com/office/powerpoint/2010/main" val="158812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05D53-1EF1-55B4-D935-C5E173EB5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751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Conditional sentences   </a:t>
            </a:r>
            <a:r>
              <a:rPr lang="en-US" dirty="0"/>
              <a:t>Practice book, p. 192, ex.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48876B-D0F6-C959-AA7E-C3051C4062D0}"/>
              </a:ext>
            </a:extLst>
          </p:cNvPr>
          <p:cNvSpPr txBox="1"/>
          <p:nvPr/>
        </p:nvSpPr>
        <p:spPr>
          <a:xfrm>
            <a:off x="1155939" y="1124782"/>
            <a:ext cx="9512780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Rewrite the following sentences using conditional sentences. Use passive forms if necessary: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013752-9052-6200-A4C9-FCD2F65AAC23}"/>
              </a:ext>
            </a:extLst>
          </p:cNvPr>
          <p:cNvSpPr txBox="1"/>
          <p:nvPr/>
        </p:nvSpPr>
        <p:spPr>
          <a:xfrm>
            <a:off x="1240047" y="2131115"/>
            <a:ext cx="9711906" cy="3236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He refused to work overtime so he wasn’t promoted.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If____________________________________________________________________________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I don’t have enough money to pay for the tuition fees so I can’t apply for that postgraduate course.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If____________________________________________________________________________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We cannot reconstruct the past events accurately because we don’t have enough evidence.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If____________________________________________________________________________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We don’t have any reliable archeological evidence and we cannot make any valid conclusions.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If____________________________________________________________________________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He wasn’t given the right directions and this is why he was lost.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If____________________________________________________________________________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269FB5-CEFB-0CAB-C7F0-CCB136EB9C8E}"/>
              </a:ext>
            </a:extLst>
          </p:cNvPr>
          <p:cNvSpPr/>
          <p:nvPr/>
        </p:nvSpPr>
        <p:spPr>
          <a:xfrm>
            <a:off x="1523282" y="2537644"/>
            <a:ext cx="8517866" cy="224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 he HADN’T REFUSED to work overtime, he WOULD HAVE BEEN PROMOTED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90967E-F8D6-1B31-3045-4798DC0962D9}"/>
              </a:ext>
            </a:extLst>
          </p:cNvPr>
          <p:cNvSpPr/>
          <p:nvPr/>
        </p:nvSpPr>
        <p:spPr>
          <a:xfrm>
            <a:off x="1523282" y="3167901"/>
            <a:ext cx="8517866" cy="224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 HAD enough money to pay for the tuition fees, I COULD APPLY…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64011F-2315-DBCD-0198-9ED0CF2B8550}"/>
              </a:ext>
            </a:extLst>
          </p:cNvPr>
          <p:cNvSpPr/>
          <p:nvPr/>
        </p:nvSpPr>
        <p:spPr>
          <a:xfrm>
            <a:off x="1523282" y="3804902"/>
            <a:ext cx="8517866" cy="224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we HAD enough evidence, we COULD RECONSTRUCT the past…..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EE69A2-B9BE-8893-C8F5-EE8BFC4C7BB1}"/>
              </a:ext>
            </a:extLst>
          </p:cNvPr>
          <p:cNvSpPr/>
          <p:nvPr/>
        </p:nvSpPr>
        <p:spPr>
          <a:xfrm>
            <a:off x="1523282" y="4436374"/>
            <a:ext cx="8517866" cy="224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HAD some reliable evidence, we COULD MAKE some valid conclusions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74B2DC-C4B5-25C6-4A32-0CF767688952}"/>
              </a:ext>
            </a:extLst>
          </p:cNvPr>
          <p:cNvSpPr/>
          <p:nvPr/>
        </p:nvSpPr>
        <p:spPr>
          <a:xfrm>
            <a:off x="1523282" y="5052071"/>
            <a:ext cx="8517866" cy="2242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He HAD BEEN GIVEN the right directions, he WOULDN’T HAVE BEEN LOST. </a:t>
            </a:r>
          </a:p>
        </p:txBody>
      </p:sp>
    </p:spTree>
    <p:extLst>
      <p:ext uri="{BB962C8B-B14F-4D97-AF65-F5344CB8AC3E}">
        <p14:creationId xmlns:p14="http://schemas.microsoft.com/office/powerpoint/2010/main" val="315339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700E8-A48E-061C-B745-33EA2A2D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2626"/>
          </a:xfrm>
        </p:spPr>
        <p:txBody>
          <a:bodyPr>
            <a:normAutofit fontScale="90000"/>
          </a:bodyPr>
          <a:lstStyle/>
          <a:p>
            <a:r>
              <a:rPr lang="en-US" dirty="0"/>
              <a:t>Gap-filling exercise                            Textbook, p. 80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2A8C95-653F-9128-D98A-805646C9A946}"/>
              </a:ext>
            </a:extLst>
          </p:cNvPr>
          <p:cNvSpPr txBox="1"/>
          <p:nvPr/>
        </p:nvSpPr>
        <p:spPr>
          <a:xfrm>
            <a:off x="544902" y="942218"/>
            <a:ext cx="10808898" cy="5454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discovery of Troy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According to a (1)___________(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WIDE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published legend, the (2)___________(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of the true site of Troy was Heinrich Schliemann, (3)____________(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(4)___________(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SPEAK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of 15 languages and gifted amateur archeologist. Schliemann claimed that when he was eight, his father sat him on his knee and told him the story of the Iliad, the (5)____________(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FORBID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love between Helen, wife of the King of Sparta, and Paris, son of Priam of Troy, and how their (6)___________(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ELOPE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resulted in a war. That story, said Schliemann, awoke in him a (7)___________(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HUNGRY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to search for the archeological proof of the (8)___________(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of Troy.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Schliemann did not take up archeology or serious search for Troy until 1868, at the age of 46. Schliemann visited several sites in Turkey, including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Hisarlik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It was there that he met Frank Calvert 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believed that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Hisarlik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the site of Troy, but had (9)____________(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DIFFICULT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convincing the British Museum to support his (10)____________(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EXCAVATE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1865, Calvert found enough evidence to convince himself that he found the correct site. Calvert recognized that Schliemann had the money to get the (11)___________(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funding and (12)___________(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PERMIT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to dig at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Hisarlik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told Schliemann about what he had found, which eventually marked the (13)___________(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of a (14)___________(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he would soon learn to regret. Schliemann never admitted that Calvert did anything more than agree with his theories of the (15)___________(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LOCATE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of Homer's Troy.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39B50-AA43-3020-44AB-13E88AF11421}"/>
              </a:ext>
            </a:extLst>
          </p:cNvPr>
          <p:cNvSpPr/>
          <p:nvPr/>
        </p:nvSpPr>
        <p:spPr>
          <a:xfrm>
            <a:off x="1963945" y="1562859"/>
            <a:ext cx="210772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WIDELY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94A54A-CD64-09AB-6F98-F8C1CB815820}"/>
              </a:ext>
            </a:extLst>
          </p:cNvPr>
          <p:cNvSpPr/>
          <p:nvPr/>
        </p:nvSpPr>
        <p:spPr>
          <a:xfrm>
            <a:off x="6012611" y="1562859"/>
            <a:ext cx="2018581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FINDER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BAD52F-5785-3F7E-4739-53A3AB4FAA14}"/>
              </a:ext>
            </a:extLst>
          </p:cNvPr>
          <p:cNvSpPr/>
          <p:nvPr/>
        </p:nvSpPr>
        <p:spPr>
          <a:xfrm>
            <a:off x="1745409" y="1849468"/>
            <a:ext cx="2861097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ADVENTURER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0EFB03-B6B8-54FE-9AAE-14B3DC3875A6}"/>
              </a:ext>
            </a:extLst>
          </p:cNvPr>
          <p:cNvSpPr/>
          <p:nvPr/>
        </p:nvSpPr>
        <p:spPr>
          <a:xfrm>
            <a:off x="4753151" y="1859572"/>
            <a:ext cx="2173860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SPEAKER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5842EB-9420-B51B-918A-59FB8D1489CA}"/>
              </a:ext>
            </a:extLst>
          </p:cNvPr>
          <p:cNvSpPr/>
          <p:nvPr/>
        </p:nvSpPr>
        <p:spPr>
          <a:xfrm>
            <a:off x="623976" y="2417891"/>
            <a:ext cx="2395269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FORBIDDEN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006FD4-DCA6-90E1-B406-23A640118375}"/>
              </a:ext>
            </a:extLst>
          </p:cNvPr>
          <p:cNvSpPr/>
          <p:nvPr/>
        </p:nvSpPr>
        <p:spPr>
          <a:xfrm>
            <a:off x="623976" y="2712587"/>
            <a:ext cx="2170982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ELOPEMENT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FC3BF9-99E2-A4CB-9F8E-A4F4719F5A01}"/>
              </a:ext>
            </a:extLst>
          </p:cNvPr>
          <p:cNvSpPr/>
          <p:nvPr/>
        </p:nvSpPr>
        <p:spPr>
          <a:xfrm>
            <a:off x="8103077" y="2712586"/>
            <a:ext cx="2378017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HUNGER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0B43D34-3A36-2099-EBFD-BC8A086CAD7A}"/>
              </a:ext>
            </a:extLst>
          </p:cNvPr>
          <p:cNvSpPr/>
          <p:nvPr/>
        </p:nvSpPr>
        <p:spPr>
          <a:xfrm>
            <a:off x="3375801" y="3001213"/>
            <a:ext cx="210772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EXISTENCE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4E982BA-6295-66D1-0FFF-C54CB9420478}"/>
              </a:ext>
            </a:extLst>
          </p:cNvPr>
          <p:cNvSpPr/>
          <p:nvPr/>
        </p:nvSpPr>
        <p:spPr>
          <a:xfrm>
            <a:off x="655605" y="4103679"/>
            <a:ext cx="2639686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DIFFICULTY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D3A38B-0290-92F2-B426-71EBF81FB48D}"/>
              </a:ext>
            </a:extLst>
          </p:cNvPr>
          <p:cNvSpPr/>
          <p:nvPr/>
        </p:nvSpPr>
        <p:spPr>
          <a:xfrm>
            <a:off x="7184362" y="4103679"/>
            <a:ext cx="2727389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EXCAVATION(S)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0DF34AF-2CF7-9429-FB4E-89ED1F5BE43E}"/>
              </a:ext>
            </a:extLst>
          </p:cNvPr>
          <p:cNvSpPr/>
          <p:nvPr/>
        </p:nvSpPr>
        <p:spPr>
          <a:xfrm>
            <a:off x="2645428" y="4951023"/>
            <a:ext cx="2107723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ADDITIONAL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CC19BCD-60A5-38F3-0EB7-084BB3F382B3}"/>
              </a:ext>
            </a:extLst>
          </p:cNvPr>
          <p:cNvSpPr/>
          <p:nvPr/>
        </p:nvSpPr>
        <p:spPr>
          <a:xfrm>
            <a:off x="5799815" y="4958711"/>
            <a:ext cx="2395279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PERMITS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D6E058-3748-B69C-DCFF-CECFD195199A}"/>
              </a:ext>
            </a:extLst>
          </p:cNvPr>
          <p:cNvSpPr/>
          <p:nvPr/>
        </p:nvSpPr>
        <p:spPr>
          <a:xfrm>
            <a:off x="8373371" y="5506814"/>
            <a:ext cx="2262999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BEGINNING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2BD74B5-9C3F-1D0A-63CB-4CD56BEF9776}"/>
              </a:ext>
            </a:extLst>
          </p:cNvPr>
          <p:cNvSpPr/>
          <p:nvPr/>
        </p:nvSpPr>
        <p:spPr>
          <a:xfrm>
            <a:off x="655605" y="5803638"/>
            <a:ext cx="2527542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PARTNERSHIP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4422247-388B-EB0C-3822-E4A3B2607513}"/>
              </a:ext>
            </a:extLst>
          </p:cNvPr>
          <p:cNvSpPr/>
          <p:nvPr/>
        </p:nvSpPr>
        <p:spPr>
          <a:xfrm>
            <a:off x="3017806" y="6090247"/>
            <a:ext cx="2465718" cy="224287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46039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D9BE7-6682-8392-82B7-BEBB41A76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4769"/>
          </a:xfrm>
        </p:spPr>
        <p:txBody>
          <a:bodyPr>
            <a:normAutofit fontScale="90000"/>
          </a:bodyPr>
          <a:lstStyle/>
          <a:p>
            <a:r>
              <a:rPr lang="en-US" dirty="0"/>
              <a:t>Negative prefixes                         Textbook, p. 80-81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E56AC9-A96D-CE00-9147-029A124621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479679"/>
              </p:ext>
            </p:extLst>
          </p:nvPr>
        </p:nvGraphicFramePr>
        <p:xfrm>
          <a:off x="2217922" y="1188907"/>
          <a:ext cx="7756155" cy="886398"/>
        </p:xfrm>
        <a:graphic>
          <a:graphicData uri="http://schemas.openxmlformats.org/drawingml/2006/table">
            <a:tbl>
              <a:tblPr firstRow="1" firstCol="1" bandRow="1"/>
              <a:tblGrid>
                <a:gridCol w="2606444">
                  <a:extLst>
                    <a:ext uri="{9D8B030D-6E8A-4147-A177-3AD203B41FA5}">
                      <a16:colId xmlns:a16="http://schemas.microsoft.com/office/drawing/2014/main" val="692153237"/>
                    </a:ext>
                  </a:extLst>
                </a:gridCol>
                <a:gridCol w="2695539">
                  <a:extLst>
                    <a:ext uri="{9D8B030D-6E8A-4147-A177-3AD203B41FA5}">
                      <a16:colId xmlns:a16="http://schemas.microsoft.com/office/drawing/2014/main" val="944000304"/>
                    </a:ext>
                  </a:extLst>
                </a:gridCol>
                <a:gridCol w="2454172">
                  <a:extLst>
                    <a:ext uri="{9D8B030D-6E8A-4147-A177-3AD203B41FA5}">
                      <a16:colId xmlns:a16="http://schemas.microsoft.com/office/drawing/2014/main" val="110574016"/>
                    </a:ext>
                  </a:extLst>
                </a:gridCol>
              </a:tblGrid>
              <a:tr h="14412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________intentional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________professional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_________significant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153321"/>
                  </a:ext>
                </a:extLst>
              </a:tr>
              <a:tr h="11671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________complete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________understanding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_________sufficient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522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________accurate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________belief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_________reversible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89444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BA44B07-1BE1-A1EF-93CA-C2CB24A8F84E}"/>
              </a:ext>
            </a:extLst>
          </p:cNvPr>
          <p:cNvSpPr txBox="1"/>
          <p:nvPr/>
        </p:nvSpPr>
        <p:spPr>
          <a:xfrm>
            <a:off x="690831" y="2122750"/>
            <a:ext cx="10810336" cy="45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All of Schliemann’s friends looked at him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in____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________when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 decided to excavate the remains of the ancient city of Troy.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Schliemann’s friends believed that his directions were____________.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It is obvious that Calvert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had________________funds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no permits to dig at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Hisarlik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Many of his prior excavations did not provide much information and left many archeological analyses____________.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Early studies into the possible locations of the ancient city produced a great deal of____________.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Many thought that Schliemann was responsible for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the__________________and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unforeseen delays in the excavation process.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Many people believe that Calvert’s role in the discovery of the ancient city of Troy is_____________.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Others think that Schliemann’s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towards Frank Calvert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was___________________and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he should have been more appreciated for his efforts.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Calvert told Schliemann about what he had found and that marked the beginning of th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_________________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course of events.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53C6EA-824C-7F26-5FDA-6DF177328D87}"/>
              </a:ext>
            </a:extLst>
          </p:cNvPr>
          <p:cNvSpPr/>
          <p:nvPr/>
        </p:nvSpPr>
        <p:spPr>
          <a:xfrm>
            <a:off x="2346385" y="1259456"/>
            <a:ext cx="741872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898516-B5DE-5179-32B7-7716E19C82D7}"/>
              </a:ext>
            </a:extLst>
          </p:cNvPr>
          <p:cNvSpPr/>
          <p:nvPr/>
        </p:nvSpPr>
        <p:spPr>
          <a:xfrm>
            <a:off x="2346385" y="1519962"/>
            <a:ext cx="741872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8037AF-4CB9-395F-BFF2-D78A64049DC5}"/>
              </a:ext>
            </a:extLst>
          </p:cNvPr>
          <p:cNvSpPr/>
          <p:nvPr/>
        </p:nvSpPr>
        <p:spPr>
          <a:xfrm>
            <a:off x="2346385" y="1801382"/>
            <a:ext cx="741872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978364-B1BE-6991-C8A1-7680C724948A}"/>
              </a:ext>
            </a:extLst>
          </p:cNvPr>
          <p:cNvSpPr/>
          <p:nvPr/>
        </p:nvSpPr>
        <p:spPr>
          <a:xfrm>
            <a:off x="4974566" y="1250829"/>
            <a:ext cx="741872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9B1098-6101-3C45-AF04-C00BFDF7EF46}"/>
              </a:ext>
            </a:extLst>
          </p:cNvPr>
          <p:cNvSpPr/>
          <p:nvPr/>
        </p:nvSpPr>
        <p:spPr>
          <a:xfrm>
            <a:off x="4974566" y="1537038"/>
            <a:ext cx="741872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MIS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76BA9B-2FCB-7885-2FFE-52DA9745D338}"/>
              </a:ext>
            </a:extLst>
          </p:cNvPr>
          <p:cNvSpPr/>
          <p:nvPr/>
        </p:nvSpPr>
        <p:spPr>
          <a:xfrm>
            <a:off x="4974566" y="1814620"/>
            <a:ext cx="741872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DIS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373570-EA6A-4804-A593-41A1C5E948D7}"/>
              </a:ext>
            </a:extLst>
          </p:cNvPr>
          <p:cNvSpPr/>
          <p:nvPr/>
        </p:nvSpPr>
        <p:spPr>
          <a:xfrm>
            <a:off x="7774342" y="1243916"/>
            <a:ext cx="741872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26A8A4-32C5-1D39-1D53-BD6BB5362FF8}"/>
              </a:ext>
            </a:extLst>
          </p:cNvPr>
          <p:cNvSpPr/>
          <p:nvPr/>
        </p:nvSpPr>
        <p:spPr>
          <a:xfrm>
            <a:off x="7808848" y="1527642"/>
            <a:ext cx="741872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7A3C61-B4CF-642A-FE46-466475805D88}"/>
              </a:ext>
            </a:extLst>
          </p:cNvPr>
          <p:cNvSpPr/>
          <p:nvPr/>
        </p:nvSpPr>
        <p:spPr>
          <a:xfrm>
            <a:off x="7774342" y="1811368"/>
            <a:ext cx="741872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479B9C5-562D-4732-FF15-74AB2BE1B5CB}"/>
              </a:ext>
            </a:extLst>
          </p:cNvPr>
          <p:cNvSpPr/>
          <p:nvPr/>
        </p:nvSpPr>
        <p:spPr>
          <a:xfrm>
            <a:off x="5097492" y="2198849"/>
            <a:ext cx="2010673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DISBELIEF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5F032A-60C0-9D95-F509-C8F1B46534B8}"/>
              </a:ext>
            </a:extLst>
          </p:cNvPr>
          <p:cNvSpPr/>
          <p:nvPr/>
        </p:nvSpPr>
        <p:spPr>
          <a:xfrm>
            <a:off x="5991764" y="2882641"/>
            <a:ext cx="2010673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INACCURATE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6C2F9-3155-3148-1412-6308EC6AA0DC}"/>
              </a:ext>
            </a:extLst>
          </p:cNvPr>
          <p:cNvSpPr/>
          <p:nvPr/>
        </p:nvSpPr>
        <p:spPr>
          <a:xfrm>
            <a:off x="3679887" y="3169619"/>
            <a:ext cx="1754756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INSUFFICIENT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3A10C4-62F2-F847-C2B6-097E4C0291C1}"/>
              </a:ext>
            </a:extLst>
          </p:cNvPr>
          <p:cNvSpPr/>
          <p:nvPr/>
        </p:nvSpPr>
        <p:spPr>
          <a:xfrm>
            <a:off x="1669214" y="3783234"/>
            <a:ext cx="2010673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INCOMPLETE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B5ED5ED-FD7D-3BDE-8112-A42DA21C84F2}"/>
              </a:ext>
            </a:extLst>
          </p:cNvPr>
          <p:cNvSpPr/>
          <p:nvPr/>
        </p:nvSpPr>
        <p:spPr>
          <a:xfrm>
            <a:off x="8665952" y="4093785"/>
            <a:ext cx="2418991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MISUNDERSTANDING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AB0F3F-F08A-9235-F7E5-8B32D6B6507F}"/>
              </a:ext>
            </a:extLst>
          </p:cNvPr>
          <p:cNvSpPr/>
          <p:nvPr/>
        </p:nvSpPr>
        <p:spPr>
          <a:xfrm>
            <a:off x="6039568" y="4426708"/>
            <a:ext cx="1962870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UNINTENTIONAL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47AA702-7828-8DA4-C64D-6BD86ED3EB21}"/>
              </a:ext>
            </a:extLst>
          </p:cNvPr>
          <p:cNvSpPr/>
          <p:nvPr/>
        </p:nvSpPr>
        <p:spPr>
          <a:xfrm>
            <a:off x="8870110" y="5042690"/>
            <a:ext cx="2010673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INSIGNIFICANT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7363AA-8107-2E77-DEBF-BED237C396EA}"/>
              </a:ext>
            </a:extLst>
          </p:cNvPr>
          <p:cNvSpPr/>
          <p:nvPr/>
        </p:nvSpPr>
        <p:spPr>
          <a:xfrm>
            <a:off x="7393915" y="5374553"/>
            <a:ext cx="2010673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UNPROFESSIONAL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A3A1332-A7DD-44BD-9E99-AC9635B02EC8}"/>
              </a:ext>
            </a:extLst>
          </p:cNvPr>
          <p:cNvSpPr/>
          <p:nvPr/>
        </p:nvSpPr>
        <p:spPr>
          <a:xfrm>
            <a:off x="9074270" y="6014560"/>
            <a:ext cx="2010673" cy="22428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IRREVERSIBLE</a:t>
            </a:r>
          </a:p>
        </p:txBody>
      </p:sp>
    </p:spTree>
    <p:extLst>
      <p:ext uri="{BB962C8B-B14F-4D97-AF65-F5344CB8AC3E}">
        <p14:creationId xmlns:p14="http://schemas.microsoft.com/office/powerpoint/2010/main" val="349145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3" grpId="0" animBg="1"/>
      <p:bldP spid="5" grpId="0" animBg="1"/>
      <p:bldP spid="8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3493</Words>
  <Application>Microsoft Office PowerPoint</Application>
  <PresentationFormat>Widescreen</PresentationFormat>
  <Paragraphs>499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Unit 7 Ancient Greece – an overview </vt:lpstr>
      <vt:lpstr>Vocabulary practice                         Textbook, p. 78</vt:lpstr>
      <vt:lpstr>Word formation                                 Textbook, p. 79</vt:lpstr>
      <vt:lpstr>Word formation                                 Textbook, p. 79</vt:lpstr>
      <vt:lpstr>Conditional sentences                       Textbook, p. 79</vt:lpstr>
      <vt:lpstr>Conditional sentences   Practice book, p. 192, ex. C</vt:lpstr>
      <vt:lpstr>Conditional sentences   Practice book, p. 192, ex. C</vt:lpstr>
      <vt:lpstr>Gap-filling exercise                            Textbook, p. 80</vt:lpstr>
      <vt:lpstr>Negative prefixes                         Textbook, p. 80-81</vt:lpstr>
      <vt:lpstr>Adjective pairs (similar meanings)  Textbook, p. 81</vt:lpstr>
      <vt:lpstr>Adjective pairs (similar meanings)  Textbook, p. 81</vt:lpstr>
      <vt:lpstr>Collocations with DO, MAKE, TAKE Textbook, p. 81/82</vt:lpstr>
      <vt:lpstr>Prepositions                                        Textbook, p. 82</vt:lpstr>
      <vt:lpstr>Gap-filling exercise                     Textbook, p.   82-83 </vt:lpstr>
      <vt:lpstr>Gap-filling exercise                     Textbook, p.   82-83 </vt:lpstr>
      <vt:lpstr>Gap-filling exercise                      Textbook, p. 83-84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Ancient Greece – an overview</dc:title>
  <dc:creator>RePack by Diakov</dc:creator>
  <cp:lastModifiedBy>admin</cp:lastModifiedBy>
  <cp:revision>13</cp:revision>
  <dcterms:created xsi:type="dcterms:W3CDTF">2024-01-22T19:45:49Z</dcterms:created>
  <dcterms:modified xsi:type="dcterms:W3CDTF">2025-08-06T09:40:35Z</dcterms:modified>
</cp:coreProperties>
</file>