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311" r:id="rId2"/>
    <p:sldId id="312" r:id="rId3"/>
    <p:sldId id="325" r:id="rId4"/>
    <p:sldId id="322" r:id="rId5"/>
    <p:sldId id="323" r:id="rId6"/>
    <p:sldId id="324" r:id="rId7"/>
    <p:sldId id="313" r:id="rId8"/>
    <p:sldId id="330" r:id="rId9"/>
    <p:sldId id="316" r:id="rId10"/>
    <p:sldId id="314" r:id="rId11"/>
    <p:sldId id="326" r:id="rId12"/>
    <p:sldId id="327" r:id="rId13"/>
    <p:sldId id="328" r:id="rId14"/>
    <p:sldId id="317" r:id="rId15"/>
    <p:sldId id="318" r:id="rId16"/>
    <p:sldId id="329" r:id="rId17"/>
    <p:sldId id="319" r:id="rId18"/>
    <p:sldId id="320" r:id="rId19"/>
    <p:sldId id="321" r:id="rId20"/>
    <p:sldId id="298" r:id="rId21"/>
    <p:sldId id="304" r:id="rId22"/>
    <p:sldId id="308" r:id="rId23"/>
    <p:sldId id="310" r:id="rId24"/>
    <p:sldId id="302" r:id="rId25"/>
    <p:sldId id="301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52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12"/>
  </p:normalViewPr>
  <p:slideViewPr>
    <p:cSldViewPr>
      <p:cViewPr varScale="1">
        <p:scale>
          <a:sx n="105" d="100"/>
          <a:sy n="105" d="100"/>
        </p:scale>
        <p:origin x="18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3C44A86-9B5C-4372-BCAC-42D0119A4072}" type="datetimeFigureOut">
              <a:rPr lang="en-US" smtClean="0"/>
              <a:pPr/>
              <a:t>4/10/20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0255A9D-C072-494A-8B20-9115B8A069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sr-Latn-RS" sz="4000" dirty="0"/>
          </a:p>
          <a:p>
            <a:pPr>
              <a:buNone/>
            </a:pPr>
            <a:endParaRPr lang="sr-Latn-RS" sz="4000" dirty="0"/>
          </a:p>
          <a:p>
            <a:pPr>
              <a:buNone/>
            </a:pPr>
            <a:r>
              <a:rPr lang="en-US" sz="5600" b="1" dirty="0">
                <a:solidFill>
                  <a:srgbClr val="FF0000"/>
                </a:solidFill>
              </a:rPr>
              <a:t>SPONTANI I NAU</a:t>
            </a:r>
            <a:r>
              <a:rPr lang="sr-Latn-RS" sz="5600" b="1" dirty="0">
                <a:solidFill>
                  <a:srgbClr val="FF0000"/>
                </a:solidFill>
              </a:rPr>
              <a:t>ČNI POJMOVI</a:t>
            </a:r>
          </a:p>
          <a:p>
            <a:pPr algn="r">
              <a:buNone/>
            </a:pPr>
            <a:r>
              <a:rPr lang="sr-Latn-RS" sz="3600" b="1" dirty="0">
                <a:solidFill>
                  <a:srgbClr val="FF0000"/>
                </a:solidFill>
              </a:rPr>
              <a:t>Ivana Stepanović Ilić  &amp; </a:t>
            </a:r>
            <a:r>
              <a:rPr lang="sr-Latn-RS" sz="3600" b="1" i="1" dirty="0">
                <a:solidFill>
                  <a:srgbClr val="FF0000"/>
                </a:solidFill>
              </a:rPr>
              <a:t>Ja</a:t>
            </a:r>
            <a:endParaRPr lang="en-US" sz="3600" b="1" i="1" dirty="0">
              <a:solidFill>
                <a:srgbClr val="FF0000"/>
              </a:solidFill>
            </a:endParaRPr>
          </a:p>
        </p:txBody>
      </p:sp>
      <p:pic>
        <p:nvPicPr>
          <p:cNvPr id="4" name="Picture 3" descr="Lev_Vygotsk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332656"/>
            <a:ext cx="1979712" cy="271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562074"/>
          </a:xfrm>
        </p:spPr>
        <p:txBody>
          <a:bodyPr>
            <a:normAutofit fontScale="90000"/>
          </a:bodyPr>
          <a:lstStyle/>
          <a:p>
            <a:r>
              <a:rPr lang="sr-Latn-RS" b="1" dirty="0">
                <a:solidFill>
                  <a:srgbClr val="FF0000"/>
                </a:solidFill>
              </a:rPr>
              <a:t>Odlike naučnih pojmova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052736"/>
            <a:ext cx="7746064" cy="561662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RS" u="sng" dirty="0"/>
              <a:t>Jake strane</a:t>
            </a:r>
            <a:r>
              <a:rPr lang="sr-Latn-RS" dirty="0"/>
              <a:t>:</a:t>
            </a:r>
          </a:p>
          <a:p>
            <a:pPr>
              <a:buNone/>
            </a:pPr>
            <a:r>
              <a:rPr lang="sr-Latn-RS" b="1" dirty="0"/>
              <a:t>Svesnost</a:t>
            </a:r>
            <a:r>
              <a:rPr lang="en-US" b="1" dirty="0"/>
              <a:t>, </a:t>
            </a:r>
            <a:r>
              <a:rPr lang="en-US" b="1" dirty="0" err="1"/>
              <a:t>osve</a:t>
            </a:r>
            <a:r>
              <a:rPr lang="sr-Latn-RS" b="1" dirty="0"/>
              <a:t>šćenost </a:t>
            </a:r>
            <a:r>
              <a:rPr lang="sr-Latn-RS" dirty="0"/>
              <a:t>– svest o pojmu, verbalna definicija pojma (dovođenje u vezu sa drugim pojmovima)</a:t>
            </a:r>
          </a:p>
          <a:p>
            <a:pPr>
              <a:buNone/>
            </a:pPr>
            <a:r>
              <a:rPr lang="sr-Latn-RS" b="1" dirty="0"/>
              <a:t>Voljnost</a:t>
            </a:r>
            <a:r>
              <a:rPr lang="sr-Latn-RS" dirty="0"/>
              <a:t> – mogu lako da ga upotrebe, da završe rečenicu koristeći ovaj pojam, da generalizuju pojam na nove situacije, dovodu u vezu sa drugim pojmovima</a:t>
            </a:r>
          </a:p>
          <a:p>
            <a:pPr>
              <a:buNone/>
            </a:pPr>
            <a:r>
              <a:rPr lang="sr-Latn-RS" b="1" dirty="0">
                <a:solidFill>
                  <a:srgbClr val="FF0000"/>
                </a:solidFill>
              </a:rPr>
              <a:t>Postojanje sistema pojmova </a:t>
            </a:r>
            <a:r>
              <a:rPr lang="sr-Latn-RS" dirty="0">
                <a:solidFill>
                  <a:srgbClr val="FF0000"/>
                </a:solidFill>
              </a:rPr>
              <a:t>– hijerarhije opštosti</a:t>
            </a:r>
          </a:p>
          <a:p>
            <a:pPr>
              <a:buNone/>
            </a:pPr>
            <a:endParaRPr lang="sr-Latn-RS" u="sng" dirty="0"/>
          </a:p>
          <a:p>
            <a:pPr>
              <a:buNone/>
            </a:pPr>
            <a:r>
              <a:rPr lang="sr-Latn-RS" u="sng" dirty="0"/>
              <a:t>Slabe strane</a:t>
            </a:r>
            <a:r>
              <a:rPr lang="sr-Latn-RS" dirty="0"/>
              <a:t>:</a:t>
            </a:r>
          </a:p>
          <a:p>
            <a:pPr>
              <a:buNone/>
            </a:pPr>
            <a:r>
              <a:rPr lang="en-US" dirty="0"/>
              <a:t>V</a:t>
            </a:r>
            <a:r>
              <a:rPr lang="sr-Latn-RS" dirty="0"/>
              <a:t>erbalizam – bolje razumevanje pojma od pojave, objekta na koji se odnosi</a:t>
            </a:r>
          </a:p>
          <a:p>
            <a:pPr>
              <a:buNone/>
            </a:pPr>
            <a:r>
              <a:rPr lang="sr-Latn-RS" dirty="0"/>
              <a:t>Nedovoljna veza sa iskustvom, stvarnim životom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3C643-8BAB-3841-A19A-A35C29FF1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Spontani i naučni pojmovi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17B37E-A35D-074C-81CE-CABE68C97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RS" dirty="0"/>
              <a:t>Ključna razlika između spontanih i naučnih pojmova je </a:t>
            </a:r>
            <a:r>
              <a:rPr lang="en-RS" b="1" dirty="0">
                <a:solidFill>
                  <a:srgbClr val="FF0000"/>
                </a:solidFill>
              </a:rPr>
              <a:t>u sistemu pojmova </a:t>
            </a:r>
          </a:p>
          <a:p>
            <a:pPr lvl="1"/>
            <a:r>
              <a:rPr lang="en-RS" dirty="0"/>
              <a:t>naučni se usvajaju u sistemu, dete uči pojmove kroz definiciju i odnos sa drugim pojmovima</a:t>
            </a:r>
          </a:p>
          <a:p>
            <a:pPr lvl="1"/>
            <a:r>
              <a:rPr lang="en-US" dirty="0"/>
              <a:t>S</a:t>
            </a:r>
            <a:r>
              <a:rPr lang="en-RS" dirty="0"/>
              <a:t>pontani nemaju sistem, nastaju u odnosu sa predmetom, u okviru konkretnog iskustva</a:t>
            </a:r>
          </a:p>
          <a:p>
            <a:pPr lvl="1"/>
            <a:r>
              <a:rPr lang="en-US" dirty="0"/>
              <a:t>S</a:t>
            </a:r>
            <a:r>
              <a:rPr lang="en-RS" dirty="0"/>
              <a:t>ve ostale razlike, tj. shvaćenost i voljnost pojmova proističu iz ne/postojanja sistema pojmova; sistem obezbeđuje shvaćenost i voljnost pojma</a:t>
            </a:r>
          </a:p>
        </p:txBody>
      </p:sp>
    </p:spTree>
    <p:extLst>
      <p:ext uri="{BB962C8B-B14F-4D97-AF65-F5344CB8AC3E}">
        <p14:creationId xmlns:p14="http://schemas.microsoft.com/office/powerpoint/2010/main" val="18817953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9BB85-710D-E748-87F1-D0D286E55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RS" dirty="0"/>
              <a:t>Razvoj spontanih i naučnih pojmova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C45A6-C479-EC4D-B05D-E02D246D7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RS" dirty="0"/>
              <a:t>eophodan je minimum razvoja spontanog pojma, da bi mogli da se usvajaju naučni pojmovi</a:t>
            </a:r>
          </a:p>
          <a:p>
            <a:r>
              <a:rPr lang="en-US" dirty="0"/>
              <a:t>N</a:t>
            </a:r>
            <a:r>
              <a:rPr lang="en-RS" dirty="0"/>
              <a:t>aučni pojmovi pretiču u razvoju spontani pojam i </a:t>
            </a:r>
          </a:p>
          <a:p>
            <a:r>
              <a:rPr lang="en-RS" dirty="0"/>
              <a:t>Naučni pojmovi povratno deluju, vuku razvoj spontanih, koji dostižu nivo razvoja naučnog pojma</a:t>
            </a:r>
          </a:p>
        </p:txBody>
      </p:sp>
    </p:spTree>
    <p:extLst>
      <p:ext uri="{BB962C8B-B14F-4D97-AF65-F5344CB8AC3E}">
        <p14:creationId xmlns:p14="http://schemas.microsoft.com/office/powerpoint/2010/main" val="2207448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4B7399-B5C9-3C4E-8C8E-C9B5BFFD7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32" y="274638"/>
            <a:ext cx="7674056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R</a:t>
            </a:r>
            <a:r>
              <a:rPr lang="en-RS" dirty="0"/>
              <a:t>azvoj spontanog i naučnog pojma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180F0C-B056-8F4A-97C1-C83190181D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RS" dirty="0"/>
              <a:t>pontani se razvijaju odozdo na gore, a naučni, obrnuto, odozgo na dole</a:t>
            </a:r>
          </a:p>
          <a:p>
            <a:r>
              <a:rPr lang="en-RS" dirty="0"/>
              <a:t>Šta je dole, a šta gore?</a:t>
            </a:r>
          </a:p>
          <a:p>
            <a:pPr marL="82296" indent="0">
              <a:buNone/>
            </a:pPr>
            <a:endParaRPr lang="en-US" dirty="0"/>
          </a:p>
          <a:p>
            <a:r>
              <a:rPr lang="en-US" dirty="0"/>
              <a:t>S</a:t>
            </a:r>
            <a:r>
              <a:rPr lang="en-RS" dirty="0"/>
              <a:t>pontani se razvijaju od iskustva, od objekta, od konkretnog (dole) kao sistemu pojmova i apstrakciji (gore); a naučni obrnuto, od sistema pojmova ka objektu!</a:t>
            </a:r>
          </a:p>
        </p:txBody>
      </p:sp>
    </p:spTree>
    <p:extLst>
      <p:ext uri="{BB962C8B-B14F-4D97-AF65-F5344CB8AC3E}">
        <p14:creationId xmlns:p14="http://schemas.microsoft.com/office/powerpoint/2010/main" val="10050836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>
                <a:solidFill>
                  <a:srgbClr val="FF0000"/>
                </a:solidFill>
              </a:rPr>
              <a:t>Razvoj naučnih pojmova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5293568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B0F0"/>
                </a:solidFill>
              </a:rPr>
              <a:t>Z</a:t>
            </a:r>
            <a:r>
              <a:rPr lang="sr-Latn-RS" dirty="0">
                <a:solidFill>
                  <a:srgbClr val="00B0F0"/>
                </a:solidFill>
              </a:rPr>
              <a:t>ašto naučni pojmovi pretiču spontane?</a:t>
            </a:r>
          </a:p>
          <a:p>
            <a:pPr>
              <a:buNone/>
            </a:pPr>
            <a:r>
              <a:rPr lang="sr-Latn-RS" dirty="0">
                <a:solidFill>
                  <a:srgbClr val="FF0000"/>
                </a:solidFill>
              </a:rPr>
              <a:t>Asimetrična interakcija odraslog (nastavnika) i deteta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sr-Latn-RS" dirty="0">
                <a:solidFill>
                  <a:srgbClr val="FF0000"/>
                </a:solidFill>
              </a:rPr>
              <a:t>astavnik – prenosi znanja, pita, koriguje, pojašnjava i podstiče internalizaciju onoga što čini, postepeno preuzimanje uloge kontrole misaonih procesa od strane deteta</a:t>
            </a:r>
          </a:p>
          <a:p>
            <a:pPr>
              <a:buNone/>
            </a:pPr>
            <a:r>
              <a:rPr lang="sr-Latn-RS" dirty="0">
                <a:solidFill>
                  <a:srgbClr val="00B050"/>
                </a:solidFill>
              </a:rPr>
              <a:t>Način rešavanja dva zadatka (dovršavanje rečenica) – uzročnost</a:t>
            </a:r>
          </a:p>
          <a:p>
            <a:pPr>
              <a:buNone/>
            </a:pPr>
            <a:r>
              <a:rPr lang="sr-Latn-RS" i="1" u="sng" dirty="0"/>
              <a:t>Spontani pojam </a:t>
            </a:r>
            <a:r>
              <a:rPr lang="sr-Latn-RS" i="1" dirty="0"/>
              <a:t>– dete pokušava voljno da učini nešto što čini spotano, </a:t>
            </a:r>
            <a:r>
              <a:rPr lang="sr-Latn-RS" b="1" i="1" dirty="0"/>
              <a:t>i to mu teško ide</a:t>
            </a:r>
          </a:p>
          <a:p>
            <a:pPr>
              <a:buNone/>
            </a:pPr>
            <a:r>
              <a:rPr lang="sr-Latn-RS" i="1" u="sng" dirty="0"/>
              <a:t>Naučni pojam </a:t>
            </a:r>
            <a:r>
              <a:rPr lang="sr-Latn-RS" i="1" dirty="0"/>
              <a:t>– dete pokušava samostalno da uradi nešto šo ni spontano nije u stanju da uradi. </a:t>
            </a:r>
            <a:r>
              <a:rPr lang="en-US" b="1" i="1" dirty="0"/>
              <a:t>U</a:t>
            </a:r>
            <a:r>
              <a:rPr lang="sr-Latn-RS" b="1" i="1" dirty="0"/>
              <a:t>speva u tome jer dolazi do internalizacije nastavnika (dete kao da radi uz pomoć nastavnika)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634082"/>
          </a:xfrm>
        </p:spPr>
        <p:txBody>
          <a:bodyPr>
            <a:noAutofit/>
          </a:bodyPr>
          <a:lstStyle/>
          <a:p>
            <a:pPr algn="ctr"/>
            <a:r>
              <a:rPr lang="sr-Latn-RS" sz="3200" b="1" dirty="0">
                <a:solidFill>
                  <a:srgbClr val="FF0000"/>
                </a:solidFill>
              </a:rPr>
              <a:t>Pravci razvoja naučnih i spontanih pojmova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80728"/>
            <a:ext cx="8424936" cy="5877272"/>
          </a:xfrm>
        </p:spPr>
        <p:txBody>
          <a:bodyPr>
            <a:normAutofit fontScale="77500" lnSpcReduction="20000"/>
          </a:bodyPr>
          <a:lstStyle/>
          <a:p>
            <a:r>
              <a:rPr lang="sr-Latn-RS" sz="31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Naučni pojmovi vrše prodor na dole – pravac od asptraktnog ka konkretnom </a:t>
            </a:r>
            <a:r>
              <a:rPr lang="sr-Latn-RS" sz="31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(od vrebalne definicije i veze sa drugim pojmovima ka konkretnom objektu ili pojavi)</a:t>
            </a:r>
          </a:p>
          <a:p>
            <a:r>
              <a:rPr lang="sr-Latn-RS" sz="3100" b="1" dirty="0"/>
              <a:t>Pomažu spontanim da se podignu na viši nivo</a:t>
            </a:r>
            <a:r>
              <a:rPr lang="sr-Latn-RS" sz="3100" dirty="0"/>
              <a:t>, da postanu deo sistema, </a:t>
            </a:r>
            <a:r>
              <a:rPr lang="sr-Latn-RS" sz="3100" dirty="0">
                <a:solidFill>
                  <a:srgbClr val="FF0000"/>
                </a:solidFill>
              </a:rPr>
              <a:t>naučni pojmovi su u ZNR spontanih pojmova!!!</a:t>
            </a:r>
          </a:p>
          <a:p>
            <a:r>
              <a:rPr lang="en-US" sz="3100" b="1" dirty="0"/>
              <a:t>O</a:t>
            </a:r>
            <a:r>
              <a:rPr lang="sr-Latn-RS" sz="3100" b="1" dirty="0"/>
              <a:t>slanjaju se na aktuelni nivo spontanih pojmova</a:t>
            </a:r>
            <a:r>
              <a:rPr lang="sr-Latn-RS" sz="3100" dirty="0"/>
              <a:t>, zato nije moguće učiti dete pojmovima koji nisu na njegovom nivou poimanja – </a:t>
            </a:r>
            <a:r>
              <a:rPr lang="sr-Latn-RS" sz="3100" dirty="0">
                <a:solidFill>
                  <a:srgbClr val="00B050"/>
                </a:solidFill>
              </a:rPr>
              <a:t>primer sa shvatanjem odnosa suprotstavljenosti (iako) u II razredu</a:t>
            </a:r>
          </a:p>
          <a:p>
            <a:pPr>
              <a:buNone/>
            </a:pPr>
            <a:endParaRPr lang="sr-Latn-RS" sz="3100" dirty="0">
              <a:solidFill>
                <a:srgbClr val="00B050"/>
              </a:solidFill>
            </a:endParaRPr>
          </a:p>
          <a:p>
            <a:r>
              <a:rPr lang="sr-Latn-RS" sz="31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Spontani pojmovi brzo napreduju, jer se oslanjaju na ono što su naučni već dostigli (sistem), njihov razvoj teče na gore od konkretnog ka apstraktnom, uopštavanju (postaju shvaćeni i voljni)</a:t>
            </a:r>
          </a:p>
          <a:p>
            <a:r>
              <a:rPr lang="sr-Latn-RS" sz="3100" dirty="0"/>
              <a:t>Povratni uticaj spontanih pojmova na naučne – </a:t>
            </a:r>
            <a:r>
              <a:rPr lang="sr-Latn-RS" sz="3100" b="1" dirty="0"/>
              <a:t>obogaćivanje isksutvom</a:t>
            </a:r>
          </a:p>
          <a:p>
            <a:pPr>
              <a:buNone/>
            </a:pPr>
            <a:r>
              <a:rPr lang="sr-Latn-RS" sz="2900" b="1" dirty="0"/>
              <a:t>naučni pojam</a:t>
            </a:r>
            <a:r>
              <a:rPr lang="en-US" sz="2900" b="1" dirty="0"/>
              <a:t>    </a:t>
            </a:r>
            <a:r>
              <a:rPr lang="sr-Latn-RS" sz="2900" b="1" dirty="0"/>
              <a:t> </a:t>
            </a:r>
            <a:r>
              <a:rPr lang="en-US" sz="2900" b="1" dirty="0"/>
              <a:t>         </a:t>
            </a:r>
            <a:r>
              <a:rPr lang="sr-Latn-RS" sz="2900" b="1" dirty="0"/>
              <a:t>spontani pojam</a:t>
            </a:r>
            <a:r>
              <a:rPr lang="en-US" sz="2900" b="1" dirty="0"/>
              <a:t>               </a:t>
            </a:r>
            <a:r>
              <a:rPr lang="sr-Latn-RS" sz="2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predmet </a:t>
            </a:r>
            <a:endParaRPr lang="en-US" sz="2900" dirty="0"/>
          </a:p>
        </p:txBody>
      </p:sp>
      <p:sp>
        <p:nvSpPr>
          <p:cNvPr id="4" name="Right Arrow 3"/>
          <p:cNvSpPr/>
          <p:nvPr/>
        </p:nvSpPr>
        <p:spPr>
          <a:xfrm>
            <a:off x="2843808" y="6165304"/>
            <a:ext cx="6903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 </a:t>
            </a:r>
          </a:p>
        </p:txBody>
      </p:sp>
      <p:sp>
        <p:nvSpPr>
          <p:cNvPr id="5" name="Right Arrow 4"/>
          <p:cNvSpPr/>
          <p:nvPr/>
        </p:nvSpPr>
        <p:spPr>
          <a:xfrm>
            <a:off x="5724128" y="6165304"/>
            <a:ext cx="69037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611560" y="6093296"/>
            <a:ext cx="2160240" cy="36004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3563888" y="6093296"/>
            <a:ext cx="2088232" cy="36004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6516216" y="6093296"/>
            <a:ext cx="2376264" cy="36004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44A5A-1D17-8449-8549-2CE5EF14B3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SP    NP?</a:t>
            </a:r>
            <a:endParaRPr lang="en-R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C134E9-9E68-B149-975A-F069DD143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RS" dirty="0"/>
              <a:t>Spontani pojmovi daju naučnim vezu sa predemtima, sa iskustvom, daju konkretnost (time se nadoknadjuje nedostatak naučnih – verbalizam)</a:t>
            </a:r>
          </a:p>
          <a:p>
            <a:r>
              <a:rPr lang="en-RS" dirty="0"/>
              <a:t>Naučni pojmovi daju spontanim uopštavanje,  sistem, odnos sa drugim pojmovima (time se nadoknadjuje nedostatak spontanih – postaju shvaćeni i voljni)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ABC65106-0C13-A242-A58B-18B57EAA7805}"/>
              </a:ext>
            </a:extLst>
          </p:cNvPr>
          <p:cNvSpPr/>
          <p:nvPr/>
        </p:nvSpPr>
        <p:spPr>
          <a:xfrm flipV="1">
            <a:off x="4716016" y="746353"/>
            <a:ext cx="360040" cy="720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S"/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0F47F0AB-52C1-924D-A980-635C833DAE25}"/>
              </a:ext>
            </a:extLst>
          </p:cNvPr>
          <p:cNvSpPr/>
          <p:nvPr/>
        </p:nvSpPr>
        <p:spPr>
          <a:xfrm rot="10800000" flipV="1">
            <a:off x="4716016" y="941724"/>
            <a:ext cx="360040" cy="7200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RS"/>
          </a:p>
        </p:txBody>
      </p:sp>
    </p:spTree>
    <p:extLst>
      <p:ext uri="{BB962C8B-B14F-4D97-AF65-F5344CB8AC3E}">
        <p14:creationId xmlns:p14="http://schemas.microsoft.com/office/powerpoint/2010/main" val="226590510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2168" cy="490066"/>
          </a:xfrm>
        </p:spPr>
        <p:txBody>
          <a:bodyPr>
            <a:normAutofit fontScale="90000"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Rezime o spontanim i naučnim pojmovima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980728"/>
          <a:ext cx="8712969" cy="5595602"/>
        </p:xfrm>
        <a:graphic>
          <a:graphicData uri="http://schemas.openxmlformats.org/drawingml/2006/table">
            <a:tbl>
              <a:tblPr/>
              <a:tblGrid>
                <a:gridCol w="1793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8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710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79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sl-SI" sz="11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Spontani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pojmovi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Naučni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pojmovi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85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Način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usvajanja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R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ezultat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su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svakodnevnog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iskustva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tiču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se van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sistema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če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se u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školi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(posredovanje nastavnika – asimetrična</a:t>
                      </a:r>
                      <a:r>
                        <a:rPr lang="sr-Latn-RS" sz="1800" b="1" baseline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interakcija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)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svajaju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se u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okviru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sistema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685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</a:rPr>
                        <a:t>Pravac razvoja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 dole ka gore: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od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konkretnih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pojava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ka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uopštavanju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apstraktnom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)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 gore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na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dole: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od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verbalnih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definicija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apstraktnog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) ka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konkretnim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pojavama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25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Odnos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prema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predmetu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irektan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osredovan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drugim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pojmom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(mođe biti i spontani)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</a:rPr>
                        <a:t>Prednost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Z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asićenost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iskustvom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ostojanje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svesti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o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pojmu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V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oljno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korišćenje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pojma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78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</a:rPr>
                        <a:t>Slabost</a:t>
                      </a:r>
                      <a:endParaRPr lang="en-US" sz="18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ete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bolje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shvata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predmet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nego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pojam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nepostojanje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svesti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o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pojmu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esposobnost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voljnog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upravljanja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pojmom</a:t>
                      </a:r>
                      <a:endParaRPr lang="sr-Latn-R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dustvo sistema – veza sa drugim pojmovima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N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edovoljna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zaisćenost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konkretnim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iskustvom</a:t>
                      </a:r>
                      <a:endParaRPr lang="sr-Latn-R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Verbalizam – bolje razumevanje pojma od pojave/šredmeta na koje se odnosi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466144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sr-Latn-RS" dirty="0">
                <a:solidFill>
                  <a:srgbClr val="FF0000"/>
                </a:solidFill>
              </a:rPr>
              <a:t>aternji i strani jezik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1395350"/>
              </p:ext>
            </p:extLst>
          </p:nvPr>
        </p:nvGraphicFramePr>
        <p:xfrm>
          <a:off x="179511" y="858792"/>
          <a:ext cx="8784977" cy="6035040"/>
        </p:xfrm>
        <a:graphic>
          <a:graphicData uri="http://schemas.openxmlformats.org/drawingml/2006/table">
            <a:tbl>
              <a:tblPr/>
              <a:tblGrid>
                <a:gridCol w="1808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041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724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26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sl-SI" sz="11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latin typeface="Times New Roman"/>
                          <a:ea typeface="Times New Roman"/>
                        </a:rPr>
                        <a:t>Maternji jezik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latin typeface="Times New Roman"/>
                          <a:ea typeface="Times New Roman"/>
                        </a:rPr>
                        <a:t>Strani jezik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52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Način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usvajanja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N</a:t>
                      </a: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esvesno, nenamerno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U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č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i se svesno i namerno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u 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školi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(azbuka, čitanje i pisanje)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31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Prednost</a:t>
                      </a:r>
                      <a:r>
                        <a:rPr lang="sr-Latn-RS" sz="1800" b="1" dirty="0">
                          <a:latin typeface="Times New Roman"/>
                          <a:ea typeface="Times New Roman"/>
                        </a:rPr>
                        <a:t> i slabosti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B</a:t>
                      </a: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esprekorna</a:t>
                      </a:r>
                      <a:r>
                        <a:rPr lang="sr-Latn-R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upotreba gramatike, ali bez poimanja</a:t>
                      </a: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sr-Latn-R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Besprekovorno izgovaranje glasova</a:t>
                      </a: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Učenje ghramatike . 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vladavanje jezičkim konstrukcijama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eškoće u izgovranju glasova stranog jezika, ali se voljno usvaja fonetika stranog jezika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83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latin typeface="Times New Roman"/>
                          <a:ea typeface="Times New Roman"/>
                        </a:rPr>
                        <a:t>Pisani i glasovni govor</a:t>
                      </a:r>
                      <a:endParaRPr lang="en-US" sz="18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Pisani govor zaostaje znatno za glasovnim, jer je ovaj</a:t>
                      </a:r>
                      <a:r>
                        <a:rPr lang="sr-Latn-R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drugi spontan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28600" algn="l"/>
                        </a:tabLs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Piasni</a:t>
                      </a:r>
                      <a:r>
                        <a:rPr lang="sr-Latn-RS" sz="1800" b="1" baseline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govor čak </a:t>
                      </a:r>
                      <a:r>
                        <a:rPr lang="sr-Latn-RS" sz="1800" b="1" baseline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ispred glasovnog, zbog voljnosti pisanog govora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52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Odnos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prema</a:t>
                      </a:r>
                      <a:r>
                        <a:rPr lang="en-US" sz="18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800" b="1" dirty="0" err="1">
                          <a:latin typeface="Times New Roman"/>
                          <a:ea typeface="Times New Roman"/>
                        </a:rPr>
                        <a:t>predmetu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</a:t>
                      </a:r>
                      <a:r>
                        <a:rPr lang="en-US" sz="1800" b="1" dirty="0" err="1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irektan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P</a:t>
                      </a:r>
                      <a:r>
                        <a:rPr lang="en-US" sz="1800" b="1" dirty="0" err="1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osredovan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rečju matrenjeg jezika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To doprinosi razvoju matrenjeg jezika ka</a:t>
                      </a:r>
                      <a:r>
                        <a:rPr lang="sr-Latn-RS" sz="1800" b="1" baseline="0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apstraktnom!</a:t>
                      </a:r>
                      <a:endParaRPr lang="en-US" sz="1800" b="1" dirty="0">
                        <a:solidFill>
                          <a:schemeClr val="tx2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38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sr-Latn-RS" sz="1800" b="1" dirty="0">
                          <a:latin typeface="Times New Roman"/>
                          <a:ea typeface="Times New Roman"/>
                        </a:rPr>
                        <a:t>Odnos razvojnih linija i pravci razvoja</a:t>
                      </a:r>
                      <a:endParaRPr lang="en-US" sz="18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Latn-R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Od konkretnog ka apstraktnom</a:t>
                      </a: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sr-Latn-RS" sz="1800" b="1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Usvajanje stranog</a:t>
                      </a:r>
                      <a:r>
                        <a:rPr lang="sr-Latn-R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jezika stvara uslove za viš</a:t>
                      </a:r>
                      <a:r>
                        <a:rPr lang="en-U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</a:t>
                      </a:r>
                      <a:r>
                        <a:rPr lang="sr-Latn-R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nivo</a:t>
                      </a:r>
                      <a:r>
                        <a:rPr lang="en-U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e </a:t>
                      </a:r>
                      <a:r>
                        <a:rPr lang="sr-Latn-RS" sz="1800" b="1" baseline="0" dirty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matrenjeg: svahćenost i voljnost</a:t>
                      </a:r>
                      <a:r>
                        <a:rPr lang="en-US" sz="1800" b="1" baseline="0">
                          <a:solidFill>
                            <a:schemeClr val="accent5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Razvija se shvaćenost i voljnost – od apstraknom ka konkretnom</a:t>
                      </a:r>
                    </a:p>
                    <a:p>
                      <a:pPr algn="l"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O</a:t>
                      </a:r>
                      <a:r>
                        <a:rPr lang="en-U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d </a:t>
                      </a:r>
                      <a:r>
                        <a:rPr lang="sr-Latn-RS" sz="1800" b="1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Times New Roman"/>
                          <a:ea typeface="Times New Roman"/>
                        </a:rPr>
                        <a:t>sistema spontanog značenja uspostavljenih maternjim jezikom, oslanja se na aktualni nivo razvoja maternjeg jezika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accent5">
                            <a:lumMod val="60000"/>
                            <a:lumOff val="40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54176" cy="1143000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R</a:t>
            </a:r>
            <a:r>
              <a:rPr lang="sr-Latn-RS" sz="3200" dirty="0">
                <a:solidFill>
                  <a:srgbClr val="FF0000"/>
                </a:solidFill>
              </a:rPr>
              <a:t>azlika odnosa razvoja naučnih i spontanih pojmova i odnosa razvoja stranog i maternjeg jezika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394136" cy="4824536"/>
          </a:xfrm>
        </p:spPr>
        <p:txBody>
          <a:bodyPr>
            <a:normAutofit fontScale="85000" lnSpcReduction="10000"/>
          </a:bodyPr>
          <a:lstStyle/>
          <a:p>
            <a:r>
              <a:rPr lang="sr-Latn-RS" b="1" dirty="0"/>
              <a:t>Spontani i naučni pojmovi </a:t>
            </a:r>
            <a:r>
              <a:rPr lang="sr-Latn-RS" dirty="0"/>
              <a:t>– Razvoj naučnih pojmova odigrava se paralelno sa izgradnjom njihovog sistema, što posledično preobražava spontane pojmove. </a:t>
            </a:r>
          </a:p>
          <a:p>
            <a:endParaRPr lang="sr-Latn-RS" dirty="0"/>
          </a:p>
          <a:p>
            <a:r>
              <a:rPr lang="sr-Latn-RS" b="1" dirty="0"/>
              <a:t>Strani i matrenji jezik </a:t>
            </a:r>
            <a:r>
              <a:rPr lang="sr-Latn-RS" dirty="0"/>
              <a:t>– Strani jezik oslanja se na već postojeći sistem, uspostavljen na nivou matrenjeg jezika. </a:t>
            </a:r>
            <a:r>
              <a:rPr lang="sr-Latn-RS" sz="2800" dirty="0">
                <a:solidFill>
                  <a:srgbClr val="00B0F0"/>
                </a:solidFill>
              </a:rPr>
              <a:t>Jezik je sistem (pravilnosti u dodeljivanu značenja reči, izgovaranju i povezivanju reči u rečenicu, pisanju i čitanju – samo su ova pravila neshvaćena još u maternjem jeziku). </a:t>
            </a:r>
          </a:p>
          <a:p>
            <a:pPr>
              <a:buNone/>
            </a:pPr>
            <a:r>
              <a:rPr lang="sr-Latn-RS" sz="2800" dirty="0">
                <a:solidFill>
                  <a:srgbClr val="00B0F0"/>
                </a:solidFill>
              </a:rPr>
              <a:t>	</a:t>
            </a:r>
            <a:r>
              <a:rPr lang="sr-Latn-RS" dirty="0"/>
              <a:t>Zato je strani jezik novi sistem koji se razvija zahvaljući već </a:t>
            </a:r>
            <a:r>
              <a:rPr lang="sr-Latn-RS" u="sng" dirty="0"/>
              <a:t>postojećem sistemu</a:t>
            </a:r>
            <a:r>
              <a:rPr lang="sr-Latn-RS" dirty="0"/>
              <a:t> matrenjeg jezika i preobražava ga povratno.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RS" dirty="0">
                <a:solidFill>
                  <a:srgbClr val="FF0000"/>
                </a:solidFill>
              </a:rPr>
              <a:t>Ispitivanje razvoja naučnih pojmova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149552"/>
          </a:xfrm>
        </p:spPr>
        <p:txBody>
          <a:bodyPr>
            <a:normAutofit fontScale="92500" lnSpcReduction="20000"/>
          </a:bodyPr>
          <a:lstStyle/>
          <a:p>
            <a:r>
              <a:rPr lang="sr-Latn-RS" sz="2800" dirty="0"/>
              <a:t>Podstrek su bile kritike da prethodno eksperimentalno ispitivanje pojmova ipak nije ekološki validno zbog korišćenja besmislenih reči i donekle neoubičajenog zadatka</a:t>
            </a:r>
          </a:p>
          <a:p>
            <a:pPr>
              <a:buNone/>
            </a:pPr>
            <a:endParaRPr lang="sr-Latn-RS" sz="2800" dirty="0"/>
          </a:p>
          <a:p>
            <a:r>
              <a:rPr lang="sr-Latn-RS" sz="2800" dirty="0"/>
              <a:t>Tip zadatka:</a:t>
            </a:r>
          </a:p>
          <a:p>
            <a:pPr>
              <a:buNone/>
            </a:pPr>
            <a:r>
              <a:rPr lang="sr-Latn-RS" sz="2800" dirty="0"/>
              <a:t>Zadaci dovršavanja rečenica - </a:t>
            </a:r>
            <a:r>
              <a:rPr lang="sr-Latn-RS" sz="2800" dirty="0">
                <a:solidFill>
                  <a:srgbClr val="00B050"/>
                </a:solidFill>
              </a:rPr>
              <a:t>rečenice sa spontanim i naučnim pojmom</a:t>
            </a:r>
            <a:endParaRPr lang="sr-Latn-RS" sz="2800" dirty="0"/>
          </a:p>
          <a:p>
            <a:pPr>
              <a:buNone/>
            </a:pPr>
            <a:r>
              <a:rPr lang="sr-Latn-RS" sz="2800" dirty="0"/>
              <a:t>ispituju se uzročni i odnosi suprotstavljenosti</a:t>
            </a:r>
          </a:p>
          <a:p>
            <a:pPr>
              <a:buNone/>
            </a:pPr>
            <a:r>
              <a:rPr lang="en-US" sz="2800" dirty="0">
                <a:solidFill>
                  <a:srgbClr val="00B050"/>
                </a:solidFill>
              </a:rPr>
              <a:t>U</a:t>
            </a:r>
            <a:r>
              <a:rPr lang="sr-Latn-RS" sz="2800" dirty="0">
                <a:solidFill>
                  <a:srgbClr val="00B050"/>
                </a:solidFill>
              </a:rPr>
              <a:t>zročnost – rečenica se završava sa “zato što” (ispitanici II razred osnovne škole)</a:t>
            </a:r>
          </a:p>
          <a:p>
            <a:pPr>
              <a:buNone/>
            </a:pPr>
            <a:r>
              <a:rPr lang="sr-Latn-RS" sz="2800" dirty="0">
                <a:solidFill>
                  <a:srgbClr val="00B050"/>
                </a:solidFill>
              </a:rPr>
              <a:t>Suprotstavljenost – rečenica se završava sa “iako”</a:t>
            </a:r>
          </a:p>
          <a:p>
            <a:pPr>
              <a:buNone/>
            </a:pPr>
            <a:r>
              <a:rPr lang="sr-Latn-RS" sz="2800" dirty="0">
                <a:solidFill>
                  <a:srgbClr val="00B050"/>
                </a:solidFill>
              </a:rPr>
              <a:t>(ispitanici IV razred osnovne škole)</a:t>
            </a:r>
          </a:p>
          <a:p>
            <a:pPr>
              <a:buNone/>
            </a:pPr>
            <a:endParaRPr lang="sr-Latn-R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685800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</a:rPr>
              <a:t>Socio-</a:t>
            </a:r>
            <a:r>
              <a:rPr lang="en-US" sz="3000" b="1" dirty="0" err="1">
                <a:solidFill>
                  <a:srgbClr val="FF0000"/>
                </a:solidFill>
              </a:rPr>
              <a:t>kulturni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pristup</a:t>
            </a:r>
            <a:r>
              <a:rPr lang="en-US" sz="3000" b="1" dirty="0">
                <a:solidFill>
                  <a:srgbClr val="FF0000"/>
                </a:solidFill>
              </a:rPr>
              <a:t> </a:t>
            </a:r>
            <a:r>
              <a:rPr lang="en-US" sz="3000" b="1" dirty="0" err="1">
                <a:solidFill>
                  <a:srgbClr val="FF0000"/>
                </a:solidFill>
              </a:rPr>
              <a:t>Vigotskog</a:t>
            </a:r>
            <a:endParaRPr lang="en-US" sz="3000" dirty="0"/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0" y="692696"/>
            <a:ext cx="9144000" cy="6165304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err="1"/>
              <a:t>Psihički</a:t>
            </a:r>
            <a:r>
              <a:rPr lang="en-US" sz="2600" dirty="0"/>
              <a:t> </a:t>
            </a:r>
            <a:r>
              <a:rPr lang="en-US" sz="2600" dirty="0" err="1"/>
              <a:t>razvoj</a:t>
            </a:r>
            <a:r>
              <a:rPr lang="sr-Latn-RS" sz="2600" dirty="0"/>
              <a:t> u ontogenezi</a:t>
            </a:r>
            <a:r>
              <a:rPr lang="en-US" sz="2600" dirty="0"/>
              <a:t> je </a:t>
            </a:r>
            <a:r>
              <a:rPr lang="en-US" sz="2600" dirty="0" err="1"/>
              <a:t>rezultat</a:t>
            </a:r>
            <a:r>
              <a:rPr lang="en-US" sz="2600" dirty="0"/>
              <a:t> </a:t>
            </a:r>
            <a:r>
              <a:rPr lang="en-US" sz="2600" b="1" dirty="0" err="1"/>
              <a:t>istorijskog</a:t>
            </a:r>
            <a:r>
              <a:rPr lang="en-US" sz="2600" b="1" dirty="0"/>
              <a:t> </a:t>
            </a:r>
            <a:r>
              <a:rPr lang="en-US" sz="2600" b="1" dirty="0" err="1"/>
              <a:t>razvoja</a:t>
            </a:r>
            <a:r>
              <a:rPr lang="en-US" sz="2600" b="1" dirty="0"/>
              <a:t> </a:t>
            </a:r>
            <a:r>
              <a:rPr lang="en-US" sz="2600" b="1" dirty="0" err="1"/>
              <a:t>čoveka</a:t>
            </a:r>
            <a:r>
              <a:rPr lang="en-US" sz="2600" dirty="0"/>
              <a:t>. </a:t>
            </a:r>
          </a:p>
          <a:p>
            <a:pPr>
              <a:buNone/>
            </a:pPr>
            <a:r>
              <a:rPr lang="sr-Latn-RS" sz="1800" dirty="0"/>
              <a:t>	</a:t>
            </a:r>
          </a:p>
          <a:p>
            <a:pPr>
              <a:buNone/>
            </a:pPr>
            <a:r>
              <a:rPr lang="sr-Latn-RS" sz="2200" u="sng" dirty="0"/>
              <a:t> Oslanjanje na Marksove ideje o ulozi ljudske delatnosti u razvoju čoveka</a:t>
            </a:r>
            <a:r>
              <a:rPr lang="sr-Latn-RS" sz="2200" dirty="0"/>
              <a:t>. </a:t>
            </a:r>
          </a:p>
          <a:p>
            <a:pPr>
              <a:buNone/>
            </a:pPr>
            <a:r>
              <a:rPr lang="sr-Latn-RS" sz="2200" dirty="0"/>
              <a:t> Pojava rada kao izraz težnje da menja i prilagođava sredinu sebi povratno </a:t>
            </a:r>
          </a:p>
          <a:p>
            <a:pPr>
              <a:buNone/>
            </a:pPr>
            <a:r>
              <a:rPr lang="sr-Latn-RS" sz="2200" dirty="0"/>
              <a:t> deluje na razvoj čoveka.  Rad je kolektivna delatnost pa nastaje potreba za </a:t>
            </a:r>
          </a:p>
          <a:p>
            <a:pPr>
              <a:buNone/>
            </a:pPr>
            <a:r>
              <a:rPr lang="sr-Latn-RS" sz="2200" dirty="0"/>
              <a:t> njenom koordinacijom i organizacijom što rezultira pojavom govora (</a:t>
            </a:r>
            <a:r>
              <a:rPr lang="sr-Latn-RS" sz="2200" b="1" dirty="0"/>
              <a:t>socijalno – </a:t>
            </a:r>
          </a:p>
          <a:p>
            <a:pPr>
              <a:buNone/>
            </a:pPr>
            <a:r>
              <a:rPr lang="sr-Latn-RS" sz="2200" b="1" dirty="0"/>
              <a:t>pishološko prilagođavanje</a:t>
            </a:r>
            <a:r>
              <a:rPr lang="sr-Latn-RS" sz="2200" dirty="0"/>
              <a:t>). Govor</a:t>
            </a:r>
            <a:r>
              <a:rPr lang="en-US" sz="2200" dirty="0"/>
              <a:t>, </a:t>
            </a:r>
            <a:r>
              <a:rPr lang="en-US" sz="2200" dirty="0" err="1"/>
              <a:t>koji</a:t>
            </a:r>
            <a:r>
              <a:rPr lang="en-US" sz="2200" dirty="0"/>
              <a:t> je </a:t>
            </a:r>
            <a:r>
              <a:rPr lang="en-US" sz="2200" dirty="0" err="1"/>
              <a:t>slu</a:t>
            </a:r>
            <a:r>
              <a:rPr lang="sr-Latn-RS" sz="2200" dirty="0"/>
              <a:t>žio regulaciji kolektivne delatnosti, </a:t>
            </a:r>
          </a:p>
          <a:p>
            <a:pPr>
              <a:buNone/>
            </a:pPr>
            <a:r>
              <a:rPr lang="sr-Latn-RS" sz="2200" dirty="0"/>
              <a:t>sada povratno utiče na individualni psihički razvoj organizujući mišljenje i pamćenje,</a:t>
            </a:r>
          </a:p>
          <a:p>
            <a:pPr>
              <a:buNone/>
            </a:pPr>
            <a:r>
              <a:rPr lang="sr-Latn-RS" sz="2200" dirty="0"/>
              <a:t>tako nastaje govorno logičko mišljenje i pamćenje.  Govor – znak menja prirodu i </a:t>
            </a:r>
          </a:p>
          <a:p>
            <a:pPr>
              <a:buNone/>
            </a:pPr>
            <a:r>
              <a:rPr lang="sr-Latn-RS" sz="2200" dirty="0"/>
              <a:t>odnos mentalnih funkcija.  Tako psihičke funkcije, do tada elementarne i biloške,  </a:t>
            </a:r>
          </a:p>
          <a:p>
            <a:pPr>
              <a:buNone/>
            </a:pPr>
            <a:r>
              <a:rPr lang="sr-Latn-RS" sz="2200" dirty="0"/>
              <a:t>prerastaju u više (organizovane i posredovane govorom). </a:t>
            </a:r>
            <a:endParaRPr lang="en-US" sz="2200" dirty="0">
              <a:solidFill>
                <a:srgbClr val="00B050"/>
              </a:solidFill>
            </a:endParaRPr>
          </a:p>
          <a:p>
            <a:endParaRPr lang="en-US" sz="1800" dirty="0">
              <a:solidFill>
                <a:srgbClr val="00B050"/>
              </a:solidFill>
            </a:endParaRPr>
          </a:p>
          <a:p>
            <a:r>
              <a:rPr lang="sr-Latn-RS" sz="2600" b="1" dirty="0">
                <a:solidFill>
                  <a:srgbClr val="FF0000"/>
                </a:solidFill>
              </a:rPr>
              <a:t>Formativna uloga kulture i socijalnih faktora u razvoju </a:t>
            </a:r>
            <a:r>
              <a:rPr lang="sr-Latn-RS" sz="2600" dirty="0"/>
              <a:t>–</a:t>
            </a:r>
            <a:r>
              <a:rPr lang="en-US" sz="2600" dirty="0"/>
              <a:t> </a:t>
            </a:r>
            <a:r>
              <a:rPr lang="sr-Latn-RS" sz="2600" b="1" dirty="0"/>
              <a:t>kulturna oruđa/proizvodi </a:t>
            </a:r>
            <a:r>
              <a:rPr lang="sr-Latn-RS" sz="2600" dirty="0"/>
              <a:t>i </a:t>
            </a:r>
            <a:r>
              <a:rPr lang="sr-Latn-RS" sz="2600" b="1" dirty="0"/>
              <a:t>socijana interakcija </a:t>
            </a:r>
            <a:r>
              <a:rPr lang="sr-Latn-RS" sz="2600" u="sng" dirty="0"/>
              <a:t>amplifikuju (pojačavaju) postojeće kapacitete </a:t>
            </a:r>
            <a:r>
              <a:rPr lang="sr-Latn-RS" sz="2600" dirty="0"/>
              <a:t>i dovode do </a:t>
            </a:r>
            <a:r>
              <a:rPr lang="sr-Latn-RS" sz="2600" u="sng" dirty="0"/>
              <a:t>kvalitativnih promena psihičkog funkcionisanja.</a:t>
            </a:r>
            <a:br>
              <a:rPr lang="sr-Latn-RS" sz="2400" dirty="0"/>
            </a:br>
            <a:r>
              <a:rPr lang="en-US" sz="2500" dirty="0">
                <a:solidFill>
                  <a:srgbClr val="00B0F0"/>
                </a:solidFill>
              </a:rPr>
              <a:t>D</a:t>
            </a:r>
            <a:r>
              <a:rPr lang="sr-Latn-RS" sz="2500" dirty="0">
                <a:solidFill>
                  <a:srgbClr val="00B0F0"/>
                </a:solidFill>
              </a:rPr>
              <a:t>ete od rođenja“ uronjeno” u kulturu kroz interakciju sa odraslima i proizvodima kulture. Interakcija deteta sa kulturnim oruđima u početku se odvija posredstvom odrslih, a kasnije je direktna</a:t>
            </a:r>
            <a:r>
              <a:rPr lang="sr-Latn-RS" sz="2500" dirty="0"/>
              <a:t>.</a:t>
            </a:r>
            <a:r>
              <a:rPr lang="sr-Latn-RS" sz="2100" dirty="0"/>
              <a:t>  </a:t>
            </a:r>
          </a:p>
          <a:p>
            <a:pPr>
              <a:buNone/>
            </a:pPr>
            <a:endParaRPr lang="sr-Latn-RS" sz="2100" dirty="0"/>
          </a:p>
          <a:p>
            <a:r>
              <a:rPr lang="sr-Latn-RS" sz="2400" b="1" dirty="0"/>
              <a:t>Alomorfni razvoj – </a:t>
            </a:r>
            <a:r>
              <a:rPr lang="sr-Latn-RS" sz="2400" dirty="0"/>
              <a:t>razvoj izvan jedinke, promena se prvo dešava u kulturi, a zatim se ta promena kroz socijalni odnos prenosi sa odraslih na decu i time se posreduju njihove mentalne funkcije.</a:t>
            </a:r>
            <a:endParaRPr lang="en-US" sz="2400" b="1" dirty="0"/>
          </a:p>
        </p:txBody>
      </p:sp>
      <p:pic>
        <p:nvPicPr>
          <p:cNvPr id="30724" name="Picture 3" descr="Lev_Vygotsky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24328" y="0"/>
            <a:ext cx="1619672" cy="271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ed Rectangle 4"/>
          <p:cNvSpPr/>
          <p:nvPr/>
        </p:nvSpPr>
        <p:spPr>
          <a:xfrm>
            <a:off x="107504" y="1196752"/>
            <a:ext cx="7272808" cy="273630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Latn-RS" dirty="0"/>
          </a:p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1412776"/>
          </a:xfrm>
        </p:spPr>
        <p:txBody>
          <a:bodyPr>
            <a:normAutofit/>
          </a:bodyPr>
          <a:lstStyle/>
          <a:p>
            <a:pPr algn="ctr"/>
            <a:r>
              <a:rPr lang="sr-Latn-RS" sz="3600" b="1" dirty="0">
                <a:solidFill>
                  <a:srgbClr val="FF0000"/>
                </a:solidFill>
              </a:rPr>
              <a:t>Niže i v</a:t>
            </a:r>
            <a:r>
              <a:rPr lang="en-US" sz="3600" b="1" dirty="0" err="1">
                <a:solidFill>
                  <a:srgbClr val="FF0000"/>
                </a:solidFill>
              </a:rPr>
              <a:t>iše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psihičke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funkcije</a:t>
            </a:r>
            <a:r>
              <a:rPr lang="sr-Latn-RS" sz="3600" b="1" dirty="0">
                <a:solidFill>
                  <a:srgbClr val="FF0000"/>
                </a:solidFill>
              </a:rPr>
              <a:t> i njihov odnos u filogenezi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0" y="1772816"/>
            <a:ext cx="9144000" cy="5085184"/>
          </a:xfrm>
        </p:spPr>
        <p:txBody>
          <a:bodyPr>
            <a:normAutofit lnSpcReduction="10000"/>
          </a:bodyPr>
          <a:lstStyle/>
          <a:p>
            <a:r>
              <a:rPr lang="en-US" sz="2200" dirty="0" err="1"/>
              <a:t>Kroz</a:t>
            </a:r>
            <a:r>
              <a:rPr lang="en-US" sz="2200" dirty="0"/>
              <a:t> </a:t>
            </a:r>
            <a:r>
              <a:rPr lang="en-US" sz="2200" dirty="0" err="1"/>
              <a:t>istorijski</a:t>
            </a:r>
            <a:r>
              <a:rPr lang="en-US" sz="2200" dirty="0"/>
              <a:t> </a:t>
            </a:r>
            <a:r>
              <a:rPr lang="en-US" sz="2200" dirty="0" err="1"/>
              <a:t>razvoj</a:t>
            </a:r>
            <a:r>
              <a:rPr lang="sr-Latn-RS" sz="2200" dirty="0"/>
              <a:t> elementarne psihičke funkcije </a:t>
            </a:r>
            <a:r>
              <a:rPr lang="en-US" sz="2200" dirty="0"/>
              <a:t>(</a:t>
            </a:r>
            <a:r>
              <a:rPr lang="en-US" sz="2200" dirty="0" err="1"/>
              <a:t>praktično</a:t>
            </a:r>
            <a:r>
              <a:rPr lang="en-US" sz="2200" dirty="0"/>
              <a:t> </a:t>
            </a:r>
            <a:r>
              <a:rPr lang="en-US" sz="2200" dirty="0" err="1"/>
              <a:t>mišljenje</a:t>
            </a:r>
            <a:r>
              <a:rPr lang="en-US" sz="2200" dirty="0"/>
              <a:t>, </a:t>
            </a:r>
            <a:r>
              <a:rPr lang="en-US" sz="2200" dirty="0" err="1"/>
              <a:t>neposredno</a:t>
            </a:r>
            <a:r>
              <a:rPr lang="en-US" sz="2200" dirty="0"/>
              <a:t> </a:t>
            </a:r>
            <a:r>
              <a:rPr lang="en-US" sz="2200" dirty="0" err="1"/>
              <a:t>pamćenje</a:t>
            </a:r>
            <a:r>
              <a:rPr lang="en-US" sz="2200" dirty="0"/>
              <a:t>, </a:t>
            </a:r>
            <a:r>
              <a:rPr lang="en-US" sz="2200" dirty="0" err="1"/>
              <a:t>pažnja</a:t>
            </a:r>
            <a:r>
              <a:rPr lang="en-US" sz="2200" dirty="0"/>
              <a:t>, </a:t>
            </a:r>
            <a:r>
              <a:rPr lang="en-US" sz="2200" dirty="0" err="1"/>
              <a:t>primarna</a:t>
            </a:r>
            <a:r>
              <a:rPr lang="en-US" sz="2200" dirty="0"/>
              <a:t> </a:t>
            </a:r>
            <a:r>
              <a:rPr lang="en-US" sz="2200" dirty="0" err="1"/>
              <a:t>osećanja</a:t>
            </a:r>
            <a:r>
              <a:rPr lang="en-US" sz="2200" dirty="0"/>
              <a:t>) </a:t>
            </a:r>
            <a:r>
              <a:rPr lang="sr-Latn-RS" sz="2200" dirty="0"/>
              <a:t>postaju </a:t>
            </a:r>
            <a:r>
              <a:rPr lang="sr-Latn-RS" sz="2200" b="1" dirty="0">
                <a:solidFill>
                  <a:srgbClr val="FF0000"/>
                </a:solidFill>
              </a:rPr>
              <a:t>posredovane</a:t>
            </a:r>
            <a:r>
              <a:rPr lang="en-US" sz="2200" b="1" dirty="0">
                <a:solidFill>
                  <a:srgbClr val="FF0000"/>
                </a:solidFill>
              </a:rPr>
              <a:t> </a:t>
            </a:r>
            <a:r>
              <a:rPr lang="sr-Latn-RS" sz="2200" b="1" dirty="0">
                <a:solidFill>
                  <a:srgbClr val="FF0000"/>
                </a:solidFill>
              </a:rPr>
              <a:t>znakom – semiotičkim sistemima </a:t>
            </a:r>
            <a:r>
              <a:rPr lang="sr-Latn-RS" sz="2200" dirty="0"/>
              <a:t>(jezik, pismo, numerički sistemi</a:t>
            </a:r>
            <a:r>
              <a:rPr lang="en-US" sz="2200" dirty="0"/>
              <a:t>, </a:t>
            </a:r>
            <a:r>
              <a:rPr lang="en-US" sz="2200" dirty="0" err="1"/>
              <a:t>razni</a:t>
            </a:r>
            <a:r>
              <a:rPr lang="en-US" sz="2200" dirty="0"/>
              <a:t> </a:t>
            </a:r>
            <a:r>
              <a:rPr lang="en-US" sz="2200" dirty="0" err="1"/>
              <a:t>kulturni</a:t>
            </a:r>
            <a:r>
              <a:rPr lang="en-US" sz="2200" dirty="0"/>
              <a:t> </a:t>
            </a:r>
            <a:r>
              <a:rPr lang="en-US" sz="2200" dirty="0" err="1"/>
              <a:t>pronalasci</a:t>
            </a:r>
            <a:r>
              <a:rPr lang="sr-Latn-RS" sz="2200" dirty="0"/>
              <a:t>).</a:t>
            </a:r>
          </a:p>
          <a:p>
            <a:r>
              <a:rPr lang="sr-Latn-RS" sz="2200" dirty="0"/>
              <a:t>Znak tj. razna kulturna oruđa se razvijaju kroz socijalnu interakciju ljudi i potrebu za adekvatnijim prilagođavanjem na sredinu – </a:t>
            </a:r>
            <a:r>
              <a:rPr lang="sr-Latn-RS" sz="2200" b="1" dirty="0"/>
              <a:t>alomorfni razvoj</a:t>
            </a:r>
            <a:r>
              <a:rPr lang="sr-Latn-RS" sz="2200" dirty="0"/>
              <a:t>.</a:t>
            </a:r>
          </a:p>
          <a:p>
            <a:r>
              <a:rPr lang="en-US" sz="2200" dirty="0"/>
              <a:t>T</a:t>
            </a:r>
            <a:r>
              <a:rPr lang="sr-Latn-RS" sz="2200" dirty="0"/>
              <a:t>o rezultira kvalitativnom promenom psihičkog funkcionisanja odnosno </a:t>
            </a:r>
            <a:r>
              <a:rPr lang="sr-Latn-RS" sz="2200" b="1" dirty="0">
                <a:solidFill>
                  <a:srgbClr val="FF0000"/>
                </a:solidFill>
              </a:rPr>
              <a:t>pojavom viših psihičkih funkcija </a:t>
            </a:r>
            <a:r>
              <a:rPr lang="sr-Latn-RS" sz="2200" dirty="0"/>
              <a:t>(logičko</a:t>
            </a:r>
            <a:r>
              <a:rPr lang="en-US" sz="2200" dirty="0"/>
              <a:t> - </a:t>
            </a:r>
            <a:r>
              <a:rPr lang="sr-Latn-RS" sz="2200" dirty="0"/>
              <a:t>pojmovno mišljenje,  logičko pamćenje, voljna pažnja, složena osećanja)</a:t>
            </a:r>
            <a:r>
              <a:rPr lang="sr-Latn-RS" sz="2200" b="1" dirty="0">
                <a:solidFill>
                  <a:srgbClr val="FF0000"/>
                </a:solidFill>
              </a:rPr>
              <a:t> – kojima čovek ovladava (svestan ih je i može da upravlja njima) </a:t>
            </a:r>
            <a:r>
              <a:rPr lang="sr-Latn-RS" sz="2200" dirty="0"/>
              <a:t>upravo jer su posredovane. </a:t>
            </a:r>
          </a:p>
          <a:p>
            <a:endParaRPr lang="sr-Latn-RS" sz="2200" dirty="0"/>
          </a:p>
          <a:p>
            <a:r>
              <a:rPr lang="sr-Latn-RS" sz="2200" b="1" dirty="0"/>
              <a:t>Kulturno-istorijski razvoj čoveka počinje kada se završava biloška evolucija. U filogenezi bilološki razvoj prethodi kulturno-istorijskom</a:t>
            </a:r>
            <a:r>
              <a:rPr lang="sr-Latn-RS" sz="2200" dirty="0"/>
              <a:t>.</a:t>
            </a:r>
          </a:p>
          <a:p>
            <a:pPr>
              <a:buNone/>
            </a:pPr>
            <a:endParaRPr lang="en-US" sz="2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85800"/>
          </a:xfrm>
        </p:spPr>
        <p:txBody>
          <a:bodyPr>
            <a:normAutofit/>
          </a:bodyPr>
          <a:lstStyle/>
          <a:p>
            <a:pPr algn="ctr"/>
            <a:r>
              <a:rPr lang="sr-Latn-RS" sz="3200" b="1" dirty="0">
                <a:solidFill>
                  <a:srgbClr val="FF0000"/>
                </a:solidFill>
              </a:rPr>
              <a:t>Niže i v</a:t>
            </a:r>
            <a:r>
              <a:rPr lang="en-US" sz="3200" b="1" dirty="0" err="1">
                <a:solidFill>
                  <a:srgbClr val="FF0000"/>
                </a:solidFill>
              </a:rPr>
              <a:t>iše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psihičke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funkcije</a:t>
            </a:r>
            <a:r>
              <a:rPr lang="sr-Latn-RS" sz="3200" b="1" dirty="0">
                <a:solidFill>
                  <a:srgbClr val="FF0000"/>
                </a:solidFill>
              </a:rPr>
              <a:t> u ontogenezi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/>
              <a:t>D</a:t>
            </a:r>
            <a:r>
              <a:rPr lang="sr-Latn-RS" sz="2400" dirty="0"/>
              <a:t>ete se rađa sa naslednom osnovom koja omohućava razvoj nižih funkcija</a:t>
            </a:r>
          </a:p>
          <a:p>
            <a:pPr>
              <a:buNone/>
            </a:pPr>
            <a:endParaRPr lang="sr-Latn-RS" sz="2400" dirty="0"/>
          </a:p>
          <a:p>
            <a:pPr>
              <a:buNone/>
            </a:pPr>
            <a:r>
              <a:rPr lang="sr-Latn-RS" sz="2400" dirty="0"/>
              <a:t>KULTURNO-BILOŠKI PARADOKS RAZVOJA DETETA</a:t>
            </a:r>
          </a:p>
          <a:p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Ali!!!!!! Dete </a:t>
            </a:r>
            <a:r>
              <a:rPr lang="en-US" sz="2400" dirty="0">
                <a:latin typeface="+mj-lt"/>
                <a:ea typeface="Tahoma" pitchFamily="34" charset="0"/>
                <a:cs typeface="Tahoma" pitchFamily="34" charset="0"/>
              </a:rPr>
              <a:t>je 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od početka u socijalnoj interakciji sa kompetentnijim odraslim</a:t>
            </a:r>
            <a:r>
              <a:rPr lang="en-US" sz="2400" dirty="0">
                <a:latin typeface="+mj-lt"/>
                <a:ea typeface="Tahoma" pitchFamily="34" charset="0"/>
                <a:cs typeface="Tahoma" pitchFamily="34" charset="0"/>
              </a:rPr>
              <a:t>a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 koji </a:t>
            </a:r>
            <a:r>
              <a:rPr lang="en-US" sz="2400" dirty="0" err="1">
                <a:latin typeface="+mj-lt"/>
                <a:ea typeface="Tahoma" pitchFamily="34" charset="0"/>
                <a:cs typeface="Tahoma" pitchFamily="34" charset="0"/>
              </a:rPr>
              <a:t>su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 na višem stupnju razvoja i predstavn</a:t>
            </a:r>
            <a:r>
              <a:rPr lang="en-US" sz="2400" dirty="0" err="1">
                <a:latin typeface="+mj-lt"/>
                <a:ea typeface="Tahoma" pitchFamily="34" charset="0"/>
                <a:cs typeface="Tahoma" pitchFamily="34" charset="0"/>
              </a:rPr>
              <a:t>ci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 </a:t>
            </a:r>
            <a:r>
              <a:rPr lang="en-US" sz="2400" dirty="0" err="1">
                <a:latin typeface="+mj-lt"/>
                <a:ea typeface="Tahoma" pitchFamily="34" charset="0"/>
                <a:cs typeface="Tahoma" pitchFamily="34" charset="0"/>
              </a:rPr>
              <a:t>su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 kulture</a:t>
            </a:r>
            <a:r>
              <a:rPr lang="en-US" sz="2400" dirty="0">
                <a:latin typeface="+mj-lt"/>
                <a:ea typeface="Tahoma" pitchFamily="34" charset="0"/>
                <a:cs typeface="Tahoma" pitchFamily="34" charset="0"/>
              </a:rPr>
              <a:t>, 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te posreduj</a:t>
            </a:r>
            <a:r>
              <a:rPr lang="en-US" sz="2400" dirty="0">
                <a:latin typeface="+mj-lt"/>
                <a:ea typeface="Tahoma" pitchFamily="34" charset="0"/>
                <a:cs typeface="Tahoma" pitchFamily="34" charset="0"/>
              </a:rPr>
              <a:t>u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 njegov razvoj prenoseći razna kulutna znanja i oruđa i u</a:t>
            </a:r>
            <a:r>
              <a:rPr lang="en-US" sz="2400" dirty="0">
                <a:latin typeface="+mj-lt"/>
                <a:ea typeface="Tahoma" pitchFamily="34" charset="0"/>
                <a:cs typeface="Tahoma" pitchFamily="34" charset="0"/>
              </a:rPr>
              <a:t>s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merevajući i organizujući ponašanje deteta -  </a:t>
            </a:r>
            <a:r>
              <a:rPr lang="sr-Latn-RS" sz="2400" b="1" dirty="0">
                <a:latin typeface="+mj-lt"/>
                <a:ea typeface="Tahoma" pitchFamily="34" charset="0"/>
                <a:cs typeface="Tahoma" pitchFamily="34" charset="0"/>
              </a:rPr>
              <a:t>asimetrična interakcija</a:t>
            </a:r>
            <a:r>
              <a:rPr lang="sr-Latn-RS" sz="2400" dirty="0">
                <a:latin typeface="+mj-lt"/>
                <a:ea typeface="Tahoma" pitchFamily="34" charset="0"/>
                <a:cs typeface="Tahoma" pitchFamily="34" charset="0"/>
              </a:rPr>
              <a:t>.</a:t>
            </a:r>
          </a:p>
          <a:p>
            <a:pPr>
              <a:buNone/>
            </a:pPr>
            <a:endParaRPr lang="sr-Latn-RS" sz="2400" dirty="0"/>
          </a:p>
          <a:p>
            <a:r>
              <a:rPr lang="en-US" sz="2400" dirty="0"/>
              <a:t>T</a:t>
            </a:r>
            <a:r>
              <a:rPr lang="sr-Latn-RS" sz="2400" dirty="0"/>
              <a:t>aj dodir sa kultunim oruđima i interakcija sa kompetentnijim odraslim rezultira veoma ranom promenom nižih mentalnih funkcija (</a:t>
            </a:r>
            <a:r>
              <a:rPr lang="sr-Latn-RS" sz="2400" i="1" dirty="0"/>
              <a:t>kultuno-biološki paradoks razvoja deteta</a:t>
            </a:r>
            <a:r>
              <a:rPr lang="sr-Latn-RS" sz="2400" dirty="0"/>
              <a:t>), njihovim međusobnim povezivanjem i razvojem viših psihičkih funkcija.</a:t>
            </a:r>
          </a:p>
          <a:p>
            <a:pPr>
              <a:buNone/>
            </a:pPr>
            <a:endParaRPr lang="sr-Latn-RS" sz="2200" dirty="0"/>
          </a:p>
          <a:p>
            <a:r>
              <a:rPr lang="sr-Latn-RS" sz="2200" b="1" dirty="0"/>
              <a:t>Tri etape u razvoju viših funkcija u ontogenezi:</a:t>
            </a:r>
          </a:p>
          <a:p>
            <a:pPr>
              <a:buNone/>
            </a:pPr>
            <a:r>
              <a:rPr lang="sr-Latn-RS" sz="2200" b="1" dirty="0">
                <a:solidFill>
                  <a:srgbClr val="00B0F0"/>
                </a:solidFill>
              </a:rPr>
              <a:t>I - P</a:t>
            </a:r>
            <a:r>
              <a:rPr lang="vi-VN" sz="2200" b="1" dirty="0">
                <a:solidFill>
                  <a:srgbClr val="00B0F0"/>
                </a:solidFill>
              </a:rPr>
              <a:t>ostoje samo niže elementarne biloške funkcije koje nisu posredovane znakom. </a:t>
            </a:r>
            <a:endParaRPr lang="sr-Latn-RS" sz="2200" b="1" dirty="0">
              <a:solidFill>
                <a:srgbClr val="00B0F0"/>
              </a:solidFill>
            </a:endParaRPr>
          </a:p>
          <a:p>
            <a:pPr>
              <a:buNone/>
            </a:pPr>
            <a:r>
              <a:rPr lang="sr-Latn-RS" sz="2200" b="1" dirty="0">
                <a:solidFill>
                  <a:srgbClr val="00B0F0"/>
                </a:solidFill>
              </a:rPr>
              <a:t>II – </a:t>
            </a:r>
            <a:r>
              <a:rPr lang="sr-Latn-RS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Pojava </a:t>
            </a:r>
            <a:r>
              <a:rPr lang="vi-VN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znak</a:t>
            </a:r>
            <a:r>
              <a:rPr lang="sr-Latn-RS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  <a:r>
              <a:rPr lang="vi-VN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kao organizator</a:t>
            </a:r>
            <a:r>
              <a:rPr lang="sr-Latn-RS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</a:t>
            </a:r>
            <a:r>
              <a:rPr lang="vi-VN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ponašanja</a:t>
            </a:r>
            <a:r>
              <a:rPr lang="sr-Latn-RS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kao rezultat interakcije i posredovanja odraslog - asimetrična interakcija</a:t>
            </a:r>
          </a:p>
          <a:p>
            <a:pPr>
              <a:buNone/>
            </a:pPr>
            <a:r>
              <a:rPr lang="sr-Latn-RS" sz="2200" b="1" dirty="0">
                <a:solidFill>
                  <a:srgbClr val="00B0F0"/>
                </a:solidFill>
                <a:latin typeface="+mj-lt"/>
                <a:ea typeface="Tahoma" pitchFamily="34" charset="0"/>
                <a:cs typeface="Tahoma" pitchFamily="34" charset="0"/>
              </a:rPr>
              <a:t>III</a:t>
            </a:r>
            <a:r>
              <a:rPr lang="sr-Latn-RS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- </a:t>
            </a:r>
            <a:r>
              <a:rPr lang="vi-VN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sr-Latn-RS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Prelazak </a:t>
            </a:r>
            <a:r>
              <a:rPr lang="vi-VN" sz="2200" b="1" dirty="0">
                <a:solidFill>
                  <a:srgbClr val="00B0F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znaka na unutrašnji plan tokom procesa internalizacije u kome se zapravo pređašnji socijalni odnos preobražava u unutrašnji kvalitet psihičkog funkcionisanja. </a:t>
            </a:r>
            <a:r>
              <a:rPr lang="sr-Latn-RS" sz="2200" dirty="0"/>
              <a:t>	</a:t>
            </a:r>
            <a:endParaRPr lang="en-US" sz="22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534400" cy="685800"/>
          </a:xfrm>
        </p:spPr>
        <p:txBody>
          <a:bodyPr>
            <a:normAutofit/>
          </a:bodyPr>
          <a:lstStyle/>
          <a:p>
            <a:pPr algn="ctr"/>
            <a:r>
              <a:rPr lang="sr-Latn-RS" sz="3200" b="1" dirty="0">
                <a:solidFill>
                  <a:srgbClr val="FF0000"/>
                </a:solidFill>
              </a:rPr>
              <a:t>Niže i v</a:t>
            </a:r>
            <a:r>
              <a:rPr lang="en-US" sz="3200" b="1" dirty="0" err="1">
                <a:solidFill>
                  <a:srgbClr val="FF0000"/>
                </a:solidFill>
              </a:rPr>
              <a:t>iše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psihičke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funkcije</a:t>
            </a:r>
            <a:r>
              <a:rPr lang="sr-Latn-RS" sz="3200" b="1" dirty="0">
                <a:solidFill>
                  <a:srgbClr val="FF0000"/>
                </a:solidFill>
              </a:rPr>
              <a:t> u ontogenezi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1747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943600"/>
          </a:xfrm>
        </p:spPr>
        <p:txBody>
          <a:bodyPr>
            <a:normAutofit/>
          </a:bodyPr>
          <a:lstStyle/>
          <a:p>
            <a:r>
              <a:rPr lang="en-US" sz="2200" dirty="0"/>
              <a:t>R</a:t>
            </a:r>
            <a:r>
              <a:rPr lang="sr-Latn-RS" sz="2200" dirty="0"/>
              <a:t>azvoj viših psihičkih funkcija je obeležen njihovim međusobnim povezivanjem</a:t>
            </a:r>
            <a:r>
              <a:rPr lang="en-US" sz="2200" dirty="0"/>
              <a:t>,</a:t>
            </a:r>
            <a:r>
              <a:rPr lang="sr-Latn-RS" sz="2200" dirty="0"/>
              <a:t> te se prati nastanak kompleksnih sistema funkcija.</a:t>
            </a:r>
          </a:p>
          <a:p>
            <a:r>
              <a:rPr lang="sr-Latn-RS" sz="2200" b="1" dirty="0"/>
              <a:t>Razvoj</a:t>
            </a:r>
            <a:r>
              <a:rPr lang="sr-Latn-RS" sz="2200" b="1" dirty="0">
                <a:solidFill>
                  <a:srgbClr val="FF0000"/>
                </a:solidFill>
              </a:rPr>
              <a:t> - promena međusobnog odnosa psihičkih funkcija</a:t>
            </a:r>
            <a:r>
              <a:rPr lang="sr-Latn-RS" sz="2200" dirty="0"/>
              <a:t>. </a:t>
            </a:r>
          </a:p>
          <a:p>
            <a:pPr>
              <a:buNone/>
            </a:pPr>
            <a:r>
              <a:rPr lang="sr-Latn-RS" sz="2200" dirty="0"/>
              <a:t>			</a:t>
            </a:r>
            <a:r>
              <a:rPr lang="sr-Latn-RS" sz="2200" b="1" dirty="0">
                <a:solidFill>
                  <a:srgbClr val="00B0F0"/>
                </a:solidFill>
              </a:rPr>
              <a:t>Primer odnosa govora i mišljenja.</a:t>
            </a:r>
          </a:p>
          <a:p>
            <a:pPr>
              <a:buNone/>
            </a:pPr>
            <a:r>
              <a:rPr lang="sr-Latn-RS" sz="2200" b="1" dirty="0">
                <a:solidFill>
                  <a:srgbClr val="00B0F0"/>
                </a:solidFill>
              </a:rPr>
              <a:t>I</a:t>
            </a:r>
          </a:p>
          <a:p>
            <a:pPr>
              <a:spcBef>
                <a:spcPts val="0"/>
              </a:spcBef>
              <a:buNone/>
            </a:pPr>
            <a:r>
              <a:rPr lang="sr-Latn-RS" sz="2200" dirty="0"/>
              <a:t>	</a:t>
            </a:r>
            <a:r>
              <a:rPr lang="sr-Latn-RS" sz="2200" b="1" dirty="0"/>
              <a:t>Praktično (</a:t>
            </a:r>
            <a:r>
              <a:rPr lang="sr-Latn-RS" sz="2200" b="1" dirty="0" err="1"/>
              <a:t>neverbalno</a:t>
            </a:r>
            <a:r>
              <a:rPr lang="sr-Latn-RS" sz="2200" b="1" dirty="0"/>
              <a:t>) 	           </a:t>
            </a:r>
            <a:r>
              <a:rPr lang="sr-Latn-RS" sz="2200" b="1" dirty="0" err="1"/>
              <a:t>Socijani</a:t>
            </a:r>
            <a:r>
              <a:rPr lang="sr-Latn-RS" sz="2200" b="1" dirty="0"/>
              <a:t> govor - komunikacija</a:t>
            </a:r>
          </a:p>
          <a:p>
            <a:pPr>
              <a:spcBef>
                <a:spcPts val="0"/>
              </a:spcBef>
              <a:buNone/>
            </a:pPr>
            <a:r>
              <a:rPr lang="sr-Latn-RS" sz="2200" b="1" dirty="0"/>
              <a:t>		mišljenje</a:t>
            </a:r>
          </a:p>
          <a:p>
            <a:pPr>
              <a:spcBef>
                <a:spcPts val="1200"/>
              </a:spcBef>
              <a:buNone/>
            </a:pPr>
            <a:r>
              <a:rPr lang="sr-Latn-RS" sz="2200" b="1" dirty="0">
                <a:solidFill>
                  <a:srgbClr val="00B0F0"/>
                </a:solidFill>
              </a:rPr>
              <a:t>II</a:t>
            </a:r>
            <a:r>
              <a:rPr lang="sr-Latn-RS" sz="2200" b="1" dirty="0"/>
              <a:t>				Egocentrični govor</a:t>
            </a:r>
          </a:p>
          <a:p>
            <a:pPr>
              <a:buNone/>
            </a:pPr>
            <a:endParaRPr lang="sr-Latn-RS" sz="2200" b="1" dirty="0"/>
          </a:p>
          <a:p>
            <a:pPr>
              <a:buNone/>
            </a:pPr>
            <a:r>
              <a:rPr lang="sr-Latn-RS" sz="2200" b="1" dirty="0"/>
              <a:t>		</a:t>
            </a:r>
          </a:p>
          <a:p>
            <a:pPr>
              <a:buNone/>
            </a:pPr>
            <a:r>
              <a:rPr lang="sr-Latn-RS" sz="2200" b="1" dirty="0">
                <a:solidFill>
                  <a:srgbClr val="00B0F0"/>
                </a:solidFill>
              </a:rPr>
              <a:t>III	</a:t>
            </a:r>
            <a:r>
              <a:rPr lang="sr-Latn-RS" sz="2200" b="1" dirty="0"/>
              <a:t>	Govorno mišljenje			Misaoni govor</a:t>
            </a:r>
          </a:p>
          <a:p>
            <a:pPr>
              <a:buNone/>
            </a:pPr>
            <a:endParaRPr lang="en-US" sz="2200" dirty="0"/>
          </a:p>
        </p:txBody>
      </p:sp>
      <p:sp>
        <p:nvSpPr>
          <p:cNvPr id="17" name="Rounded Rectangle 16"/>
          <p:cNvSpPr/>
          <p:nvPr/>
        </p:nvSpPr>
        <p:spPr>
          <a:xfrm>
            <a:off x="388688" y="2862752"/>
            <a:ext cx="3312368" cy="6754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499992" y="2852936"/>
            <a:ext cx="4392488" cy="50405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2699792" y="3600400"/>
            <a:ext cx="2664296" cy="62068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ounded Rectangle 19"/>
          <p:cNvSpPr/>
          <p:nvPr/>
        </p:nvSpPr>
        <p:spPr>
          <a:xfrm>
            <a:off x="899592" y="4824536"/>
            <a:ext cx="2664296" cy="62068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364088" y="4824536"/>
            <a:ext cx="2232248" cy="620688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1475656" y="3645024"/>
            <a:ext cx="1008112" cy="4320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269128" y="4494212"/>
            <a:ext cx="1008112" cy="43204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508104" y="3501008"/>
            <a:ext cx="1008112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468928" y="4494212"/>
            <a:ext cx="1008112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90080" cy="1143000"/>
          </a:xfrm>
        </p:spPr>
        <p:txBody>
          <a:bodyPr>
            <a:noAutofit/>
          </a:bodyPr>
          <a:lstStyle/>
          <a:p>
            <a:r>
              <a:rPr lang="sr-Latn-RS" sz="3600" dirty="0">
                <a:solidFill>
                  <a:srgbClr val="FF0000"/>
                </a:solidFill>
              </a:rPr>
              <a:t>Genetički zakon razvoja viših psihičkih funkcija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608" y="1447800"/>
            <a:ext cx="789008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err="1"/>
              <a:t>Svaka</a:t>
            </a:r>
            <a:r>
              <a:rPr lang="en-US" b="1" dirty="0"/>
              <a:t> </a:t>
            </a:r>
            <a:r>
              <a:rPr lang="en-US" b="1" dirty="0" err="1"/>
              <a:t>psihička</a:t>
            </a:r>
            <a:r>
              <a:rPr lang="en-US" b="1" dirty="0"/>
              <a:t> </a:t>
            </a:r>
            <a:r>
              <a:rPr lang="en-US" b="1" dirty="0" err="1"/>
              <a:t>funkcija</a:t>
            </a:r>
            <a:r>
              <a:rPr lang="en-US" b="1" dirty="0"/>
              <a:t> se </a:t>
            </a:r>
            <a:r>
              <a:rPr lang="en-US" b="1" dirty="0" err="1"/>
              <a:t>pojavljuje</a:t>
            </a:r>
            <a:r>
              <a:rPr lang="en-US" b="1" dirty="0"/>
              <a:t> </a:t>
            </a:r>
            <a:r>
              <a:rPr lang="en-US" b="1" dirty="0" err="1"/>
              <a:t>dva</a:t>
            </a:r>
            <a:r>
              <a:rPr lang="en-US" b="1" dirty="0"/>
              <a:t> puta u </a:t>
            </a:r>
            <a:r>
              <a:rPr lang="en-US" b="1" dirty="0" err="1"/>
              <a:t>razvoju</a:t>
            </a:r>
            <a:r>
              <a:rPr lang="sr-Latn-RS" b="1" dirty="0"/>
              <a:t>:</a:t>
            </a:r>
            <a:r>
              <a:rPr lang="en-US" b="1" dirty="0"/>
              <a:t> </a:t>
            </a:r>
            <a:r>
              <a:rPr lang="sr-Latn-RS" b="1" dirty="0"/>
              <a:t>j</a:t>
            </a:r>
            <a:r>
              <a:rPr lang="en-US" b="1" dirty="0" err="1"/>
              <a:t>ednom</a:t>
            </a:r>
            <a:r>
              <a:rPr lang="en-US" b="1" dirty="0"/>
              <a:t>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socijalni</a:t>
            </a:r>
            <a:r>
              <a:rPr lang="en-US" b="1" dirty="0"/>
              <a:t> </a:t>
            </a:r>
            <a:r>
              <a:rPr lang="en-US" b="1" dirty="0" err="1"/>
              <a:t>odnos</a:t>
            </a:r>
            <a:r>
              <a:rPr lang="en-US" b="1" dirty="0"/>
              <a:t>, a </a:t>
            </a:r>
            <a:r>
              <a:rPr lang="en-US" b="1" dirty="0" err="1"/>
              <a:t>drugi</a:t>
            </a:r>
            <a:r>
              <a:rPr lang="en-US" b="1" dirty="0"/>
              <a:t> put </a:t>
            </a:r>
            <a:r>
              <a:rPr lang="en-US" b="1" dirty="0" err="1"/>
              <a:t>kao</a:t>
            </a:r>
            <a:r>
              <a:rPr lang="en-US" b="1" dirty="0"/>
              <a:t> </a:t>
            </a:r>
            <a:r>
              <a:rPr lang="en-US" b="1" dirty="0" err="1"/>
              <a:t>individualna</a:t>
            </a:r>
            <a:r>
              <a:rPr lang="en-US" b="1" dirty="0"/>
              <a:t> </a:t>
            </a:r>
            <a:r>
              <a:rPr lang="en-US" b="1" dirty="0" err="1"/>
              <a:t>psihička</a:t>
            </a:r>
            <a:r>
              <a:rPr lang="en-US" b="1" dirty="0"/>
              <a:t> </a:t>
            </a:r>
            <a:r>
              <a:rPr lang="en-US" b="1" dirty="0" err="1"/>
              <a:t>funkcija</a:t>
            </a:r>
            <a:r>
              <a:rPr lang="en-US" b="1" dirty="0"/>
              <a:t> = </a:t>
            </a:r>
            <a:r>
              <a:rPr lang="en-US" b="1" dirty="0">
                <a:solidFill>
                  <a:srgbClr val="FF0000"/>
                </a:solidFill>
              </a:rPr>
              <a:t>SOCIOGENEZA VMF</a:t>
            </a:r>
            <a:endParaRPr lang="sr-Latn-RS" dirty="0">
              <a:solidFill>
                <a:srgbClr val="FF0000"/>
              </a:solidFill>
            </a:endParaRPr>
          </a:p>
          <a:p>
            <a:endParaRPr lang="sr-Latn-RS" dirty="0"/>
          </a:p>
          <a:p>
            <a:r>
              <a:rPr lang="sr-Latn-RS" dirty="0"/>
              <a:t>To važi u filogenezi kada prvi put nastaju više psihičke funkcije kao proizvod kulturnog razvoja čoveka i saradnje sa drugim ljudima, ali </a:t>
            </a:r>
            <a:r>
              <a:rPr lang="en-US" dirty="0" err="1"/>
              <a:t>va</a:t>
            </a:r>
            <a:r>
              <a:rPr lang="sr-Latn-RS" dirty="0"/>
              <a:t>ži i u </a:t>
            </a:r>
            <a:r>
              <a:rPr lang="sr-Latn-RS" u="sng" dirty="0"/>
              <a:t>ontogenezi kao posledica delovanja asimetrične interakcije tj. kompetentnijeg odraslog u ZNR</a:t>
            </a:r>
            <a:r>
              <a:rPr lang="sr-Latn-RS" dirty="0"/>
              <a:t>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487362"/>
          </a:xfrm>
        </p:spPr>
        <p:txBody>
          <a:bodyPr>
            <a:normAutofit fontScale="90000"/>
          </a:bodyPr>
          <a:lstStyle/>
          <a:p>
            <a:r>
              <a:rPr lang="sr-Latn-RS" sz="3200" b="1" dirty="0">
                <a:solidFill>
                  <a:srgbClr val="FF0000"/>
                </a:solidFill>
              </a:rPr>
              <a:t>M</a:t>
            </a:r>
            <a:r>
              <a:rPr lang="en-US" sz="3200" b="1" dirty="0" err="1">
                <a:solidFill>
                  <a:srgbClr val="FF0000"/>
                </a:solidFill>
              </a:rPr>
              <a:t>ehanizam</a:t>
            </a:r>
            <a:r>
              <a:rPr lang="en-US" sz="3200" b="1" dirty="0">
                <a:solidFill>
                  <a:srgbClr val="FF0000"/>
                </a:solidFill>
              </a:rPr>
              <a:t> </a:t>
            </a:r>
            <a:r>
              <a:rPr lang="en-US" sz="3200" b="1" dirty="0" err="1">
                <a:solidFill>
                  <a:srgbClr val="FF0000"/>
                </a:solidFill>
              </a:rPr>
              <a:t>promene</a:t>
            </a:r>
            <a:r>
              <a:rPr lang="en-US" sz="3200" b="1" dirty="0">
                <a:solidFill>
                  <a:srgbClr val="FF0000"/>
                </a:solidFill>
              </a:rPr>
              <a:t>, </a:t>
            </a:r>
            <a:r>
              <a:rPr lang="en-US" sz="3200" b="1" dirty="0" err="1">
                <a:solidFill>
                  <a:srgbClr val="FF0000"/>
                </a:solidFill>
              </a:rPr>
              <a:t>novine</a:t>
            </a:r>
            <a:r>
              <a:rPr lang="en-US" sz="3200" b="1" dirty="0">
                <a:solidFill>
                  <a:srgbClr val="FF0000"/>
                </a:solidFill>
              </a:rPr>
              <a:t> u </a:t>
            </a:r>
            <a:r>
              <a:rPr lang="en-US" sz="3200" b="1" dirty="0" err="1">
                <a:solidFill>
                  <a:srgbClr val="FF0000"/>
                </a:solidFill>
              </a:rPr>
              <a:t>razvoju</a:t>
            </a:r>
            <a:r>
              <a:rPr lang="sr-Latn-RS" sz="3200" b="1" dirty="0">
                <a:solidFill>
                  <a:srgbClr val="FF0000"/>
                </a:solidFill>
              </a:rPr>
              <a:t> nastaju u Zoni narednog razvoja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None/>
            </a:pPr>
            <a:r>
              <a:rPr lang="en-US" sz="2200" dirty="0"/>
              <a:t>Ono </a:t>
            </a:r>
            <a:r>
              <a:rPr lang="en-US" sz="2200" dirty="0" err="1"/>
              <a:t>što</a:t>
            </a:r>
            <a:r>
              <a:rPr lang="en-US" sz="2200" dirty="0"/>
              <a:t> </a:t>
            </a:r>
            <a:r>
              <a:rPr lang="en-US" sz="2200" dirty="0" err="1"/>
              <a:t>nije</a:t>
            </a:r>
            <a:r>
              <a:rPr lang="en-US" sz="2200" dirty="0"/>
              <a:t> u </a:t>
            </a:r>
            <a:r>
              <a:rPr lang="en-US" sz="2200" dirty="0" err="1"/>
              <a:t>stanju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samostalno</a:t>
            </a:r>
            <a:r>
              <a:rPr lang="en-US" sz="2200" dirty="0"/>
              <a:t> </a:t>
            </a:r>
            <a:r>
              <a:rPr lang="en-US" sz="2200" dirty="0" err="1"/>
              <a:t>da</a:t>
            </a:r>
            <a:r>
              <a:rPr lang="en-US" sz="2200" dirty="0"/>
              <a:t> </a:t>
            </a:r>
            <a:r>
              <a:rPr lang="en-US" sz="2200" dirty="0" err="1"/>
              <a:t>uradi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dete</a:t>
            </a:r>
            <a:r>
              <a:rPr lang="en-US" sz="2200" dirty="0"/>
              <a:t> </a:t>
            </a:r>
            <a:r>
              <a:rPr lang="en-US" sz="2200" dirty="0" err="1"/>
              <a:t>može</a:t>
            </a:r>
            <a:r>
              <a:rPr lang="en-US" sz="2200" dirty="0"/>
              <a:t> </a:t>
            </a:r>
            <a:r>
              <a:rPr lang="en-US" sz="2200" dirty="0" err="1"/>
              <a:t>da</a:t>
            </a:r>
            <a:r>
              <a:rPr lang="en-US" sz="2200" dirty="0"/>
              <a:t> </a:t>
            </a:r>
            <a:r>
              <a:rPr lang="en-US" sz="2200" dirty="0" err="1"/>
              <a:t>postigne</a:t>
            </a:r>
            <a:br>
              <a:rPr lang="en-US" sz="2200" dirty="0"/>
            </a:br>
            <a:r>
              <a:rPr lang="en-US" sz="2200" dirty="0" err="1"/>
              <a:t>uz</a:t>
            </a:r>
            <a:r>
              <a:rPr lang="en-US" sz="2200" dirty="0"/>
              <a:t> </a:t>
            </a:r>
            <a:r>
              <a:rPr lang="en-US" sz="2200" dirty="0" err="1"/>
              <a:t>pomoć</a:t>
            </a:r>
            <a:r>
              <a:rPr lang="en-US" sz="2200" dirty="0"/>
              <a:t>,</a:t>
            </a:r>
            <a:r>
              <a:rPr lang="sr-Latn-RS" sz="2200" dirty="0"/>
              <a:t> </a:t>
            </a:r>
            <a:r>
              <a:rPr lang="sr-Latn-RS" sz="2200" b="1" dirty="0">
                <a:solidFill>
                  <a:srgbClr val="FF0000"/>
                </a:solidFill>
              </a:rPr>
              <a:t>v</a:t>
            </a:r>
            <a:r>
              <a:rPr lang="en-US" sz="2200" b="1" dirty="0" err="1">
                <a:solidFill>
                  <a:srgbClr val="FF0000"/>
                </a:solidFill>
              </a:rPr>
              <a:t>ođenj</a:t>
            </a:r>
            <a:r>
              <a:rPr lang="sr-Latn-RS" sz="2200" b="1" dirty="0">
                <a:solidFill>
                  <a:srgbClr val="FF0000"/>
                </a:solidFill>
              </a:rPr>
              <a:t>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br>
              <a:rPr lang="en-US" sz="2200" dirty="0"/>
            </a:br>
            <a:r>
              <a:rPr lang="en-US" sz="2200" dirty="0" err="1"/>
              <a:t>odraslog</a:t>
            </a:r>
            <a:r>
              <a:rPr lang="en-US" sz="2200" dirty="0"/>
              <a:t>.</a:t>
            </a:r>
            <a:r>
              <a:rPr lang="sr-Latn-RS" sz="2200" dirty="0"/>
              <a:t> </a:t>
            </a:r>
            <a:r>
              <a:rPr lang="sr-Latn-RS" sz="2200" b="1" dirty="0">
                <a:solidFill>
                  <a:srgbClr val="FF0000"/>
                </a:solidFill>
              </a:rPr>
              <a:t>Učenje prethodi razvoju</a:t>
            </a:r>
            <a:r>
              <a:rPr lang="sr-Latn-RS" sz="2200" dirty="0"/>
              <a:t>.</a:t>
            </a:r>
          </a:p>
          <a:p>
            <a:pPr>
              <a:buFont typeface="Wingdings" pitchFamily="2" charset="2"/>
              <a:buNone/>
            </a:pPr>
            <a:endParaRPr lang="sr-Latn-RS" sz="2200" dirty="0"/>
          </a:p>
          <a:p>
            <a:pPr>
              <a:buFont typeface="Wingdings" pitchFamily="2" charset="2"/>
              <a:buNone/>
            </a:pPr>
            <a:r>
              <a:rPr lang="en-US" sz="2200" dirty="0"/>
              <a:t>R</a:t>
            </a:r>
            <a:r>
              <a:rPr lang="sr-Latn-RS" sz="2200" dirty="0"/>
              <a:t>azvoj je </a:t>
            </a:r>
            <a:r>
              <a:rPr lang="sr-Latn-RS" sz="2200" b="1" dirty="0">
                <a:solidFill>
                  <a:srgbClr val="FF0000"/>
                </a:solidFill>
              </a:rPr>
              <a:t>ko-konstrukcija</a:t>
            </a:r>
            <a:r>
              <a:rPr lang="sr-Latn-RS" sz="2200" dirty="0"/>
              <a:t>.</a:t>
            </a:r>
            <a:r>
              <a:rPr lang="en-US" sz="2200" dirty="0"/>
              <a:t> </a:t>
            </a:r>
            <a:endParaRPr lang="sr-Latn-RS" sz="2200" dirty="0"/>
          </a:p>
          <a:p>
            <a:pPr>
              <a:buFont typeface="Wingdings" pitchFamily="2" charset="2"/>
              <a:buNone/>
            </a:pPr>
            <a:r>
              <a:rPr lang="en-US" sz="2200" dirty="0" err="1"/>
              <a:t>Odrasli</a:t>
            </a:r>
            <a:r>
              <a:rPr lang="en-US" sz="2200" dirty="0"/>
              <a:t> </a:t>
            </a:r>
            <a:r>
              <a:rPr lang="sr-Latn-RS" sz="2200" dirty="0"/>
              <a:t>reguliše </a:t>
            </a:r>
            <a:r>
              <a:rPr lang="en-US" sz="2200" dirty="0" err="1"/>
              <a:t>psihičke</a:t>
            </a:r>
            <a:r>
              <a:rPr lang="en-US" sz="2200" dirty="0"/>
              <a:t> </a:t>
            </a:r>
            <a:r>
              <a:rPr lang="en-US" sz="2200" dirty="0" err="1"/>
              <a:t>funkcije</a:t>
            </a:r>
            <a:r>
              <a:rPr lang="sr-Latn-RS" sz="2200" dirty="0"/>
              <a:t> deteta</a:t>
            </a:r>
            <a:r>
              <a:rPr lang="en-US" sz="2200" dirty="0"/>
              <a:t> </a:t>
            </a:r>
            <a:br>
              <a:rPr lang="en-US" sz="2200" dirty="0"/>
            </a:br>
            <a:r>
              <a:rPr lang="en-US" sz="2200" dirty="0" err="1"/>
              <a:t>koje</a:t>
            </a:r>
            <a:r>
              <a:rPr lang="en-US" sz="2200" dirty="0"/>
              <a:t> </a:t>
            </a:r>
            <a:r>
              <a:rPr lang="en-US" sz="2200" dirty="0" err="1"/>
              <a:t>još</a:t>
            </a:r>
            <a:r>
              <a:rPr lang="en-US" sz="2200" dirty="0"/>
              <a:t> </a:t>
            </a:r>
            <a:r>
              <a:rPr lang="en-US" sz="2200" dirty="0" err="1"/>
              <a:t>nisu</a:t>
            </a:r>
            <a:r>
              <a:rPr lang="en-US" sz="2200" dirty="0"/>
              <a:t> </a:t>
            </a:r>
            <a:r>
              <a:rPr lang="en-US" sz="2200" dirty="0" err="1"/>
              <a:t>dovoljno</a:t>
            </a:r>
            <a:r>
              <a:rPr lang="sr-Latn-RS" sz="2200" dirty="0"/>
              <a:t> </a:t>
            </a:r>
            <a:r>
              <a:rPr lang="en-US" sz="2200" dirty="0" err="1"/>
              <a:t>razvijene</a:t>
            </a:r>
            <a:r>
              <a:rPr lang="sr-Latn-RS" sz="2200" dirty="0"/>
              <a:t> </a:t>
            </a:r>
          </a:p>
          <a:p>
            <a:pPr>
              <a:buFont typeface="Wingdings" pitchFamily="2" charset="2"/>
              <a:buNone/>
            </a:pPr>
            <a:r>
              <a:rPr lang="sr-Latn-RS" sz="2200" dirty="0"/>
              <a:t>(</a:t>
            </a:r>
            <a:r>
              <a:rPr lang="en-US" sz="2200" dirty="0" err="1"/>
              <a:t>nadgleda</a:t>
            </a:r>
            <a:r>
              <a:rPr lang="en-US" sz="2200" dirty="0"/>
              <a:t>, </a:t>
            </a:r>
            <a:r>
              <a:rPr lang="en-US" sz="2200" dirty="0" err="1"/>
              <a:t>usmerava</a:t>
            </a:r>
            <a:r>
              <a:rPr lang="en-US" sz="2200" dirty="0"/>
              <a:t>, </a:t>
            </a:r>
            <a:r>
              <a:rPr lang="sr-Latn-RS" sz="2200" dirty="0"/>
              <a:t>koriguje...)</a:t>
            </a:r>
            <a:r>
              <a:rPr lang="en-US" sz="2200" dirty="0"/>
              <a:t>. </a:t>
            </a:r>
            <a:br>
              <a:rPr lang="en-US" sz="2200" dirty="0"/>
            </a:br>
            <a:r>
              <a:rPr lang="sr-Latn-RS" sz="2200" dirty="0"/>
              <a:t>Dete postepeno pounutruje tu </a:t>
            </a:r>
          </a:p>
          <a:p>
            <a:pPr>
              <a:buFont typeface="Wingdings" pitchFamily="2" charset="2"/>
              <a:buNone/>
            </a:pPr>
            <a:r>
              <a:rPr lang="sr-Latn-RS" sz="2200" dirty="0"/>
              <a:t>regulaciju </a:t>
            </a:r>
            <a:r>
              <a:rPr lang="en-US" sz="2200" b="1" dirty="0" err="1">
                <a:solidFill>
                  <a:srgbClr val="FF0000"/>
                </a:solidFill>
              </a:rPr>
              <a:t>internalizuje</a:t>
            </a:r>
            <a:r>
              <a:rPr lang="sr-Latn-RS" sz="2200" b="1" dirty="0">
                <a:solidFill>
                  <a:srgbClr val="FF0000"/>
                </a:solidFill>
              </a:rPr>
              <a:t> </a:t>
            </a:r>
            <a:r>
              <a:rPr lang="sr-Latn-RS" sz="2200" dirty="0"/>
              <a:t>ono što je </a:t>
            </a:r>
          </a:p>
          <a:p>
            <a:pPr>
              <a:buFont typeface="Wingdings" pitchFamily="2" charset="2"/>
              <a:buNone/>
            </a:pPr>
            <a:r>
              <a:rPr lang="sr-Latn-RS" sz="2200" dirty="0"/>
              <a:t>odrasli činio, </a:t>
            </a:r>
            <a:r>
              <a:rPr lang="sr-Latn-RS" sz="2200" u="sng" dirty="0"/>
              <a:t>ovladava određenom </a:t>
            </a:r>
          </a:p>
          <a:p>
            <a:pPr>
              <a:buFont typeface="Wingdings" pitchFamily="2" charset="2"/>
              <a:buNone/>
            </a:pPr>
            <a:r>
              <a:rPr lang="sr-Latn-RS" sz="2200" u="sng" dirty="0"/>
              <a:t>funkcijom</a:t>
            </a:r>
            <a:r>
              <a:rPr lang="sr-Latn-RS" sz="2200" dirty="0"/>
              <a:t> i </a:t>
            </a:r>
            <a:r>
              <a:rPr lang="en-US" sz="2200" dirty="0" err="1"/>
              <a:t>samo</a:t>
            </a:r>
            <a:r>
              <a:rPr lang="sr-Latn-RS" sz="2200" dirty="0"/>
              <a:t> uspeva </a:t>
            </a:r>
            <a:r>
              <a:rPr lang="en-US" sz="2200" dirty="0" err="1"/>
              <a:t>da</a:t>
            </a:r>
            <a:r>
              <a:rPr lang="en-US" sz="2200" dirty="0"/>
              <a:t> </a:t>
            </a:r>
            <a:r>
              <a:rPr lang="en-US" sz="2200" dirty="0" err="1"/>
              <a:t>izvede</a:t>
            </a:r>
            <a:r>
              <a:rPr lang="en-US" sz="2200" dirty="0"/>
              <a:t> </a:t>
            </a:r>
            <a:r>
              <a:rPr lang="en-US" sz="2200" dirty="0" err="1"/>
              <a:t>ono</a:t>
            </a:r>
            <a:endParaRPr lang="sr-Latn-RS" sz="2200" dirty="0"/>
          </a:p>
          <a:p>
            <a:pPr>
              <a:buFont typeface="Wingdings" pitchFamily="2" charset="2"/>
              <a:buNone/>
            </a:pPr>
            <a:r>
              <a:rPr lang="en-US" sz="2200" dirty="0" err="1"/>
              <a:t>što</a:t>
            </a:r>
            <a:r>
              <a:rPr lang="en-US" sz="2200" dirty="0"/>
              <a:t> je </a:t>
            </a:r>
            <a:r>
              <a:rPr lang="en-US" sz="2200" dirty="0" err="1"/>
              <a:t>radilo</a:t>
            </a:r>
            <a:r>
              <a:rPr lang="en-US" sz="2200" dirty="0"/>
              <a:t> </a:t>
            </a:r>
            <a:r>
              <a:rPr lang="en-US" sz="2200" dirty="0" err="1"/>
              <a:t>uz</a:t>
            </a:r>
            <a:r>
              <a:rPr lang="en-US" sz="2200" dirty="0"/>
              <a:t> </a:t>
            </a:r>
            <a:r>
              <a:rPr lang="en-US" sz="2200" dirty="0" err="1"/>
              <a:t>pomoć</a:t>
            </a:r>
            <a:r>
              <a:rPr lang="en-US" sz="2200" dirty="0"/>
              <a:t> </a:t>
            </a:r>
            <a:r>
              <a:rPr lang="en-US" sz="2200" dirty="0" err="1"/>
              <a:t>odraslog</a:t>
            </a:r>
            <a:r>
              <a:rPr lang="en-US" sz="2200" dirty="0"/>
              <a:t>.</a:t>
            </a:r>
          </a:p>
          <a:p>
            <a:pPr algn="r">
              <a:buFont typeface="Wingdings" pitchFamily="2" charset="2"/>
              <a:buNone/>
            </a:pPr>
            <a:endParaRPr lang="en-US" sz="2200" dirty="0"/>
          </a:p>
          <a:p>
            <a:pPr algn="r">
              <a:buFont typeface="Wingdings" pitchFamily="2" charset="2"/>
              <a:buNone/>
            </a:pPr>
            <a:r>
              <a:rPr lang="sr-Latn-RS" sz="1800" dirty="0"/>
              <a:t>(</a:t>
            </a:r>
            <a:r>
              <a:rPr lang="en-US" sz="1800" dirty="0"/>
              <a:t>B</a:t>
            </a:r>
            <a:r>
              <a:rPr lang="sr-Latn-RS" sz="1800" dirty="0"/>
              <a:t>aucal, 2003)</a:t>
            </a:r>
            <a:r>
              <a:rPr lang="sr-Latn-RS" sz="2200" dirty="0"/>
              <a:t> </a:t>
            </a:r>
            <a:endParaRPr lang="en-US" sz="2200" dirty="0"/>
          </a:p>
        </p:txBody>
      </p:sp>
      <p:pic>
        <p:nvPicPr>
          <p:cNvPr id="33796" name="Picture 3" descr="Zona_narednog_razvoj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5" y="764704"/>
            <a:ext cx="4378420" cy="5589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A91C5E-A981-8542-8B47-EBDC7FD48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RS" dirty="0"/>
              <a:t>pontani i naučni pojam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98ED6-9F0B-404F-BB91-CD3625E04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RS" dirty="0"/>
              <a:t>azlikuju se </a:t>
            </a:r>
            <a:r>
              <a:rPr lang="en-RS" dirty="0">
                <a:solidFill>
                  <a:srgbClr val="FF0000"/>
                </a:solidFill>
              </a:rPr>
              <a:t>po poreklu</a:t>
            </a:r>
            <a:r>
              <a:rPr lang="en-RS" dirty="0"/>
              <a:t>:</a:t>
            </a:r>
          </a:p>
          <a:p>
            <a:pPr lvl="1"/>
            <a:r>
              <a:rPr lang="en-US" dirty="0"/>
              <a:t>S</a:t>
            </a:r>
            <a:r>
              <a:rPr lang="en-RS" dirty="0"/>
              <a:t>pontani nastaju </a:t>
            </a:r>
            <a:r>
              <a:rPr lang="en-RS" i="1" dirty="0"/>
              <a:t>spontano</a:t>
            </a:r>
            <a:r>
              <a:rPr lang="en-RS" dirty="0"/>
              <a:t>, kroz svakodnevno iskustvo deteta</a:t>
            </a:r>
          </a:p>
          <a:p>
            <a:pPr lvl="1"/>
            <a:r>
              <a:rPr lang="en-RS" dirty="0"/>
              <a:t>Naučni potiču iz naučnih disciplina i dete ih usvaja kroz sistematsko, vođeno obučavanje, u školi (mogli bi se zvati i školski)</a:t>
            </a:r>
          </a:p>
          <a:p>
            <a:pPr marL="402336" lvl="1" indent="0">
              <a:buNone/>
            </a:pPr>
            <a:endParaRPr lang="en-RS" dirty="0"/>
          </a:p>
          <a:p>
            <a:r>
              <a:rPr lang="en-RS" dirty="0">
                <a:solidFill>
                  <a:srgbClr val="FF0000"/>
                </a:solidFill>
              </a:rPr>
              <a:t>Ali to nije njihova ključna razlika!!!</a:t>
            </a:r>
          </a:p>
        </p:txBody>
      </p:sp>
    </p:spTree>
    <p:extLst>
      <p:ext uri="{BB962C8B-B14F-4D97-AF65-F5344CB8AC3E}">
        <p14:creationId xmlns:p14="http://schemas.microsoft.com/office/powerpoint/2010/main" val="2165160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8A6AF8-E1F1-0A4B-9F2A-81A27D2DC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</a:t>
            </a:r>
            <a:r>
              <a:rPr lang="en-RS" dirty="0"/>
              <a:t>alazi istraživanja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27CBB5-77D0-254B-85CD-B311B2F790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U</a:t>
            </a:r>
            <a:r>
              <a:rPr lang="en-RS" dirty="0"/>
              <a:t> II razredu </a:t>
            </a:r>
          </a:p>
          <a:p>
            <a:pPr lvl="1"/>
            <a:r>
              <a:rPr lang="en-US" dirty="0"/>
              <a:t>Z</a:t>
            </a:r>
            <a:r>
              <a:rPr lang="en-RS" dirty="0"/>
              <a:t>ato što - deca uspešnije rešavaju zadatke sa naučnim pojmovima </a:t>
            </a:r>
          </a:p>
          <a:p>
            <a:pPr lvl="1"/>
            <a:r>
              <a:rPr lang="en-RS" dirty="0"/>
              <a:t>Iako – podjednako loše rešavaju obe vrste rečenica</a:t>
            </a:r>
          </a:p>
          <a:p>
            <a:r>
              <a:rPr lang="en-RS" dirty="0"/>
              <a:t>U IV razredu</a:t>
            </a:r>
          </a:p>
          <a:p>
            <a:pPr lvl="1"/>
            <a:r>
              <a:rPr lang="en-US" dirty="0"/>
              <a:t>Z</a:t>
            </a:r>
            <a:r>
              <a:rPr lang="en-RS" dirty="0"/>
              <a:t>ato što - deca podjednako uspešno rešavaju zadatke sa obe vrste rečenica</a:t>
            </a:r>
          </a:p>
          <a:p>
            <a:pPr lvl="1"/>
            <a:r>
              <a:rPr lang="en-RS" dirty="0"/>
              <a:t>Iako – deca uspešnije rešavaju zadatke sa naučnim pojmovima </a:t>
            </a:r>
          </a:p>
          <a:p>
            <a:r>
              <a:rPr lang="en-RS" dirty="0"/>
              <a:t>Ekstrapolacija rezultata na pre i posle?</a:t>
            </a:r>
          </a:p>
          <a:p>
            <a:pPr marL="402336" lvl="1" indent="0">
              <a:buNone/>
            </a:pPr>
            <a:endParaRPr lang="en-RS" dirty="0"/>
          </a:p>
        </p:txBody>
      </p:sp>
    </p:spTree>
    <p:extLst>
      <p:ext uri="{BB962C8B-B14F-4D97-AF65-F5344CB8AC3E}">
        <p14:creationId xmlns:p14="http://schemas.microsoft.com/office/powerpoint/2010/main" val="3766666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6ABCD-650B-E042-BEBC-E24CF269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Značenje rezultata 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7B032-BD29-8343-BD55-105C9A9AD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Z</a:t>
            </a:r>
            <a:r>
              <a:rPr lang="en-RS" dirty="0"/>
              <a:t>ato što – shvatanje ovog odnosa se javlja ranije; </a:t>
            </a:r>
          </a:p>
          <a:p>
            <a:r>
              <a:rPr lang="en-RS" dirty="0"/>
              <a:t>do II razreda deca već ovladala naučnim pojmom; </a:t>
            </a:r>
            <a:r>
              <a:rPr lang="en-RS" i="1" dirty="0"/>
              <a:t>znači da su već imala minimum razvoja spontanog pojma</a:t>
            </a:r>
          </a:p>
          <a:p>
            <a:r>
              <a:rPr lang="en-RS" dirty="0"/>
              <a:t>NP pretiče u razvoju spontani pojam </a:t>
            </a:r>
          </a:p>
          <a:p>
            <a:r>
              <a:rPr lang="en-RS" dirty="0"/>
              <a:t>i vuče njegov razvoj – zato su u IV podjednako uspešni u rešavanju obe vrste rečenica</a:t>
            </a:r>
          </a:p>
        </p:txBody>
      </p:sp>
    </p:spTree>
    <p:extLst>
      <p:ext uri="{BB962C8B-B14F-4D97-AF65-F5344CB8AC3E}">
        <p14:creationId xmlns:p14="http://schemas.microsoft.com/office/powerpoint/2010/main" val="3447683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03CAB2-E5AD-FE48-8169-FAD128028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RS" dirty="0"/>
              <a:t>Značenje rezultata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35FC46-995C-994C-90EA-6A8861CCAE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</a:t>
            </a:r>
            <a:r>
              <a:rPr lang="en-RS" dirty="0"/>
              <a:t>ako – teže za razumevanje, kasnije shvataju ovaj odnos</a:t>
            </a:r>
          </a:p>
          <a:p>
            <a:r>
              <a:rPr lang="en-RS" dirty="0"/>
              <a:t>U II razredu </a:t>
            </a:r>
            <a:r>
              <a:rPr lang="en-RS" i="1" dirty="0"/>
              <a:t>nema min razvoja spontanog pojma</a:t>
            </a:r>
            <a:r>
              <a:rPr lang="en-RS" dirty="0"/>
              <a:t>, pa nema ni naučnog – podjednako neuspešni</a:t>
            </a:r>
          </a:p>
          <a:p>
            <a:r>
              <a:rPr lang="en-US" dirty="0"/>
              <a:t>U</a:t>
            </a:r>
            <a:r>
              <a:rPr lang="en-RS" dirty="0"/>
              <a:t> IV razredu naučni pretiču spontane pojmove i vuku njihov razvoj</a:t>
            </a:r>
          </a:p>
          <a:p>
            <a:r>
              <a:rPr lang="en-RS" dirty="0"/>
              <a:t>VI? – </a:t>
            </a:r>
            <a:r>
              <a:rPr lang="en-RS" i="1" dirty="0"/>
              <a:t>spontani pojmovi bi dostigli nivo razvoja naučnog pojma</a:t>
            </a:r>
          </a:p>
        </p:txBody>
      </p:sp>
    </p:spTree>
    <p:extLst>
      <p:ext uri="{BB962C8B-B14F-4D97-AF65-F5344CB8AC3E}">
        <p14:creationId xmlns:p14="http://schemas.microsoft.com/office/powerpoint/2010/main" val="31917287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/>
              <a:t>Glavni nalaz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dirty="0">
                <a:solidFill>
                  <a:srgbClr val="00B050"/>
                </a:solidFill>
              </a:rPr>
              <a:t>U II razredu naučni pojam </a:t>
            </a:r>
            <a:r>
              <a:rPr lang="sr-Latn-RS" u="sng" dirty="0">
                <a:solidFill>
                  <a:srgbClr val="00B050"/>
                </a:solidFill>
              </a:rPr>
              <a:t>uzročnosti</a:t>
            </a:r>
            <a:r>
              <a:rPr lang="sr-Latn-RS" dirty="0">
                <a:solidFill>
                  <a:srgbClr val="00B050"/>
                </a:solidFill>
              </a:rPr>
              <a:t> na višem nivou od spontanog shvatanja uzročnosti, u IV su na istom, visokom nivou</a:t>
            </a:r>
          </a:p>
          <a:p>
            <a:r>
              <a:rPr lang="sr-Latn-RS" dirty="0">
                <a:solidFill>
                  <a:srgbClr val="00B050"/>
                </a:solidFill>
              </a:rPr>
              <a:t>U II razredu i naučni i spontani pojam </a:t>
            </a:r>
            <a:r>
              <a:rPr lang="sr-Latn-RS" u="sng" dirty="0">
                <a:solidFill>
                  <a:srgbClr val="00B050"/>
                </a:solidFill>
              </a:rPr>
              <a:t>suprotstavljenosti</a:t>
            </a:r>
            <a:r>
              <a:rPr lang="sr-Latn-RS" dirty="0">
                <a:solidFill>
                  <a:srgbClr val="00B050"/>
                </a:solidFill>
              </a:rPr>
              <a:t> na istom nivou – nerazvijeni, u IV razredu naučni pojam na višem nivou od spontanog </a:t>
            </a:r>
          </a:p>
          <a:p>
            <a:r>
              <a:rPr lang="sr-Latn-RS" b="1" dirty="0">
                <a:solidFill>
                  <a:srgbClr val="FF0000"/>
                </a:solidFill>
              </a:rPr>
              <a:t>Naučni i spontani pojmovi imaju različite razvojne linije; naučni </a:t>
            </a:r>
            <a:r>
              <a:rPr lang="en-US" b="1" dirty="0" err="1">
                <a:solidFill>
                  <a:srgbClr val="FF0000"/>
                </a:solidFill>
              </a:rPr>
              <a:t>pojmovi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sr-Latn-RS" b="1" dirty="0">
                <a:solidFill>
                  <a:srgbClr val="FF0000"/>
                </a:solidFill>
              </a:rPr>
              <a:t>se razvijaju brže, njihov razvoj je u ZNR razvoja spontanih pojmova</a:t>
            </a:r>
          </a:p>
          <a:p>
            <a:endParaRPr lang="en-US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7D4FC-D689-DC45-B474-D4419BA84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78098"/>
          </a:xfrm>
        </p:spPr>
        <p:txBody>
          <a:bodyPr/>
          <a:lstStyle/>
          <a:p>
            <a:r>
              <a:rPr lang="en-RS" dirty="0"/>
              <a:t>Ključni pojmovi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5FE73-E3B9-6941-BF13-0867466C0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196752"/>
            <a:ext cx="7890080" cy="511256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r-Latn-RS" sz="2400" b="1" dirty="0" err="1"/>
              <a:t>Svesnos</a:t>
            </a:r>
            <a:r>
              <a:rPr lang="en-US" sz="2400" b="1" dirty="0"/>
              <a:t>t </a:t>
            </a:r>
            <a:r>
              <a:rPr lang="sr-Latn-RS" sz="2400" dirty="0"/>
              <a:t>– svest o pojmu, verbalna definicija pojma (dovođenje u vezu sa drugim pojmovima)</a:t>
            </a:r>
          </a:p>
          <a:p>
            <a:pPr>
              <a:buNone/>
            </a:pPr>
            <a:r>
              <a:rPr lang="sr-Latn-RS" sz="2400" b="1" dirty="0"/>
              <a:t>Voljnost</a:t>
            </a:r>
            <a:r>
              <a:rPr lang="sr-Latn-RS" sz="2400" dirty="0"/>
              <a:t> – pojam kao misaoni čin, </a:t>
            </a:r>
            <a:r>
              <a:rPr lang="sr-Latn-RS" sz="2400" dirty="0" err="1"/>
              <a:t>sposbnost</a:t>
            </a:r>
            <a:r>
              <a:rPr lang="sr-Latn-RS" sz="2400" dirty="0"/>
              <a:t> voljnog upravljanja pojmom: apstrahovanje i sinteza ključnih svojstava, generalizacija pojma na nove situacije, dovođenje u vezu sa drugim pojmovima, uspostavljanje logičkih veza – odnosa opštosti među pojmovima (zato je to viši nivo mišljenja u odnosu na spontane pojmove)</a:t>
            </a:r>
          </a:p>
          <a:p>
            <a:pPr>
              <a:buNone/>
            </a:pPr>
            <a:r>
              <a:rPr lang="sr-Latn-RS" sz="2400" b="1" dirty="0">
                <a:solidFill>
                  <a:srgbClr val="FF0000"/>
                </a:solidFill>
              </a:rPr>
              <a:t>Sistema pojmova </a:t>
            </a:r>
            <a:r>
              <a:rPr lang="sr-Latn-RS" sz="2400" dirty="0">
                <a:solidFill>
                  <a:srgbClr val="FF0000"/>
                </a:solidFill>
              </a:rPr>
              <a:t>– hijerarhija opštosti, dovođenje pojma u odnos sa pojmovima istog nivoa, kao i nadređenim i podređenim pojmovima</a:t>
            </a:r>
          </a:p>
        </p:txBody>
      </p:sp>
    </p:spTree>
    <p:extLst>
      <p:ext uri="{BB962C8B-B14F-4D97-AF65-F5344CB8AC3E}">
        <p14:creationId xmlns:p14="http://schemas.microsoft.com/office/powerpoint/2010/main" val="3685135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b="1" dirty="0">
                <a:solidFill>
                  <a:srgbClr val="FF0000"/>
                </a:solidFill>
              </a:rPr>
              <a:t>Odlike spontanih pojmova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447800"/>
            <a:ext cx="7962088" cy="54102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sr-Latn-RS" u="sng" dirty="0"/>
              <a:t>Jake strane</a:t>
            </a:r>
            <a:r>
              <a:rPr lang="sr-Latn-RS" dirty="0"/>
              <a:t>:</a:t>
            </a:r>
          </a:p>
          <a:p>
            <a:pPr>
              <a:buNone/>
            </a:pPr>
            <a:r>
              <a:rPr lang="sr-Latn-RS" b="1" dirty="0"/>
              <a:t>Isksustvo</a:t>
            </a:r>
            <a:r>
              <a:rPr lang="sr-Latn-RS" dirty="0"/>
              <a:t>– dobro poznavanje predmeta/fenomena na koji se predmet odnosi</a:t>
            </a:r>
          </a:p>
          <a:p>
            <a:pPr>
              <a:buNone/>
            </a:pPr>
            <a:r>
              <a:rPr lang="sr-Latn-RS" b="1" dirty="0"/>
              <a:t>Konkretnost</a:t>
            </a:r>
            <a:r>
              <a:rPr lang="sr-Latn-RS" dirty="0"/>
              <a:t> – pojam ima jak dodir sa realnošću, praksom</a:t>
            </a:r>
          </a:p>
          <a:p>
            <a:pPr>
              <a:buNone/>
            </a:pPr>
            <a:endParaRPr lang="sr-Latn-RS" dirty="0"/>
          </a:p>
          <a:p>
            <a:pPr>
              <a:buNone/>
            </a:pPr>
            <a:r>
              <a:rPr lang="sr-Latn-RS" u="sng" dirty="0"/>
              <a:t>Slabe strane</a:t>
            </a:r>
            <a:r>
              <a:rPr lang="sr-Latn-RS" dirty="0"/>
              <a:t>:</a:t>
            </a:r>
          </a:p>
          <a:p>
            <a:pPr>
              <a:buNone/>
            </a:pPr>
            <a:r>
              <a:rPr lang="sr-Latn-RS" dirty="0"/>
              <a:t>Nisu shvaćeni ni voljni: pojam se koristi ali ne može lako da se definiše (odsustvo shvaćenosti - svesti o pojmu) i dovede u odnos sa drugim pojmovima (nema voljnog upravljanja) </a:t>
            </a:r>
            <a:endParaRPr lang="en-US" dirty="0"/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sr-Latn-RS" dirty="0" err="1">
                <a:solidFill>
                  <a:srgbClr val="FF0000"/>
                </a:solidFill>
              </a:rPr>
              <a:t>dsustvo</a:t>
            </a:r>
            <a:r>
              <a:rPr lang="sr-Latn-RS" dirty="0">
                <a:solidFill>
                  <a:srgbClr val="FF0000"/>
                </a:solidFill>
              </a:rPr>
              <a:t> sistema, ne postoji veza sa drugim pojmovima, već samo sa objektom</a:t>
            </a:r>
          </a:p>
          <a:p>
            <a:pPr>
              <a:buNone/>
            </a:pPr>
            <a:r>
              <a:rPr lang="sr-Latn-RS" dirty="0"/>
              <a:t>Dete bolje shvata predmet nego pojam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2737</TotalTime>
  <Words>2321</Words>
  <Application>Microsoft Macintosh PowerPoint</Application>
  <PresentationFormat>On-screen Show (4:3)</PresentationFormat>
  <Paragraphs>209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Gill Sans MT</vt:lpstr>
      <vt:lpstr>Symbol</vt:lpstr>
      <vt:lpstr>Tahoma</vt:lpstr>
      <vt:lpstr>Times New Roman</vt:lpstr>
      <vt:lpstr>Verdana</vt:lpstr>
      <vt:lpstr>Wingdings</vt:lpstr>
      <vt:lpstr>Wingdings 2</vt:lpstr>
      <vt:lpstr>Solstice</vt:lpstr>
      <vt:lpstr>PowerPoint Presentation</vt:lpstr>
      <vt:lpstr>Ispitivanje razvoja naučnih pojmova</vt:lpstr>
      <vt:lpstr>Spontani i naučni pojam</vt:lpstr>
      <vt:lpstr>Nalazi istraživanja</vt:lpstr>
      <vt:lpstr>Značenje rezultata I</vt:lpstr>
      <vt:lpstr>Značenje rezultata II</vt:lpstr>
      <vt:lpstr>Glavni nalaz</vt:lpstr>
      <vt:lpstr>Ključni pojmovi</vt:lpstr>
      <vt:lpstr>Odlike spontanih pojmova</vt:lpstr>
      <vt:lpstr>Odlike naučnih pojmova</vt:lpstr>
      <vt:lpstr>Spontani i naučni pojmovi</vt:lpstr>
      <vt:lpstr>Razvoj spontanih i naučnih pojmova</vt:lpstr>
      <vt:lpstr>Razvoj spontanog i naučnog pojma II</vt:lpstr>
      <vt:lpstr>Razvoj naučnih pojmova</vt:lpstr>
      <vt:lpstr>Pravci razvoja naučnih i spontanih pojmova</vt:lpstr>
      <vt:lpstr>Kako utiču SP    NP?</vt:lpstr>
      <vt:lpstr>Rezime o spontanim i naučnim pojmovima</vt:lpstr>
      <vt:lpstr>Maternji i strani jezik</vt:lpstr>
      <vt:lpstr>Razlika odnosa razvoja naučnih i spontanih pojmova i odnosa razvoja stranog i maternjeg jezika</vt:lpstr>
      <vt:lpstr>Socio-kulturni pristup Vigotskog</vt:lpstr>
      <vt:lpstr>Niže i više psihičke funkcije i njihov odnos u filogenezi</vt:lpstr>
      <vt:lpstr>Niže i više psihičke funkcije u ontogenezi</vt:lpstr>
      <vt:lpstr>Niže i više psihičke funkcije u ontogenezi</vt:lpstr>
      <vt:lpstr>Genetički zakon razvoja viših psihičkih funkcija</vt:lpstr>
      <vt:lpstr>Mehanizam promene, novine u razvoju nastaju u Zoni narednog razvoja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</dc:title>
  <dc:creator>Micko</dc:creator>
  <cp:lastModifiedBy>Ksenija Krstic</cp:lastModifiedBy>
  <cp:revision>668</cp:revision>
  <dcterms:created xsi:type="dcterms:W3CDTF">2019-01-11T08:29:12Z</dcterms:created>
  <dcterms:modified xsi:type="dcterms:W3CDTF">2020-04-10T14:40:06Z</dcterms:modified>
</cp:coreProperties>
</file>