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00" r:id="rId2"/>
    <p:sldId id="301" r:id="rId3"/>
    <p:sldId id="272" r:id="rId4"/>
    <p:sldId id="257" r:id="rId5"/>
    <p:sldId id="273" r:id="rId6"/>
    <p:sldId id="258" r:id="rId7"/>
    <p:sldId id="299" r:id="rId8"/>
    <p:sldId id="307" r:id="rId9"/>
    <p:sldId id="337" r:id="rId10"/>
    <p:sldId id="332" r:id="rId11"/>
    <p:sldId id="336" r:id="rId12"/>
    <p:sldId id="324" r:id="rId13"/>
    <p:sldId id="335" r:id="rId14"/>
    <p:sldId id="325" r:id="rId15"/>
    <p:sldId id="339" r:id="rId16"/>
    <p:sldId id="333" r:id="rId17"/>
    <p:sldId id="326" r:id="rId18"/>
    <p:sldId id="334" r:id="rId19"/>
    <p:sldId id="340" r:id="rId20"/>
    <p:sldId id="280" r:id="rId21"/>
    <p:sldId id="274" r:id="rId22"/>
    <p:sldId id="276" r:id="rId23"/>
    <p:sldId id="275" r:id="rId24"/>
    <p:sldId id="331" r:id="rId25"/>
    <p:sldId id="341" r:id="rId26"/>
    <p:sldId id="322" r:id="rId27"/>
    <p:sldId id="321" r:id="rId2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911"/>
    <a:srgbClr val="343434"/>
    <a:srgbClr val="454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13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en-US" sz="1200" dirty="0"/>
              <a:pPr lvl="0" algn="r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17260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en-US" sz="1200" dirty="0"/>
              <a:pPr lvl="0" algn="r" eaLnBrk="1" hangingPunct="1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689895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 flipV="1">
            <a:off x="5410200" y="3897313"/>
            <a:ext cx="3733800" cy="19208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 useBgFill="1">
        <p:nvSpPr>
          <p:cNvPr id="26" name="Rounded Rectangle 25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 useBgFill="1">
        <p:nvSpPr>
          <p:cNvPr id="27" name="Rounded Rectangle 26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0" y="3675063"/>
            <a:ext cx="9144000" cy="1412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135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Date Placeholder 27"/>
          <p:cNvSpPr>
            <a:spLocks noGrp="1"/>
          </p:cNvSpPr>
          <p:nvPr>
            <p:ph type="dt" sz="half" idx="2"/>
          </p:nvPr>
        </p:nvSpPr>
        <p:spPr>
          <a:xfrm>
            <a:off x="6705600" y="4206875"/>
            <a:ext cx="960438" cy="4572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320088" y="1588"/>
            <a:ext cx="747713" cy="365125"/>
          </a:xfrm>
          <a:prstGeom prst="rect">
            <a:avLst/>
          </a:prstGeom>
        </p:spPr>
        <p:txBody>
          <a:bodyPr vert="horz" anchor="b"/>
          <a:lstStyle/>
          <a:p>
            <a:pPr algn="r"/>
            <a:fld id="{9A0DB2DC-4C9A-4742-B13C-FB6460FD3503}" type="slidenum">
              <a:rPr lang="en-US" dirty="0">
                <a:solidFill>
                  <a:schemeClr val="bg1"/>
                </a:solidFill>
              </a:rPr>
              <a:pPr algn="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Date Placeholder 25"/>
          <p:cNvSpPr>
            <a:spLocks noGrp="1"/>
          </p:cNvSpPr>
          <p:nvPr>
            <p:ph type="dt" sz="half" idx="12"/>
          </p:nvPr>
        </p:nvSpPr>
        <p:spPr>
          <a:xfrm>
            <a:off x="6586538" y="612775"/>
            <a:ext cx="957263" cy="457200"/>
          </a:xfrm>
          <a:prstGeom prst="rect">
            <a:avLst/>
          </a:prstGeom>
        </p:spPr>
        <p:txBody>
          <a:bodyPr vert="horz" rtlCol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Slide Number Placeholder 26"/>
          <p:cNvSpPr>
            <a:spLocks noGrp="1"/>
          </p:cNvSpPr>
          <p:nvPr>
            <p:ph type="sldNum" sz="quarter" idx="14"/>
          </p:nvPr>
        </p:nvSpPr>
        <p:spPr>
          <a:xfrm>
            <a:off x="8174038" y="1588"/>
            <a:ext cx="762000" cy="366713"/>
          </a:xfrm>
          <a:prstGeom prst="rect">
            <a:avLst/>
          </a:prstGeom>
        </p:spPr>
        <p:txBody>
          <a:bodyPr vert="horz" rtlCol="0" anchor="b"/>
          <a:lstStyle/>
          <a:p>
            <a:pPr algn="r"/>
            <a:fld id="{9A0DB2DC-4C9A-4742-B13C-FB6460FD3503}" type="slidenum">
              <a:rPr lang="en-US" dirty="0"/>
              <a:pPr algn="r"/>
              <a:t>‹#›</a:t>
            </a:fld>
            <a:endParaRPr lang="en-US" dirty="0"/>
          </a:p>
        </p:txBody>
      </p:sp>
      <p:sp>
        <p:nvSpPr>
          <p:cNvPr id="22" name="Footer Placeholder 27"/>
          <p:cNvSpPr>
            <a:spLocks noGrp="1"/>
          </p:cNvSpPr>
          <p:nvPr>
            <p:ph type="ftr" sz="quarter" idx="1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 rtlCol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2"/>
          </p:nvPr>
        </p:nvSpPr>
        <p:spPr>
          <a:xfrm>
            <a:off x="6583363" y="612775"/>
            <a:ext cx="957263" cy="4572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3"/>
          </a:xfrm>
          <a:prstGeom prst="rect">
            <a:avLst/>
          </a:prstGeom>
        </p:spPr>
        <p:txBody>
          <a:bodyPr vert="horz" anchor="b"/>
          <a:lstStyle/>
          <a:p>
            <a:pPr algn="r"/>
            <a:fld id="{9A0DB2DC-4C9A-4742-B13C-FB6460FD3503}" type="slidenum">
              <a:rPr lang="en-US" dirty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889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anose="02040502050405020303" pitchFamily="18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7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7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7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7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3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3"/>
          </a:xfrm>
          <a:prstGeom prst="rect">
            <a:avLst/>
          </a:prstGeom>
        </p:spPr>
        <p:txBody>
          <a:bodyPr vert="horz" anchor="b"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9pPr>
    </p:titleStyle>
    <p:bodyStyle>
      <a:lvl1pPr marL="365125" indent="-255905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38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655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830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380" indent="-182880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09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.f.bg.ac.rs/mod/resource/view.php?id=3212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.f.bg.ac.rs/mod/resource/view.php?id=32127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457200" y="1743075"/>
            <a:ext cx="8458200" cy="1470025"/>
          </a:xfrm>
        </p:spPr>
        <p:txBody>
          <a:bodyPr vert="horz" wrap="square" lIns="91440" tIns="45720" rIns="91440" bIns="45720" anchor="b"/>
          <a:lstStyle/>
          <a:p>
            <a:pPr eaLnBrk="1" hangingPunct="1"/>
            <a:r>
              <a:rPr lang="en-US" altLang="en-US" sz="6000" b="1" kern="1200" dirty="0">
                <a:latin typeface="+mj-lt"/>
                <a:ea typeface="+mj-ea"/>
                <a:cs typeface="+mj-cs"/>
              </a:rPr>
              <a:t>ŠKOLSKA PRAKSA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8" y="4484688"/>
            <a:ext cx="7848600" cy="17526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64135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 panose="02040502050405020303"/>
              <a:buNone/>
              <a:defRPr/>
            </a:pPr>
            <a:endParaRPr kumimoji="0" lang="x-none" sz="2400" b="0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135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 panose="02040502050405020303"/>
              <a:buNone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Obrazovanje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nastavnika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predmetne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j-lt"/>
              </a:rPr>
              <a:t>nastave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n-ea"/>
              <a:cs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763000" cy="1143000"/>
          </a:xfrm>
        </p:spPr>
        <p:txBody>
          <a:bodyPr/>
          <a:lstStyle/>
          <a:p>
            <a:r>
              <a:rPr lang="en-US" sz="2400" b="1" dirty="0" err="1"/>
              <a:t>Obavezni</a:t>
            </a:r>
            <a:r>
              <a:rPr lang="en-US" sz="2400" b="1" dirty="0"/>
              <a:t> </a:t>
            </a:r>
            <a:r>
              <a:rPr lang="en-US" sz="2400" b="1" dirty="0" err="1"/>
              <a:t>zadatak</a:t>
            </a:r>
            <a:r>
              <a:rPr lang="en-US" sz="2400" b="1" dirty="0"/>
              <a:t> 1. </a:t>
            </a:r>
            <a:r>
              <a:rPr lang="sr-Latn-CS" altLang="x-none" sz="2400" b="1" dirty="0">
                <a:cs typeface="+mj-lt"/>
              </a:rPr>
              <a:t>Informisanje o nadležnostima različitih organa u školi, strukturi zaposlenih, </a:t>
            </a:r>
            <a:r>
              <a:rPr lang="sr-Latn-CS" altLang="sr-Latn-CS" sz="2400" b="1" dirty="0">
                <a:cs typeface="+mj-lt"/>
              </a:rPr>
              <a:t>školskim politikama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15400" cy="4668838"/>
          </a:xfrm>
        </p:spPr>
        <p:txBody>
          <a:bodyPr/>
          <a:lstStyle/>
          <a:p>
            <a:pPr marL="623570" lvl="0" indent="-514350">
              <a:buFont typeface="+mj-lt"/>
              <a:buAutoNum type="arabicPeriod"/>
            </a:pPr>
            <a:r>
              <a:rPr lang="sr-Latn-CS" sz="2400" dirty="0">
                <a:latin typeface="+mj-lt"/>
              </a:rPr>
              <a:t>Pregled dostupnih dokumenta relevantnih za rad škole</a:t>
            </a:r>
            <a:endParaRPr lang="en-US" sz="2400" dirty="0">
              <a:latin typeface="+mj-lt"/>
            </a:endParaRPr>
          </a:p>
          <a:p>
            <a:pPr marL="623570" indent="-514350">
              <a:buFont typeface="+mj-lt"/>
              <a:buAutoNum type="arabicPeriod"/>
            </a:pPr>
            <a:r>
              <a:rPr lang="sr-Latn-RS" sz="2400" dirty="0">
                <a:latin typeface="+mj-lt"/>
              </a:rPr>
              <a:t>Bliže upoznavanje sa </a:t>
            </a:r>
            <a:r>
              <a:rPr lang="sr-Latn-CS" sz="2400" dirty="0">
                <a:latin typeface="+mj-lt"/>
              </a:rPr>
              <a:t>Razvojnim planom ustanove i Školskim programom</a:t>
            </a:r>
          </a:p>
          <a:p>
            <a:pPr marL="915670" lvl="1" indent="-514350">
              <a:buFont typeface="Wingdings" pitchFamily="2" charset="2"/>
              <a:buChar char="§"/>
            </a:pPr>
            <a:r>
              <a:rPr lang="en-US" sz="2200" dirty="0">
                <a:latin typeface="+mj-lt"/>
              </a:rPr>
              <a:t>2.1.	</a:t>
            </a:r>
            <a:r>
              <a:rPr lang="en-US" sz="2200" dirty="0" err="1">
                <a:latin typeface="+mj-lt"/>
              </a:rPr>
              <a:t>Dokumenta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iz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perspektive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zakonske</a:t>
            </a:r>
            <a:r>
              <a:rPr lang="en-US" sz="2200" dirty="0">
                <a:latin typeface="+mj-lt"/>
              </a:rPr>
              <a:t> regulative</a:t>
            </a:r>
            <a:endParaRPr lang="sr-Latn-RS" sz="2200" dirty="0">
              <a:latin typeface="+mj-lt"/>
            </a:endParaRPr>
          </a:p>
          <a:p>
            <a:pPr marL="915670" lvl="1" indent="-514350">
              <a:buFont typeface="Wingdings" pitchFamily="2" charset="2"/>
              <a:buChar char="§"/>
            </a:pPr>
            <a:r>
              <a:rPr lang="pl-PL" sz="2200" dirty="0">
                <a:latin typeface="+mj-lt"/>
              </a:rPr>
              <a:t>2.2.	Dokumenta iz perspektive zaposlenih u školi</a:t>
            </a:r>
          </a:p>
          <a:p>
            <a:pPr marL="915670" lvl="1" indent="-514350">
              <a:buFont typeface="Wingdings" pitchFamily="2" charset="2"/>
              <a:buChar char="§"/>
            </a:pPr>
            <a:r>
              <a:rPr lang="en-US" sz="2200" dirty="0">
                <a:latin typeface="+mj-lt"/>
              </a:rPr>
              <a:t>2.3.	</a:t>
            </a:r>
            <a:r>
              <a:rPr lang="en-US" sz="2200" dirty="0" err="1">
                <a:latin typeface="+mj-lt"/>
              </a:rPr>
              <a:t>Perspektiva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dokumenta</a:t>
            </a:r>
            <a:r>
              <a:rPr lang="en-US" sz="2200" dirty="0">
                <a:latin typeface="+mj-lt"/>
              </a:rPr>
              <a:t> </a:t>
            </a:r>
            <a:endParaRPr lang="sr-Latn-RS" sz="2200" dirty="0">
              <a:latin typeface="+mj-lt"/>
            </a:endParaRPr>
          </a:p>
          <a:p>
            <a:pPr marL="915670" lvl="1" indent="-514350">
              <a:buFont typeface="Wingdings" pitchFamily="2" charset="2"/>
              <a:buChar char="§"/>
            </a:pPr>
            <a:r>
              <a:rPr lang="en-US" sz="2200" dirty="0">
                <a:latin typeface="+mj-lt"/>
              </a:rPr>
              <a:t>2.4.	</a:t>
            </a:r>
            <a:r>
              <a:rPr lang="en-US" sz="2200" dirty="0" err="1">
                <a:latin typeface="+mj-lt"/>
              </a:rPr>
              <a:t>Ukrštanje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perspektiva</a:t>
            </a:r>
            <a:endParaRPr lang="sr-Latn-CS" sz="2400" dirty="0">
              <a:latin typeface="+mj-lt"/>
            </a:endParaRPr>
          </a:p>
          <a:p>
            <a:pPr marL="623570" indent="-514350">
              <a:buFont typeface="+mj-lt"/>
              <a:buAutoNum type="arabicPeriod"/>
            </a:pPr>
            <a:r>
              <a:rPr lang="sr-Latn-CS" sz="2400" dirty="0">
                <a:latin typeface="+mj-lt"/>
              </a:rPr>
              <a:t>Osvrt na proces</a:t>
            </a:r>
          </a:p>
          <a:p>
            <a:pPr marL="915670" lvl="1" indent="-514350">
              <a:buFont typeface="Wingdings" pitchFamily="2" charset="2"/>
              <a:buChar char="§"/>
            </a:pPr>
            <a:r>
              <a:rPr lang="sr-Latn-CS" sz="2200" dirty="0">
                <a:latin typeface="+mj-lt"/>
              </a:rPr>
              <a:t>Koju ulogu ovi dokumenti imaju za Vas kao nastavnika?</a:t>
            </a:r>
          </a:p>
          <a:p>
            <a:pPr marL="915670" lvl="1" indent="-514350">
              <a:buFont typeface="Wingdings" pitchFamily="2" charset="2"/>
              <a:buChar char="§"/>
            </a:pPr>
            <a:r>
              <a:rPr lang="sr-Latn-CS" sz="2200" dirty="0">
                <a:latin typeface="+mj-lt"/>
              </a:rPr>
              <a:t>Koju ulogu Vi kao nastavnik možete imati u razvoju ovih dokumenata?</a:t>
            </a:r>
          </a:p>
          <a:p>
            <a:pPr marL="915670" lvl="1" indent="-514350">
              <a:buFont typeface="Wingdings" pitchFamily="2" charset="2"/>
              <a:buChar char="§"/>
            </a:pPr>
            <a:r>
              <a:rPr lang="sr-Latn-CS" sz="2200" dirty="0">
                <a:latin typeface="+mj-lt"/>
              </a:rPr>
              <a:t>Šta biste predložili kao izmenu ili dopunu sadržaju i strukturi, i načinu na koji se razvijaju ova dokumenta? </a:t>
            </a:r>
          </a:p>
          <a:p>
            <a:pPr marL="915670" lvl="1" indent="-514350">
              <a:buFont typeface="Wingdings" pitchFamily="2" charset="2"/>
              <a:buChar char="§"/>
            </a:pPr>
            <a:endParaRPr lang="sr-Latn-CS" sz="2200" dirty="0">
              <a:latin typeface="+mj-lt"/>
            </a:endParaRPr>
          </a:p>
          <a:p>
            <a:pPr marL="915670" lvl="1" indent="-514350">
              <a:buNone/>
            </a:pPr>
            <a:endParaRPr lang="en-US" sz="22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7200"/>
          </a:xfrm>
        </p:spPr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2. </a:t>
            </a:r>
            <a:r>
              <a:rPr lang="sr-Latn-CS" altLang="x-none" sz="2800" b="1" dirty="0">
                <a:cs typeface="+mj-lt"/>
              </a:rPr>
              <a:t>Analiza poslova i uloga nastavnika u školi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153400" cy="4440238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sr-Latn-CS" sz="2400" b="1" dirty="0">
                <a:latin typeface="+mj-lt"/>
                <a:ea typeface="Calibri"/>
              </a:rPr>
              <a:t>Ciljevi:</a:t>
            </a:r>
            <a:endParaRPr lang="en-US" sz="2400" dirty="0">
              <a:latin typeface="+mj-lt"/>
              <a:ea typeface="Times New Roman"/>
            </a:endParaRPr>
          </a:p>
          <a:p>
            <a:pPr marL="635000" lvl="1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sr-Latn-CS" sz="2000" dirty="0">
                <a:latin typeface="+mj-lt"/>
                <a:ea typeface="Calibri"/>
                <a:cs typeface="Arial"/>
              </a:rPr>
              <a:t>produbljeno razumevanje kompleksnosti poslova i uloga nastavnika,</a:t>
            </a:r>
            <a:endParaRPr lang="en-US" sz="2000" dirty="0">
              <a:latin typeface="+mj-lt"/>
              <a:ea typeface="Calibri"/>
              <a:cs typeface="Times New Roman"/>
            </a:endParaRPr>
          </a:p>
          <a:p>
            <a:pPr marL="635000" lvl="1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sr-Latn-CS" sz="2000" dirty="0">
                <a:latin typeface="+mj-lt"/>
                <a:ea typeface="Calibri"/>
                <a:cs typeface="Arial"/>
              </a:rPr>
              <a:t>podsticanje integrisanja saznanja iz različitih izvora,</a:t>
            </a:r>
            <a:endParaRPr lang="en-US" sz="2000" dirty="0">
              <a:latin typeface="+mj-lt"/>
              <a:ea typeface="Calibri"/>
              <a:cs typeface="Times New Roman"/>
            </a:endParaRPr>
          </a:p>
          <a:p>
            <a:pPr marL="635000" lvl="1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sr-Latn-CS" sz="2000" dirty="0">
                <a:latin typeface="+mj-lt"/>
                <a:ea typeface="Calibri"/>
                <a:cs typeface="Arial"/>
              </a:rPr>
              <a:t>dovođenje u vezu teorijskih saznanja i realnog konteksta,</a:t>
            </a:r>
            <a:endParaRPr lang="en-US" sz="2000" dirty="0">
              <a:latin typeface="+mj-lt"/>
              <a:ea typeface="Calibri"/>
              <a:cs typeface="Times New Roman"/>
            </a:endParaRPr>
          </a:p>
          <a:p>
            <a:pPr marL="635000" lvl="1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sr-Latn-CS" sz="2000" dirty="0">
                <a:latin typeface="+mj-lt"/>
                <a:ea typeface="Calibri"/>
                <a:cs typeface="Arial"/>
              </a:rPr>
              <a:t>razumevanje i preispitivanje sopstvenih pretpostavki o profesiji nastavnik.</a:t>
            </a:r>
            <a:endParaRPr lang="en-US" sz="2000" dirty="0">
              <a:latin typeface="+mj-lt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buNone/>
            </a:pPr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7200"/>
          </a:xfrm>
        </p:spPr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2. </a:t>
            </a:r>
            <a:r>
              <a:rPr lang="sr-Latn-CS" altLang="x-none" sz="2800" b="1" dirty="0">
                <a:cs typeface="+mj-lt"/>
              </a:rPr>
              <a:t>Analiza poslova i uloga nastavnika u školi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04983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sr-Latn-CS" sz="2000" i="1" dirty="0">
                <a:latin typeface="+mj-lt"/>
              </a:rPr>
              <a:t>Pre odlaska u školu...</a:t>
            </a:r>
            <a:endParaRPr lang="en-US" sz="2000" dirty="0">
              <a:latin typeface="+mj-lt"/>
            </a:endParaRPr>
          </a:p>
          <a:p>
            <a:pPr lvl="0">
              <a:lnSpc>
                <a:spcPct val="150000"/>
              </a:lnSpc>
            </a:pPr>
            <a:r>
              <a:rPr lang="sr-Latn-CS" sz="2000" dirty="0">
                <a:latin typeface="+mj-lt"/>
              </a:rPr>
              <a:t>Pripremite listu najznačajnijih uloga nastavnika na osnovu svog dosadašnjeg iskustva i znanja.</a:t>
            </a:r>
          </a:p>
          <a:p>
            <a:pPr lvl="0">
              <a:lnSpc>
                <a:spcPct val="150000"/>
              </a:lnSpc>
            </a:pPr>
            <a:r>
              <a:rPr lang="sr-Latn-CS" sz="2000" dirty="0">
                <a:latin typeface="+mj-lt"/>
              </a:rPr>
              <a:t>Pripremite listu uloga i poslova nastavnika na osnovu pregleda literature. </a:t>
            </a:r>
            <a:endParaRPr lang="en-US" sz="2000" dirty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sr-Latn-CS" sz="2000" i="1" dirty="0">
                <a:latin typeface="+mj-lt"/>
              </a:rPr>
              <a:t>Dok ste u školi...</a:t>
            </a:r>
            <a:endParaRPr lang="en-US" sz="2000" dirty="0">
              <a:latin typeface="+mj-lt"/>
            </a:endParaRPr>
          </a:p>
          <a:p>
            <a:pPr lvl="0">
              <a:lnSpc>
                <a:spcPct val="150000"/>
              </a:lnSpc>
            </a:pPr>
            <a:r>
              <a:rPr lang="sr-Latn-CS" sz="2000" dirty="0">
                <a:latin typeface="+mj-lt"/>
              </a:rPr>
              <a:t>Pripremite listu uloga i poslova nastavnika na osnovu posmatranja obrazovno-vaspitnog procesa i razgovora sa nastavnikom/icima. </a:t>
            </a:r>
          </a:p>
          <a:p>
            <a:pPr lvl="0">
              <a:lnSpc>
                <a:spcPct val="150000"/>
              </a:lnSpc>
              <a:buNone/>
            </a:pPr>
            <a:r>
              <a:rPr lang="sr-Latn-CS" sz="2000" i="1" dirty="0">
                <a:latin typeface="+mj-lt"/>
              </a:rPr>
              <a:t>Nakon toga...</a:t>
            </a:r>
            <a:endParaRPr lang="en-US" sz="2000" dirty="0">
              <a:latin typeface="+mj-lt"/>
            </a:endParaRPr>
          </a:p>
          <a:p>
            <a:pPr lvl="0">
              <a:lnSpc>
                <a:spcPct val="150000"/>
              </a:lnSpc>
            </a:pPr>
            <a:r>
              <a:rPr lang="sr-Latn-CS" sz="2000" dirty="0">
                <a:latin typeface="+mj-lt"/>
              </a:rPr>
              <a:t>Analizirajte prikupljeni materijal i pripremite izveštaj kroz poređenje pripremljenih listi.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33400"/>
          </a:xfrm>
        </p:spPr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</a:t>
            </a:r>
            <a:r>
              <a:rPr lang="sr-Latn-RS" sz="2800" b="1" dirty="0"/>
              <a:t>ak </a:t>
            </a:r>
            <a:r>
              <a:rPr lang="sr-Latn-CS" sz="2800" b="1" dirty="0"/>
              <a:t>3. </a:t>
            </a:r>
            <a:r>
              <a:rPr lang="sr-Latn-CS" altLang="x-none" sz="2800" b="1" dirty="0">
                <a:cs typeface="+mj-lt"/>
              </a:rPr>
              <a:t>Analiza časa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400" b="1" dirty="0">
                <a:latin typeface="Trebuchet MS" pitchFamily="34" charset="0"/>
              </a:rPr>
              <a:t>Ciljevi:	</a:t>
            </a:r>
            <a:endParaRPr lang="en-US" sz="2400" dirty="0">
              <a:latin typeface="Trebuchet MS" pitchFamily="34" charset="0"/>
            </a:endParaRPr>
          </a:p>
          <a:p>
            <a:pPr lvl="1"/>
            <a:r>
              <a:rPr lang="sr-Latn-CS" sz="2200" dirty="0">
                <a:latin typeface="Trebuchet MS" pitchFamily="34" charset="0"/>
              </a:rPr>
              <a:t>unapređivanje osetljivosti na različite aspekte nastave i njihovu međuzavisnost,</a:t>
            </a:r>
            <a:endParaRPr lang="en-US" sz="2200" dirty="0">
              <a:latin typeface="Trebuchet MS" pitchFamily="34" charset="0"/>
            </a:endParaRPr>
          </a:p>
          <a:p>
            <a:pPr lvl="1"/>
            <a:r>
              <a:rPr lang="sr-Latn-CS" sz="2200" dirty="0">
                <a:latin typeface="Trebuchet MS" pitchFamily="34" charset="0"/>
              </a:rPr>
              <a:t>podsticanje analitičnog i kritičkog stava prema nastavnoj praksi,</a:t>
            </a:r>
            <a:endParaRPr lang="en-US" sz="2200" dirty="0">
              <a:latin typeface="Trebuchet MS" pitchFamily="34" charset="0"/>
            </a:endParaRPr>
          </a:p>
          <a:p>
            <a:pPr lvl="1"/>
            <a:r>
              <a:rPr lang="sr-Latn-CS" sz="2200" dirty="0">
                <a:latin typeface="Trebuchet MS" pitchFamily="34" charset="0"/>
              </a:rPr>
              <a:t>uviđanje kompleksnosti uloga i zadataka nastavnika: neophodnost i vođenja računa o više aspekata nastave istovremeno,</a:t>
            </a:r>
            <a:endParaRPr lang="en-US" sz="2200" dirty="0">
              <a:latin typeface="Trebuchet MS" pitchFamily="34" charset="0"/>
            </a:endParaRPr>
          </a:p>
          <a:p>
            <a:pPr lvl="1"/>
            <a:r>
              <a:rPr lang="sr-Latn-CS" sz="2200" dirty="0">
                <a:latin typeface="Trebuchet MS" pitchFamily="34" charset="0"/>
              </a:rPr>
              <a:t>razvijanje ideja za unapređivanje prakse.</a:t>
            </a:r>
            <a:endParaRPr lang="en-US" sz="2200" dirty="0">
              <a:latin typeface="Trebuchet MS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3. </a:t>
            </a:r>
            <a:r>
              <a:rPr lang="sr-Latn-CS" altLang="x-none" sz="2800" b="1" dirty="0">
                <a:cs typeface="+mj-lt"/>
              </a:rPr>
              <a:t>Analiza časa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91600" cy="4745038"/>
          </a:xfrm>
        </p:spPr>
        <p:txBody>
          <a:bodyPr/>
          <a:lstStyle/>
          <a:p>
            <a:pPr>
              <a:lnSpc>
                <a:spcPct val="114000"/>
              </a:lnSpc>
              <a:buNone/>
            </a:pPr>
            <a:r>
              <a:rPr lang="sr-Latn-CS" sz="2000" i="1" dirty="0">
                <a:latin typeface="+mj-lt"/>
              </a:rPr>
              <a:t>	Možete posmatrati jedan ili više časova. Nije nužno da to budu časovi u okviru predmeta koji Vi predajete ili ćete predavati.</a:t>
            </a:r>
          </a:p>
          <a:p>
            <a:pPr>
              <a:buNone/>
            </a:pPr>
            <a:endParaRPr lang="sr-Latn-C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r>
              <a:rPr lang="sr-Latn-CS" sz="2000" i="1" dirty="0">
                <a:latin typeface="+mj-lt"/>
              </a:rPr>
              <a:t>Pre posmatranja časa...</a:t>
            </a:r>
            <a:endParaRPr lang="en-US" sz="2000" dirty="0">
              <a:latin typeface="+mj-lt"/>
            </a:endParaRPr>
          </a:p>
          <a:p>
            <a:pPr>
              <a:lnSpc>
                <a:spcPct val="114000"/>
              </a:lnSpc>
            </a:pPr>
            <a:r>
              <a:rPr lang="sr-Latn-CS" sz="2000" dirty="0">
                <a:latin typeface="+mj-lt"/>
              </a:rPr>
              <a:t>Potrebno je da od nastavnika čiji čas posmatrate dobijete informacije o broju učenika u odeljenju, nastavnoj jedinici, tipu časa i ciljevima časa. Idealno bi bilo da dobijete i iskopirate za potrebe zadatka pripremu za čas. </a:t>
            </a:r>
          </a:p>
          <a:p>
            <a:pPr>
              <a:lnSpc>
                <a:spcPct val="114000"/>
              </a:lnSpc>
              <a:buNone/>
            </a:pPr>
            <a:endParaRPr lang="sr-Latn-C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r>
              <a:rPr lang="sr-Latn-CS" sz="2000" i="1" dirty="0">
                <a:latin typeface="+mj-lt"/>
              </a:rPr>
              <a:t>Tokom časa...</a:t>
            </a:r>
            <a:endParaRPr lang="en-US" sz="2000" dirty="0">
              <a:latin typeface="+mj-lt"/>
            </a:endParaRPr>
          </a:p>
          <a:p>
            <a:pPr lvl="0">
              <a:lnSpc>
                <a:spcPct val="114000"/>
              </a:lnSpc>
            </a:pPr>
            <a:r>
              <a:rPr lang="sr-Latn-CS" sz="2000" dirty="0">
                <a:latin typeface="+mj-lt"/>
              </a:rPr>
              <a:t>Posmatrate čas(ove) i beležite zapažanja u </a:t>
            </a:r>
            <a:r>
              <a:rPr lang="nn-NO" sz="2000" dirty="0">
                <a:latin typeface="+mj-lt"/>
              </a:rPr>
              <a:t>Obrazac za posmatranje i vrednovanje školskog časa – oblast kvaliteta „Nastava i učenje”</a:t>
            </a:r>
            <a:r>
              <a:rPr lang="sr-Latn-CS" sz="2000" dirty="0">
                <a:latin typeface="+mj-lt"/>
              </a:rPr>
              <a:t> (ZVKOV)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3. </a:t>
            </a:r>
            <a:r>
              <a:rPr lang="sr-Latn-CS" altLang="x-none" sz="2800" b="1" dirty="0">
                <a:cs typeface="+mj-lt"/>
              </a:rPr>
              <a:t>Analiza časa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91600" cy="4745038"/>
          </a:xfrm>
        </p:spPr>
        <p:txBody>
          <a:bodyPr/>
          <a:lstStyle/>
          <a:p>
            <a:pPr>
              <a:lnSpc>
                <a:spcPct val="114000"/>
              </a:lnSpc>
              <a:buNone/>
            </a:pPr>
            <a:r>
              <a:rPr lang="sr-Latn-CS" sz="2000" i="1" dirty="0">
                <a:latin typeface="+mj-lt"/>
              </a:rPr>
              <a:t>	Ukoliko nemate priliku da posmatrate čas, bilo neposredno, bilo u online okruženju, obezbedićemo Vam snimak časa za analizu.</a:t>
            </a:r>
            <a:endParaRPr lang="sr-Cyrl-R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endParaRPr lang="sr-Cyrl-R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endParaRPr lang="sr-Cyrl-R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endParaRPr lang="sr-Cyrl-R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endParaRPr lang="sr-Cyrl-R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endParaRPr lang="sr-Cyrl-RS" sz="2000" i="1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r>
              <a:rPr lang="sr-Cyrl-RS" sz="2000" i="1" dirty="0">
                <a:latin typeface="+mj-lt"/>
              </a:rPr>
              <a:t>	</a:t>
            </a:r>
            <a:r>
              <a:rPr lang="sr-Latn-RS" sz="2000" i="1" dirty="0">
                <a:latin typeface="+mj-lt"/>
              </a:rPr>
              <a:t>Obrazac za posmatranje i vrednovanje školskog časa je dostupan na sledećem </a:t>
            </a:r>
            <a:r>
              <a:rPr lang="sr-Latn-RS" sz="2000" i="1" dirty="0">
                <a:latin typeface="+mj-lt"/>
                <a:hlinkClick r:id="rId2"/>
              </a:rPr>
              <a:t>linku</a:t>
            </a:r>
            <a:r>
              <a:rPr lang="sr-Latn-RS" sz="2000" i="1" dirty="0">
                <a:latin typeface="+mj-lt"/>
              </a:rPr>
              <a:t>.</a:t>
            </a:r>
            <a:endParaRPr lang="sr-Latn-CS" sz="2000" i="1" dirty="0">
              <a:latin typeface="+mj-lt"/>
            </a:endParaRPr>
          </a:p>
          <a:p>
            <a:pPr>
              <a:buNone/>
            </a:pPr>
            <a:endParaRPr lang="sr-Latn-CS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9487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3. </a:t>
            </a:r>
            <a:r>
              <a:rPr lang="sr-Latn-CS" altLang="x-none" sz="2800" b="1" dirty="0">
                <a:cs typeface="+mj-lt"/>
              </a:rPr>
              <a:t>Analiza časa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91600" cy="4745038"/>
          </a:xfrm>
        </p:spPr>
        <p:txBody>
          <a:bodyPr/>
          <a:lstStyle/>
          <a:p>
            <a:pPr>
              <a:lnSpc>
                <a:spcPct val="114000"/>
              </a:lnSpc>
              <a:buNone/>
            </a:pPr>
            <a:r>
              <a:rPr lang="sr-Latn-CS" sz="2000" i="1" dirty="0">
                <a:latin typeface="+mj-lt"/>
              </a:rPr>
              <a:t>	</a:t>
            </a:r>
            <a:r>
              <a:rPr lang="sr-Latn-RS" sz="2000" i="1" dirty="0">
                <a:latin typeface="+mj-lt"/>
              </a:rPr>
              <a:t>Nakon časa...</a:t>
            </a:r>
          </a:p>
          <a:p>
            <a:pPr>
              <a:lnSpc>
                <a:spcPct val="114000"/>
              </a:lnSpc>
            </a:pPr>
            <a:r>
              <a:rPr lang="sr-Latn-RS" sz="2000" dirty="0">
                <a:latin typeface="+mj-lt"/>
              </a:rPr>
              <a:t>Osvrt na posmatrani čas</a:t>
            </a:r>
          </a:p>
          <a:p>
            <a:pPr lvl="1">
              <a:lnSpc>
                <a:spcPct val="114000"/>
              </a:lnSpc>
            </a:pPr>
            <a:r>
              <a:rPr lang="vi-VN" sz="1800" dirty="0">
                <a:latin typeface="+mj-lt"/>
              </a:rPr>
              <a:t>Šta ste prepoznali kao snage i slabosti nastavnika? Obrazložite.</a:t>
            </a:r>
            <a:endParaRPr lang="sr-Latn-RS" sz="1800" dirty="0">
              <a:latin typeface="Trebuchet MS" pitchFamily="34" charset="0"/>
            </a:endParaRPr>
          </a:p>
          <a:p>
            <a:pPr lvl="1">
              <a:lnSpc>
                <a:spcPct val="114000"/>
              </a:lnSpc>
            </a:pPr>
            <a:r>
              <a:rPr lang="vi-VN" sz="1800" dirty="0">
                <a:latin typeface="+mj-lt"/>
              </a:rPr>
              <a:t>Koji je nastavnikov stil? A pristup nastavi</a:t>
            </a:r>
            <a:r>
              <a:rPr lang="sr-Latn-RS" sz="1800" dirty="0">
                <a:latin typeface="Trebuchet MS" pitchFamily="34" charset="0"/>
              </a:rPr>
              <a:t>?</a:t>
            </a:r>
          </a:p>
          <a:p>
            <a:pPr lvl="1">
              <a:lnSpc>
                <a:spcPct val="114000"/>
              </a:lnSpc>
            </a:pPr>
            <a:r>
              <a:rPr lang="vi-VN" sz="1800" dirty="0">
                <a:latin typeface="+mj-lt"/>
              </a:rPr>
              <a:t>Ko je sve učio na ovom času (niko, pojedini učenici, većina, svi učenici)? Zašto baš ti učenici? Šta su učili? Zašto je to bitno?</a:t>
            </a:r>
            <a:endParaRPr lang="sr-Latn-RS" sz="1800" dirty="0">
              <a:latin typeface="Trebuchet MS" pitchFamily="34" charset="0"/>
            </a:endParaRPr>
          </a:p>
          <a:p>
            <a:pPr lvl="1">
              <a:lnSpc>
                <a:spcPct val="114000"/>
              </a:lnSpc>
            </a:pPr>
            <a:r>
              <a:rPr lang="vi-VN" sz="1800" dirty="0">
                <a:latin typeface="+mj-lt"/>
              </a:rPr>
              <a:t>Koje sugestije i preporuke biste dali nastavniku zarad unapređenja nastavničkih kompetencija? Šta biste Vi drugačije (u)radili?</a:t>
            </a:r>
          </a:p>
          <a:p>
            <a:pPr>
              <a:lnSpc>
                <a:spcPct val="114000"/>
              </a:lnSpc>
              <a:buNone/>
            </a:pPr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4. Intervju sa nastavnikom: individualne razlike među učenicima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88"/>
            <a:ext cx="8458200" cy="4324350"/>
          </a:xfrm>
        </p:spPr>
        <p:txBody>
          <a:bodyPr/>
          <a:lstStyle/>
          <a:p>
            <a:pPr>
              <a:lnSpc>
                <a:spcPct val="114000"/>
              </a:lnSpc>
              <a:buNone/>
            </a:pPr>
            <a:r>
              <a:rPr lang="sr-Latn-CS" sz="2000" dirty="0">
                <a:latin typeface="+mj-lt"/>
              </a:rPr>
              <a:t>Cilj:  Osnovni cilj ovog zadatka je upoznavanje sa različitostima među učenicima i raznovrsnošću pristupa različitim učenicima, a radi razvoja osetljivosti za individualne razlike. </a:t>
            </a:r>
            <a:endParaRPr lang="sr-Latn-CS" sz="2000" i="1" dirty="0">
              <a:latin typeface="+mj-lt"/>
            </a:endParaRPr>
          </a:p>
          <a:p>
            <a:pPr>
              <a:buNone/>
            </a:pPr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/>
              <a:t>Obavezni</a:t>
            </a:r>
            <a:r>
              <a:rPr lang="en-US" sz="2800" b="1" dirty="0"/>
              <a:t> </a:t>
            </a:r>
            <a:r>
              <a:rPr lang="en-US" sz="2800" b="1" dirty="0" err="1"/>
              <a:t>zadatak</a:t>
            </a:r>
            <a:r>
              <a:rPr lang="en-US" sz="2800" b="1" dirty="0"/>
              <a:t> </a:t>
            </a:r>
            <a:r>
              <a:rPr lang="sr-Latn-CS" sz="2800" b="1" dirty="0"/>
              <a:t>4. Intervju sa nastavnikom: individualne razlike među učenicima</a:t>
            </a:r>
            <a:br>
              <a:rPr lang="sr-Latn-CS" sz="2800" b="1" i="1" dirty="0">
                <a:ea typeface="Calibri" panose="020F0502020204030204" pitchFamily="34" charset="0"/>
                <a:cs typeface="+mj-lt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88"/>
            <a:ext cx="8458200" cy="4324350"/>
          </a:xfrm>
        </p:spPr>
        <p:txBody>
          <a:bodyPr/>
          <a:lstStyle/>
          <a:p>
            <a:pPr>
              <a:lnSpc>
                <a:spcPct val="114000"/>
              </a:lnSpc>
              <a:buNone/>
            </a:pPr>
            <a:r>
              <a:rPr lang="sr-Latn-CS" sz="2000" i="1" dirty="0">
                <a:latin typeface="+mj-lt"/>
              </a:rPr>
              <a:t>Nakon intervjua...</a:t>
            </a:r>
          </a:p>
          <a:p>
            <a:pPr>
              <a:lnSpc>
                <a:spcPct val="114000"/>
              </a:lnSpc>
            </a:pPr>
            <a:r>
              <a:rPr lang="sr-Latn-CS" sz="2000" dirty="0">
                <a:latin typeface="+mj-lt"/>
              </a:rPr>
              <a:t>Refleksija “Sagovornik naspram mene”</a:t>
            </a:r>
          </a:p>
          <a:p>
            <a:pPr>
              <a:lnSpc>
                <a:spcPct val="114000"/>
              </a:lnSpc>
            </a:pPr>
            <a:endParaRPr lang="sr-Latn-CS" sz="2000" dirty="0">
              <a:latin typeface="+mj-lt"/>
            </a:endParaRPr>
          </a:p>
          <a:p>
            <a:pPr>
              <a:lnSpc>
                <a:spcPct val="114000"/>
              </a:lnSpc>
              <a:buNone/>
            </a:pPr>
            <a:endParaRPr lang="sr-Latn-CS" sz="2000" dirty="0">
              <a:latin typeface="+mj-lt"/>
            </a:endParaRPr>
          </a:p>
          <a:p>
            <a:pPr>
              <a:buNone/>
            </a:pPr>
            <a:endParaRPr lang="en-US" sz="2000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752324"/>
              </p:ext>
            </p:extLst>
          </p:nvPr>
        </p:nvGraphicFramePr>
        <p:xfrm>
          <a:off x="381000" y="3276600"/>
          <a:ext cx="815340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4352">
                <a:tc>
                  <a:txBody>
                    <a:bodyPr/>
                    <a:lstStyle/>
                    <a:p>
                      <a:r>
                        <a:rPr lang="sr-Latn-RS" sz="16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Teme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Zabeleženo u intervjuu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Refleksija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34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buFontTx/>
                        <a:buNone/>
                      </a:pPr>
                      <a:r>
                        <a:rPr lang="sr-Latn-CS" sz="16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Predstava o individualnim razlikama među učenicima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35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buFontTx/>
                        <a:buNone/>
                      </a:pPr>
                      <a:r>
                        <a:rPr lang="sr-Latn-CS" sz="16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Prilagođavanje nastave razlikama među učenicima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4352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buFontTx/>
                        <a:buNone/>
                      </a:pPr>
                      <a:r>
                        <a:rPr lang="sr-Latn-CS" sz="16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Uloga nastavnika u upravljanju različitostima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B3217-2687-4B9E-B7D9-043FA5F89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Literatura za Školsku praksu 1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BC399-24B9-4EF4-B41B-6399095EF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Literatura je navedena u Vodiču za školsku praksu, uz literaturu u okviru predmeta PzN/PRiU i OPD/OPON</a:t>
            </a:r>
          </a:p>
          <a:p>
            <a:r>
              <a:rPr lang="sr-Latn-RS" dirty="0"/>
              <a:t>Hrestomatija tekstova za Školsku praksu 1 je dostupna u biblioteci Odeljenja za psihologiju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06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1000125"/>
          </a:xfrm>
        </p:spPr>
        <p:txBody>
          <a:bodyPr vert="horz" wrap="square" lIns="91440" tIns="45720" rIns="91440" bIns="45720" anchor="ctr"/>
          <a:lstStyle/>
          <a:p>
            <a:r>
              <a:rPr lang="en-US" altLang="en-US" dirty="0"/>
              <a:t>Ciljevi </a:t>
            </a:r>
            <a:r>
              <a:rPr lang="en-US" altLang="en-US" i="1" dirty="0"/>
              <a:t>Školske prakse 1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42745"/>
            <a:ext cx="8229600" cy="4970780"/>
          </a:xfrm>
        </p:spPr>
        <p:txBody>
          <a:bodyPr vert="horz" wrap="square" lIns="91440" tIns="45720" rIns="91440" bIns="45720" anchor="t"/>
          <a:lstStyle/>
          <a:p>
            <a:r>
              <a:rPr lang="sr-Latn-CS" altLang="en-US" sz="2600" dirty="0">
                <a:latin typeface="+mj-lt"/>
                <a:cs typeface="+mj-lt"/>
              </a:rPr>
              <a:t>Da studenti, kroz učestvovanje u životu škole, </a:t>
            </a:r>
            <a:r>
              <a:rPr lang="x-none" altLang="sr-Latn-CS" sz="2600" dirty="0">
                <a:latin typeface="+mj-lt"/>
                <a:cs typeface="+mj-lt"/>
              </a:rPr>
              <a:t>osveste svoja uverenja o nastavi/učenju i </a:t>
            </a:r>
            <a:r>
              <a:rPr lang="sr-Latn-CS" altLang="en-US" sz="2600" dirty="0">
                <a:latin typeface="+mj-lt"/>
                <a:cs typeface="+mj-lt"/>
              </a:rPr>
              <a:t>prodube razumevanje kompleksnosti poslova i uloga nastavnika;</a:t>
            </a:r>
          </a:p>
          <a:p>
            <a:r>
              <a:rPr lang="sr-Latn-CS" altLang="en-US" sz="2600" dirty="0">
                <a:latin typeface="+mj-lt"/>
                <a:cs typeface="+mj-lt"/>
              </a:rPr>
              <a:t>Da se bolje upoznaju sa funkcionisanjem škole kao sistema, ulogama svih zaposlenih u školi i značaju školskih dokumenta i zakonskih regulativa za rad škole i nastavnika;</a:t>
            </a:r>
          </a:p>
          <a:p>
            <a:r>
              <a:rPr lang="sr-Latn-CS" altLang="en-US" sz="2600" dirty="0">
                <a:latin typeface="+mj-lt"/>
                <a:cs typeface="+mj-lt"/>
              </a:rPr>
              <a:t>Razvoj osetljivosti za probleme, osposobljavanje za kritičko preispitivanje načina funkcionisanja škole i odnosa pedagoške teorije i prakse;</a:t>
            </a:r>
          </a:p>
          <a:p>
            <a:r>
              <a:rPr lang="sr-Latn-CS" altLang="en-US" sz="2600" dirty="0">
                <a:latin typeface="+mj-lt"/>
                <a:cs typeface="+mj-lt"/>
              </a:rPr>
              <a:t>Razvoj profesionalnog identiteta.</a:t>
            </a:r>
            <a:endParaRPr lang="en-US" altLang="en-US" sz="2600" dirty="0"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1066800"/>
          </a:xfrm>
        </p:spPr>
        <p:txBody>
          <a:bodyPr vert="horz" wrap="square" lIns="91440" tIns="45720" rIns="91440" bIns="45720" anchor="ctr"/>
          <a:lstStyle/>
          <a:p>
            <a:r>
              <a:rPr lang="en-US" altLang="en-US" dirty="0"/>
              <a:t>Ocenjivanje u okviru </a:t>
            </a:r>
            <a:br>
              <a:rPr lang="en-US" altLang="en-US" dirty="0"/>
            </a:br>
            <a:r>
              <a:rPr lang="en-US" altLang="en-US" dirty="0"/>
              <a:t>Školske prakse 1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50825" y="2489200"/>
            <a:ext cx="8524240" cy="3039745"/>
          </a:xfrm>
        </p:spPr>
        <p:txBody>
          <a:bodyPr vert="horz" wrap="square" lIns="91440" tIns="45720" rIns="91440" bIns="45720" anchor="t"/>
          <a:lstStyle/>
          <a:p>
            <a:endParaRPr lang="en-US" altLang="en-US" sz="3000" dirty="0">
              <a:latin typeface="+mj-lt"/>
              <a:cs typeface="+mj-lt"/>
            </a:endParaRPr>
          </a:p>
          <a:p>
            <a:r>
              <a:rPr lang="en-US" altLang="en-US" sz="3000" dirty="0">
                <a:latin typeface="+mj-lt"/>
                <a:cs typeface="+mj-lt"/>
              </a:rPr>
              <a:t>Portfolio – 70 poena </a:t>
            </a:r>
            <a:br>
              <a:rPr lang="en-US" altLang="en-US" sz="3000" dirty="0">
                <a:latin typeface="+mj-lt"/>
                <a:cs typeface="+mj-lt"/>
              </a:rPr>
            </a:br>
            <a:endParaRPr lang="en-US" altLang="en-US" sz="3000" dirty="0">
              <a:latin typeface="+mj-lt"/>
              <a:cs typeface="+mj-lt"/>
            </a:endParaRPr>
          </a:p>
          <a:p>
            <a:endParaRPr lang="en-US" altLang="en-US" sz="3000" dirty="0">
              <a:latin typeface="+mj-lt"/>
              <a:cs typeface="+mj-lt"/>
            </a:endParaRPr>
          </a:p>
          <a:p>
            <a:r>
              <a:rPr lang="en-US" altLang="en-US" sz="3000" dirty="0">
                <a:latin typeface="+mj-lt"/>
                <a:cs typeface="+mj-lt"/>
              </a:rPr>
              <a:t>Usmeni ispit (razgovor o portfoliju) – 30 poena</a:t>
            </a:r>
          </a:p>
          <a:p>
            <a:endParaRPr lang="en-US" altLang="en-US" dirty="0">
              <a:solidFill>
                <a:srgbClr val="FF0000"/>
              </a:solidFill>
              <a:latin typeface="+mj-lt"/>
              <a:cs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435975" cy="917575"/>
          </a:xfrm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lang="en-US" altLang="en-US" sz="3600" dirty="0"/>
              <a:t>Kriterijumi procenjivanja portfolija: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25095" y="1752600"/>
            <a:ext cx="8695377" cy="5636840"/>
          </a:xfrm>
        </p:spPr>
        <p:txBody>
          <a:bodyPr vert="horz" wrap="square" lIns="91440" tIns="45720" rIns="91440" bIns="45720" anchor="t"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en-US" sz="2400" dirty="0" err="1">
                <a:latin typeface="+mj-lt"/>
                <a:cs typeface="+mj-lt"/>
              </a:rPr>
              <a:t>Jasno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i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precizno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korišćenje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pedagoško-psihološke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terminologije</a:t>
            </a:r>
            <a:endParaRPr lang="en-US" altLang="en-US" sz="2400" dirty="0">
              <a:latin typeface="+mj-lt"/>
              <a:cs typeface="+mj-lt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en-US" sz="2400" dirty="0" err="1">
                <a:latin typeface="+mj-lt"/>
                <a:cs typeface="+mj-lt"/>
              </a:rPr>
              <a:t>Kriti</a:t>
            </a:r>
            <a:r>
              <a:rPr lang="sr-Latn-CS" altLang="en-US" sz="2400" dirty="0">
                <a:latin typeface="+mj-lt"/>
                <a:cs typeface="+mj-lt"/>
              </a:rPr>
              <a:t>čka analiza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prakse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iz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ugla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relevantnih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pedagoških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i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psiholoških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pristupa</a:t>
            </a:r>
            <a:endParaRPr lang="sr-Latn-RS" altLang="en-US" sz="2400" dirty="0">
              <a:latin typeface="+mj-lt"/>
              <a:cs typeface="+mj-lt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sr-Latn-CS" altLang="en-US" sz="2400" dirty="0">
                <a:latin typeface="+mj-lt"/>
                <a:cs typeface="+mj-lt"/>
              </a:rPr>
              <a:t>R</a:t>
            </a:r>
            <a:r>
              <a:rPr lang="en-US" altLang="en-US" sz="2400" dirty="0" err="1">
                <a:latin typeface="+mj-lt"/>
                <a:cs typeface="+mj-lt"/>
              </a:rPr>
              <a:t>efleksivni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osvrt</a:t>
            </a:r>
            <a:r>
              <a:rPr lang="sr-Latn-CS" altLang="en-US" sz="2400" dirty="0">
                <a:latin typeface="+mj-lt"/>
                <a:cs typeface="+mj-lt"/>
              </a:rPr>
              <a:t>i</a:t>
            </a:r>
            <a:r>
              <a:rPr lang="en-US" altLang="en-US" sz="2400" dirty="0">
                <a:latin typeface="+mj-lt"/>
                <a:cs typeface="+mj-lt"/>
              </a:rPr>
              <a:t> u </a:t>
            </a:r>
            <a:r>
              <a:rPr lang="en-US" altLang="en-US" sz="2400" dirty="0" err="1">
                <a:latin typeface="+mj-lt"/>
                <a:cs typeface="+mj-lt"/>
              </a:rPr>
              <a:t>vezi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sa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materijalima</a:t>
            </a:r>
            <a:r>
              <a:rPr lang="en-US" altLang="en-US" sz="2400" dirty="0">
                <a:latin typeface="+mj-lt"/>
                <a:cs typeface="+mj-lt"/>
              </a:rPr>
              <a:t> u </a:t>
            </a:r>
            <a:r>
              <a:rPr lang="en-US" altLang="en-US" sz="2400" dirty="0" err="1">
                <a:latin typeface="+mj-lt"/>
                <a:cs typeface="+mj-lt"/>
              </a:rPr>
              <a:t>portfoliju</a:t>
            </a:r>
            <a:r>
              <a:rPr lang="sr-Latn-CS" altLang="en-US" sz="2400" dirty="0">
                <a:latin typeface="+mj-lt"/>
                <a:cs typeface="+mj-lt"/>
              </a:rPr>
              <a:t>,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obrazovnom</a:t>
            </a:r>
            <a:r>
              <a:rPr lang="en-US" altLang="en-US" sz="2400" dirty="0">
                <a:latin typeface="+mj-lt"/>
                <a:cs typeface="+mj-lt"/>
              </a:rPr>
              <a:t> </a:t>
            </a:r>
            <a:r>
              <a:rPr lang="en-US" altLang="en-US" sz="2400" dirty="0" err="1">
                <a:latin typeface="+mj-lt"/>
                <a:cs typeface="+mj-lt"/>
              </a:rPr>
              <a:t>praksom</a:t>
            </a:r>
            <a:r>
              <a:rPr lang="sr-Latn-CS" altLang="en-US" sz="2400" dirty="0">
                <a:latin typeface="+mj-lt"/>
                <a:cs typeface="+mj-lt"/>
              </a:rPr>
              <a:t> i slikom o sebi kao nastavniku</a:t>
            </a:r>
            <a:endParaRPr lang="en-US" altLang="en-US" sz="2400" dirty="0">
              <a:latin typeface="+mj-lt"/>
              <a:cs typeface="+mj-lt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en-US" sz="2400" dirty="0" err="1">
                <a:latin typeface="+mj-lt"/>
                <a:cs typeface="+mj-lt"/>
              </a:rPr>
              <a:t>Opšti</a:t>
            </a:r>
            <a:r>
              <a:rPr lang="en-US" altLang="en-US" sz="2400" dirty="0">
                <a:latin typeface="+mj-lt"/>
                <a:cs typeface="+mj-lt"/>
              </a:rPr>
              <a:t> utisak (autentičnost, originalnost, </a:t>
            </a:r>
            <a:r>
              <a:rPr lang="en-US" altLang="en-US" sz="2400" dirty="0" err="1">
                <a:latin typeface="+mj-lt"/>
                <a:cs typeface="+mj-lt"/>
              </a:rPr>
              <a:t>kreativnost</a:t>
            </a:r>
            <a:r>
              <a:rPr lang="sr-Latn-RS" altLang="en-US" sz="2400" dirty="0">
                <a:latin typeface="+mj-lt"/>
                <a:cs typeface="+mj-lt"/>
              </a:rPr>
              <a:t>, proaktivnost</a:t>
            </a:r>
            <a:r>
              <a:rPr lang="en-US" altLang="en-US" sz="2400" dirty="0">
                <a:latin typeface="+mj-lt"/>
                <a:cs typeface="+mj-l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50825" y="549275"/>
            <a:ext cx="8229600" cy="1066800"/>
          </a:xfrm>
        </p:spPr>
        <p:txBody>
          <a:bodyPr vert="horz" wrap="square" lIns="91440" tIns="45720" rIns="91440" bIns="45720" anchor="ctr"/>
          <a:lstStyle/>
          <a:p>
            <a:r>
              <a:rPr lang="en-US" altLang="en-US" dirty="0"/>
              <a:t>Kako portfolio izgleda?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4925" y="1557338"/>
            <a:ext cx="8964613" cy="5040312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en-US" dirty="0">
                <a:latin typeface="+mj-lt"/>
                <a:cs typeface="+mj-lt"/>
              </a:rPr>
              <a:t>Kako ga vi sami zamislite!</a:t>
            </a:r>
          </a:p>
          <a:p>
            <a:pPr eaLnBrk="1" hangingPunct="1"/>
            <a:endParaRPr lang="sr-Latn-CS" altLang="en-US" dirty="0">
              <a:latin typeface="+mj-lt"/>
              <a:cs typeface="+mj-lt"/>
            </a:endParaRPr>
          </a:p>
          <a:p>
            <a:pPr eaLnBrk="1" hangingPunct="1"/>
            <a:r>
              <a:rPr lang="sr-Latn-CS" altLang="en-US" dirty="0">
                <a:latin typeface="+mj-lt"/>
                <a:cs typeface="+mj-lt"/>
              </a:rPr>
              <a:t>Raznovrsnost sadržaja / materijala</a:t>
            </a:r>
            <a:r>
              <a:rPr lang="en-US" altLang="en-US" dirty="0">
                <a:latin typeface="+mj-lt"/>
                <a:cs typeface="+mj-lt"/>
              </a:rPr>
              <a:t> / problema / ideja</a:t>
            </a:r>
            <a:r>
              <a:rPr lang="sr-Latn-CS" altLang="en-US" dirty="0">
                <a:latin typeface="+mj-lt"/>
                <a:cs typeface="+mj-lt"/>
              </a:rPr>
              <a:t> / dilema</a:t>
            </a:r>
          </a:p>
          <a:p>
            <a:pPr eaLnBrk="1" hangingPunct="1"/>
            <a:endParaRPr lang="sr-Latn-CS" altLang="en-US" dirty="0">
              <a:latin typeface="+mj-lt"/>
              <a:cs typeface="+mj-lt"/>
            </a:endParaRPr>
          </a:p>
          <a:p>
            <a:pPr eaLnBrk="1" hangingPunct="1"/>
            <a:r>
              <a:rPr lang="sr-Latn-CS" altLang="en-US" dirty="0">
                <a:latin typeface="+mj-lt"/>
                <a:cs typeface="+mj-lt"/>
              </a:rPr>
              <a:t>Raznovrsnost mogućih oblika: fascikla, sveska, kutija, elektronski zapis, video i audio zapis... kombinacija prethodnog</a:t>
            </a:r>
          </a:p>
          <a:p>
            <a:pPr eaLnBrk="1" hangingPunct="1">
              <a:buNone/>
            </a:pPr>
            <a:endParaRPr lang="sr-Latn-CS" altLang="en-US" dirty="0">
              <a:latin typeface="+mj-lt"/>
              <a:cs typeface="+mj-lt"/>
            </a:endParaRPr>
          </a:p>
          <a:p>
            <a:pPr eaLnBrk="1" hangingPunct="1"/>
            <a:r>
              <a:rPr lang="sr-Latn-CS" altLang="en-US" dirty="0">
                <a:latin typeface="+mj-lt"/>
                <a:cs typeface="+mj-lt"/>
              </a:rPr>
              <a:t>Refleksivni odnos</a:t>
            </a:r>
            <a:r>
              <a:rPr lang="en-US" altLang="en-US" dirty="0">
                <a:latin typeface="+mj-lt"/>
                <a:cs typeface="+mj-lt"/>
              </a:rPr>
              <a:t> prema sadržaju</a:t>
            </a:r>
            <a:r>
              <a:rPr lang="sr-Latn-CS" altLang="en-US" dirty="0">
                <a:latin typeface="+mj-lt"/>
                <a:cs typeface="+mj-lt"/>
              </a:rPr>
              <a:t> kao minimalni zahtev!</a:t>
            </a:r>
            <a:endParaRPr lang="en-US" altLang="en-US" dirty="0">
              <a:latin typeface="+mj-lt"/>
              <a:cs typeface="+mj-lt"/>
            </a:endParaRPr>
          </a:p>
          <a:p>
            <a:endParaRPr lang="en-US" altLang="en-US" dirty="0"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50825" y="1052513"/>
            <a:ext cx="8642350" cy="1066800"/>
          </a:xfrm>
        </p:spPr>
        <p:txBody>
          <a:bodyPr vert="horz" wrap="square" lIns="91440" tIns="45720" rIns="91440" bIns="45720" anchor="ctr"/>
          <a:lstStyle/>
          <a:p>
            <a:r>
              <a:rPr lang="en-US" altLang="en-US" dirty="0"/>
              <a:t>Šta je potrebno da bi portfolio zaista ostvarivao svoju ulogu u razvoju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323850" y="2349500"/>
            <a:ext cx="8569325" cy="3616960"/>
          </a:xfrm>
        </p:spPr>
        <p:txBody>
          <a:bodyPr vert="horz" wrap="square" lIns="91440" tIns="45720" rIns="91440" bIns="45720" anchor="t"/>
          <a:lstStyle/>
          <a:p>
            <a:r>
              <a:rPr lang="en-US" altLang="en-US" dirty="0">
                <a:latin typeface="+mj-lt"/>
                <a:cs typeface="+mj-lt"/>
              </a:rPr>
              <a:t>Sistematično prikupljanje i organizovanje materijala</a:t>
            </a:r>
          </a:p>
          <a:p>
            <a:endParaRPr lang="en-US" altLang="en-US" dirty="0">
              <a:latin typeface="+mj-lt"/>
              <a:cs typeface="+mj-lt"/>
            </a:endParaRPr>
          </a:p>
          <a:p>
            <a:r>
              <a:rPr lang="en-US" altLang="en-US" dirty="0">
                <a:latin typeface="+mj-lt"/>
                <a:cs typeface="+mj-lt"/>
              </a:rPr>
              <a:t>Kontinuiran rad na vođenju portfolia</a:t>
            </a:r>
          </a:p>
          <a:p>
            <a:endParaRPr lang="en-US" altLang="en-US" dirty="0">
              <a:latin typeface="+mj-lt"/>
              <a:cs typeface="+mj-lt"/>
            </a:endParaRPr>
          </a:p>
          <a:p>
            <a:r>
              <a:rPr lang="en-US" altLang="en-US" dirty="0">
                <a:latin typeface="+mj-lt"/>
                <a:cs typeface="+mj-lt"/>
              </a:rPr>
              <a:t>Refleksivni pristup praksi i sopstvenim načinima mišljenja i iskustvima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785813"/>
            <a:ext cx="8229600" cy="1143000"/>
          </a:xfrm>
        </p:spPr>
        <p:txBody>
          <a:bodyPr vert="horz" wrap="square" lIns="91440" tIns="45720" rIns="91440" bIns="45720" anchor="ctr"/>
          <a:lstStyle/>
          <a:p>
            <a:r>
              <a:rPr lang="en-US" altLang="en-US" dirty="0"/>
              <a:t>Kada?				Gde?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1"/>
            <a:ext cx="4038600" cy="5022850"/>
          </a:xfrm>
        </p:spPr>
        <p:txBody>
          <a:bodyPr vert="horz" wrap="square" lIns="91440" tIns="45720" rIns="91440" bIns="45720" anchor="t"/>
          <a:lstStyle/>
          <a:p>
            <a:r>
              <a:rPr lang="sr-Latn-RS" altLang="en-US">
                <a:latin typeface="+mj-lt"/>
                <a:cs typeface="+mj-lt"/>
              </a:rPr>
              <a:t>16.11</a:t>
            </a:r>
            <a:r>
              <a:rPr lang="sr-Latn-RS" altLang="en-US" dirty="0">
                <a:latin typeface="+mj-lt"/>
                <a:cs typeface="+mj-lt"/>
              </a:rPr>
              <a:t>. do 20.11.2020. slobodna nedelja za praksu</a:t>
            </a:r>
          </a:p>
          <a:p>
            <a:endParaRPr lang="sr-Latn-RS" altLang="en-US" dirty="0">
              <a:latin typeface="+mj-lt"/>
              <a:cs typeface="+mj-lt"/>
            </a:endParaRPr>
          </a:p>
          <a:p>
            <a:r>
              <a:rPr lang="en-US" altLang="en-US" dirty="0" err="1">
                <a:latin typeface="+mj-lt"/>
                <a:cs typeface="+mj-lt"/>
              </a:rPr>
              <a:t>Dinamikom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koju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studenti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dogovore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sa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mentorom</a:t>
            </a:r>
            <a:r>
              <a:rPr lang="en-US" altLang="en-US" dirty="0">
                <a:latin typeface="+mj-lt"/>
                <a:cs typeface="+mj-lt"/>
              </a:rPr>
              <a:t> u </a:t>
            </a:r>
            <a:r>
              <a:rPr lang="en-US" altLang="en-US" dirty="0" err="1">
                <a:latin typeface="+mj-lt"/>
                <a:cs typeface="+mj-lt"/>
              </a:rPr>
              <a:t>školi</a:t>
            </a:r>
            <a:r>
              <a:rPr lang="en-US" altLang="en-US" dirty="0">
                <a:latin typeface="+mj-lt"/>
                <a:cs typeface="+mj-lt"/>
              </a:rPr>
              <a:t> (</a:t>
            </a:r>
            <a:r>
              <a:rPr lang="en-US" altLang="en-US" dirty="0" err="1">
                <a:latin typeface="+mj-lt"/>
                <a:cs typeface="+mj-lt"/>
              </a:rPr>
              <a:t>nastavnik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ili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stručni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saradnik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en-US" altLang="en-US" dirty="0" err="1">
                <a:latin typeface="+mj-lt"/>
                <a:cs typeface="+mj-lt"/>
              </a:rPr>
              <a:t>škole</a:t>
            </a:r>
            <a:r>
              <a:rPr lang="en-US" altLang="en-US" dirty="0">
                <a:latin typeface="+mj-lt"/>
                <a:cs typeface="+mj-lt"/>
              </a:rPr>
              <a:t>)</a:t>
            </a:r>
          </a:p>
          <a:p>
            <a:pPr marL="109220" indent="0">
              <a:buNone/>
            </a:pPr>
            <a:endParaRPr lang="en-US" altLang="en-US" dirty="0">
              <a:latin typeface="+mj-lt"/>
              <a:cs typeface="+mj-lt"/>
            </a:endParaRPr>
          </a:p>
          <a:p>
            <a:r>
              <a:rPr lang="sr-Latn-RS" altLang="en-US" dirty="0">
                <a:latin typeface="+mj-lt"/>
                <a:cs typeface="+mj-lt"/>
              </a:rPr>
              <a:t>Najkasnije do</a:t>
            </a:r>
            <a:r>
              <a:rPr lang="en-US" altLang="en-US" dirty="0">
                <a:latin typeface="+mj-lt"/>
                <a:cs typeface="+mj-lt"/>
              </a:rPr>
              <a:t> </a:t>
            </a:r>
            <a:r>
              <a:rPr lang="sr-Latn-RS" altLang="en-US" dirty="0">
                <a:latin typeface="+mj-lt"/>
                <a:cs typeface="+mj-lt"/>
              </a:rPr>
              <a:t>18</a:t>
            </a:r>
            <a:r>
              <a:rPr lang="en-US" altLang="en-US" dirty="0">
                <a:latin typeface="+mj-lt"/>
                <a:cs typeface="+mj-lt"/>
              </a:rPr>
              <a:t>. </a:t>
            </a:r>
            <a:r>
              <a:rPr lang="en-US" altLang="en-US" dirty="0" err="1">
                <a:latin typeface="+mj-lt"/>
                <a:cs typeface="+mj-lt"/>
              </a:rPr>
              <a:t>decembra</a:t>
            </a:r>
            <a:r>
              <a:rPr lang="en-US" altLang="en-US" dirty="0">
                <a:latin typeface="+mj-lt"/>
                <a:cs typeface="+mj-lt"/>
              </a:rPr>
              <a:t> 20</a:t>
            </a:r>
            <a:r>
              <a:rPr lang="sr-Latn-RS" altLang="en-US" dirty="0">
                <a:latin typeface="+mj-lt"/>
                <a:cs typeface="+mj-lt"/>
              </a:rPr>
              <a:t>20.</a:t>
            </a:r>
          </a:p>
          <a:p>
            <a:endParaRPr lang="sr-Latn-RS" altLang="en-US" dirty="0">
              <a:latin typeface="+mj-lt"/>
              <a:cs typeface="+mj-lt"/>
            </a:endParaRPr>
          </a:p>
          <a:p>
            <a:r>
              <a:rPr lang="sr-Latn-RS" altLang="en-US" dirty="0">
                <a:latin typeface="+mj-lt"/>
                <a:cs typeface="+mj-lt"/>
              </a:rPr>
              <a:t>Online konsultacije i sumiranje iskustava sa prakse u nedelji od 21. do 25. decembra.</a:t>
            </a:r>
            <a:endParaRPr lang="en-US" altLang="en-US" dirty="0">
              <a:latin typeface="+mj-lt"/>
              <a:cs typeface="+mj-lt"/>
            </a:endParaRPr>
          </a:p>
          <a:p>
            <a:pPr>
              <a:buNone/>
            </a:pPr>
            <a:endParaRPr lang="en-US" altLang="en-US" sz="2400" kern="1200" dirty="0">
              <a:latin typeface="+mj-lt"/>
              <a:ea typeface="+mn-ea"/>
              <a:cs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71688"/>
            <a:ext cx="4495800" cy="4703762"/>
          </a:xfrm>
        </p:spPr>
        <p:txBody>
          <a:bodyPr vert="horz" wrap="square" lIns="91440" tIns="45720" rIns="91440" bIns="45720" anchor="t"/>
          <a:lstStyle/>
          <a:p>
            <a:r>
              <a:rPr sz="2400" kern="1200" dirty="0">
                <a:latin typeface="+mj-lt"/>
                <a:ea typeface="+mn-ea"/>
                <a:cs typeface="+mj-lt"/>
              </a:rPr>
              <a:t>U školi u kojoj radite</a:t>
            </a:r>
          </a:p>
          <a:p>
            <a:pPr>
              <a:buClr>
                <a:srgbClr val="A04DA3"/>
              </a:buClr>
              <a:buFont typeface="Georgia" panose="02040502050405020303" pitchFamily="18" charset="0"/>
              <a:buNone/>
            </a:pPr>
            <a:endParaRPr sz="2400" kern="1200" dirty="0">
              <a:latin typeface="+mj-lt"/>
              <a:ea typeface="+mn-ea"/>
              <a:cs typeface="+mj-lt"/>
            </a:endParaRPr>
          </a:p>
          <a:p>
            <a:pPr>
              <a:buClr>
                <a:srgbClr val="A04DA3"/>
              </a:buClr>
              <a:buFont typeface="Georgia" panose="02040502050405020303" pitchFamily="18" charset="0"/>
              <a:buNone/>
            </a:pPr>
            <a:r>
              <a:rPr sz="2400" kern="1200" dirty="0">
                <a:latin typeface="+mj-lt"/>
                <a:ea typeface="+mn-ea"/>
                <a:cs typeface="+mj-lt"/>
              </a:rPr>
              <a:t>ili</a:t>
            </a:r>
          </a:p>
          <a:p>
            <a:r>
              <a:rPr sz="2400" kern="1200" dirty="0">
                <a:latin typeface="+mj-lt"/>
                <a:ea typeface="+mn-ea"/>
                <a:cs typeface="+mj-lt"/>
              </a:rPr>
              <a:t>U školi u kojoj imate kontakt</a:t>
            </a:r>
          </a:p>
          <a:p>
            <a:pPr>
              <a:buClr>
                <a:srgbClr val="A04DA3"/>
              </a:buClr>
              <a:buFont typeface="Georgia" panose="02040502050405020303" pitchFamily="18" charset="0"/>
              <a:buNone/>
            </a:pPr>
            <a:endParaRPr sz="2400" kern="1200" dirty="0">
              <a:latin typeface="+mj-lt"/>
              <a:ea typeface="+mn-ea"/>
              <a:cs typeface="+mj-lt"/>
            </a:endParaRPr>
          </a:p>
          <a:p>
            <a:pPr>
              <a:buClr>
                <a:srgbClr val="A04DA3"/>
              </a:buClr>
              <a:buFont typeface="Georgia" panose="02040502050405020303" pitchFamily="18" charset="0"/>
              <a:buNone/>
            </a:pPr>
            <a:r>
              <a:rPr sz="2400" kern="1200" dirty="0">
                <a:latin typeface="+mj-lt"/>
                <a:ea typeface="+mn-ea"/>
                <a:cs typeface="+mj-lt"/>
              </a:rPr>
              <a:t>ili</a:t>
            </a:r>
          </a:p>
          <a:p>
            <a:r>
              <a:rPr sz="2400" kern="1200" dirty="0">
                <a:latin typeface="+mj-lt"/>
                <a:ea typeface="+mn-ea"/>
                <a:cs typeface="+mj-lt"/>
              </a:rPr>
              <a:t>U školi u koju Vas </a:t>
            </a:r>
            <a:r>
              <a:rPr sz="2400" kern="1200" dirty="0" err="1">
                <a:latin typeface="+mj-lt"/>
                <a:ea typeface="+mn-ea"/>
                <a:cs typeface="+mj-lt"/>
              </a:rPr>
              <a:t>uputimo</a:t>
            </a:r>
            <a:endParaRPr lang="sr-Latn-RS" sz="2400" kern="1200" dirty="0">
              <a:latin typeface="+mj-lt"/>
              <a:ea typeface="+mn-ea"/>
              <a:cs typeface="+mj-lt"/>
            </a:endParaRPr>
          </a:p>
          <a:p>
            <a:endParaRPr lang="sr-Latn-RS" sz="2400" dirty="0">
              <a:latin typeface="+mj-lt"/>
              <a:cs typeface="+mj-lt"/>
            </a:endParaRPr>
          </a:p>
          <a:p>
            <a:r>
              <a:rPr lang="sr-Latn-RS" sz="2400" kern="1200" dirty="0">
                <a:latin typeface="+mj-lt"/>
                <a:ea typeface="+mn-ea"/>
                <a:cs typeface="+mj-lt"/>
              </a:rPr>
              <a:t>Uput je dostupan na </a:t>
            </a:r>
            <a:r>
              <a:rPr lang="sr-Latn-RS" sz="2400" kern="1200" dirty="0">
                <a:latin typeface="+mj-lt"/>
                <a:ea typeface="+mn-ea"/>
                <a:cs typeface="+mj-lt"/>
                <a:hlinkClick r:id="rId2"/>
              </a:rPr>
              <a:t>moodle stranici predmeta</a:t>
            </a:r>
            <a:endParaRPr sz="2400" kern="1200" dirty="0">
              <a:latin typeface="+mj-lt"/>
              <a:ea typeface="+mn-ea"/>
              <a:cs typeface="+mj-lt"/>
            </a:endParaRPr>
          </a:p>
          <a:p>
            <a:pPr>
              <a:buClr>
                <a:srgbClr val="A04DA3"/>
              </a:buClr>
              <a:buFont typeface="Georgia" panose="02040502050405020303" pitchFamily="18" charset="0"/>
              <a:buNone/>
            </a:pPr>
            <a:endParaRPr kern="1200" dirty="0">
              <a:latin typeface="+mj-lt"/>
              <a:ea typeface="+mn-ea"/>
              <a:cs typeface="+mj-lt"/>
            </a:endParaRPr>
          </a:p>
          <a:p>
            <a:endParaRPr kern="1200" dirty="0">
              <a:latin typeface="+mj-lt"/>
              <a:ea typeface="+mn-ea"/>
              <a:cs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1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charRg st="1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34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charRg st="34" end="1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char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4314-3E0A-4E77-9D69-D225CF723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Individualizacija zadataka</a:t>
            </a:r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42C7913-A4A2-4DB8-8932-AAF9C19AA24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88157886"/>
              </p:ext>
            </p:extLst>
          </p:nvPr>
        </p:nvGraphicFramePr>
        <p:xfrm>
          <a:off x="457200" y="2249488"/>
          <a:ext cx="7772400" cy="181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131312052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83692600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2010287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sz="2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KO?</a:t>
                      </a:r>
                      <a:endParaRPr lang="en-GB" sz="2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 sz="2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Koliko ESPB je potrebno?</a:t>
                      </a:r>
                      <a:endParaRPr lang="en-GB" sz="2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RS" sz="2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ŠTA?</a:t>
                      </a:r>
                      <a:endParaRPr lang="en-GB" sz="2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82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Studenti master programa 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4 ESPB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4 zadatka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593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Polaznici programa 36 ESPB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3 ili 2 ESPB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3 zadatka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509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Polaznici programa 36 ESPB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1 ESPB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j-lt"/>
                        </a:rPr>
                        <a:t>2 zadatka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j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570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7411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altLang="en-US"/>
              <a:t>Komunikacija na predmetu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88"/>
            <a:ext cx="8579296" cy="4324350"/>
          </a:xfrm>
        </p:spPr>
        <p:txBody>
          <a:bodyPr/>
          <a:lstStyle/>
          <a:p>
            <a:pPr marL="109220" indent="0">
              <a:buNone/>
            </a:pPr>
            <a:r>
              <a:rPr lang="x-none" altLang="en-US" dirty="0">
                <a:latin typeface="+mj-lt"/>
                <a:cs typeface="+mj-lt"/>
              </a:rPr>
              <a:t>www.moodle.f.bg.ac.rs </a:t>
            </a:r>
          </a:p>
          <a:p>
            <a:pPr marL="109220" indent="0">
              <a:buNone/>
            </a:pPr>
            <a:endParaRPr lang="x-none" altLang="en-US" dirty="0">
              <a:latin typeface="+mj-lt"/>
              <a:cs typeface="+mj-lt"/>
            </a:endParaRPr>
          </a:p>
          <a:p>
            <a:r>
              <a:rPr lang="x-none" altLang="en-US" dirty="0">
                <a:latin typeface="+mj-lt"/>
                <a:cs typeface="+mj-lt"/>
              </a:rPr>
              <a:t>Olja Jovanović: olja.jovanovic@f.bg.ac.rs </a:t>
            </a:r>
          </a:p>
          <a:p>
            <a:r>
              <a:rPr lang="x-none" altLang="en-US" dirty="0">
                <a:latin typeface="+mj-lt"/>
                <a:cs typeface="+mj-lt"/>
              </a:rPr>
              <a:t>Jelena Joksimović: jelena</a:t>
            </a:r>
            <a:r>
              <a:rPr lang="sr-Latn-RS" altLang="en-US" dirty="0">
                <a:latin typeface="+mj-lt"/>
                <a:cs typeface="+mj-lt"/>
              </a:rPr>
              <a:t>_</a:t>
            </a:r>
            <a:r>
              <a:rPr lang="x-none" altLang="en-US" dirty="0">
                <a:latin typeface="+mj-lt"/>
                <a:cs typeface="+mj-lt"/>
              </a:rPr>
              <a:t>joksimovic@</a:t>
            </a:r>
            <a:r>
              <a:rPr lang="sr-Latn-RS" altLang="en-US" dirty="0">
                <a:latin typeface="+mj-lt"/>
                <a:cs typeface="+mj-lt"/>
              </a:rPr>
              <a:t>ymail.com</a:t>
            </a:r>
            <a:endParaRPr lang="x-none" altLang="en-US" dirty="0">
              <a:latin typeface="+mj-lt"/>
              <a:cs typeface="+mj-lt"/>
            </a:endParaRPr>
          </a:p>
          <a:p>
            <a:pPr marL="109220" indent="0">
              <a:buNone/>
            </a:pPr>
            <a:endParaRPr lang="x-none" altLang="en-US" dirty="0">
              <a:latin typeface="+mj-lt"/>
              <a:cs typeface="+mj-lt"/>
            </a:endParaRPr>
          </a:p>
          <a:p>
            <a:pPr marL="109220" indent="0">
              <a:buNone/>
            </a:pPr>
            <a:r>
              <a:rPr lang="x-none" altLang="en-US" dirty="0">
                <a:latin typeface="+mj-lt"/>
                <a:cs typeface="+mj-lt"/>
              </a:rPr>
              <a:t>Konsultacije: četvr</a:t>
            </a:r>
            <a:r>
              <a:rPr lang="sr-Latn-CS" altLang="en-US" dirty="0">
                <a:latin typeface="+mj-lt"/>
                <a:cs typeface="+mj-lt"/>
              </a:rPr>
              <a:t>t</a:t>
            </a:r>
            <a:r>
              <a:rPr lang="x-none" altLang="en-US" dirty="0">
                <a:latin typeface="+mj-lt"/>
                <a:cs typeface="+mj-lt"/>
              </a:rPr>
              <a:t>ak </a:t>
            </a:r>
            <a:r>
              <a:rPr lang="sr-Latn-CS" altLang="en-US" dirty="0">
                <a:latin typeface="+mj-lt"/>
                <a:cs typeface="+mj-lt"/>
              </a:rPr>
              <a:t>15.00-</a:t>
            </a:r>
            <a:r>
              <a:rPr lang="x-none" altLang="en-US" dirty="0">
                <a:latin typeface="+mj-lt"/>
                <a:cs typeface="+mj-lt"/>
              </a:rPr>
              <a:t>16.</a:t>
            </a:r>
            <a:r>
              <a:rPr lang="sr-Latn-CS" altLang="en-US" dirty="0">
                <a:latin typeface="+mj-lt"/>
                <a:cs typeface="+mj-lt"/>
              </a:rPr>
              <a:t>3</a:t>
            </a:r>
            <a:r>
              <a:rPr lang="x-none" altLang="en-US" dirty="0">
                <a:latin typeface="+mj-lt"/>
                <a:cs typeface="+mj-lt"/>
              </a:rPr>
              <a:t>0h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45" y="2782570"/>
            <a:ext cx="8229600" cy="1066800"/>
          </a:xfrm>
        </p:spPr>
        <p:txBody>
          <a:bodyPr/>
          <a:lstStyle/>
          <a:p>
            <a:pPr algn="ctr"/>
            <a:r>
              <a:rPr lang="sr-Latn-RS" altLang="en-US" dirty="0"/>
              <a:t>Pitanja?</a:t>
            </a:r>
            <a:endParaRPr lang="x-none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361950" y="1916113"/>
            <a:ext cx="8458200" cy="1470025"/>
          </a:xfrm>
        </p:spPr>
        <p:txBody>
          <a:bodyPr vert="horz" wrap="square" lIns="91440" tIns="45720" rIns="91440" bIns="45720" anchor="b"/>
          <a:lstStyle/>
          <a:p>
            <a:pPr eaLnBrk="1" hangingPunct="1"/>
            <a:r>
              <a:rPr lang="en-US" altLang="en-US" sz="5400" b="1" kern="1200" dirty="0">
                <a:latin typeface="+mj-lt"/>
                <a:ea typeface="+mj-ea"/>
                <a:cs typeface="+mj-cs"/>
              </a:rPr>
              <a:t>VOĐENJE PORTFOLIJA</a:t>
            </a:r>
            <a:r>
              <a:rPr lang="x-none" altLang="en-US" sz="5400" b="1" kern="1200" dirty="0">
                <a:latin typeface="+mj-lt"/>
                <a:ea typeface="+mj-ea"/>
                <a:cs typeface="+mj-cs"/>
              </a:rPr>
              <a:t>/DNEVNIKA PRAKSE</a:t>
            </a:r>
            <a:br>
              <a:rPr lang="en-US" altLang="en-US" sz="6000" b="1" kern="1200" dirty="0">
                <a:latin typeface="+mj-lt"/>
                <a:ea typeface="+mj-ea"/>
                <a:cs typeface="+mj-cs"/>
              </a:rPr>
            </a:br>
            <a:r>
              <a:rPr lang="en-US" altLang="en-US" sz="3200" b="1" kern="1200" dirty="0">
                <a:latin typeface="+mj-lt"/>
                <a:ea typeface="+mj-ea"/>
                <a:cs typeface="+mj-cs"/>
              </a:rPr>
              <a:t>kao </a:t>
            </a:r>
            <a:r>
              <a:rPr lang="x-none" altLang="en-US" sz="3200" b="1" kern="1200" dirty="0">
                <a:latin typeface="+mj-lt"/>
                <a:ea typeface="+mj-ea"/>
                <a:cs typeface="+mj-cs"/>
              </a:rPr>
              <a:t>glavna </a:t>
            </a:r>
            <a:r>
              <a:rPr lang="en-US" altLang="en-US" sz="3200" b="1" kern="1200" dirty="0">
                <a:latin typeface="+mj-lt"/>
                <a:ea typeface="+mj-ea"/>
                <a:cs typeface="+mj-cs"/>
              </a:rPr>
              <a:t>aktivnost u okviru Školske prakse 1</a:t>
            </a:r>
            <a:endParaRPr lang="en-US" altLang="en-US" sz="6000" b="1" kern="12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lstStyle/>
          <a:p>
            <a:pPr eaLnBrk="1" hangingPunct="1"/>
            <a:r>
              <a:rPr lang="en-US" altLang="en-US" dirty="0"/>
              <a:t>Šta je portfolio</a:t>
            </a:r>
            <a:r>
              <a:rPr lang="sr-Cyrl-CS" altLang="en-US" dirty="0"/>
              <a:t>?</a:t>
            </a:r>
            <a:endParaRPr lang="en-US" alt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2420938"/>
            <a:ext cx="8229600" cy="3887787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en-US" altLang="en-US" sz="2400" dirty="0">
                <a:latin typeface="+mj-lt"/>
              </a:rPr>
              <a:t>Kolekcija materijala nastala u pripremi, tokom i nakon realizacije obrazovnog procesa.</a:t>
            </a:r>
          </a:p>
          <a:p>
            <a:pPr eaLnBrk="1" hangingPunct="1">
              <a:buNone/>
            </a:pPr>
            <a:endParaRPr lang="en-US" altLang="en-US" sz="2400" dirty="0">
              <a:latin typeface="+mj-lt"/>
            </a:endParaRPr>
          </a:p>
          <a:p>
            <a:pPr eaLnBrk="1" hangingPunct="1"/>
            <a:r>
              <a:rPr lang="en-US" altLang="en-US" sz="2400" dirty="0">
                <a:latin typeface="+mj-lt"/>
              </a:rPr>
              <a:t>Predstavlja ilustraciju obrazovnog procesa i rezultata obrazovanja.</a:t>
            </a:r>
          </a:p>
          <a:p>
            <a:pPr eaLnBrk="1" hangingPunct="1">
              <a:buNone/>
            </a:pPr>
            <a:endParaRPr lang="en-US" altLang="en-US" sz="2400" dirty="0">
              <a:latin typeface="+mj-lt"/>
            </a:endParaRPr>
          </a:p>
          <a:p>
            <a:pPr eaLnBrk="1" hangingPunct="1"/>
            <a:r>
              <a:rPr lang="sr-Latn-CS" altLang="en-US" sz="2400" dirty="0">
                <a:latin typeface="+mj-lt"/>
              </a:rPr>
              <a:t>Pokazuje napore, napredak i postignuća tokom nekog perioda.</a:t>
            </a:r>
            <a:endParaRPr lang="en-US" alt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lstStyle/>
          <a:p>
            <a:pPr eaLnBrk="1" hangingPunct="1"/>
            <a:r>
              <a:rPr lang="en-US" altLang="en-US" dirty="0"/>
              <a:t>Čemu služi</a:t>
            </a:r>
            <a:r>
              <a:rPr lang="sr-Cyrl-CS" altLang="en-US" dirty="0"/>
              <a:t>?</a:t>
            </a:r>
            <a:endParaRPr lang="en-US" alt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95288" y="2420938"/>
            <a:ext cx="8229600" cy="3095625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en-US" altLang="en-US" dirty="0">
                <a:latin typeface="+mj-lt"/>
                <a:cs typeface="+mj-lt"/>
              </a:rPr>
              <a:t>Dokumentovanju</a:t>
            </a:r>
          </a:p>
          <a:p>
            <a:pPr eaLnBrk="1" hangingPunct="1"/>
            <a:endParaRPr lang="en-US" altLang="en-US" dirty="0">
              <a:latin typeface="+mj-lt"/>
              <a:cs typeface="+mj-lt"/>
            </a:endParaRPr>
          </a:p>
          <a:p>
            <a:pPr eaLnBrk="1" hangingPunct="1"/>
            <a:r>
              <a:rPr lang="en-US" altLang="en-US" dirty="0">
                <a:latin typeface="+mj-lt"/>
                <a:cs typeface="+mj-lt"/>
              </a:rPr>
              <a:t>Praćenju</a:t>
            </a:r>
          </a:p>
          <a:p>
            <a:pPr eaLnBrk="1" hangingPunct="1"/>
            <a:endParaRPr lang="en-US" altLang="en-US" dirty="0">
              <a:latin typeface="+mj-lt"/>
              <a:cs typeface="+mj-lt"/>
            </a:endParaRPr>
          </a:p>
          <a:p>
            <a:pPr eaLnBrk="1" hangingPunct="1"/>
            <a:r>
              <a:rPr lang="en-US" altLang="en-US" dirty="0">
                <a:latin typeface="+mj-lt"/>
                <a:cs typeface="+mj-lt"/>
              </a:rPr>
              <a:t>Vrednovanju (a pre svega samovrednovanju)</a:t>
            </a:r>
          </a:p>
          <a:p>
            <a:pPr eaLnBrk="1" hangingPunct="1"/>
            <a:endParaRPr lang="en-US" altLang="en-US" dirty="0">
              <a:latin typeface="+mj-lt"/>
              <a:cs typeface="+mj-lt"/>
            </a:endParaRPr>
          </a:p>
          <a:p>
            <a:pPr eaLnBrk="1" hangingPunct="1">
              <a:buNone/>
            </a:pPr>
            <a:endParaRPr lang="en-US" altLang="en-US" dirty="0"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850" y="706438"/>
            <a:ext cx="8229600" cy="1066800"/>
          </a:xfrm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lang="en-US" altLang="en-US" sz="3600" dirty="0"/>
              <a:t>Šta </a:t>
            </a:r>
            <a:r>
              <a:rPr lang="x-none" altLang="en-US" sz="3600" dirty="0"/>
              <a:t>su</a:t>
            </a:r>
            <a:r>
              <a:rPr lang="en-US" altLang="en-US" sz="3600" dirty="0"/>
              <a:t> elementi portfolija u okviru Školske prakse 1: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2286000"/>
            <a:ext cx="8569325" cy="4527550"/>
          </a:xfrm>
        </p:spPr>
        <p:txBody>
          <a:bodyPr vert="horz" wrap="square" lIns="91440" tIns="45720" rIns="91440" bIns="45720" anchor="t"/>
          <a:lstStyle/>
          <a:p>
            <a:pPr marL="109220" indent="0" algn="ctr" eaLnBrk="1" hangingPunct="1">
              <a:lnSpc>
                <a:spcPct val="80000"/>
              </a:lnSpc>
              <a:spcAft>
                <a:spcPts val="1200"/>
              </a:spcAft>
              <a:buNone/>
            </a:pPr>
            <a:r>
              <a:rPr lang="x-none" altLang="hr-HR" sz="2400" b="1">
                <a:latin typeface="+mj-lt"/>
              </a:rPr>
              <a:t>Obavezni </a:t>
            </a:r>
            <a:r>
              <a:rPr lang="sr-Latn-RS" altLang="hr-HR" sz="2400" b="1" dirty="0">
                <a:latin typeface="+mj-lt"/>
              </a:rPr>
              <a:t>zadaci</a:t>
            </a:r>
            <a:endParaRPr lang="x-none" altLang="hr-HR" sz="2400" b="1" dirty="0">
              <a:latin typeface="+mj-lt"/>
            </a:endParaRPr>
          </a:p>
          <a:p>
            <a:pPr marL="109220" indent="0" algn="ctr" eaLnBrk="1" hangingPunct="1">
              <a:lnSpc>
                <a:spcPct val="80000"/>
              </a:lnSpc>
              <a:spcAft>
                <a:spcPts val="1200"/>
              </a:spcAft>
              <a:buNone/>
            </a:pPr>
            <a:r>
              <a:rPr lang="x-none" altLang="hr-HR" sz="2400" dirty="0">
                <a:latin typeface="+mj-lt"/>
              </a:rPr>
              <a:t>+ </a:t>
            </a:r>
            <a:endParaRPr lang="hr-HR" altLang="en-US" sz="2400" dirty="0">
              <a:latin typeface="+mj-lt"/>
            </a:endParaRP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hr-HR" altLang="en-US" sz="2400" dirty="0">
                <a:latin typeface="+mj-lt"/>
              </a:rPr>
              <a:t>Sve što smatrate da može pomoći u </a:t>
            </a:r>
            <a:r>
              <a:rPr lang="en-US" altLang="en-US" sz="2400" dirty="0">
                <a:latin typeface="+mj-lt"/>
              </a:rPr>
              <a:t>V</a:t>
            </a:r>
            <a:r>
              <a:rPr lang="hr-HR" altLang="en-US" sz="2400" dirty="0">
                <a:latin typeface="+mj-lt"/>
              </a:rPr>
              <a:t>ašem razvoju kao nastavnika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hr-HR" altLang="en-US" sz="2400" dirty="0">
                <a:latin typeface="+mj-lt"/>
              </a:rPr>
              <a:t>Sve što </a:t>
            </a:r>
            <a:r>
              <a:rPr lang="en-US" altLang="en-US" sz="2400" dirty="0">
                <a:latin typeface="+mj-lt"/>
              </a:rPr>
              <a:t>V</a:t>
            </a:r>
            <a:r>
              <a:rPr lang="hr-HR" altLang="en-US" sz="2400" dirty="0">
                <a:latin typeface="+mj-lt"/>
              </a:rPr>
              <a:t>am pomaže u učenju tokom studijskog programa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hr-HR" altLang="en-US" sz="2400" dirty="0">
                <a:latin typeface="+mj-lt"/>
              </a:rPr>
              <a:t>Sve što vam omogućava praćenje sopstvenog rada i napredovanja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hr-HR" altLang="en-US" sz="2400" dirty="0">
                <a:latin typeface="+mj-lt"/>
              </a:rPr>
              <a:t>Sve što govori o Vama kao nastavniku</a:t>
            </a:r>
            <a:endParaRPr lang="en-US" alt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3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charRg st="63" end="1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17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charRg st="117" end="1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9853" y="495618"/>
            <a:ext cx="8964612" cy="1276350"/>
          </a:xfrm>
        </p:spPr>
        <p:txBody>
          <a:bodyPr vert="horz" wrap="square" lIns="91440" tIns="45720" rIns="91440" bIns="45720" anchor="ctr"/>
          <a:lstStyle/>
          <a:p>
            <a:r>
              <a:rPr lang="x-none" altLang="en-US" sz="3200" dirty="0">
                <a:solidFill>
                  <a:schemeClr val="tx1"/>
                </a:solidFill>
                <a:effectLst/>
              </a:rPr>
              <a:t>Obavezni e</a:t>
            </a:r>
            <a:r>
              <a:rPr lang="en-US" altLang="en-US" sz="3200" dirty="0">
                <a:solidFill>
                  <a:schemeClr val="tx1"/>
                </a:solidFill>
                <a:effectLst/>
              </a:rPr>
              <a:t>lementi portfoli</a:t>
            </a:r>
            <a:r>
              <a:rPr lang="x-none" altLang="en-US" sz="3200" dirty="0">
                <a:solidFill>
                  <a:schemeClr val="tx1"/>
                </a:solidFill>
                <a:effectLst/>
              </a:rPr>
              <a:t>j</a:t>
            </a:r>
            <a:r>
              <a:rPr lang="en-US" altLang="en-US" sz="3200" dirty="0">
                <a:solidFill>
                  <a:schemeClr val="tx1"/>
                </a:solidFill>
                <a:effectLst/>
              </a:rPr>
              <a:t>a u okviru predmeta Školska praksa 1: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50825" y="1905000"/>
            <a:ext cx="8642350" cy="3352800"/>
          </a:xfrm>
        </p:spPr>
        <p:txBody>
          <a:bodyPr vert="horz" wrap="square" lIns="91440" tIns="45720" rIns="91440" bIns="45720" anchor="t"/>
          <a:lstStyle/>
          <a:p>
            <a:pPr marL="622300" indent="-514350">
              <a:spcBef>
                <a:spcPts val="1800"/>
              </a:spcBef>
              <a:buFont typeface="Trebuchet MS" panose="020B0603020202020204" pitchFamily="34" charset="0"/>
              <a:buAutoNum type="arabicPeriod"/>
            </a:pPr>
            <a:r>
              <a:rPr lang="en-US" altLang="en-US" sz="2400" b="1" dirty="0">
                <a:latin typeface="+mj-lt"/>
                <a:cs typeface="+mj-lt"/>
              </a:rPr>
              <a:t>Dnevnik aktivnosti potpisan od strane mentora </a:t>
            </a:r>
            <a:r>
              <a:rPr lang="en-US" altLang="en-US" sz="2400" dirty="0">
                <a:latin typeface="+mj-lt"/>
                <a:cs typeface="+mj-lt"/>
              </a:rPr>
              <a:t>(</a:t>
            </a:r>
            <a:r>
              <a:rPr lang="x-none" altLang="en-US" sz="2400" dirty="0">
                <a:latin typeface="+mj-lt"/>
                <a:cs typeface="+mj-lt"/>
              </a:rPr>
              <a:t>V</a:t>
            </a:r>
            <a:r>
              <a:rPr lang="en-US" altLang="en-US" sz="2400" dirty="0">
                <a:latin typeface="+mj-lt"/>
                <a:cs typeface="+mj-lt"/>
              </a:rPr>
              <a:t>odi</a:t>
            </a:r>
            <a:r>
              <a:rPr lang="x-none" altLang="en-US" sz="2400" dirty="0">
                <a:latin typeface="+mj-lt"/>
                <a:cs typeface="+mj-lt"/>
              </a:rPr>
              <a:t>č kroz školsku praksu)</a:t>
            </a:r>
            <a:endParaRPr lang="en-US" altLang="en-US" sz="2400" dirty="0">
              <a:latin typeface="+mj-lt"/>
              <a:cs typeface="+mj-lt"/>
            </a:endParaRPr>
          </a:p>
          <a:p>
            <a:pPr marL="622300" indent="-514350">
              <a:spcBef>
                <a:spcPts val="1800"/>
              </a:spcBef>
              <a:buFont typeface="Trebuchet MS" panose="020B0603020202020204" pitchFamily="34" charset="0"/>
              <a:buAutoNum type="arabicPeriod"/>
            </a:pPr>
            <a:r>
              <a:rPr lang="en-US" altLang="en-US" sz="2400" b="1" dirty="0">
                <a:latin typeface="+mj-lt"/>
                <a:cs typeface="+mj-lt"/>
              </a:rPr>
              <a:t>Obavezni zadaci za </a:t>
            </a:r>
            <a:r>
              <a:rPr lang="en-US" altLang="en-US" sz="2400" b="1" i="1" dirty="0">
                <a:latin typeface="+mj-lt"/>
                <a:cs typeface="+mj-lt"/>
              </a:rPr>
              <a:t>Školsku praksu 1 </a:t>
            </a:r>
            <a:endParaRPr lang="sr-Latn-RS" altLang="en-US" sz="2400" b="1" i="1" dirty="0">
              <a:latin typeface="+mj-lt"/>
              <a:cs typeface="+mj-lt"/>
            </a:endParaRPr>
          </a:p>
          <a:p>
            <a:pPr marL="914400" lvl="1" indent="-514350">
              <a:spcBef>
                <a:spcPts val="1800"/>
              </a:spcBef>
              <a:buFont typeface="Wingdings" pitchFamily="2" charset="2"/>
              <a:buChar char="§"/>
            </a:pPr>
            <a:r>
              <a:rPr lang="x-none" altLang="hr-HR" sz="2200">
                <a:latin typeface="+mj-lt"/>
                <a:cs typeface="+mj-lt"/>
                <a:sym typeface="+mn-ea"/>
              </a:rPr>
              <a:t>na osnovnim studijama</a:t>
            </a:r>
            <a:r>
              <a:rPr lang="en-US" altLang="hr-HR" sz="2200" dirty="0">
                <a:latin typeface="+mj-lt"/>
                <a:cs typeface="+mj-lt"/>
                <a:sym typeface="+mn-ea"/>
              </a:rPr>
              <a:t> </a:t>
            </a:r>
            <a:r>
              <a:rPr lang="sr-Latn-RS" altLang="hr-HR" sz="2200" dirty="0">
                <a:latin typeface="+mj-lt"/>
                <a:cs typeface="+mj-lt"/>
                <a:sym typeface="+mn-ea"/>
              </a:rPr>
              <a:t>- tri</a:t>
            </a:r>
            <a:r>
              <a:rPr lang="x-none" altLang="hr-HR" sz="2200">
                <a:latin typeface="+mj-lt"/>
                <a:cs typeface="+mj-lt"/>
                <a:sym typeface="+mn-ea"/>
              </a:rPr>
              <a:t> obavezna zadatka</a:t>
            </a:r>
            <a:endParaRPr lang="sr-Latn-RS" altLang="hr-HR" sz="2200" dirty="0">
              <a:latin typeface="+mj-lt"/>
              <a:cs typeface="+mj-lt"/>
              <a:sym typeface="+mn-ea"/>
            </a:endParaRPr>
          </a:p>
          <a:p>
            <a:pPr marL="914400" lvl="1" indent="-514350">
              <a:spcBef>
                <a:spcPts val="1800"/>
              </a:spcBef>
              <a:buFont typeface="Wingdings" pitchFamily="2" charset="2"/>
              <a:buChar char="§"/>
            </a:pPr>
            <a:r>
              <a:rPr lang="sr-Latn-RS" altLang="hr-HR" sz="2200" dirty="0">
                <a:latin typeface="+mj-lt"/>
                <a:cs typeface="+mj-lt"/>
                <a:sym typeface="+mn-ea"/>
              </a:rPr>
              <a:t>na master studijama – četiri obavezna zadatka</a:t>
            </a:r>
          </a:p>
          <a:p>
            <a:pPr marL="914400" lvl="1" indent="-514350">
              <a:spcBef>
                <a:spcPts val="1800"/>
              </a:spcBef>
              <a:buFont typeface="Wingdings" pitchFamily="2" charset="2"/>
              <a:buChar char="§"/>
            </a:pPr>
            <a:r>
              <a:rPr lang="sr-Latn-RS" altLang="hr-HR" sz="2200" dirty="0">
                <a:latin typeface="+mj-lt"/>
                <a:cs typeface="+mj-lt"/>
                <a:sym typeface="+mn-ea"/>
              </a:rPr>
              <a:t>na programu 36 ESPB - tri</a:t>
            </a:r>
            <a:r>
              <a:rPr lang="x-none" altLang="hr-HR" sz="2200">
                <a:latin typeface="+mj-lt"/>
                <a:cs typeface="+mj-lt"/>
                <a:sym typeface="+mn-ea"/>
              </a:rPr>
              <a:t> obavezna zadatka</a:t>
            </a:r>
            <a:r>
              <a:rPr lang="sr-Latn-RS" altLang="hr-HR" sz="2200" dirty="0">
                <a:latin typeface="+mj-lt"/>
                <a:cs typeface="+mj-lt"/>
                <a:sym typeface="+mn-ea"/>
              </a:rPr>
              <a:t> </a:t>
            </a:r>
          </a:p>
          <a:p>
            <a:pPr marL="914400" lvl="1" indent="-514350">
              <a:spcBef>
                <a:spcPts val="1800"/>
              </a:spcBef>
              <a:buNone/>
            </a:pPr>
            <a:endParaRPr lang="sr-Latn-RS" altLang="hr-HR" sz="2200" dirty="0">
              <a:latin typeface="+mj-lt"/>
              <a:cs typeface="+mj-lt"/>
              <a:sym typeface="+mn-ea"/>
            </a:endParaRPr>
          </a:p>
          <a:p>
            <a:pPr marL="914400" lvl="1" indent="-514350">
              <a:spcBef>
                <a:spcPts val="1800"/>
              </a:spcBef>
            </a:pPr>
            <a:endParaRPr lang="sr-Latn-RS" altLang="hr-HR" sz="2200" dirty="0">
              <a:latin typeface="+mj-lt"/>
              <a:cs typeface="+mj-lt"/>
              <a:sym typeface="+mn-ea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5105400"/>
            <a:ext cx="8991600" cy="10668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/>
          <a:lstStyle/>
          <a:p>
            <a:pPr marL="62230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rgbClr val="A04DA3"/>
              </a:buClr>
              <a:buSzTx/>
              <a:buFont typeface="Trebuchet MS" panose="020B0603020202020204" pitchFamily="34" charset="0"/>
              <a:buAutoNum type="arabicPeriod"/>
              <a:tabLst/>
              <a:defRPr/>
            </a:pPr>
            <a:endParaRPr kumimoji="0" lang="sr-Latn-RS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j-lt"/>
            </a:endParaRPr>
          </a:p>
          <a:p>
            <a:pPr marL="914400" marR="0" lvl="1" indent="-51435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2"/>
              </a:buClr>
              <a:buSzTx/>
              <a:tabLst/>
              <a:defRPr/>
            </a:pPr>
            <a:r>
              <a:rPr kumimoji="0" lang="sr-Latn-RS" altLang="hr-HR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j-lt"/>
                <a:sym typeface="+mn-ea"/>
              </a:rPr>
              <a:t>Obavezni elemnti su dati u V</a:t>
            </a:r>
            <a:r>
              <a:rPr kumimoji="0" lang="x-none" altLang="hr-HR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j-lt"/>
                <a:sym typeface="+mn-ea"/>
              </a:rPr>
              <a:t>odič</a:t>
            </a:r>
            <a:r>
              <a:rPr kumimoji="0" lang="sr-Latn-RS" altLang="hr-HR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j-lt"/>
                <a:sym typeface="+mn-ea"/>
              </a:rPr>
              <a:t>u</a:t>
            </a:r>
            <a:r>
              <a:rPr kumimoji="0" lang="x-none" altLang="hr-HR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j-lt"/>
                <a:sym typeface="+mn-ea"/>
              </a:rPr>
              <a:t> kroz školsku praksu</a:t>
            </a:r>
            <a:r>
              <a:rPr kumimoji="0" lang="sr-Latn-RS" altLang="hr-HR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j-lt"/>
                <a:sym typeface="+mn-ea"/>
              </a:rPr>
              <a:t>.</a:t>
            </a:r>
            <a:endParaRPr kumimoji="0" lang="x-none" altLang="hr-HR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j-lt"/>
              <a:sym typeface="+mn-ea"/>
            </a:endParaRPr>
          </a:p>
          <a:p>
            <a:pPr marL="62230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rgbClr val="A04DA3"/>
              </a:buClr>
              <a:buSzTx/>
              <a:buFont typeface="Trebuchet MS" panose="020B0603020202020204" pitchFamily="34" charset="0"/>
              <a:buAutoNum type="arabicPeriod"/>
              <a:tabLst/>
              <a:defRPr/>
            </a:pPr>
            <a:endParaRPr kumimoji="0" lang="en-US" altLang="en-US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Content Placeholder 204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242249"/>
              </p:ext>
            </p:extLst>
          </p:nvPr>
        </p:nvGraphicFramePr>
        <p:xfrm>
          <a:off x="179388" y="1581448"/>
          <a:ext cx="8964613" cy="5260276"/>
        </p:xfrm>
        <a:graphic>
          <a:graphicData uri="http://schemas.openxmlformats.org/drawingml/2006/table">
            <a:tbl>
              <a:tblPr/>
              <a:tblGrid>
                <a:gridCol w="3402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1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sr-Latn-CS" altLang="x-none" sz="1800" b="1" dirty="0">
                          <a:latin typeface="+mj-lt"/>
                          <a:cs typeface="+mj-lt"/>
                        </a:rPr>
                        <a:t>Zadatak </a:t>
                      </a:r>
                      <a:endParaRPr lang="sr-Latn-CS" altLang="x-none" sz="1800" b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sr-Latn-CS" altLang="x-none" sz="1800" b="1" dirty="0">
                          <a:latin typeface="+mj-lt"/>
                          <a:cs typeface="+mj-lt"/>
                        </a:rPr>
                        <a:t>Način realizacije zadatka </a:t>
                      </a:r>
                      <a:endParaRPr lang="sr-Latn-CS" altLang="x-none" sz="1800" b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x-none" altLang="x-none" sz="1800" b="1" dirty="0">
                          <a:latin typeface="+mj-lt"/>
                          <a:cs typeface="+mj-lt"/>
                        </a:rPr>
                        <a:t>Produkt</a:t>
                      </a:r>
                      <a:endParaRPr lang="x-none" altLang="x-none" sz="1800" b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0435">
                <a:tc>
                  <a:txBody>
                    <a:bodyPr/>
                    <a:lstStyle/>
                    <a:p>
                      <a:pPr marL="342900" lvl="0" indent="-342900" defTabSz="0" eaLnBrk="1" hangingPunct="1">
                        <a:buFont typeface="Trebuchet MS" panose="020B0603020202020204" pitchFamily="34" charset="0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sr-Latn-CS" altLang="x-none" sz="1800" b="1" dirty="0">
                          <a:latin typeface="+mj-lt"/>
                          <a:cs typeface="+mj-lt"/>
                        </a:rPr>
                        <a:t>Informisanje o nadležnostima različitih organa u školi, strukturi zaposlenih, </a:t>
                      </a:r>
                      <a:r>
                        <a:rPr lang="x-none" altLang="sr-Latn-CS" sz="1800" b="1" dirty="0">
                          <a:latin typeface="+mj-lt"/>
                          <a:cs typeface="+mj-lt"/>
                        </a:rPr>
                        <a:t>školskim politikama</a:t>
                      </a:r>
                      <a:r>
                        <a:rPr sz="1800" b="1" i="1" dirty="0">
                          <a:latin typeface="+mj-lt"/>
                          <a:cs typeface="+mj-lt"/>
                        </a:rPr>
                        <a:t> </a:t>
                      </a:r>
                      <a:endParaRPr lang="en-US" sz="1800" b="1" i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80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Uvid u dostupna dokumenta relevantna za rad škole; 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Razgovor sa stručnim saradnikom, direktorom ili mentorom</a:t>
                      </a:r>
                      <a:r>
                        <a:rPr lang="sr-Latn-RS" altLang="x-none" sz="1800" dirty="0">
                          <a:latin typeface="+mj-lt"/>
                          <a:cs typeface="+mj-lt"/>
                        </a:rPr>
                        <a:t>; Uvid u zakonsku regulativu</a:t>
                      </a:r>
                      <a:endParaRPr lang="x-none" altLang="sr-Latn-CS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80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Beleška o pregledanim dokumentim</a:t>
                      </a:r>
                      <a:r>
                        <a:rPr lang="en-US" altLang="x-none" sz="1800" dirty="0">
                          <a:latin typeface="+mj-lt"/>
                          <a:cs typeface="+mj-lt"/>
                        </a:rPr>
                        <a:t>a</a:t>
                      </a:r>
                      <a:r>
                        <a:rPr lang="sr-Latn-RS" altLang="x-none" sz="1800" dirty="0">
                          <a:latin typeface="+mj-lt"/>
                          <a:cs typeface="+mj-lt"/>
                        </a:rPr>
                        <a:t> i analiza</a:t>
                      </a:r>
                      <a:r>
                        <a:rPr sz="1800" dirty="0">
                          <a:latin typeface="+mj-lt"/>
                          <a:cs typeface="+mj-lt"/>
                        </a:rPr>
                        <a:t>, prema </a:t>
                      </a:r>
                      <a:r>
                        <a:rPr lang="x-none" sz="1800" dirty="0">
                          <a:latin typeface="+mj-lt"/>
                          <a:cs typeface="+mj-lt"/>
                        </a:rPr>
                        <a:t>uputstvu</a:t>
                      </a:r>
                      <a:endParaRPr lang="x-none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80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224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0" eaLnBrk="1" hangingPunct="1"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x-none" altLang="sr-Latn-CS" sz="1800" b="1" dirty="0">
                          <a:latin typeface="+mj-lt"/>
                          <a:cs typeface="+mj-lt"/>
                        </a:rPr>
                        <a:t>2</a:t>
                      </a:r>
                      <a:r>
                        <a:rPr lang="sr-Latn-CS" altLang="x-none" sz="1800" b="1" dirty="0">
                          <a:latin typeface="+mj-lt"/>
                          <a:cs typeface="+mj-lt"/>
                        </a:rPr>
                        <a:t>. Analiza poslova i uloga nastavnika u školi</a:t>
                      </a:r>
                      <a:endParaRPr lang="x-none" altLang="sr-Latn-CS" sz="1800" b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Posmatranje rada nastavnika tokom školske prakse; Razgovor sa nastavnicima;</a:t>
                      </a:r>
                      <a:r>
                        <a:rPr lang="x-none" altLang="sr-Latn-CS" sz="1800" dirty="0">
                          <a:latin typeface="+mj-lt"/>
                          <a:cs typeface="+mj-lt"/>
                        </a:rPr>
                        <a:t> </a:t>
                      </a:r>
                      <a:r>
                        <a:rPr kumimoji="0" lang="sr-Latn-RS" altLang="en-US" sz="1800" b="0" i="0" u="non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j-lt"/>
                        </a:rPr>
                        <a:t>Pregled </a:t>
                      </a:r>
                      <a:r>
                        <a:rPr kumimoji="0" lang="x-none" altLang="en-US" sz="1800" b="0" i="0" u="non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j-lt"/>
                        </a:rPr>
                        <a:t>literatur</a:t>
                      </a:r>
                      <a:r>
                        <a:rPr kumimoji="0" lang="sr-Latn-RS" altLang="en-US" sz="1800" b="0" i="0" u="non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j-lt"/>
                        </a:rPr>
                        <a:t>e</a:t>
                      </a:r>
                      <a:endParaRPr lang="x-none" altLang="sr-Latn-CS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Izveštaj prema uputstvu </a:t>
                      </a:r>
                      <a:endParaRPr sz="1800" dirty="0">
                        <a:latin typeface="+mj-lt"/>
                        <a:cs typeface="+mj-lt"/>
                      </a:endParaRPr>
                    </a:p>
                    <a:p>
                      <a:pPr lvl="0" eaLnBrk="1" hangingPunct="1">
                        <a:buNone/>
                      </a:pPr>
                      <a:endParaRPr lang="en-US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40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0" eaLnBrk="1" hangingPunct="1"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x-none" altLang="sr-Latn-CS" sz="1800" b="1" dirty="0">
                          <a:latin typeface="+mj-lt"/>
                          <a:cs typeface="+mj-lt"/>
                        </a:rPr>
                        <a:t>3</a:t>
                      </a:r>
                      <a:r>
                        <a:rPr lang="sr-Latn-CS" altLang="x-none" sz="1800" b="1" dirty="0">
                          <a:latin typeface="+mj-lt"/>
                          <a:cs typeface="+mj-lt"/>
                        </a:rPr>
                        <a:t>.  Analiza časa </a:t>
                      </a:r>
                      <a:endParaRPr lang="en-US" sz="1800" b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Opservacija jednog nastavnog časa</a:t>
                      </a:r>
                      <a:r>
                        <a:rPr lang="sr-Latn-RS" altLang="x-none" sz="1800" dirty="0">
                          <a:latin typeface="+mj-lt"/>
                          <a:cs typeface="+mj-lt"/>
                        </a:rPr>
                        <a:t>; </a:t>
                      </a:r>
                      <a:r>
                        <a:rPr kumimoji="0" lang="sr-Latn-RS" altLang="en-US" sz="1800" b="0" i="0" u="non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j-lt"/>
                        </a:rPr>
                        <a:t>Pregled </a:t>
                      </a:r>
                      <a:r>
                        <a:rPr kumimoji="0" lang="x-none" altLang="en-US" sz="1800" b="0" i="0" u="non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j-lt"/>
                        </a:rPr>
                        <a:t>literatur</a:t>
                      </a:r>
                      <a:r>
                        <a:rPr kumimoji="0" lang="sr-Latn-RS" altLang="en-US" sz="1800" b="0" i="0" u="non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+mj-lt"/>
                        </a:rPr>
                        <a:t>e</a:t>
                      </a:r>
                      <a:endParaRPr lang="x-none" altLang="sr-Latn-CS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sr-Latn-CS" altLang="x-none" sz="1800" dirty="0">
                          <a:latin typeface="+mj-lt"/>
                          <a:cs typeface="+mj-lt"/>
                        </a:rPr>
                        <a:t>Protokol i izveštaj, prema uputstvu</a:t>
                      </a:r>
                      <a:endParaRPr lang="sr-Latn-CS" altLang="x-none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1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0" eaLnBrk="1" hangingPunct="1"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x-none" altLang="sr-Latn-CS" sz="1800" b="1" dirty="0">
                          <a:latin typeface="+mj-lt"/>
                          <a:cs typeface="+mj-lt"/>
                        </a:rPr>
                        <a:t>4</a:t>
                      </a:r>
                      <a:r>
                        <a:rPr lang="sr-Latn-CS" altLang="x-none" sz="1800" b="1" dirty="0">
                          <a:latin typeface="+mj-lt"/>
                          <a:cs typeface="+mj-lt"/>
                        </a:rPr>
                        <a:t>. </a:t>
                      </a:r>
                      <a:r>
                        <a:rPr lang="x-none" altLang="sr-Latn-CS" sz="1800" b="1" dirty="0">
                          <a:latin typeface="+mj-lt"/>
                          <a:cs typeface="+mj-lt"/>
                        </a:rPr>
                        <a:t>Intervju sa nastavnikom: </a:t>
                      </a:r>
                      <a:r>
                        <a:rPr lang="sr-Latn-RS" altLang="sr-Latn-CS" sz="1800" b="1" dirty="0">
                          <a:latin typeface="+mj-lt"/>
                          <a:cs typeface="+mj-lt"/>
                        </a:rPr>
                        <a:t>razlike između učenika </a:t>
                      </a:r>
                      <a:r>
                        <a:rPr lang="x-none" altLang="sr-Latn-CS" sz="1800" b="1" dirty="0">
                          <a:latin typeface="+mj-lt"/>
                          <a:cs typeface="+mj-lt"/>
                        </a:rPr>
                        <a:t>(master studije)</a:t>
                      </a:r>
                      <a:endParaRPr lang="x-none" altLang="sr-Latn-CS" sz="1800" b="1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x-none" altLang="en-US" sz="1800" dirty="0"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Intervju sa </a:t>
                      </a:r>
                      <a:r>
                        <a:rPr lang="sr-Latn-RS" altLang="en-US" sz="1800" dirty="0"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nastavnikom; Pregled </a:t>
                      </a:r>
                      <a:r>
                        <a:rPr lang="x-none" altLang="en-US" sz="1800" dirty="0"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literatur</a:t>
                      </a:r>
                      <a:r>
                        <a:rPr lang="sr-Latn-RS" altLang="en-US" sz="1800" dirty="0"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e</a:t>
                      </a:r>
                      <a:endParaRPr lang="x-none" altLang="en-US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x-none" sz="1800" dirty="0">
                          <a:latin typeface="+mj-lt"/>
                          <a:cs typeface="+mj-lt"/>
                        </a:rPr>
                        <a:t>Izveštaj prema uputstvu</a:t>
                      </a:r>
                      <a:endParaRPr lang="x-none" sz="1800" dirty="0"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41749" marR="41749" marT="5799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le 1"/>
          <p:cNvSpPr txBox="1"/>
          <p:nvPr/>
        </p:nvSpPr>
        <p:spPr bwMode="auto">
          <a:xfrm>
            <a:off x="179388" y="428625"/>
            <a:ext cx="8785225" cy="7858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0" hangingPunct="0">
              <a:buClrTx/>
              <a:buSzTx/>
              <a:buFontTx/>
              <a:buNone/>
              <a:defRPr/>
            </a:pPr>
            <a:r>
              <a:rPr lang="en-US" altLang="en-US" sz="3200" b="1" dirty="0">
                <a:latin typeface="+mj-lt"/>
                <a:cs typeface="+mj-lt"/>
                <a:sym typeface="+mn-ea"/>
              </a:rPr>
              <a:t>Obavezni zadaci u okviru </a:t>
            </a:r>
            <a:r>
              <a:rPr lang="en-US" altLang="en-US" sz="3200" b="1" i="1" dirty="0">
                <a:latin typeface="+mj-lt"/>
                <a:cs typeface="+mj-lt"/>
                <a:sym typeface="+mn-ea"/>
              </a:rPr>
              <a:t>Školske prakse 1</a:t>
            </a:r>
            <a:endParaRPr kumimoji="0" lang="en-US" sz="3200" b="1" i="1" kern="1200" cap="none" spc="0" normalizeH="0" baseline="0" noProof="0" dirty="0">
              <a:solidFill>
                <a:schemeClr val="tx2"/>
              </a:solidFill>
              <a:latin typeface="+mj-lt"/>
              <a:ea typeface="+mj-ea"/>
              <a:cs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/>
              <a:t>Obavezni</a:t>
            </a:r>
            <a:r>
              <a:rPr lang="en-US" sz="2400" b="1" dirty="0"/>
              <a:t> </a:t>
            </a:r>
            <a:r>
              <a:rPr lang="en-US" sz="2400" b="1" dirty="0" err="1"/>
              <a:t>zadatak</a:t>
            </a:r>
            <a:r>
              <a:rPr lang="en-US" sz="2400" b="1" dirty="0"/>
              <a:t> 1. </a:t>
            </a:r>
            <a:r>
              <a:rPr lang="sr-Latn-CS" altLang="x-none" sz="2400" b="1" dirty="0">
                <a:cs typeface="+mj-lt"/>
              </a:rPr>
              <a:t>Informisanje o nadležnostima različitih organa u školi, strukturi zaposlenih, </a:t>
            </a:r>
            <a:r>
              <a:rPr lang="sr-Latn-CS" altLang="sr-Latn-CS" sz="2400" b="1" dirty="0">
                <a:cs typeface="+mj-lt"/>
              </a:rPr>
              <a:t>školskim politikama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400" b="1" dirty="0">
                <a:latin typeface="+mj-lt"/>
              </a:rPr>
              <a:t>Ciljevi:</a:t>
            </a:r>
            <a:endParaRPr lang="en-US" sz="2400" dirty="0">
              <a:latin typeface="+mj-lt"/>
            </a:endParaRPr>
          </a:p>
          <a:p>
            <a:pPr lvl="1"/>
            <a:r>
              <a:rPr lang="sr-Latn-CS" sz="2200" dirty="0">
                <a:latin typeface="+mj-lt"/>
              </a:rPr>
              <a:t>upoznavanje sa dokumentima relevantnim za rad škole i procedurama njihovog donošenja,</a:t>
            </a:r>
            <a:endParaRPr lang="en-US" sz="2200" dirty="0">
              <a:latin typeface="+mj-lt"/>
            </a:endParaRPr>
          </a:p>
          <a:p>
            <a:pPr lvl="1"/>
            <a:r>
              <a:rPr lang="sr-Latn-CS" sz="2200" dirty="0">
                <a:latin typeface="+mj-lt"/>
              </a:rPr>
              <a:t>upoznavanje sa načinom funkcionisanja i regulisanja rada škole, nadležnostima, položajem i ulogama svih aktera rada škole,</a:t>
            </a:r>
            <a:endParaRPr lang="en-US" sz="2200" dirty="0">
              <a:latin typeface="+mj-lt"/>
            </a:endParaRPr>
          </a:p>
          <a:p>
            <a:pPr lvl="1"/>
            <a:r>
              <a:rPr lang="sr-Latn-CS" sz="2200" dirty="0">
                <a:latin typeface="+mj-lt"/>
              </a:rPr>
              <a:t>upoznavanje sa procedurama praćenja i vrednovanja kvaliteta na nivou škole, i sa planiranjem školskog života,</a:t>
            </a:r>
            <a:endParaRPr lang="en-US" sz="2200" dirty="0">
              <a:latin typeface="+mj-lt"/>
            </a:endParaRPr>
          </a:p>
          <a:p>
            <a:pPr lvl="1"/>
            <a:r>
              <a:rPr lang="sr-Latn-CS" sz="2200" dirty="0">
                <a:latin typeface="+mj-lt"/>
              </a:rPr>
              <a:t>kritičko preispitivanje funkcionisanja škole kao sistema, uviđanje uloge nastavnika u kreiranju i menjanju školskih dokumenata.</a:t>
            </a:r>
            <a:endParaRPr lang="en-US" sz="2200" dirty="0">
              <a:latin typeface="+mj-lt"/>
            </a:endParaRPr>
          </a:p>
          <a:p>
            <a:pPr marL="915670" lvl="1" indent="-514350">
              <a:buNone/>
            </a:pP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261</TotalTime>
  <Words>1433</Words>
  <Application>Microsoft Office PowerPoint</Application>
  <PresentationFormat>On-screen Show (4:3)</PresentationFormat>
  <Paragraphs>190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Georgia</vt:lpstr>
      <vt:lpstr>Symbol</vt:lpstr>
      <vt:lpstr>Tahoma</vt:lpstr>
      <vt:lpstr>Trebuchet MS</vt:lpstr>
      <vt:lpstr>Wingdings</vt:lpstr>
      <vt:lpstr>Wingdings 2</vt:lpstr>
      <vt:lpstr>Urban</vt:lpstr>
      <vt:lpstr>ŠKOLSKA PRAKSA 1</vt:lpstr>
      <vt:lpstr>Ciljevi Školske prakse 1</vt:lpstr>
      <vt:lpstr>VOĐENJE PORTFOLIJA/DNEVNIKA PRAKSE kao glavna aktivnost u okviru Školske prakse 1</vt:lpstr>
      <vt:lpstr>Šta je portfolio?</vt:lpstr>
      <vt:lpstr>Čemu služi?</vt:lpstr>
      <vt:lpstr>Šta su elementi portfolija u okviru Školske prakse 1:</vt:lpstr>
      <vt:lpstr>Obavezni elementi portfolija u okviru predmeta Školska praksa 1:</vt:lpstr>
      <vt:lpstr>PowerPoint Presentation</vt:lpstr>
      <vt:lpstr>Obavezni zadatak 1. Informisanje o nadležnostima različitih organa u školi, strukturi zaposlenih, školskim politikama</vt:lpstr>
      <vt:lpstr>Obavezni zadatak 1. Informisanje o nadležnostima različitih organa u školi, strukturi zaposlenih, školskim politikama</vt:lpstr>
      <vt:lpstr>Obavezni zadatak 2. Analiza poslova i uloga nastavnika u školi </vt:lpstr>
      <vt:lpstr>Obavezni zadatak 2. Analiza poslova i uloga nastavnika u školi </vt:lpstr>
      <vt:lpstr>Obavezni zadatak 3. Analiza časa</vt:lpstr>
      <vt:lpstr>Obavezni zadatak 3. Analiza časa </vt:lpstr>
      <vt:lpstr>Obavezni zadatak 3. Analiza časa </vt:lpstr>
      <vt:lpstr>Obavezni zadatak 3. Analiza časa </vt:lpstr>
      <vt:lpstr>Obavezni zadatak 4. Intervju sa nastavnikom: individualne razlike među učenicima </vt:lpstr>
      <vt:lpstr>Obavezni zadatak 4. Intervju sa nastavnikom: individualne razlike među učenicima </vt:lpstr>
      <vt:lpstr>Literatura za Školsku praksu 1</vt:lpstr>
      <vt:lpstr>Ocenjivanje u okviru  Školske prakse 1</vt:lpstr>
      <vt:lpstr>Kriterijumi procenjivanja portfolija:</vt:lpstr>
      <vt:lpstr>Kako portfolio izgleda?</vt:lpstr>
      <vt:lpstr>Šta je potrebno da bi portfolio zaista ostvarivao svoju ulogu u razvoju</vt:lpstr>
      <vt:lpstr>Kada?    Gde?</vt:lpstr>
      <vt:lpstr>Individualizacija zadataka</vt:lpstr>
      <vt:lpstr>Komunikacija na predmetu</vt:lpstr>
      <vt:lpstr>Pitanja?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Milan Stancic</dc:creator>
  <cp:lastModifiedBy>CPN</cp:lastModifiedBy>
  <cp:revision>132</cp:revision>
  <dcterms:created xsi:type="dcterms:W3CDTF">2012-02-28T18:53:00Z</dcterms:created>
  <dcterms:modified xsi:type="dcterms:W3CDTF">2020-11-06T18:18:58Z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1033-10.2.0.7549</vt:lpwstr>
  </property>
</Properties>
</file>