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92" r:id="rId4"/>
    <p:sldId id="319" r:id="rId5"/>
    <p:sldId id="320" r:id="rId6"/>
    <p:sldId id="321" r:id="rId7"/>
    <p:sldId id="282" r:id="rId8"/>
    <p:sldId id="329" r:id="rId9"/>
    <p:sldId id="325" r:id="rId10"/>
    <p:sldId id="324" r:id="rId11"/>
    <p:sldId id="270" r:id="rId12"/>
    <p:sldId id="271" r:id="rId13"/>
    <p:sldId id="293" r:id="rId14"/>
    <p:sldId id="322" r:id="rId15"/>
    <p:sldId id="303" r:id="rId16"/>
    <p:sldId id="307" r:id="rId17"/>
    <p:sldId id="313" r:id="rId18"/>
    <p:sldId id="316" r:id="rId19"/>
    <p:sldId id="323" r:id="rId20"/>
    <p:sldId id="327" r:id="rId21"/>
    <p:sldId id="32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7" autoAdjust="0"/>
    <p:restoredTop sz="94660"/>
  </p:normalViewPr>
  <p:slideViewPr>
    <p:cSldViewPr>
      <p:cViewPr varScale="1">
        <p:scale>
          <a:sx n="78" d="100"/>
          <a:sy n="78" d="100"/>
        </p:scale>
        <p:origin x="1524" y="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483B2-B0CC-4FC3-8449-65D6DE0459A4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27DA8-6AF7-4851-B507-1E755CC9CA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7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Anksiozno-depresivna</a:t>
            </a:r>
            <a:r>
              <a:rPr lang="en-US" dirty="0"/>
              <a:t> Osoba, </a:t>
            </a:r>
            <a:r>
              <a:rPr lang="en-US" dirty="0" err="1"/>
              <a:t>anksiozna</a:t>
            </a:r>
            <a:r>
              <a:rPr lang="en-US" dirty="0"/>
              <a:t> </a:t>
            </a:r>
            <a:r>
              <a:rPr lang="en-US" dirty="0" err="1"/>
              <a:t>povodom</a:t>
            </a:r>
            <a:r>
              <a:rPr lang="en-US" dirty="0"/>
              <a:t> </a:t>
            </a:r>
            <a:r>
              <a:rPr lang="en-US" dirty="0" err="1"/>
              <a:t>depresivnosti</a:t>
            </a:r>
            <a:r>
              <a:rPr lang="en-US" dirty="0"/>
              <a:t>, </a:t>
            </a:r>
            <a:r>
              <a:rPr lang="en-US" dirty="0" err="1"/>
              <a:t>depresivna</a:t>
            </a:r>
            <a:r>
              <a:rPr lang="en-US" dirty="0"/>
              <a:t> </a:t>
            </a:r>
            <a:r>
              <a:rPr lang="en-US" dirty="0" err="1"/>
              <a:t>povodom</a:t>
            </a:r>
            <a:r>
              <a:rPr lang="en-US" dirty="0"/>
              <a:t> </a:t>
            </a:r>
            <a:r>
              <a:rPr lang="en-US" dirty="0" err="1"/>
              <a:t>anksioznosti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A27DA8-6AF7-4851-B507-1E755CC9CAF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0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DE4786-E81C-4E37-A104-8D4C539E7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43F0EEE-B656-4AB5-ABC2-5EA35B0D1323}" type="datetimeFigureOut">
              <a:rPr lang="en-US" smtClean="0"/>
              <a:pPr/>
              <a:t>11/26/2025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Klinički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i </a:t>
            </a:r>
            <a:r>
              <a:rPr lang="en-US" dirty="0" err="1"/>
              <a:t>načela</a:t>
            </a:r>
            <a:r>
              <a:rPr lang="en-US" dirty="0"/>
              <a:t> </a:t>
            </a:r>
            <a:r>
              <a:rPr lang="en-US" dirty="0" err="1"/>
              <a:t>kliničke</a:t>
            </a:r>
            <a:r>
              <a:rPr lang="en-US" dirty="0"/>
              <a:t>/</a:t>
            </a:r>
            <a:r>
              <a:rPr lang="en-US" dirty="0" err="1"/>
              <a:t>psihološke</a:t>
            </a:r>
            <a:r>
              <a:rPr lang="en-US" dirty="0"/>
              <a:t> </a:t>
            </a:r>
            <a:r>
              <a:rPr lang="en-US" dirty="0" err="1"/>
              <a:t>procene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6461760" cy="1371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51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3600"/>
            </a:pPr>
            <a:r>
              <a:rPr lang="sr-Cyrl-CS" sz="3600" dirty="0"/>
              <a:t>INDIVIDUALIZACIJA POSTUPKA KLINIČKE PROCENE</a:t>
            </a:r>
            <a:endParaRPr sz="3600" cap="none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u kliničkom ispitivanj</a:t>
            </a:r>
            <a:r>
              <a:rPr lang="sr-Latn-RS" dirty="0"/>
              <a:t>u </a:t>
            </a:r>
            <a:r>
              <a:rPr lang="ru-RU" b="1" dirty="0"/>
              <a:t>individualizacija</a:t>
            </a:r>
            <a:r>
              <a:rPr lang="ru-RU" dirty="0"/>
              <a:t> postupka je </a:t>
            </a:r>
            <a:r>
              <a:rPr lang="ru-RU" i="1" dirty="0"/>
              <a:t>sine qua non </a:t>
            </a:r>
            <a:r>
              <a:rPr lang="ru-RU" dirty="0"/>
              <a:t>procene</a:t>
            </a:r>
            <a:r>
              <a:rPr lang="ru-RU" i="1" dirty="0"/>
              <a:t>,</a:t>
            </a:r>
            <a:endParaRPr lang="en-US" dirty="0"/>
          </a:p>
          <a:p>
            <a:pPr lvl="0"/>
            <a:r>
              <a:rPr lang="ru-RU" dirty="0"/>
              <a:t>u grupnom ispitivanju </a:t>
            </a:r>
            <a:r>
              <a:rPr lang="sr-Latn-RS" dirty="0"/>
              <a:t>-</a:t>
            </a:r>
            <a:r>
              <a:rPr lang="ru-RU" dirty="0"/>
              <a:t>instrukcij</a:t>
            </a:r>
            <a:r>
              <a:rPr lang="sr-Latn-RS" dirty="0"/>
              <a:t>e</a:t>
            </a:r>
            <a:r>
              <a:rPr lang="ru-RU" dirty="0"/>
              <a:t> i rigidn</a:t>
            </a:r>
            <a:r>
              <a:rPr lang="en-US" dirty="0"/>
              <a:t>a</a:t>
            </a:r>
            <a:r>
              <a:rPr lang="ru-RU" dirty="0"/>
              <a:t> </a:t>
            </a:r>
            <a:r>
              <a:rPr lang="sr-Latn-RS" dirty="0"/>
              <a:t>pravila</a:t>
            </a:r>
            <a:r>
              <a:rPr lang="ru-RU" dirty="0"/>
              <a:t> procedure</a:t>
            </a:r>
            <a:r>
              <a:rPr lang="sr-Latn-RS" dirty="0"/>
              <a:t>-</a:t>
            </a:r>
            <a:r>
              <a:rPr lang="ru-RU" dirty="0"/>
              <a:t> ispitanici </a:t>
            </a:r>
            <a:r>
              <a:rPr lang="en-US" dirty="0"/>
              <a:t>se </a:t>
            </a:r>
            <a:r>
              <a:rPr lang="ru-RU" dirty="0"/>
              <a:t>prilagođavju testovima,</a:t>
            </a:r>
            <a:endParaRPr lang="en-US" dirty="0"/>
          </a:p>
          <a:p>
            <a:r>
              <a:rPr lang="ru-RU" dirty="0"/>
              <a:t>u kliničkoj proceni </a:t>
            </a:r>
            <a:r>
              <a:rPr lang="sr-Latn-RS" dirty="0"/>
              <a:t>- </a:t>
            </a:r>
            <a:r>
              <a:rPr lang="ru-RU" i="1" dirty="0"/>
              <a:t>metodologija </a:t>
            </a:r>
            <a:r>
              <a:rPr lang="sr-Latn-RS" i="1" dirty="0"/>
              <a:t>se </a:t>
            </a:r>
            <a:r>
              <a:rPr lang="ru-RU" i="1" dirty="0"/>
              <a:t>prilago</a:t>
            </a:r>
            <a:r>
              <a:rPr lang="sr-Latn-RS" i="1" dirty="0"/>
              <a:t>đava</a:t>
            </a:r>
            <a:r>
              <a:rPr lang="ru-RU" i="1" dirty="0"/>
              <a:t> ispitaniku</a:t>
            </a:r>
            <a:r>
              <a:rPr lang="sr-Latn-RS" i="1" dirty="0"/>
              <a:t> </a:t>
            </a:r>
            <a:br>
              <a:rPr lang="sr-Latn-RS" i="1" dirty="0"/>
            </a:br>
            <a:r>
              <a:rPr lang="sr-Latn-RS" dirty="0"/>
              <a:t>(ne znači proizvoljnost!)</a:t>
            </a:r>
            <a:r>
              <a:rPr lang="ru-RU" dirty="0"/>
              <a:t>.</a:t>
            </a:r>
            <a:endParaRPr lang="en-US" dirty="0"/>
          </a:p>
          <a:p>
            <a:pPr marL="114300" lvl="0" indent="0">
              <a:buNone/>
            </a:pPr>
            <a:r>
              <a:rPr lang="sr-Cyrl-CS" b="1" dirty="0"/>
              <a:t>Načini sprovođenja individualizacije postupka</a:t>
            </a:r>
            <a:endParaRPr lang="en-US" b="1" dirty="0"/>
          </a:p>
          <a:p>
            <a:pPr lvl="0"/>
            <a:r>
              <a:rPr lang="ru-RU" dirty="0"/>
              <a:t>menjanje sastava i veličine baterije,</a:t>
            </a:r>
            <a:endParaRPr lang="en-US" dirty="0"/>
          </a:p>
          <a:p>
            <a:pPr lvl="0"/>
            <a:r>
              <a:rPr lang="ru-RU" dirty="0"/>
              <a:t>menjanje redosleda ili sukcesije metoda,</a:t>
            </a:r>
            <a:endParaRPr lang="en-US" dirty="0"/>
          </a:p>
          <a:p>
            <a:pPr lvl="0"/>
            <a:r>
              <a:rPr lang="ru-RU" dirty="0"/>
              <a:t>produžavanje, skraćivanje ili preraspoređivanje vremenskog trajanja kliničke procene,</a:t>
            </a:r>
            <a:endParaRPr lang="en-US" dirty="0"/>
          </a:p>
          <a:p>
            <a:pPr marL="114300" lvl="0" indent="0">
              <a:buNone/>
            </a:pPr>
            <a:r>
              <a:rPr lang="sr-Latn-RS" dirty="0"/>
              <a:t>„Kl</a:t>
            </a:r>
            <a:r>
              <a:rPr lang="ru-RU" dirty="0"/>
              <a:t>jučni problem</a:t>
            </a:r>
            <a:r>
              <a:rPr lang="sr-Latn-RS" dirty="0"/>
              <a:t>“</a:t>
            </a:r>
            <a:r>
              <a:rPr lang="ru-RU" dirty="0"/>
              <a:t> ispitanika ne dolazi do izražaja uvek na istim testovima</a:t>
            </a:r>
            <a:r>
              <a:rPr lang="sr-Latn-RS" dirty="0"/>
              <a:t>, a može se manifestovati samo negde ili svuda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49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534400" cy="1123950"/>
          </a:xfrm>
        </p:spPr>
        <p:txBody>
          <a:bodyPr/>
          <a:lstStyle/>
          <a:p>
            <a:pPr>
              <a:defRPr/>
            </a:pPr>
            <a:r>
              <a:rPr lang="sr-Latn-RS" sz="3600" b="1" i="1" dirty="0"/>
              <a:t>Individua kao okvir  integracije-  </a:t>
            </a:r>
            <a:r>
              <a:rPr lang="en-GB" sz="3600" dirty="0" err="1"/>
              <a:t>objedin</a:t>
            </a:r>
            <a:r>
              <a:rPr lang="sr-Latn-RS" sz="3600" dirty="0"/>
              <a:t>javanje</a:t>
            </a:r>
            <a:r>
              <a:rPr lang="en-GB" sz="3600" dirty="0"/>
              <a:t> </a:t>
            </a:r>
            <a:r>
              <a:rPr lang="en-GB" sz="3600" dirty="0" err="1"/>
              <a:t>suprotnosti</a:t>
            </a:r>
            <a:r>
              <a:rPr lang="en-GB" sz="3600" dirty="0"/>
              <a:t> </a:t>
            </a:r>
            <a:endParaRPr lang="en-US" sz="3600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7775575" cy="518159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i="1" dirty="0"/>
              <a:t>Kategorijalno </a:t>
            </a:r>
            <a:r>
              <a:rPr lang="sr-Latn-RS" dirty="0"/>
              <a:t>vs.</a:t>
            </a:r>
            <a:r>
              <a:rPr lang="en-GB" dirty="0"/>
              <a:t> </a:t>
            </a:r>
            <a:r>
              <a:rPr lang="en-GB" b="1" i="1" dirty="0" err="1"/>
              <a:t>individualn</a:t>
            </a:r>
            <a:r>
              <a:rPr lang="sr-Latn-RS" b="1" i="1" dirty="0"/>
              <a:t>a</a:t>
            </a:r>
            <a:r>
              <a:rPr lang="en-GB" b="1" i="1" dirty="0"/>
              <a:t> </a:t>
            </a:r>
            <a:r>
              <a:rPr lang="en-GB" b="1" i="1" dirty="0" err="1"/>
              <a:t>specifičnosti</a:t>
            </a:r>
            <a:r>
              <a:rPr lang="en-GB" dirty="0"/>
              <a:t> </a:t>
            </a:r>
            <a:r>
              <a:rPr lang="en-GB" dirty="0" err="1"/>
              <a:t>ispitanika</a:t>
            </a:r>
            <a:r>
              <a:rPr lang="sr-Latn-RS" dirty="0"/>
              <a:t> </a:t>
            </a:r>
            <a:br>
              <a:rPr lang="sr-Latn-RS" dirty="0"/>
            </a:br>
            <a:r>
              <a:rPr lang="sr-Latn-RS" dirty="0"/>
              <a:t>„</a:t>
            </a:r>
            <a:r>
              <a:rPr lang="sr-Latn-RS" i="1" dirty="0"/>
              <a:t>Šta je u bolesti individualno</a:t>
            </a:r>
            <a:r>
              <a:rPr lang="sr-Latn-RS" dirty="0"/>
              <a:t>“</a:t>
            </a:r>
            <a:r>
              <a:rPr lang="en-GB" dirty="0"/>
              <a:t>. 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i="1" dirty="0"/>
              <a:t>S</a:t>
            </a:r>
            <a:r>
              <a:rPr lang="en-GB" b="1" i="1" dirty="0" err="1"/>
              <a:t>loženost</a:t>
            </a:r>
            <a:r>
              <a:rPr lang="en-GB" b="1" i="1" dirty="0"/>
              <a:t> i </a:t>
            </a:r>
            <a:r>
              <a:rPr lang="en-GB" b="1" i="1" dirty="0" err="1"/>
              <a:t>idiosinkratičnih</a:t>
            </a:r>
            <a:r>
              <a:rPr lang="en-GB" b="1" i="1" dirty="0"/>
              <a:t> </a:t>
            </a:r>
            <a:r>
              <a:rPr lang="en-GB" b="1" i="1" dirty="0" err="1"/>
              <a:t>svojstava</a:t>
            </a:r>
            <a:r>
              <a:rPr lang="sr-Latn-RS" dirty="0"/>
              <a:t>-</a:t>
            </a:r>
            <a:r>
              <a:rPr lang="en-GB" dirty="0"/>
              <a:t> </a:t>
            </a:r>
            <a:r>
              <a:rPr lang="en-GB" dirty="0" err="1"/>
              <a:t>individua</a:t>
            </a:r>
            <a:r>
              <a:rPr lang="en-GB" dirty="0"/>
              <a:t> se </a:t>
            </a:r>
            <a:r>
              <a:rPr lang="en-GB" dirty="0" err="1"/>
              <a:t>opire</a:t>
            </a:r>
            <a:r>
              <a:rPr lang="en-GB" dirty="0"/>
              <a:t> </a:t>
            </a:r>
            <a:r>
              <a:rPr lang="en-GB" dirty="0" err="1"/>
              <a:t>potpunom</a:t>
            </a:r>
            <a:r>
              <a:rPr lang="en-GB" dirty="0"/>
              <a:t> "</a:t>
            </a:r>
            <a:r>
              <a:rPr lang="en-GB" dirty="0" err="1"/>
              <a:t>ukalupljivanju</a:t>
            </a:r>
            <a:r>
              <a:rPr lang="en-GB" dirty="0"/>
              <a:t>" u </a:t>
            </a:r>
            <a:r>
              <a:rPr lang="en-GB" dirty="0" err="1"/>
              <a:t>određeni</a:t>
            </a:r>
            <a:r>
              <a:rPr lang="en-GB" dirty="0"/>
              <a:t> </a:t>
            </a:r>
            <a:r>
              <a:rPr lang="en-GB" dirty="0" err="1"/>
              <a:t>teorijski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nozološku</a:t>
            </a:r>
            <a:r>
              <a:rPr lang="en-GB" dirty="0"/>
              <a:t> </a:t>
            </a:r>
            <a:r>
              <a:rPr lang="en-GB" dirty="0" err="1"/>
              <a:t>kategoriju</a:t>
            </a:r>
            <a:r>
              <a:rPr lang="en-GB" dirty="0"/>
              <a:t>. 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Z</a:t>
            </a:r>
            <a:r>
              <a:rPr lang="en-GB" dirty="0" err="1"/>
              <a:t>načajan</a:t>
            </a:r>
            <a:r>
              <a:rPr lang="en-GB" dirty="0"/>
              <a:t> </a:t>
            </a:r>
            <a:r>
              <a:rPr lang="en-GB" dirty="0" err="1"/>
              <a:t>procenat</a:t>
            </a:r>
            <a:r>
              <a:rPr lang="en-GB" dirty="0"/>
              <a:t> </a:t>
            </a:r>
            <a:r>
              <a:rPr lang="en-GB" b="1" dirty="0" err="1"/>
              <a:t>netipičnih</a:t>
            </a:r>
            <a:r>
              <a:rPr lang="en-GB" b="1" dirty="0"/>
              <a:t> </a:t>
            </a:r>
            <a:r>
              <a:rPr lang="en-GB" b="1" dirty="0" err="1"/>
              <a:t>slučajeva</a:t>
            </a:r>
            <a:r>
              <a:rPr lang="sr-Latn-RS" dirty="0"/>
              <a:t>- </a:t>
            </a:r>
            <a:r>
              <a:rPr lang="en-GB" dirty="0" err="1"/>
              <a:t>uklapanj</a:t>
            </a:r>
            <a:r>
              <a:rPr lang="sr-Latn-RS" dirty="0"/>
              <a:t>e</a:t>
            </a:r>
            <a:r>
              <a:rPr lang="en-GB" dirty="0"/>
              <a:t> u </a:t>
            </a:r>
            <a:r>
              <a:rPr lang="en-GB" dirty="0" err="1"/>
              <a:t>više</a:t>
            </a:r>
            <a:r>
              <a:rPr lang="en-GB" dirty="0"/>
              <a:t> </a:t>
            </a:r>
            <a:r>
              <a:rPr lang="en-GB" dirty="0" err="1"/>
              <a:t>kategorija</a:t>
            </a:r>
            <a:r>
              <a:rPr lang="en-GB" dirty="0"/>
              <a:t> </a:t>
            </a:r>
            <a:r>
              <a:rPr lang="en-GB" dirty="0" err="1"/>
              <a:t>istovremeno</a:t>
            </a:r>
            <a:r>
              <a:rPr lang="en-GB" dirty="0"/>
              <a:t>  </a:t>
            </a:r>
            <a:r>
              <a:rPr lang="sr-Latn-RS" dirty="0"/>
              <a:t>(mešoviti)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nemogućnosti</a:t>
            </a:r>
            <a:r>
              <a:rPr lang="en-GB" dirty="0"/>
              <a:t> </a:t>
            </a:r>
            <a:r>
              <a:rPr lang="en-GB" dirty="0" err="1"/>
              <a:t>ukalpanja</a:t>
            </a:r>
            <a:r>
              <a:rPr lang="en-GB" dirty="0"/>
              <a:t> u </a:t>
            </a:r>
            <a:r>
              <a:rPr lang="en-GB" dirty="0" err="1"/>
              <a:t>bilo</a:t>
            </a:r>
            <a:r>
              <a:rPr lang="en-GB" dirty="0"/>
              <a:t> </a:t>
            </a:r>
            <a:r>
              <a:rPr lang="en-GB" dirty="0" err="1"/>
              <a:t>koju</a:t>
            </a:r>
            <a:r>
              <a:rPr lang="en-GB" dirty="0"/>
              <a:t> </a:t>
            </a:r>
            <a:r>
              <a:rPr lang="en-GB" dirty="0" err="1"/>
              <a:t>kategoriju</a:t>
            </a:r>
            <a:r>
              <a:rPr lang="en-GB" dirty="0"/>
              <a:t> u </a:t>
            </a:r>
            <a:r>
              <a:rPr lang="en-GB" dirty="0" err="1"/>
              <a:t>dovoljnoj</a:t>
            </a:r>
            <a:r>
              <a:rPr lang="en-GB" dirty="0"/>
              <a:t> </a:t>
            </a:r>
            <a:r>
              <a:rPr lang="en-GB" dirty="0" err="1"/>
              <a:t>meri</a:t>
            </a:r>
            <a:r>
              <a:rPr lang="sr-Latn-RS" dirty="0"/>
              <a:t> (atipični)</a:t>
            </a:r>
            <a:r>
              <a:rPr lang="en-GB" dirty="0"/>
              <a:t>. 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/>
              <a:t>"</a:t>
            </a:r>
            <a:r>
              <a:rPr lang="en-GB" i="1" dirty="0" err="1"/>
              <a:t>Personalizovani</a:t>
            </a:r>
            <a:r>
              <a:rPr lang="en-GB" i="1" dirty="0"/>
              <a:t>  </a:t>
            </a:r>
            <a:r>
              <a:rPr lang="en-GB" i="1" dirty="0" err="1"/>
              <a:t>koncept</a:t>
            </a:r>
            <a:r>
              <a:rPr lang="en-GB" i="1" dirty="0"/>
              <a:t> </a:t>
            </a:r>
            <a:r>
              <a:rPr lang="en-GB" i="1" dirty="0" err="1"/>
              <a:t>disfunkcionalnosti</a:t>
            </a:r>
            <a:r>
              <a:rPr lang="en-GB" i="1" dirty="0"/>
              <a:t>  ne </a:t>
            </a:r>
            <a:r>
              <a:rPr lang="en-GB" i="1" dirty="0" err="1"/>
              <a:t>prekalapa</a:t>
            </a:r>
            <a:r>
              <a:rPr lang="en-GB" i="1" dirty="0"/>
              <a:t> se </a:t>
            </a:r>
            <a:r>
              <a:rPr lang="en-GB" i="1" dirty="0" err="1"/>
              <a:t>potpuno</a:t>
            </a:r>
            <a:r>
              <a:rPr lang="en-GB" i="1" dirty="0"/>
              <a:t> sa </a:t>
            </a:r>
            <a:r>
              <a:rPr lang="en-GB" i="1" dirty="0" err="1"/>
              <a:t>klasifikacijom</a:t>
            </a:r>
            <a:r>
              <a:rPr lang="en-GB" i="1" dirty="0"/>
              <a:t> </a:t>
            </a:r>
            <a:r>
              <a:rPr lang="en-GB" i="1" dirty="0" err="1"/>
              <a:t>poremećaja</a:t>
            </a:r>
            <a:r>
              <a:rPr lang="en-GB" dirty="0"/>
              <a:t>" (Berger, 1989). </a:t>
            </a:r>
            <a:endParaRPr lang="sr-Latn-RS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i="1" dirty="0"/>
              <a:t>Procesna – statična </a:t>
            </a:r>
            <a:r>
              <a:rPr lang="sr-Latn-RS" i="1" dirty="0"/>
              <a:t>procena</a:t>
            </a:r>
            <a:r>
              <a:rPr lang="sr-Latn-RS" b="1" i="1" dirty="0"/>
              <a:t>- </a:t>
            </a:r>
            <a:r>
              <a:rPr lang="en-GB" dirty="0" err="1"/>
              <a:t>vremenske</a:t>
            </a:r>
            <a:r>
              <a:rPr lang="en-GB" dirty="0"/>
              <a:t> </a:t>
            </a:r>
            <a:r>
              <a:rPr lang="en-GB" dirty="0" err="1"/>
              <a:t>promenljivosti</a:t>
            </a:r>
            <a:r>
              <a:rPr lang="en-GB" dirty="0"/>
              <a:t> </a:t>
            </a:r>
            <a:r>
              <a:rPr lang="en-GB" dirty="0" err="1"/>
              <a:t>dodatno</a:t>
            </a:r>
            <a:r>
              <a:rPr lang="en-GB" dirty="0"/>
              <a:t> </a:t>
            </a:r>
            <a:r>
              <a:rPr lang="en-GB" dirty="0" err="1"/>
              <a:t>komplikuje</a:t>
            </a:r>
            <a:r>
              <a:rPr lang="en-GB" dirty="0"/>
              <a:t> </a:t>
            </a:r>
            <a:r>
              <a:rPr lang="en-GB" dirty="0" err="1"/>
              <a:t>procenu</a:t>
            </a:r>
            <a:r>
              <a:rPr lang="en-GB" dirty="0"/>
              <a:t> (</a:t>
            </a:r>
            <a:r>
              <a:rPr lang="en-GB" dirty="0" err="1"/>
              <a:t>stanja</a:t>
            </a:r>
            <a:r>
              <a:rPr lang="en-GB" dirty="0"/>
              <a:t>, </a:t>
            </a:r>
            <a:r>
              <a:rPr lang="en-GB" dirty="0" err="1"/>
              <a:t>razvoj</a:t>
            </a:r>
            <a:r>
              <a:rPr lang="en-GB" dirty="0"/>
              <a:t>, </a:t>
            </a:r>
            <a:r>
              <a:rPr lang="en-GB" dirty="0" err="1"/>
              <a:t>okolnosti</a:t>
            </a:r>
            <a:r>
              <a:rPr lang="en-GB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802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534400" cy="1103312"/>
          </a:xfrm>
        </p:spPr>
        <p:txBody>
          <a:bodyPr/>
          <a:lstStyle/>
          <a:p>
            <a:pPr>
              <a:defRPr/>
            </a:pPr>
            <a:r>
              <a:rPr lang="sr-Latn-RS" sz="3600" b="1" i="1" dirty="0"/>
              <a:t>Individua kao okvir  integracije- </a:t>
            </a:r>
            <a:br>
              <a:rPr lang="sr-Latn-RS" sz="3600" b="1" i="1" dirty="0"/>
            </a:br>
            <a:r>
              <a:rPr lang="en-GB" sz="3600" dirty="0" err="1"/>
              <a:t>objedin</a:t>
            </a:r>
            <a:r>
              <a:rPr lang="sr-Latn-RS" sz="3600" dirty="0"/>
              <a:t>javanje</a:t>
            </a:r>
            <a:r>
              <a:rPr lang="en-GB" sz="3600" dirty="0"/>
              <a:t> </a:t>
            </a:r>
            <a:r>
              <a:rPr lang="en-GB" sz="3600" dirty="0" err="1"/>
              <a:t>suprotnosti</a:t>
            </a:r>
            <a:r>
              <a:rPr lang="en-GB" sz="3600" dirty="0"/>
              <a:t> </a:t>
            </a:r>
            <a:endParaRPr lang="en-US" sz="3600" dirty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6705600" cy="4800599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RS" sz="2400" dirty="0"/>
              <a:t>Integracija</a:t>
            </a:r>
            <a:r>
              <a:rPr lang="en-GB" sz="2400" dirty="0"/>
              <a:t> </a:t>
            </a:r>
            <a:r>
              <a:rPr lang="en-GB" sz="2400" b="1" i="1" dirty="0" err="1"/>
              <a:t>patološk</a:t>
            </a:r>
            <a:r>
              <a:rPr lang="sr-Latn-RS" sz="2400" b="1" i="1" dirty="0"/>
              <a:t>ih</a:t>
            </a:r>
            <a:r>
              <a:rPr lang="en-GB" sz="2400" b="1" i="1" dirty="0"/>
              <a:t> i </a:t>
            </a:r>
            <a:r>
              <a:rPr lang="en-GB" sz="2400" b="1" i="1" dirty="0" err="1"/>
              <a:t>zdrav</a:t>
            </a:r>
            <a:r>
              <a:rPr lang="sr-Latn-RS" sz="2400" b="1" i="1" dirty="0"/>
              <a:t>ih</a:t>
            </a:r>
            <a:r>
              <a:rPr lang="en-GB" sz="2400" i="1" dirty="0"/>
              <a:t> </a:t>
            </a:r>
            <a:r>
              <a:rPr lang="en-GB" sz="2400" dirty="0" err="1"/>
              <a:t>aspek</a:t>
            </a:r>
            <a:r>
              <a:rPr lang="sr-Latn-RS" sz="2400" dirty="0"/>
              <a:t>a</a:t>
            </a:r>
            <a:r>
              <a:rPr lang="en-GB" sz="2400" dirty="0"/>
              <a:t>t</a:t>
            </a:r>
            <a:r>
              <a:rPr lang="sr-Latn-RS" sz="2400" dirty="0"/>
              <a:t>a</a:t>
            </a:r>
            <a:r>
              <a:rPr lang="en-GB" sz="2400" dirty="0"/>
              <a:t> </a:t>
            </a:r>
            <a:r>
              <a:rPr lang="en-GB" sz="2400" dirty="0" err="1"/>
              <a:t>ličnosti</a:t>
            </a:r>
            <a:r>
              <a:rPr lang="sr-Latn-RS" sz="2400" dirty="0"/>
              <a:t>- snage i teškoće -„</a:t>
            </a:r>
            <a:r>
              <a:rPr lang="sr-Latn-RS" sz="2400" i="1" dirty="0"/>
              <a:t>šta je u individui bolesno</a:t>
            </a:r>
            <a:r>
              <a:rPr lang="sr-Latn-RS" sz="2400" dirty="0"/>
              <a:t>“ ne iscrpljuje sve relevantne podatke o osobi</a:t>
            </a:r>
            <a:r>
              <a:rPr lang="en-GB" sz="2400" dirty="0"/>
              <a:t>. </a:t>
            </a:r>
            <a:endParaRPr lang="sr-Latn-RS" sz="24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/>
              <a:t>Pacijent</a:t>
            </a:r>
            <a:r>
              <a:rPr lang="en-GB" sz="2400" dirty="0"/>
              <a:t> ne </a:t>
            </a:r>
            <a:r>
              <a:rPr lang="en-GB" sz="2400" dirty="0" err="1"/>
              <a:t>predstavlja</a:t>
            </a:r>
            <a:r>
              <a:rPr lang="en-GB" sz="2400" dirty="0"/>
              <a:t> </a:t>
            </a:r>
            <a:r>
              <a:rPr lang="en-GB" sz="2400" dirty="0" err="1"/>
              <a:t>samo</a:t>
            </a:r>
            <a:r>
              <a:rPr lang="en-GB" sz="2400" dirty="0"/>
              <a:t> </a:t>
            </a:r>
            <a:r>
              <a:rPr lang="en-GB" sz="2400" dirty="0" err="1"/>
              <a:t>bolest</a:t>
            </a:r>
            <a:r>
              <a:rPr lang="en-GB" sz="2400" dirty="0"/>
              <a:t> </a:t>
            </a:r>
            <a:r>
              <a:rPr lang="en-GB" sz="2400" dirty="0" err="1"/>
              <a:t>ili</a:t>
            </a:r>
            <a:r>
              <a:rPr lang="en-GB" sz="2400" dirty="0"/>
              <a:t> </a:t>
            </a:r>
            <a:r>
              <a:rPr lang="en-GB" sz="2400" dirty="0" err="1"/>
              <a:t>zbir</a:t>
            </a:r>
            <a:r>
              <a:rPr lang="en-GB" sz="2400" dirty="0"/>
              <a:t> </a:t>
            </a:r>
            <a:r>
              <a:rPr lang="en-GB" sz="2400" dirty="0" err="1"/>
              <a:t>simptoma</a:t>
            </a:r>
            <a:r>
              <a:rPr lang="en-GB" sz="2400" dirty="0"/>
              <a:t>, </a:t>
            </a:r>
            <a:r>
              <a:rPr lang="en-GB" sz="2400" dirty="0" err="1"/>
              <a:t>već</a:t>
            </a:r>
            <a:r>
              <a:rPr lang="en-GB" sz="2400" dirty="0"/>
              <a:t> i </a:t>
            </a:r>
            <a:r>
              <a:rPr lang="en-GB" sz="2400" dirty="0" err="1"/>
              <a:t>njegov</a:t>
            </a:r>
            <a:r>
              <a:rPr lang="en-GB" sz="2400" dirty="0"/>
              <a:t> </a:t>
            </a:r>
            <a:r>
              <a:rPr lang="en-GB" sz="2400" b="1" i="1" dirty="0" err="1"/>
              <a:t>odnos</a:t>
            </a:r>
            <a:r>
              <a:rPr lang="en-GB" sz="2400" b="1" i="1" dirty="0"/>
              <a:t> </a:t>
            </a:r>
            <a:r>
              <a:rPr lang="en-GB" sz="2400" b="1" i="1" dirty="0" err="1"/>
              <a:t>prema</a:t>
            </a:r>
            <a:r>
              <a:rPr lang="en-GB" sz="2400" b="1" i="1" dirty="0"/>
              <a:t> </a:t>
            </a:r>
            <a:r>
              <a:rPr lang="en-GB" sz="2400" b="1" i="1" dirty="0" err="1"/>
              <a:t>tegobama</a:t>
            </a:r>
            <a:r>
              <a:rPr lang="en-GB" sz="2400" b="1" i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uvidi</a:t>
            </a:r>
            <a:r>
              <a:rPr lang="en-GB" sz="2400" dirty="0"/>
              <a:t>, </a:t>
            </a:r>
            <a:r>
              <a:rPr lang="en-GB" sz="2400" dirty="0" err="1"/>
              <a:t>stavovi</a:t>
            </a:r>
            <a:r>
              <a:rPr lang="en-GB" sz="2400" dirty="0"/>
              <a:t>, </a:t>
            </a:r>
            <a:r>
              <a:rPr lang="en-GB" sz="2400" dirty="0" err="1"/>
              <a:t>osećanja</a:t>
            </a:r>
            <a:r>
              <a:rPr lang="en-GB" sz="2400" dirty="0"/>
              <a:t>, nada,...) i </a:t>
            </a:r>
            <a:r>
              <a:rPr lang="en-GB" sz="2400" b="1" i="1" dirty="0" err="1"/>
              <a:t>kapaciteti</a:t>
            </a:r>
            <a:r>
              <a:rPr lang="en-GB" sz="2400" b="1" i="1" dirty="0"/>
              <a:t> za </a:t>
            </a:r>
            <a:r>
              <a:rPr lang="en-GB" sz="2400" b="1" i="1" dirty="0" err="1"/>
              <a:t>njihovo</a:t>
            </a:r>
            <a:r>
              <a:rPr lang="en-GB" sz="2400" b="1" i="1" dirty="0"/>
              <a:t> </a:t>
            </a:r>
            <a:r>
              <a:rPr lang="en-GB" sz="2400" b="1" i="1" dirty="0" err="1"/>
              <a:t>prevazilaženje</a:t>
            </a:r>
            <a:r>
              <a:rPr lang="en-GB" sz="2400" b="1" i="1" dirty="0"/>
              <a:t> </a:t>
            </a:r>
            <a:r>
              <a:rPr lang="en-GB" sz="2400" dirty="0"/>
              <a:t>(</a:t>
            </a:r>
            <a:r>
              <a:rPr lang="en-GB" sz="2400" dirty="0" err="1"/>
              <a:t>sposobnosti</a:t>
            </a:r>
            <a:r>
              <a:rPr lang="en-GB" sz="2400" dirty="0"/>
              <a:t>, coping </a:t>
            </a:r>
            <a:r>
              <a:rPr lang="en-GB" sz="2400" dirty="0" err="1"/>
              <a:t>mehanizmi</a:t>
            </a:r>
            <a:r>
              <a:rPr lang="en-GB" sz="2400" dirty="0"/>
              <a:t>, o</a:t>
            </a:r>
            <a:r>
              <a:rPr lang="sr-Latn-RS" sz="2400" dirty="0"/>
              <a:t>tpori</a:t>
            </a:r>
            <a:r>
              <a:rPr lang="en-GB" sz="2400" dirty="0"/>
              <a:t>, </a:t>
            </a:r>
            <a:r>
              <a:rPr lang="en-GB" sz="2400" dirty="0" err="1"/>
              <a:t>spoljna</a:t>
            </a:r>
            <a:r>
              <a:rPr lang="en-GB" sz="2400" dirty="0"/>
              <a:t> </a:t>
            </a:r>
            <a:r>
              <a:rPr lang="en-GB" sz="2400" dirty="0" err="1"/>
              <a:t>podrška</a:t>
            </a:r>
            <a:r>
              <a:rPr lang="en-GB" sz="2400" dirty="0"/>
              <a:t>,...)</a:t>
            </a:r>
            <a:r>
              <a:rPr lang="sr-Latn-RS" sz="2400" dirty="0"/>
              <a:t> ili njihovo odsustvo</a:t>
            </a:r>
            <a:r>
              <a:rPr lang="en-GB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7389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000"/>
            </a:pPr>
            <a:r>
              <a:rPr lang="sr-Cyrl-CS" sz="4000" dirty="0"/>
              <a:t>ULOGA KLINIČKOG PSIHOLOGA</a:t>
            </a:r>
            <a:endParaRPr sz="40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29200"/>
          </a:xfrm>
        </p:spPr>
        <p:txBody>
          <a:bodyPr>
            <a:normAutofit fontScale="92500"/>
          </a:bodyPr>
          <a:lstStyle/>
          <a:p>
            <a:pPr lvl="0"/>
            <a:r>
              <a:rPr lang="hr-HR" sz="2400" dirty="0"/>
              <a:t>Ključna</a:t>
            </a:r>
            <a:r>
              <a:rPr lang="ru-RU" sz="2400" dirty="0"/>
              <a:t> uloga kliničara u sprovođenju postupka procene ogleda se u pokušaju da pruži </a:t>
            </a:r>
            <a:r>
              <a:rPr lang="ru-RU" sz="2400" u="sng" dirty="0"/>
              <a:t>odgovore na specifična pitanja</a:t>
            </a:r>
            <a:r>
              <a:rPr lang="ru-RU" sz="2400" dirty="0"/>
              <a:t>, kao i u pomaganju da se dođe do </a:t>
            </a:r>
            <a:r>
              <a:rPr lang="ru-RU" sz="2400" u="sng" dirty="0"/>
              <a:t>odgovarajuće odluke</a:t>
            </a:r>
            <a:r>
              <a:rPr lang="ru-RU" sz="2400" dirty="0"/>
              <a:t>.</a:t>
            </a:r>
            <a:r>
              <a:rPr lang="sr-Latn-RS" sz="2400" dirty="0"/>
              <a:t>                                     </a:t>
            </a:r>
            <a:r>
              <a:rPr lang="ru-RU" sz="2400" dirty="0"/>
              <a:t> </a:t>
            </a:r>
            <a:r>
              <a:rPr lang="en-US" sz="2400" dirty="0"/>
              <a:t>                    </a:t>
            </a:r>
            <a:br>
              <a:rPr lang="en-US" sz="2400" dirty="0"/>
            </a:br>
            <a:r>
              <a:rPr lang="en-US" sz="2400" dirty="0"/>
              <a:t>                                                                 </a:t>
            </a:r>
            <a:r>
              <a:rPr lang="ru-RU" sz="2400" dirty="0"/>
              <a:t>(G. Groth-Marnat, 2003)</a:t>
            </a:r>
            <a:endParaRPr lang="en-US" sz="2400" dirty="0"/>
          </a:p>
          <a:p>
            <a:pPr lvl="0"/>
            <a:r>
              <a:rPr lang="en-US" sz="2400" b="1" i="1" dirty="0"/>
              <a:t>I</a:t>
            </a:r>
            <a:r>
              <a:rPr lang="ru-RU" sz="2400" b="1" i="1" dirty="0"/>
              <a:t>ntegriše </a:t>
            </a:r>
            <a:r>
              <a:rPr lang="ru-RU" sz="2400" dirty="0"/>
              <a:t>širok raspon psiholoških </a:t>
            </a:r>
            <a:r>
              <a:rPr lang="sr-Latn-RS" sz="2400" dirty="0"/>
              <a:t> i drugih </a:t>
            </a:r>
            <a:r>
              <a:rPr lang="ru-RU" sz="2400" dirty="0"/>
              <a:t>podataka </a:t>
            </a:r>
            <a:r>
              <a:rPr lang="sr-Latn-RS" sz="2400" dirty="0"/>
              <a:t>na osnovu </a:t>
            </a:r>
            <a:r>
              <a:rPr lang="ru-RU" sz="2400" dirty="0"/>
              <a:t>raznolik</a:t>
            </a:r>
            <a:r>
              <a:rPr lang="sr-Latn-RS" sz="2400" dirty="0"/>
              <a:t>ih</a:t>
            </a:r>
            <a:r>
              <a:rPr lang="ru-RU" sz="2400" dirty="0"/>
              <a:t> oblik</a:t>
            </a:r>
            <a:r>
              <a:rPr lang="sr-Latn-RS" sz="2400" dirty="0"/>
              <a:t>a</a:t>
            </a:r>
            <a:r>
              <a:rPr lang="ru-RU" sz="2400" dirty="0"/>
              <a:t> saznanja.</a:t>
            </a:r>
            <a:endParaRPr lang="sr-Latn-RS" sz="2400" dirty="0"/>
          </a:p>
          <a:p>
            <a:pPr lvl="0"/>
            <a:r>
              <a:rPr lang="sr-Cyrl-CS" b="1" dirty="0"/>
              <a:t>PSIHOTEHNIČAR</a:t>
            </a:r>
            <a:r>
              <a:rPr lang="en-US" b="1" dirty="0"/>
              <a:t>   vs. </a:t>
            </a:r>
            <a:r>
              <a:rPr lang="sr-Cyrl-CS" b="1" dirty="0"/>
              <a:t>EKSPERT KLINIČKE PROCENE</a:t>
            </a:r>
            <a:endParaRPr lang="en-US" b="1" dirty="0"/>
          </a:p>
          <a:p>
            <a:r>
              <a:rPr lang="sr-Cyrl-CS" sz="2400" dirty="0"/>
              <a:t>kliničar </a:t>
            </a:r>
            <a:r>
              <a:rPr lang="en-US" sz="2400" dirty="0" err="1"/>
              <a:t>prevazilazi</a:t>
            </a:r>
            <a:r>
              <a:rPr lang="en-US" sz="2400" dirty="0"/>
              <a:t> </a:t>
            </a:r>
            <a:r>
              <a:rPr lang="sr-Cyrl-CS" sz="2400" dirty="0"/>
              <a:t>ulogu </a:t>
            </a:r>
            <a:r>
              <a:rPr lang="sr-Cyrl-CS" sz="2400" i="1" dirty="0"/>
              <a:t>administratora </a:t>
            </a:r>
            <a:r>
              <a:rPr lang="sr-Cyrl-CS" sz="2400" dirty="0"/>
              <a:t>ili </a:t>
            </a:r>
            <a:r>
              <a:rPr lang="sr-Cyrl-CS" sz="2400" i="1" dirty="0"/>
              <a:t>psihotehničara </a:t>
            </a:r>
            <a:r>
              <a:rPr lang="en-US" sz="2400" i="1" dirty="0"/>
              <a:t>(</a:t>
            </a:r>
            <a:r>
              <a:rPr lang="sr-Cyrl-CS" sz="2400" i="1" dirty="0"/>
              <a:t>zadava</a:t>
            </a:r>
            <a:r>
              <a:rPr lang="en-US" sz="2400" i="1" dirty="0" err="1"/>
              <a:t>nje</a:t>
            </a:r>
            <a:r>
              <a:rPr lang="en-US" sz="2400" i="1" dirty="0"/>
              <a:t> </a:t>
            </a:r>
            <a:r>
              <a:rPr lang="sr-Cyrl-CS" sz="2400" dirty="0"/>
              <a:t>i ocenjiva</a:t>
            </a:r>
            <a:r>
              <a:rPr lang="en-US" sz="2400" dirty="0" err="1"/>
              <a:t>nje</a:t>
            </a:r>
            <a:r>
              <a:rPr lang="en-US" sz="2400" dirty="0"/>
              <a:t> </a:t>
            </a:r>
            <a:r>
              <a:rPr lang="sr-Cyrl-CS" sz="2400" dirty="0"/>
              <a:t>testova</a:t>
            </a:r>
            <a:r>
              <a:rPr lang="en-US" sz="2400" dirty="0"/>
              <a:t>) </a:t>
            </a:r>
          </a:p>
          <a:p>
            <a:r>
              <a:rPr lang="sr-Cyrl-CS" sz="2400" dirty="0"/>
              <a:t>ulog</a:t>
            </a:r>
            <a:r>
              <a:rPr lang="en-US" sz="2400" dirty="0"/>
              <a:t>a </a:t>
            </a:r>
            <a:r>
              <a:rPr lang="sr-Cyrl-CS" sz="2400" i="1" dirty="0"/>
              <a:t>eksperta kliničke procene</a:t>
            </a:r>
            <a:r>
              <a:rPr lang="en-US" sz="2400" i="1" dirty="0"/>
              <a:t>- </a:t>
            </a:r>
            <a:r>
              <a:rPr lang="sr-Cyrl-CS" sz="2400" dirty="0"/>
              <a:t> formuliše i reformuliše uputna pitanja, postavlja i rešava probleme, gradi i preispituje hipoteze o ispitaniku i sve to integriše u koherentnu celinu: </a:t>
            </a:r>
            <a:r>
              <a:rPr lang="sr-Latn-RS" sz="2400" b="1" dirty="0"/>
              <a:t>jedinstvenu</a:t>
            </a:r>
            <a:r>
              <a:rPr lang="sr-Latn-RS" sz="2400" dirty="0"/>
              <a:t> </a:t>
            </a:r>
            <a:r>
              <a:rPr lang="sr-Cyrl-CS" sz="2400" b="1" dirty="0"/>
              <a:t>teoriju ličnosti svoga ispitanika</a:t>
            </a:r>
            <a:r>
              <a:rPr lang="sr-Cyrl-CS" sz="2400" dirty="0"/>
              <a:t>. 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04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620000" cy="944562"/>
          </a:xfrm>
        </p:spPr>
        <p:txBody>
          <a:bodyPr/>
          <a:lstStyle/>
          <a:p>
            <a:r>
              <a:rPr lang="sr-Cyrl-CS" sz="3600" dirty="0"/>
              <a:t>Psihometrijska </a:t>
            </a:r>
            <a:r>
              <a:rPr lang="sr-Latn-RS" sz="3600" dirty="0"/>
              <a:t>perspektiva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562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r-Latn-RS" dirty="0"/>
              <a:t>P</a:t>
            </a:r>
            <a:r>
              <a:rPr lang="ru-RU" dirty="0"/>
              <a:t>sihometričar </a:t>
            </a:r>
            <a:r>
              <a:rPr lang="sr-Latn-RS" dirty="0"/>
              <a:t>- </a:t>
            </a:r>
            <a:r>
              <a:rPr lang="ru-RU" dirty="0"/>
              <a:t>prikuplja podatke,  usmeren na </a:t>
            </a:r>
            <a:r>
              <a:rPr lang="sr-Latn-RS" dirty="0"/>
              <a:t>njihovu </a:t>
            </a:r>
            <a:r>
              <a:rPr lang="en-US" dirty="0" err="1"/>
              <a:t>validnost</a:t>
            </a:r>
            <a:r>
              <a:rPr lang="en-US" dirty="0"/>
              <a:t> i </a:t>
            </a:r>
            <a:r>
              <a:rPr lang="en-US" dirty="0" err="1"/>
              <a:t>pou</a:t>
            </a:r>
            <a:r>
              <a:rPr lang="sr-Latn-RS" dirty="0"/>
              <a:t>z</a:t>
            </a:r>
            <a:r>
              <a:rPr lang="en-US" dirty="0" err="1"/>
              <a:t>danost</a:t>
            </a:r>
            <a:r>
              <a:rPr lang="ru-RU" dirty="0"/>
              <a:t>, </a:t>
            </a:r>
            <a:r>
              <a:rPr lang="en-US" dirty="0"/>
              <a:t>sa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i="1" dirty="0" err="1"/>
              <a:t>preciznog</a:t>
            </a:r>
            <a:r>
              <a:rPr lang="en-US" i="1" dirty="0"/>
              <a:t> </a:t>
            </a:r>
            <a:r>
              <a:rPr lang="en-US" i="1" dirty="0" err="1"/>
              <a:t>merenja</a:t>
            </a:r>
            <a:r>
              <a:rPr lang="en-US" i="1" dirty="0"/>
              <a:t> </a:t>
            </a:r>
            <a:r>
              <a:rPr lang="ru-RU" dirty="0"/>
              <a:t>sposobnosti</a:t>
            </a:r>
            <a:r>
              <a:rPr lang="sr-Latn-RS" dirty="0"/>
              <a:t>,</a:t>
            </a:r>
            <a:r>
              <a:rPr lang="ru-RU" dirty="0"/>
              <a:t> crta</a:t>
            </a:r>
            <a:r>
              <a:rPr lang="sr-Latn-RS" dirty="0"/>
              <a:t>,</a:t>
            </a:r>
            <a:r>
              <a:rPr lang="ru-RU" dirty="0"/>
              <a:t>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/>
              <a:t>sindroma</a:t>
            </a:r>
            <a:r>
              <a:rPr lang="sr-Latn-RS" dirty="0"/>
              <a:t> </a:t>
            </a:r>
            <a:r>
              <a:rPr lang="en-US" dirty="0"/>
              <a:t>i pore</a:t>
            </a:r>
            <a:r>
              <a:rPr lang="sr-Latn-RS" dirty="0"/>
              <a:t>đ</a:t>
            </a:r>
            <a:r>
              <a:rPr lang="en-US" dirty="0" err="1"/>
              <a:t>enja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i="1" dirty="0" err="1"/>
              <a:t>utvr</a:t>
            </a:r>
            <a:r>
              <a:rPr lang="sr-Latn-RS" i="1" dirty="0"/>
              <a:t>đ</a:t>
            </a:r>
            <a:r>
              <a:rPr lang="en-US" i="1" dirty="0" err="1"/>
              <a:t>ene</a:t>
            </a:r>
            <a:r>
              <a:rPr lang="en-US" i="1" dirty="0"/>
              <a:t> </a:t>
            </a:r>
            <a:r>
              <a:rPr lang="en-US" i="1" dirty="0" err="1"/>
              <a:t>norme</a:t>
            </a:r>
            <a:r>
              <a:rPr lang="en-US" i="1" dirty="0"/>
              <a:t> </a:t>
            </a:r>
            <a:r>
              <a:rPr lang="sr-Latn-RS" dirty="0" err="1"/>
              <a:t>z</a:t>
            </a:r>
            <a:r>
              <a:rPr lang="en-US" dirty="0"/>
              <a:t>a </a:t>
            </a:r>
            <a:r>
              <a:rPr lang="en-US" dirty="0" err="1"/>
              <a:t>datu</a:t>
            </a:r>
            <a:r>
              <a:rPr lang="en-US" dirty="0"/>
              <a:t> </a:t>
            </a:r>
            <a:r>
              <a:rPr lang="en-US" dirty="0" err="1"/>
              <a:t>populaciju</a:t>
            </a:r>
            <a:r>
              <a:rPr lang="sr-Latn-RS" u="sng" dirty="0"/>
              <a:t>- aktuarijska perspektiva</a:t>
            </a:r>
            <a:endParaRPr lang="en-US" u="sng" dirty="0"/>
          </a:p>
          <a:p>
            <a:pPr lvl="0"/>
            <a:r>
              <a:rPr lang="en-US" b="1" dirty="0" err="1"/>
              <a:t>Nomotetsko</a:t>
            </a:r>
            <a:r>
              <a:rPr lang="en-US" b="1" dirty="0"/>
              <a:t> </a:t>
            </a:r>
            <a:r>
              <a:rPr lang="en-US" b="1" dirty="0" err="1"/>
              <a:t>zaklju</a:t>
            </a:r>
            <a:r>
              <a:rPr lang="sr-Latn-RS" b="1" dirty="0"/>
              <a:t>č</a:t>
            </a:r>
            <a:r>
              <a:rPr lang="en-US" b="1" dirty="0" err="1"/>
              <a:t>ivanj</a:t>
            </a:r>
            <a:r>
              <a:rPr lang="sr-Latn-RS" b="1" dirty="0"/>
              <a:t>e </a:t>
            </a:r>
            <a:r>
              <a:rPr lang="sr-Latn-RS" dirty="0"/>
              <a:t>-ne</a:t>
            </a:r>
            <a:r>
              <a:rPr lang="sr-Latn-RS" i="1" dirty="0"/>
              <a:t> </a:t>
            </a:r>
            <a:r>
              <a:rPr lang="ru-RU" dirty="0"/>
              <a:t>dotič</a:t>
            </a:r>
            <a:r>
              <a:rPr lang="sr-Latn-RS" dirty="0"/>
              <a:t>e </a:t>
            </a:r>
            <a:r>
              <a:rPr lang="ru-RU" dirty="0"/>
              <a:t>se jedinstven</a:t>
            </a:r>
            <a:r>
              <a:rPr lang="sr-Latn-RS" dirty="0"/>
              <a:t>og sklopa karakteristika ličnosti, </a:t>
            </a:r>
            <a:r>
              <a:rPr lang="ru-RU" dirty="0"/>
              <a:t>problema sa kojima se </a:t>
            </a:r>
            <a:r>
              <a:rPr lang="sr-Latn-RS" dirty="0"/>
              <a:t>ispitanik/ca </a:t>
            </a:r>
            <a:r>
              <a:rPr lang="ru-RU" dirty="0"/>
              <a:t>suočava</a:t>
            </a:r>
            <a:r>
              <a:rPr lang="sr-Latn-RS" dirty="0"/>
              <a:t> i </a:t>
            </a:r>
            <a:r>
              <a:rPr lang="ru-RU" dirty="0"/>
              <a:t>osob</a:t>
            </a:r>
            <a:r>
              <a:rPr lang="en-US" dirty="0"/>
              <a:t>en</a:t>
            </a:r>
            <a:r>
              <a:rPr lang="sr-Latn-RS" dirty="0"/>
              <a:t>og životnog </a:t>
            </a:r>
            <a:r>
              <a:rPr lang="ru-RU" dirty="0"/>
              <a:t>kontekst</a:t>
            </a:r>
            <a:r>
              <a:rPr lang="sr-Latn-RS" dirty="0"/>
              <a:t>a</a:t>
            </a:r>
            <a:endParaRPr lang="en-US" dirty="0"/>
          </a:p>
          <a:p>
            <a:pPr lvl="0"/>
            <a:r>
              <a:rPr lang="sr-Latn-RS" dirty="0"/>
              <a:t>U osnovi ovog pristupa leži </a:t>
            </a:r>
            <a:r>
              <a:rPr lang="ru-RU" i="1" dirty="0"/>
              <a:t>psihologija individualnih razlika </a:t>
            </a:r>
            <a:endParaRPr lang="en-US" dirty="0"/>
          </a:p>
          <a:p>
            <a:pPr lvl="0"/>
            <a:r>
              <a:rPr lang="sr-Latn-RS" dirty="0"/>
              <a:t>M</a:t>
            </a:r>
            <a:r>
              <a:rPr lang="ru-RU" dirty="0"/>
              <a:t>erenj</a:t>
            </a:r>
            <a:r>
              <a:rPr lang="en-US" dirty="0"/>
              <a:t>e</a:t>
            </a:r>
            <a:r>
              <a:rPr lang="ru-RU" dirty="0"/>
              <a:t> ispitanikovih </a:t>
            </a:r>
            <a:r>
              <a:rPr lang="ru-RU" i="1" dirty="0"/>
              <a:t>snaga i slabosti</a:t>
            </a:r>
            <a:r>
              <a:rPr lang="ru-RU" dirty="0"/>
              <a:t>, s obzirom na </a:t>
            </a:r>
            <a:r>
              <a:rPr lang="hr-HR" u="sng" dirty="0"/>
              <a:t>izraženost </a:t>
            </a:r>
            <a:r>
              <a:rPr lang="ru-RU" dirty="0"/>
              <a:t>različiti</a:t>
            </a:r>
            <a:r>
              <a:rPr lang="hr-HR" dirty="0"/>
              <a:t>h</a:t>
            </a:r>
            <a:r>
              <a:rPr lang="ru-RU" dirty="0"/>
              <a:t> dispozicij</a:t>
            </a:r>
            <a:r>
              <a:rPr lang="hr-HR" dirty="0"/>
              <a:t>a</a:t>
            </a:r>
            <a:r>
              <a:rPr lang="ru-RU" dirty="0"/>
              <a:t>. </a:t>
            </a:r>
            <a:endParaRPr lang="en-US" dirty="0"/>
          </a:p>
          <a:p>
            <a:pPr lvl="0"/>
            <a:r>
              <a:rPr lang="ru-RU" dirty="0"/>
              <a:t>Cilj je da se razvije </a:t>
            </a:r>
            <a:r>
              <a:rPr lang="ru-RU" i="1" dirty="0"/>
              <a:t>relevantna taksonomija crta</a:t>
            </a:r>
            <a:r>
              <a:rPr lang="hr-HR" i="1" dirty="0"/>
              <a:t> i sposobnosti</a:t>
            </a:r>
            <a:r>
              <a:rPr lang="ru-RU" dirty="0"/>
              <a:t> i, potom, stvore testovi kojima će se </a:t>
            </a:r>
            <a:r>
              <a:rPr lang="hr-HR" dirty="0"/>
              <a:t>oni </a:t>
            </a:r>
            <a:r>
              <a:rPr lang="ru-RU" dirty="0"/>
              <a:t>meriti.</a:t>
            </a:r>
            <a:endParaRPr lang="en-US" dirty="0"/>
          </a:p>
          <a:p>
            <a:pPr lvl="0"/>
            <a:r>
              <a:rPr lang="ru-RU" dirty="0"/>
              <a:t>Naglasak je na </a:t>
            </a:r>
            <a:r>
              <a:rPr lang="ru-RU" i="1" dirty="0"/>
              <a:t>instrumentu</a:t>
            </a:r>
            <a:r>
              <a:rPr lang="en-US" i="1" dirty="0"/>
              <a:t>,</a:t>
            </a:r>
            <a:r>
              <a:rPr lang="ru-RU" dirty="0"/>
              <a:t> a ne na kliničaru i njegovim procesima kliničkog rasuđenja.</a:t>
            </a:r>
            <a:endParaRPr lang="en-US" dirty="0"/>
          </a:p>
          <a:p>
            <a:pPr lvl="0"/>
            <a:r>
              <a:rPr lang="ru-RU" dirty="0"/>
              <a:t>Tumačenje počiva prikupljenim podacima</a:t>
            </a:r>
            <a:r>
              <a:rPr lang="en-US" dirty="0"/>
              <a:t> i </a:t>
            </a:r>
            <a:r>
              <a:rPr lang="en-US" dirty="0" err="1"/>
              <a:t>normama</a:t>
            </a:r>
            <a:r>
              <a:rPr lang="ru-RU" dirty="0"/>
              <a:t> </a:t>
            </a:r>
            <a:r>
              <a:rPr lang="en-US" dirty="0"/>
              <a:t>–</a:t>
            </a:r>
            <a:r>
              <a:rPr lang="ru-RU" dirty="0"/>
              <a:t>kliničar</a:t>
            </a:r>
            <a:r>
              <a:rPr lang="en-US" dirty="0"/>
              <a:t> </a:t>
            </a:r>
            <a:r>
              <a:rPr lang="ru-RU" dirty="0"/>
              <a:t> ih </a:t>
            </a:r>
            <a:r>
              <a:rPr lang="sr-Latn-RS" dirty="0"/>
              <a:t>više </a:t>
            </a:r>
            <a:r>
              <a:rPr lang="en-US" dirty="0"/>
              <a:t>o</a:t>
            </a:r>
            <a:r>
              <a:rPr lang="sr-Latn-RS" dirty="0"/>
              <a:t>č</a:t>
            </a:r>
            <a:r>
              <a:rPr lang="en-US" dirty="0" err="1"/>
              <a:t>itava</a:t>
            </a:r>
            <a:r>
              <a:rPr lang="en-US" dirty="0"/>
              <a:t>, </a:t>
            </a:r>
            <a:r>
              <a:rPr lang="sr-Latn-RS" dirty="0"/>
              <a:t>a </a:t>
            </a:r>
            <a:r>
              <a:rPr lang="ru-RU" dirty="0"/>
              <a:t>tumači</a:t>
            </a:r>
            <a:r>
              <a:rPr lang="hr-HR" dirty="0"/>
              <a:t> u skladu sa </a:t>
            </a:r>
            <a:r>
              <a:rPr lang="hr-HR" u="sng" dirty="0"/>
              <a:t>pozicijom ispitanika u odnosu na druge </a:t>
            </a:r>
            <a:r>
              <a:rPr lang="hr-HR" dirty="0"/>
              <a:t>(norme)</a:t>
            </a:r>
            <a:r>
              <a:rPr lang="ru-RU" dirty="0"/>
              <a:t>. </a:t>
            </a:r>
            <a:endParaRPr lang="sr-Latn-RS" dirty="0"/>
          </a:p>
          <a:p>
            <a:pPr marL="114300" lvl="0" indent="0">
              <a:buNone/>
            </a:pPr>
            <a:r>
              <a:rPr lang="sr-Latn-RS" dirty="0"/>
              <a:t>                                          Važno i nedovoljno!!!</a:t>
            </a:r>
            <a:endParaRPr lang="en-US" dirty="0"/>
          </a:p>
          <a:p>
            <a:pPr lvl="0" indent="-139700">
              <a:spcBef>
                <a:spcPts val="640"/>
              </a:spcBef>
              <a:buClr>
                <a:schemeClr val="lt1"/>
              </a:buClr>
              <a:buSzPts val="3200"/>
              <a:buNone/>
            </a:pPr>
            <a:endParaRPr lang="ru-RU" dirty="0"/>
          </a:p>
          <a:p>
            <a:pPr indent="-342900" algn="just">
              <a:lnSpc>
                <a:spcPct val="90000"/>
              </a:lnSpc>
              <a:spcBef>
                <a:spcPts val="544"/>
              </a:spcBef>
              <a:buClr>
                <a:srgbClr val="FFFF00"/>
              </a:buClr>
              <a:buSzPts val="2720"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97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None/>
            </a:pPr>
            <a:r>
              <a:rPr lang="sr-Cyrl-C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Paul Meehl                             Hans Eysenck</a:t>
            </a:r>
            <a:endParaRPr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90" name="Google Shape;390;p60" descr="Pau Meehl.jpe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66800" y="1981200"/>
            <a:ext cx="2895600" cy="3537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91" name="Google Shape;391;p60" descr="Hans.Eysenck.jpeg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5105400" y="1981200"/>
            <a:ext cx="3273552" cy="3456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1227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34200" cy="868362"/>
          </a:xfrm>
        </p:spPr>
        <p:txBody>
          <a:bodyPr/>
          <a:lstStyle/>
          <a:p>
            <a:r>
              <a:rPr lang="sr-Latn-RS" sz="3600" dirty="0"/>
              <a:t>H</a:t>
            </a:r>
            <a:r>
              <a:rPr lang="sr-Cyrl-CS" sz="3600" dirty="0"/>
              <a:t>olističk</a:t>
            </a:r>
            <a:r>
              <a:rPr lang="sr-Latn-RS" sz="3600" dirty="0"/>
              <a:t>a</a:t>
            </a:r>
            <a:r>
              <a:rPr lang="sr-Cyrl-CS" sz="3600" dirty="0"/>
              <a:t> perspektiv</a:t>
            </a:r>
            <a:r>
              <a:rPr lang="sr-Latn-RS" sz="3600" dirty="0"/>
              <a:t>a</a:t>
            </a:r>
            <a:endParaRPr lang="en-US" sz="3600" dirty="0"/>
          </a:p>
        </p:txBody>
      </p:sp>
      <p:sp>
        <p:nvSpPr>
          <p:cNvPr id="411" name="Google Shape;411;p6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ru-RU" sz="2400" dirty="0"/>
              <a:t>kliničar nastoji da evaluira ispitanika u </a:t>
            </a:r>
            <a:r>
              <a:rPr lang="hr-HR" sz="2400" dirty="0"/>
              <a:t>specifičnoj </a:t>
            </a:r>
            <a:r>
              <a:rPr lang="ru-RU" sz="2400" i="1" dirty="0"/>
              <a:t>problemskoj situaciji</a:t>
            </a:r>
            <a:r>
              <a:rPr lang="ru-RU" sz="2400" dirty="0"/>
              <a:t>, tako da informacija koja proistekne iz procesa procene, može pomoći u rešavanju problema,</a:t>
            </a:r>
            <a:endParaRPr lang="en-US" sz="2400" dirty="0"/>
          </a:p>
          <a:p>
            <a:pPr lvl="0"/>
            <a:r>
              <a:rPr lang="ru-RU" sz="2400" dirty="0"/>
              <a:t>skorovi sa testova nisu krajnji rezultat, već </a:t>
            </a:r>
            <a:r>
              <a:rPr lang="ru-RU" sz="2400" i="1" dirty="0"/>
              <a:t>sredstvo</a:t>
            </a:r>
            <a:r>
              <a:rPr lang="ru-RU" sz="2400" dirty="0"/>
              <a:t> </a:t>
            </a:r>
            <a:r>
              <a:rPr lang="ru-RU" sz="2400" i="1" dirty="0"/>
              <a:t>građenja hipoteza,</a:t>
            </a:r>
            <a:endParaRPr lang="en-US" sz="2400" dirty="0"/>
          </a:p>
          <a:p>
            <a:pPr lvl="0"/>
            <a:r>
              <a:rPr lang="ru-RU" sz="2400" dirty="0"/>
              <a:t>nisu </a:t>
            </a:r>
            <a:r>
              <a:rPr lang="sr-Latn-RS" sz="2400" dirty="0"/>
              <a:t>(samo) </a:t>
            </a:r>
            <a:r>
              <a:rPr lang="ru-RU" sz="2400" dirty="0"/>
              <a:t>podaci ti koji pružaju tumačenje, rešava</a:t>
            </a:r>
            <a:r>
              <a:rPr lang="sr-Latn-RS" sz="2400" dirty="0"/>
              <a:t>nje</a:t>
            </a:r>
            <a:r>
              <a:rPr lang="ru-RU" sz="2400" dirty="0"/>
              <a:t> problem</a:t>
            </a:r>
            <a:r>
              <a:rPr lang="sr-Latn-RS" sz="2400" dirty="0"/>
              <a:t>a</a:t>
            </a:r>
            <a:r>
              <a:rPr lang="ru-RU" sz="2400" dirty="0"/>
              <a:t> ili donos</a:t>
            </a:r>
            <a:r>
              <a:rPr lang="sr-Latn-RS" sz="2400" dirty="0"/>
              <a:t>e</a:t>
            </a:r>
            <a:r>
              <a:rPr lang="ru-RU" sz="2400" dirty="0"/>
              <a:t> odluke već je to </a:t>
            </a:r>
            <a:r>
              <a:rPr lang="ru-RU" sz="2400" i="1" dirty="0"/>
              <a:t>ličnost kliničara</a:t>
            </a:r>
            <a:r>
              <a:rPr lang="hr-HR" sz="2400" i="1" dirty="0"/>
              <a:t> (prednost i slabost)</a:t>
            </a:r>
            <a:r>
              <a:rPr lang="ru-RU" sz="2400" dirty="0"/>
              <a:t>.  </a:t>
            </a:r>
            <a:endParaRPr lang="en-US" sz="2400" dirty="0"/>
          </a:p>
          <a:p>
            <a:pPr lvl="0"/>
            <a:r>
              <a:rPr lang="ru-RU" sz="2400" dirty="0"/>
              <a:t>koristi se</a:t>
            </a:r>
            <a:r>
              <a:rPr lang="sr-Latn-RS" sz="2400" dirty="0"/>
              <a:t> </a:t>
            </a:r>
            <a:r>
              <a:rPr lang="ru-RU" sz="2400" dirty="0"/>
              <a:t>za </a:t>
            </a:r>
            <a:r>
              <a:rPr lang="ru-RU" sz="2400" i="1" dirty="0"/>
              <a:t>razumevanje</a:t>
            </a:r>
            <a:r>
              <a:rPr lang="ru-RU" sz="2400" dirty="0"/>
              <a:t> i procenu ličnosti</a:t>
            </a:r>
            <a:r>
              <a:rPr lang="sr-Latn-RS" sz="2400" dirty="0"/>
              <a:t> i</a:t>
            </a:r>
            <a:r>
              <a:rPr lang="ru-RU" sz="2400" dirty="0"/>
              <a:t> njenih problema življenja.</a:t>
            </a:r>
            <a:endParaRPr lang="en-US"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143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None/>
            </a:pPr>
            <a:r>
              <a:rPr lang="sr-Cyrl-CS" sz="2800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sr-Cyrl-C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Abraham Maslow                           Robert R. Holt</a:t>
            </a:r>
            <a:endParaRPr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42" name="Google Shape;442;p70" descr="Abraham Maslow.jpe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457200" y="2133600"/>
            <a:ext cx="4572000" cy="3199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3" name="Google Shape;443;p70" descr="Robert R. Holt.jpeg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5181600" y="2133599"/>
            <a:ext cx="2439924" cy="3199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183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sr-Latn-RS" sz="4800" dirty="0"/>
              <a:t>H</a:t>
            </a:r>
            <a:r>
              <a:rPr lang="sr-Cyrl-CS" sz="4800" dirty="0"/>
              <a:t>olističk</a:t>
            </a:r>
            <a:r>
              <a:rPr lang="sr-Latn-RS" sz="4800" dirty="0"/>
              <a:t>a</a:t>
            </a:r>
            <a:r>
              <a:rPr lang="sr-Cyrl-CS" sz="4800" dirty="0"/>
              <a:t> perspektiv</a:t>
            </a:r>
            <a:r>
              <a:rPr lang="sr-Latn-RS" sz="4800" dirty="0"/>
              <a:t>a</a:t>
            </a:r>
            <a:endParaRPr lang="en-US" dirty="0"/>
          </a:p>
        </p:txBody>
      </p:sp>
      <p:sp>
        <p:nvSpPr>
          <p:cNvPr id="458" name="Google Shape;458;p73"/>
          <p:cNvSpPr txBox="1">
            <a:spLocks noGrp="1"/>
          </p:cNvSpPr>
          <p:nvPr>
            <p:ph idx="1"/>
          </p:nvPr>
        </p:nvSpPr>
        <p:spPr>
          <a:xfrm>
            <a:off x="457200" y="1371600"/>
            <a:ext cx="76200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14300" lvl="0" indent="0">
              <a:buNone/>
            </a:pPr>
            <a:r>
              <a:rPr lang="sr-Cyrl-CS" sz="3100" dirty="0"/>
              <a:t>Kliničar kao </a:t>
            </a:r>
            <a:r>
              <a:rPr lang="sr-Cyrl-CS" sz="3100" i="1" dirty="0"/>
              <a:t>ekspert za ljudsko ponašanje</a:t>
            </a:r>
            <a:r>
              <a:rPr lang="sr-Latn-RS" sz="3100" i="1" dirty="0"/>
              <a:t>:</a:t>
            </a:r>
            <a:r>
              <a:rPr lang="sr-Cyrl-CS" sz="3100" dirty="0"/>
              <a:t> </a:t>
            </a:r>
            <a:endParaRPr lang="en-US" sz="3100" dirty="0"/>
          </a:p>
          <a:p>
            <a:pPr lvl="0"/>
            <a:r>
              <a:rPr lang="sr-Cyrl-CS" sz="3100" dirty="0"/>
              <a:t>nosi se sa kompleksnim procesima, </a:t>
            </a:r>
            <a:endParaRPr lang="en-US" sz="3100" dirty="0"/>
          </a:p>
          <a:p>
            <a:pPr lvl="0"/>
            <a:r>
              <a:rPr lang="sr-Latn-RS" sz="3100" dirty="0"/>
              <a:t>nastoji da </a:t>
            </a:r>
            <a:r>
              <a:rPr lang="sr-Cyrl-CS" sz="3100" dirty="0"/>
              <a:t>razume podatke sa testova u </a:t>
            </a:r>
            <a:r>
              <a:rPr lang="sr-Cyrl-CS" sz="3100" i="1" dirty="0"/>
              <a:t>kontekstu </a:t>
            </a:r>
            <a:r>
              <a:rPr lang="sr-Cyrl-CS" sz="3100" dirty="0"/>
              <a:t>ispitanikovog života,</a:t>
            </a:r>
            <a:endParaRPr lang="en-US" sz="3100" dirty="0"/>
          </a:p>
          <a:p>
            <a:pPr lvl="0"/>
            <a:r>
              <a:rPr lang="sr-Cyrl-CS" sz="3100" dirty="0"/>
              <a:t>poseduje znanja koja se tiču problematičnih oblasti ljudskog ponašanja i potom, na osnovu tih saznanja, </a:t>
            </a:r>
            <a:endParaRPr lang="en-US" sz="3100" dirty="0"/>
          </a:p>
          <a:p>
            <a:pPr lvl="0"/>
            <a:r>
              <a:rPr lang="sr-Cyrl-CS" sz="3100" i="1" dirty="0"/>
              <a:t>obrazuje opštu ideju o ponašanju </a:t>
            </a:r>
            <a:r>
              <a:rPr lang="sr-Cyrl-CS" sz="3100" dirty="0"/>
              <a:t>koje promatra i meri,</a:t>
            </a:r>
            <a:endParaRPr lang="en-US" sz="3100" dirty="0"/>
          </a:p>
          <a:p>
            <a:pPr lvl="0"/>
            <a:r>
              <a:rPr lang="sr-Cyrl-CS" sz="3100" i="1" dirty="0"/>
              <a:t>poznaje oblasti </a:t>
            </a:r>
            <a:r>
              <a:rPr lang="sr-Cyrl-CS" sz="3100" dirty="0"/>
              <a:t>iz kojih će prikupljati relevantne podatke.</a:t>
            </a:r>
            <a:endParaRPr lang="sr-Latn-RS" sz="3100" dirty="0"/>
          </a:p>
          <a:p>
            <a:pPr marL="114300" lvl="0" indent="0">
              <a:buNone/>
            </a:pPr>
            <a:endParaRPr lang="sr-Latn-RS" sz="3100" dirty="0"/>
          </a:p>
          <a:p>
            <a:pPr marL="114300" lvl="0" indent="0">
              <a:buNone/>
            </a:pPr>
            <a:r>
              <a:rPr lang="sr-Cyrl-CS" sz="3100" b="1" dirty="0"/>
              <a:t>Osnovna pretpostavka: </a:t>
            </a:r>
            <a:endParaRPr lang="en-US" sz="3100" b="1" dirty="0"/>
          </a:p>
          <a:p>
            <a:pPr lvl="0"/>
            <a:r>
              <a:rPr lang="ru-RU" sz="3100" dirty="0"/>
              <a:t>mnogostruka uzročnost,</a:t>
            </a:r>
            <a:endParaRPr lang="en-US" sz="3100" dirty="0"/>
          </a:p>
          <a:p>
            <a:pPr lvl="0"/>
            <a:r>
              <a:rPr lang="ru-RU" sz="3100" dirty="0"/>
              <a:t>međusobni </a:t>
            </a:r>
            <a:r>
              <a:rPr lang="sr-Latn-RS" sz="3100" dirty="0"/>
              <a:t> </a:t>
            </a:r>
            <a:r>
              <a:rPr lang="ru-RU" sz="3100" dirty="0"/>
              <a:t>uticaji, i</a:t>
            </a:r>
            <a:endParaRPr lang="en-US" sz="3100" dirty="0"/>
          </a:p>
          <a:p>
            <a:pPr lvl="0"/>
            <a:r>
              <a:rPr lang="ru-RU" sz="3100" dirty="0"/>
              <a:t>mnogostruki odnosi.</a:t>
            </a:r>
            <a:endParaRPr lang="en-US" sz="3100" dirty="0"/>
          </a:p>
          <a:p>
            <a:pPr lvl="0" indent="-342900" algn="just">
              <a:lnSpc>
                <a:spcPct val="90000"/>
              </a:lnSpc>
              <a:spcBef>
                <a:spcPts val="0"/>
              </a:spcBef>
              <a:buClr>
                <a:srgbClr val="FFFF00"/>
              </a:buClr>
              <a:buSzPts val="2960"/>
              <a:buNone/>
            </a:pPr>
            <a:endParaRPr sz="296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6147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Izvori greške u zaključivanju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5029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r-Latn-RS" b="1" dirty="0"/>
              <a:t>Simplifikacija, šematizacija</a:t>
            </a:r>
            <a:r>
              <a:rPr lang="sr-Latn-RS" dirty="0"/>
              <a:t>- uklapanje u teoriju ili u dijagnostičku kategoriju, preterana generalizacija, zanemarivanje individualnosti, kulturološkog konteksa, </a:t>
            </a:r>
            <a:br>
              <a:rPr lang="sr-Latn-RS" dirty="0"/>
            </a:br>
            <a:r>
              <a:rPr lang="sr-Latn-RS" dirty="0"/>
              <a:t>(npr. anksiozni poremećaj bez razumevanja efekata na kognitivno i socijalno funkcionisanje u specifičnom kontekstu; da li je prihvatljivo biti depresivan u nekoj kulturi)</a:t>
            </a:r>
          </a:p>
          <a:p>
            <a:pPr>
              <a:spcBef>
                <a:spcPts val="1200"/>
              </a:spcBef>
            </a:pPr>
            <a:r>
              <a:rPr lang="sr-Latn-RS" b="1" dirty="0"/>
              <a:t>Hiperinflacija podataka- </a:t>
            </a:r>
            <a:r>
              <a:rPr lang="sr-Latn-RS" dirty="0"/>
              <a:t>problem selekcije bitnog od nebitnog, teškoće integracije, zanemarivanje kontradikcija, hiperinterpretacija i hiperpatologizacija </a:t>
            </a:r>
            <a:r>
              <a:rPr lang="sr-Latn-RS" i="1" dirty="0"/>
              <a:t>(„cigara je ponekad samo cigara“</a:t>
            </a:r>
            <a:r>
              <a:rPr lang="sr-Latn-RS" dirty="0"/>
              <a:t>)- </a:t>
            </a:r>
            <a:r>
              <a:rPr lang="sr-Latn-RS" u="sng" dirty="0"/>
              <a:t>testiranje hipoteza spram realnog života </a:t>
            </a:r>
            <a:r>
              <a:rPr lang="sr-Latn-RS" dirty="0"/>
              <a:t>– ponašanja ispitanika,  biografskih podataka i empirijske evaluacije indikatora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8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/>
              <a:t>Ps</a:t>
            </a:r>
            <a:r>
              <a:rPr lang="sr-Latn-RS" b="1" dirty="0"/>
              <a:t>ihološka</a:t>
            </a:r>
            <a:r>
              <a:rPr lang="hr-HR" b="1" dirty="0"/>
              <a:t> klinička procena</a:t>
            </a:r>
            <a:endParaRPr lang="sr-Latn-C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95289" y="1700212"/>
            <a:ext cx="7834311" cy="48529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1200"/>
              </a:spcAft>
            </a:pPr>
            <a:r>
              <a:rPr lang="hr-HR" sz="2400" dirty="0"/>
              <a:t>Bavi se </a:t>
            </a:r>
            <a:r>
              <a:rPr lang="hr-HR" sz="2400" b="1" i="1" dirty="0"/>
              <a:t>konstrukcijom, razvojem i primenom </a:t>
            </a:r>
            <a:r>
              <a:rPr lang="hr-HR" sz="2400" dirty="0"/>
              <a:t>psiholoških mernih instrumenata</a:t>
            </a:r>
            <a:r>
              <a:rPr lang="en-US" sz="2400" dirty="0"/>
              <a:t> (Berger)</a:t>
            </a:r>
            <a:r>
              <a:rPr lang="hr-HR" sz="2400" dirty="0"/>
              <a:t>.</a:t>
            </a:r>
          </a:p>
          <a:p>
            <a:pPr eaLnBrk="1" hangingPunct="1">
              <a:spcAft>
                <a:spcPts val="1200"/>
              </a:spcAft>
            </a:pPr>
            <a:r>
              <a:rPr lang="hr-HR" sz="2400" b="1" dirty="0"/>
              <a:t>Osnovni cilj </a:t>
            </a:r>
            <a:r>
              <a:rPr lang="hr-HR" sz="2400" dirty="0"/>
              <a:t>- </a:t>
            </a:r>
            <a:r>
              <a:rPr lang="hr-HR" sz="2400" i="1" dirty="0"/>
              <a:t>objektivna detekcija subjektivnih stanja</a:t>
            </a:r>
          </a:p>
          <a:p>
            <a:pPr>
              <a:spcAft>
                <a:spcPts val="1200"/>
              </a:spcAft>
            </a:pPr>
            <a:r>
              <a:rPr lang="hr-HR" sz="2400" b="1" dirty="0"/>
              <a:t>Postupak</a:t>
            </a:r>
            <a:r>
              <a:rPr lang="hr-HR" sz="2400" dirty="0"/>
              <a:t>- prikupljanje, </a:t>
            </a:r>
            <a:r>
              <a:rPr lang="en-US" sz="2400" dirty="0" err="1"/>
              <a:t>ocenjivanje</a:t>
            </a:r>
            <a:r>
              <a:rPr lang="en-US" sz="2400" dirty="0"/>
              <a:t>, </a:t>
            </a:r>
            <a:r>
              <a:rPr lang="hr-HR" sz="2400" dirty="0"/>
              <a:t>selekcija, analiza, interpretacija i integracija  podataka iz </a:t>
            </a:r>
            <a:r>
              <a:rPr lang="hr-HR" sz="2400" b="1" dirty="0"/>
              <a:t>različitih izvora </a:t>
            </a:r>
          </a:p>
          <a:p>
            <a:pPr eaLnBrk="1" hangingPunct="1">
              <a:spcAft>
                <a:spcPts val="1200"/>
              </a:spcAft>
            </a:pPr>
            <a:r>
              <a:rPr lang="en-US" sz="2400" dirty="0"/>
              <a:t>P</a:t>
            </a:r>
            <a:r>
              <a:rPr lang="hr-HR" sz="2400" dirty="0"/>
              <a:t>ovezivanje različitih podataka i testovnih indikatora sa konkretnim </a:t>
            </a:r>
            <a:r>
              <a:rPr lang="hr-HR" sz="2400" b="1" dirty="0"/>
              <a:t>pojedincem</a:t>
            </a:r>
          </a:p>
          <a:p>
            <a:pPr eaLnBrk="1" hangingPunct="1">
              <a:spcAft>
                <a:spcPts val="1200"/>
              </a:spcAft>
            </a:pPr>
            <a:r>
              <a:rPr lang="hr-HR" sz="2400" dirty="0"/>
              <a:t>Povezivanje procene sa specifičnim </a:t>
            </a:r>
            <a:r>
              <a:rPr lang="hr-HR" sz="2400" b="1" dirty="0"/>
              <a:t>ciljem, svrhom</a:t>
            </a:r>
            <a:endParaRPr lang="sr-Latn-CS" sz="2400" b="1" dirty="0"/>
          </a:p>
          <a:p>
            <a:pPr eaLnBrk="1" hangingPunct="1">
              <a:spcAft>
                <a:spcPts val="1200"/>
              </a:spcAft>
            </a:pPr>
            <a:r>
              <a:rPr lang="hr-HR" sz="2400" dirty="0"/>
              <a:t>Procena pojedinca integriše </a:t>
            </a:r>
            <a:r>
              <a:rPr lang="hr-HR" sz="2400" b="1" i="1" dirty="0"/>
              <a:t>metode</a:t>
            </a:r>
            <a:r>
              <a:rPr lang="hr-HR" sz="2400" dirty="0"/>
              <a:t> (</a:t>
            </a:r>
            <a:r>
              <a:rPr lang="en-US" sz="2400" dirty="0" err="1"/>
              <a:t>naturalisti</a:t>
            </a:r>
            <a:r>
              <a:rPr lang="sr-Latn-RS" sz="2400" dirty="0"/>
              <a:t>čke i </a:t>
            </a:r>
            <a:r>
              <a:rPr lang="hr-HR" sz="2400" dirty="0"/>
              <a:t>psihometrijske instrumente procene),  </a:t>
            </a:r>
            <a:r>
              <a:rPr lang="hr-HR" sz="2400" b="1" i="1" dirty="0"/>
              <a:t>teorijske koncepte </a:t>
            </a:r>
            <a:r>
              <a:rPr lang="hr-HR" sz="2400" dirty="0"/>
              <a:t>i </a:t>
            </a:r>
            <a:r>
              <a:rPr lang="hr-HR" sz="2400" b="1" i="1" dirty="0"/>
              <a:t>klasifikaciju mentalnih poremećaja</a:t>
            </a:r>
            <a:r>
              <a:rPr lang="hr-HR" sz="2400" dirty="0"/>
              <a:t>. </a:t>
            </a:r>
            <a:endParaRPr lang="sr-Latn-CS" sz="2400" dirty="0"/>
          </a:p>
          <a:p>
            <a:pPr eaLnBrk="1" hangingPunct="1"/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873273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b="1" dirty="0"/>
              <a:t>Principi procene</a:t>
            </a:r>
            <a:endParaRPr lang="en-US" b="1" dirty="0"/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539751" y="1527175"/>
            <a:ext cx="7842250" cy="492601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Holističk</a:t>
            </a:r>
            <a:r>
              <a:rPr lang="sr-Latn-RS" sz="2400" b="1" dirty="0"/>
              <a:t>i</a:t>
            </a:r>
            <a:r>
              <a:rPr lang="sr-Cyrl-CS" sz="2400" b="1" dirty="0"/>
              <a:t> pristup </a:t>
            </a:r>
            <a:r>
              <a:rPr lang="sr-Latn-RS" sz="2400" dirty="0"/>
              <a:t>-</a:t>
            </a:r>
            <a:r>
              <a:rPr lang="sr-Cyrl-CS" sz="2400" dirty="0"/>
              <a:t> uključuje procenu: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000" dirty="0"/>
              <a:t>teškoće i </a:t>
            </a:r>
            <a:r>
              <a:rPr lang="sr-Cyrl-CS" sz="2000" dirty="0"/>
              <a:t>snage</a:t>
            </a:r>
            <a:r>
              <a:rPr lang="en-US" sz="2000" dirty="0"/>
              <a:t>/</a:t>
            </a:r>
            <a:r>
              <a:rPr lang="sr-Latn-RS" sz="2000" dirty="0"/>
              <a:t>bolesno i zdravo</a:t>
            </a: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Cyrl-CS" sz="2000" dirty="0"/>
              <a:t> intrapsihičko, interpersonalno, bio-psiho-socijalni pristup</a:t>
            </a:r>
            <a:endParaRPr lang="en-US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Interakcijska</a:t>
            </a:r>
            <a:r>
              <a:rPr lang="sr-Cyrl-CS" sz="2400" dirty="0"/>
              <a:t>-međudejstvo spoljnih i unutrašnjih faktora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Sistemska</a:t>
            </a:r>
            <a:r>
              <a:rPr lang="sr-Cyrl-CS" sz="2400" dirty="0"/>
              <a:t>- procena </a:t>
            </a:r>
            <a:r>
              <a:rPr lang="sr-Latn-RS" sz="2400" dirty="0"/>
              <a:t>konteksta</a:t>
            </a:r>
            <a:r>
              <a:rPr lang="sr-Cyrl-CS" sz="2400" dirty="0"/>
              <a:t>,</a:t>
            </a:r>
            <a:r>
              <a:rPr lang="en-US" sz="2400" dirty="0"/>
              <a:t> me</a:t>
            </a:r>
            <a:r>
              <a:rPr lang="sr-Latn-RS" sz="2400" dirty="0"/>
              <a:t>đ</a:t>
            </a:r>
            <a:r>
              <a:rPr lang="en-US" sz="2400" dirty="0" err="1"/>
              <a:t>uzavisnost</a:t>
            </a:r>
            <a:r>
              <a:rPr lang="sr-Latn-RS" sz="2400" dirty="0"/>
              <a:t>, </a:t>
            </a:r>
            <a:r>
              <a:rPr lang="sr-Cyrl-CS" sz="2400" dirty="0"/>
              <a:t>ekološki</a:t>
            </a:r>
            <a:r>
              <a:rPr lang="sr-Latn-RS" sz="2400" dirty="0"/>
              <a:t> pristup (person –in- environment)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Idiografska</a:t>
            </a:r>
            <a:r>
              <a:rPr lang="sr-Latn-RS" sz="2400" dirty="0"/>
              <a:t>-individualna specifičnost pojedinca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sz="2400" b="1" dirty="0"/>
              <a:t>Nomotetska</a:t>
            </a:r>
            <a:r>
              <a:rPr lang="sr-Latn-RS" sz="2400" dirty="0"/>
              <a:t>- merenje, norme</a:t>
            </a:r>
            <a:r>
              <a:rPr lang="sr-Cyrl-CS" sz="2400" dirty="0"/>
              <a:t> </a:t>
            </a:r>
            <a:endParaRPr lang="en-US" sz="2400" dirty="0"/>
          </a:p>
          <a:p>
            <a:r>
              <a:rPr lang="sr-Latn-RS" sz="2400" b="1" dirty="0"/>
              <a:t>Uvažavanje</a:t>
            </a:r>
            <a:r>
              <a:rPr lang="sr-Cyrl-CS" sz="2400" b="1" dirty="0"/>
              <a:t> lične perspektive </a:t>
            </a:r>
            <a:r>
              <a:rPr lang="sr-Latn-RS" sz="2400" dirty="0"/>
              <a:t>ispitanika</a:t>
            </a:r>
            <a:endParaRPr lang="en-US" sz="24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62505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b="1" dirty="0"/>
              <a:t>Principi procene</a:t>
            </a:r>
            <a:endParaRPr lang="en-US" b="1" dirty="0"/>
          </a:p>
        </p:txBody>
      </p:sp>
      <p:sp>
        <p:nvSpPr>
          <p:cNvPr id="39939" name="Content Placeholder 2"/>
          <p:cNvSpPr>
            <a:spLocks noGrp="1"/>
          </p:cNvSpPr>
          <p:nvPr>
            <p:ph sz="quarter" idx="1"/>
          </p:nvPr>
        </p:nvSpPr>
        <p:spPr>
          <a:xfrm>
            <a:off x="611188" y="1628775"/>
            <a:ext cx="7618411" cy="5076825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Multimetodska</a:t>
            </a:r>
            <a:r>
              <a:rPr lang="sr-Cyrl-CS" sz="2400" dirty="0"/>
              <a:t>- više metoda </a:t>
            </a:r>
            <a:r>
              <a:rPr lang="sr-Latn-RS" sz="2400" dirty="0"/>
              <a:t>i</a:t>
            </a:r>
            <a:r>
              <a:rPr lang="sr-Cyrl-CS" sz="2400" dirty="0"/>
              <a:t> izvora</a:t>
            </a:r>
            <a:r>
              <a:rPr lang="sr-Latn-RS" sz="2400" dirty="0"/>
              <a:t> </a:t>
            </a:r>
            <a:r>
              <a:rPr lang="sr-Cyrl-CS" sz="2400" dirty="0"/>
              <a:t>procene </a:t>
            </a:r>
            <a:endParaRPr lang="sr-Latn-R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Kvantitativna i kvalitativna</a:t>
            </a:r>
            <a:endParaRPr lang="en-US" sz="2400" b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Cilju usmerena </a:t>
            </a:r>
            <a:r>
              <a:rPr lang="sr-Cyrl-CS" sz="2400" dirty="0"/>
              <a:t>– podaci u funkciji tretmana</a:t>
            </a:r>
            <a:r>
              <a:rPr lang="sr-Latn-RS" sz="2400" dirty="0"/>
              <a:t>, odluke</a:t>
            </a:r>
            <a:r>
              <a:rPr lang="sr-Cyrl-CS" sz="2400" dirty="0"/>
              <a:t>   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Specijalizovana </a:t>
            </a:r>
            <a:r>
              <a:rPr lang="sr-Cyrl-CS" sz="2400" dirty="0"/>
              <a:t>– posebni zadaci procene po potrebi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Bazirana na podacima</a:t>
            </a:r>
            <a:r>
              <a:rPr lang="sr-Cyrl-CS" sz="2400" dirty="0"/>
              <a:t>- ne pretpostavkama</a:t>
            </a:r>
            <a:r>
              <a:rPr lang="sr-Latn-RS" sz="2400" dirty="0"/>
              <a:t>, </a:t>
            </a:r>
            <a:r>
              <a:rPr lang="sr-Latn-RS" sz="2400" i="1" dirty="0"/>
              <a:t>evidance based</a:t>
            </a:r>
            <a:endParaRPr lang="en-US" sz="2400" i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Strukturisana</a:t>
            </a:r>
            <a:r>
              <a:rPr lang="sr-Cyrl-CS" sz="2400" dirty="0"/>
              <a:t>- u cilju evidencije, komunikacije,</a:t>
            </a:r>
            <a:r>
              <a:rPr lang="en-US" sz="2400" dirty="0"/>
              <a:t> </a:t>
            </a:r>
            <a:r>
              <a:rPr lang="sr-Cyrl-CS" sz="2400" dirty="0"/>
              <a:t>dokumentacije,  planiranja, praćenja, evaluacije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CS" sz="2400" b="1" dirty="0"/>
              <a:t>Participativna</a:t>
            </a:r>
            <a:r>
              <a:rPr lang="sr-Cyrl-CS" sz="2400" dirty="0"/>
              <a:t> – kolaborativna, feedback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/>
              <a:t>Rukovo</a:t>
            </a:r>
            <a:r>
              <a:rPr lang="sr-Latn-RS" sz="2400" b="1" dirty="0"/>
              <a:t>đ</a:t>
            </a:r>
            <a:r>
              <a:rPr lang="en-US" sz="2400" b="1" dirty="0" err="1"/>
              <a:t>ena</a:t>
            </a:r>
            <a:r>
              <a:rPr lang="en-US" sz="2400" b="1" dirty="0"/>
              <a:t> </a:t>
            </a:r>
            <a:r>
              <a:rPr lang="en-US" sz="2400" b="1" dirty="0" err="1"/>
              <a:t>eti</a:t>
            </a:r>
            <a:r>
              <a:rPr lang="sr-Latn-RS" sz="2400" b="1" dirty="0"/>
              <a:t>č</a:t>
            </a:r>
            <a:r>
              <a:rPr lang="en-US" sz="2400" b="1" dirty="0" err="1"/>
              <a:t>kim</a:t>
            </a:r>
            <a:r>
              <a:rPr lang="en-US" sz="2400" b="1" dirty="0"/>
              <a:t> </a:t>
            </a:r>
            <a:r>
              <a:rPr lang="en-US" sz="2400" b="1" dirty="0" err="1"/>
              <a:t>kodeksom</a:t>
            </a:r>
            <a:r>
              <a:rPr lang="en-US" sz="2400" b="1" dirty="0"/>
              <a:t>- </a:t>
            </a:r>
            <a:r>
              <a:rPr lang="en-US" sz="2400" dirty="0" err="1"/>
              <a:t>reguli</a:t>
            </a:r>
            <a:r>
              <a:rPr lang="sr-Latn-RS" sz="2400" dirty="0"/>
              <a:t>š</a:t>
            </a:r>
            <a:r>
              <a:rPr lang="en-US" sz="2400" dirty="0"/>
              <a:t>e </a:t>
            </a:r>
            <a:r>
              <a:rPr lang="en-US" sz="2400" dirty="0" err="1"/>
              <a:t>odnos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sr-Latn-RS" sz="2400" dirty="0"/>
              <a:t>klijentima/pacijentima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88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696200" cy="1066800"/>
          </a:xfrm>
        </p:spPr>
        <p:txBody>
          <a:bodyPr/>
          <a:lstStyle/>
          <a:p>
            <a:pPr>
              <a:defRPr/>
            </a:pPr>
            <a:r>
              <a:rPr lang="en-GB" dirty="0"/>
              <a:t>Psi</a:t>
            </a:r>
            <a:r>
              <a:rPr lang="sr-Latn-RS" dirty="0"/>
              <a:t>hološka klinička</a:t>
            </a:r>
            <a:r>
              <a:rPr lang="en-GB" dirty="0"/>
              <a:t> </a:t>
            </a:r>
            <a:r>
              <a:rPr lang="en-GB" dirty="0" err="1"/>
              <a:t>procena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924800" cy="5029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400" dirty="0" err="1"/>
              <a:t>Složen</a:t>
            </a:r>
            <a:r>
              <a:rPr lang="en-GB" sz="2400" dirty="0"/>
              <a:t> i </a:t>
            </a:r>
            <a:r>
              <a:rPr lang="en-GB" sz="2400" dirty="0" err="1"/>
              <a:t>interaktiv</a:t>
            </a:r>
            <a:r>
              <a:rPr lang="sr-Latn-RS" sz="2400" dirty="0"/>
              <a:t>a</a:t>
            </a:r>
            <a:r>
              <a:rPr lang="en-GB" sz="2400" dirty="0"/>
              <a:t>n </a:t>
            </a:r>
            <a:r>
              <a:rPr lang="en-GB" sz="2400" b="1" i="1" dirty="0" err="1"/>
              <a:t>proces</a:t>
            </a:r>
            <a:r>
              <a:rPr lang="en-GB" sz="2400" b="1" i="1" dirty="0"/>
              <a:t>  </a:t>
            </a:r>
            <a:r>
              <a:rPr lang="en-GB" sz="2400" b="1" i="1" dirty="0" err="1"/>
              <a:t>spoznaje</a:t>
            </a:r>
            <a:r>
              <a:rPr lang="en-GB" sz="2400" b="1" i="1" dirty="0"/>
              <a:t> </a:t>
            </a:r>
            <a:r>
              <a:rPr lang="en-GB" sz="2400" b="1" i="1" dirty="0" err="1"/>
              <a:t>pomoću</a:t>
            </a:r>
            <a:r>
              <a:rPr lang="en-GB" sz="2400" b="1" i="1" dirty="0"/>
              <a:t> </a:t>
            </a:r>
            <a:r>
              <a:rPr lang="en-GB" sz="2400" b="1" i="1" dirty="0" err="1"/>
              <a:t>specifične</a:t>
            </a:r>
            <a:r>
              <a:rPr lang="en-GB" sz="2400" b="1" i="1" dirty="0"/>
              <a:t> </a:t>
            </a:r>
            <a:r>
              <a:rPr lang="en-GB" sz="2400" b="1" i="1" dirty="0" err="1"/>
              <a:t>metodske</a:t>
            </a:r>
            <a:r>
              <a:rPr lang="en-GB" sz="2400" b="1" i="1" dirty="0"/>
              <a:t> </a:t>
            </a:r>
            <a:r>
              <a:rPr lang="en-GB" sz="2400" b="1" i="1" dirty="0" err="1"/>
              <a:t>forme</a:t>
            </a:r>
            <a:r>
              <a:rPr lang="en-GB" sz="2400" b="1" i="1" dirty="0"/>
              <a:t>. </a:t>
            </a:r>
            <a:endParaRPr lang="sr-Latn-RS" sz="2400" b="1" i="1" dirty="0"/>
          </a:p>
          <a:p>
            <a:pPr>
              <a:defRPr/>
            </a:pPr>
            <a:r>
              <a:rPr lang="sr-Latn-RS" sz="2400" b="1" dirty="0"/>
              <a:t>R</a:t>
            </a:r>
            <a:r>
              <a:rPr lang="en-GB" sz="2400" b="1" dirty="0" err="1"/>
              <a:t>eferentn</a:t>
            </a:r>
            <a:r>
              <a:rPr lang="sr-Latn-RS" sz="2400" b="1" dirty="0"/>
              <a:t>i</a:t>
            </a:r>
            <a:r>
              <a:rPr lang="en-GB" sz="2400" b="1" dirty="0"/>
              <a:t> </a:t>
            </a:r>
            <a:r>
              <a:rPr lang="en-GB" sz="2400" b="1" dirty="0" err="1"/>
              <a:t>okvir</a:t>
            </a:r>
            <a:r>
              <a:rPr lang="en-GB" sz="2400" b="1" dirty="0"/>
              <a:t> </a:t>
            </a:r>
            <a:r>
              <a:rPr lang="sr-Latn-RS" sz="2400" dirty="0"/>
              <a:t>-</a:t>
            </a:r>
            <a:r>
              <a:rPr lang="en-GB" sz="2400" dirty="0" err="1"/>
              <a:t>psihološk</a:t>
            </a:r>
            <a:r>
              <a:rPr lang="sr-Latn-RS" sz="2400" dirty="0"/>
              <a:t>e</a:t>
            </a:r>
            <a:r>
              <a:rPr lang="en-GB" sz="2400" dirty="0"/>
              <a:t> </a:t>
            </a:r>
            <a:r>
              <a:rPr lang="en-GB" sz="2400" dirty="0" err="1"/>
              <a:t>teorij</a:t>
            </a:r>
            <a:r>
              <a:rPr lang="sr-Latn-RS" sz="2400" dirty="0"/>
              <a:t>e</a:t>
            </a:r>
            <a:r>
              <a:rPr lang="en-GB" sz="2400" dirty="0"/>
              <a:t> </a:t>
            </a:r>
            <a:r>
              <a:rPr lang="en-GB" sz="2400" dirty="0" err="1"/>
              <a:t>ličnosti</a:t>
            </a:r>
            <a:r>
              <a:rPr lang="en-GB" sz="2400" dirty="0"/>
              <a:t>, </a:t>
            </a:r>
            <a:r>
              <a:rPr lang="en-GB" sz="2400" dirty="0" err="1"/>
              <a:t>psihijatrijska</a:t>
            </a:r>
            <a:r>
              <a:rPr lang="en-GB" sz="2400" dirty="0"/>
              <a:t> </a:t>
            </a:r>
            <a:r>
              <a:rPr lang="en-GB" sz="2400" dirty="0" err="1"/>
              <a:t>klasifikacija</a:t>
            </a:r>
            <a:r>
              <a:rPr lang="en-GB" sz="2400" dirty="0"/>
              <a:t> </a:t>
            </a:r>
            <a:r>
              <a:rPr lang="en-GB" sz="2400" dirty="0" err="1"/>
              <a:t>mentalnih</a:t>
            </a:r>
            <a:r>
              <a:rPr lang="en-GB" sz="2400" dirty="0"/>
              <a:t> </a:t>
            </a:r>
            <a:r>
              <a:rPr lang="en-GB" sz="2400" dirty="0" err="1"/>
              <a:t>poremećaja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metode</a:t>
            </a:r>
            <a:r>
              <a:rPr lang="en-GB" sz="2400" dirty="0"/>
              <a:t> </a:t>
            </a:r>
            <a:r>
              <a:rPr lang="en-GB" sz="2400" dirty="0" err="1"/>
              <a:t>procene</a:t>
            </a:r>
            <a:r>
              <a:rPr lang="en-GB" sz="2400" dirty="0"/>
              <a:t>.</a:t>
            </a:r>
            <a:r>
              <a:rPr lang="sr-Latn-RS" sz="2400" dirty="0"/>
              <a:t>                                  </a:t>
            </a:r>
          </a:p>
          <a:p>
            <a:pPr marL="114300" indent="0">
              <a:buNone/>
              <a:defRPr/>
            </a:pPr>
            <a:r>
              <a:rPr lang="sr-Latn-RS" sz="2400" b="1" dirty="0"/>
              <a:t>                                     </a:t>
            </a:r>
            <a:r>
              <a:rPr lang="en-GB" sz="2400" b="1" dirty="0" err="1"/>
              <a:t>Teorija</a:t>
            </a:r>
            <a:r>
              <a:rPr lang="en-GB" sz="2400" b="1" dirty="0"/>
              <a:t> </a:t>
            </a:r>
            <a:r>
              <a:rPr lang="sr-Latn-RS" sz="2400" b="1" dirty="0"/>
              <a:t>ličnosti</a:t>
            </a:r>
            <a:endParaRPr lang="en-US" sz="2400" dirty="0"/>
          </a:p>
          <a:p>
            <a:pPr>
              <a:defRPr/>
            </a:pPr>
            <a:endParaRPr lang="en-US" sz="2400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en-GB" sz="2400" b="1" i="1" dirty="0"/>
              <a:t>                                     </a:t>
            </a:r>
            <a:endParaRPr lang="en-US" sz="2400" dirty="0"/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sz="2400" b="1" dirty="0"/>
              <a:t>         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sr-Latn-RS" sz="2400" b="1" dirty="0"/>
              <a:t>        </a:t>
            </a:r>
            <a:r>
              <a:rPr lang="en-US" sz="2400" b="1" dirty="0"/>
              <a:t>Dg.</a:t>
            </a:r>
            <a:r>
              <a:rPr lang="en-GB" sz="2400" b="1" dirty="0" err="1"/>
              <a:t>klasifikacija</a:t>
            </a:r>
            <a:r>
              <a:rPr lang="en-GB" sz="2400" b="1" dirty="0"/>
              <a:t> </a:t>
            </a:r>
            <a:r>
              <a:rPr lang="sr-Latn-RS" sz="2400" b="1" dirty="0"/>
              <a:t>                                   M</a:t>
            </a:r>
            <a:r>
              <a:rPr lang="en-GB" sz="2400" b="1" dirty="0" err="1"/>
              <a:t>etod</a:t>
            </a:r>
            <a:r>
              <a:rPr lang="sr-Latn-RS" sz="2400" b="1" dirty="0"/>
              <a:t>e procene</a:t>
            </a:r>
            <a:br>
              <a:rPr lang="en-GB" sz="2400" b="1" dirty="0"/>
            </a:br>
            <a:r>
              <a:rPr lang="en-GB" sz="2400" b="1" dirty="0"/>
              <a:t>             </a:t>
            </a:r>
            <a:r>
              <a:rPr lang="en-GB" sz="2400" b="1" dirty="0" err="1"/>
              <a:t>poreme</a:t>
            </a:r>
            <a:r>
              <a:rPr lang="sr-Latn-RS" sz="2400" b="1" dirty="0"/>
              <a:t>ćaja                                             TTS</a:t>
            </a:r>
            <a:endParaRPr lang="en-US" sz="2400" dirty="0"/>
          </a:p>
          <a:p>
            <a:pPr>
              <a:defRPr/>
            </a:pPr>
            <a:r>
              <a:rPr lang="en-GB" sz="2400" dirty="0" err="1"/>
              <a:t>uloga</a:t>
            </a:r>
            <a:r>
              <a:rPr lang="en-GB" sz="2400" dirty="0"/>
              <a:t> </a:t>
            </a:r>
            <a:r>
              <a:rPr lang="en-GB" sz="2400" dirty="0" err="1"/>
              <a:t>psiho</a:t>
            </a:r>
            <a:r>
              <a:rPr lang="sr-Latn-RS" sz="2400" dirty="0"/>
              <a:t>loške procene</a:t>
            </a:r>
            <a:r>
              <a:rPr lang="en-GB" sz="2400" dirty="0"/>
              <a:t> u </a:t>
            </a:r>
            <a:r>
              <a:rPr lang="en-GB" sz="2400" dirty="0" err="1"/>
              <a:t>psihijatriji</a:t>
            </a:r>
            <a:r>
              <a:rPr lang="en-GB" sz="2400" dirty="0"/>
              <a:t> </a:t>
            </a:r>
            <a:r>
              <a:rPr lang="en-GB" sz="2400" dirty="0" err="1"/>
              <a:t>bitno</a:t>
            </a:r>
            <a:r>
              <a:rPr lang="en-GB" sz="2400" dirty="0"/>
              <a:t> je </a:t>
            </a:r>
            <a:r>
              <a:rPr lang="en-GB" sz="2400" dirty="0" err="1"/>
              <a:t>određena</a:t>
            </a:r>
            <a:r>
              <a:rPr lang="en-GB" sz="2400" dirty="0"/>
              <a:t> </a:t>
            </a:r>
            <a:r>
              <a:rPr lang="en-GB" sz="2400" dirty="0" err="1"/>
              <a:t>problemima</a:t>
            </a:r>
            <a:r>
              <a:rPr lang="en-GB" sz="2400" dirty="0"/>
              <a:t> </a:t>
            </a:r>
            <a:r>
              <a:rPr lang="en-GB" sz="2400" dirty="0" err="1"/>
              <a:t>koji</a:t>
            </a:r>
            <a:r>
              <a:rPr lang="en-GB" sz="2400" dirty="0"/>
              <a:t> </a:t>
            </a:r>
            <a:r>
              <a:rPr lang="en-GB" sz="2400" dirty="0" err="1"/>
              <a:t>proističu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njihovih</a:t>
            </a:r>
            <a:r>
              <a:rPr lang="en-GB" sz="2400" dirty="0"/>
              <a:t> </a:t>
            </a:r>
            <a:r>
              <a:rPr lang="en-GB" sz="2400" u="sng" dirty="0" err="1"/>
              <a:t>međusobnih</a:t>
            </a:r>
            <a:r>
              <a:rPr lang="en-GB" sz="2400" u="sng" dirty="0"/>
              <a:t> </a:t>
            </a:r>
            <a:r>
              <a:rPr lang="en-GB" sz="2400" u="sng" dirty="0" err="1"/>
              <a:t>odnosa</a:t>
            </a:r>
            <a:endParaRPr lang="hr-HR" sz="2400" u="sng" dirty="0"/>
          </a:p>
          <a:p>
            <a:pPr marL="114300" indent="0">
              <a:buNone/>
              <a:defRPr/>
            </a:pPr>
            <a:r>
              <a:rPr lang="hr-HR" sz="2400" dirty="0"/>
              <a:t>   (komplementarnost koncepata i kompetitivnost struka)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203574" y="3581400"/>
            <a:ext cx="2054226" cy="1676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r-Latn-RS" b="1" dirty="0"/>
              <a:t>osoba      </a:t>
            </a:r>
            <a:r>
              <a:rPr lang="sr-Latn-RS" sz="1600" b="1" dirty="0"/>
              <a:t> 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1987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600" b="1" i="1" dirty="0" err="1"/>
              <a:t>Metode</a:t>
            </a:r>
            <a:r>
              <a:rPr lang="en-GB" sz="3600" b="1" i="1" dirty="0"/>
              <a:t> </a:t>
            </a:r>
            <a:r>
              <a:rPr lang="en-GB" sz="3600" b="1" i="1" dirty="0" err="1"/>
              <a:t>dijagnostičke</a:t>
            </a:r>
            <a:r>
              <a:rPr lang="en-GB" sz="3600" b="1" i="1" dirty="0"/>
              <a:t> </a:t>
            </a:r>
            <a:r>
              <a:rPr lang="en-GB" sz="3600" b="1" i="1" dirty="0" err="1"/>
              <a:t>procene</a:t>
            </a:r>
            <a:r>
              <a:rPr lang="en-GB" sz="3600" i="1" dirty="0"/>
              <a:t> 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1625" y="1628775"/>
            <a:ext cx="7851775" cy="5040313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sr-Latn-RS" sz="2400" b="1" dirty="0"/>
              <a:t>H</a:t>
            </a:r>
            <a:r>
              <a:rPr lang="en-GB" sz="2400" b="1" dirty="0" err="1"/>
              <a:t>eterogeni</a:t>
            </a:r>
            <a:r>
              <a:rPr lang="en-GB" sz="2400" b="1" dirty="0"/>
              <a:t> </a:t>
            </a:r>
            <a:r>
              <a:rPr lang="en-GB" sz="2400" b="1" dirty="0" err="1"/>
              <a:t>skup</a:t>
            </a:r>
            <a:r>
              <a:rPr lang="en-GB" sz="2400" b="1" dirty="0"/>
              <a:t> </a:t>
            </a:r>
            <a:r>
              <a:rPr lang="en-GB" sz="2400" dirty="0" err="1"/>
              <a:t>testova</a:t>
            </a:r>
            <a:r>
              <a:rPr lang="en-GB" sz="2400" dirty="0"/>
              <a:t>, </a:t>
            </a:r>
            <a:r>
              <a:rPr lang="en-GB" sz="2400" dirty="0" err="1"/>
              <a:t>tehnika</a:t>
            </a:r>
            <a:r>
              <a:rPr lang="en-GB" sz="2400" dirty="0"/>
              <a:t> i </a:t>
            </a:r>
            <a:r>
              <a:rPr lang="en-GB" sz="2400" dirty="0" err="1"/>
              <a:t>skala</a:t>
            </a:r>
            <a:r>
              <a:rPr lang="en-GB" sz="2400" dirty="0"/>
              <a:t> </a:t>
            </a:r>
            <a:r>
              <a:rPr lang="en-GB" sz="2400" dirty="0" err="1"/>
              <a:t>koji</a:t>
            </a:r>
            <a:r>
              <a:rPr lang="en-GB" sz="2400" dirty="0"/>
              <a:t> </a:t>
            </a:r>
            <a:r>
              <a:rPr lang="en-GB" sz="2400" dirty="0" err="1"/>
              <a:t>potiču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dirty="0" err="1"/>
              <a:t>različitih</a:t>
            </a:r>
            <a:r>
              <a:rPr lang="en-GB" sz="2400" dirty="0"/>
              <a:t> </a:t>
            </a:r>
            <a:r>
              <a:rPr lang="en-GB" sz="2400" dirty="0" err="1"/>
              <a:t>teorijskih</a:t>
            </a:r>
            <a:r>
              <a:rPr lang="en-GB" sz="2400" dirty="0"/>
              <a:t> </a:t>
            </a:r>
            <a:r>
              <a:rPr lang="en-GB" sz="2400" dirty="0" err="1"/>
              <a:t>modela</a:t>
            </a:r>
            <a:r>
              <a:rPr lang="en-GB" sz="2400" dirty="0"/>
              <a:t> </a:t>
            </a:r>
            <a:r>
              <a:rPr lang="sr-Latn-RS" sz="2400" dirty="0"/>
              <a:t>ili nemju teorijsku osnovu, </a:t>
            </a:r>
            <a:r>
              <a:rPr lang="en-GB" sz="2400" dirty="0" err="1"/>
              <a:t>namenjenih</a:t>
            </a:r>
            <a:r>
              <a:rPr lang="en-GB" sz="2400" dirty="0"/>
              <a:t>  </a:t>
            </a:r>
            <a:r>
              <a:rPr lang="en-GB" sz="2400" dirty="0" err="1"/>
              <a:t>proceni</a:t>
            </a:r>
            <a:r>
              <a:rPr lang="en-GB" sz="2400" dirty="0"/>
              <a:t> </a:t>
            </a:r>
            <a:r>
              <a:rPr lang="en-GB" sz="2400" dirty="0" err="1"/>
              <a:t>različitih</a:t>
            </a:r>
            <a:r>
              <a:rPr lang="en-GB" sz="2400" dirty="0"/>
              <a:t> </a:t>
            </a:r>
            <a:r>
              <a:rPr lang="en-GB" sz="2400" dirty="0" err="1"/>
              <a:t>aspekata</a:t>
            </a:r>
            <a:r>
              <a:rPr lang="en-GB" sz="2400" dirty="0"/>
              <a:t> </a:t>
            </a:r>
            <a:r>
              <a:rPr lang="sr-Latn-RS" sz="2400" dirty="0"/>
              <a:t>osobe/</a:t>
            </a:r>
            <a:r>
              <a:rPr lang="en-GB" sz="2400" dirty="0" err="1"/>
              <a:t>ličnosti</a:t>
            </a:r>
            <a:r>
              <a:rPr lang="en-GB" sz="2400" dirty="0"/>
              <a:t>.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sr-Latn-RS" sz="2400" b="1" dirty="0"/>
              <a:t>P</a:t>
            </a:r>
            <a:r>
              <a:rPr lang="en-GB" sz="2400" b="1" dirty="0" err="1"/>
              <a:t>roblem</a:t>
            </a:r>
            <a:r>
              <a:rPr lang="en-GB" sz="2400" b="1" dirty="0"/>
              <a:t> </a:t>
            </a:r>
            <a:r>
              <a:rPr lang="sr-Latn-RS" sz="2400" b="1" dirty="0"/>
              <a:t>selekcije </a:t>
            </a:r>
            <a:r>
              <a:rPr lang="en-GB" sz="2400" dirty="0" err="1"/>
              <a:t>brojnih</a:t>
            </a:r>
            <a:r>
              <a:rPr lang="en-GB" sz="2400" dirty="0"/>
              <a:t> </a:t>
            </a:r>
            <a:r>
              <a:rPr lang="en-GB" sz="2400" dirty="0" err="1"/>
              <a:t>alternativnih</a:t>
            </a:r>
            <a:r>
              <a:rPr lang="en-GB" sz="2400" dirty="0"/>
              <a:t> </a:t>
            </a:r>
            <a:r>
              <a:rPr lang="en-GB" sz="2400" dirty="0" err="1"/>
              <a:t>testova</a:t>
            </a:r>
            <a:r>
              <a:rPr lang="en-GB" sz="2400" dirty="0"/>
              <a:t>, </a:t>
            </a:r>
            <a:r>
              <a:rPr lang="en-GB" sz="2400" dirty="0" err="1"/>
              <a:t>tehnika</a:t>
            </a:r>
            <a:r>
              <a:rPr lang="en-GB" sz="2400" dirty="0"/>
              <a:t> i </a:t>
            </a:r>
            <a:r>
              <a:rPr lang="en-GB" sz="2400" dirty="0" err="1"/>
              <a:t>skala</a:t>
            </a:r>
            <a:r>
              <a:rPr lang="en-GB" sz="2400" dirty="0"/>
              <a:t> </a:t>
            </a:r>
            <a:r>
              <a:rPr lang="en-GB" sz="2400" dirty="0" err="1"/>
              <a:t>procene</a:t>
            </a:r>
            <a:r>
              <a:rPr lang="en-GB" sz="2400" dirty="0"/>
              <a:t>. 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en-GB" sz="2400" b="1" dirty="0" err="1"/>
              <a:t>Kriterijumi</a:t>
            </a:r>
            <a:r>
              <a:rPr lang="en-GB" sz="2400" b="1" dirty="0"/>
              <a:t> </a:t>
            </a:r>
            <a:r>
              <a:rPr lang="en-GB" sz="2400" b="1" dirty="0" err="1"/>
              <a:t>izbora</a:t>
            </a:r>
            <a:r>
              <a:rPr lang="en-GB" sz="2400" b="1" dirty="0"/>
              <a:t> </a:t>
            </a:r>
            <a:r>
              <a:rPr lang="en-GB" sz="2400" dirty="0"/>
              <a:t>-</a:t>
            </a:r>
            <a:r>
              <a:rPr lang="en-GB" sz="2400" i="1" dirty="0" err="1"/>
              <a:t>psihometrijske</a:t>
            </a:r>
            <a:r>
              <a:rPr lang="en-GB" sz="2400" i="1" dirty="0"/>
              <a:t> </a:t>
            </a:r>
            <a:r>
              <a:rPr lang="en-GB" sz="2400" i="1" dirty="0" err="1"/>
              <a:t>karakteristike</a:t>
            </a:r>
            <a:r>
              <a:rPr lang="en-GB" sz="2400" dirty="0"/>
              <a:t> </a:t>
            </a:r>
            <a:r>
              <a:rPr lang="en-GB" sz="2400" dirty="0" err="1"/>
              <a:t>značajan</a:t>
            </a:r>
            <a:r>
              <a:rPr lang="en-GB" sz="2400" dirty="0"/>
              <a:t>, </a:t>
            </a:r>
            <a:r>
              <a:rPr lang="en-GB" sz="2400" dirty="0" err="1"/>
              <a:t>ali</a:t>
            </a:r>
            <a:r>
              <a:rPr lang="en-GB" sz="2400" dirty="0"/>
              <a:t> </a:t>
            </a:r>
            <a:r>
              <a:rPr lang="en-GB" sz="2400" dirty="0" err="1"/>
              <a:t>nedovoljan</a:t>
            </a:r>
            <a:r>
              <a:rPr lang="en-GB" sz="2400" dirty="0"/>
              <a:t> </a:t>
            </a:r>
            <a:r>
              <a:rPr lang="en-GB" sz="2400" dirty="0" err="1"/>
              <a:t>uslov</a:t>
            </a:r>
            <a:r>
              <a:rPr lang="en-GB" sz="2400" dirty="0"/>
              <a:t> za </a:t>
            </a:r>
            <a:r>
              <a:rPr lang="en-GB" sz="2400" dirty="0" err="1"/>
              <a:t>njihovu</a:t>
            </a:r>
            <a:r>
              <a:rPr lang="en-GB" sz="2400" dirty="0"/>
              <a:t> </a:t>
            </a:r>
            <a:r>
              <a:rPr lang="en-GB" sz="2400" dirty="0" err="1"/>
              <a:t>primenu</a:t>
            </a:r>
            <a:r>
              <a:rPr lang="en-GB" sz="2400" dirty="0"/>
              <a:t> u </a:t>
            </a:r>
            <a:r>
              <a:rPr lang="en-GB" sz="2400" dirty="0" err="1"/>
              <a:t>praksi</a:t>
            </a:r>
            <a:r>
              <a:rPr lang="en-GB" sz="2400" dirty="0"/>
              <a:t>. </a:t>
            </a:r>
            <a:endParaRPr lang="sr-Latn-RS" sz="2400" dirty="0"/>
          </a:p>
          <a:p>
            <a:pPr marL="0" indent="0">
              <a:spcAft>
                <a:spcPts val="600"/>
              </a:spcAft>
              <a:buFont typeface="Wingdings 2" pitchFamily="18" charset="2"/>
              <a:buNone/>
              <a:defRPr/>
            </a:pPr>
            <a:endParaRPr lang="en-US" sz="2400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57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92162"/>
          </a:xfrm>
        </p:spPr>
        <p:txBody>
          <a:bodyPr/>
          <a:lstStyle/>
          <a:p>
            <a:pPr>
              <a:defRPr/>
            </a:pPr>
            <a:r>
              <a:rPr lang="en-GB" sz="3200" b="1" i="1" dirty="0" err="1"/>
              <a:t>Metode</a:t>
            </a:r>
            <a:r>
              <a:rPr lang="en-GB" sz="3200" b="1" i="1" dirty="0"/>
              <a:t> </a:t>
            </a:r>
            <a:r>
              <a:rPr lang="en-GB" sz="3200" b="1" i="1" dirty="0" err="1"/>
              <a:t>dijagnostičke</a:t>
            </a:r>
            <a:r>
              <a:rPr lang="en-GB" sz="3200" b="1" i="1" dirty="0"/>
              <a:t> </a:t>
            </a:r>
            <a:r>
              <a:rPr lang="en-GB" sz="3200" b="1" i="1" dirty="0" err="1"/>
              <a:t>procene</a:t>
            </a:r>
            <a:r>
              <a:rPr lang="en-GB" sz="3200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9" y="1524000"/>
            <a:ext cx="7694611" cy="4964113"/>
          </a:xfrm>
        </p:spPr>
        <p:txBody>
          <a:bodyPr>
            <a:normAutofit/>
          </a:bodyPr>
          <a:lstStyle/>
          <a:p>
            <a:pPr indent="-342900">
              <a:defRPr/>
            </a:pPr>
            <a:r>
              <a:rPr lang="sr-Latn-RS" sz="2400" b="1" dirty="0" err="1"/>
              <a:t>U</a:t>
            </a:r>
            <a:r>
              <a:rPr lang="en-GB" sz="2400" b="1" dirty="0" err="1"/>
              <a:t>slovi</a:t>
            </a:r>
            <a:r>
              <a:rPr lang="en-GB" sz="2400" b="1" dirty="0"/>
              <a:t> </a:t>
            </a:r>
            <a:r>
              <a:rPr lang="en-GB" sz="2400" b="1" dirty="0" err="1"/>
              <a:t>primene</a:t>
            </a:r>
            <a:r>
              <a:rPr lang="en-GB" sz="2400" b="1" dirty="0"/>
              <a:t> </a:t>
            </a:r>
            <a:r>
              <a:rPr lang="en-GB" sz="2400" dirty="0" err="1"/>
              <a:t>metoda</a:t>
            </a:r>
            <a:r>
              <a:rPr lang="en-GB" sz="2400" dirty="0"/>
              <a:t> u </a:t>
            </a:r>
            <a:r>
              <a:rPr lang="sr-Latn-RS" sz="2400" dirty="0"/>
              <a:t>kliničkoj </a:t>
            </a:r>
            <a:r>
              <a:rPr lang="en-GB" sz="2400" dirty="0" err="1"/>
              <a:t>praksi</a:t>
            </a:r>
            <a:r>
              <a:rPr lang="sr-Latn-RS" sz="2400" dirty="0"/>
              <a:t>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sr-Latn-RS" sz="2400" dirty="0"/>
              <a:t>o</a:t>
            </a:r>
            <a:r>
              <a:rPr lang="en-GB" sz="2400" dirty="0" err="1"/>
              <a:t>buhvatnost</a:t>
            </a:r>
            <a:r>
              <a:rPr lang="en-GB" sz="2400" dirty="0"/>
              <a:t>,</a:t>
            </a:r>
            <a:endParaRPr lang="sr-Latn-RS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400" dirty="0" err="1"/>
              <a:t>relevantnost</a:t>
            </a:r>
            <a:r>
              <a:rPr lang="en-GB" sz="2400" dirty="0"/>
              <a:t>, </a:t>
            </a:r>
            <a:endParaRPr lang="sr-Latn-RS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sr-Latn-RS" sz="2400" dirty="0"/>
              <a:t>psihometrijski uslovi</a:t>
            </a:r>
            <a:r>
              <a:rPr lang="en-US" sz="2400" dirty="0"/>
              <a:t> (</a:t>
            </a:r>
            <a:r>
              <a:rPr lang="en-US" sz="2400" dirty="0" err="1"/>
              <a:t>validnost</a:t>
            </a:r>
            <a:r>
              <a:rPr lang="en-US" sz="2400" dirty="0"/>
              <a:t>, </a:t>
            </a:r>
            <a:r>
              <a:rPr lang="en-US" sz="2400" dirty="0" err="1"/>
              <a:t>pouzdanost</a:t>
            </a:r>
            <a:r>
              <a:rPr lang="en-US" sz="2400" dirty="0"/>
              <a:t>, </a:t>
            </a:r>
            <a:r>
              <a:rPr lang="en-US" sz="2400" dirty="0" err="1"/>
              <a:t>objektivnost</a:t>
            </a:r>
            <a:r>
              <a:rPr lang="en-US" sz="2400" dirty="0"/>
              <a:t>, </a:t>
            </a:r>
            <a:r>
              <a:rPr lang="en-US" sz="2400" dirty="0" err="1"/>
              <a:t>diskriminativnost</a:t>
            </a:r>
            <a:r>
              <a:rPr lang="en-US" sz="2400" dirty="0"/>
              <a:t>)</a:t>
            </a:r>
            <a:endParaRPr lang="sr-Latn-RS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400" dirty="0" err="1"/>
              <a:t>povezanost</a:t>
            </a:r>
            <a:r>
              <a:rPr lang="en-GB" sz="2400" dirty="0"/>
              <a:t> sa  </a:t>
            </a:r>
            <a:r>
              <a:rPr lang="en-GB" sz="2400" dirty="0" err="1"/>
              <a:t>pogodnim</a:t>
            </a:r>
            <a:r>
              <a:rPr lang="en-GB" sz="2400" dirty="0"/>
              <a:t> </a:t>
            </a:r>
            <a:r>
              <a:rPr lang="en-GB" sz="2400" dirty="0" err="1"/>
              <a:t>eksplanatornim</a:t>
            </a:r>
            <a:r>
              <a:rPr lang="en-GB" sz="2400" dirty="0"/>
              <a:t> </a:t>
            </a:r>
            <a:r>
              <a:rPr lang="en-GB" sz="2400" dirty="0" err="1"/>
              <a:t>modelom</a:t>
            </a:r>
            <a:r>
              <a:rPr lang="en-GB" sz="2400" dirty="0"/>
              <a:t> i </a:t>
            </a:r>
            <a:r>
              <a:rPr lang="en-GB" sz="2400" dirty="0" err="1"/>
              <a:t>klasifikacijom</a:t>
            </a:r>
            <a:r>
              <a:rPr lang="en-GB" sz="2400" dirty="0"/>
              <a:t> </a:t>
            </a:r>
            <a:r>
              <a:rPr lang="en-GB" sz="2400" dirty="0" err="1"/>
              <a:t>poremećaja</a:t>
            </a:r>
            <a:endParaRPr lang="hr-HR" sz="2400" dirty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sr-Latn-RS" sz="2400" dirty="0"/>
          </a:p>
          <a:p>
            <a:pPr>
              <a:defRPr/>
            </a:pPr>
            <a:r>
              <a:rPr lang="sr-Latn-RS" sz="2400" b="1" dirty="0"/>
              <a:t>Veza testa i kriterijumskog ponašanja-</a:t>
            </a:r>
            <a:br>
              <a:rPr lang="en-US" sz="2400" b="1" dirty="0"/>
            </a:br>
            <a:r>
              <a:rPr lang="sr-Latn-RS" sz="2400" dirty="0"/>
              <a:t>kliničko iskustvo; empirijska validacija</a:t>
            </a:r>
          </a:p>
          <a:p>
            <a:pPr>
              <a:defRPr/>
            </a:pPr>
            <a:r>
              <a:rPr lang="sr-Latn-RS" sz="2400" b="1" dirty="0"/>
              <a:t>Interpretacija</a:t>
            </a:r>
            <a:r>
              <a:rPr lang="sr-Latn-RS" sz="2400" dirty="0"/>
              <a:t>- teorija, autoritet ili tradicija</a:t>
            </a:r>
            <a:endParaRPr lang="en-US" sz="2400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02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20000" cy="762000"/>
          </a:xfrm>
        </p:spPr>
        <p:txBody>
          <a:bodyPr/>
          <a:lstStyle/>
          <a:p>
            <a:pPr>
              <a:defRPr/>
            </a:pPr>
            <a:r>
              <a:rPr lang="en-GB" sz="3200" b="1" i="1" dirty="0" err="1"/>
              <a:t>Metode</a:t>
            </a:r>
            <a:r>
              <a:rPr lang="en-GB" sz="3200" b="1" i="1" dirty="0"/>
              <a:t> </a:t>
            </a:r>
            <a:r>
              <a:rPr lang="en-GB" sz="3200" b="1" i="1" dirty="0" err="1"/>
              <a:t>dijagnostičke</a:t>
            </a:r>
            <a:r>
              <a:rPr lang="en-GB" sz="3200" b="1" i="1" dirty="0"/>
              <a:t> </a:t>
            </a:r>
            <a:r>
              <a:rPr lang="en-GB" sz="3200" b="1" i="1" dirty="0" err="1"/>
              <a:t>procene</a:t>
            </a:r>
            <a:r>
              <a:rPr lang="en-GB" sz="3200" i="1" dirty="0"/>
              <a:t> 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772400" cy="5029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sr-Latn-RS" sz="2400" dirty="0"/>
              <a:t>Neke</a:t>
            </a:r>
            <a:r>
              <a:rPr lang="en-GB" sz="2400" dirty="0"/>
              <a:t> </a:t>
            </a:r>
            <a:r>
              <a:rPr lang="en-GB" sz="2400" dirty="0" err="1"/>
              <a:t>metode</a:t>
            </a:r>
            <a:r>
              <a:rPr lang="en-GB" sz="2400" dirty="0"/>
              <a:t> </a:t>
            </a:r>
            <a:r>
              <a:rPr lang="en-GB" sz="2400" dirty="0" err="1"/>
              <a:t>nastale</a:t>
            </a:r>
            <a:r>
              <a:rPr lang="en-GB" sz="2400" dirty="0"/>
              <a:t> </a:t>
            </a:r>
            <a:r>
              <a:rPr lang="en-GB" sz="2400" dirty="0" err="1"/>
              <a:t>su</a:t>
            </a:r>
            <a:r>
              <a:rPr lang="en-GB" sz="2400" dirty="0"/>
              <a:t> </a:t>
            </a:r>
            <a:r>
              <a:rPr lang="en-GB" sz="2400" dirty="0" err="1"/>
              <a:t>kao</a:t>
            </a:r>
            <a:r>
              <a:rPr lang="en-GB" sz="2400" dirty="0"/>
              <a:t> </a:t>
            </a:r>
            <a:r>
              <a:rPr lang="en-GB" sz="2400" u="sng" dirty="0" err="1"/>
              <a:t>direktan</a:t>
            </a:r>
            <a:r>
              <a:rPr lang="en-GB" sz="2400" u="sng" dirty="0"/>
              <a:t> </a:t>
            </a:r>
            <a:r>
              <a:rPr lang="en-GB" sz="2400" u="sng" dirty="0" err="1"/>
              <a:t>produkt</a:t>
            </a:r>
            <a:r>
              <a:rPr lang="en-GB" sz="2400" u="sng" dirty="0"/>
              <a:t> </a:t>
            </a:r>
            <a:r>
              <a:rPr lang="en-GB" sz="2400" u="sng" dirty="0" err="1"/>
              <a:t>teorije</a:t>
            </a:r>
            <a:r>
              <a:rPr lang="en-GB" sz="2400" u="sng" dirty="0"/>
              <a:t> </a:t>
            </a:r>
          </a:p>
          <a:p>
            <a:pPr>
              <a:spcAft>
                <a:spcPts val="600"/>
              </a:spcAft>
            </a:pPr>
            <a:r>
              <a:rPr lang="sr-Latn-RS" sz="2400" dirty="0"/>
              <a:t>Ili </a:t>
            </a:r>
            <a:r>
              <a:rPr lang="en-GB" sz="2400" dirty="0" err="1"/>
              <a:t>su</a:t>
            </a:r>
            <a:r>
              <a:rPr lang="en-GB" sz="2400" dirty="0"/>
              <a:t> </a:t>
            </a:r>
            <a:r>
              <a:rPr lang="en-GB" sz="2400" dirty="0" err="1"/>
              <a:t>testovni</a:t>
            </a:r>
            <a:r>
              <a:rPr lang="en-GB" sz="2400" dirty="0"/>
              <a:t> </a:t>
            </a:r>
            <a:r>
              <a:rPr lang="en-GB" sz="2400" dirty="0" err="1"/>
              <a:t>indikatori</a:t>
            </a:r>
            <a:r>
              <a:rPr lang="en-GB" sz="2400" dirty="0"/>
              <a:t> </a:t>
            </a:r>
            <a:r>
              <a:rPr lang="en-GB" sz="2400" u="sng" dirty="0" err="1"/>
              <a:t>naknadno</a:t>
            </a:r>
            <a:r>
              <a:rPr lang="en-GB" sz="2400" u="sng" dirty="0"/>
              <a:t> </a:t>
            </a:r>
            <a:r>
              <a:rPr lang="en-GB" sz="2400" u="sng" dirty="0" err="1"/>
              <a:t>empirijski</a:t>
            </a:r>
            <a:r>
              <a:rPr lang="en-GB" sz="2400" u="sng" dirty="0"/>
              <a:t> </a:t>
            </a:r>
            <a:r>
              <a:rPr lang="en-GB" sz="2400" u="sng" dirty="0" err="1"/>
              <a:t>povezivani</a:t>
            </a:r>
            <a:r>
              <a:rPr lang="en-GB" sz="2400" u="sng" dirty="0"/>
              <a:t> </a:t>
            </a:r>
            <a:r>
              <a:rPr lang="en-GB" sz="2400" dirty="0"/>
              <a:t>sa </a:t>
            </a:r>
            <a:r>
              <a:rPr lang="en-GB" sz="2400" dirty="0" err="1"/>
              <a:t>određenim</a:t>
            </a:r>
            <a:r>
              <a:rPr lang="en-GB" sz="2400" dirty="0"/>
              <a:t> </a:t>
            </a:r>
            <a:r>
              <a:rPr lang="sr-Latn-RS" sz="2400" dirty="0"/>
              <a:t>karakteristi</a:t>
            </a:r>
            <a:r>
              <a:rPr lang="en-GB" sz="2400" dirty="0"/>
              <a:t>k</a:t>
            </a:r>
            <a:r>
              <a:rPr lang="sr-Latn-RS" sz="2400" dirty="0"/>
              <a:t>a</a:t>
            </a:r>
            <a:r>
              <a:rPr lang="en-GB" sz="2400" dirty="0"/>
              <a:t>ma </a:t>
            </a:r>
            <a:r>
              <a:rPr lang="en-GB" sz="2400" dirty="0" err="1"/>
              <a:t>ličnosti</a:t>
            </a:r>
            <a:r>
              <a:rPr lang="en-GB" sz="2400" dirty="0"/>
              <a:t> </a:t>
            </a:r>
            <a:r>
              <a:rPr lang="en-GB" sz="2400" dirty="0" err="1"/>
              <a:t>ili</a:t>
            </a:r>
            <a:r>
              <a:rPr lang="en-GB" sz="2400" dirty="0"/>
              <a:t> </a:t>
            </a:r>
            <a:r>
              <a:rPr lang="en-GB" sz="2400" dirty="0" err="1"/>
              <a:t>mentalnim</a:t>
            </a:r>
            <a:r>
              <a:rPr lang="en-GB" sz="2400" dirty="0"/>
              <a:t> </a:t>
            </a:r>
            <a:r>
              <a:rPr lang="en-GB" sz="2400" dirty="0" err="1"/>
              <a:t>poremećajima</a:t>
            </a:r>
            <a:r>
              <a:rPr lang="sr-Latn-RS" sz="2400" dirty="0"/>
              <a:t> (</a:t>
            </a:r>
            <a:r>
              <a:rPr lang="en-GB" sz="2400" dirty="0" err="1"/>
              <a:t>slučaj</a:t>
            </a:r>
            <a:r>
              <a:rPr lang="en-GB" sz="2400" dirty="0"/>
              <a:t>  </a:t>
            </a:r>
            <a:r>
              <a:rPr lang="en-GB" sz="2400" dirty="0" err="1"/>
              <a:t>klasične</a:t>
            </a:r>
            <a:r>
              <a:rPr lang="en-GB" sz="2400" dirty="0"/>
              <a:t> </a:t>
            </a:r>
            <a:r>
              <a:rPr lang="en-GB" sz="2400" b="1" dirty="0" err="1"/>
              <a:t>kliničke</a:t>
            </a:r>
            <a:r>
              <a:rPr lang="en-GB" sz="2400" b="1" dirty="0"/>
              <a:t> </a:t>
            </a:r>
            <a:r>
              <a:rPr lang="en-GB" sz="2400" b="1" dirty="0" err="1"/>
              <a:t>baterije</a:t>
            </a:r>
            <a:r>
              <a:rPr lang="en-GB" sz="2400" b="1" dirty="0"/>
              <a:t> </a:t>
            </a:r>
            <a:r>
              <a:rPr lang="sr-Latn-RS" sz="2400" b="1" dirty="0"/>
              <a:t>TTS)</a:t>
            </a:r>
            <a:r>
              <a:rPr lang="en-GB" sz="2400" dirty="0"/>
              <a:t>. </a:t>
            </a:r>
            <a:endParaRPr lang="sr-Latn-RS" sz="2400" dirty="0"/>
          </a:p>
          <a:p>
            <a:pPr>
              <a:spcAft>
                <a:spcPts val="600"/>
              </a:spcAft>
            </a:pPr>
            <a:r>
              <a:rPr lang="en-GB" sz="2400" dirty="0" err="1"/>
              <a:t>Multimetodski</a:t>
            </a:r>
            <a:r>
              <a:rPr lang="en-GB" sz="2400" dirty="0"/>
              <a:t> </a:t>
            </a:r>
            <a:r>
              <a:rPr lang="en-GB" sz="2400" dirty="0" err="1"/>
              <a:t>pristup</a:t>
            </a:r>
            <a:r>
              <a:rPr lang="en-GB" sz="2400" dirty="0"/>
              <a:t>  </a:t>
            </a:r>
            <a:r>
              <a:rPr lang="en-GB" sz="2400" dirty="0" err="1"/>
              <a:t>pati</a:t>
            </a:r>
            <a:r>
              <a:rPr lang="en-GB" sz="2400" dirty="0"/>
              <a:t> od </a:t>
            </a:r>
            <a:r>
              <a:rPr lang="en-GB" sz="2400" dirty="0" err="1"/>
              <a:t>problema</a:t>
            </a:r>
            <a:r>
              <a:rPr lang="en-GB" sz="2400" dirty="0"/>
              <a:t> </a:t>
            </a:r>
            <a:r>
              <a:rPr lang="en-GB" sz="2400" b="1" dirty="0" err="1"/>
              <a:t>inflacije</a:t>
            </a:r>
            <a:r>
              <a:rPr lang="en-GB" sz="2400" b="1" dirty="0"/>
              <a:t> i </a:t>
            </a:r>
            <a:r>
              <a:rPr lang="en-GB" sz="2400" b="1" dirty="0" err="1"/>
              <a:t>integracije</a:t>
            </a:r>
            <a:r>
              <a:rPr lang="en-GB" sz="2400" dirty="0"/>
              <a:t> </a:t>
            </a:r>
            <a:r>
              <a:rPr lang="en-GB" sz="2400" b="1" dirty="0" err="1"/>
              <a:t>podataka</a:t>
            </a:r>
            <a:r>
              <a:rPr lang="en-GB" sz="2400" dirty="0"/>
              <a:t> </a:t>
            </a:r>
            <a:r>
              <a:rPr lang="en-GB" sz="2400" dirty="0" err="1"/>
              <a:t>prikupljenih</a:t>
            </a:r>
            <a:r>
              <a:rPr lang="en-GB" sz="2400" dirty="0"/>
              <a:t> </a:t>
            </a:r>
            <a:r>
              <a:rPr lang="en-GB" sz="2400" dirty="0" err="1"/>
              <a:t>iz</a:t>
            </a:r>
            <a:r>
              <a:rPr lang="en-GB" sz="2400" dirty="0"/>
              <a:t> </a:t>
            </a:r>
            <a:r>
              <a:rPr lang="en-GB" sz="2400" u="sng" dirty="0" err="1"/>
              <a:t>heterogenih</a:t>
            </a:r>
            <a:r>
              <a:rPr lang="en-GB" sz="2400" u="sng" dirty="0"/>
              <a:t> </a:t>
            </a:r>
            <a:r>
              <a:rPr lang="en-GB" sz="2400" u="sng" dirty="0" err="1"/>
              <a:t>metodskih</a:t>
            </a:r>
            <a:r>
              <a:rPr lang="en-GB" sz="2400" u="sng" dirty="0"/>
              <a:t> i </a:t>
            </a:r>
            <a:r>
              <a:rPr lang="en-GB" sz="2400" u="sng" dirty="0" err="1"/>
              <a:t>teorijskih</a:t>
            </a:r>
            <a:r>
              <a:rPr lang="en-GB" sz="2400" u="sng" dirty="0"/>
              <a:t> </a:t>
            </a:r>
            <a:r>
              <a:rPr lang="en-GB" sz="2400" u="sng" dirty="0" err="1"/>
              <a:t>izvora</a:t>
            </a:r>
            <a:r>
              <a:rPr lang="en-GB" sz="2400" u="sng" dirty="0"/>
              <a:t> </a:t>
            </a:r>
            <a:r>
              <a:rPr lang="en-GB" sz="2400" dirty="0" err="1"/>
              <a:t>koji</a:t>
            </a:r>
            <a:r>
              <a:rPr lang="en-GB" sz="2400" dirty="0"/>
              <a:t> </a:t>
            </a:r>
            <a:r>
              <a:rPr lang="en-GB" sz="2400" dirty="0" err="1"/>
              <a:t>su</a:t>
            </a:r>
            <a:r>
              <a:rPr lang="en-GB" sz="2400" dirty="0"/>
              <a:t> </a:t>
            </a:r>
            <a:r>
              <a:rPr lang="en-GB" sz="2400" u="sng" dirty="0" err="1"/>
              <a:t>nedovoljno</a:t>
            </a:r>
            <a:r>
              <a:rPr lang="en-GB" sz="2400" u="sng" dirty="0"/>
              <a:t> </a:t>
            </a:r>
            <a:r>
              <a:rPr lang="en-GB" sz="2400" u="sng" dirty="0" err="1"/>
              <a:t>jasno</a:t>
            </a:r>
            <a:r>
              <a:rPr lang="en-GB" sz="2400" u="sng" dirty="0"/>
              <a:t> </a:t>
            </a:r>
            <a:r>
              <a:rPr lang="en-GB" sz="2400" u="sng" dirty="0" err="1"/>
              <a:t>povezani</a:t>
            </a:r>
            <a:r>
              <a:rPr lang="en-GB" sz="2400" u="sng" dirty="0"/>
              <a:t>  </a:t>
            </a:r>
            <a:r>
              <a:rPr lang="en-GB" sz="2400" dirty="0"/>
              <a:t>sa </a:t>
            </a:r>
            <a:r>
              <a:rPr lang="en-GB" sz="2400" dirty="0" err="1"/>
              <a:t>teorijom</a:t>
            </a:r>
            <a:r>
              <a:rPr lang="en-GB" sz="2400" dirty="0"/>
              <a:t> </a:t>
            </a:r>
            <a:r>
              <a:rPr lang="en-GB" sz="2400" dirty="0" err="1"/>
              <a:t>ličnosti</a:t>
            </a:r>
            <a:r>
              <a:rPr lang="en-GB" sz="2400" dirty="0"/>
              <a:t> i </a:t>
            </a:r>
            <a:r>
              <a:rPr lang="en-GB" sz="2400" dirty="0" err="1"/>
              <a:t>klasifikacijom</a:t>
            </a:r>
            <a:r>
              <a:rPr lang="en-GB" sz="2400" dirty="0"/>
              <a:t> </a:t>
            </a:r>
            <a:r>
              <a:rPr lang="en-GB" sz="2400" dirty="0" err="1"/>
              <a:t>poremećaja</a:t>
            </a:r>
            <a:r>
              <a:rPr lang="en-GB" sz="24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2400" dirty="0" err="1"/>
              <a:t>Kli</a:t>
            </a:r>
            <a:r>
              <a:rPr lang="sr-Latn-RS" sz="2400" dirty="0"/>
              <a:t>nički metod nije prost zbir testova, „</a:t>
            </a:r>
            <a:r>
              <a:rPr lang="sr-Latn-RS" sz="2400" i="1" dirty="0"/>
              <a:t>celina više od zbira delova“; </a:t>
            </a:r>
            <a:r>
              <a:rPr lang="sr-Latn-RS" sz="2400" u="sng" dirty="0"/>
              <a:t>element dobija značenje u kontekstu celine</a:t>
            </a:r>
            <a:endParaRPr lang="en-US" sz="2400" u="sng" dirty="0"/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5878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6629400" cy="990600"/>
          </a:xfrm>
        </p:spPr>
        <p:txBody>
          <a:bodyPr/>
          <a:lstStyle/>
          <a:p>
            <a:pPr lvl="0"/>
            <a:r>
              <a:rPr lang="sr-Latn-RS" sz="3200" dirty="0">
                <a:latin typeface="Times New Roman"/>
                <a:ea typeface="Times New Roman"/>
                <a:cs typeface="Times New Roman"/>
                <a:sym typeface="Times New Roman"/>
              </a:rPr>
              <a:t>METODOLOŠKA NAČELA KLINIČKOG PRISTUPA</a:t>
            </a:r>
            <a:endParaRPr lang="en-US" sz="3200" dirty="0"/>
          </a:p>
        </p:txBody>
      </p:sp>
      <p:sp>
        <p:nvSpPr>
          <p:cNvPr id="654" name="Google Shape;654;p108"/>
          <p:cNvSpPr txBox="1">
            <a:spLocks noGrp="1"/>
          </p:cNvSpPr>
          <p:nvPr>
            <p:ph idx="1"/>
          </p:nvPr>
        </p:nvSpPr>
        <p:spPr>
          <a:xfrm>
            <a:off x="457200" y="1371600"/>
            <a:ext cx="76200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>
              <a:buNone/>
            </a:pPr>
            <a:r>
              <a:rPr lang="sr-Latn-RS" sz="2000" dirty="0"/>
              <a:t>1. </a:t>
            </a:r>
            <a:r>
              <a:rPr lang="sr-Cyrl-CS" sz="2000" b="1" dirty="0"/>
              <a:t>SKUPINA KAO OKVIR</a:t>
            </a:r>
            <a:endParaRPr lang="en-US" sz="2000" b="1" dirty="0"/>
          </a:p>
          <a:p>
            <a:r>
              <a:rPr lang="ru-RU" sz="2000" dirty="0"/>
              <a:t>stav: ,,treba sagledati čitavu situaciju”,</a:t>
            </a:r>
            <a:endParaRPr lang="en-US" sz="2000" dirty="0"/>
          </a:p>
          <a:p>
            <a:r>
              <a:rPr lang="ru-RU" sz="2000" dirty="0"/>
              <a:t>tendencija ka optimalnoj informisanosti</a:t>
            </a:r>
            <a:r>
              <a:rPr lang="sr-Latn-RS" sz="2000" dirty="0"/>
              <a:t>- oslonac na</a:t>
            </a:r>
            <a:r>
              <a:rPr lang="ru-RU" sz="2000" dirty="0"/>
              <a:t> ve</a:t>
            </a:r>
            <a:r>
              <a:rPr lang="sr-Latn-RS" sz="2000" dirty="0"/>
              <a:t>ći</a:t>
            </a:r>
            <a:r>
              <a:rPr lang="ru-RU" sz="2000" dirty="0"/>
              <a:t> broj instrumenata,</a:t>
            </a:r>
            <a:endParaRPr lang="sr-Latn-RS" sz="2000" dirty="0"/>
          </a:p>
          <a:p>
            <a:r>
              <a:rPr lang="ru-RU" sz="2000" dirty="0"/>
              <a:t>klinička metoda predstavlja </a:t>
            </a:r>
            <a:r>
              <a:rPr lang="ru-RU" sz="2000" i="1" dirty="0"/>
              <a:t>agregat</a:t>
            </a:r>
            <a:r>
              <a:rPr lang="ru-RU" sz="2000" dirty="0"/>
              <a:t> ili </a:t>
            </a:r>
            <a:r>
              <a:rPr lang="ru-RU" sz="2000" i="1" dirty="0"/>
              <a:t>bateriju </a:t>
            </a:r>
            <a:r>
              <a:rPr lang="ru-RU" sz="2000" dirty="0"/>
              <a:t>više različitih instrumenata </a:t>
            </a:r>
            <a:r>
              <a:rPr lang="sr-Latn-RS" sz="2000" dirty="0"/>
              <a:t>i metoda</a:t>
            </a:r>
          </a:p>
          <a:p>
            <a:r>
              <a:rPr lang="sr-Latn-RS" sz="2000" dirty="0"/>
              <a:t>univerzalna (“triling“ WAIS, MMPI, Roršah/crtež lj.f.), specijalizovana, skraćena/ciljana skupina</a:t>
            </a:r>
          </a:p>
          <a:p>
            <a:endParaRPr lang="en-US" sz="2000" dirty="0"/>
          </a:p>
          <a:p>
            <a:pPr marL="114300" indent="0">
              <a:buNone/>
            </a:pPr>
            <a:r>
              <a:rPr lang="sr-Latn-RS" sz="2000" dirty="0"/>
              <a:t>2. </a:t>
            </a:r>
            <a:r>
              <a:rPr lang="en-US" sz="2000" b="1" dirty="0"/>
              <a:t>OTVORENOS</a:t>
            </a:r>
            <a:r>
              <a:rPr lang="sr-Latn-RS" sz="2000" b="1" dirty="0"/>
              <a:t>T</a:t>
            </a:r>
            <a:r>
              <a:rPr lang="en-US" sz="2000" b="1" dirty="0"/>
              <a:t> PSIHODIJAGNOSTIČKOG AGREGATA</a:t>
            </a:r>
          </a:p>
          <a:p>
            <a:r>
              <a:rPr lang="sr-Latn-RS" sz="2000" dirty="0"/>
              <a:t>Promena sastava baterije- zastarevanje, pojava novih testova, neke opstaju kroz sve periode, ali se usavršavaju</a:t>
            </a:r>
            <a:endParaRPr lang="en-US" sz="2000" dirty="0"/>
          </a:p>
          <a:p>
            <a:r>
              <a:rPr lang="sr-Latn-RS" sz="2000" b="1" dirty="0"/>
              <a:t>kliničke</a:t>
            </a:r>
            <a:r>
              <a:rPr lang="en-US" sz="2000" dirty="0"/>
              <a:t> </a:t>
            </a:r>
            <a:r>
              <a:rPr lang="en-US" sz="2000" b="1" dirty="0" err="1"/>
              <a:t>metod</a:t>
            </a:r>
            <a:r>
              <a:rPr lang="sr-Latn-RS" sz="2000" b="1" dirty="0"/>
              <a:t>e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istorij</a:t>
            </a:r>
            <a:r>
              <a:rPr lang="sr-Latn-RS" sz="2000" dirty="0"/>
              <a:t>a</a:t>
            </a:r>
            <a:r>
              <a:rPr lang="en-US" sz="2000" dirty="0"/>
              <a:t> </a:t>
            </a:r>
            <a:r>
              <a:rPr lang="en-US" sz="2000" dirty="0" err="1"/>
              <a:t>slučaja</a:t>
            </a:r>
            <a:r>
              <a:rPr lang="sr-Latn-RS" sz="2000" dirty="0"/>
              <a:t>/naturalističke</a:t>
            </a:r>
            <a:r>
              <a:rPr lang="en-US" sz="2000" dirty="0"/>
              <a:t>)</a:t>
            </a:r>
            <a:r>
              <a:rPr lang="sr-Latn-RS" sz="2000" dirty="0"/>
              <a:t> + </a:t>
            </a:r>
            <a:r>
              <a:rPr lang="en-US" sz="2000" dirty="0"/>
              <a:t> </a:t>
            </a:r>
            <a:r>
              <a:rPr lang="en-US" sz="2000" b="1" dirty="0" err="1"/>
              <a:t>psihološke</a:t>
            </a:r>
            <a:r>
              <a:rPr lang="en-US" sz="2000" dirty="0"/>
              <a:t> (T.T.S.)</a:t>
            </a:r>
          </a:p>
          <a:p>
            <a:pPr lvl="0" indent="-139700">
              <a:spcBef>
                <a:spcPts val="640"/>
              </a:spcBef>
              <a:buClr>
                <a:schemeClr val="lt1"/>
              </a:buClr>
              <a:buSzPts val="3200"/>
              <a:buNone/>
            </a:pPr>
            <a:endParaRPr lang="en-US" sz="1700" dirty="0">
              <a:solidFill>
                <a:srgbClr val="FFFF00"/>
              </a:solidFill>
            </a:endParaRPr>
          </a:p>
          <a:p>
            <a:pPr marL="114300" indent="0">
              <a:buNone/>
            </a:pP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73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3200" dirty="0">
                <a:latin typeface="Times New Roman"/>
                <a:ea typeface="Times New Roman"/>
                <a:cs typeface="Times New Roman"/>
                <a:sym typeface="Times New Roman"/>
              </a:rPr>
              <a:t>METODOLOŠKA NAČELA KLINIČKOG PRISTUPA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077200" cy="48768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/>
              <a:t>3. </a:t>
            </a:r>
            <a:r>
              <a:rPr lang="sr-Cyrl-RS" b="1" dirty="0"/>
              <a:t>FAVORIZOVANjE </a:t>
            </a:r>
            <a:r>
              <a:rPr lang="sr-Latn-RS" b="1" dirty="0"/>
              <a:t>TTS</a:t>
            </a:r>
            <a:r>
              <a:rPr lang="sr-Cyrl-RS" b="1" dirty="0"/>
              <a:t> ŠIROKOG DIJAPAZONA</a:t>
            </a:r>
            <a:endParaRPr lang="sr-Latn-RS" b="1" dirty="0"/>
          </a:p>
          <a:p>
            <a:r>
              <a:rPr lang="sr-Latn-RS" dirty="0"/>
              <a:t>Široki obuhvat-  naturalistički, kvalitativni pristup</a:t>
            </a:r>
            <a:r>
              <a:rPr lang="sr-Latn-RS" b="1" dirty="0"/>
              <a:t>- faza eksploracije</a:t>
            </a:r>
          </a:p>
          <a:p>
            <a:r>
              <a:rPr lang="sr-Latn-RS" dirty="0"/>
              <a:t>Ciljani, testovni pristup- </a:t>
            </a:r>
            <a:r>
              <a:rPr lang="sr-Latn-RS" b="1" dirty="0"/>
              <a:t>faza verifikacije</a:t>
            </a:r>
            <a:endParaRPr lang="en-US" b="1" dirty="0"/>
          </a:p>
          <a:p>
            <a:r>
              <a:rPr lang="sr-Latn-RS" dirty="0"/>
              <a:t>P</a:t>
            </a:r>
            <a:r>
              <a:rPr lang="sr-Cyrl-RS" dirty="0"/>
              <a:t>rednost imaju </a:t>
            </a:r>
            <a:r>
              <a:rPr lang="sr-Latn-RS" dirty="0"/>
              <a:t>instrumenti</a:t>
            </a:r>
            <a:r>
              <a:rPr lang="sr-Cyrl-RS" dirty="0"/>
              <a:t> širokog  (</a:t>
            </a:r>
            <a:r>
              <a:rPr lang="en-US" i="1" dirty="0"/>
              <a:t>wide band tests</a:t>
            </a:r>
            <a:r>
              <a:rPr lang="en-US" dirty="0"/>
              <a:t>)</a:t>
            </a:r>
            <a:r>
              <a:rPr lang="hr-HR" dirty="0"/>
              <a:t>,</a:t>
            </a:r>
            <a:r>
              <a:rPr lang="sr-Cyrl-RS" dirty="0"/>
              <a:t> ne uskog (</a:t>
            </a:r>
            <a:r>
              <a:rPr lang="en-US" i="1" dirty="0"/>
              <a:t>narrow band tests</a:t>
            </a:r>
            <a:r>
              <a:rPr lang="en-US" dirty="0"/>
              <a:t>) </a:t>
            </a:r>
            <a:r>
              <a:rPr lang="sr-Cyrl-RS" dirty="0"/>
              <a:t>dijapazona;</a:t>
            </a:r>
            <a:r>
              <a:rPr lang="sr-Latn-RS" dirty="0"/>
              <a:t> Omogućavaju kliničko zaključivanje, </a:t>
            </a:r>
            <a:r>
              <a:rPr lang="sr-Latn-RS" u="sng" dirty="0"/>
              <a:t>kvalitativni pristup, profil analiza </a:t>
            </a:r>
            <a:r>
              <a:rPr lang="sr-Latn-RS" dirty="0"/>
              <a:t>(WAIS, MMPI)</a:t>
            </a:r>
          </a:p>
          <a:p>
            <a:endParaRPr lang="sr-Latn-RS" dirty="0"/>
          </a:p>
          <a:p>
            <a:pPr marL="114300" indent="0">
              <a:buNone/>
            </a:pPr>
            <a:r>
              <a:rPr lang="en-US" b="1" dirty="0"/>
              <a:t>4. </a:t>
            </a:r>
            <a:r>
              <a:rPr lang="ru-RU" b="1" dirty="0"/>
              <a:t>NAČELO MULTIDIMENZIONALNOSTI  </a:t>
            </a:r>
            <a:endParaRPr lang="sr-Latn-RS" dirty="0"/>
          </a:p>
          <a:p>
            <a:r>
              <a:rPr lang="ru-RU" dirty="0"/>
              <a:t>nijedan test nije toliko širok da može sve izmeriti;</a:t>
            </a:r>
            <a:endParaRPr lang="en-US" dirty="0"/>
          </a:p>
          <a:p>
            <a:r>
              <a:rPr lang="ru-RU" dirty="0"/>
              <a:t>unakrsna validacija</a:t>
            </a:r>
            <a:r>
              <a:rPr lang="sr-Latn-RS" dirty="0"/>
              <a:t>-</a:t>
            </a:r>
            <a:r>
              <a:rPr lang="ru-RU" dirty="0"/>
              <a:t> ,,minimum grešaka, maksimum tačnosti” - Eksner, 1993.</a:t>
            </a:r>
            <a:endParaRPr lang="en-US" dirty="0"/>
          </a:p>
          <a:p>
            <a:r>
              <a:rPr lang="ru-RU" dirty="0"/>
              <a:t>kriterijum na osnovu kojih je sastavljena baterija ili agregat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2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Baterije TTS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05800" cy="4953000"/>
          </a:xfrm>
        </p:spPr>
        <p:txBody>
          <a:bodyPr>
            <a:normAutofit/>
          </a:bodyPr>
          <a:lstStyle/>
          <a:p>
            <a:r>
              <a:rPr lang="sr-Latn-RS" sz="2400" dirty="0"/>
              <a:t>Za procenu razvoja, sposobosti i ponašanja </a:t>
            </a:r>
            <a:r>
              <a:rPr lang="sr-Latn-RS" sz="2400" b="1" dirty="0"/>
              <a:t>dece</a:t>
            </a:r>
          </a:p>
          <a:p>
            <a:r>
              <a:rPr lang="sr-Latn-RS" sz="2400" dirty="0"/>
              <a:t>Za procenu </a:t>
            </a:r>
            <a:r>
              <a:rPr lang="sr-Latn-RS" sz="2400" b="1" dirty="0"/>
              <a:t>adolescenata i odraslih</a:t>
            </a:r>
          </a:p>
          <a:p>
            <a:r>
              <a:rPr lang="sr-Latn-RS" sz="2400" dirty="0"/>
              <a:t>Za procenu mentalnih disfunkcija usled oštećenja CNS-a -</a:t>
            </a:r>
            <a:r>
              <a:rPr lang="sr-Latn-RS" sz="2400" b="1" dirty="0"/>
              <a:t>neuropsihološka baterija</a:t>
            </a:r>
          </a:p>
          <a:p>
            <a:r>
              <a:rPr lang="sr-Latn-RS" sz="2400" dirty="0"/>
              <a:t>Za procenu </a:t>
            </a:r>
            <a:r>
              <a:rPr lang="sr-Latn-RS" sz="2400" b="1" dirty="0"/>
              <a:t>terapijskog potencijala </a:t>
            </a:r>
            <a:r>
              <a:rPr lang="sr-Latn-RS" sz="2400" dirty="0"/>
              <a:t>i evaluaciju psihoterapije- specijalizovana ili opšta baterija TTS</a:t>
            </a:r>
          </a:p>
          <a:p>
            <a:r>
              <a:rPr lang="sr-Latn-RS" sz="2400" dirty="0"/>
              <a:t>Ad hoc baterije </a:t>
            </a:r>
            <a:r>
              <a:rPr lang="sr-Latn-RS" sz="2400" b="1" dirty="0"/>
              <a:t>za istraživanja </a:t>
            </a:r>
            <a:r>
              <a:rPr lang="sr-Latn-RS" sz="2400" dirty="0"/>
              <a:t>ili </a:t>
            </a:r>
            <a:r>
              <a:rPr lang="sr-Latn-RS" sz="2400" b="1" dirty="0"/>
              <a:t>specijalizovanu procenu</a:t>
            </a:r>
          </a:p>
          <a:p>
            <a:endParaRPr lang="sr-Latn-RS" sz="2400" dirty="0"/>
          </a:p>
          <a:p>
            <a:r>
              <a:rPr lang="sr-Latn-RS" sz="2400" i="1" dirty="0"/>
              <a:t>„Od svega po malo, ni od čega dovoljno“ (Berger)- </a:t>
            </a:r>
            <a:br>
              <a:rPr lang="en-US" sz="2400" i="1" dirty="0"/>
            </a:br>
            <a:r>
              <a:rPr lang="sr-Latn-RS" sz="2400" dirty="0"/>
              <a:t>širok</a:t>
            </a:r>
            <a:r>
              <a:rPr lang="en-US" sz="2400" dirty="0"/>
              <a:t>i </a:t>
            </a:r>
            <a:r>
              <a:rPr lang="en-US" sz="2400" dirty="0" err="1"/>
              <a:t>obuhvat</a:t>
            </a:r>
            <a:r>
              <a:rPr lang="en-US" sz="2400" dirty="0"/>
              <a:t> </a:t>
            </a:r>
            <a:r>
              <a:rPr lang="sr-Latn-RS" sz="2400" dirty="0"/>
              <a:t>ili specifična procena- pravac budućeg razvoja?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2090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782</TotalTime>
  <Words>1605</Words>
  <Application>Microsoft Office PowerPoint</Application>
  <PresentationFormat>On-screen Show (4:3)</PresentationFormat>
  <Paragraphs>140</Paragraphs>
  <Slides>21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Wingdings</vt:lpstr>
      <vt:lpstr>Wingdings 2</vt:lpstr>
      <vt:lpstr>Adjacency</vt:lpstr>
      <vt:lpstr>Klinički metod i načela kliničke/psihološke procene </vt:lpstr>
      <vt:lpstr>Psihološka klinička procena</vt:lpstr>
      <vt:lpstr>Psihološka klinička procena </vt:lpstr>
      <vt:lpstr>Metode dijagnostičke procene </vt:lpstr>
      <vt:lpstr>Metode dijagnostičke procene </vt:lpstr>
      <vt:lpstr>Metode dijagnostičke procene </vt:lpstr>
      <vt:lpstr>METODOLOŠKA NAČELA KLINIČKOG PRISTUPA</vt:lpstr>
      <vt:lpstr>METODOLOŠKA NAČELA KLINIČKOG PRISTUPA</vt:lpstr>
      <vt:lpstr>Baterije TTS</vt:lpstr>
      <vt:lpstr>INDIVIDUALIZACIJA POSTUPKA KLINIČKE PROCENE</vt:lpstr>
      <vt:lpstr>Individua kao okvir  integracije-  objedinjavanje suprotnosti </vt:lpstr>
      <vt:lpstr>Individua kao okvir  integracije-  objedinjavanje suprotnosti </vt:lpstr>
      <vt:lpstr>ULOGA KLINIČKOG PSIHOLOGA</vt:lpstr>
      <vt:lpstr>Psihometrijska perspektiva</vt:lpstr>
      <vt:lpstr>           Paul Meehl                             Hans Eysenck</vt:lpstr>
      <vt:lpstr>Holistička perspektiva</vt:lpstr>
      <vt:lpstr>      Abraham Maslow                           Robert R. Holt</vt:lpstr>
      <vt:lpstr>Holistička perspektiva</vt:lpstr>
      <vt:lpstr>Izvori greške u zaključivanju</vt:lpstr>
      <vt:lpstr>Principi procene</vt:lpstr>
      <vt:lpstr>Principi procene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Tamara Dzamonja Ignjatovic</cp:lastModifiedBy>
  <cp:revision>59</cp:revision>
  <dcterms:created xsi:type="dcterms:W3CDTF">2021-10-12T12:18:02Z</dcterms:created>
  <dcterms:modified xsi:type="dcterms:W3CDTF">2025-11-26T09:11:36Z</dcterms:modified>
</cp:coreProperties>
</file>