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72" r:id="rId4"/>
    <p:sldId id="273" r:id="rId5"/>
    <p:sldId id="274"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E8159-CE99-4E89-8EB6-B7068CFCD15B}"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374357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E8159-CE99-4E89-8EB6-B7068CFCD15B}"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265663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E8159-CE99-4E89-8EB6-B7068CFCD15B}"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333740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E8159-CE99-4E89-8EB6-B7068CFCD15B}"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331208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4E8159-CE99-4E89-8EB6-B7068CFCD15B}"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308095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E8159-CE99-4E89-8EB6-B7068CFCD15B}"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84269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E8159-CE99-4E89-8EB6-B7068CFCD15B}" type="datetimeFigureOut">
              <a:rPr lang="en-US" smtClean="0"/>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56604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E8159-CE99-4E89-8EB6-B7068CFCD15B}" type="datetimeFigureOut">
              <a:rPr lang="en-US" smtClean="0"/>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159099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E8159-CE99-4E89-8EB6-B7068CFCD15B}" type="datetimeFigureOut">
              <a:rPr lang="en-US" smtClean="0"/>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367267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4E8159-CE99-4E89-8EB6-B7068CFCD15B}"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55939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4E8159-CE99-4E89-8EB6-B7068CFCD15B}"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94E9-08E3-4A7E-B501-9C8B6953F170}" type="slidenum">
              <a:rPr lang="en-US" smtClean="0"/>
              <a:t>‹#›</a:t>
            </a:fld>
            <a:endParaRPr lang="en-US"/>
          </a:p>
        </p:txBody>
      </p:sp>
    </p:spTree>
    <p:extLst>
      <p:ext uri="{BB962C8B-B14F-4D97-AF65-F5344CB8AC3E}">
        <p14:creationId xmlns:p14="http://schemas.microsoft.com/office/powerpoint/2010/main" val="23458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E8159-CE99-4E89-8EB6-B7068CFCD15B}" type="datetimeFigureOut">
              <a:rPr lang="en-US" smtClean="0"/>
              <a:t>1/26/2026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994E9-08E3-4A7E-B501-9C8B6953F170}" type="slidenum">
              <a:rPr lang="en-US" smtClean="0"/>
              <a:t>‹#›</a:t>
            </a:fld>
            <a:endParaRPr lang="en-US"/>
          </a:p>
        </p:txBody>
      </p:sp>
    </p:spTree>
    <p:extLst>
      <p:ext uri="{BB962C8B-B14F-4D97-AF65-F5344CB8AC3E}">
        <p14:creationId xmlns:p14="http://schemas.microsoft.com/office/powerpoint/2010/main" val="1995193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latin typeface="Century Gothic" panose="020B0502020202020204" pitchFamily="34" charset="0"/>
              </a:rPr>
              <a:t>Deutsch 1</a:t>
            </a:r>
            <a:endParaRPr lang="en-US" dirty="0">
              <a:latin typeface="Century Gothic" panose="020B0502020202020204" pitchFamily="34" charset="0"/>
            </a:endParaRPr>
          </a:p>
        </p:txBody>
      </p:sp>
      <p:sp>
        <p:nvSpPr>
          <p:cNvPr id="3" name="Subtitle 2"/>
          <p:cNvSpPr>
            <a:spLocks noGrp="1"/>
          </p:cNvSpPr>
          <p:nvPr>
            <p:ph type="subTitle" idx="1"/>
          </p:nvPr>
        </p:nvSpPr>
        <p:spPr/>
        <p:txBody>
          <a:bodyPr>
            <a:normAutofit/>
          </a:bodyPr>
          <a:lstStyle/>
          <a:p>
            <a:r>
              <a:rPr lang="de-DE" sz="3600" dirty="0" smtClean="0"/>
              <a:t>2</a:t>
            </a:r>
            <a:r>
              <a:rPr lang="sr-Latn-RS" sz="3600" dirty="0" smtClean="0"/>
              <a:t>9</a:t>
            </a:r>
            <a:r>
              <a:rPr lang="de-DE" sz="3600" dirty="0" smtClean="0"/>
              <a:t>. 11.</a:t>
            </a:r>
            <a:r>
              <a:rPr lang="sr-Latn-RS" sz="3600" dirty="0" smtClean="0"/>
              <a:t> 2021</a:t>
            </a:r>
            <a:endParaRPr lang="en-US" sz="3600" dirty="0"/>
          </a:p>
        </p:txBody>
      </p:sp>
      <p:pic>
        <p:nvPicPr>
          <p:cNvPr id="4" name="Picture 3"/>
          <p:cNvPicPr>
            <a:picLocks noChangeAspect="1"/>
          </p:cNvPicPr>
          <p:nvPr/>
        </p:nvPicPr>
        <p:blipFill>
          <a:blip r:embed="rId2"/>
          <a:stretch>
            <a:fillRect/>
          </a:stretch>
        </p:blipFill>
        <p:spPr>
          <a:xfrm>
            <a:off x="9173689" y="539495"/>
            <a:ext cx="2030568" cy="2443353"/>
          </a:xfrm>
          <a:prstGeom prst="rect">
            <a:avLst/>
          </a:prstGeom>
        </p:spPr>
      </p:pic>
    </p:spTree>
    <p:extLst>
      <p:ext uri="{BB962C8B-B14F-4D97-AF65-F5344CB8AC3E}">
        <p14:creationId xmlns:p14="http://schemas.microsoft.com/office/powerpoint/2010/main" val="1893813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2055824"/>
            <a:ext cx="10515600" cy="3890939"/>
          </a:xfrm>
          <a:prstGeom prst="rect">
            <a:avLst/>
          </a:prstGeom>
        </p:spPr>
      </p:pic>
      <p:sp>
        <p:nvSpPr>
          <p:cNvPr id="5" name="Title 4"/>
          <p:cNvSpPr>
            <a:spLocks noGrp="1"/>
          </p:cNvSpPr>
          <p:nvPr>
            <p:ph type="title"/>
          </p:nvPr>
        </p:nvSpPr>
        <p:spPr>
          <a:xfrm>
            <a:off x="838200" y="365125"/>
            <a:ext cx="10515600" cy="7563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t>Bruchzahlen, Maße, Gewichte</a:t>
            </a:r>
            <a:endParaRPr lang="en-US" sz="3600" dirty="0"/>
          </a:p>
        </p:txBody>
      </p:sp>
      <p:pic>
        <p:nvPicPr>
          <p:cNvPr id="7" name="Picture 6"/>
          <p:cNvPicPr/>
          <p:nvPr/>
        </p:nvPicPr>
        <p:blipFill>
          <a:blip r:embed="rId3"/>
          <a:stretch>
            <a:fillRect/>
          </a:stretch>
        </p:blipFill>
        <p:spPr>
          <a:xfrm>
            <a:off x="838200" y="4706158"/>
            <a:ext cx="1123950" cy="1362075"/>
          </a:xfrm>
          <a:prstGeom prst="rect">
            <a:avLst/>
          </a:prstGeom>
        </p:spPr>
      </p:pic>
    </p:spTree>
    <p:extLst>
      <p:ext uri="{BB962C8B-B14F-4D97-AF65-F5344CB8AC3E}">
        <p14:creationId xmlns:p14="http://schemas.microsoft.com/office/powerpoint/2010/main" val="3723824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38200" y="339247"/>
            <a:ext cx="10515600" cy="1040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t>Bruchzahlen, Maße, Gewichte</a:t>
            </a:r>
            <a:endParaRPr lang="en-US" sz="3600" dirty="0"/>
          </a:p>
        </p:txBody>
      </p:sp>
      <p:pic>
        <p:nvPicPr>
          <p:cNvPr id="6" name="Picture 5"/>
          <p:cNvPicPr>
            <a:picLocks noChangeAspect="1"/>
          </p:cNvPicPr>
          <p:nvPr/>
        </p:nvPicPr>
        <p:blipFill>
          <a:blip r:embed="rId2"/>
          <a:stretch>
            <a:fillRect/>
          </a:stretch>
        </p:blipFill>
        <p:spPr>
          <a:xfrm>
            <a:off x="1902574" y="1484733"/>
            <a:ext cx="7610475" cy="4657725"/>
          </a:xfrm>
          <a:prstGeom prst="rect">
            <a:avLst/>
          </a:prstGeom>
        </p:spPr>
      </p:pic>
      <p:pic>
        <p:nvPicPr>
          <p:cNvPr id="8" name="Picture 7"/>
          <p:cNvPicPr/>
          <p:nvPr/>
        </p:nvPicPr>
        <p:blipFill>
          <a:blip r:embed="rId3"/>
          <a:stretch>
            <a:fillRect/>
          </a:stretch>
        </p:blipFill>
        <p:spPr>
          <a:xfrm>
            <a:off x="10031442" y="1626527"/>
            <a:ext cx="1123950" cy="1362075"/>
          </a:xfrm>
          <a:prstGeom prst="rect">
            <a:avLst/>
          </a:prstGeom>
        </p:spPr>
      </p:pic>
    </p:spTree>
    <p:extLst>
      <p:ext uri="{BB962C8B-B14F-4D97-AF65-F5344CB8AC3E}">
        <p14:creationId xmlns:p14="http://schemas.microsoft.com/office/powerpoint/2010/main" val="91917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75109" y="1426463"/>
            <a:ext cx="4247457" cy="5358143"/>
          </a:xfrm>
          <a:prstGeom prst="rect">
            <a:avLst/>
          </a:prstGeom>
        </p:spPr>
      </p:pic>
      <p:sp>
        <p:nvSpPr>
          <p:cNvPr id="4" name="Rounded Rectangle 3"/>
          <p:cNvSpPr/>
          <p:nvPr/>
        </p:nvSpPr>
        <p:spPr>
          <a:xfrm>
            <a:off x="919432" y="448574"/>
            <a:ext cx="10353136" cy="8626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t>Bruchzahlen, Maße, Gewichte</a:t>
            </a:r>
            <a:endParaRPr lang="en-US" sz="3600" dirty="0"/>
          </a:p>
        </p:txBody>
      </p:sp>
    </p:spTree>
    <p:extLst>
      <p:ext uri="{BB962C8B-B14F-4D97-AF65-F5344CB8AC3E}">
        <p14:creationId xmlns:p14="http://schemas.microsoft.com/office/powerpoint/2010/main" val="203142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https://learningapps.org/2493356</a:t>
            </a:r>
            <a:endParaRPr lang="en-US" dirty="0"/>
          </a:p>
        </p:txBody>
      </p:sp>
      <p:sp>
        <p:nvSpPr>
          <p:cNvPr id="4" name="Title 6"/>
          <p:cNvSpPr>
            <a:spLocks noGrp="1"/>
          </p:cNvSpPr>
          <p:nvPr>
            <p:ph type="title"/>
          </p:nvPr>
        </p:nvSpPr>
        <p:spPr>
          <a:xfrm>
            <a:off x="838200" y="365126"/>
            <a:ext cx="10515600" cy="9029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t>Bruchzahlen, Maße, Gewichte</a:t>
            </a:r>
            <a:endParaRPr lang="en-US" sz="3600" dirty="0"/>
          </a:p>
        </p:txBody>
      </p:sp>
      <p:pic>
        <p:nvPicPr>
          <p:cNvPr id="2" name="Picture 1"/>
          <p:cNvPicPr>
            <a:picLocks noChangeAspect="1"/>
          </p:cNvPicPr>
          <p:nvPr/>
        </p:nvPicPr>
        <p:blipFill>
          <a:blip r:embed="rId2"/>
          <a:stretch>
            <a:fillRect/>
          </a:stretch>
        </p:blipFill>
        <p:spPr>
          <a:xfrm>
            <a:off x="2011681" y="2458912"/>
            <a:ext cx="7766684" cy="3922795"/>
          </a:xfrm>
          <a:prstGeom prst="rect">
            <a:avLst/>
          </a:prstGeom>
        </p:spPr>
      </p:pic>
    </p:spTree>
    <p:extLst>
      <p:ext uri="{BB962C8B-B14F-4D97-AF65-F5344CB8AC3E}">
        <p14:creationId xmlns:p14="http://schemas.microsoft.com/office/powerpoint/2010/main" val="4232271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614468" y="1190247"/>
            <a:ext cx="4402165" cy="4986716"/>
          </a:xfrm>
          <a:prstGeom prst="rect">
            <a:avLst/>
          </a:prstGeom>
        </p:spPr>
      </p:pic>
      <p:sp>
        <p:nvSpPr>
          <p:cNvPr id="7" name="Title 6"/>
          <p:cNvSpPr>
            <a:spLocks noGrp="1"/>
          </p:cNvSpPr>
          <p:nvPr>
            <p:ph type="title"/>
          </p:nvPr>
        </p:nvSpPr>
        <p:spPr>
          <a:xfrm>
            <a:off x="838200" y="365125"/>
            <a:ext cx="10515600" cy="7131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t>Bruchzahlen, Maße, Gewichte</a:t>
            </a:r>
            <a:endParaRPr lang="en-US" sz="3600" dirty="0"/>
          </a:p>
        </p:txBody>
      </p:sp>
      <p:pic>
        <p:nvPicPr>
          <p:cNvPr id="8" name="Picture 7"/>
          <p:cNvPicPr/>
          <p:nvPr/>
        </p:nvPicPr>
        <p:blipFill>
          <a:blip r:embed="rId3"/>
          <a:stretch>
            <a:fillRect/>
          </a:stretch>
        </p:blipFill>
        <p:spPr>
          <a:xfrm>
            <a:off x="9533986" y="1533705"/>
            <a:ext cx="1181100" cy="1409700"/>
          </a:xfrm>
          <a:prstGeom prst="rect">
            <a:avLst/>
          </a:prstGeom>
        </p:spPr>
      </p:pic>
    </p:spTree>
    <p:extLst>
      <p:ext uri="{BB962C8B-B14F-4D97-AF65-F5344CB8AC3E}">
        <p14:creationId xmlns:p14="http://schemas.microsoft.com/office/powerpoint/2010/main" val="332153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411480"/>
            <a:ext cx="10805160" cy="1279208"/>
          </a:xfrm>
        </p:spPr>
        <p:txBody>
          <a:bodyPr>
            <a:normAutofit fontScale="90000"/>
          </a:bodyPr>
          <a:lstStyle/>
          <a:p>
            <a:pPr algn="ctr"/>
            <a:r>
              <a:rPr lang="de-DE" b="1" dirty="0" smtClean="0">
                <a:latin typeface="Cambria Math" panose="02040503050406030204" pitchFamily="18" charset="0"/>
                <a:ea typeface="Cambria Math" panose="02040503050406030204" pitchFamily="18" charset="0"/>
              </a:rPr>
              <a:t>Wie lautet das Infinitiv?</a:t>
            </a:r>
            <a:br>
              <a:rPr lang="de-DE" b="1" dirty="0" smtClean="0">
                <a:latin typeface="Cambria Math" panose="02040503050406030204" pitchFamily="18" charset="0"/>
                <a:ea typeface="Cambria Math" panose="02040503050406030204" pitchFamily="18" charset="0"/>
              </a:rPr>
            </a:br>
            <a:r>
              <a:rPr lang="de-DE" b="1" dirty="0" smtClean="0">
                <a:latin typeface="Cambria Math" panose="02040503050406030204" pitchFamily="18" charset="0"/>
                <a:ea typeface="Cambria Math" panose="02040503050406030204" pitchFamily="18" charset="0"/>
              </a:rPr>
              <a:t>Wer schreibt die meisten Infinitivformen am schnellsten in den Chat?</a:t>
            </a:r>
            <a:endParaRPr lang="en-US" b="1" dirty="0">
              <a:latin typeface="Cambria Math" panose="02040503050406030204" pitchFamily="18" charset="0"/>
              <a:ea typeface="Cambria Math" panose="02040503050406030204" pitchFamily="18" charset="0"/>
            </a:endParaRPr>
          </a:p>
        </p:txBody>
      </p:sp>
      <p:pic>
        <p:nvPicPr>
          <p:cNvPr id="4" name="Content Placeholder 3"/>
          <p:cNvPicPr>
            <a:picLocks noGrp="1" noChangeAspect="1"/>
          </p:cNvPicPr>
          <p:nvPr>
            <p:ph idx="1"/>
          </p:nvPr>
        </p:nvPicPr>
        <p:blipFill>
          <a:blip r:embed="rId2"/>
          <a:stretch>
            <a:fillRect/>
          </a:stretch>
        </p:blipFill>
        <p:spPr>
          <a:xfrm>
            <a:off x="3353572" y="2276488"/>
            <a:ext cx="4988586" cy="4200915"/>
          </a:xfrm>
          <a:prstGeom prst="rect">
            <a:avLst/>
          </a:prstGeom>
        </p:spPr>
      </p:pic>
    </p:spTree>
    <p:extLst>
      <p:ext uri="{BB962C8B-B14F-4D97-AF65-F5344CB8AC3E}">
        <p14:creationId xmlns:p14="http://schemas.microsoft.com/office/powerpoint/2010/main" val="294198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3728"/>
          </a:xfrm>
        </p:spPr>
        <p:style>
          <a:lnRef idx="1">
            <a:schemeClr val="accent3"/>
          </a:lnRef>
          <a:fillRef idx="2">
            <a:schemeClr val="accent3"/>
          </a:fillRef>
          <a:effectRef idx="1">
            <a:schemeClr val="accent3"/>
          </a:effectRef>
          <a:fontRef idx="minor">
            <a:schemeClr val="dk1"/>
          </a:fontRef>
        </p:style>
        <p:txBody>
          <a:bodyPr/>
          <a:lstStyle/>
          <a:p>
            <a:pPr lvl="0" eaLnBrk="0" fontAlgn="base" hangingPunct="0">
              <a:lnSpc>
                <a:spcPct val="100000"/>
              </a:lnSpc>
              <a:spcAft>
                <a:spcPct val="0"/>
              </a:spcAft>
            </a:pPr>
            <a:r>
              <a:rPr kumimoji="0" lang="de-DE" altLang="en-US"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Welche Adjektive sind hier versteckt?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p:txBody>
          <a:bodyPr>
            <a:normAutofit/>
          </a:bodyPr>
          <a:lstStyle/>
          <a:p>
            <a:pPr fontAlgn="t"/>
            <a:r>
              <a:rPr lang="de-DE" b="1" dirty="0"/>
              <a:t>stischoptimi</a:t>
            </a:r>
            <a:endParaRPr lang="en-US" dirty="0"/>
          </a:p>
          <a:p>
            <a:pPr fontAlgn="t"/>
            <a:r>
              <a:rPr lang="de-DE" b="1" dirty="0"/>
              <a:t>önsch</a:t>
            </a:r>
            <a:endParaRPr lang="en-US" dirty="0"/>
          </a:p>
          <a:p>
            <a:pPr fontAlgn="t"/>
            <a:r>
              <a:rPr lang="de-DE" b="1" dirty="0" smtClean="0"/>
              <a:t>fielgssi</a:t>
            </a:r>
            <a:endParaRPr lang="en-US" dirty="0"/>
          </a:p>
          <a:p>
            <a:pPr fontAlgn="t"/>
            <a:r>
              <a:rPr lang="de-DE" b="1" dirty="0"/>
              <a:t>lgreerfoich</a:t>
            </a:r>
            <a:endParaRPr lang="en-US" dirty="0"/>
          </a:p>
          <a:p>
            <a:pPr fontAlgn="t"/>
            <a:r>
              <a:rPr lang="de-DE" b="1" dirty="0"/>
              <a:t>aulf</a:t>
            </a:r>
            <a:endParaRPr lang="en-US" dirty="0"/>
          </a:p>
          <a:p>
            <a:pPr fontAlgn="t"/>
            <a:r>
              <a:rPr lang="de-DE" b="1" dirty="0"/>
              <a:t>altdischmo </a:t>
            </a:r>
            <a:endParaRPr lang="en-US" dirty="0"/>
          </a:p>
        </p:txBody>
      </p:sp>
    </p:spTree>
    <p:extLst>
      <p:ext uri="{BB962C8B-B14F-4D97-AF65-F5344CB8AC3E}">
        <p14:creationId xmlns:p14="http://schemas.microsoft.com/office/powerpoint/2010/main" val="86610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de-DE" i="1" dirty="0"/>
              <a:t>Ergänzen Sie Adjektive aus dem Kasten.</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de-DE" sz="2000" dirty="0"/>
              <a:t>Ostfriesen sind ..................und blauäugig und haben lange Arme. Türken sind schwarzhaarig und.................. . Italiener sind auch sehwarzhaarig, aber anders. Franzosen sind elegant, Engländer .................. und steif, Schweden ................... Über Schwedinnen will ich hier nichts sagen, außer, dass sie nicht so ................... wie die Spanierinnen und nicht so ................... wie die Polinnen sind. Jugoslawen, ganz gleich, ob sie aus Slowenien, Kroatien, Serbien oder Mazedonien kommen, sind ................... und ................... fleissig. Griechen sind nicht ................... und !sehr geschickt mit den Händen. US-Amerikaner sind offenherzig und ..................., Iren sind stur und jähzornig, und Holländer sind unheimlich sprachbegabt. Japaner sind ...................,Vietnamesen sind klein, und Russen sind grob und ................... (außerdem sind sie sozialistisch. Auf Jamaica sind die Leute musikalisch, die Schotten sind ................... und die Spanier stolz. Die Afrikaner sind schwarz und begabt für rhythmische Musik und Tanz. Das gilt nicht für alle Südafrikaner: sie sind zum Teil weiß und .................... </a:t>
            </a:r>
            <a:endParaRPr lang="en-US" sz="2000" dirty="0"/>
          </a:p>
          <a:p>
            <a:endParaRPr lang="en-US" dirty="0"/>
          </a:p>
        </p:txBody>
      </p:sp>
      <p:sp>
        <p:nvSpPr>
          <p:cNvPr id="4" name="Rounded Rectangle 3"/>
          <p:cNvSpPr/>
          <p:nvPr/>
        </p:nvSpPr>
        <p:spPr>
          <a:xfrm>
            <a:off x="838200" y="1027906"/>
            <a:ext cx="10179170" cy="7936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de-DE" b="1" dirty="0"/>
              <a:t>rassistisch               liberal  </a:t>
            </a:r>
            <a:r>
              <a:rPr lang="de-DE" b="1" dirty="0" smtClean="0"/>
              <a:t>                 </a:t>
            </a:r>
            <a:r>
              <a:rPr lang="de-DE" b="1" dirty="0"/>
              <a:t>diszipliniert         </a:t>
            </a:r>
            <a:r>
              <a:rPr lang="de-DE" b="1" dirty="0" smtClean="0"/>
              <a:t>               </a:t>
            </a:r>
            <a:r>
              <a:rPr lang="de-DE" b="1" dirty="0"/>
              <a:t>schnurrbärtig       </a:t>
            </a:r>
            <a:r>
              <a:rPr lang="de-DE" b="1" dirty="0" smtClean="0"/>
              <a:t>           </a:t>
            </a:r>
            <a:r>
              <a:rPr lang="de-DE" b="1" dirty="0"/>
              <a:t>blond </a:t>
            </a:r>
            <a:endParaRPr lang="en-US" dirty="0"/>
          </a:p>
          <a:p>
            <a:r>
              <a:rPr lang="de-DE" b="1" dirty="0"/>
              <a:t>konservativ      </a:t>
            </a:r>
            <a:r>
              <a:rPr lang="de-DE" b="1" dirty="0" smtClean="0"/>
              <a:t>                     </a:t>
            </a:r>
            <a:r>
              <a:rPr lang="de-DE" b="1" dirty="0"/>
              <a:t>technisch begabt       </a:t>
            </a:r>
            <a:r>
              <a:rPr lang="de-DE" b="1" dirty="0" smtClean="0"/>
              <a:t>               </a:t>
            </a:r>
            <a:r>
              <a:rPr lang="de-DE" b="1" dirty="0"/>
              <a:t>temperamentvoll          </a:t>
            </a:r>
            <a:r>
              <a:rPr lang="de-DE" b="1" dirty="0" smtClean="0"/>
              <a:t>      geizig                                 sentimental                            </a:t>
            </a:r>
            <a:r>
              <a:rPr lang="de-DE" b="1" dirty="0"/>
              <a:t>naiv                       dumm                                                 schön</a:t>
            </a:r>
            <a:endParaRPr lang="en-US" dirty="0"/>
          </a:p>
        </p:txBody>
      </p:sp>
      <p:pic>
        <p:nvPicPr>
          <p:cNvPr id="5" name="Picture 4"/>
          <p:cNvPicPr>
            <a:picLocks noChangeAspect="1"/>
          </p:cNvPicPr>
          <p:nvPr/>
        </p:nvPicPr>
        <p:blipFill>
          <a:blip r:embed="rId2"/>
          <a:stretch>
            <a:fillRect/>
          </a:stretch>
        </p:blipFill>
        <p:spPr>
          <a:xfrm>
            <a:off x="2838360" y="4904746"/>
            <a:ext cx="7705725" cy="1724025"/>
          </a:xfrm>
          <a:prstGeom prst="rect">
            <a:avLst/>
          </a:prstGeom>
        </p:spPr>
      </p:pic>
    </p:spTree>
    <p:extLst>
      <p:ext uri="{BB962C8B-B14F-4D97-AF65-F5344CB8AC3E}">
        <p14:creationId xmlns:p14="http://schemas.microsoft.com/office/powerpoint/2010/main" val="92154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https://www.schubert-verlag.de/aufgaben/uebungen_a1/a1_kap1_hoeren2.htm</a:t>
            </a:r>
            <a:endParaRPr lang="en-US" dirty="0"/>
          </a:p>
        </p:txBody>
      </p:sp>
      <p:sp>
        <p:nvSpPr>
          <p:cNvPr id="4" name="Rounded Rectangle 3"/>
          <p:cNvSpPr/>
          <p:nvPr/>
        </p:nvSpPr>
        <p:spPr>
          <a:xfrm>
            <a:off x="838200" y="603849"/>
            <a:ext cx="10600426" cy="10006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err="1" smtClean="0"/>
              <a:t>Welche</a:t>
            </a:r>
            <a:r>
              <a:rPr lang="en-US" sz="3600" b="1" dirty="0" smtClean="0"/>
              <a:t> </a:t>
            </a:r>
            <a:r>
              <a:rPr lang="en-US" sz="3600" b="1" dirty="0" err="1" smtClean="0"/>
              <a:t>Zahlen</a:t>
            </a:r>
            <a:r>
              <a:rPr lang="en-US" sz="3600" b="1" dirty="0" smtClean="0"/>
              <a:t> </a:t>
            </a:r>
            <a:r>
              <a:rPr lang="en-US" sz="3600" b="1" dirty="0" err="1" smtClean="0"/>
              <a:t>hören</a:t>
            </a:r>
            <a:r>
              <a:rPr lang="en-US" sz="3600" b="1" dirty="0" smtClean="0"/>
              <a:t> </a:t>
            </a:r>
            <a:r>
              <a:rPr lang="en-US" sz="3600" b="1" dirty="0" err="1" smtClean="0"/>
              <a:t>Sie</a:t>
            </a:r>
            <a:r>
              <a:rPr lang="en-US" sz="3600" b="1" dirty="0" smtClean="0"/>
              <a:t>?</a:t>
            </a:r>
            <a:endParaRPr lang="en-US" sz="3600" dirty="0"/>
          </a:p>
        </p:txBody>
      </p:sp>
      <p:pic>
        <p:nvPicPr>
          <p:cNvPr id="5" name="Picture 4"/>
          <p:cNvPicPr>
            <a:picLocks noChangeAspect="1"/>
          </p:cNvPicPr>
          <p:nvPr/>
        </p:nvPicPr>
        <p:blipFill>
          <a:blip r:embed="rId2"/>
          <a:stretch>
            <a:fillRect/>
          </a:stretch>
        </p:blipFill>
        <p:spPr>
          <a:xfrm>
            <a:off x="5200200" y="3466740"/>
            <a:ext cx="1876425" cy="1943100"/>
          </a:xfrm>
          <a:prstGeom prst="rect">
            <a:avLst/>
          </a:prstGeom>
        </p:spPr>
      </p:pic>
    </p:spTree>
    <p:extLst>
      <p:ext uri="{BB962C8B-B14F-4D97-AF65-F5344CB8AC3E}">
        <p14:creationId xmlns:p14="http://schemas.microsoft.com/office/powerpoint/2010/main" val="359499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ounded Rectangle 4"/>
          <p:cNvSpPr/>
          <p:nvPr/>
        </p:nvSpPr>
        <p:spPr>
          <a:xfrm>
            <a:off x="931653" y="577970"/>
            <a:ext cx="10412083" cy="8712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t>Zahlen</a:t>
            </a:r>
            <a:endParaRPr lang="en-US" sz="3600" dirty="0"/>
          </a:p>
        </p:txBody>
      </p:sp>
      <p:sp>
        <p:nvSpPr>
          <p:cNvPr id="6" name="Rectangle 5"/>
          <p:cNvSpPr/>
          <p:nvPr/>
        </p:nvSpPr>
        <p:spPr>
          <a:xfrm>
            <a:off x="4071668" y="3857161"/>
            <a:ext cx="4617353" cy="369332"/>
          </a:xfrm>
          <a:prstGeom prst="rect">
            <a:avLst/>
          </a:prstGeom>
        </p:spPr>
        <p:txBody>
          <a:bodyPr wrap="square">
            <a:spAutoFit/>
          </a:bodyPr>
          <a:lstStyle/>
          <a:p>
            <a:r>
              <a:rPr lang="en-US" dirty="0" smtClean="0"/>
              <a:t>https://learningapps.org/1851897</a:t>
            </a:r>
            <a:endParaRPr lang="en-US" dirty="0"/>
          </a:p>
        </p:txBody>
      </p:sp>
      <p:pic>
        <p:nvPicPr>
          <p:cNvPr id="8" name="Picture 7"/>
          <p:cNvPicPr>
            <a:picLocks noChangeAspect="1"/>
          </p:cNvPicPr>
          <p:nvPr/>
        </p:nvPicPr>
        <p:blipFill>
          <a:blip r:embed="rId2"/>
          <a:stretch>
            <a:fillRect/>
          </a:stretch>
        </p:blipFill>
        <p:spPr>
          <a:xfrm>
            <a:off x="5045079" y="4226493"/>
            <a:ext cx="1866900" cy="1838325"/>
          </a:xfrm>
          <a:prstGeom prst="rect">
            <a:avLst/>
          </a:prstGeom>
        </p:spPr>
      </p:pic>
      <p:sp>
        <p:nvSpPr>
          <p:cNvPr id="9" name="Content Placeholder 8"/>
          <p:cNvSpPr>
            <a:spLocks noGrp="1"/>
          </p:cNvSpPr>
          <p:nvPr>
            <p:ph idx="1"/>
          </p:nvPr>
        </p:nvSpPr>
        <p:spPr>
          <a:xfrm>
            <a:off x="2355730" y="1818570"/>
            <a:ext cx="7480540" cy="1121884"/>
          </a:xfrm>
        </p:spPr>
        <p:txBody>
          <a:bodyPr/>
          <a:lstStyle/>
          <a:p>
            <a:pPr marL="0" indent="0">
              <a:buNone/>
            </a:pPr>
            <a:r>
              <a:rPr lang="de-DE" b="1" dirty="0" smtClean="0">
                <a:effectLst/>
              </a:rPr>
              <a:t>Zahlen bis 10000 hören und schreiben</a:t>
            </a:r>
          </a:p>
          <a:p>
            <a:endParaRPr lang="en-US" dirty="0"/>
          </a:p>
        </p:txBody>
      </p:sp>
    </p:spTree>
    <p:extLst>
      <p:ext uri="{BB962C8B-B14F-4D97-AF65-F5344CB8AC3E}">
        <p14:creationId xmlns:p14="http://schemas.microsoft.com/office/powerpoint/2010/main" val="201487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26612" y="1813710"/>
            <a:ext cx="4909778" cy="4044780"/>
          </a:xfrm>
          <a:prstGeom prst="rect">
            <a:avLst/>
          </a:prstGeom>
        </p:spPr>
      </p:pic>
      <p:sp>
        <p:nvSpPr>
          <p:cNvPr id="5" name="Title 4"/>
          <p:cNvSpPr>
            <a:spLocks noGrp="1"/>
          </p:cNvSpPr>
          <p:nvPr>
            <p:ph type="title"/>
          </p:nvPr>
        </p:nvSpPr>
        <p:spPr>
          <a:xfrm>
            <a:off x="838200" y="365125"/>
            <a:ext cx="10515600" cy="9547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t>Zahlen</a:t>
            </a:r>
            <a:endParaRPr lang="en-US" sz="3600" dirty="0"/>
          </a:p>
        </p:txBody>
      </p:sp>
      <p:pic>
        <p:nvPicPr>
          <p:cNvPr id="6" name="Picture 5"/>
          <p:cNvPicPr/>
          <p:nvPr/>
        </p:nvPicPr>
        <p:blipFill>
          <a:blip r:embed="rId3"/>
          <a:stretch>
            <a:fillRect/>
          </a:stretch>
        </p:blipFill>
        <p:spPr>
          <a:xfrm>
            <a:off x="9766899" y="1813710"/>
            <a:ext cx="1181100" cy="1409700"/>
          </a:xfrm>
          <a:prstGeom prst="rect">
            <a:avLst/>
          </a:prstGeom>
        </p:spPr>
      </p:pic>
    </p:spTree>
    <p:extLst>
      <p:ext uri="{BB962C8B-B14F-4D97-AF65-F5344CB8AC3E}">
        <p14:creationId xmlns:p14="http://schemas.microsoft.com/office/powerpoint/2010/main" val="117660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0434" y="1351679"/>
            <a:ext cx="10537974" cy="5239171"/>
          </a:xfrm>
          <a:prstGeom prst="rect">
            <a:avLst/>
          </a:prstGeom>
        </p:spPr>
      </p:pic>
      <p:sp>
        <p:nvSpPr>
          <p:cNvPr id="5" name="Rounded Rectangle 4"/>
          <p:cNvSpPr/>
          <p:nvPr/>
        </p:nvSpPr>
        <p:spPr>
          <a:xfrm>
            <a:off x="1362974" y="345056"/>
            <a:ext cx="10265434" cy="646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latin typeface="Tahoma" panose="020B0604030504040204" pitchFamily="34" charset="0"/>
                <a:ea typeface="Tahoma" panose="020B0604030504040204" pitchFamily="34" charset="0"/>
                <a:cs typeface="Tahoma" panose="020B0604030504040204" pitchFamily="34" charset="0"/>
              </a:rPr>
              <a:t>Ordinalzahlen</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92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6800" y="1281831"/>
            <a:ext cx="10287000" cy="4829175"/>
          </a:xfrm>
          <a:prstGeom prst="rect">
            <a:avLst/>
          </a:prstGeom>
        </p:spPr>
      </p:pic>
      <p:sp>
        <p:nvSpPr>
          <p:cNvPr id="6" name="Title 5"/>
          <p:cNvSpPr>
            <a:spLocks noGrp="1"/>
          </p:cNvSpPr>
          <p:nvPr>
            <p:ph type="title"/>
          </p:nvPr>
        </p:nvSpPr>
        <p:spPr>
          <a:xfrm>
            <a:off x="838200" y="365125"/>
            <a:ext cx="10515600" cy="6492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latin typeface="Tahoma" panose="020B0604030504040204" pitchFamily="34" charset="0"/>
                <a:ea typeface="Tahoma" panose="020B0604030504040204" pitchFamily="34" charset="0"/>
                <a:cs typeface="Tahoma" panose="020B0604030504040204" pitchFamily="34" charset="0"/>
              </a:rPr>
              <a:t>Datum</a:t>
            </a: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p:nvPr/>
        </p:nvPicPr>
        <p:blipFill>
          <a:blip r:embed="rId3"/>
          <a:stretch>
            <a:fillRect/>
          </a:stretch>
        </p:blipFill>
        <p:spPr>
          <a:xfrm>
            <a:off x="10172700" y="4518444"/>
            <a:ext cx="1181100" cy="1409700"/>
          </a:xfrm>
          <a:prstGeom prst="rect">
            <a:avLst/>
          </a:prstGeom>
        </p:spPr>
      </p:pic>
      <p:sp>
        <p:nvSpPr>
          <p:cNvPr id="2" name="Rounded Rectangle 1"/>
          <p:cNvSpPr/>
          <p:nvPr/>
        </p:nvSpPr>
        <p:spPr>
          <a:xfrm>
            <a:off x="9308592" y="182880"/>
            <a:ext cx="2569464" cy="249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Es ist der dritte, Juni.</a:t>
            </a:r>
          </a:p>
          <a:p>
            <a:pPr algn="ctr"/>
            <a:r>
              <a:rPr lang="sr-Latn-RS" dirty="0" smtClean="0">
                <a:solidFill>
                  <a:srgbClr val="FF0000"/>
                </a:solidFill>
              </a:rPr>
              <a:t>Am </a:t>
            </a:r>
            <a:r>
              <a:rPr lang="sr-Latn-RS" dirty="0" smtClean="0"/>
              <a:t>dritte</a:t>
            </a:r>
            <a:r>
              <a:rPr lang="sr-Latn-RS" dirty="0" smtClean="0">
                <a:solidFill>
                  <a:srgbClr val="FF0000"/>
                </a:solidFill>
              </a:rPr>
              <a:t>n</a:t>
            </a:r>
            <a:r>
              <a:rPr lang="sr-Latn-RS" dirty="0" smtClean="0"/>
              <a:t> Juni</a:t>
            </a:r>
            <a:endParaRPr lang="en-US" dirty="0"/>
          </a:p>
        </p:txBody>
      </p:sp>
    </p:spTree>
    <p:extLst>
      <p:ext uri="{BB962C8B-B14F-4D97-AF65-F5344CB8AC3E}">
        <p14:creationId xmlns:p14="http://schemas.microsoft.com/office/powerpoint/2010/main" val="40200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ounded Rectangle 5"/>
          <p:cNvSpPr/>
          <p:nvPr/>
        </p:nvSpPr>
        <p:spPr>
          <a:xfrm>
            <a:off x="838200" y="690113"/>
            <a:ext cx="10515600" cy="10005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err="1" smtClean="0">
                <a:effectLst/>
              </a:rPr>
              <a:t>Reihenfolge</a:t>
            </a:r>
            <a:r>
              <a:rPr lang="en-US" sz="3600" b="1" dirty="0" smtClean="0">
                <a:effectLst/>
              </a:rPr>
              <a:t> der </a:t>
            </a:r>
            <a:r>
              <a:rPr lang="en-US" sz="3600" b="1" dirty="0" err="1" smtClean="0">
                <a:effectLst/>
              </a:rPr>
              <a:t>Wochentage</a:t>
            </a:r>
            <a:endParaRPr lang="en-US" sz="3600" b="1" dirty="0">
              <a:effectLst/>
            </a:endParaRPr>
          </a:p>
        </p:txBody>
      </p:sp>
      <p:sp>
        <p:nvSpPr>
          <p:cNvPr id="7" name="Rectangle 6"/>
          <p:cNvSpPr/>
          <p:nvPr/>
        </p:nvSpPr>
        <p:spPr>
          <a:xfrm>
            <a:off x="1999019" y="5224432"/>
            <a:ext cx="5523934" cy="369332"/>
          </a:xfrm>
          <a:prstGeom prst="rect">
            <a:avLst/>
          </a:prstGeom>
        </p:spPr>
        <p:txBody>
          <a:bodyPr wrap="square">
            <a:spAutoFit/>
          </a:bodyPr>
          <a:lstStyle/>
          <a:p>
            <a:r>
              <a:rPr lang="en-US" dirty="0" smtClean="0"/>
              <a:t>https://learningapps.org/1427860</a:t>
            </a:r>
            <a:endParaRPr lang="en-US" dirty="0"/>
          </a:p>
        </p:txBody>
      </p:sp>
      <p:sp>
        <p:nvSpPr>
          <p:cNvPr id="8" name="Rectangle 7"/>
          <p:cNvSpPr/>
          <p:nvPr/>
        </p:nvSpPr>
        <p:spPr>
          <a:xfrm>
            <a:off x="1777043" y="1878987"/>
            <a:ext cx="3393365" cy="369332"/>
          </a:xfrm>
          <a:prstGeom prst="rect">
            <a:avLst/>
          </a:prstGeom>
        </p:spPr>
        <p:txBody>
          <a:bodyPr wrap="none">
            <a:spAutoFit/>
          </a:bodyPr>
          <a:lstStyle/>
          <a:p>
            <a:r>
              <a:rPr lang="en-US" dirty="0" smtClean="0"/>
              <a:t>https://learningapps.org/4650066</a:t>
            </a:r>
            <a:endParaRPr lang="en-US" dirty="0"/>
          </a:p>
        </p:txBody>
      </p:sp>
      <p:pic>
        <p:nvPicPr>
          <p:cNvPr id="9" name="Picture 8"/>
          <p:cNvPicPr>
            <a:picLocks noChangeAspect="1"/>
          </p:cNvPicPr>
          <p:nvPr/>
        </p:nvPicPr>
        <p:blipFill>
          <a:blip r:embed="rId2"/>
          <a:stretch>
            <a:fillRect/>
          </a:stretch>
        </p:blipFill>
        <p:spPr>
          <a:xfrm>
            <a:off x="8164542" y="1878987"/>
            <a:ext cx="1866900" cy="1819275"/>
          </a:xfrm>
          <a:prstGeom prst="rect">
            <a:avLst/>
          </a:prstGeom>
        </p:spPr>
      </p:pic>
      <p:pic>
        <p:nvPicPr>
          <p:cNvPr id="10" name="Picture 9"/>
          <p:cNvPicPr>
            <a:picLocks noChangeAspect="1"/>
          </p:cNvPicPr>
          <p:nvPr/>
        </p:nvPicPr>
        <p:blipFill>
          <a:blip r:embed="rId3"/>
          <a:stretch>
            <a:fillRect/>
          </a:stretch>
        </p:blipFill>
        <p:spPr>
          <a:xfrm>
            <a:off x="8140729" y="4006340"/>
            <a:ext cx="1914525" cy="1933575"/>
          </a:xfrm>
          <a:prstGeom prst="rect">
            <a:avLst/>
          </a:prstGeom>
        </p:spPr>
      </p:pic>
    </p:spTree>
    <p:extLst>
      <p:ext uri="{BB962C8B-B14F-4D97-AF65-F5344CB8AC3E}">
        <p14:creationId xmlns:p14="http://schemas.microsoft.com/office/powerpoint/2010/main" val="799098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7161" y="1636232"/>
            <a:ext cx="7067550" cy="790575"/>
          </a:xfrm>
          <a:prstGeom prst="rect">
            <a:avLst/>
          </a:prstGeom>
        </p:spPr>
      </p:pic>
      <p:sp>
        <p:nvSpPr>
          <p:cNvPr id="5" name="Title 5"/>
          <p:cNvSpPr>
            <a:spLocks noGrp="1"/>
          </p:cNvSpPr>
          <p:nvPr>
            <p:ph type="title"/>
          </p:nvPr>
        </p:nvSpPr>
        <p:spPr>
          <a:xfrm>
            <a:off x="804413" y="271733"/>
            <a:ext cx="10515600" cy="739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smtClean="0">
                <a:latin typeface="Tahoma" panose="020B0604030504040204" pitchFamily="34" charset="0"/>
                <a:ea typeface="Tahoma" panose="020B0604030504040204" pitchFamily="34" charset="0"/>
                <a:cs typeface="Tahoma" panose="020B0604030504040204" pitchFamily="34" charset="0"/>
              </a:rPr>
              <a:t>Datum</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838200" y="1148572"/>
            <a:ext cx="10448026" cy="3265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3600" dirty="0" smtClean="0"/>
              <a:t>Wann wurden Sie geboren?</a:t>
            </a:r>
            <a:endParaRPr lang="en-US" sz="3600" dirty="0"/>
          </a:p>
        </p:txBody>
      </p:sp>
      <p:pic>
        <p:nvPicPr>
          <p:cNvPr id="7" name="Picture 6"/>
          <p:cNvPicPr>
            <a:picLocks noChangeAspect="1"/>
          </p:cNvPicPr>
          <p:nvPr/>
        </p:nvPicPr>
        <p:blipFill>
          <a:blip r:embed="rId3"/>
          <a:stretch>
            <a:fillRect/>
          </a:stretch>
        </p:blipFill>
        <p:spPr>
          <a:xfrm>
            <a:off x="1368995" y="2375743"/>
            <a:ext cx="6486525" cy="2038350"/>
          </a:xfrm>
          <a:prstGeom prst="rect">
            <a:avLst/>
          </a:prstGeom>
        </p:spPr>
      </p:pic>
      <p:pic>
        <p:nvPicPr>
          <p:cNvPr id="8" name="Picture 7"/>
          <p:cNvPicPr>
            <a:picLocks noChangeAspect="1"/>
          </p:cNvPicPr>
          <p:nvPr/>
        </p:nvPicPr>
        <p:blipFill>
          <a:blip r:embed="rId4"/>
          <a:stretch>
            <a:fillRect/>
          </a:stretch>
        </p:blipFill>
        <p:spPr>
          <a:xfrm>
            <a:off x="3430617" y="4346607"/>
            <a:ext cx="6276975" cy="2457450"/>
          </a:xfrm>
          <a:prstGeom prst="rect">
            <a:avLst/>
          </a:prstGeom>
        </p:spPr>
      </p:pic>
      <p:pic>
        <p:nvPicPr>
          <p:cNvPr id="9" name="Picture 8"/>
          <p:cNvPicPr>
            <a:picLocks noChangeAspect="1"/>
          </p:cNvPicPr>
          <p:nvPr/>
        </p:nvPicPr>
        <p:blipFill>
          <a:blip r:embed="rId5"/>
          <a:stretch>
            <a:fillRect/>
          </a:stretch>
        </p:blipFill>
        <p:spPr>
          <a:xfrm>
            <a:off x="8298972" y="1612901"/>
            <a:ext cx="2609850" cy="2724150"/>
          </a:xfrm>
          <a:prstGeom prst="rect">
            <a:avLst/>
          </a:prstGeom>
        </p:spPr>
      </p:pic>
    </p:spTree>
    <p:extLst>
      <p:ext uri="{BB962C8B-B14F-4D97-AF65-F5344CB8AC3E}">
        <p14:creationId xmlns:p14="http://schemas.microsoft.com/office/powerpoint/2010/main" val="2996999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de-DE" dirty="0" smtClean="0"/>
              <a:t>Wann wurden Sie geboren?</a:t>
            </a:r>
            <a:endParaRPr lang="en-US" dirty="0"/>
          </a:p>
        </p:txBody>
      </p:sp>
      <p:sp>
        <p:nvSpPr>
          <p:cNvPr id="3" name="Content Placeholder 2"/>
          <p:cNvSpPr>
            <a:spLocks noGrp="1"/>
          </p:cNvSpPr>
          <p:nvPr>
            <p:ph idx="1"/>
          </p:nvPr>
        </p:nvSpPr>
        <p:spPr/>
        <p:txBody>
          <a:bodyPr/>
          <a:lstStyle/>
          <a:p>
            <a:r>
              <a:rPr lang="de-DE" dirty="0" smtClean="0"/>
              <a:t>Die Jahreszeit</a:t>
            </a:r>
          </a:p>
          <a:p>
            <a:r>
              <a:rPr lang="de-DE" dirty="0" smtClean="0"/>
              <a:t>Der Monat</a:t>
            </a:r>
          </a:p>
          <a:p>
            <a:r>
              <a:rPr lang="de-DE" dirty="0" smtClean="0"/>
              <a:t>Der Wochentag</a:t>
            </a:r>
          </a:p>
          <a:p>
            <a:r>
              <a:rPr lang="de-DE" dirty="0" smtClean="0"/>
              <a:t>Tag/Nacht</a:t>
            </a:r>
          </a:p>
          <a:p>
            <a:r>
              <a:rPr lang="de-DE" dirty="0" smtClean="0"/>
              <a:t>Uhrzeit</a:t>
            </a:r>
            <a:endParaRPr lang="en-US" dirty="0"/>
          </a:p>
        </p:txBody>
      </p:sp>
      <p:sp>
        <p:nvSpPr>
          <p:cNvPr id="4" name="Rounded Rectangle 3"/>
          <p:cNvSpPr/>
          <p:nvPr/>
        </p:nvSpPr>
        <p:spPr>
          <a:xfrm>
            <a:off x="963283" y="4876959"/>
            <a:ext cx="10265434" cy="9516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smtClean="0"/>
              <a:t>Ich wurde im Herbst, am Sonntag, am Nachmittag, am zweiundzwanzigen Zehnet neunzehnhudertsiebenundsechzig geboren.</a:t>
            </a:r>
            <a:endParaRPr lang="en-US" dirty="0"/>
          </a:p>
        </p:txBody>
      </p:sp>
    </p:spTree>
    <p:extLst>
      <p:ext uri="{BB962C8B-B14F-4D97-AF65-F5344CB8AC3E}">
        <p14:creationId xmlns:p14="http://schemas.microsoft.com/office/powerpoint/2010/main" val="2842050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325</Words>
  <Application>Microsoft Office PowerPoint</Application>
  <PresentationFormat>Custom</PresentationFormat>
  <Paragraphs>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Deutsch 1</vt:lpstr>
      <vt:lpstr>PowerPoint Presentation</vt:lpstr>
      <vt:lpstr>PowerPoint Presentation</vt:lpstr>
      <vt:lpstr>Zahlen</vt:lpstr>
      <vt:lpstr>PowerPoint Presentation</vt:lpstr>
      <vt:lpstr>Datum</vt:lpstr>
      <vt:lpstr>PowerPoint Presentation</vt:lpstr>
      <vt:lpstr>Datum</vt:lpstr>
      <vt:lpstr>Wann wurden Sie geboren?</vt:lpstr>
      <vt:lpstr>Bruchzahlen, Maße, Gewichte</vt:lpstr>
      <vt:lpstr>Bruchzahlen, Maße, Gewichte</vt:lpstr>
      <vt:lpstr>PowerPoint Presentation</vt:lpstr>
      <vt:lpstr>Bruchzahlen, Maße, Gewichte</vt:lpstr>
      <vt:lpstr>Bruchzahlen, Maße, Gewichte</vt:lpstr>
      <vt:lpstr>Wie lautet das Infinitiv? Wer schreibt die meisten Infinitivformen am schnellsten in den Chat?</vt:lpstr>
      <vt:lpstr>Welche Adjektive sind hier versteckt?</vt:lpstr>
      <vt:lpstr>Ergänzen Sie Adjektive aus dem Kasten.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 1</dc:title>
  <dc:creator>Hp</dc:creator>
  <cp:lastModifiedBy>User</cp:lastModifiedBy>
  <cp:revision>2</cp:revision>
  <dcterms:created xsi:type="dcterms:W3CDTF">2021-11-29T13:43:40Z</dcterms:created>
  <dcterms:modified xsi:type="dcterms:W3CDTF">2026-01-26T11:23:04Z</dcterms:modified>
</cp:coreProperties>
</file>