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8" r:id="rId3"/>
    <p:sldId id="260" r:id="rId4"/>
    <p:sldId id="268" r:id="rId5"/>
    <p:sldId id="274" r:id="rId6"/>
    <p:sldId id="289" r:id="rId7"/>
    <p:sldId id="311" r:id="rId8"/>
    <p:sldId id="317" r:id="rId9"/>
    <p:sldId id="275" r:id="rId10"/>
    <p:sldId id="290" r:id="rId11"/>
    <p:sldId id="292" r:id="rId12"/>
    <p:sldId id="293" r:id="rId13"/>
    <p:sldId id="294" r:id="rId14"/>
    <p:sldId id="277" r:id="rId15"/>
    <p:sldId id="298" r:id="rId16"/>
    <p:sldId id="297" r:id="rId17"/>
    <p:sldId id="300" r:id="rId18"/>
    <p:sldId id="318" r:id="rId19"/>
    <p:sldId id="319" r:id="rId20"/>
    <p:sldId id="301" r:id="rId21"/>
    <p:sldId id="302" r:id="rId22"/>
    <p:sldId id="303" r:id="rId23"/>
    <p:sldId id="299" r:id="rId24"/>
    <p:sldId id="276" r:id="rId25"/>
    <p:sldId id="295" r:id="rId26"/>
    <p:sldId id="296" r:id="rId27"/>
    <p:sldId id="304" r:id="rId28"/>
    <p:sldId id="315" r:id="rId29"/>
    <p:sldId id="316" r:id="rId30"/>
    <p:sldId id="305" r:id="rId31"/>
    <p:sldId id="270" r:id="rId32"/>
    <p:sldId id="320" r:id="rId33"/>
    <p:sldId id="271" r:id="rId34"/>
    <p:sldId id="306" r:id="rId35"/>
    <p:sldId id="312" r:id="rId36"/>
    <p:sldId id="307" r:id="rId37"/>
    <p:sldId id="308" r:id="rId38"/>
    <p:sldId id="313" r:id="rId39"/>
    <p:sldId id="314" r:id="rId40"/>
    <p:sldId id="278" r:id="rId41"/>
    <p:sldId id="309" r:id="rId42"/>
    <p:sldId id="279" r:id="rId43"/>
    <p:sldId id="280" r:id="rId44"/>
    <p:sldId id="283" r:id="rId45"/>
    <p:sldId id="281" r:id="rId46"/>
    <p:sldId id="282" r:id="rId47"/>
    <p:sldId id="288" r:id="rId48"/>
    <p:sldId id="287" r:id="rId49"/>
    <p:sldId id="273" r:id="rId50"/>
    <p:sldId id="262" r:id="rId51"/>
    <p:sldId id="28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CA6E97-4791-BB74-63C9-EA7A0B4BD13B}" name="Anđela Šoškić" initials="AŠ" userId="a59a783d2c52cb6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E001B"/>
    <a:srgbClr val="A04561"/>
    <a:srgbClr val="6A0314"/>
    <a:srgbClr val="CE8EA2"/>
    <a:srgbClr val="EADA08"/>
    <a:srgbClr val="9E9F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DACC1-D12F-4ECD-82AC-FC1681BACA5E}" v="1132" dt="2025-12-09T12:29:40.741"/>
    <p1510:client id="{CFCC6D1E-EE4E-76F7-28AD-94B9663EEAEA}" v="143" dt="2025-12-09T10:12:09.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8" autoAdjust="0"/>
  </p:normalViewPr>
  <p:slideViewPr>
    <p:cSldViewPr snapToGrid="0">
      <p:cViewPr varScale="1">
        <p:scale>
          <a:sx n="50" d="100"/>
          <a:sy n="50" d="100"/>
        </p:scale>
        <p:origin x="693"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đela Šoškić" userId="a59a783d2c52cb6a" providerId="Windows Live" clId="Web-{CFCC6D1E-EE4E-76F7-28AD-94B9663EEAEA}"/>
    <pc:docChg chg="mod addSld modSld">
      <pc:chgData name="Anđela Šoškić" userId="a59a783d2c52cb6a" providerId="Windows Live" clId="Web-{CFCC6D1E-EE4E-76F7-28AD-94B9663EEAEA}" dt="2025-12-09T10:12:09.888" v="168" actId="14100"/>
      <pc:docMkLst>
        <pc:docMk/>
      </pc:docMkLst>
      <pc:sldChg chg="modSp">
        <pc:chgData name="Anđela Šoškić" userId="a59a783d2c52cb6a" providerId="Windows Live" clId="Web-{CFCC6D1E-EE4E-76F7-28AD-94B9663EEAEA}" dt="2025-12-09T10:12:09.888" v="168" actId="14100"/>
        <pc:sldMkLst>
          <pc:docMk/>
          <pc:sldMk cId="2289126953" sldId="276"/>
        </pc:sldMkLst>
        <pc:spChg chg="mod">
          <ac:chgData name="Anđela Šoškić" userId="a59a783d2c52cb6a" providerId="Windows Live" clId="Web-{CFCC6D1E-EE4E-76F7-28AD-94B9663EEAEA}" dt="2025-12-09T10:12:09.888" v="168" actId="14100"/>
          <ac:spMkLst>
            <pc:docMk/>
            <pc:sldMk cId="2289126953" sldId="276"/>
            <ac:spMk id="4" creationId="{BB3BB66A-3E1D-9A57-5A1A-E4CCED236325}"/>
          </ac:spMkLst>
        </pc:spChg>
      </pc:sldChg>
      <pc:sldChg chg="modNotes">
        <pc:chgData name="Anđela Šoškić" userId="a59a783d2c52cb6a" providerId="Windows Live" clId="Web-{CFCC6D1E-EE4E-76F7-28AD-94B9663EEAEA}" dt="2025-12-09T08:49:47.299" v="46"/>
        <pc:sldMkLst>
          <pc:docMk/>
          <pc:sldMk cId="984649738" sldId="279"/>
        </pc:sldMkLst>
      </pc:sldChg>
      <pc:sldChg chg="modSp">
        <pc:chgData name="Anđela Šoškić" userId="a59a783d2c52cb6a" providerId="Windows Live" clId="Web-{CFCC6D1E-EE4E-76F7-28AD-94B9663EEAEA}" dt="2025-12-09T08:21:44.346" v="9"/>
        <pc:sldMkLst>
          <pc:docMk/>
          <pc:sldMk cId="811820171" sldId="294"/>
        </pc:sldMkLst>
        <pc:graphicFrameChg chg="mod modGraphic">
          <ac:chgData name="Anđela Šoškić" userId="a59a783d2c52cb6a" providerId="Windows Live" clId="Web-{CFCC6D1E-EE4E-76F7-28AD-94B9663EEAEA}" dt="2025-12-09T08:21:44.346" v="9"/>
          <ac:graphicFrameMkLst>
            <pc:docMk/>
            <pc:sldMk cId="811820171" sldId="294"/>
            <ac:graphicFrameMk id="7" creationId="{CC6093E7-C479-8354-72D8-9E2FD48C5FF5}"/>
          </ac:graphicFrameMkLst>
        </pc:graphicFrameChg>
      </pc:sldChg>
      <pc:sldChg chg="modSp">
        <pc:chgData name="Anđela Šoškić" userId="a59a783d2c52cb6a" providerId="Windows Live" clId="Web-{CFCC6D1E-EE4E-76F7-28AD-94B9663EEAEA}" dt="2025-12-09T08:43:23.407" v="12" actId="20577"/>
        <pc:sldMkLst>
          <pc:docMk/>
          <pc:sldMk cId="2492533437" sldId="298"/>
        </pc:sldMkLst>
        <pc:spChg chg="mod">
          <ac:chgData name="Anđela Šoškić" userId="a59a783d2c52cb6a" providerId="Windows Live" clId="Web-{CFCC6D1E-EE4E-76F7-28AD-94B9663EEAEA}" dt="2025-12-09T08:43:23.407" v="12" actId="20577"/>
          <ac:spMkLst>
            <pc:docMk/>
            <pc:sldMk cId="2492533437" sldId="298"/>
            <ac:spMk id="21" creationId="{BE8E34A1-2E09-92BD-D262-4BB5D82F3217}"/>
          </ac:spMkLst>
        </pc:spChg>
      </pc:sldChg>
      <pc:sldChg chg="modSp modNotes">
        <pc:chgData name="Anđela Šoškić" userId="a59a783d2c52cb6a" providerId="Windows Live" clId="Web-{CFCC6D1E-EE4E-76F7-28AD-94B9663EEAEA}" dt="2025-12-09T08:55:54.262" v="149" actId="20577"/>
        <pc:sldMkLst>
          <pc:docMk/>
          <pc:sldMk cId="2287764166" sldId="301"/>
        </pc:sldMkLst>
        <pc:spChg chg="mod">
          <ac:chgData name="Anđela Šoškić" userId="a59a783d2c52cb6a" providerId="Windows Live" clId="Web-{CFCC6D1E-EE4E-76F7-28AD-94B9663EEAEA}" dt="2025-12-09T08:55:54.262" v="149" actId="20577"/>
          <ac:spMkLst>
            <pc:docMk/>
            <pc:sldMk cId="2287764166" sldId="301"/>
            <ac:spMk id="3" creationId="{DDC0D3E7-3C02-4650-A9F7-DD6038EC4751}"/>
          </ac:spMkLst>
        </pc:spChg>
      </pc:sldChg>
      <pc:sldChg chg="delSp delAnim">
        <pc:chgData name="Anđela Šoškić" userId="a59a783d2c52cb6a" providerId="Windows Live" clId="Web-{CFCC6D1E-EE4E-76F7-28AD-94B9663EEAEA}" dt="2025-12-09T10:10:31.916" v="155"/>
        <pc:sldMkLst>
          <pc:docMk/>
          <pc:sldMk cId="2192234408" sldId="305"/>
        </pc:sldMkLst>
        <pc:spChg chg="del">
          <ac:chgData name="Anđela Šoškić" userId="a59a783d2c52cb6a" providerId="Windows Live" clId="Web-{CFCC6D1E-EE4E-76F7-28AD-94B9663EEAEA}" dt="2025-12-09T10:10:31.916" v="155"/>
          <ac:spMkLst>
            <pc:docMk/>
            <pc:sldMk cId="2192234408" sldId="305"/>
            <ac:spMk id="22" creationId="{132A3A37-C63C-B9E3-7042-3151A321C2B7}"/>
          </ac:spMkLst>
        </pc:spChg>
        <pc:spChg chg="del">
          <ac:chgData name="Anđela Šoškić" userId="a59a783d2c52cb6a" providerId="Windows Live" clId="Web-{CFCC6D1E-EE4E-76F7-28AD-94B9663EEAEA}" dt="2025-12-09T10:10:31.916" v="153"/>
          <ac:spMkLst>
            <pc:docMk/>
            <pc:sldMk cId="2192234408" sldId="305"/>
            <ac:spMk id="46" creationId="{0B697FB9-3EDB-CA6B-900E-E294058FA742}"/>
          </ac:spMkLst>
        </pc:spChg>
        <pc:grpChg chg="del">
          <ac:chgData name="Anđela Šoškić" userId="a59a783d2c52cb6a" providerId="Windows Live" clId="Web-{CFCC6D1E-EE4E-76F7-28AD-94B9663EEAEA}" dt="2025-12-09T10:10:19.681" v="151"/>
          <ac:grpSpMkLst>
            <pc:docMk/>
            <pc:sldMk cId="2192234408" sldId="305"/>
            <ac:grpSpMk id="19" creationId="{3FE6F1E0-BE7D-5F50-2090-7E7CC8004B59}"/>
          </ac:grpSpMkLst>
        </pc:grpChg>
        <pc:grpChg chg="del">
          <ac:chgData name="Anđela Šoškić" userId="a59a783d2c52cb6a" providerId="Windows Live" clId="Web-{CFCC6D1E-EE4E-76F7-28AD-94B9663EEAEA}" dt="2025-12-09T10:10:31.916" v="154"/>
          <ac:grpSpMkLst>
            <pc:docMk/>
            <pc:sldMk cId="2192234408" sldId="305"/>
            <ac:grpSpMk id="23" creationId="{67A288D5-3D3F-344D-A783-3D86455616E9}"/>
          </ac:grpSpMkLst>
        </pc:grpChg>
        <pc:grpChg chg="del">
          <ac:chgData name="Anđela Šoškić" userId="a59a783d2c52cb6a" providerId="Windows Live" clId="Web-{CFCC6D1E-EE4E-76F7-28AD-94B9663EEAEA}" dt="2025-12-09T10:10:22.259" v="152"/>
          <ac:grpSpMkLst>
            <pc:docMk/>
            <pc:sldMk cId="2192234408" sldId="305"/>
            <ac:grpSpMk id="47" creationId="{1BB9F463-7C44-11C4-A98D-5D12ADF3E5FB}"/>
          </ac:grpSpMkLst>
        </pc:grpChg>
      </pc:sldChg>
      <pc:sldChg chg="addAnim modAnim modNotes">
        <pc:chgData name="Anđela Šoškić" userId="a59a783d2c52cb6a" providerId="Windows Live" clId="Web-{CFCC6D1E-EE4E-76F7-28AD-94B9663EEAEA}" dt="2025-12-09T08:52:53.971" v="54"/>
        <pc:sldMkLst>
          <pc:docMk/>
          <pc:sldMk cId="761226823" sldId="318"/>
        </pc:sldMkLst>
      </pc:sldChg>
      <pc:sldChg chg="delAnim modNotes">
        <pc:chgData name="Anđela Šoškić" userId="a59a783d2c52cb6a" providerId="Windows Live" clId="Web-{CFCC6D1E-EE4E-76F7-28AD-94B9663EEAEA}" dt="2025-12-09T08:53:03.331" v="70"/>
        <pc:sldMkLst>
          <pc:docMk/>
          <pc:sldMk cId="4153853019" sldId="319"/>
        </pc:sldMkLst>
      </pc:sldChg>
      <pc:sldChg chg="addSp delSp modSp add replId">
        <pc:chgData name="Anđela Šoškić" userId="a59a783d2c52cb6a" providerId="Windows Live" clId="Web-{CFCC6D1E-EE4E-76F7-28AD-94B9663EEAEA}" dt="2025-12-09T10:11:00.198" v="167" actId="1076"/>
        <pc:sldMkLst>
          <pc:docMk/>
          <pc:sldMk cId="2632371185" sldId="320"/>
        </pc:sldMkLst>
        <pc:spChg chg="del">
          <ac:chgData name="Anđela Šoškić" userId="a59a783d2c52cb6a" providerId="Windows Live" clId="Web-{CFCC6D1E-EE4E-76F7-28AD-94B9663EEAEA}" dt="2025-12-09T10:10:40.369" v="156"/>
          <ac:spMkLst>
            <pc:docMk/>
            <pc:sldMk cId="2632371185" sldId="320"/>
            <ac:spMk id="3" creationId="{4B1C5D8D-B004-65B0-7233-4359DEE1AAF2}"/>
          </ac:spMkLst>
        </pc:spChg>
        <pc:spChg chg="del">
          <ac:chgData name="Anđela Šoškić" userId="a59a783d2c52cb6a" providerId="Windows Live" clId="Web-{CFCC6D1E-EE4E-76F7-28AD-94B9663EEAEA}" dt="2025-12-09T10:10:46.729" v="158"/>
          <ac:spMkLst>
            <pc:docMk/>
            <pc:sldMk cId="2632371185" sldId="320"/>
            <ac:spMk id="4" creationId="{B0978516-31C8-599B-9EBE-77C2190CF25E}"/>
          </ac:spMkLst>
        </pc:spChg>
        <pc:spChg chg="add del mod">
          <ac:chgData name="Anđela Šoškić" userId="a59a783d2c52cb6a" providerId="Windows Live" clId="Web-{CFCC6D1E-EE4E-76F7-28AD-94B9663EEAEA}" dt="2025-12-09T10:10:45.651" v="157"/>
          <ac:spMkLst>
            <pc:docMk/>
            <pc:sldMk cId="2632371185" sldId="320"/>
            <ac:spMk id="6" creationId="{E2761240-439A-B10D-0599-7FD283023BD5}"/>
          </ac:spMkLst>
        </pc:spChg>
        <pc:spChg chg="mod">
          <ac:chgData name="Anđela Šoškić" userId="a59a783d2c52cb6a" providerId="Windows Live" clId="Web-{CFCC6D1E-EE4E-76F7-28AD-94B9663EEAEA}" dt="2025-12-09T10:11:00.073" v="164" actId="1076"/>
          <ac:spMkLst>
            <pc:docMk/>
            <pc:sldMk cId="2632371185" sldId="320"/>
            <ac:spMk id="22" creationId="{331567A3-D1BF-4EA7-496A-55921C6111FB}"/>
          </ac:spMkLst>
        </pc:spChg>
        <pc:spChg chg="mod">
          <ac:chgData name="Anđela Šoškić" userId="a59a783d2c52cb6a" providerId="Windows Live" clId="Web-{CFCC6D1E-EE4E-76F7-28AD-94B9663EEAEA}" dt="2025-12-09T10:11:00.182" v="166" actId="1076"/>
          <ac:spMkLst>
            <pc:docMk/>
            <pc:sldMk cId="2632371185" sldId="320"/>
            <ac:spMk id="46" creationId="{9D8EC425-2A7F-D938-87CE-8CCF27198C7E}"/>
          </ac:spMkLst>
        </pc:spChg>
        <pc:grpChg chg="mod">
          <ac:chgData name="Anđela Šoškić" userId="a59a783d2c52cb6a" providerId="Windows Live" clId="Web-{CFCC6D1E-EE4E-76F7-28AD-94B9663EEAEA}" dt="2025-12-09T10:11:00.073" v="163" actId="1076"/>
          <ac:grpSpMkLst>
            <pc:docMk/>
            <pc:sldMk cId="2632371185" sldId="320"/>
            <ac:grpSpMk id="19" creationId="{7E71D367-99D1-090E-337D-28F8C3060433}"/>
          </ac:grpSpMkLst>
        </pc:grpChg>
        <pc:grpChg chg="mod">
          <ac:chgData name="Anđela Šoškić" userId="a59a783d2c52cb6a" providerId="Windows Live" clId="Web-{CFCC6D1E-EE4E-76F7-28AD-94B9663EEAEA}" dt="2025-12-09T10:11:00.182" v="165" actId="1076"/>
          <ac:grpSpMkLst>
            <pc:docMk/>
            <pc:sldMk cId="2632371185" sldId="320"/>
            <ac:grpSpMk id="23" creationId="{2B186145-BD6B-1B83-9A6E-AF766F3DB783}"/>
          </ac:grpSpMkLst>
        </pc:grpChg>
        <pc:grpChg chg="mod">
          <ac:chgData name="Anđela Šoškić" userId="a59a783d2c52cb6a" providerId="Windows Live" clId="Web-{CFCC6D1E-EE4E-76F7-28AD-94B9663EEAEA}" dt="2025-12-09T10:11:00.198" v="167" actId="1076"/>
          <ac:grpSpMkLst>
            <pc:docMk/>
            <pc:sldMk cId="2632371185" sldId="320"/>
            <ac:grpSpMk id="47" creationId="{7B038F3E-18A2-377A-529A-5F54685B4C76}"/>
          </ac:grpSpMkLst>
        </pc:grpChg>
        <pc:inkChg chg="del">
          <ac:chgData name="Anđela Šoškić" userId="a59a783d2c52cb6a" providerId="Windows Live" clId="Web-{CFCC6D1E-EE4E-76F7-28AD-94B9663EEAEA}" dt="2025-12-09T10:10:48.323" v="159"/>
          <ac:inkMkLst>
            <pc:docMk/>
            <pc:sldMk cId="2632371185" sldId="320"/>
            <ac:inkMk id="11" creationId="{88026F46-9A3B-3956-06FC-4F6558B3D056}"/>
          </ac:inkMkLst>
        </pc:inkChg>
        <pc:inkChg chg="del">
          <ac:chgData name="Anđela Šoškić" userId="a59a783d2c52cb6a" providerId="Windows Live" clId="Web-{CFCC6D1E-EE4E-76F7-28AD-94B9663EEAEA}" dt="2025-12-09T10:10:51.448" v="162"/>
          <ac:inkMkLst>
            <pc:docMk/>
            <pc:sldMk cId="2632371185" sldId="320"/>
            <ac:inkMk id="12" creationId="{998A7620-FD69-9790-70C8-CFA72AF068EF}"/>
          </ac:inkMkLst>
        </pc:inkChg>
        <pc:inkChg chg="del">
          <ac:chgData name="Anđela Šoškić" userId="a59a783d2c52cb6a" providerId="Windows Live" clId="Web-{CFCC6D1E-EE4E-76F7-28AD-94B9663EEAEA}" dt="2025-12-09T10:10:50.338" v="160"/>
          <ac:inkMkLst>
            <pc:docMk/>
            <pc:sldMk cId="2632371185" sldId="320"/>
            <ac:inkMk id="13" creationId="{676CCBB6-F77B-7BB8-79CC-45AB5EC2392A}"/>
          </ac:inkMkLst>
        </pc:inkChg>
        <pc:inkChg chg="del">
          <ac:chgData name="Anđela Šoškić" userId="a59a783d2c52cb6a" providerId="Windows Live" clId="Web-{CFCC6D1E-EE4E-76F7-28AD-94B9663EEAEA}" dt="2025-12-09T10:10:51.448" v="161"/>
          <ac:inkMkLst>
            <pc:docMk/>
            <pc:sldMk cId="2632371185" sldId="320"/>
            <ac:inkMk id="14" creationId="{B98B3BFC-FA7A-90A4-2D63-DC4F0C5C7249}"/>
          </ac:inkMkLst>
        </pc:inkChg>
      </pc:sldChg>
    </pc:docChg>
  </pc:docChgLst>
  <pc:docChgLst>
    <pc:chgData name="Anđela Šoškić" userId="a59a783d2c52cb6a" providerId="LiveId" clId="{1B012F92-8D5A-41A4-A1BD-345C588FD917}"/>
    <pc:docChg chg="undo redo custSel addSld delSld modSld sldOrd">
      <pc:chgData name="Anđela Šoškić" userId="a59a783d2c52cb6a" providerId="LiveId" clId="{1B012F92-8D5A-41A4-A1BD-345C588FD917}" dt="2025-12-09T12:29:24.403" v="4392" actId="14100"/>
      <pc:docMkLst>
        <pc:docMk/>
      </pc:docMkLst>
      <pc:sldChg chg="modSp mod">
        <pc:chgData name="Anđela Šoškić" userId="a59a783d2c52cb6a" providerId="LiveId" clId="{1B012F92-8D5A-41A4-A1BD-345C588FD917}" dt="2025-12-08T12:53:57.803" v="5" actId="1076"/>
        <pc:sldMkLst>
          <pc:docMk/>
          <pc:sldMk cId="3306446167" sldId="256"/>
        </pc:sldMkLst>
        <pc:spChg chg="mod">
          <ac:chgData name="Anđela Šoškić" userId="a59a783d2c52cb6a" providerId="LiveId" clId="{1B012F92-8D5A-41A4-A1BD-345C588FD917}" dt="2025-12-08T12:53:57.803" v="5" actId="1076"/>
          <ac:spMkLst>
            <pc:docMk/>
            <pc:sldMk cId="3306446167" sldId="256"/>
            <ac:spMk id="2" creationId="{E206E34F-7C7F-5762-0AC6-8B2D2C46095A}"/>
          </ac:spMkLst>
        </pc:spChg>
        <pc:spChg chg="mod">
          <ac:chgData name="Anđela Šoškić" userId="a59a783d2c52cb6a" providerId="LiveId" clId="{1B012F92-8D5A-41A4-A1BD-345C588FD917}" dt="2025-12-08T12:53:52.871" v="4" actId="2711"/>
          <ac:spMkLst>
            <pc:docMk/>
            <pc:sldMk cId="3306446167" sldId="256"/>
            <ac:spMk id="5" creationId="{2A1BE624-BE88-BAA6-C078-A4AE7594F242}"/>
          </ac:spMkLst>
        </pc:spChg>
      </pc:sldChg>
      <pc:sldChg chg="modSp mod">
        <pc:chgData name="Anđela Šoškić" userId="a59a783d2c52cb6a" providerId="LiveId" clId="{1B012F92-8D5A-41A4-A1BD-345C588FD917}" dt="2025-12-08T12:52:40.018" v="2" actId="27636"/>
        <pc:sldMkLst>
          <pc:docMk/>
          <pc:sldMk cId="0" sldId="270"/>
        </pc:sldMkLst>
        <pc:spChg chg="mod">
          <ac:chgData name="Anđela Šoškić" userId="a59a783d2c52cb6a" providerId="LiveId" clId="{1B012F92-8D5A-41A4-A1BD-345C588FD917}" dt="2025-12-08T12:52:40.018" v="2" actId="27636"/>
          <ac:spMkLst>
            <pc:docMk/>
            <pc:sldMk cId="0" sldId="270"/>
            <ac:spMk id="3" creationId="{87B06F52-D430-C9C8-3716-3A910B15A5FD}"/>
          </ac:spMkLst>
        </pc:spChg>
      </pc:sldChg>
      <pc:sldChg chg="modSp">
        <pc:chgData name="Anđela Šoškić" userId="a59a783d2c52cb6a" providerId="LiveId" clId="{1B012F92-8D5A-41A4-A1BD-345C588FD917}" dt="2025-12-08T12:57:04.775" v="18" actId="12"/>
        <pc:sldMkLst>
          <pc:docMk/>
          <pc:sldMk cId="2426224215" sldId="274"/>
        </pc:sldMkLst>
        <pc:spChg chg="mod">
          <ac:chgData name="Anđela Šoškić" userId="a59a783d2c52cb6a" providerId="LiveId" clId="{1B012F92-8D5A-41A4-A1BD-345C588FD917}" dt="2025-12-08T12:57:04.775" v="18" actId="12"/>
          <ac:spMkLst>
            <pc:docMk/>
            <pc:sldMk cId="2426224215" sldId="274"/>
            <ac:spMk id="3" creationId="{7021B2B5-00E1-C607-7C77-9F0D0AD2ECED}"/>
          </ac:spMkLst>
        </pc:spChg>
      </pc:sldChg>
      <pc:sldChg chg="modNotesTx">
        <pc:chgData name="Anđela Šoškić" userId="a59a783d2c52cb6a" providerId="LiveId" clId="{1B012F92-8D5A-41A4-A1BD-345C588FD917}" dt="2025-12-08T12:55:15.483" v="17" actId="20577"/>
        <pc:sldMkLst>
          <pc:docMk/>
          <pc:sldMk cId="3596330497" sldId="282"/>
        </pc:sldMkLst>
      </pc:sldChg>
      <pc:sldChg chg="modSp mod modNotesTx">
        <pc:chgData name="Anđela Šoškić" userId="a59a783d2c52cb6a" providerId="LiveId" clId="{1B012F92-8D5A-41A4-A1BD-345C588FD917}" dt="2025-12-09T12:10:21.917" v="4094" actId="20577"/>
        <pc:sldMkLst>
          <pc:docMk/>
          <pc:sldMk cId="4061631511" sldId="290"/>
        </pc:sldMkLst>
        <pc:spChg chg="mod">
          <ac:chgData name="Anđela Šoškić" userId="a59a783d2c52cb6a" providerId="LiveId" clId="{1B012F92-8D5A-41A4-A1BD-345C588FD917}" dt="2025-12-08T14:06:27.429" v="1023" actId="20577"/>
          <ac:spMkLst>
            <pc:docMk/>
            <pc:sldMk cId="4061631511" sldId="290"/>
            <ac:spMk id="3" creationId="{1DF1ACE0-7919-697E-0162-37D54A906A54}"/>
          </ac:spMkLst>
        </pc:spChg>
      </pc:sldChg>
      <pc:sldChg chg="addSp modSp mod addAnim delAnim modAnim">
        <pc:chgData name="Anđela Šoškić" userId="a59a783d2c52cb6a" providerId="LiveId" clId="{1B012F92-8D5A-41A4-A1BD-345C588FD917}" dt="2025-12-09T12:24:33.962" v="4289" actId="20577"/>
        <pc:sldMkLst>
          <pc:docMk/>
          <pc:sldMk cId="353792301" sldId="293"/>
        </pc:sldMkLst>
        <pc:spChg chg="add mod">
          <ac:chgData name="Anđela Šoškić" userId="a59a783d2c52cb6a" providerId="LiveId" clId="{1B012F92-8D5A-41A4-A1BD-345C588FD917}" dt="2025-12-09T11:59:52.784" v="3610" actId="208"/>
          <ac:spMkLst>
            <pc:docMk/>
            <pc:sldMk cId="353792301" sldId="293"/>
            <ac:spMk id="3" creationId="{679C0073-3334-7935-9190-CA5A12F6255A}"/>
          </ac:spMkLst>
        </pc:spChg>
        <pc:spChg chg="add mod">
          <ac:chgData name="Anđela Šoškić" userId="a59a783d2c52cb6a" providerId="LiveId" clId="{1B012F92-8D5A-41A4-A1BD-345C588FD917}" dt="2025-12-09T12:00:21.257" v="3618" actId="1076"/>
          <ac:spMkLst>
            <pc:docMk/>
            <pc:sldMk cId="353792301" sldId="293"/>
            <ac:spMk id="4" creationId="{F8CAB86D-BCDA-64F3-2CC9-1B2D9693B3B2}"/>
          </ac:spMkLst>
        </pc:spChg>
        <pc:spChg chg="mod">
          <ac:chgData name="Anđela Šoškić" userId="a59a783d2c52cb6a" providerId="LiveId" clId="{1B012F92-8D5A-41A4-A1BD-345C588FD917}" dt="2025-12-09T12:24:33.962" v="4289" actId="20577"/>
          <ac:spMkLst>
            <pc:docMk/>
            <pc:sldMk cId="353792301" sldId="293"/>
            <ac:spMk id="5" creationId="{EF4F79B1-C363-343D-0B1E-1BFCBF40B067}"/>
          </ac:spMkLst>
        </pc:spChg>
        <pc:spChg chg="add mod">
          <ac:chgData name="Anđela Šoškić" userId="a59a783d2c52cb6a" providerId="LiveId" clId="{1B012F92-8D5A-41A4-A1BD-345C588FD917}" dt="2025-12-09T11:59:52.784" v="3610" actId="208"/>
          <ac:spMkLst>
            <pc:docMk/>
            <pc:sldMk cId="353792301" sldId="293"/>
            <ac:spMk id="6" creationId="{62EE88DA-EA0E-5E97-DDE4-BC96493A793F}"/>
          </ac:spMkLst>
        </pc:spChg>
        <pc:spChg chg="add mod">
          <ac:chgData name="Anđela Šoškić" userId="a59a783d2c52cb6a" providerId="LiveId" clId="{1B012F92-8D5A-41A4-A1BD-345C588FD917}" dt="2025-12-09T12:00:33.951" v="3620" actId="1076"/>
          <ac:spMkLst>
            <pc:docMk/>
            <pc:sldMk cId="353792301" sldId="293"/>
            <ac:spMk id="16" creationId="{FD49F641-3F29-C525-B0B8-1E6489F16762}"/>
          </ac:spMkLst>
        </pc:spChg>
        <pc:spChg chg="add mod">
          <ac:chgData name="Anđela Šoškić" userId="a59a783d2c52cb6a" providerId="LiveId" clId="{1B012F92-8D5A-41A4-A1BD-345C588FD917}" dt="2025-12-09T12:00:40.468" v="3621" actId="1076"/>
          <ac:spMkLst>
            <pc:docMk/>
            <pc:sldMk cId="353792301" sldId="293"/>
            <ac:spMk id="17" creationId="{0B3409EE-A124-151E-751F-8F0C54D98B53}"/>
          </ac:spMkLst>
        </pc:spChg>
        <pc:spChg chg="add mod">
          <ac:chgData name="Anđela Šoškić" userId="a59a783d2c52cb6a" providerId="LiveId" clId="{1B012F92-8D5A-41A4-A1BD-345C588FD917}" dt="2025-12-09T12:00:43.618" v="3622" actId="1076"/>
          <ac:spMkLst>
            <pc:docMk/>
            <pc:sldMk cId="353792301" sldId="293"/>
            <ac:spMk id="18" creationId="{809EA36C-33BB-BD95-122C-C1EDB9CC11FF}"/>
          </ac:spMkLst>
        </pc:spChg>
        <pc:spChg chg="add mod">
          <ac:chgData name="Anđela Šoškić" userId="a59a783d2c52cb6a" providerId="LiveId" clId="{1B012F92-8D5A-41A4-A1BD-345C588FD917}" dt="2025-12-09T12:01:08.559" v="3629" actId="1076"/>
          <ac:spMkLst>
            <pc:docMk/>
            <pc:sldMk cId="353792301" sldId="293"/>
            <ac:spMk id="23" creationId="{AA69CA54-BB26-74F0-98FC-C4B51427C1F1}"/>
          </ac:spMkLst>
        </pc:spChg>
        <pc:picChg chg="mod">
          <ac:chgData name="Anđela Šoškić" userId="a59a783d2c52cb6a" providerId="LiveId" clId="{1B012F92-8D5A-41A4-A1BD-345C588FD917}" dt="2025-12-09T12:00:17.210" v="3617" actId="1076"/>
          <ac:picMkLst>
            <pc:docMk/>
            <pc:sldMk cId="353792301" sldId="293"/>
            <ac:picMk id="7" creationId="{25D49617-78AB-8640-AFAC-A12002A3231A}"/>
          </ac:picMkLst>
        </pc:picChg>
        <pc:cxnChg chg="add mod">
          <ac:chgData name="Anđela Šoškić" userId="a59a783d2c52cb6a" providerId="LiveId" clId="{1B012F92-8D5A-41A4-A1BD-345C588FD917}" dt="2025-12-09T12:00:21.257" v="3618" actId="1076"/>
          <ac:cxnSpMkLst>
            <pc:docMk/>
            <pc:sldMk cId="353792301" sldId="293"/>
            <ac:cxnSpMk id="12" creationId="{93314F66-3A38-713E-FCDF-9ACC04254827}"/>
          </ac:cxnSpMkLst>
        </pc:cxnChg>
        <pc:cxnChg chg="add mod">
          <ac:chgData name="Anđela Šoškić" userId="a59a783d2c52cb6a" providerId="LiveId" clId="{1B012F92-8D5A-41A4-A1BD-345C588FD917}" dt="2025-12-09T12:00:09.500" v="3616" actId="208"/>
          <ac:cxnSpMkLst>
            <pc:docMk/>
            <pc:sldMk cId="353792301" sldId="293"/>
            <ac:cxnSpMk id="14" creationId="{3A2AD1BF-B7BB-3812-6F93-CB3B7F8481E4}"/>
          </ac:cxnSpMkLst>
        </pc:cxnChg>
        <pc:cxnChg chg="add mod">
          <ac:chgData name="Anđela Šoškić" userId="a59a783d2c52cb6a" providerId="LiveId" clId="{1B012F92-8D5A-41A4-A1BD-345C588FD917}" dt="2025-12-09T12:00:40.468" v="3621" actId="1076"/>
          <ac:cxnSpMkLst>
            <pc:docMk/>
            <pc:sldMk cId="353792301" sldId="293"/>
            <ac:cxnSpMk id="19" creationId="{DC3D187D-1BCB-9BCC-DEE7-A5200075B3EE}"/>
          </ac:cxnSpMkLst>
        </pc:cxnChg>
        <pc:cxnChg chg="add mod">
          <ac:chgData name="Anđela Šoškić" userId="a59a783d2c52cb6a" providerId="LiveId" clId="{1B012F92-8D5A-41A4-A1BD-345C588FD917}" dt="2025-12-09T12:00:43.618" v="3622" actId="1076"/>
          <ac:cxnSpMkLst>
            <pc:docMk/>
            <pc:sldMk cId="353792301" sldId="293"/>
            <ac:cxnSpMk id="20" creationId="{395F7495-7D27-2321-B598-1D0E2ABEDC9F}"/>
          </ac:cxnSpMkLst>
        </pc:cxnChg>
      </pc:sldChg>
      <pc:sldChg chg="addSp modSp mod addAnim delAnim modAnim">
        <pc:chgData name="Anđela Šoškić" userId="a59a783d2c52cb6a" providerId="LiveId" clId="{1B012F92-8D5A-41A4-A1BD-345C588FD917}" dt="2025-12-09T12:02:22.466" v="3640"/>
        <pc:sldMkLst>
          <pc:docMk/>
          <pc:sldMk cId="811820171" sldId="294"/>
        </pc:sldMkLst>
        <pc:spChg chg="mod">
          <ac:chgData name="Anđela Šoškić" userId="a59a783d2c52cb6a" providerId="LiveId" clId="{1B012F92-8D5A-41A4-A1BD-345C588FD917}" dt="2025-12-08T14:10:53.039" v="1187" actId="14100"/>
          <ac:spMkLst>
            <pc:docMk/>
            <pc:sldMk cId="811820171" sldId="294"/>
            <ac:spMk id="3" creationId="{41A8FB83-4817-33C5-979F-104480FE8BF7}"/>
          </ac:spMkLst>
        </pc:spChg>
        <pc:spChg chg="add mod">
          <ac:chgData name="Anđela Šoškić" userId="a59a783d2c52cb6a" providerId="LiveId" clId="{1B012F92-8D5A-41A4-A1BD-345C588FD917}" dt="2025-12-09T12:01:44.651" v="3636" actId="1582"/>
          <ac:spMkLst>
            <pc:docMk/>
            <pc:sldMk cId="811820171" sldId="294"/>
            <ac:spMk id="8" creationId="{816853C1-2BFC-5F76-0851-B7A269EC93A7}"/>
          </ac:spMkLst>
        </pc:spChg>
        <pc:graphicFrameChg chg="add mod modGraphic">
          <ac:chgData name="Anđela Šoškić" userId="a59a783d2c52cb6a" providerId="LiveId" clId="{1B012F92-8D5A-41A4-A1BD-345C588FD917}" dt="2025-12-08T14:09:31.789" v="1126" actId="1076"/>
          <ac:graphicFrameMkLst>
            <pc:docMk/>
            <pc:sldMk cId="811820171" sldId="294"/>
            <ac:graphicFrameMk id="7" creationId="{CC6093E7-C479-8354-72D8-9E2FD48C5FF5}"/>
          </ac:graphicFrameMkLst>
        </pc:graphicFrameChg>
      </pc:sldChg>
      <pc:sldChg chg="addSp delSp modSp mod delAnim modAnim modNotesTx">
        <pc:chgData name="Anđela Šoškić" userId="a59a783d2c52cb6a" providerId="LiveId" clId="{1B012F92-8D5A-41A4-A1BD-345C588FD917}" dt="2025-12-08T14:29:50.167" v="2406" actId="20577"/>
        <pc:sldMkLst>
          <pc:docMk/>
          <pc:sldMk cId="2698922188" sldId="297"/>
        </pc:sldMkLst>
        <pc:spChg chg="mod">
          <ac:chgData name="Anđela Šoškić" userId="a59a783d2c52cb6a" providerId="LiveId" clId="{1B012F92-8D5A-41A4-A1BD-345C588FD917}" dt="2025-12-08T14:23:07.597" v="1664" actId="20577"/>
          <ac:spMkLst>
            <pc:docMk/>
            <pc:sldMk cId="2698922188" sldId="297"/>
            <ac:spMk id="2" creationId="{80CD09D2-24B2-DC93-3FA7-6E3949212A30}"/>
          </ac:spMkLst>
        </pc:spChg>
        <pc:spChg chg="mod">
          <ac:chgData name="Anđela Šoškić" userId="a59a783d2c52cb6a" providerId="LiveId" clId="{1B012F92-8D5A-41A4-A1BD-345C588FD917}" dt="2025-12-08T14:24:53.823" v="1689" actId="20577"/>
          <ac:spMkLst>
            <pc:docMk/>
            <pc:sldMk cId="2698922188" sldId="297"/>
            <ac:spMk id="3" creationId="{CDDCBEE9-7CBB-4039-95D9-BD1FCB20AFEE}"/>
          </ac:spMkLst>
        </pc:spChg>
        <pc:graphicFrameChg chg="add mod">
          <ac:chgData name="Anđela Šoškić" userId="a59a783d2c52cb6a" providerId="LiveId" clId="{1B012F92-8D5A-41A4-A1BD-345C588FD917}" dt="2025-12-08T14:23:36.214" v="1671" actId="1076"/>
          <ac:graphicFrameMkLst>
            <pc:docMk/>
            <pc:sldMk cId="2698922188" sldId="297"/>
            <ac:graphicFrameMk id="7" creationId="{AEA5001A-CF6F-CBE2-1FD0-238B699BCF83}"/>
          </ac:graphicFrameMkLst>
        </pc:graphicFrameChg>
        <pc:graphicFrameChg chg="add mod">
          <ac:chgData name="Anđela Šoškić" userId="a59a783d2c52cb6a" providerId="LiveId" clId="{1B012F92-8D5A-41A4-A1BD-345C588FD917}" dt="2025-12-08T14:23:36.214" v="1671" actId="1076"/>
          <ac:graphicFrameMkLst>
            <pc:docMk/>
            <pc:sldMk cId="2698922188" sldId="297"/>
            <ac:graphicFrameMk id="8" creationId="{F587F670-870F-2581-D860-08D6EBE9B875}"/>
          </ac:graphicFrameMkLst>
        </pc:graphicFrameChg>
        <pc:graphicFrameChg chg="del mod">
          <ac:chgData name="Anđela Šoškić" userId="a59a783d2c52cb6a" providerId="LiveId" clId="{1B012F92-8D5A-41A4-A1BD-345C588FD917}" dt="2025-12-08T14:23:26.723" v="1667" actId="478"/>
          <ac:graphicFrameMkLst>
            <pc:docMk/>
            <pc:sldMk cId="2698922188" sldId="297"/>
            <ac:graphicFrameMk id="13" creationId="{D89823D9-79D5-6D2A-E268-9EC546F1DF29}"/>
          </ac:graphicFrameMkLst>
        </pc:graphicFrameChg>
        <pc:graphicFrameChg chg="del mod modGraphic">
          <ac:chgData name="Anđela Šoškić" userId="a59a783d2c52cb6a" providerId="LiveId" clId="{1B012F92-8D5A-41A4-A1BD-345C588FD917}" dt="2025-12-08T14:23:32.493" v="1669" actId="478"/>
          <ac:graphicFrameMkLst>
            <pc:docMk/>
            <pc:sldMk cId="2698922188" sldId="297"/>
            <ac:graphicFrameMk id="14" creationId="{F44014C6-BC3A-FCFD-DB69-47F3E53D0E68}"/>
          </ac:graphicFrameMkLst>
        </pc:graphicFrameChg>
      </pc:sldChg>
      <pc:sldChg chg="addSp delSp modSp mod delAnim modAnim modNotesTx">
        <pc:chgData name="Anđela Šoškić" userId="a59a783d2c52cb6a" providerId="LiveId" clId="{1B012F92-8D5A-41A4-A1BD-345C588FD917}" dt="2025-12-09T12:08:02.253" v="3770" actId="20577"/>
        <pc:sldMkLst>
          <pc:docMk/>
          <pc:sldMk cId="2492533437" sldId="298"/>
        </pc:sldMkLst>
        <pc:spChg chg="mod">
          <ac:chgData name="Anđela Šoškić" userId="a59a783d2c52cb6a" providerId="LiveId" clId="{1B012F92-8D5A-41A4-A1BD-345C588FD917}" dt="2025-12-08T14:17:56.089" v="1455" actId="20577"/>
          <ac:spMkLst>
            <pc:docMk/>
            <pc:sldMk cId="2492533437" sldId="298"/>
            <ac:spMk id="2" creationId="{A3EEBD76-3EA2-7D22-E088-020FD1EC5C37}"/>
          </ac:spMkLst>
        </pc:spChg>
        <pc:spChg chg="add mod">
          <ac:chgData name="Anđela Šoškić" userId="a59a783d2c52cb6a" providerId="LiveId" clId="{1B012F92-8D5A-41A4-A1BD-345C588FD917}" dt="2025-12-08T14:19:30.154" v="1461" actId="208"/>
          <ac:spMkLst>
            <pc:docMk/>
            <pc:sldMk cId="2492533437" sldId="298"/>
            <ac:spMk id="3" creationId="{3BF7B806-F090-3E62-0743-16C8D7BACC38}"/>
          </ac:spMkLst>
        </pc:spChg>
        <pc:spChg chg="add mod">
          <ac:chgData name="Anđela Šoškić" userId="a59a783d2c52cb6a" providerId="LiveId" clId="{1B012F92-8D5A-41A4-A1BD-345C588FD917}" dt="2025-12-08T14:19:30.154" v="1461" actId="208"/>
          <ac:spMkLst>
            <pc:docMk/>
            <pc:sldMk cId="2492533437" sldId="298"/>
            <ac:spMk id="7" creationId="{C0805B70-8A2A-864A-ACF0-887BE218101A}"/>
          </ac:spMkLst>
        </pc:spChg>
        <pc:spChg chg="add mod">
          <ac:chgData name="Anđela Šoškić" userId="a59a783d2c52cb6a" providerId="LiveId" clId="{1B012F92-8D5A-41A4-A1BD-345C588FD917}" dt="2025-12-08T14:19:30.154" v="1461" actId="208"/>
          <ac:spMkLst>
            <pc:docMk/>
            <pc:sldMk cId="2492533437" sldId="298"/>
            <ac:spMk id="8" creationId="{4F9A5022-00EA-E3D5-3D1E-1EF9526CEE88}"/>
          </ac:spMkLst>
        </pc:spChg>
        <pc:spChg chg="add mod">
          <ac:chgData name="Anđela Šoškić" userId="a59a783d2c52cb6a" providerId="LiveId" clId="{1B012F92-8D5A-41A4-A1BD-345C588FD917}" dt="2025-12-08T14:18:57.410" v="1458"/>
          <ac:spMkLst>
            <pc:docMk/>
            <pc:sldMk cId="2492533437" sldId="298"/>
            <ac:spMk id="11" creationId="{774039F4-C80C-8B01-120A-84AB4BCC5236}"/>
          </ac:spMkLst>
        </pc:spChg>
        <pc:spChg chg="add mod">
          <ac:chgData name="Anđela Šoškić" userId="a59a783d2c52cb6a" providerId="LiveId" clId="{1B012F92-8D5A-41A4-A1BD-345C588FD917}" dt="2025-12-08T14:18:57.410" v="1458"/>
          <ac:spMkLst>
            <pc:docMk/>
            <pc:sldMk cId="2492533437" sldId="298"/>
            <ac:spMk id="12" creationId="{455BBE08-E3AE-F8DA-AB26-ABFBB308486A}"/>
          </ac:spMkLst>
        </pc:spChg>
        <pc:spChg chg="add mod">
          <ac:chgData name="Anđela Šoškić" userId="a59a783d2c52cb6a" providerId="LiveId" clId="{1B012F92-8D5A-41A4-A1BD-345C588FD917}" dt="2025-12-08T14:18:57.410" v="1458"/>
          <ac:spMkLst>
            <pc:docMk/>
            <pc:sldMk cId="2492533437" sldId="298"/>
            <ac:spMk id="16" creationId="{77BCAEAA-CA24-E858-4CAD-D2F8EFF78B1A}"/>
          </ac:spMkLst>
        </pc:spChg>
        <pc:spChg chg="add mod">
          <ac:chgData name="Anđela Šoškić" userId="a59a783d2c52cb6a" providerId="LiveId" clId="{1B012F92-8D5A-41A4-A1BD-345C588FD917}" dt="2025-12-08T14:18:57.410" v="1458"/>
          <ac:spMkLst>
            <pc:docMk/>
            <pc:sldMk cId="2492533437" sldId="298"/>
            <ac:spMk id="17" creationId="{AE3AD92D-8F7F-3006-E810-53488A294780}"/>
          </ac:spMkLst>
        </pc:spChg>
        <pc:spChg chg="add mod">
          <ac:chgData name="Anđela Šoškić" userId="a59a783d2c52cb6a" providerId="LiveId" clId="{1B012F92-8D5A-41A4-A1BD-345C588FD917}" dt="2025-12-08T14:18:57.410" v="1458"/>
          <ac:spMkLst>
            <pc:docMk/>
            <pc:sldMk cId="2492533437" sldId="298"/>
            <ac:spMk id="18" creationId="{DDE5C076-36CD-CE34-7B44-E15F372E1DA8}"/>
          </ac:spMkLst>
        </pc:spChg>
        <pc:spChg chg="add mod">
          <ac:chgData name="Anđela Šoškić" userId="a59a783d2c52cb6a" providerId="LiveId" clId="{1B012F92-8D5A-41A4-A1BD-345C588FD917}" dt="2025-12-08T14:19:19.192" v="1460"/>
          <ac:spMkLst>
            <pc:docMk/>
            <pc:sldMk cId="2492533437" sldId="298"/>
            <ac:spMk id="19" creationId="{055C9EA5-A827-F439-F5F4-29115578ED9D}"/>
          </ac:spMkLst>
        </pc:spChg>
        <pc:spChg chg="add mod">
          <ac:chgData name="Anđela Šoškić" userId="a59a783d2c52cb6a" providerId="LiveId" clId="{1B012F92-8D5A-41A4-A1BD-345C588FD917}" dt="2025-12-09T12:04:52.056" v="3702" actId="20577"/>
          <ac:spMkLst>
            <pc:docMk/>
            <pc:sldMk cId="2492533437" sldId="298"/>
            <ac:spMk id="21" creationId="{BE8E34A1-2E09-92BD-D262-4BB5D82F3217}"/>
          </ac:spMkLst>
        </pc:spChg>
        <pc:spChg chg="add mod">
          <ac:chgData name="Anđela Šoškić" userId="a59a783d2c52cb6a" providerId="LiveId" clId="{1B012F92-8D5A-41A4-A1BD-345C588FD917}" dt="2025-12-09T12:04:45.724" v="3700" actId="113"/>
          <ac:spMkLst>
            <pc:docMk/>
            <pc:sldMk cId="2492533437" sldId="298"/>
            <ac:spMk id="22" creationId="{24766663-25CE-941B-45AD-C8352B3C0786}"/>
          </ac:spMkLst>
        </pc:spChg>
        <pc:spChg chg="add mod">
          <ac:chgData name="Anđela Šoškić" userId="a59a783d2c52cb6a" providerId="LiveId" clId="{1B012F92-8D5A-41A4-A1BD-345C588FD917}" dt="2025-12-08T14:19:19.192" v="1460"/>
          <ac:spMkLst>
            <pc:docMk/>
            <pc:sldMk cId="2492533437" sldId="298"/>
            <ac:spMk id="23" creationId="{5119D286-1469-3C62-AC1B-6F9CC11045B0}"/>
          </ac:spMkLst>
        </pc:spChg>
        <pc:spChg chg="add mod">
          <ac:chgData name="Anđela Šoškić" userId="a59a783d2c52cb6a" providerId="LiveId" clId="{1B012F92-8D5A-41A4-A1BD-345C588FD917}" dt="2025-12-08T14:19:19.192" v="1460"/>
          <ac:spMkLst>
            <pc:docMk/>
            <pc:sldMk cId="2492533437" sldId="298"/>
            <ac:spMk id="24" creationId="{331E2F27-0AA0-9AAD-BABB-6297AF075B17}"/>
          </ac:spMkLst>
        </pc:spChg>
        <pc:spChg chg="add mod">
          <ac:chgData name="Anđela Šoškić" userId="a59a783d2c52cb6a" providerId="LiveId" clId="{1B012F92-8D5A-41A4-A1BD-345C588FD917}" dt="2025-12-08T14:19:19.192" v="1460"/>
          <ac:spMkLst>
            <pc:docMk/>
            <pc:sldMk cId="2492533437" sldId="298"/>
            <ac:spMk id="25" creationId="{E6F5D5B1-60A0-1856-F726-27C7F8235948}"/>
          </ac:spMkLst>
        </pc:spChg>
        <pc:spChg chg="add del mod">
          <ac:chgData name="Anđela Šoškić" userId="a59a783d2c52cb6a" providerId="LiveId" clId="{1B012F92-8D5A-41A4-A1BD-345C588FD917}" dt="2025-12-08T14:20:43.141" v="1465" actId="478"/>
          <ac:spMkLst>
            <pc:docMk/>
            <pc:sldMk cId="2492533437" sldId="298"/>
            <ac:spMk id="27" creationId="{22DA716D-B4C3-5899-81F1-57B09907BE4F}"/>
          </ac:spMkLst>
        </pc:spChg>
        <pc:graphicFrameChg chg="del">
          <ac:chgData name="Anđela Šoškić" userId="a59a783d2c52cb6a" providerId="LiveId" clId="{1B012F92-8D5A-41A4-A1BD-345C588FD917}" dt="2025-12-08T14:18:15.031" v="1456" actId="478"/>
          <ac:graphicFrameMkLst>
            <pc:docMk/>
            <pc:sldMk cId="2492533437" sldId="298"/>
            <ac:graphicFrameMk id="9" creationId="{E2AE474B-1D57-656E-065C-3E2F21B5AB72}"/>
          </ac:graphicFrameMkLst>
        </pc:graphicFrameChg>
        <pc:graphicFrameChg chg="del">
          <ac:chgData name="Anđela Šoškić" userId="a59a783d2c52cb6a" providerId="LiveId" clId="{1B012F92-8D5A-41A4-A1BD-345C588FD917}" dt="2025-12-08T14:18:16.642" v="1457" actId="478"/>
          <ac:graphicFrameMkLst>
            <pc:docMk/>
            <pc:sldMk cId="2492533437" sldId="298"/>
            <ac:graphicFrameMk id="13" creationId="{BE32154E-5B16-C83A-6C58-5F1ED4DE0314}"/>
          </ac:graphicFrameMkLst>
        </pc:graphicFrameChg>
        <pc:cxnChg chg="add mod">
          <ac:chgData name="Anđela Šoškić" userId="a59a783d2c52cb6a" providerId="LiveId" clId="{1B012F92-8D5A-41A4-A1BD-345C588FD917}" dt="2025-12-08T14:18:57.410" v="1458"/>
          <ac:cxnSpMkLst>
            <pc:docMk/>
            <pc:sldMk cId="2492533437" sldId="298"/>
            <ac:cxnSpMk id="10" creationId="{DE8EBFCB-55E0-8528-3D55-6B8A0DF0A2BF}"/>
          </ac:cxnSpMkLst>
        </pc:cxnChg>
        <pc:cxnChg chg="add mod">
          <ac:chgData name="Anđela Šoškić" userId="a59a783d2c52cb6a" providerId="LiveId" clId="{1B012F92-8D5A-41A4-A1BD-345C588FD917}" dt="2025-12-08T14:19:19.192" v="1460"/>
          <ac:cxnSpMkLst>
            <pc:docMk/>
            <pc:sldMk cId="2492533437" sldId="298"/>
            <ac:cxnSpMk id="20" creationId="{C598A123-27BD-93F0-03F0-1EBC969F9861}"/>
          </ac:cxnSpMkLst>
        </pc:cxnChg>
      </pc:sldChg>
      <pc:sldChg chg="delSp modSp mod modAnim modNotesTx">
        <pc:chgData name="Anđela Šoškić" userId="a59a783d2c52cb6a" providerId="LiveId" clId="{1B012F92-8D5A-41A4-A1BD-345C588FD917}" dt="2025-12-08T15:48:29.661" v="3519"/>
        <pc:sldMkLst>
          <pc:docMk/>
          <pc:sldMk cId="2287764166" sldId="301"/>
        </pc:sldMkLst>
        <pc:spChg chg="mod">
          <ac:chgData name="Anđela Šoškić" userId="a59a783d2c52cb6a" providerId="LiveId" clId="{1B012F92-8D5A-41A4-A1BD-345C588FD917}" dt="2025-12-08T15:48:09.008" v="3517" actId="179"/>
          <ac:spMkLst>
            <pc:docMk/>
            <pc:sldMk cId="2287764166" sldId="301"/>
            <ac:spMk id="3" creationId="{DDC0D3E7-3C02-4650-A9F7-DD6038EC4751}"/>
          </ac:spMkLst>
        </pc:spChg>
        <pc:graphicFrameChg chg="del">
          <ac:chgData name="Anđela Šoškić" userId="a59a783d2c52cb6a" providerId="LiveId" clId="{1B012F92-8D5A-41A4-A1BD-345C588FD917}" dt="2025-12-08T15:47:53.043" v="3513" actId="478"/>
          <ac:graphicFrameMkLst>
            <pc:docMk/>
            <pc:sldMk cId="2287764166" sldId="301"/>
            <ac:graphicFrameMk id="10" creationId="{4F410CA3-DE52-E660-16DA-7F7E53DD5045}"/>
          </ac:graphicFrameMkLst>
        </pc:graphicFrameChg>
        <pc:picChg chg="del">
          <ac:chgData name="Anđela Šoškić" userId="a59a783d2c52cb6a" providerId="LiveId" clId="{1B012F92-8D5A-41A4-A1BD-345C588FD917}" dt="2025-12-08T15:47:01.448" v="3489" actId="478"/>
          <ac:picMkLst>
            <pc:docMk/>
            <pc:sldMk cId="2287764166" sldId="301"/>
            <ac:picMk id="9" creationId="{A352F740-30ED-0F67-C85C-D389CC656CFF}"/>
          </ac:picMkLst>
        </pc:picChg>
      </pc:sldChg>
      <pc:sldChg chg="modSp">
        <pc:chgData name="Anđela Šoškić" userId="a59a783d2c52cb6a" providerId="LiveId" clId="{1B012F92-8D5A-41A4-A1BD-345C588FD917}" dt="2025-12-09T12:23:22.661" v="4279" actId="20577"/>
        <pc:sldMkLst>
          <pc:docMk/>
          <pc:sldMk cId="1305485851" sldId="303"/>
        </pc:sldMkLst>
        <pc:spChg chg="mod">
          <ac:chgData name="Anđela Šoškić" userId="a59a783d2c52cb6a" providerId="LiveId" clId="{1B012F92-8D5A-41A4-A1BD-345C588FD917}" dt="2025-12-09T12:23:22.661" v="4279" actId="20577"/>
          <ac:spMkLst>
            <pc:docMk/>
            <pc:sldMk cId="1305485851" sldId="303"/>
            <ac:spMk id="3" creationId="{6E9AF5A6-275F-8FE4-1DA7-DFDDF7B653C5}"/>
          </ac:spMkLst>
        </pc:spChg>
      </pc:sldChg>
      <pc:sldChg chg="modNotesTx">
        <pc:chgData name="Anđela Šoškić" userId="a59a783d2c52cb6a" providerId="LiveId" clId="{1B012F92-8D5A-41A4-A1BD-345C588FD917}" dt="2025-12-09T12:27:50.353" v="4313" actId="20577"/>
        <pc:sldMkLst>
          <pc:docMk/>
          <pc:sldMk cId="2192234408" sldId="305"/>
        </pc:sldMkLst>
      </pc:sldChg>
      <pc:sldChg chg="modSp mod">
        <pc:chgData name="Anđela Šoškić" userId="a59a783d2c52cb6a" providerId="LiveId" clId="{1B012F92-8D5A-41A4-A1BD-345C588FD917}" dt="2025-12-09T12:29:24.403" v="4392" actId="14100"/>
        <pc:sldMkLst>
          <pc:docMk/>
          <pc:sldMk cId="0" sldId="308"/>
        </pc:sldMkLst>
        <pc:spChg chg="mod">
          <ac:chgData name="Anđela Šoškić" userId="a59a783d2c52cb6a" providerId="LiveId" clId="{1B012F92-8D5A-41A4-A1BD-345C588FD917}" dt="2025-12-09T12:29:24.403" v="4392" actId="14100"/>
          <ac:spMkLst>
            <pc:docMk/>
            <pc:sldMk cId="0" sldId="308"/>
            <ac:spMk id="22538" creationId="{39505AE0-06B4-7B9C-0F57-25F35F90C004}"/>
          </ac:spMkLst>
        </pc:spChg>
        <pc:grpChg chg="mod">
          <ac:chgData name="Anđela Šoškić" userId="a59a783d2c52cb6a" providerId="LiveId" clId="{1B012F92-8D5A-41A4-A1BD-345C588FD917}" dt="2025-12-09T12:29:24.403" v="4392" actId="14100"/>
          <ac:grpSpMkLst>
            <pc:docMk/>
            <pc:sldMk cId="0" sldId="308"/>
            <ac:grpSpMk id="6" creationId="{2ABE5771-D2F4-1A46-FAEF-7484EA503B20}"/>
          </ac:grpSpMkLst>
        </pc:grpChg>
        <pc:cxnChg chg="mod">
          <ac:chgData name="Anđela Šoškić" userId="a59a783d2c52cb6a" providerId="LiveId" clId="{1B012F92-8D5A-41A4-A1BD-345C588FD917}" dt="2025-12-09T12:29:24.403" v="4392" actId="14100"/>
          <ac:cxnSpMkLst>
            <pc:docMk/>
            <pc:sldMk cId="0" sldId="308"/>
            <ac:cxnSpMk id="59" creationId="{EB49736D-7FA1-9A82-2567-A1731F78FC2A}"/>
          </ac:cxnSpMkLst>
        </pc:cxnChg>
      </pc:sldChg>
      <pc:sldChg chg="add del">
        <pc:chgData name="Anđela Šoškić" userId="a59a783d2c52cb6a" providerId="LiveId" clId="{1B012F92-8D5A-41A4-A1BD-345C588FD917}" dt="2025-12-08T14:26:16.982" v="1697" actId="47"/>
        <pc:sldMkLst>
          <pc:docMk/>
          <pc:sldMk cId="200989244" sldId="310"/>
        </pc:sldMkLst>
      </pc:sldChg>
      <pc:sldChg chg="addSp delSp modSp mod addAnim delAnim modAnim modNotesTx">
        <pc:chgData name="Anđela Šoškić" userId="a59a783d2c52cb6a" providerId="LiveId" clId="{1B012F92-8D5A-41A4-A1BD-345C588FD917}" dt="2025-12-08T14:05:44.801" v="1012"/>
        <pc:sldMkLst>
          <pc:docMk/>
          <pc:sldMk cId="1056976413" sldId="311"/>
        </pc:sldMkLst>
        <pc:spChg chg="add del mod">
          <ac:chgData name="Anđela Šoškić" userId="a59a783d2c52cb6a" providerId="LiveId" clId="{1B012F92-8D5A-41A4-A1BD-345C588FD917}" dt="2025-12-08T14:00:37.800" v="892" actId="478"/>
          <ac:spMkLst>
            <pc:docMk/>
            <pc:sldMk cId="1056976413" sldId="311"/>
            <ac:spMk id="3" creationId="{2DD6D6D8-BAE5-DE10-AD2E-81CA8149C0E4}"/>
          </ac:spMkLst>
        </pc:spChg>
        <pc:spChg chg="add mod">
          <ac:chgData name="Anđela Šoškić" userId="a59a783d2c52cb6a" providerId="LiveId" clId="{1B012F92-8D5A-41A4-A1BD-345C588FD917}" dt="2025-12-08T14:02:25.355" v="923" actId="1076"/>
          <ac:spMkLst>
            <pc:docMk/>
            <pc:sldMk cId="1056976413" sldId="311"/>
            <ac:spMk id="4" creationId="{90669A5C-ACC6-F97C-C8D9-899FA71B4019}"/>
          </ac:spMkLst>
        </pc:spChg>
        <pc:spChg chg="add mod">
          <ac:chgData name="Anđela Šoškić" userId="a59a783d2c52cb6a" providerId="LiveId" clId="{1B012F92-8D5A-41A4-A1BD-345C588FD917}" dt="2025-12-08T14:02:25.355" v="923" actId="1076"/>
          <ac:spMkLst>
            <pc:docMk/>
            <pc:sldMk cId="1056976413" sldId="311"/>
            <ac:spMk id="5" creationId="{F7806A38-B639-82CC-DB82-06F929560C0E}"/>
          </ac:spMkLst>
        </pc:spChg>
        <pc:spChg chg="mod">
          <ac:chgData name="Anđela Šoškić" userId="a59a783d2c52cb6a" providerId="LiveId" clId="{1B012F92-8D5A-41A4-A1BD-345C588FD917}" dt="2025-12-08T14:02:09.852" v="922" actId="27636"/>
          <ac:spMkLst>
            <pc:docMk/>
            <pc:sldMk cId="1056976413" sldId="311"/>
            <ac:spMk id="6" creationId="{B81A7DA7-270E-1DDE-7709-7EB643A34383}"/>
          </ac:spMkLst>
        </pc:spChg>
        <pc:spChg chg="add del mod">
          <ac:chgData name="Anđela Šoškić" userId="a59a783d2c52cb6a" providerId="LiveId" clId="{1B012F92-8D5A-41A4-A1BD-345C588FD917}" dt="2025-12-08T14:03:01.984" v="929" actId="478"/>
          <ac:spMkLst>
            <pc:docMk/>
            <pc:sldMk cId="1056976413" sldId="311"/>
            <ac:spMk id="11" creationId="{9E0E1FBE-73A1-768A-CFD6-868C53161734}"/>
          </ac:spMkLst>
        </pc:spChg>
        <pc:spChg chg="add mod">
          <ac:chgData name="Anđela Šoškić" userId="a59a783d2c52cb6a" providerId="LiveId" clId="{1B012F92-8D5A-41A4-A1BD-345C588FD917}" dt="2025-12-08T14:02:25.355" v="923" actId="1076"/>
          <ac:spMkLst>
            <pc:docMk/>
            <pc:sldMk cId="1056976413" sldId="311"/>
            <ac:spMk id="12" creationId="{836CA557-8234-50C1-46E4-76D05880AA44}"/>
          </ac:spMkLst>
        </pc:spChg>
        <pc:spChg chg="add del mod">
          <ac:chgData name="Anđela Šoškić" userId="a59a783d2c52cb6a" providerId="LiveId" clId="{1B012F92-8D5A-41A4-A1BD-345C588FD917}" dt="2025-12-08T14:02:43.452" v="925" actId="478"/>
          <ac:spMkLst>
            <pc:docMk/>
            <pc:sldMk cId="1056976413" sldId="311"/>
            <ac:spMk id="13" creationId="{868860A2-FD7D-C8D6-2C82-3C1BE8D96D69}"/>
          </ac:spMkLst>
        </pc:spChg>
        <pc:spChg chg="add del mod">
          <ac:chgData name="Anđela Šoškić" userId="a59a783d2c52cb6a" providerId="LiveId" clId="{1B012F92-8D5A-41A4-A1BD-345C588FD917}" dt="2025-12-08T14:02:49.671" v="928" actId="478"/>
          <ac:spMkLst>
            <pc:docMk/>
            <pc:sldMk cId="1056976413" sldId="311"/>
            <ac:spMk id="14" creationId="{4C3DB2C7-20EC-6F80-ABBD-5889F148D5F0}"/>
          </ac:spMkLst>
        </pc:spChg>
        <pc:spChg chg="add del mod">
          <ac:chgData name="Anđela Šoškić" userId="a59a783d2c52cb6a" providerId="LiveId" clId="{1B012F92-8D5A-41A4-A1BD-345C588FD917}" dt="2025-12-08T14:02:43.452" v="927"/>
          <ac:spMkLst>
            <pc:docMk/>
            <pc:sldMk cId="1056976413" sldId="311"/>
            <ac:spMk id="15" creationId="{768C5E03-1586-8D8A-CC9C-53F8A756DDB6}"/>
          </ac:spMkLst>
        </pc:spChg>
        <pc:spChg chg="add mod">
          <ac:chgData name="Anđela Šoškić" userId="a59a783d2c52cb6a" providerId="LiveId" clId="{1B012F92-8D5A-41A4-A1BD-345C588FD917}" dt="2025-12-08T14:03:25.226" v="967" actId="1076"/>
          <ac:spMkLst>
            <pc:docMk/>
            <pc:sldMk cId="1056976413" sldId="311"/>
            <ac:spMk id="16" creationId="{A97A3A63-E0FB-F73E-2FA0-0935C00AADCE}"/>
          </ac:spMkLst>
        </pc:spChg>
        <pc:spChg chg="add mod">
          <ac:chgData name="Anđela Šoškić" userId="a59a783d2c52cb6a" providerId="LiveId" clId="{1B012F92-8D5A-41A4-A1BD-345C588FD917}" dt="2025-12-08T14:03:41.069" v="997" actId="20577"/>
          <ac:spMkLst>
            <pc:docMk/>
            <pc:sldMk cId="1056976413" sldId="311"/>
            <ac:spMk id="17" creationId="{BFC86EC6-7CAB-F63E-7D0A-87FDD30C41E3}"/>
          </ac:spMkLst>
        </pc:spChg>
        <pc:picChg chg="mod">
          <ac:chgData name="Anđela Šoškić" userId="a59a783d2c52cb6a" providerId="LiveId" clId="{1B012F92-8D5A-41A4-A1BD-345C588FD917}" dt="2025-12-08T14:02:25.355" v="923" actId="1076"/>
          <ac:picMkLst>
            <pc:docMk/>
            <pc:sldMk cId="1056976413" sldId="311"/>
            <ac:picMk id="7" creationId="{5B27077C-42B5-3F5D-FDE9-F5ADF06FF58D}"/>
          </ac:picMkLst>
        </pc:picChg>
        <pc:cxnChg chg="add mod">
          <ac:chgData name="Anđela Šoškić" userId="a59a783d2c52cb6a" providerId="LiveId" clId="{1B012F92-8D5A-41A4-A1BD-345C588FD917}" dt="2025-12-08T14:04:03.622" v="1000" actId="1582"/>
          <ac:cxnSpMkLst>
            <pc:docMk/>
            <pc:sldMk cId="1056976413" sldId="311"/>
            <ac:cxnSpMk id="19" creationId="{486B94FC-3B37-5BA4-ADDA-6643CE09D51F}"/>
          </ac:cxnSpMkLst>
        </pc:cxnChg>
        <pc:cxnChg chg="add mod">
          <ac:chgData name="Anđela Šoškić" userId="a59a783d2c52cb6a" providerId="LiveId" clId="{1B012F92-8D5A-41A4-A1BD-345C588FD917}" dt="2025-12-08T14:04:33.844" v="1009" actId="14100"/>
          <ac:cxnSpMkLst>
            <pc:docMk/>
            <pc:sldMk cId="1056976413" sldId="311"/>
            <ac:cxnSpMk id="20" creationId="{EB79AE39-5609-2D33-E905-A385E74C17AC}"/>
          </ac:cxnSpMkLst>
        </pc:cxnChg>
        <pc:cxnChg chg="add mod">
          <ac:chgData name="Anđela Šoškić" userId="a59a783d2c52cb6a" providerId="LiveId" clId="{1B012F92-8D5A-41A4-A1BD-345C588FD917}" dt="2025-12-08T14:04:31.638" v="1008" actId="14100"/>
          <ac:cxnSpMkLst>
            <pc:docMk/>
            <pc:sldMk cId="1056976413" sldId="311"/>
            <ac:cxnSpMk id="22" creationId="{F10DFD38-84A7-C216-D180-3BB7AF33E868}"/>
          </ac:cxnSpMkLst>
        </pc:cxnChg>
      </pc:sldChg>
      <pc:sldChg chg="addSp delSp modSp add mod delAnim modAnim modNotesTx">
        <pc:chgData name="Anđela Šoškić" userId="a59a783d2c52cb6a" providerId="LiveId" clId="{1B012F92-8D5A-41A4-A1BD-345C588FD917}" dt="2025-12-09T12:05:43.015" v="3723" actId="20577"/>
        <pc:sldMkLst>
          <pc:docMk/>
          <pc:sldMk cId="2275045927" sldId="317"/>
        </pc:sldMkLst>
        <pc:spChg chg="mod">
          <ac:chgData name="Anđela Šoškić" userId="a59a783d2c52cb6a" providerId="LiveId" clId="{1B012F92-8D5A-41A4-A1BD-345C588FD917}" dt="2025-12-08T13:36:11.336" v="288" actId="20577"/>
          <ac:spMkLst>
            <pc:docMk/>
            <pc:sldMk cId="2275045927" sldId="317"/>
            <ac:spMk id="2" creationId="{93AB7719-45A0-9A79-BB02-8854D8690788}"/>
          </ac:spMkLst>
        </pc:spChg>
        <pc:spChg chg="add del mod">
          <ac:chgData name="Anđela Šoškić" userId="a59a783d2c52cb6a" providerId="LiveId" clId="{1B012F92-8D5A-41A4-A1BD-345C588FD917}" dt="2025-12-08T13:35:00.616" v="253" actId="478"/>
          <ac:spMkLst>
            <pc:docMk/>
            <pc:sldMk cId="2275045927" sldId="317"/>
            <ac:spMk id="4" creationId="{C7BBBD0A-5ED5-446B-9F49-E47AA9CC05B1}"/>
          </ac:spMkLst>
        </pc:spChg>
        <pc:spChg chg="del">
          <ac:chgData name="Anđela Šoškić" userId="a59a783d2c52cb6a" providerId="LiveId" clId="{1B012F92-8D5A-41A4-A1BD-345C588FD917}" dt="2025-12-08T13:34:43.201" v="249" actId="478"/>
          <ac:spMkLst>
            <pc:docMk/>
            <pc:sldMk cId="2275045927" sldId="317"/>
            <ac:spMk id="6" creationId="{87E717B5-2A1B-5EBD-B2A7-5715505D3924}"/>
          </ac:spMkLst>
        </pc:spChg>
        <pc:spChg chg="add mod">
          <ac:chgData name="Anđela Šoškić" userId="a59a783d2c52cb6a" providerId="LiveId" clId="{1B012F92-8D5A-41A4-A1BD-345C588FD917}" dt="2025-12-08T13:45:59.323" v="532" actId="1076"/>
          <ac:spMkLst>
            <pc:docMk/>
            <pc:sldMk cId="2275045927" sldId="317"/>
            <ac:spMk id="14" creationId="{57D2EB28-ACC8-F3D1-B9FA-80A068C8B821}"/>
          </ac:spMkLst>
        </pc:spChg>
        <pc:spChg chg="add mod">
          <ac:chgData name="Anđela Šoškić" userId="a59a783d2c52cb6a" providerId="LiveId" clId="{1B012F92-8D5A-41A4-A1BD-345C588FD917}" dt="2025-12-08T13:46:04.317" v="534" actId="1076"/>
          <ac:spMkLst>
            <pc:docMk/>
            <pc:sldMk cId="2275045927" sldId="317"/>
            <ac:spMk id="15" creationId="{2E8365A7-6FB8-2E64-0F83-B45B7D99D9B2}"/>
          </ac:spMkLst>
        </pc:spChg>
        <pc:spChg chg="add mod">
          <ac:chgData name="Anđela Šoškić" userId="a59a783d2c52cb6a" providerId="LiveId" clId="{1B012F92-8D5A-41A4-A1BD-345C588FD917}" dt="2025-12-08T13:49:11.038" v="576" actId="1076"/>
          <ac:spMkLst>
            <pc:docMk/>
            <pc:sldMk cId="2275045927" sldId="317"/>
            <ac:spMk id="16" creationId="{B40EDB34-9CF0-8C17-DAC1-6C8C211EF35F}"/>
          </ac:spMkLst>
        </pc:spChg>
        <pc:graphicFrameChg chg="add mod modGraphic">
          <ac:chgData name="Anđela Šoškić" userId="a59a783d2c52cb6a" providerId="LiveId" clId="{1B012F92-8D5A-41A4-A1BD-345C588FD917}" dt="2025-12-08T13:44:26.782" v="495" actId="403"/>
          <ac:graphicFrameMkLst>
            <pc:docMk/>
            <pc:sldMk cId="2275045927" sldId="317"/>
            <ac:graphicFrameMk id="5" creationId="{1F2CC851-9A05-F142-D0C4-F884EF66D77C}"/>
          </ac:graphicFrameMkLst>
        </pc:graphicFrameChg>
        <pc:graphicFrameChg chg="add mod modGraphic">
          <ac:chgData name="Anđela Šoškić" userId="a59a783d2c52cb6a" providerId="LiveId" clId="{1B012F92-8D5A-41A4-A1BD-345C588FD917}" dt="2025-12-09T12:05:43.015" v="3723" actId="20577"/>
          <ac:graphicFrameMkLst>
            <pc:docMk/>
            <pc:sldMk cId="2275045927" sldId="317"/>
            <ac:graphicFrameMk id="11" creationId="{FE23651D-568C-2DC5-7E6B-FD08FF2E1672}"/>
          </ac:graphicFrameMkLst>
        </pc:graphicFrameChg>
        <pc:graphicFrameChg chg="add mod modGraphic">
          <ac:chgData name="Anđela Šoškić" userId="a59a783d2c52cb6a" providerId="LiveId" clId="{1B012F92-8D5A-41A4-A1BD-345C588FD917}" dt="2025-12-08T13:56:37.219" v="861" actId="6549"/>
          <ac:graphicFrameMkLst>
            <pc:docMk/>
            <pc:sldMk cId="2275045927" sldId="317"/>
            <ac:graphicFrameMk id="12" creationId="{63F08EE7-F91C-75E6-8623-89705790BF7C}"/>
          </ac:graphicFrameMkLst>
        </pc:graphicFrameChg>
        <pc:graphicFrameChg chg="add mod modGraphic">
          <ac:chgData name="Anđela Šoškić" userId="a59a783d2c52cb6a" providerId="LiveId" clId="{1B012F92-8D5A-41A4-A1BD-345C588FD917}" dt="2025-12-08T13:56:41.905" v="863" actId="6549"/>
          <ac:graphicFrameMkLst>
            <pc:docMk/>
            <pc:sldMk cId="2275045927" sldId="317"/>
            <ac:graphicFrameMk id="13" creationId="{B0D9E31C-23C8-F6CB-225E-A3FFE6FF5EF7}"/>
          </ac:graphicFrameMkLst>
        </pc:graphicFrameChg>
        <pc:picChg chg="del">
          <ac:chgData name="Anđela Šoškić" userId="a59a783d2c52cb6a" providerId="LiveId" clId="{1B012F92-8D5A-41A4-A1BD-345C588FD917}" dt="2025-12-08T13:34:45.390" v="250" actId="478"/>
          <ac:picMkLst>
            <pc:docMk/>
            <pc:sldMk cId="2275045927" sldId="317"/>
            <ac:picMk id="7" creationId="{335C946C-215A-CFB9-F499-49998CDF37FB}"/>
          </ac:picMkLst>
        </pc:picChg>
      </pc:sldChg>
      <pc:sldChg chg="add del">
        <pc:chgData name="Anđela Šoškić" userId="a59a783d2c52cb6a" providerId="LiveId" clId="{1B012F92-8D5A-41A4-A1BD-345C588FD917}" dt="2025-12-08T14:26:12.171" v="1696" actId="47"/>
        <pc:sldMkLst>
          <pc:docMk/>
          <pc:sldMk cId="98161360" sldId="318"/>
        </pc:sldMkLst>
      </pc:sldChg>
      <pc:sldChg chg="addSp delSp modSp add mod ord addAnim delAnim modAnim modNotesTx">
        <pc:chgData name="Anđela Šoškić" userId="a59a783d2c52cb6a" providerId="LiveId" clId="{1B012F92-8D5A-41A4-A1BD-345C588FD917}" dt="2025-12-09T12:20:28.944" v="4253"/>
        <pc:sldMkLst>
          <pc:docMk/>
          <pc:sldMk cId="761226823" sldId="318"/>
        </pc:sldMkLst>
        <pc:spChg chg="mod">
          <ac:chgData name="Anđela Šoškić" userId="a59a783d2c52cb6a" providerId="LiveId" clId="{1B012F92-8D5A-41A4-A1BD-345C588FD917}" dt="2025-12-08T15:00:42.819" v="2936" actId="20577"/>
          <ac:spMkLst>
            <pc:docMk/>
            <pc:sldMk cId="761226823" sldId="318"/>
            <ac:spMk id="3" creationId="{7B9BC924-F573-5EA4-8CDD-0F6D0C1EBD27}"/>
          </ac:spMkLst>
        </pc:spChg>
        <pc:spChg chg="add mod">
          <ac:chgData name="Anđela Šoškić" userId="a59a783d2c52cb6a" providerId="LiveId" clId="{1B012F92-8D5A-41A4-A1BD-345C588FD917}" dt="2025-12-08T15:00:31.929" v="2916" actId="1076"/>
          <ac:spMkLst>
            <pc:docMk/>
            <pc:sldMk cId="761226823" sldId="318"/>
            <ac:spMk id="8" creationId="{A0B0FD3F-35A8-6489-6959-F163A313E599}"/>
          </ac:spMkLst>
        </pc:spChg>
        <pc:spChg chg="add mod">
          <ac:chgData name="Anđela Šoškić" userId="a59a783d2c52cb6a" providerId="LiveId" clId="{1B012F92-8D5A-41A4-A1BD-345C588FD917}" dt="2025-12-09T12:13:13.835" v="4162" actId="14100"/>
          <ac:spMkLst>
            <pc:docMk/>
            <pc:sldMk cId="761226823" sldId="318"/>
            <ac:spMk id="10" creationId="{ABA9858A-7DF6-8E46-3EEB-0C2D1A69D054}"/>
          </ac:spMkLst>
        </pc:spChg>
        <pc:spChg chg="add mod">
          <ac:chgData name="Anđela Šoškić" userId="a59a783d2c52cb6a" providerId="LiveId" clId="{1B012F92-8D5A-41A4-A1BD-345C588FD917}" dt="2025-12-08T15:01:37.150" v="2948" actId="1076"/>
          <ac:spMkLst>
            <pc:docMk/>
            <pc:sldMk cId="761226823" sldId="318"/>
            <ac:spMk id="11" creationId="{46D483A4-5A1C-4072-EA7E-D2E132779A8D}"/>
          </ac:spMkLst>
        </pc:spChg>
        <pc:spChg chg="add mod">
          <ac:chgData name="Anđela Šoškić" userId="a59a783d2c52cb6a" providerId="LiveId" clId="{1B012F92-8D5A-41A4-A1BD-345C588FD917}" dt="2025-12-08T15:01:44.862" v="2950" actId="1076"/>
          <ac:spMkLst>
            <pc:docMk/>
            <pc:sldMk cId="761226823" sldId="318"/>
            <ac:spMk id="12" creationId="{FDE00F66-777B-44C5-3213-A54060120467}"/>
          </ac:spMkLst>
        </pc:spChg>
        <pc:spChg chg="add mod">
          <ac:chgData name="Anđela Šoškić" userId="a59a783d2c52cb6a" providerId="LiveId" clId="{1B012F92-8D5A-41A4-A1BD-345C588FD917}" dt="2025-12-08T15:44:03.926" v="3149" actId="1076"/>
          <ac:spMkLst>
            <pc:docMk/>
            <pc:sldMk cId="761226823" sldId="318"/>
            <ac:spMk id="13" creationId="{4A390B58-296B-AF0B-372E-FB983BEAE9EF}"/>
          </ac:spMkLst>
        </pc:spChg>
        <pc:spChg chg="add mod">
          <ac:chgData name="Anđela Šoškić" userId="a59a783d2c52cb6a" providerId="LiveId" clId="{1B012F92-8D5A-41A4-A1BD-345C588FD917}" dt="2025-12-09T12:13:16.640" v="4163" actId="14100"/>
          <ac:spMkLst>
            <pc:docMk/>
            <pc:sldMk cId="761226823" sldId="318"/>
            <ac:spMk id="14" creationId="{B7AD4948-1B1E-24A7-99DD-694DDE936795}"/>
          </ac:spMkLst>
        </pc:spChg>
        <pc:spChg chg="add mod">
          <ac:chgData name="Anđela Šoškić" userId="a59a783d2c52cb6a" providerId="LiveId" clId="{1B012F92-8D5A-41A4-A1BD-345C588FD917}" dt="2025-12-09T12:18:27.650" v="4239" actId="1035"/>
          <ac:spMkLst>
            <pc:docMk/>
            <pc:sldMk cId="761226823" sldId="318"/>
            <ac:spMk id="16" creationId="{4A2444B5-F538-042F-8346-E51B02E7F42F}"/>
          </ac:spMkLst>
        </pc:spChg>
        <pc:spChg chg="add mod">
          <ac:chgData name="Anđela Šoškić" userId="a59a783d2c52cb6a" providerId="LiveId" clId="{1B012F92-8D5A-41A4-A1BD-345C588FD917}" dt="2025-12-09T12:18:55.623" v="4242" actId="14100"/>
          <ac:spMkLst>
            <pc:docMk/>
            <pc:sldMk cId="761226823" sldId="318"/>
            <ac:spMk id="18" creationId="{BC74E547-12AB-96BA-F774-30EB427F1B7A}"/>
          </ac:spMkLst>
        </pc:spChg>
        <pc:graphicFrameChg chg="add mod modGraphic">
          <ac:chgData name="Anđela Šoškić" userId="a59a783d2c52cb6a" providerId="LiveId" clId="{1B012F92-8D5A-41A4-A1BD-345C588FD917}" dt="2025-12-09T12:15:37.949" v="4193" actId="58"/>
          <ac:graphicFrameMkLst>
            <pc:docMk/>
            <pc:sldMk cId="761226823" sldId="318"/>
            <ac:graphicFrameMk id="6" creationId="{31B89B52-47C2-C6FE-C05E-06ED5515F5CC}"/>
          </ac:graphicFrameMkLst>
        </pc:graphicFrameChg>
        <pc:graphicFrameChg chg="del">
          <ac:chgData name="Anđela Šoškić" userId="a59a783d2c52cb6a" providerId="LiveId" clId="{1B012F92-8D5A-41A4-A1BD-345C588FD917}" dt="2025-12-08T14:46:55.873" v="2416" actId="478"/>
          <ac:graphicFrameMkLst>
            <pc:docMk/>
            <pc:sldMk cId="761226823" sldId="318"/>
            <ac:graphicFrameMk id="10" creationId="{775013F3-4D9A-49B7-1AE2-1EF9AE05ECF2}"/>
          </ac:graphicFrameMkLst>
        </pc:graphicFrameChg>
        <pc:picChg chg="mod">
          <ac:chgData name="Anđela Šoškić" userId="a59a783d2c52cb6a" providerId="LiveId" clId="{1B012F92-8D5A-41A4-A1BD-345C588FD917}" dt="2025-12-08T14:50:38.341" v="2729" actId="1076"/>
          <ac:picMkLst>
            <pc:docMk/>
            <pc:sldMk cId="761226823" sldId="318"/>
            <ac:picMk id="9" creationId="{FAE75CEC-C0B4-8318-229F-D3D3743D66AD}"/>
          </ac:picMkLst>
        </pc:picChg>
        <pc:cxnChg chg="add mod">
          <ac:chgData name="Anđela Šoškić" userId="a59a783d2c52cb6a" providerId="LiveId" clId="{1B012F92-8D5A-41A4-A1BD-345C588FD917}" dt="2025-12-08T15:44:14.964" v="3151" actId="208"/>
          <ac:cxnSpMkLst>
            <pc:docMk/>
            <pc:sldMk cId="761226823" sldId="318"/>
            <ac:cxnSpMk id="15" creationId="{94C6D4F8-8EF7-578D-E23B-90CDE38DCD40}"/>
          </ac:cxnSpMkLst>
        </pc:cxnChg>
        <pc:cxnChg chg="add mod">
          <ac:chgData name="Anđela Šoškić" userId="a59a783d2c52cb6a" providerId="LiveId" clId="{1B012F92-8D5A-41A4-A1BD-345C588FD917}" dt="2025-12-08T15:44:21.691" v="3153" actId="208"/>
          <ac:cxnSpMkLst>
            <pc:docMk/>
            <pc:sldMk cId="761226823" sldId="318"/>
            <ac:cxnSpMk id="17" creationId="{9F147C79-B945-9DED-C49B-0F2EE5F2CF12}"/>
          </ac:cxnSpMkLst>
        </pc:cxnChg>
      </pc:sldChg>
      <pc:sldChg chg="addSp delSp modSp add mod delAnim modAnim modNotesTx">
        <pc:chgData name="Anđela Šoškić" userId="a59a783d2c52cb6a" providerId="LiveId" clId="{1B012F92-8D5A-41A4-A1BD-345C588FD917}" dt="2025-12-08T15:46:55.610" v="3487" actId="20577"/>
        <pc:sldMkLst>
          <pc:docMk/>
          <pc:sldMk cId="4153853019" sldId="319"/>
        </pc:sldMkLst>
        <pc:spChg chg="mod">
          <ac:chgData name="Anđela Šoškić" userId="a59a783d2c52cb6a" providerId="LiveId" clId="{1B012F92-8D5A-41A4-A1BD-345C588FD917}" dt="2025-12-08T14:56:05.347" v="2886" actId="207"/>
          <ac:spMkLst>
            <pc:docMk/>
            <pc:sldMk cId="4153853019" sldId="319"/>
            <ac:spMk id="3" creationId="{CE5472A8-BC42-8FD3-0C39-C93307AAB702}"/>
          </ac:spMkLst>
        </pc:spChg>
        <pc:spChg chg="mod">
          <ac:chgData name="Anđela Šoškić" userId="a59a783d2c52cb6a" providerId="LiveId" clId="{1B012F92-8D5A-41A4-A1BD-345C588FD917}" dt="2025-12-08T14:56:07.794" v="2887" actId="207"/>
          <ac:spMkLst>
            <pc:docMk/>
            <pc:sldMk cId="4153853019" sldId="319"/>
            <ac:spMk id="8" creationId="{F247CECB-EC34-1A88-019F-A62B3D745932}"/>
          </ac:spMkLst>
        </pc:spChg>
        <pc:spChg chg="add del mod">
          <ac:chgData name="Anđela Šoškić" userId="a59a783d2c52cb6a" providerId="LiveId" clId="{1B012F92-8D5A-41A4-A1BD-345C588FD917}" dt="2025-12-08T15:01:03.825" v="2939" actId="21"/>
          <ac:spMkLst>
            <pc:docMk/>
            <pc:sldMk cId="4153853019" sldId="319"/>
            <ac:spMk id="10" creationId="{8C7FCB46-4616-25C4-4C96-FAAED3A6949C}"/>
          </ac:spMkLst>
        </pc:spChg>
        <pc:graphicFrameChg chg="mod">
          <ac:chgData name="Anđela Šoškić" userId="a59a783d2c52cb6a" providerId="LiveId" clId="{1B012F92-8D5A-41A4-A1BD-345C588FD917}" dt="2025-12-08T14:54:36.104" v="2856"/>
          <ac:graphicFrameMkLst>
            <pc:docMk/>
            <pc:sldMk cId="4153853019" sldId="319"/>
            <ac:graphicFrameMk id="6" creationId="{BD35D954-A949-CBB5-48EF-0EB979EAE03F}"/>
          </ac:graphicFrameMkLst>
        </pc:graphicFrameChg>
      </pc:sldChg>
      <pc:sldChg chg="add del">
        <pc:chgData name="Anđela Šoškić" userId="a59a783d2c52cb6a" providerId="LiveId" clId="{1B012F92-8D5A-41A4-A1BD-345C588FD917}" dt="2025-12-08T15:01:08.777" v="2941"/>
        <pc:sldMkLst>
          <pc:docMk/>
          <pc:sldMk cId="1222684367" sldId="32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2T15:20:50.518"/>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 23,'1448'0,"-1298"-11,-37 2,149 6,-174 4,-69-1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2T15:20:52.823"/>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 0,'857'0,"-833"0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2T15:21:03.947"/>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1,'2049'0,"-2025"0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2T15:21:06.11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0,'797'0,"-775"0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58F8D-E31A-44CC-9C7C-F4B67CA02576}" type="datetimeFigureOut">
              <a:rPr lang="en-GB" smtClean="0"/>
              <a:t>09/12/2025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1B3D9-F736-4220-894A-375127E70BE5}" type="slidenum">
              <a:rPr lang="en-GB" smtClean="0"/>
              <a:t>‹#›</a:t>
            </a:fld>
            <a:endParaRPr lang="en-GB"/>
          </a:p>
        </p:txBody>
      </p:sp>
    </p:spTree>
    <p:extLst>
      <p:ext uri="{BB962C8B-B14F-4D97-AF65-F5344CB8AC3E}">
        <p14:creationId xmlns:p14="http://schemas.microsoft.com/office/powerpoint/2010/main" val="403584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ncedirect.com/science/article/pii/S0022437517307600#s008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ink.springer.com/article/10.1007/s11065-021-09513-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mc.ncbi.nlm.nih.gov/articles/PMC362604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en.wikipedia.org/wiki/Pearson_correlation_coefficient#cite_note-10" TargetMode="External"/><Relationship Id="rId3" Type="http://schemas.openxmlformats.org/officeDocument/2006/relationships/hyperlink" Target="https://en.wikipedia.org/wiki/Stigler%27s_law_of_eponymy" TargetMode="External"/><Relationship Id="rId7" Type="http://schemas.openxmlformats.org/officeDocument/2006/relationships/hyperlink" Target="https://en.wikipedia.org/wiki/Pearson_correlation_coefficient#cite_note-9" TargetMode="External"/><Relationship Id="rId12" Type="http://schemas.openxmlformats.org/officeDocument/2006/relationships/hyperlink" Target="https://en.wikipedia.org/wiki/Stigler%27s_Law"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Auguste_Bravais" TargetMode="External"/><Relationship Id="rId11" Type="http://schemas.openxmlformats.org/officeDocument/2006/relationships/hyperlink" Target="https://en.wikipedia.org/wiki/Pearson_correlation_coefficient#cite_note-13" TargetMode="External"/><Relationship Id="rId5" Type="http://schemas.openxmlformats.org/officeDocument/2006/relationships/hyperlink" Target="https://en.wikipedia.org/wiki/Francis_Galton" TargetMode="External"/><Relationship Id="rId10" Type="http://schemas.openxmlformats.org/officeDocument/2006/relationships/hyperlink" Target="https://en.wikipedia.org/wiki/Pearson_correlation_coefficient#cite_note-12" TargetMode="External"/><Relationship Id="rId4" Type="http://schemas.openxmlformats.org/officeDocument/2006/relationships/hyperlink" Target="https://en.wikipedia.org/wiki/Karl_Pearson" TargetMode="External"/><Relationship Id="rId9" Type="http://schemas.openxmlformats.org/officeDocument/2006/relationships/hyperlink" Target="https://en.wikipedia.org/wiki/Pearson_correlation_coefficient#cite_note-11"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ki/Stigler%27s_law_of_eponymy"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tandfonline.com/doi/abs/10.1080/00031305.1973.10478966"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blog.revolutionanalytics.com/2017/05/the-datasaurus-dozen.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github.com/jumpingrivers/datasauRus"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covidactuaries.org/2021/11/22/simpsons-paradox-and-vaccine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covidactuaries.org/2021/11/22/simpsons-paradox-and-vaccine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Cyrl-RS" dirty="0"/>
          </a:p>
        </p:txBody>
      </p:sp>
      <p:sp>
        <p:nvSpPr>
          <p:cNvPr id="4" name="Slide Number Placeholder 3"/>
          <p:cNvSpPr>
            <a:spLocks noGrp="1"/>
          </p:cNvSpPr>
          <p:nvPr>
            <p:ph type="sldNum" sz="quarter" idx="5"/>
          </p:nvPr>
        </p:nvSpPr>
        <p:spPr/>
        <p:txBody>
          <a:bodyPr/>
          <a:lstStyle/>
          <a:p>
            <a:fld id="{9AB1B3D9-F736-4220-894A-375127E70BE5}" type="slidenum">
              <a:rPr lang="en-GB" smtClean="0"/>
              <a:t>1</a:t>
            </a:fld>
            <a:endParaRPr lang="en-GB"/>
          </a:p>
        </p:txBody>
      </p:sp>
    </p:spTree>
    <p:extLst>
      <p:ext uri="{BB962C8B-B14F-4D97-AF65-F5344CB8AC3E}">
        <p14:creationId xmlns:p14="http://schemas.microsoft.com/office/powerpoint/2010/main" val="112371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Да пробају да се сете из методологије</a:t>
            </a:r>
          </a:p>
          <a:p>
            <a:pPr marL="171450" indent="-171450">
              <a:buFontTx/>
              <a:buChar char="-"/>
            </a:pPr>
            <a:r>
              <a:rPr lang="sr-Cyrl-RS" dirty="0"/>
              <a:t>Ако нема повезаности, онда треба да је иста расподела вредности процентуално у сваком реду</a:t>
            </a:r>
          </a:p>
          <a:p>
            <a:pPr marL="171450" indent="-171450">
              <a:buFontTx/>
              <a:buChar char="-"/>
            </a:pPr>
            <a:r>
              <a:rPr lang="sr-Cyrl-RS" dirty="0"/>
              <a:t>У том случају, у свакој ћелији имамо производ маргиналних фреквенци подељен величином узорка. Ако им није јасно видећемо за који тренутак</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12</a:t>
            </a:fld>
            <a:endParaRPr lang="en-GB"/>
          </a:p>
        </p:txBody>
      </p:sp>
    </p:spTree>
    <p:extLst>
      <p:ext uri="{BB962C8B-B14F-4D97-AF65-F5344CB8AC3E}">
        <p14:creationId xmlns:p14="http://schemas.microsoft.com/office/powerpoint/2010/main" val="424377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i="0" dirty="0"/>
              <a:t>За играчке: ако се 10% дечака и 5% девојчица игра пушкама, то је и даље повезаност – нису сви дечаци, није чак ни већина дечака</a:t>
            </a:r>
            <a:endParaRPr lang="sr-Cyrl-RS" dirty="0"/>
          </a:p>
          <a:p>
            <a:endParaRPr lang="sr-Cyrl-RS" dirty="0"/>
          </a:p>
          <a:p>
            <a:r>
              <a:rPr lang="sr-Cyrl-RS" dirty="0"/>
              <a:t>Зато је веома важно о којој јачини повезаности говоримо, и данас ћемо видети неке начине да изразимо јачину везе. У научним чланцима и нарочито популарним приказима врло је често да се говори само о томе да постоји нека веза или ефекат, а не и колико су снажни, колико су дуготрајни и слично</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13</a:t>
            </a:fld>
            <a:endParaRPr lang="en-GB"/>
          </a:p>
        </p:txBody>
      </p:sp>
    </p:spTree>
    <p:extLst>
      <p:ext uri="{BB962C8B-B14F-4D97-AF65-F5344CB8AC3E}">
        <p14:creationId xmlns:p14="http://schemas.microsoft.com/office/powerpoint/2010/main" val="256633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38519-D7BF-19D4-18D1-23A0A966A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D51BD-CB71-67EA-2E35-E48530ACD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4DF4A-1183-EA48-4980-7AF7BB13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4ECBF0-49A1-2EC4-FE6C-9E46EB6BD5C4}"/>
              </a:ext>
            </a:extLst>
          </p:cNvPr>
          <p:cNvSpPr>
            <a:spLocks noGrp="1"/>
          </p:cNvSpPr>
          <p:nvPr>
            <p:ph type="sldNum" sz="quarter" idx="5"/>
          </p:nvPr>
        </p:nvSpPr>
        <p:spPr/>
        <p:txBody>
          <a:bodyPr/>
          <a:lstStyle/>
          <a:p>
            <a:fld id="{9AB1B3D9-F736-4220-894A-375127E70BE5}" type="slidenum">
              <a:rPr lang="en-GB" smtClean="0"/>
              <a:t>14</a:t>
            </a:fld>
            <a:endParaRPr lang="en-GB"/>
          </a:p>
        </p:txBody>
      </p:sp>
    </p:spTree>
    <p:extLst>
      <p:ext uri="{BB962C8B-B14F-4D97-AF65-F5344CB8AC3E}">
        <p14:creationId xmlns:p14="http://schemas.microsoft.com/office/powerpoint/2010/main" val="1846668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E7748-83E5-DCA3-C664-936F638B0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513E9-7ACC-A657-09FE-5AE740F63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8F462-E033-E1CA-834C-3695B355A9BA}"/>
              </a:ext>
            </a:extLst>
          </p:cNvPr>
          <p:cNvSpPr>
            <a:spLocks noGrp="1"/>
          </p:cNvSpPr>
          <p:nvPr>
            <p:ph type="body" idx="1"/>
          </p:nvPr>
        </p:nvSpPr>
        <p:spPr/>
        <p:txBody>
          <a:bodyPr/>
          <a:lstStyle/>
          <a:p>
            <a:pPr lvl="1">
              <a:lnSpc>
                <a:spcPct val="150000"/>
              </a:lnSpc>
            </a:pPr>
            <a:r>
              <a:rPr lang="sr-Cyrl-RS" dirty="0"/>
              <a:t>Ево овде шта смо говорили: иста расподела незгода се понавља на сваком нивоу пола - </a:t>
            </a:r>
            <a:r>
              <a:rPr lang="sr-Cyrl-RS" sz="1200" dirty="0"/>
              <a:t>За сваки ниво једне варијабле, иста је расподела по категоријама за другу варијаблу, илити припадност свакој групи једне варијабле праћена је истом учестаношћу по категоријама друге варијабле, и та расподела учестаности је једнака маргиналној расподела. </a:t>
            </a:r>
            <a:r>
              <a:rPr lang="sr-Cyrl-RS" sz="1200" b="1" dirty="0"/>
              <a:t>Свеједно је да ли гледамо мушкарце или жене – сви имају исту расподелу за незгоде – исти број људи и са незгодама и без незгода.</a:t>
            </a:r>
            <a:endParaRPr lang="sr-Cyrl-RS" sz="120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sr-Cyrl-R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r-Cyrl-RS" dirty="0"/>
              <a:t>У правом животу: неопходно сагледати и колика је километража, у којим условима (нпр. дневним, ноћним</a:t>
            </a:r>
            <a:r>
              <a:rPr lang="sr-Latn-RS" dirty="0"/>
              <a:t>,</a:t>
            </a:r>
            <a:r>
              <a:rPr lang="sr-Cyrl-RS" dirty="0"/>
              <a:t> кога возе, и слично), који је узраст возача, и друге потенцијалне </a:t>
            </a:r>
            <a:r>
              <a:rPr lang="sr-Cyrl-RS" dirty="0" err="1"/>
              <a:t>конфундирајуће</a:t>
            </a:r>
            <a:r>
              <a:rPr lang="sr-Cyrl-RS" dirty="0"/>
              <a:t> варијабле по којима се мушкарци и жене у просеку разликују да би се стварно разумео проблем - </a:t>
            </a:r>
            <a:r>
              <a:rPr lang="en-GB" dirty="0">
                <a:hlinkClick r:id="rId3"/>
              </a:rPr>
              <a:t>Crash risk by driver age, gender, and time of day using a new exposure methodology - ScienceDirect</a:t>
            </a:r>
            <a:endParaRPr lang="sr-Cyrl-RS" dirty="0"/>
          </a:p>
        </p:txBody>
      </p:sp>
      <p:sp>
        <p:nvSpPr>
          <p:cNvPr id="4" name="Slide Number Placeholder 3">
            <a:extLst>
              <a:ext uri="{FF2B5EF4-FFF2-40B4-BE49-F238E27FC236}">
                <a16:creationId xmlns:a16="http://schemas.microsoft.com/office/drawing/2014/main" id="{0517E295-C7F3-3853-7207-ED14A6B2D3F3}"/>
              </a:ext>
            </a:extLst>
          </p:cNvPr>
          <p:cNvSpPr>
            <a:spLocks noGrp="1"/>
          </p:cNvSpPr>
          <p:nvPr>
            <p:ph type="sldNum" sz="quarter" idx="5"/>
          </p:nvPr>
        </p:nvSpPr>
        <p:spPr/>
        <p:txBody>
          <a:bodyPr/>
          <a:lstStyle/>
          <a:p>
            <a:fld id="{9AB1B3D9-F736-4220-894A-375127E70BE5}" type="slidenum">
              <a:rPr lang="en-GB" smtClean="0"/>
              <a:t>15</a:t>
            </a:fld>
            <a:endParaRPr lang="en-GB"/>
          </a:p>
        </p:txBody>
      </p:sp>
    </p:spTree>
    <p:extLst>
      <p:ext uri="{BB962C8B-B14F-4D97-AF65-F5344CB8AC3E}">
        <p14:creationId xmlns:p14="http://schemas.microsoft.com/office/powerpoint/2010/main" val="3855247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BBED8-5904-5693-FBD9-02B0F465A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EBEF2-1BBE-196B-F0C6-9CBB5ABDD3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AC208-B1E7-0F93-08A8-C2C563B1EA9B}"/>
              </a:ext>
            </a:extLst>
          </p:cNvPr>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r-Cyrl-RS" b="0" dirty="0"/>
              <a:t>Формулисати на више начина док не кликне: Није иста расподела учестаности незгода код мушкараца и код жена. Незгоде су чешће код жена него што су код мушкараца. Припадност категорији жена чешће је праћена припадности категорији оних који су имали незгоду, него што је то случај са припадности категорији мушкараца.</a:t>
            </a:r>
          </a:p>
        </p:txBody>
      </p:sp>
      <p:sp>
        <p:nvSpPr>
          <p:cNvPr id="4" name="Slide Number Placeholder 3">
            <a:extLst>
              <a:ext uri="{FF2B5EF4-FFF2-40B4-BE49-F238E27FC236}">
                <a16:creationId xmlns:a16="http://schemas.microsoft.com/office/drawing/2014/main" id="{18EEBFCC-5509-8B6D-4EDF-795DA5E7A526}"/>
              </a:ext>
            </a:extLst>
          </p:cNvPr>
          <p:cNvSpPr>
            <a:spLocks noGrp="1"/>
          </p:cNvSpPr>
          <p:nvPr>
            <p:ph type="sldNum" sz="quarter" idx="5"/>
          </p:nvPr>
        </p:nvSpPr>
        <p:spPr/>
        <p:txBody>
          <a:bodyPr/>
          <a:lstStyle/>
          <a:p>
            <a:fld id="{9AB1B3D9-F736-4220-894A-375127E70BE5}" type="slidenum">
              <a:rPr lang="en-GB" smtClean="0"/>
              <a:t>16</a:t>
            </a:fld>
            <a:endParaRPr lang="en-GB"/>
          </a:p>
        </p:txBody>
      </p:sp>
    </p:spTree>
    <p:extLst>
      <p:ext uri="{BB962C8B-B14F-4D97-AF65-F5344CB8AC3E}">
        <p14:creationId xmlns:p14="http://schemas.microsoft.com/office/powerpoint/2010/main" val="414534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err="1"/>
              <a:t>Кластерски</a:t>
            </a:r>
            <a:r>
              <a:rPr lang="sr-Cyrl-RS" dirty="0"/>
              <a:t> (лево) и наслагани (десно) </a:t>
            </a:r>
            <a:r>
              <a:rPr lang="sr-Cyrl-RS" dirty="0" err="1"/>
              <a:t>штапићасти</a:t>
            </a:r>
            <a:r>
              <a:rPr lang="sr-Cyrl-RS" dirty="0"/>
              <a:t> дијаграм, само сада одвојено по нивоима варијабле</a:t>
            </a:r>
          </a:p>
          <a:p>
            <a:endParaRPr lang="sr-Cyrl-RS" dirty="0"/>
          </a:p>
          <a:p>
            <a:r>
              <a:rPr lang="sr-Cyrl-RS" dirty="0"/>
              <a:t>Десно варијабле: својство и проценат </a:t>
            </a:r>
            <a:r>
              <a:rPr lang="sr-Cyrl-RS" dirty="0" err="1"/>
              <a:t>извештавањ</a:t>
            </a:r>
            <a:r>
              <a:rPr lang="sr-Latn-RS" dirty="0"/>
              <a:t>a, </a:t>
            </a:r>
            <a:r>
              <a:rPr lang="sr-Cyrl-RS" dirty="0"/>
              <a:t>прави чланак: </a:t>
            </a:r>
            <a:r>
              <a:rPr lang="en-GB" dirty="0">
                <a:hlinkClick r:id="rId3"/>
              </a:rPr>
              <a:t>How to do Better N400 Studies: Reproducibility, Consistency and Adherence to Research Standards in the Existing Literature | Neuropsychology Review</a:t>
            </a:r>
            <a:endParaRPr lang="sr-Cyrl-RS" dirty="0"/>
          </a:p>
        </p:txBody>
      </p:sp>
      <p:sp>
        <p:nvSpPr>
          <p:cNvPr id="4" name="Slide Number Placeholder 3"/>
          <p:cNvSpPr>
            <a:spLocks noGrp="1"/>
          </p:cNvSpPr>
          <p:nvPr>
            <p:ph type="sldNum" sz="quarter" idx="5"/>
          </p:nvPr>
        </p:nvSpPr>
        <p:spPr/>
        <p:txBody>
          <a:bodyPr/>
          <a:lstStyle/>
          <a:p>
            <a:fld id="{9AB1B3D9-F736-4220-894A-375127E70BE5}" type="slidenum">
              <a:rPr lang="en-GB" smtClean="0"/>
              <a:t>17</a:t>
            </a:fld>
            <a:endParaRPr lang="en-GB"/>
          </a:p>
        </p:txBody>
      </p:sp>
    </p:spTree>
    <p:extLst>
      <p:ext uri="{BB962C8B-B14F-4D97-AF65-F5344CB8AC3E}">
        <p14:creationId xmlns:p14="http://schemas.microsoft.com/office/powerpoint/2010/main" val="163778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325F3-CFEF-61DF-3EF3-78699A070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7F993-FF31-A31D-7A76-E409934CA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A4A8C6-E335-CBBE-A4F7-A3D719A4C8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Шта је шанса у дихотомном случају: однос једне категорије према другој. Однос мушких према женскима код оних који су имали несрећу. Однос мушких према женскима код оних који нису имали несрећу. Питање које нас занима је: да ли су ти односи исти?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dirty="0"/>
          </a:p>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Кад се среди једначина добије се овако, зато се зове кол </a:t>
            </a:r>
            <a:r>
              <a:rPr lang="sr-Cyrl-RS" dirty="0" err="1"/>
              <a:t>унакрс</a:t>
            </a:r>
            <a:r>
              <a:rPr lang="sr-Cyrl-RS" dirty="0"/>
              <a:t> </a:t>
            </a:r>
            <a:r>
              <a:rPr lang="sr-Cyrl-RS" dirty="0" err="1"/>
              <a:t>произ</a:t>
            </a:r>
            <a:endParaRPr lang="sr-Cyrl-R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sr-Cyrl-RS" dirty="0"/>
              <a:t>Шта је суштина? Ако је однос фреквенци, тј. шанса једнака – јединица. </a:t>
            </a:r>
          </a:p>
        </p:txBody>
      </p:sp>
      <p:sp>
        <p:nvSpPr>
          <p:cNvPr id="4" name="Slide Number Placeholder 3">
            <a:extLst>
              <a:ext uri="{FF2B5EF4-FFF2-40B4-BE49-F238E27FC236}">
                <a16:creationId xmlns:a16="http://schemas.microsoft.com/office/drawing/2014/main" id="{37DE65F7-7AA9-AAAF-5DD0-D4374CDD4015}"/>
              </a:ext>
            </a:extLst>
          </p:cNvPr>
          <p:cNvSpPr>
            <a:spLocks noGrp="1"/>
          </p:cNvSpPr>
          <p:nvPr>
            <p:ph type="sldNum" sz="quarter" idx="5"/>
          </p:nvPr>
        </p:nvSpPr>
        <p:spPr/>
        <p:txBody>
          <a:bodyPr/>
          <a:lstStyle/>
          <a:p>
            <a:fld id="{9AB1B3D9-F736-4220-894A-375127E70BE5}" type="slidenum">
              <a:rPr lang="en-GB" smtClean="0"/>
              <a:t>18</a:t>
            </a:fld>
            <a:endParaRPr lang="en-GB"/>
          </a:p>
        </p:txBody>
      </p:sp>
    </p:spTree>
    <p:extLst>
      <p:ext uri="{BB962C8B-B14F-4D97-AF65-F5344CB8AC3E}">
        <p14:creationId xmlns:p14="http://schemas.microsoft.com/office/powerpoint/2010/main" val="362325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3064D-27EE-B2A4-90AE-CB971B6C2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DF76F-5E03-747B-D5C6-5CCEFB801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82ADA-DEFF-7633-EEB4-A101F3EC968C}"/>
              </a:ext>
            </a:extLst>
          </p:cNvPr>
          <p:cNvSpPr>
            <a:spLocks noGrp="1"/>
          </p:cNvSpPr>
          <p:nvPr>
            <p:ph type="body" idx="1"/>
          </p:nvPr>
        </p:nvSpPr>
        <p:spPr/>
        <p:txBody>
          <a:bodyPr/>
          <a:lstStyle/>
          <a:p>
            <a:r>
              <a:rPr lang="sr-Cyrl-RS" dirty="0" err="1"/>
              <a:t>Ako</a:t>
            </a:r>
            <a:r>
              <a:rPr lang="sr-Cyrl-RS" dirty="0"/>
              <a:t> </a:t>
            </a:r>
            <a:r>
              <a:rPr lang="sr-Cyrl-RS" dirty="0" err="1"/>
              <a:t>je</a:t>
            </a:r>
            <a:r>
              <a:rPr lang="sr-Cyrl-RS" dirty="0"/>
              <a:t> </a:t>
            </a:r>
            <a:r>
              <a:rPr lang="sr-Cyrl-RS" dirty="0" err="1"/>
              <a:t>vece</a:t>
            </a:r>
            <a:r>
              <a:rPr lang="sr-Cyrl-RS" dirty="0"/>
              <a:t> </a:t>
            </a:r>
            <a:r>
              <a:rPr lang="sr-Cyrl-RS" dirty="0" err="1"/>
              <a:t>ili</a:t>
            </a:r>
            <a:r>
              <a:rPr lang="sr-Cyrl-RS" dirty="0"/>
              <a:t> </a:t>
            </a:r>
            <a:r>
              <a:rPr lang="sr-Cyrl-RS" dirty="0" err="1"/>
              <a:t>manje</a:t>
            </a:r>
            <a:r>
              <a:rPr lang="sr-Cyrl-RS" dirty="0"/>
              <a:t> </a:t>
            </a:r>
            <a:r>
              <a:rPr lang="sr-Cyrl-RS" dirty="0" err="1"/>
              <a:t>od</a:t>
            </a:r>
            <a:r>
              <a:rPr lang="sr-Cyrl-RS" dirty="0"/>
              <a:t> 1?</a:t>
            </a:r>
          </a:p>
        </p:txBody>
      </p:sp>
      <p:sp>
        <p:nvSpPr>
          <p:cNvPr id="4" name="Slide Number Placeholder 3">
            <a:extLst>
              <a:ext uri="{FF2B5EF4-FFF2-40B4-BE49-F238E27FC236}">
                <a16:creationId xmlns:a16="http://schemas.microsoft.com/office/drawing/2014/main" id="{0125AE11-84A7-9DDB-49B9-AD3A3C5CBDF2}"/>
              </a:ext>
            </a:extLst>
          </p:cNvPr>
          <p:cNvSpPr>
            <a:spLocks noGrp="1"/>
          </p:cNvSpPr>
          <p:nvPr>
            <p:ph type="sldNum" sz="quarter" idx="5"/>
          </p:nvPr>
        </p:nvSpPr>
        <p:spPr/>
        <p:txBody>
          <a:bodyPr/>
          <a:lstStyle/>
          <a:p>
            <a:fld id="{9AB1B3D9-F736-4220-894A-375127E70BE5}" type="slidenum">
              <a:rPr lang="en-GB" smtClean="0"/>
              <a:t>19</a:t>
            </a:fld>
            <a:endParaRPr lang="en-GB"/>
          </a:p>
        </p:txBody>
      </p:sp>
    </p:spTree>
    <p:extLst>
      <p:ext uri="{BB962C8B-B14F-4D97-AF65-F5344CB8AC3E}">
        <p14:creationId xmlns:p14="http://schemas.microsoft.com/office/powerpoint/2010/main" val="231454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43F6-D8E6-CA52-690B-C1FE1F30B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6456B-2624-1234-7A05-A0970C8FF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C01BD-BEFE-714F-E8E6-4B84B07B7CD4}"/>
              </a:ext>
            </a:extLst>
          </p:cNvPr>
          <p:cNvSpPr>
            <a:spLocks noGrp="1"/>
          </p:cNvSpPr>
          <p:nvPr>
            <p:ph type="body" idx="1"/>
          </p:nvPr>
        </p:nvSpPr>
        <p:spPr/>
        <p:txBody>
          <a:bodyPr/>
          <a:lstStyle/>
          <a:p>
            <a:r>
              <a:rPr lang="sr-Cyrl-RS" dirty="0"/>
              <a:t>Пример за више категорија, ако неког занима у паузи – раса и исходи саобраћајних несрећа у САД – гледамо свачије шансе у односу на белце (највећа група, па се узима за референтну за мањине), за сваки поједини исход наспрам свих осталих</a:t>
            </a:r>
            <a:r>
              <a:rPr lang="en-GB" dirty="0"/>
              <a:t>,  </a:t>
            </a:r>
            <a:r>
              <a:rPr lang="en-GB" dirty="0" err="1"/>
              <a:t>npr</a:t>
            </a:r>
            <a:r>
              <a:rPr lang="en-GB" dirty="0"/>
              <a:t>. </a:t>
            </a:r>
            <a:r>
              <a:rPr lang="en-GB" dirty="0">
                <a:hlinkClick r:id="rId3"/>
              </a:rPr>
              <a:t>Racial Disparities in Survival Among Injured Drivers - PMC</a:t>
            </a:r>
            <a:endParaRPr lang="sr-Cyrl-RS" dirty="0"/>
          </a:p>
          <a:p>
            <a:endParaRPr lang="sr-Cyrl-RS" dirty="0"/>
          </a:p>
          <a:p>
            <a:endParaRPr lang="sr-Cyrl-RS" dirty="0"/>
          </a:p>
          <a:p>
            <a:r>
              <a:rPr lang="sr-Cyrl-RS" dirty="0"/>
              <a:t>Није симетричан јер је на једну страну сабијен 0-1, а на другу се шири до плус бесконачно. Могу да се пореде већи од 1 између себе и мањи од 1 између себе, али не и мањи са већима (0.9 није далеко од јединице једнако као 1.1)</a:t>
            </a:r>
            <a:endParaRPr lang="sr-Cyrl-RS" b="1" dirty="0"/>
          </a:p>
        </p:txBody>
      </p:sp>
      <p:sp>
        <p:nvSpPr>
          <p:cNvPr id="4" name="Slide Number Placeholder 3">
            <a:extLst>
              <a:ext uri="{FF2B5EF4-FFF2-40B4-BE49-F238E27FC236}">
                <a16:creationId xmlns:a16="http://schemas.microsoft.com/office/drawing/2014/main" id="{38EA5B5A-887B-D356-00DB-D76B791F89BE}"/>
              </a:ext>
            </a:extLst>
          </p:cNvPr>
          <p:cNvSpPr>
            <a:spLocks noGrp="1"/>
          </p:cNvSpPr>
          <p:nvPr>
            <p:ph type="sldNum" sz="quarter" idx="5"/>
          </p:nvPr>
        </p:nvSpPr>
        <p:spPr/>
        <p:txBody>
          <a:bodyPr/>
          <a:lstStyle/>
          <a:p>
            <a:fld id="{9AB1B3D9-F736-4220-894A-375127E70BE5}" type="slidenum">
              <a:rPr lang="en-GB" smtClean="0"/>
              <a:t>20</a:t>
            </a:fld>
            <a:endParaRPr lang="en-GB"/>
          </a:p>
        </p:txBody>
      </p:sp>
    </p:spTree>
    <p:extLst>
      <p:ext uri="{BB962C8B-B14F-4D97-AF65-F5344CB8AC3E}">
        <p14:creationId xmlns:p14="http://schemas.microsoft.com/office/powerpoint/2010/main" val="96581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9F1BE-8E2F-6DA9-2389-426F51624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0F1D5-EA51-FE52-B0FC-01B8F60CB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2CFA1-4931-BE85-2C7A-2445CFFD70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2B27469-67A3-9E29-3E21-3FD5D3D13BFD}"/>
              </a:ext>
            </a:extLst>
          </p:cNvPr>
          <p:cNvSpPr>
            <a:spLocks noGrp="1"/>
          </p:cNvSpPr>
          <p:nvPr>
            <p:ph type="sldNum" sz="quarter" idx="5"/>
          </p:nvPr>
        </p:nvSpPr>
        <p:spPr/>
        <p:txBody>
          <a:bodyPr/>
          <a:lstStyle/>
          <a:p>
            <a:fld id="{9AB1B3D9-F736-4220-894A-375127E70BE5}" type="slidenum">
              <a:rPr lang="en-GB" smtClean="0"/>
              <a:t>21</a:t>
            </a:fld>
            <a:endParaRPr lang="en-GB"/>
          </a:p>
        </p:txBody>
      </p:sp>
    </p:spTree>
    <p:extLst>
      <p:ext uri="{BB962C8B-B14F-4D97-AF65-F5344CB8AC3E}">
        <p14:creationId xmlns:p14="http://schemas.microsoft.com/office/powerpoint/2010/main" val="46243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2</a:t>
            </a:fld>
            <a:endParaRPr lang="en-GB"/>
          </a:p>
        </p:txBody>
      </p:sp>
    </p:spTree>
    <p:extLst>
      <p:ext uri="{BB962C8B-B14F-4D97-AF65-F5344CB8AC3E}">
        <p14:creationId xmlns:p14="http://schemas.microsoft.com/office/powerpoint/2010/main" val="1474406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F058F-C49E-EB4E-85FD-2E99B8A7C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03B7C-EC0A-16A5-A2E2-29A3CC2DE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F7C2F-DD2C-72E5-17E5-1E68DFC80519}"/>
              </a:ext>
            </a:extLst>
          </p:cNvPr>
          <p:cNvSpPr>
            <a:spLocks noGrp="1"/>
          </p:cNvSpPr>
          <p:nvPr>
            <p:ph type="body" idx="1"/>
          </p:nvPr>
        </p:nvSpPr>
        <p:spPr/>
        <p:txBody>
          <a:bodyPr/>
          <a:lstStyle/>
          <a:p>
            <a:r>
              <a:rPr lang="sr-Cyrl-RS" dirty="0"/>
              <a:t>фи специјални случај </a:t>
            </a:r>
            <a:r>
              <a:rPr lang="sr-Cyrl-RS" dirty="0" err="1"/>
              <a:t>крамеровог</a:t>
            </a:r>
            <a:r>
              <a:rPr lang="sr-Cyrl-RS" dirty="0"/>
              <a:t> коефицијента за 2х2. заправо су све ове мере засноване на хи квадрату, само је неке лакше објаснити</a:t>
            </a:r>
          </a:p>
          <a:p>
            <a:endParaRPr lang="sr-Cyrl-RS" dirty="0"/>
          </a:p>
          <a:p>
            <a:r>
              <a:rPr lang="sr-Cyrl-RS" b="1" dirty="0"/>
              <a:t>Укратко рећи да потцењује </a:t>
            </a:r>
            <a:r>
              <a:rPr lang="sr-Cyrl-RS" b="1" dirty="0" err="1"/>
              <a:t>популацијску</a:t>
            </a:r>
            <a:r>
              <a:rPr lang="sr-Cyrl-RS" b="1" dirty="0"/>
              <a:t> вредност</a:t>
            </a:r>
            <a:endParaRPr lang="en-GB" b="1" dirty="0"/>
          </a:p>
        </p:txBody>
      </p:sp>
      <p:sp>
        <p:nvSpPr>
          <p:cNvPr id="4" name="Slide Number Placeholder 3">
            <a:extLst>
              <a:ext uri="{FF2B5EF4-FFF2-40B4-BE49-F238E27FC236}">
                <a16:creationId xmlns:a16="http://schemas.microsoft.com/office/drawing/2014/main" id="{C4940DB1-C891-3940-A825-FCE1E6AF6B24}"/>
              </a:ext>
            </a:extLst>
          </p:cNvPr>
          <p:cNvSpPr>
            <a:spLocks noGrp="1"/>
          </p:cNvSpPr>
          <p:nvPr>
            <p:ph type="sldNum" sz="quarter" idx="5"/>
          </p:nvPr>
        </p:nvSpPr>
        <p:spPr/>
        <p:txBody>
          <a:bodyPr/>
          <a:lstStyle/>
          <a:p>
            <a:fld id="{9AB1B3D9-F736-4220-894A-375127E70BE5}" type="slidenum">
              <a:rPr lang="en-GB" smtClean="0"/>
              <a:t>22</a:t>
            </a:fld>
            <a:endParaRPr lang="en-GB"/>
          </a:p>
        </p:txBody>
      </p:sp>
    </p:spTree>
    <p:extLst>
      <p:ext uri="{BB962C8B-B14F-4D97-AF65-F5344CB8AC3E}">
        <p14:creationId xmlns:p14="http://schemas.microsoft.com/office/powerpoint/2010/main" val="2197355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Шта је суштина – зависи од количника тога каква је расподела по нивоима друге варијабле и каква би била да нема асоцијације – што је одступање од ситуације коју бисмо имали да нема асоцијације веће, већи је и С</a:t>
            </a:r>
            <a:endParaRPr lang="en-GB" dirty="0"/>
          </a:p>
          <a:p>
            <a:endParaRPr lang="en-GB" dirty="0"/>
          </a:p>
          <a:p>
            <a:r>
              <a:rPr lang="sr-Cyrl-RS" dirty="0"/>
              <a:t>Теоријске фреквенце – то су оне које се добијају множењем маргиналних фреквенци што смо малочас видели</a:t>
            </a:r>
          </a:p>
          <a:p>
            <a:endParaRPr lang="sr-Cyrl-RS" dirty="0"/>
          </a:p>
          <a:p>
            <a:r>
              <a:rPr lang="sr-Cyrl-RS" dirty="0"/>
              <a:t>Не могу се поредити </a:t>
            </a:r>
            <a:r>
              <a:rPr lang="sr-Cyrl-RS" dirty="0" err="1"/>
              <a:t>контигенције</a:t>
            </a:r>
            <a:r>
              <a:rPr lang="sr-Cyrl-RS" dirty="0"/>
              <a:t> за табеле различитих димензија јер се налазе на различитом распону</a:t>
            </a:r>
          </a:p>
        </p:txBody>
      </p:sp>
      <p:sp>
        <p:nvSpPr>
          <p:cNvPr id="4" name="Slide Number Placeholder 3"/>
          <p:cNvSpPr>
            <a:spLocks noGrp="1"/>
          </p:cNvSpPr>
          <p:nvPr>
            <p:ph type="sldNum" sz="quarter" idx="5"/>
          </p:nvPr>
        </p:nvSpPr>
        <p:spPr/>
        <p:txBody>
          <a:bodyPr/>
          <a:lstStyle/>
          <a:p>
            <a:fld id="{9AB1B3D9-F736-4220-894A-375127E70BE5}" type="slidenum">
              <a:rPr lang="en-GB" smtClean="0"/>
              <a:t>23</a:t>
            </a:fld>
            <a:endParaRPr lang="en-GB"/>
          </a:p>
        </p:txBody>
      </p:sp>
    </p:spTree>
    <p:extLst>
      <p:ext uri="{BB962C8B-B14F-4D97-AF65-F5344CB8AC3E}">
        <p14:creationId xmlns:p14="http://schemas.microsoft.com/office/powerpoint/2010/main" val="239495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24</a:t>
            </a:fld>
            <a:endParaRPr lang="en-GB"/>
          </a:p>
        </p:txBody>
      </p:sp>
    </p:spTree>
    <p:extLst>
      <p:ext uri="{BB962C8B-B14F-4D97-AF65-F5344CB8AC3E}">
        <p14:creationId xmlns:p14="http://schemas.microsoft.com/office/powerpoint/2010/main" val="1731660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B6CA1-0498-1834-8459-F7CF776C8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F8FB6-CD44-85CB-19FA-ED7E0D741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9FFBC-43B0-8794-82C7-1B419192CE7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r-Cyrl-RS" dirty="0"/>
              <a:t>Исто као и категоричке, али сада је расподела компликованија ствар јер има више нивоа</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r-Cyrl-RS" dirty="0"/>
              <a:t>Примери:</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r-Cyrl-RS" dirty="0"/>
              <a:t>Да ли су особе са вишом интелигенцијом чешће радознале?</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r-Cyrl-RS" dirty="0"/>
              <a:t>Да ли повећање дозе лека доводи до побољшања стања?</a:t>
            </a:r>
          </a:p>
        </p:txBody>
      </p:sp>
      <p:sp>
        <p:nvSpPr>
          <p:cNvPr id="4" name="Slide Number Placeholder 3">
            <a:extLst>
              <a:ext uri="{FF2B5EF4-FFF2-40B4-BE49-F238E27FC236}">
                <a16:creationId xmlns:a16="http://schemas.microsoft.com/office/drawing/2014/main" id="{F69F11DC-324E-ED36-CF02-336F92912613}"/>
              </a:ext>
            </a:extLst>
          </p:cNvPr>
          <p:cNvSpPr>
            <a:spLocks noGrp="1"/>
          </p:cNvSpPr>
          <p:nvPr>
            <p:ph type="sldNum" sz="quarter" idx="5"/>
          </p:nvPr>
        </p:nvSpPr>
        <p:spPr/>
        <p:txBody>
          <a:bodyPr/>
          <a:lstStyle/>
          <a:p>
            <a:fld id="{9AB1B3D9-F736-4220-894A-375127E70BE5}" type="slidenum">
              <a:rPr lang="en-GB" smtClean="0"/>
              <a:t>25</a:t>
            </a:fld>
            <a:endParaRPr lang="en-GB"/>
          </a:p>
        </p:txBody>
      </p:sp>
    </p:spTree>
    <p:extLst>
      <p:ext uri="{BB962C8B-B14F-4D97-AF65-F5344CB8AC3E}">
        <p14:creationId xmlns:p14="http://schemas.microsoft.com/office/powerpoint/2010/main" val="3108434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9CA4-19FD-4B9F-AC65-3D39FDEDC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6DDD7-F9F9-0B71-EAD4-D9AF4B295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879D7-0427-CEC0-11C3-D082DEB74B75}"/>
              </a:ext>
            </a:extLst>
          </p:cNvPr>
          <p:cNvSpPr>
            <a:spLocks noGrp="1"/>
          </p:cNvSpPr>
          <p:nvPr>
            <p:ph type="body" idx="1"/>
          </p:nvPr>
        </p:nvSpPr>
        <p:spPr/>
        <p:txBody>
          <a:bodyPr/>
          <a:lstStyle/>
          <a:p>
            <a:pPr marL="171450" indent="-171450">
              <a:buFontTx/>
              <a:buChar char="-"/>
            </a:pPr>
            <a:r>
              <a:rPr lang="sr-Cyrl-RS" dirty="0"/>
              <a:t>Дијаграм </a:t>
            </a:r>
            <a:r>
              <a:rPr lang="sr-Cyrl-RS" dirty="0" err="1"/>
              <a:t>распршења</a:t>
            </a:r>
            <a:endParaRPr lang="sr-Cyrl-RS" dirty="0"/>
          </a:p>
          <a:p>
            <a:pPr marL="171450" indent="-171450">
              <a:buFontTx/>
              <a:buChar char="-"/>
            </a:pPr>
            <a:r>
              <a:rPr lang="sr-Cyrl-RS" dirty="0"/>
              <a:t>Овде се види из табеле, обично не јер је попуњенија</a:t>
            </a:r>
          </a:p>
          <a:p>
            <a:pPr marL="171450" indent="-171450">
              <a:buFontTx/>
              <a:buChar char="-"/>
            </a:pPr>
            <a:r>
              <a:rPr lang="sr-Cyrl-RS" dirty="0"/>
              <a:t>Ако важи нормалност </a:t>
            </a:r>
            <a:r>
              <a:rPr lang="sr-Cyrl-RS" dirty="0" err="1"/>
              <a:t>униваријационих</a:t>
            </a:r>
            <a:r>
              <a:rPr lang="sr-Cyrl-RS" dirty="0"/>
              <a:t> расподела: више ће бити тачкица у средини графикона, а мање на крајевима</a:t>
            </a:r>
            <a:endParaRPr lang="en-GB" dirty="0"/>
          </a:p>
        </p:txBody>
      </p:sp>
      <p:sp>
        <p:nvSpPr>
          <p:cNvPr id="4" name="Slide Number Placeholder 3">
            <a:extLst>
              <a:ext uri="{FF2B5EF4-FFF2-40B4-BE49-F238E27FC236}">
                <a16:creationId xmlns:a16="http://schemas.microsoft.com/office/drawing/2014/main" id="{0450E862-8C86-1FA5-241D-BD58A73DDAE3}"/>
              </a:ext>
            </a:extLst>
          </p:cNvPr>
          <p:cNvSpPr>
            <a:spLocks noGrp="1"/>
          </p:cNvSpPr>
          <p:nvPr>
            <p:ph type="sldNum" sz="quarter" idx="5"/>
          </p:nvPr>
        </p:nvSpPr>
        <p:spPr/>
        <p:txBody>
          <a:bodyPr/>
          <a:lstStyle/>
          <a:p>
            <a:fld id="{9AB1B3D9-F736-4220-894A-375127E70BE5}" type="slidenum">
              <a:rPr lang="en-GB" smtClean="0"/>
              <a:t>26</a:t>
            </a:fld>
            <a:endParaRPr lang="en-GB"/>
          </a:p>
        </p:txBody>
      </p:sp>
    </p:spTree>
    <p:extLst>
      <p:ext uri="{BB962C8B-B14F-4D97-AF65-F5344CB8AC3E}">
        <p14:creationId xmlns:p14="http://schemas.microsoft.com/office/powerpoint/2010/main" val="804410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B31E5-9D4B-27EC-F96E-348A332E0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968F4-B6C4-A334-F779-4D1027087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5F4AC-B67E-A3D1-264A-E65DE99D5F7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r-Cyrl-RS" dirty="0"/>
              <a:t>Ако направимо да просеци пресеку графикон на квадранте, видимо да ако се са повећањем једне вредности повећава и друга, односно </a:t>
            </a:r>
            <a:r>
              <a:rPr lang="sr-Cyrl-RS" dirty="0" err="1"/>
              <a:t>упарују</a:t>
            </a:r>
            <a:r>
              <a:rPr lang="sr-Cyrl-RS" dirty="0"/>
              <a:t> се ниске и ниске онда се гомилају вредности у 1. и 3. квадранту. Ако је повезаност супротног смера, нпр. што више бруфена мањи доживљај бола, гомилају се вредности у 2. и 4. квадранту.</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r-Cyrl-RS" dirty="0"/>
              <a:t>Треба нам нека мера која ће да се повећава када су обе вредности високе, тј. оба одступања од просека позитивна, и обе вредности ниске, тј. оба одступања негативна, тј. имамо гомилање у 1. и 3. квадранту. Та мера треба да се умањи за случајеве кад је једна вредност висока, а друга ниска.</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r-Cyrl-RS" b="0" dirty="0"/>
              <a:t>Један начин да то добијемо – да изменимо формулу за варијансу, она мери одступања од просека на једној варијабли, а сада гледамо истовремено одступање по обе варијабле. Уместо х-М на квадрат, имамо х и у.</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r-Cyrl-RS" b="0" dirty="0"/>
              <a:t>Исто као код варијансе, гледамо просечно одступање, да нам не расте </a:t>
            </a:r>
            <a:r>
              <a:rPr lang="sr-Cyrl-RS" b="0" dirty="0" err="1"/>
              <a:t>коваријанса</a:t>
            </a:r>
            <a:r>
              <a:rPr lang="sr-Cyrl-RS" b="0" dirty="0"/>
              <a:t> са величином узорка.</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r-Cyrl-RS" b="0" dirty="0"/>
              <a:t>Значи, овде смо имали </a:t>
            </a:r>
            <a:r>
              <a:rPr lang="sr-Cyrl-RS" b="0" dirty="0" err="1"/>
              <a:t>квадрирано</a:t>
            </a:r>
            <a:r>
              <a:rPr lang="sr-Cyrl-RS" b="0" dirty="0"/>
              <a:t> одступање на једној варијабли, а сада имамо одступање од просека на једној, па онда одступање на другој. Зашто нам је то згодно, да погледамо:</a:t>
            </a:r>
          </a:p>
        </p:txBody>
      </p:sp>
      <p:sp>
        <p:nvSpPr>
          <p:cNvPr id="4" name="Slide Number Placeholder 3">
            <a:extLst>
              <a:ext uri="{FF2B5EF4-FFF2-40B4-BE49-F238E27FC236}">
                <a16:creationId xmlns:a16="http://schemas.microsoft.com/office/drawing/2014/main" id="{5F466C3E-A74C-FEA1-7A35-9814FE1C5451}"/>
              </a:ext>
            </a:extLst>
          </p:cNvPr>
          <p:cNvSpPr>
            <a:spLocks noGrp="1"/>
          </p:cNvSpPr>
          <p:nvPr>
            <p:ph type="sldNum" sz="quarter" idx="5"/>
          </p:nvPr>
        </p:nvSpPr>
        <p:spPr/>
        <p:txBody>
          <a:bodyPr/>
          <a:lstStyle/>
          <a:p>
            <a:fld id="{9AB1B3D9-F736-4220-894A-375127E70BE5}" type="slidenum">
              <a:rPr lang="en-GB" smtClean="0"/>
              <a:t>27</a:t>
            </a:fld>
            <a:endParaRPr lang="en-GB"/>
          </a:p>
        </p:txBody>
      </p:sp>
    </p:spTree>
    <p:extLst>
      <p:ext uri="{BB962C8B-B14F-4D97-AF65-F5344CB8AC3E}">
        <p14:creationId xmlns:p14="http://schemas.microsoft.com/office/powerpoint/2010/main" val="390939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78FF4-EDBA-E4E9-DD20-058FDB967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7E756-8535-D867-8725-18CBF7ADC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4DEF87-2265-EB20-EBBC-3F4009ECFDAA}"/>
              </a:ext>
            </a:extLst>
          </p:cNvPr>
          <p:cNvSpPr>
            <a:spLocks noGrp="1"/>
          </p:cNvSpPr>
          <p:nvPr>
            <p:ph type="body" idx="1"/>
          </p:nvPr>
        </p:nvSpPr>
        <p:spPr/>
        <p:txBody>
          <a:bodyPr/>
          <a:lstStyle/>
          <a:p>
            <a:pPr marL="171450" indent="-171450">
              <a:buFontTx/>
              <a:buChar char="-"/>
            </a:pPr>
            <a:r>
              <a:rPr lang="sr-Cyrl-RS" b="0" dirty="0"/>
              <a:t>Ево примера. Ово су наше вредности х, а ово у за исте испитанике, рецимо да су то поени на тесту из статистике и методологије, од 0-15. Доле видимо да је просек за х 5.17, а да је за у 5. Ово поред је колико се сваки испитаник разликује од просека за тај предмет, то је ово наше одступање х-М и у-М.</a:t>
            </a:r>
          </a:p>
          <a:p>
            <a:pPr marL="171450" indent="-171450">
              <a:buFontTx/>
              <a:buChar char="-"/>
            </a:pPr>
            <a:endParaRPr lang="sr-Cyrl-RS" b="0" dirty="0"/>
          </a:p>
          <a:p>
            <a:pPr marL="171450" indent="-171450">
              <a:buFontTx/>
              <a:buChar char="-"/>
            </a:pPr>
            <a:r>
              <a:rPr lang="sr-Cyrl-RS" b="0" dirty="0"/>
              <a:t>Када је неки испитаник изнад просека на обе варијабле, значи овде у првом квадранту, као овај овде што има резултат 8 на статистици и 11 на методологији, онда су оба његова одступања од просека позитивна – он има 2.83 већу оцену од просека из статистике, и 6 поена већу оцену из методологије. Плус пута плус даје плус, је л да, и наша </a:t>
            </a:r>
            <a:r>
              <a:rPr lang="sr-Cyrl-RS" b="0" dirty="0" err="1"/>
              <a:t>коваријанса</a:t>
            </a:r>
            <a:r>
              <a:rPr lang="sr-Cyrl-RS" b="0" dirty="0"/>
              <a:t> се увећава за 16.98 за овог испитаника. Исто важи и када је неко испод просека на обе варијабле, он је рецимо овде у четвртом квадранту, као овај испитаник што има један поен на статистици и ниједан на методологији. Он има два негативна одступања, али минус пута минус даје минус, и у збиру његова вредност којом доприноси </a:t>
            </a:r>
            <a:r>
              <a:rPr lang="sr-Cyrl-RS" b="0" dirty="0" err="1"/>
              <a:t>коваријанси</a:t>
            </a:r>
            <a:r>
              <a:rPr lang="sr-Cyrl-RS" b="0" dirty="0"/>
              <a:t> је такође позитивна.</a:t>
            </a:r>
          </a:p>
          <a:p>
            <a:pPr marL="171450" indent="-171450">
              <a:buFontTx/>
              <a:buChar char="-"/>
            </a:pPr>
            <a:r>
              <a:rPr lang="sr-Cyrl-RS" b="0" dirty="0"/>
              <a:t>Ко нам смањује </a:t>
            </a:r>
            <a:r>
              <a:rPr lang="sr-Cyrl-RS" b="0" dirty="0" err="1"/>
              <a:t>коваријансу</a:t>
            </a:r>
            <a:r>
              <a:rPr lang="sr-Cyrl-RS" b="0" dirty="0"/>
              <a:t>? Они који имају изнадпросечан </a:t>
            </a:r>
            <a:r>
              <a:rPr lang="sr-Latn-RS" b="0" dirty="0"/>
              <a:t>x, </a:t>
            </a:r>
            <a:r>
              <a:rPr lang="sr-Cyrl-RS" b="0" dirty="0"/>
              <a:t>а мали у и обрнуто. Њима је једна вредност плус, а друга минус, и налазе се у другом и четвртом квадранту, и то заиста  и јесу ови испитаници који „разбијају“ позитивну корелацију. Такав је на пример овај први испитаник, који има само два поена на статистици, а чак десет на методологији. Он не говори у прилог томе да су резултати из статистике и методологије повезани тако да већи резултат на једном значи и већи резултат на другом. У његовом случају, -3.17 пута плус 5.00 даје -15.85.</a:t>
            </a:r>
          </a:p>
          <a:p>
            <a:pPr marL="171450" indent="-171450">
              <a:buFontTx/>
              <a:buChar char="-"/>
            </a:pPr>
            <a:endParaRPr lang="sr-Cyrl-RS" b="0" dirty="0"/>
          </a:p>
          <a:p>
            <a:pPr marL="171450" indent="-171450">
              <a:buFontTx/>
              <a:buChar char="-"/>
            </a:pPr>
            <a:r>
              <a:rPr lang="sr-Cyrl-RS" b="0" dirty="0"/>
              <a:t>Значи, ми видимо да они који су у првом и трећем квадранту повећавају </a:t>
            </a:r>
            <a:r>
              <a:rPr lang="sr-Cyrl-RS" b="0" dirty="0" err="1"/>
              <a:t>коваријансу</a:t>
            </a:r>
            <a:r>
              <a:rPr lang="sr-Cyrl-RS" b="0" dirty="0"/>
              <a:t>, а ови други је смањују, управо као што смо желели.</a:t>
            </a:r>
          </a:p>
          <a:p>
            <a:pPr marL="171450" indent="-171450">
              <a:buFontTx/>
              <a:buChar char="-"/>
            </a:pPr>
            <a:r>
              <a:rPr lang="sr-Cyrl-RS" b="0" dirty="0"/>
              <a:t>Шта се дешава када „претежу“ први и трећи квадрант? Збир свих производа одступања ће бити позитиван, па тако и просек. Позитивна </a:t>
            </a:r>
            <a:r>
              <a:rPr lang="sr-Cyrl-RS" b="0" dirty="0" err="1"/>
              <a:t>коваријанса</a:t>
            </a:r>
            <a:r>
              <a:rPr lang="sr-Cyrl-RS" b="0" dirty="0"/>
              <a:t> значи говори да што је вредност на једној варијабли виша, можемо очекивати да буде и на другој.</a:t>
            </a:r>
          </a:p>
          <a:p>
            <a:pPr marL="171450" indent="-171450">
              <a:buFontTx/>
              <a:buChar char="-"/>
            </a:pPr>
            <a:r>
              <a:rPr lang="sr-Cyrl-RS" b="0" dirty="0"/>
              <a:t>А шта нам говори негативна </a:t>
            </a:r>
            <a:r>
              <a:rPr lang="sr-Cyrl-RS" b="0" dirty="0" err="1"/>
              <a:t>коваријанса</a:t>
            </a:r>
            <a:r>
              <a:rPr lang="sr-Cyrl-RS" b="0" dirty="0"/>
              <a:t>? Веза у супротном смеру – виши резултати на једној варијабли пре су праћени нижим на другој. На пример, што више бруфена, мањи доживљај бола.</a:t>
            </a:r>
          </a:p>
          <a:p>
            <a:pPr marL="171450" indent="-171450">
              <a:buFontTx/>
              <a:buChar char="-"/>
            </a:pPr>
            <a:r>
              <a:rPr lang="sr-Cyrl-RS" b="0" dirty="0"/>
              <a:t>Како то изгледа на дијаграму </a:t>
            </a:r>
            <a:r>
              <a:rPr lang="sr-Cyrl-RS" b="0" dirty="0" err="1"/>
              <a:t>распршења</a:t>
            </a:r>
            <a:r>
              <a:rPr lang="sr-Cyrl-RS" b="0" dirty="0"/>
              <a:t>? Гомилање у другом и четвртом квадранту.</a:t>
            </a:r>
          </a:p>
        </p:txBody>
      </p:sp>
      <p:sp>
        <p:nvSpPr>
          <p:cNvPr id="4" name="Slide Number Placeholder 3">
            <a:extLst>
              <a:ext uri="{FF2B5EF4-FFF2-40B4-BE49-F238E27FC236}">
                <a16:creationId xmlns:a16="http://schemas.microsoft.com/office/drawing/2014/main" id="{095F8790-E71D-9005-0CCB-A07CD9912EAF}"/>
              </a:ext>
            </a:extLst>
          </p:cNvPr>
          <p:cNvSpPr>
            <a:spLocks noGrp="1"/>
          </p:cNvSpPr>
          <p:nvPr>
            <p:ph type="sldNum" sz="quarter" idx="5"/>
          </p:nvPr>
        </p:nvSpPr>
        <p:spPr/>
        <p:txBody>
          <a:bodyPr/>
          <a:lstStyle/>
          <a:p>
            <a:fld id="{9AB1B3D9-F736-4220-894A-375127E70BE5}" type="slidenum">
              <a:rPr lang="en-GB" smtClean="0"/>
              <a:t>28</a:t>
            </a:fld>
            <a:endParaRPr lang="en-GB"/>
          </a:p>
        </p:txBody>
      </p:sp>
    </p:spTree>
    <p:extLst>
      <p:ext uri="{BB962C8B-B14F-4D97-AF65-F5344CB8AC3E}">
        <p14:creationId xmlns:p14="http://schemas.microsoft.com/office/powerpoint/2010/main" val="4124195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E28A-C6F1-AF65-9EC9-D2B8A7CBD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DFDA4-DD52-E17F-EEA1-CD16CCA14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98864-1BD9-225A-A23D-B0F2032D62E2}"/>
              </a:ext>
            </a:extLst>
          </p:cNvPr>
          <p:cNvSpPr>
            <a:spLocks noGrp="1"/>
          </p:cNvSpPr>
          <p:nvPr>
            <p:ph type="body" idx="1"/>
          </p:nvPr>
        </p:nvSpPr>
        <p:spPr/>
        <p:txBody>
          <a:bodyPr/>
          <a:lstStyle/>
          <a:p>
            <a:pPr marL="171450" indent="-171450">
              <a:buFontTx/>
              <a:buChar char="-"/>
            </a:pPr>
            <a:endParaRPr lang="sr-Cyrl-RS" dirty="0"/>
          </a:p>
          <a:p>
            <a:pPr marL="171450" indent="-171450">
              <a:buFontTx/>
              <a:buChar char="-"/>
            </a:pPr>
            <a:r>
              <a:rPr lang="sr-Cyrl-RS" dirty="0"/>
              <a:t>Тумачење: у односу на нулу, предзнак говори о смеру</a:t>
            </a:r>
          </a:p>
          <a:p>
            <a:pPr marL="171450" indent="-171450">
              <a:buFontTx/>
              <a:buChar char="-"/>
            </a:pPr>
            <a:r>
              <a:rPr lang="sr-Cyrl-RS" dirty="0"/>
              <a:t>Максимална би била кад би се сви поређали на једну праву линију, то би било плус бесконачно</a:t>
            </a:r>
          </a:p>
          <a:p>
            <a:pPr marL="171450" indent="-171450">
              <a:buFontTx/>
              <a:buChar char="-"/>
            </a:pPr>
            <a:r>
              <a:rPr lang="sr-Cyrl-RS" dirty="0"/>
              <a:t>Распон плус минус бесконачно, било би добро ако може да се направи тако да се пореде корелације различитих варијанси</a:t>
            </a:r>
            <a:endParaRPr lang="en-GB" dirty="0"/>
          </a:p>
        </p:txBody>
      </p:sp>
      <p:sp>
        <p:nvSpPr>
          <p:cNvPr id="4" name="Slide Number Placeholder 3">
            <a:extLst>
              <a:ext uri="{FF2B5EF4-FFF2-40B4-BE49-F238E27FC236}">
                <a16:creationId xmlns:a16="http://schemas.microsoft.com/office/drawing/2014/main" id="{52B33985-9051-E38B-09E4-112EDE5D71A0}"/>
              </a:ext>
            </a:extLst>
          </p:cNvPr>
          <p:cNvSpPr>
            <a:spLocks noGrp="1"/>
          </p:cNvSpPr>
          <p:nvPr>
            <p:ph type="sldNum" sz="quarter" idx="5"/>
          </p:nvPr>
        </p:nvSpPr>
        <p:spPr/>
        <p:txBody>
          <a:bodyPr/>
          <a:lstStyle/>
          <a:p>
            <a:fld id="{9AB1B3D9-F736-4220-894A-375127E70BE5}" type="slidenum">
              <a:rPr lang="en-GB" smtClean="0"/>
              <a:t>29</a:t>
            </a:fld>
            <a:endParaRPr lang="en-GB"/>
          </a:p>
        </p:txBody>
      </p:sp>
    </p:spTree>
    <p:extLst>
      <p:ext uri="{BB962C8B-B14F-4D97-AF65-F5344CB8AC3E}">
        <p14:creationId xmlns:p14="http://schemas.microsoft.com/office/powerpoint/2010/main" val="3584860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Stigler's law of eponymy – Wikipedia</a:t>
            </a:r>
            <a:r>
              <a:rPr lang="en-GB" dirty="0"/>
              <a:t>: </a:t>
            </a:r>
            <a:r>
              <a:rPr lang="en-GB" sz="1200" b="0" i="0" kern="1200" dirty="0">
                <a:solidFill>
                  <a:schemeClr val="tx1"/>
                </a:solidFill>
                <a:effectLst/>
                <a:latin typeface="+mn-lt"/>
                <a:ea typeface="+mn-ea"/>
                <a:cs typeface="+mn-cs"/>
              </a:rPr>
              <a:t>Pearson coefficient was developed by </a:t>
            </a:r>
            <a:r>
              <a:rPr lang="en-GB" sz="1200" b="0" i="0" u="none" strike="noStrike" kern="1200" dirty="0">
                <a:solidFill>
                  <a:schemeClr val="tx1"/>
                </a:solidFill>
                <a:effectLst/>
                <a:latin typeface="+mn-lt"/>
                <a:ea typeface="+mn-ea"/>
                <a:cs typeface="+mn-cs"/>
                <a:hlinkClick r:id="rId4" tooltip="Karl Pearson"/>
              </a:rPr>
              <a:t>Karl Pearson</a:t>
            </a:r>
            <a:r>
              <a:rPr lang="en-GB" sz="1200" b="0" i="0" kern="1200" dirty="0">
                <a:solidFill>
                  <a:schemeClr val="tx1"/>
                </a:solidFill>
                <a:effectLst/>
                <a:latin typeface="+mn-lt"/>
                <a:ea typeface="+mn-ea"/>
                <a:cs typeface="+mn-cs"/>
              </a:rPr>
              <a:t> from a related idea introduced by </a:t>
            </a:r>
            <a:r>
              <a:rPr lang="en-GB" sz="1200" b="0" i="0" u="none" strike="noStrike" kern="1200" dirty="0">
                <a:solidFill>
                  <a:schemeClr val="tx1"/>
                </a:solidFill>
                <a:effectLst/>
                <a:latin typeface="+mn-lt"/>
                <a:ea typeface="+mn-ea"/>
                <a:cs typeface="+mn-cs"/>
                <a:hlinkClick r:id="rId5" tooltip="Francis Galton"/>
              </a:rPr>
              <a:t>Francis Galton</a:t>
            </a:r>
            <a:r>
              <a:rPr lang="en-GB" sz="1200" b="0" i="0" kern="1200" dirty="0">
                <a:solidFill>
                  <a:schemeClr val="tx1"/>
                </a:solidFill>
                <a:effectLst/>
                <a:latin typeface="+mn-lt"/>
                <a:ea typeface="+mn-ea"/>
                <a:cs typeface="+mn-cs"/>
              </a:rPr>
              <a:t> in the 1880s, and for which the mathematical formula was derived and published by </a:t>
            </a:r>
            <a:r>
              <a:rPr lang="en-GB" sz="1200" b="0" i="0" u="none" strike="noStrike" kern="1200" dirty="0">
                <a:solidFill>
                  <a:schemeClr val="tx1"/>
                </a:solidFill>
                <a:effectLst/>
                <a:latin typeface="+mn-lt"/>
                <a:ea typeface="+mn-ea"/>
                <a:cs typeface="+mn-cs"/>
                <a:hlinkClick r:id="rId6" tooltip="Auguste Bravais"/>
              </a:rPr>
              <a:t>Auguste Bravais</a:t>
            </a:r>
            <a:r>
              <a:rPr lang="en-GB" sz="1200" b="0" i="0" kern="1200" dirty="0">
                <a:solidFill>
                  <a:schemeClr val="tx1"/>
                </a:solidFill>
                <a:effectLst/>
                <a:latin typeface="+mn-lt"/>
                <a:ea typeface="+mn-ea"/>
                <a:cs typeface="+mn-cs"/>
              </a:rPr>
              <a:t> in 1844.</a:t>
            </a:r>
            <a:r>
              <a:rPr lang="en-GB" sz="1200" b="0" i="0" u="none" strike="noStrike" kern="1200" baseline="30000" dirty="0">
                <a:solidFill>
                  <a:schemeClr val="tx1"/>
                </a:solidFill>
                <a:effectLst/>
                <a:latin typeface="+mn-lt"/>
                <a:ea typeface="+mn-ea"/>
                <a:cs typeface="+mn-cs"/>
                <a:hlinkClick r:id="rId7"/>
              </a:rPr>
              <a:t>[b]</a:t>
            </a:r>
            <a:r>
              <a:rPr lang="en-GB" sz="1200" b="0" i="0" u="none" strike="noStrike" kern="1200" baseline="30000" dirty="0">
                <a:solidFill>
                  <a:schemeClr val="tx1"/>
                </a:solidFill>
                <a:effectLst/>
                <a:latin typeface="+mn-lt"/>
                <a:ea typeface="+mn-ea"/>
                <a:cs typeface="+mn-cs"/>
                <a:hlinkClick r:id="rId8"/>
              </a:rPr>
              <a:t>[8]</a:t>
            </a:r>
            <a:r>
              <a:rPr lang="en-GB" sz="1200" b="0" i="0" u="none" strike="noStrike" kern="1200" baseline="30000" dirty="0">
                <a:solidFill>
                  <a:schemeClr val="tx1"/>
                </a:solidFill>
                <a:effectLst/>
                <a:latin typeface="+mn-lt"/>
                <a:ea typeface="+mn-ea"/>
                <a:cs typeface="+mn-cs"/>
                <a:hlinkClick r:id="rId9"/>
              </a:rPr>
              <a:t>[9]</a:t>
            </a:r>
            <a:r>
              <a:rPr lang="en-GB" sz="1200" b="0" i="0" u="none" strike="noStrike" kern="1200" baseline="30000" dirty="0">
                <a:solidFill>
                  <a:schemeClr val="tx1"/>
                </a:solidFill>
                <a:effectLst/>
                <a:latin typeface="+mn-lt"/>
                <a:ea typeface="+mn-ea"/>
                <a:cs typeface="+mn-cs"/>
                <a:hlinkClick r:id="rId10"/>
              </a:rPr>
              <a:t>[10]</a:t>
            </a:r>
            <a:r>
              <a:rPr lang="en-GB" sz="1200" b="0" i="0" u="none" strike="noStrike" kern="1200" baseline="30000" dirty="0">
                <a:solidFill>
                  <a:schemeClr val="tx1"/>
                </a:solidFill>
                <a:effectLst/>
                <a:latin typeface="+mn-lt"/>
                <a:ea typeface="+mn-ea"/>
                <a:cs typeface="+mn-cs"/>
                <a:hlinkClick r:id="rId11"/>
              </a:rPr>
              <a:t>[11]</a:t>
            </a:r>
            <a:r>
              <a:rPr lang="en-GB" sz="1200" b="0" i="0" kern="1200" dirty="0">
                <a:solidFill>
                  <a:schemeClr val="tx1"/>
                </a:solidFill>
                <a:effectLst/>
                <a:latin typeface="+mn-lt"/>
                <a:ea typeface="+mn-ea"/>
                <a:cs typeface="+mn-cs"/>
              </a:rPr>
              <a:t> The naming of the coefficient is thus an example of </a:t>
            </a:r>
            <a:r>
              <a:rPr lang="en-GB" sz="1200" b="0" i="0" u="none" strike="noStrike" kern="1200" dirty="0">
                <a:solidFill>
                  <a:schemeClr val="tx1"/>
                </a:solidFill>
                <a:effectLst/>
                <a:latin typeface="+mn-lt"/>
                <a:ea typeface="+mn-ea"/>
                <a:cs typeface="+mn-cs"/>
                <a:hlinkClick r:id="rId12" tooltip="Stigler's Law"/>
              </a:rPr>
              <a:t>Stigler's Law</a:t>
            </a:r>
            <a:r>
              <a:rPr lang="en-GB" sz="1200" b="0" i="0" kern="1200" dirty="0">
                <a:solidFill>
                  <a:schemeClr val="tx1"/>
                </a:solidFill>
                <a:effectLst/>
                <a:latin typeface="+mn-lt"/>
                <a:ea typeface="+mn-ea"/>
                <a:cs typeface="+mn-cs"/>
              </a:rPr>
              <a:t>.</a:t>
            </a:r>
          </a:p>
          <a:p>
            <a:br>
              <a:rPr lang="en-GB" dirty="0"/>
            </a:b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30</a:t>
            </a:fld>
            <a:endParaRPr lang="en-GB"/>
          </a:p>
        </p:txBody>
      </p:sp>
    </p:spTree>
    <p:extLst>
      <p:ext uri="{BB962C8B-B14F-4D97-AF65-F5344CB8AC3E}">
        <p14:creationId xmlns:p14="http://schemas.microsoft.com/office/powerpoint/2010/main" val="2277480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B3AD-E8A4-7366-A50F-53E190044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3288D-5579-69BE-17F1-6BC237B7C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85518A-9065-1F8F-6DF5-4B4EEFA1CCD1}"/>
              </a:ext>
            </a:extLst>
          </p:cNvPr>
          <p:cNvSpPr>
            <a:spLocks noGrp="1"/>
          </p:cNvSpPr>
          <p:nvPr>
            <p:ph type="body" idx="1"/>
          </p:nvPr>
        </p:nvSpPr>
        <p:spPr/>
        <p:txBody>
          <a:bodyPr/>
          <a:lstStyle/>
          <a:p>
            <a:r>
              <a:rPr lang="en-GB" dirty="0">
                <a:hlinkClick r:id="rId3"/>
              </a:rPr>
              <a:t>Stigler's law of eponymy - Wikipedia</a:t>
            </a:r>
            <a:endParaRPr lang="en-GB" dirty="0"/>
          </a:p>
        </p:txBody>
      </p:sp>
      <p:sp>
        <p:nvSpPr>
          <p:cNvPr id="4" name="Slide Number Placeholder 3">
            <a:extLst>
              <a:ext uri="{FF2B5EF4-FFF2-40B4-BE49-F238E27FC236}">
                <a16:creationId xmlns:a16="http://schemas.microsoft.com/office/drawing/2014/main" id="{B45EB312-8492-56A6-4555-1109E9DB3449}"/>
              </a:ext>
            </a:extLst>
          </p:cNvPr>
          <p:cNvSpPr>
            <a:spLocks noGrp="1"/>
          </p:cNvSpPr>
          <p:nvPr>
            <p:ph type="sldNum" sz="quarter" idx="5"/>
          </p:nvPr>
        </p:nvSpPr>
        <p:spPr/>
        <p:txBody>
          <a:bodyPr/>
          <a:lstStyle/>
          <a:p>
            <a:fld id="{9AB1B3D9-F736-4220-894A-375127E70BE5}" type="slidenum">
              <a:rPr lang="en-GB" smtClean="0"/>
              <a:t>32</a:t>
            </a:fld>
            <a:endParaRPr lang="en-GB"/>
          </a:p>
        </p:txBody>
      </p:sp>
    </p:spTree>
    <p:extLst>
      <p:ext uri="{BB962C8B-B14F-4D97-AF65-F5344CB8AC3E}">
        <p14:creationId xmlns:p14="http://schemas.microsoft.com/office/powerpoint/2010/main" val="71214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r-Cyrl-RS" dirty="0"/>
          </a:p>
        </p:txBody>
      </p:sp>
      <p:sp>
        <p:nvSpPr>
          <p:cNvPr id="4" name="Slide Number Placeholder 3"/>
          <p:cNvSpPr>
            <a:spLocks noGrp="1"/>
          </p:cNvSpPr>
          <p:nvPr>
            <p:ph type="sldNum" sz="quarter" idx="5"/>
          </p:nvPr>
        </p:nvSpPr>
        <p:spPr/>
        <p:txBody>
          <a:bodyPr/>
          <a:lstStyle/>
          <a:p>
            <a:fld id="{9AB1B3D9-F736-4220-894A-375127E70BE5}" type="slidenum">
              <a:rPr lang="en-GB" smtClean="0"/>
              <a:t>3</a:t>
            </a:fld>
            <a:endParaRPr lang="en-GB"/>
          </a:p>
        </p:txBody>
      </p:sp>
    </p:spTree>
    <p:extLst>
      <p:ext uri="{BB962C8B-B14F-4D97-AF65-F5344CB8AC3E}">
        <p14:creationId xmlns:p14="http://schemas.microsoft.com/office/powerpoint/2010/main" val="813427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9761c50a19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9761c50a19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Подсети како просек прате много мења један човек са великом платом</a:t>
            </a:r>
          </a:p>
          <a:p>
            <a:endParaRPr lang="sr-Cyrl-RS" dirty="0"/>
          </a:p>
          <a:p>
            <a:r>
              <a:rPr lang="sr-Cyrl-RS" dirty="0"/>
              <a:t>Шта онда раде: пробају да виде о чему се ради, известе и једно и друго ако није јасно</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34</a:t>
            </a:fld>
            <a:endParaRPr lang="en-GB"/>
          </a:p>
        </p:txBody>
      </p:sp>
    </p:spTree>
    <p:extLst>
      <p:ext uri="{BB962C8B-B14F-4D97-AF65-F5344CB8AC3E}">
        <p14:creationId xmlns:p14="http://schemas.microsoft.com/office/powerpoint/2010/main" val="2370979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Пример: корелација између резултата на пријемном и каснијег успеха на студијама</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35</a:t>
            </a:fld>
            <a:endParaRPr lang="en-GB"/>
          </a:p>
        </p:txBody>
      </p:sp>
    </p:spTree>
    <p:extLst>
      <p:ext uri="{BB962C8B-B14F-4D97-AF65-F5344CB8AC3E}">
        <p14:creationId xmlns:p14="http://schemas.microsoft.com/office/powerpoint/2010/main" val="2718050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b="0" dirty="0"/>
              <a:t>Ако и није нула, онда свакако потцењује јачину повезаности, јер постоји линија која није равна која може да се провуче кроз податке а од које ће бити мања одступања</a:t>
            </a:r>
          </a:p>
          <a:p>
            <a:endParaRPr lang="sr-Cyrl-RS" b="0" dirty="0"/>
          </a:p>
          <a:p>
            <a:r>
              <a:rPr lang="sr-Cyrl-RS" b="1" dirty="0"/>
              <a:t>- Ако има </a:t>
            </a:r>
            <a:r>
              <a:rPr lang="sr-Cyrl-RS" b="1" dirty="0" err="1"/>
              <a:t>лин</a:t>
            </a:r>
            <a:r>
              <a:rPr lang="sr-Cyrl-RS" b="1" dirty="0"/>
              <a:t>. корелација, сигурно има нека веза, а ако нема не значи да нема нелинеарне</a:t>
            </a:r>
            <a:endParaRPr lang="en-GB" b="1" dirty="0"/>
          </a:p>
        </p:txBody>
      </p:sp>
      <p:sp>
        <p:nvSpPr>
          <p:cNvPr id="4" name="Slide Number Placeholder 3"/>
          <p:cNvSpPr>
            <a:spLocks noGrp="1"/>
          </p:cNvSpPr>
          <p:nvPr>
            <p:ph type="sldNum" sz="quarter" idx="5"/>
          </p:nvPr>
        </p:nvSpPr>
        <p:spPr/>
        <p:txBody>
          <a:bodyPr/>
          <a:lstStyle/>
          <a:p>
            <a:fld id="{9AB1B3D9-F736-4220-894A-375127E70BE5}" type="slidenum">
              <a:rPr lang="en-GB" smtClean="0"/>
              <a:t>37</a:t>
            </a:fld>
            <a:endParaRPr lang="en-GB"/>
          </a:p>
        </p:txBody>
      </p:sp>
    </p:spTree>
    <p:extLst>
      <p:ext uri="{BB962C8B-B14F-4D97-AF65-F5344CB8AC3E}">
        <p14:creationId xmlns:p14="http://schemas.microsoft.com/office/powerpoint/2010/main" val="1563733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CFEDD-AE3E-8458-1181-16E532B9E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C63BD-41A6-81D8-AC8F-44C767B12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74E8E-2F6F-5372-F4F6-CAF40398D689}"/>
              </a:ext>
            </a:extLst>
          </p:cNvPr>
          <p:cNvSpPr>
            <a:spLocks noGrp="1"/>
          </p:cNvSpPr>
          <p:nvPr>
            <p:ph type="body" idx="1"/>
          </p:nvPr>
        </p:nvSpPr>
        <p:spPr/>
        <p:txBody>
          <a:bodyPr/>
          <a:lstStyle/>
          <a:p>
            <a:r>
              <a:rPr lang="sr-Cyrl-RS" b="0" dirty="0"/>
              <a:t>3: У ДВА СЛУЧАЈА: </a:t>
            </a:r>
            <a:r>
              <a:rPr lang="ru-RU" b="0" dirty="0" err="1"/>
              <a:t>ако</a:t>
            </a:r>
            <a:r>
              <a:rPr lang="ru-RU" b="0" dirty="0"/>
              <a:t> </a:t>
            </a:r>
            <a:r>
              <a:rPr lang="ru-RU" b="0" dirty="0" err="1"/>
              <a:t>је</a:t>
            </a:r>
            <a:r>
              <a:rPr lang="ru-RU" b="0" dirty="0"/>
              <a:t> </a:t>
            </a:r>
            <a:r>
              <a:rPr lang="ru-RU" b="0" dirty="0" err="1"/>
              <a:t>циљ</a:t>
            </a:r>
            <a:r>
              <a:rPr lang="ru-RU" b="0" dirty="0"/>
              <a:t> </a:t>
            </a:r>
            <a:r>
              <a:rPr lang="ru-RU" b="0" dirty="0" err="1"/>
              <a:t>предикција</a:t>
            </a:r>
            <a:r>
              <a:rPr lang="ru-RU" b="0" dirty="0"/>
              <a:t> </a:t>
            </a:r>
            <a:r>
              <a:rPr lang="ru-RU" b="0" dirty="0" err="1"/>
              <a:t>резултата</a:t>
            </a:r>
            <a:r>
              <a:rPr lang="ru-RU" b="0" dirty="0"/>
              <a:t>, а не </a:t>
            </a:r>
            <a:r>
              <a:rPr lang="ru-RU" b="0" dirty="0" err="1"/>
              <a:t>налажење</a:t>
            </a:r>
            <a:r>
              <a:rPr lang="ru-RU" b="0" dirty="0"/>
              <a:t> </a:t>
            </a:r>
            <a:r>
              <a:rPr lang="ru-RU" b="0" dirty="0" err="1"/>
              <a:t>везе</a:t>
            </a:r>
            <a:r>
              <a:rPr lang="ru-RU" b="0" dirty="0"/>
              <a:t> на целом </a:t>
            </a:r>
            <a:r>
              <a:rPr lang="ru-RU" b="0" dirty="0" err="1"/>
              <a:t>распону</a:t>
            </a:r>
            <a:r>
              <a:rPr lang="ru-RU" b="0" dirty="0"/>
              <a:t>, а </a:t>
            </a:r>
            <a:r>
              <a:rPr lang="ru-RU" b="0" dirty="0" err="1"/>
              <a:t>можемо</a:t>
            </a:r>
            <a:r>
              <a:rPr lang="ru-RU" b="0" dirty="0"/>
              <a:t> да </a:t>
            </a:r>
            <a:r>
              <a:rPr lang="ru-RU" b="0" dirty="0" err="1"/>
              <a:t>нађемо</a:t>
            </a:r>
            <a:r>
              <a:rPr lang="ru-RU" b="0" dirty="0"/>
              <a:t> ограничен </a:t>
            </a:r>
            <a:r>
              <a:rPr lang="ru-RU" b="0" dirty="0" err="1"/>
              <a:t>број</a:t>
            </a:r>
            <a:r>
              <a:rPr lang="ru-RU" b="0" dirty="0"/>
              <a:t> </a:t>
            </a:r>
            <a:r>
              <a:rPr lang="ru-RU" b="0" dirty="0" err="1"/>
              <a:t>линеарних</a:t>
            </a:r>
            <a:r>
              <a:rPr lang="ru-RU" b="0" dirty="0"/>
              <a:t> </a:t>
            </a:r>
            <a:r>
              <a:rPr lang="ru-RU" b="0" dirty="0" err="1"/>
              <a:t>сегмената</a:t>
            </a:r>
            <a:r>
              <a:rPr lang="ru-RU" b="0" dirty="0"/>
              <a:t> </a:t>
            </a:r>
            <a:r>
              <a:rPr lang="ru-RU" b="0" dirty="0" err="1"/>
              <a:t>које</a:t>
            </a:r>
            <a:r>
              <a:rPr lang="ru-RU" b="0" dirty="0"/>
              <a:t> </a:t>
            </a:r>
            <a:r>
              <a:rPr lang="ru-RU" b="0" dirty="0" err="1"/>
              <a:t>онда</a:t>
            </a:r>
            <a:r>
              <a:rPr lang="ru-RU" b="0" dirty="0"/>
              <a:t> </a:t>
            </a:r>
            <a:r>
              <a:rPr lang="ru-RU" b="0" dirty="0" err="1"/>
              <a:t>можемо</a:t>
            </a:r>
            <a:r>
              <a:rPr lang="ru-RU" b="0" dirty="0"/>
              <a:t> да </a:t>
            </a:r>
            <a:r>
              <a:rPr lang="ru-RU" b="0" dirty="0" err="1"/>
              <a:t>гледамо</a:t>
            </a:r>
            <a:r>
              <a:rPr lang="ru-RU" b="0" dirty="0"/>
              <a:t> тако </a:t>
            </a:r>
            <a:r>
              <a:rPr lang="ru-RU" b="0" dirty="0" err="1"/>
              <a:t>једноставније</a:t>
            </a:r>
            <a:r>
              <a:rPr lang="ru-RU" b="0" dirty="0"/>
              <a:t>, или:</a:t>
            </a:r>
          </a:p>
          <a:p>
            <a:r>
              <a:rPr lang="ru-RU" b="0" dirty="0" err="1"/>
              <a:t>Ако</a:t>
            </a:r>
            <a:r>
              <a:rPr lang="ru-RU" b="0" dirty="0"/>
              <a:t> </a:t>
            </a:r>
            <a:r>
              <a:rPr lang="ru-RU" b="0" dirty="0" err="1"/>
              <a:t>је</a:t>
            </a:r>
            <a:r>
              <a:rPr lang="ru-RU" b="0" dirty="0"/>
              <a:t> </a:t>
            </a:r>
            <a:r>
              <a:rPr lang="ru-RU" b="0" dirty="0" err="1"/>
              <a:t>однос</a:t>
            </a:r>
            <a:r>
              <a:rPr lang="ru-RU" b="0" dirty="0"/>
              <a:t> сложена </a:t>
            </a:r>
            <a:r>
              <a:rPr lang="ru-RU" b="0" dirty="0" err="1"/>
              <a:t>кривуља</a:t>
            </a:r>
            <a:r>
              <a:rPr lang="ru-RU" b="0" dirty="0"/>
              <a:t> </a:t>
            </a:r>
            <a:r>
              <a:rPr lang="ru-RU" b="0" dirty="0" err="1"/>
              <a:t>која</a:t>
            </a:r>
            <a:r>
              <a:rPr lang="ru-RU" b="0" dirty="0"/>
              <a:t> не </a:t>
            </a:r>
            <a:r>
              <a:rPr lang="ru-RU" b="0" dirty="0" err="1"/>
              <a:t>може</a:t>
            </a:r>
            <a:r>
              <a:rPr lang="ru-RU" b="0" dirty="0"/>
              <a:t> да се </a:t>
            </a:r>
            <a:r>
              <a:rPr lang="ru-RU" b="0" dirty="0" err="1"/>
              <a:t>представи</a:t>
            </a:r>
            <a:r>
              <a:rPr lang="ru-RU" b="0" dirty="0"/>
              <a:t> </a:t>
            </a:r>
            <a:r>
              <a:rPr lang="ru-RU" b="0" dirty="0" err="1"/>
              <a:t>једном</a:t>
            </a:r>
            <a:r>
              <a:rPr lang="ru-RU" b="0" dirty="0"/>
              <a:t> </a:t>
            </a:r>
            <a:r>
              <a:rPr lang="ru-RU" b="0" dirty="0" err="1"/>
              <a:t>функцијом</a:t>
            </a:r>
            <a:r>
              <a:rPr lang="ru-RU" b="0" dirty="0"/>
              <a:t> </a:t>
            </a:r>
            <a:r>
              <a:rPr lang="sr-Latn-RS" b="0" dirty="0"/>
              <a:t>(spline </a:t>
            </a:r>
            <a:r>
              <a:rPr lang="sr-Latn-RS" b="0" dirty="0" err="1"/>
              <a:t>regression</a:t>
            </a:r>
            <a:r>
              <a:rPr lang="sr-Latn-RS" b="0" dirty="0"/>
              <a:t>)</a:t>
            </a:r>
            <a:endParaRPr lang="sr-Cyrl-RS" b="0" dirty="0"/>
          </a:p>
        </p:txBody>
      </p:sp>
      <p:sp>
        <p:nvSpPr>
          <p:cNvPr id="4" name="Slide Number Placeholder 3">
            <a:extLst>
              <a:ext uri="{FF2B5EF4-FFF2-40B4-BE49-F238E27FC236}">
                <a16:creationId xmlns:a16="http://schemas.microsoft.com/office/drawing/2014/main" id="{C11A2E53-3929-C338-59CD-402DD616F1F9}"/>
              </a:ext>
            </a:extLst>
          </p:cNvPr>
          <p:cNvSpPr>
            <a:spLocks noGrp="1"/>
          </p:cNvSpPr>
          <p:nvPr>
            <p:ph type="sldNum" sz="quarter" idx="5"/>
          </p:nvPr>
        </p:nvSpPr>
        <p:spPr/>
        <p:txBody>
          <a:bodyPr/>
          <a:lstStyle/>
          <a:p>
            <a:fld id="{9AB1B3D9-F736-4220-894A-375127E70BE5}" type="slidenum">
              <a:rPr lang="en-GB" smtClean="0"/>
              <a:t>38</a:t>
            </a:fld>
            <a:endParaRPr lang="en-GB"/>
          </a:p>
        </p:txBody>
      </p:sp>
    </p:spTree>
    <p:extLst>
      <p:ext uri="{BB962C8B-B14F-4D97-AF65-F5344CB8AC3E}">
        <p14:creationId xmlns:p14="http://schemas.microsoft.com/office/powerpoint/2010/main" val="920668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Кад није робустан: Нпр. максимална вредност коју достиже доста мања од плус/минус један ако су обе варијабле асиметричне у супротном смеру</a:t>
            </a:r>
          </a:p>
          <a:p>
            <a:r>
              <a:rPr lang="sr-Cyrl-RS" dirty="0"/>
              <a:t>Корелације рангова – за психологе на Статистици 2, за педагоге и </a:t>
            </a:r>
            <a:r>
              <a:rPr lang="sr-Cyrl-RS" dirty="0" err="1"/>
              <a:t>андрагоге</a:t>
            </a:r>
            <a:r>
              <a:rPr lang="sr-Cyrl-RS" dirty="0"/>
              <a:t> питајте кад вам буде затребало</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39</a:t>
            </a:fld>
            <a:endParaRPr lang="en-GB"/>
          </a:p>
        </p:txBody>
      </p:sp>
    </p:spTree>
    <p:extLst>
      <p:ext uri="{BB962C8B-B14F-4D97-AF65-F5344CB8AC3E}">
        <p14:creationId xmlns:p14="http://schemas.microsoft.com/office/powerpoint/2010/main" val="4203991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505C-1C89-0586-CD52-62C250640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5C44B-46BD-838E-B1F5-AB3771EA8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D273C-3B3F-7175-8CDE-25BC8626049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17952D-C0D2-4395-B191-C3F5465BC7CE}"/>
              </a:ext>
            </a:extLst>
          </p:cNvPr>
          <p:cNvSpPr>
            <a:spLocks noGrp="1"/>
          </p:cNvSpPr>
          <p:nvPr>
            <p:ph type="sldNum" sz="quarter" idx="5"/>
          </p:nvPr>
        </p:nvSpPr>
        <p:spPr/>
        <p:txBody>
          <a:bodyPr/>
          <a:lstStyle/>
          <a:p>
            <a:fld id="{9AB1B3D9-F736-4220-894A-375127E70BE5}" type="slidenum">
              <a:rPr lang="en-GB" smtClean="0"/>
              <a:t>40</a:t>
            </a:fld>
            <a:endParaRPr lang="en-GB"/>
          </a:p>
        </p:txBody>
      </p:sp>
    </p:spTree>
    <p:extLst>
      <p:ext uri="{BB962C8B-B14F-4D97-AF65-F5344CB8AC3E}">
        <p14:creationId xmlns:p14="http://schemas.microsoft.com/office/powerpoint/2010/main" val="1850010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9761c50a19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9761c50a19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Који је то нацрт у методологији?</a:t>
            </a:r>
          </a:p>
          <a:p>
            <a:pPr marL="0" lvl="0" indent="0" algn="l" rtl="0">
              <a:spcBef>
                <a:spcPts val="0"/>
              </a:spcBef>
              <a:spcAft>
                <a:spcPts val="0"/>
              </a:spcAft>
              <a:buNone/>
            </a:pPr>
            <a:r>
              <a:rPr lang="sr-Cyrl-RS" dirty="0"/>
              <a:t>Шта је шта у формули, објасни на примеру пол и интелигенција</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DDAE0-F730-D8E8-688B-7F0AA593B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3AC7B-F155-4065-93F4-64BBD9D07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DE045-74F7-7D21-6195-CEC2E58AE46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E895920-C82B-C77A-FDEC-C5C6FDF3EC53}"/>
              </a:ext>
            </a:extLst>
          </p:cNvPr>
          <p:cNvSpPr>
            <a:spLocks noGrp="1"/>
          </p:cNvSpPr>
          <p:nvPr>
            <p:ph type="sldNum" sz="quarter" idx="5"/>
          </p:nvPr>
        </p:nvSpPr>
        <p:spPr/>
        <p:txBody>
          <a:bodyPr/>
          <a:lstStyle/>
          <a:p>
            <a:fld id="{9AB1B3D9-F736-4220-894A-375127E70BE5}" type="slidenum">
              <a:rPr lang="en-GB" smtClean="0"/>
              <a:t>42</a:t>
            </a:fld>
            <a:endParaRPr lang="en-GB"/>
          </a:p>
        </p:txBody>
      </p:sp>
    </p:spTree>
    <p:extLst>
      <p:ext uri="{BB962C8B-B14F-4D97-AF65-F5344CB8AC3E}">
        <p14:creationId xmlns:p14="http://schemas.microsoft.com/office/powerpoint/2010/main" val="1469322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E58DA-DA0F-78D9-14A6-8F9E77027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649A8-B32A-B0E7-582B-B61BBDB36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02321-545E-ACC2-0754-3AA7D2D6CB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hlinkClick r:id="rId3"/>
              </a:rPr>
              <a:t>Референца: </a:t>
            </a:r>
            <a:r>
              <a:rPr lang="en-GB" dirty="0">
                <a:hlinkClick r:id="rId3"/>
              </a:rPr>
              <a:t>Graphs in Statistical Analysis: The American Statistician: Vol 27, No 1</a:t>
            </a:r>
            <a:endParaRPr lang="sr-Cyrl-RS" dirty="0"/>
          </a:p>
        </p:txBody>
      </p:sp>
      <p:sp>
        <p:nvSpPr>
          <p:cNvPr id="4" name="Slide Number Placeholder 3">
            <a:extLst>
              <a:ext uri="{FF2B5EF4-FFF2-40B4-BE49-F238E27FC236}">
                <a16:creationId xmlns:a16="http://schemas.microsoft.com/office/drawing/2014/main" id="{088CB6B0-E50F-F90C-9332-B9FE687406C8}"/>
              </a:ext>
            </a:extLst>
          </p:cNvPr>
          <p:cNvSpPr>
            <a:spLocks noGrp="1"/>
          </p:cNvSpPr>
          <p:nvPr>
            <p:ph type="sldNum" sz="quarter" idx="5"/>
          </p:nvPr>
        </p:nvSpPr>
        <p:spPr/>
        <p:txBody>
          <a:bodyPr/>
          <a:lstStyle/>
          <a:p>
            <a:fld id="{9AB1B3D9-F736-4220-894A-375127E70BE5}" type="slidenum">
              <a:rPr lang="en-GB" smtClean="0"/>
              <a:t>43</a:t>
            </a:fld>
            <a:endParaRPr lang="en-GB"/>
          </a:p>
        </p:txBody>
      </p:sp>
    </p:spTree>
    <p:extLst>
      <p:ext uri="{BB962C8B-B14F-4D97-AF65-F5344CB8AC3E}">
        <p14:creationId xmlns:p14="http://schemas.microsoft.com/office/powerpoint/2010/main" val="263905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4391C-D7F3-ED1A-AE8D-BBCE908C0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87652-EE7F-98CF-B9AE-49334F29F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F2B65-2D0F-CB7E-2D79-F65C952C7B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 У психологији и образовању на српском чешће ћете срести -</a:t>
            </a:r>
            <a:r>
              <a:rPr lang="sr-Cyrl-RS" dirty="0" err="1"/>
              <a:t>варијациони</a:t>
            </a:r>
            <a:r>
              <a:rPr lang="sr-Cyrl-RS" dirty="0"/>
              <a:t>, али рецимо економисти чешће користе -</a:t>
            </a:r>
            <a:r>
              <a:rPr lang="sr-Cyrl-RS" dirty="0" err="1"/>
              <a:t>варијатни</a:t>
            </a:r>
            <a:endParaRPr lang="sr-Cyrl-RS" dirty="0"/>
          </a:p>
        </p:txBody>
      </p:sp>
      <p:sp>
        <p:nvSpPr>
          <p:cNvPr id="4" name="Slide Number Placeholder 3">
            <a:extLst>
              <a:ext uri="{FF2B5EF4-FFF2-40B4-BE49-F238E27FC236}">
                <a16:creationId xmlns:a16="http://schemas.microsoft.com/office/drawing/2014/main" id="{07A25FE2-8E39-F38E-ACAE-5AE6111FD61E}"/>
              </a:ext>
            </a:extLst>
          </p:cNvPr>
          <p:cNvSpPr>
            <a:spLocks noGrp="1"/>
          </p:cNvSpPr>
          <p:nvPr>
            <p:ph type="sldNum" sz="quarter" idx="5"/>
          </p:nvPr>
        </p:nvSpPr>
        <p:spPr/>
        <p:txBody>
          <a:bodyPr/>
          <a:lstStyle/>
          <a:p>
            <a:fld id="{9AB1B3D9-F736-4220-894A-375127E70BE5}" type="slidenum">
              <a:rPr lang="en-GB" smtClean="0"/>
              <a:t>5</a:t>
            </a:fld>
            <a:endParaRPr lang="en-GB"/>
          </a:p>
        </p:txBody>
      </p:sp>
    </p:spTree>
    <p:extLst>
      <p:ext uri="{BB962C8B-B14F-4D97-AF65-F5344CB8AC3E}">
        <p14:creationId xmlns:p14="http://schemas.microsoft.com/office/powerpoint/2010/main" val="3996592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B45DE-7F49-2EE7-864C-C28AD999E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F28FE-E83B-49AA-7C64-B736423FE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2550E-4A87-EA30-0307-22F3833491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The </a:t>
            </a:r>
            <a:r>
              <a:rPr lang="en-GB" dirty="0" err="1">
                <a:hlinkClick r:id="rId3"/>
              </a:rPr>
              <a:t>Datasaurus</a:t>
            </a:r>
            <a:r>
              <a:rPr lang="en-GB" dirty="0">
                <a:hlinkClick r:id="rId3"/>
              </a:rPr>
              <a:t> Dozen (Revolutions)</a:t>
            </a:r>
            <a:endParaRPr lang="sr-Latn-RS" dirty="0"/>
          </a:p>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hlinkClick r:id="rId4"/>
              </a:rPr>
              <a:t>Референца: </a:t>
            </a:r>
            <a:r>
              <a:rPr lang="en-GB" dirty="0" err="1">
                <a:hlinkClick r:id="rId4"/>
              </a:rPr>
              <a:t>jumpingrivers</a:t>
            </a:r>
            <a:r>
              <a:rPr lang="en-GB" dirty="0">
                <a:hlinkClick r:id="rId4"/>
              </a:rPr>
              <a:t>/</a:t>
            </a:r>
            <a:r>
              <a:rPr lang="en-GB" dirty="0" err="1">
                <a:hlinkClick r:id="rId4"/>
              </a:rPr>
              <a:t>datasauRus</a:t>
            </a:r>
            <a:r>
              <a:rPr lang="en-GB" dirty="0">
                <a:hlinkClick r:id="rId4"/>
              </a:rPr>
              <a:t>: R Package 📦 Containing the </a:t>
            </a:r>
            <a:r>
              <a:rPr lang="en-GB" dirty="0" err="1">
                <a:hlinkClick r:id="rId4"/>
              </a:rPr>
              <a:t>Datasaurus</a:t>
            </a:r>
            <a:r>
              <a:rPr lang="en-GB" dirty="0">
                <a:hlinkClick r:id="rId4"/>
              </a:rPr>
              <a:t> Dozen datasets :</a:t>
            </a:r>
            <a:r>
              <a:rPr lang="en-GB" dirty="0" err="1">
                <a:hlinkClick r:id="rId4"/>
              </a:rPr>
              <a:t>bar_chart</a:t>
            </a:r>
            <a:r>
              <a:rPr lang="en-GB" dirty="0">
                <a:hlinkClick r:id="rId4"/>
              </a:rPr>
              <a:t>:</a:t>
            </a:r>
            <a:endParaRPr lang="sr-Cyrl-RS" dirty="0"/>
          </a:p>
        </p:txBody>
      </p:sp>
      <p:sp>
        <p:nvSpPr>
          <p:cNvPr id="4" name="Slide Number Placeholder 3">
            <a:extLst>
              <a:ext uri="{FF2B5EF4-FFF2-40B4-BE49-F238E27FC236}">
                <a16:creationId xmlns:a16="http://schemas.microsoft.com/office/drawing/2014/main" id="{D9E7BBD6-DC7A-1053-351C-6694C7F873D5}"/>
              </a:ext>
            </a:extLst>
          </p:cNvPr>
          <p:cNvSpPr>
            <a:spLocks noGrp="1"/>
          </p:cNvSpPr>
          <p:nvPr>
            <p:ph type="sldNum" sz="quarter" idx="5"/>
          </p:nvPr>
        </p:nvSpPr>
        <p:spPr/>
        <p:txBody>
          <a:bodyPr/>
          <a:lstStyle/>
          <a:p>
            <a:fld id="{9AB1B3D9-F736-4220-894A-375127E70BE5}" type="slidenum">
              <a:rPr lang="en-GB" smtClean="0"/>
              <a:t>44</a:t>
            </a:fld>
            <a:endParaRPr lang="en-GB"/>
          </a:p>
        </p:txBody>
      </p:sp>
    </p:spTree>
    <p:extLst>
      <p:ext uri="{BB962C8B-B14F-4D97-AF65-F5344CB8AC3E}">
        <p14:creationId xmlns:p14="http://schemas.microsoft.com/office/powerpoint/2010/main" val="2140498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22CB8-FEFE-EC63-7BFA-246340645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3B6C8-9194-FB57-C64D-9D498838F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842F95-F53B-9DD4-81D2-94C1EB4252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r-Cyrl-RS" dirty="0"/>
          </a:p>
        </p:txBody>
      </p:sp>
      <p:sp>
        <p:nvSpPr>
          <p:cNvPr id="4" name="Slide Number Placeholder 3">
            <a:extLst>
              <a:ext uri="{FF2B5EF4-FFF2-40B4-BE49-F238E27FC236}">
                <a16:creationId xmlns:a16="http://schemas.microsoft.com/office/drawing/2014/main" id="{77B6AF4B-DC24-97C3-C2EC-84B8706369AA}"/>
              </a:ext>
            </a:extLst>
          </p:cNvPr>
          <p:cNvSpPr>
            <a:spLocks noGrp="1"/>
          </p:cNvSpPr>
          <p:nvPr>
            <p:ph type="sldNum" sz="quarter" idx="5"/>
          </p:nvPr>
        </p:nvSpPr>
        <p:spPr/>
        <p:txBody>
          <a:bodyPr/>
          <a:lstStyle/>
          <a:p>
            <a:fld id="{9AB1B3D9-F736-4220-894A-375127E70BE5}" type="slidenum">
              <a:rPr lang="en-GB" smtClean="0"/>
              <a:t>45</a:t>
            </a:fld>
            <a:endParaRPr lang="en-GB"/>
          </a:p>
        </p:txBody>
      </p:sp>
    </p:spTree>
    <p:extLst>
      <p:ext uri="{BB962C8B-B14F-4D97-AF65-F5344CB8AC3E}">
        <p14:creationId xmlns:p14="http://schemas.microsoft.com/office/powerpoint/2010/main" val="2766125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D5E08-F32F-A1D7-71E0-9CAD565EE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2FED7-BDA4-48B1-6E25-49ABF48C5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0A719-AEAB-E479-0C23-FD2633A212B5}"/>
              </a:ext>
            </a:extLst>
          </p:cNvPr>
          <p:cNvSpPr>
            <a:spLocks noGrp="1"/>
          </p:cNvSpPr>
          <p:nvPr>
            <p:ph type="body" idx="1"/>
          </p:nvPr>
        </p:nvSpPr>
        <p:spPr/>
        <p:txBody>
          <a:bodyPr/>
          <a:lstStyle/>
          <a:p>
            <a:r>
              <a:rPr lang="en-GB" dirty="0"/>
              <a:t>Leti se </a:t>
            </a:r>
            <a:r>
              <a:rPr lang="en-GB" dirty="0" err="1"/>
              <a:t>vise</a:t>
            </a:r>
            <a:r>
              <a:rPr lang="en-GB" dirty="0"/>
              <a:t> </a:t>
            </a:r>
            <a:r>
              <a:rPr lang="en-GB" dirty="0" err="1"/>
              <a:t>ljudi</a:t>
            </a:r>
            <a:r>
              <a:rPr lang="en-GB" dirty="0"/>
              <a:t> </a:t>
            </a:r>
            <a:r>
              <a:rPr lang="en-GB" dirty="0" err="1"/>
              <a:t>udavi</a:t>
            </a:r>
            <a:r>
              <a:rPr lang="en-GB" dirty="0"/>
              <a:t> u </a:t>
            </a:r>
            <a:r>
              <a:rPr lang="en-GB" dirty="0" err="1"/>
              <a:t>bazenu</a:t>
            </a:r>
            <a:r>
              <a:rPr lang="en-GB" dirty="0"/>
              <a:t> </a:t>
            </a:r>
            <a:r>
              <a:rPr lang="en-GB" dirty="0" err="1"/>
              <a:t>i</a:t>
            </a:r>
            <a:r>
              <a:rPr lang="en-GB" dirty="0"/>
              <a:t> </a:t>
            </a:r>
            <a:r>
              <a:rPr lang="en-GB" dirty="0" err="1"/>
              <a:t>jede</a:t>
            </a:r>
            <a:r>
              <a:rPr lang="en-GB" dirty="0"/>
              <a:t> </a:t>
            </a:r>
            <a:r>
              <a:rPr lang="en-GB" dirty="0" err="1"/>
              <a:t>sladoled</a:t>
            </a:r>
            <a:endParaRPr lang="en-GB" dirty="0"/>
          </a:p>
          <a:p>
            <a:endParaRPr lang="sr-Cyrl-RS" dirty="0"/>
          </a:p>
          <a:p>
            <a:r>
              <a:rPr lang="sr-Cyrl-RS" dirty="0"/>
              <a:t>Додатак:</a:t>
            </a:r>
          </a:p>
          <a:p>
            <a:r>
              <a:rPr lang="sr-Cyrl-RS" dirty="0"/>
              <a:t>Нека корисна питања: Има ли смисленог механизма? Постоје ли други могући механизми? Има ли реалног ефекта (шта значи ако смо установили да постоји врло мали ефекат)? Ако је то стварно тачно, шта ми треба да предузмемо (на то питање одговор даје друштво, а не струка)?</a:t>
            </a:r>
          </a:p>
          <a:p>
            <a:r>
              <a:rPr lang="en-US" dirty="0"/>
              <a:t>3 </a:t>
            </a:r>
            <a:r>
              <a:rPr lang="en-US" dirty="0" err="1"/>
              <a:t>nivoa</a:t>
            </a:r>
            <a:r>
              <a:rPr lang="en-US" dirty="0"/>
              <a:t> </a:t>
            </a:r>
            <a:r>
              <a:rPr lang="en-US" dirty="0" err="1"/>
              <a:t>dokaza</a:t>
            </a:r>
            <a:r>
              <a:rPr lang="sr-Cyrl-RS" dirty="0"/>
              <a:t>: </a:t>
            </a:r>
            <a:r>
              <a:rPr lang="en-US" dirty="0" err="1"/>
              <a:t>postoji</a:t>
            </a:r>
            <a:r>
              <a:rPr lang="en-US" dirty="0"/>
              <a:t> </a:t>
            </a:r>
            <a:r>
              <a:rPr lang="en-US" dirty="0" err="1"/>
              <a:t>korelacija</a:t>
            </a:r>
            <a:r>
              <a:rPr lang="en-US" dirty="0"/>
              <a:t>, </a:t>
            </a:r>
            <a:r>
              <a:rPr lang="en-US" dirty="0" err="1"/>
              <a:t>kad</a:t>
            </a:r>
            <a:r>
              <a:rPr lang="en-US" dirty="0"/>
              <a:t> se </a:t>
            </a:r>
            <a:r>
              <a:rPr lang="en-US" dirty="0" err="1"/>
              <a:t>skloni</a:t>
            </a:r>
            <a:r>
              <a:rPr lang="en-US" dirty="0"/>
              <a:t> </a:t>
            </a:r>
            <a:r>
              <a:rPr lang="en-US" dirty="0" err="1"/>
              <a:t>uzrok</a:t>
            </a:r>
            <a:r>
              <a:rPr lang="en-US" dirty="0"/>
              <a:t> </a:t>
            </a:r>
            <a:r>
              <a:rPr lang="en-US" dirty="0" err="1"/>
              <a:t>nema</a:t>
            </a:r>
            <a:r>
              <a:rPr lang="en-US" dirty="0"/>
              <a:t> </a:t>
            </a:r>
            <a:r>
              <a:rPr lang="en-US" dirty="0" err="1"/>
              <a:t>korelacije</a:t>
            </a:r>
            <a:r>
              <a:rPr lang="en-US" dirty="0"/>
              <a:t>, </a:t>
            </a:r>
            <a:r>
              <a:rPr lang="en-US" dirty="0" err="1"/>
              <a:t>i</a:t>
            </a:r>
            <a:r>
              <a:rPr lang="en-US" dirty="0"/>
              <a:t> </a:t>
            </a:r>
            <a:r>
              <a:rPr lang="en-US" dirty="0" err="1"/>
              <a:t>kad</a:t>
            </a:r>
            <a:r>
              <a:rPr lang="en-US" dirty="0"/>
              <a:t> </a:t>
            </a:r>
            <a:r>
              <a:rPr lang="en-US" dirty="0" err="1"/>
              <a:t>uvedemo</a:t>
            </a:r>
            <a:r>
              <a:rPr lang="en-US" dirty="0"/>
              <a:t> </a:t>
            </a:r>
            <a:r>
              <a:rPr lang="en-US" dirty="0" err="1"/>
              <a:t>uzrok</a:t>
            </a:r>
            <a:r>
              <a:rPr lang="en-US" dirty="0"/>
              <a:t> </a:t>
            </a:r>
            <a:r>
              <a:rPr lang="en-US" dirty="0" err="1"/>
              <a:t>pojavi</a:t>
            </a:r>
            <a:r>
              <a:rPr lang="en-US" dirty="0"/>
              <a:t> se </a:t>
            </a:r>
            <a:r>
              <a:rPr lang="en-US" dirty="0" err="1"/>
              <a:t>posledica</a:t>
            </a:r>
            <a:r>
              <a:rPr lang="en-GB" dirty="0"/>
              <a:t> – </a:t>
            </a:r>
            <a:r>
              <a:rPr lang="en-GB" dirty="0" err="1"/>
              <a:t>mogu</a:t>
            </a:r>
            <a:r>
              <a:rPr lang="sr-Latn-RS" dirty="0"/>
              <a:t>će samo u eksperimentalnim nacrtima</a:t>
            </a:r>
            <a:endParaRPr lang="sr-Cyrl-RS" dirty="0"/>
          </a:p>
        </p:txBody>
      </p:sp>
      <p:sp>
        <p:nvSpPr>
          <p:cNvPr id="4" name="Slide Number Placeholder 3">
            <a:extLst>
              <a:ext uri="{FF2B5EF4-FFF2-40B4-BE49-F238E27FC236}">
                <a16:creationId xmlns:a16="http://schemas.microsoft.com/office/drawing/2014/main" id="{5B39E188-D9BD-D7BF-9982-2861D84F3A22}"/>
              </a:ext>
            </a:extLst>
          </p:cNvPr>
          <p:cNvSpPr>
            <a:spLocks noGrp="1"/>
          </p:cNvSpPr>
          <p:nvPr>
            <p:ph type="sldNum" sz="quarter" idx="5"/>
          </p:nvPr>
        </p:nvSpPr>
        <p:spPr/>
        <p:txBody>
          <a:bodyPr/>
          <a:lstStyle/>
          <a:p>
            <a:fld id="{9AB1B3D9-F736-4220-894A-375127E70BE5}" type="slidenum">
              <a:rPr lang="en-GB" smtClean="0"/>
              <a:t>46</a:t>
            </a:fld>
            <a:endParaRPr lang="en-GB"/>
          </a:p>
        </p:txBody>
      </p:sp>
    </p:spTree>
    <p:extLst>
      <p:ext uri="{BB962C8B-B14F-4D97-AF65-F5344CB8AC3E}">
        <p14:creationId xmlns:p14="http://schemas.microsoft.com/office/powerpoint/2010/main" val="4285856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29601-AE61-02B9-914D-CE787DC15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90431-E91A-D096-BC17-121518E50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F0C88-2889-9322-35FC-76DAF880F4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Одговор: </a:t>
            </a:r>
            <a:r>
              <a:rPr lang="sr-Cyrl-RS" dirty="0" err="1"/>
              <a:t>поинт-бисеријска</a:t>
            </a:r>
            <a:r>
              <a:rPr lang="sr-Cyrl-RS" dirty="0"/>
              <a:t> корелација, стопа смртности (нумеричка) и </a:t>
            </a:r>
            <a:r>
              <a:rPr lang="sr-Cyrl-RS" dirty="0" err="1"/>
              <a:t>вакцинални</a:t>
            </a:r>
            <a:r>
              <a:rPr lang="sr-Cyrl-RS" dirty="0"/>
              <a:t> статус (бинарна – две дозе и мање од две дозе)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Referenca</a:t>
            </a:r>
            <a:r>
              <a:rPr lang="en-GB" dirty="0"/>
              <a:t>: </a:t>
            </a:r>
            <a:r>
              <a:rPr lang="en-GB" dirty="0">
                <a:hlinkClick r:id="rId3"/>
              </a:rPr>
              <a:t>Simpson's Paradox and Vaccines - COVID-19 Actuaries Response Group</a:t>
            </a:r>
            <a:endParaRPr lang="sr-Cyrl-RS" dirty="0"/>
          </a:p>
        </p:txBody>
      </p:sp>
      <p:sp>
        <p:nvSpPr>
          <p:cNvPr id="4" name="Slide Number Placeholder 3">
            <a:extLst>
              <a:ext uri="{FF2B5EF4-FFF2-40B4-BE49-F238E27FC236}">
                <a16:creationId xmlns:a16="http://schemas.microsoft.com/office/drawing/2014/main" id="{F5CC8652-EFAA-1F26-B9F9-88B8CAD446C7}"/>
              </a:ext>
            </a:extLst>
          </p:cNvPr>
          <p:cNvSpPr>
            <a:spLocks noGrp="1"/>
          </p:cNvSpPr>
          <p:nvPr>
            <p:ph type="sldNum" sz="quarter" idx="5"/>
          </p:nvPr>
        </p:nvSpPr>
        <p:spPr/>
        <p:txBody>
          <a:bodyPr/>
          <a:lstStyle/>
          <a:p>
            <a:fld id="{9AB1B3D9-F736-4220-894A-375127E70BE5}" type="slidenum">
              <a:rPr lang="en-GB" smtClean="0"/>
              <a:t>47</a:t>
            </a:fld>
            <a:endParaRPr lang="en-GB"/>
          </a:p>
        </p:txBody>
      </p:sp>
    </p:spTree>
    <p:extLst>
      <p:ext uri="{BB962C8B-B14F-4D97-AF65-F5344CB8AC3E}">
        <p14:creationId xmlns:p14="http://schemas.microsoft.com/office/powerpoint/2010/main" val="1962874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7A876-49A8-E0A9-B24F-917223655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06386-567A-E86E-993B-901BEDF15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7F5AC8-AA85-9196-5A48-C0B8F074E3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Referenca</a:t>
            </a:r>
            <a:r>
              <a:rPr lang="en-GB" dirty="0"/>
              <a:t>: </a:t>
            </a:r>
            <a:r>
              <a:rPr lang="en-GB" dirty="0">
                <a:hlinkClick r:id="rId3"/>
              </a:rPr>
              <a:t>Simpson's Paradox and Vaccines - COVID-19 Actuaries Response Group</a:t>
            </a:r>
            <a:endParaRPr lang="sr-Cyrl-R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dirty="0"/>
          </a:p>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Радиће ово детаљније и на методологији и после на статистици, сад је само поента да бинарни однос није крај приче</a:t>
            </a:r>
          </a:p>
        </p:txBody>
      </p:sp>
      <p:sp>
        <p:nvSpPr>
          <p:cNvPr id="4" name="Slide Number Placeholder 3">
            <a:extLst>
              <a:ext uri="{FF2B5EF4-FFF2-40B4-BE49-F238E27FC236}">
                <a16:creationId xmlns:a16="http://schemas.microsoft.com/office/drawing/2014/main" id="{2AE24AD8-A949-24DA-A26C-A9E26141D356}"/>
              </a:ext>
            </a:extLst>
          </p:cNvPr>
          <p:cNvSpPr>
            <a:spLocks noGrp="1"/>
          </p:cNvSpPr>
          <p:nvPr>
            <p:ph type="sldNum" sz="quarter" idx="5"/>
          </p:nvPr>
        </p:nvSpPr>
        <p:spPr/>
        <p:txBody>
          <a:bodyPr/>
          <a:lstStyle/>
          <a:p>
            <a:fld id="{9AB1B3D9-F736-4220-894A-375127E70BE5}" type="slidenum">
              <a:rPr lang="en-GB" smtClean="0"/>
              <a:t>48</a:t>
            </a:fld>
            <a:endParaRPr lang="en-GB"/>
          </a:p>
        </p:txBody>
      </p:sp>
    </p:spTree>
    <p:extLst>
      <p:ext uri="{BB962C8B-B14F-4D97-AF65-F5344CB8AC3E}">
        <p14:creationId xmlns:p14="http://schemas.microsoft.com/office/powerpoint/2010/main" val="3483814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b="1" dirty="0"/>
              <a:t>Убаци резиме слајд</a:t>
            </a:r>
            <a:endParaRPr lang="en-GB" b="1" dirty="0"/>
          </a:p>
        </p:txBody>
      </p:sp>
      <p:sp>
        <p:nvSpPr>
          <p:cNvPr id="4" name="Slide Number Placeholder 3"/>
          <p:cNvSpPr>
            <a:spLocks noGrp="1"/>
          </p:cNvSpPr>
          <p:nvPr>
            <p:ph type="sldNum" sz="quarter" idx="5"/>
          </p:nvPr>
        </p:nvSpPr>
        <p:spPr/>
        <p:txBody>
          <a:bodyPr/>
          <a:lstStyle/>
          <a:p>
            <a:fld id="{9AB1B3D9-F736-4220-894A-375127E70BE5}" type="slidenum">
              <a:rPr lang="en-GB" smtClean="0"/>
              <a:t>49</a:t>
            </a:fld>
            <a:endParaRPr lang="en-GB"/>
          </a:p>
        </p:txBody>
      </p:sp>
    </p:spTree>
    <p:extLst>
      <p:ext uri="{BB962C8B-B14F-4D97-AF65-F5344CB8AC3E}">
        <p14:creationId xmlns:p14="http://schemas.microsoft.com/office/powerpoint/2010/main" val="1783535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 </a:t>
            </a:r>
            <a:r>
              <a:rPr lang="en-GB" sz="1200" kern="1200" dirty="0" err="1">
                <a:solidFill>
                  <a:schemeClr val="tx1"/>
                </a:solidFill>
                <a:effectLst/>
                <a:latin typeface="+mn-lt"/>
                <a:ea typeface="+mn-ea"/>
                <a:cs typeface="+mn-cs"/>
              </a:rPr>
              <a:t>rezimiramo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vazna</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odvojena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pitanja</a:t>
            </a:r>
            <a:r>
              <a:rPr lang="en-GB" sz="1200" kern="1200" dirty="0">
                <a:solidFill>
                  <a:schemeClr val="tx1"/>
                </a:solidFill>
                <a:effectLst/>
                <a:latin typeface="+mn-lt"/>
                <a:ea typeface="+mn-ea"/>
                <a:cs typeface="+mn-cs"/>
              </a:rPr>
              <a:t>: da li </a:t>
            </a:r>
            <a:r>
              <a:rPr lang="en-GB" sz="1200" kern="1200" dirty="0" err="1">
                <a:solidFill>
                  <a:schemeClr val="tx1"/>
                </a:solidFill>
                <a:effectLst/>
                <a:latin typeface="+mn-lt"/>
                <a:ea typeface="+mn-ea"/>
                <a:cs typeface="+mn-cs"/>
              </a:rPr>
              <a:t>postoji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povezanost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kolika</a:t>
            </a:r>
            <a:r>
              <a:rPr lang="en-GB" sz="1200" kern="1200" dirty="0">
                <a:solidFill>
                  <a:schemeClr val="tx1"/>
                </a:solidFill>
                <a:effectLst/>
                <a:latin typeface="+mn-lt"/>
                <a:ea typeface="+mn-ea"/>
                <a:cs typeface="+mn-cs"/>
              </a:rPr>
              <a:t> je, da li je </a:t>
            </a:r>
            <a:r>
              <a:rPr lang="en-GB" sz="1200" kern="1200" dirty="0" err="1">
                <a:solidFill>
                  <a:schemeClr val="tx1"/>
                </a:solidFill>
                <a:effectLst/>
                <a:latin typeface="+mn-lt"/>
                <a:ea typeface="+mn-ea"/>
                <a:cs typeface="+mn-cs"/>
              </a:rPr>
              <a:t>uzrocno-posledicna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treba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raditi</a:t>
            </a:r>
            <a:r>
              <a:rPr lang="en-GB" sz="1200" kern="1200" dirty="0">
                <a:solidFill>
                  <a:schemeClr val="tx1"/>
                </a:solidFill>
                <a:effectLst/>
                <a:latin typeface="+mn-lt"/>
                <a:ea typeface="+mn-ea"/>
                <a:cs typeface="+mn-cs"/>
              </a:rPr>
              <a:t> u </a:t>
            </a:r>
            <a:r>
              <a:rPr lang="en-GB" sz="1200" kern="1200" dirty="0" err="1">
                <a:solidFill>
                  <a:schemeClr val="tx1"/>
                </a:solidFill>
                <a:effectLst/>
                <a:latin typeface="+mn-lt"/>
                <a:ea typeface="+mn-ea"/>
                <a:cs typeface="+mn-cs"/>
              </a:rPr>
              <a:t>vezi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tim</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50</a:t>
            </a:fld>
            <a:endParaRPr lang="en-GB"/>
          </a:p>
        </p:txBody>
      </p:sp>
    </p:spTree>
    <p:extLst>
      <p:ext uri="{BB962C8B-B14F-4D97-AF65-F5344CB8AC3E}">
        <p14:creationId xmlns:p14="http://schemas.microsoft.com/office/powerpoint/2010/main" val="115018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EE9F-BA99-4BC6-02C8-A9987D517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D61EB-B598-2A77-6356-A903D53D2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52925-2297-D2C1-0D9A-6F49163EC7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Расподела једне варијабле: оно што смо и радили на претходним часовима</a:t>
            </a:r>
            <a:endParaRPr lang="sr-Latn-R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dirty="0"/>
          </a:p>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Јесу ли помињали просте и маргиналне фреквенце?</a:t>
            </a:r>
          </a:p>
        </p:txBody>
      </p:sp>
      <p:sp>
        <p:nvSpPr>
          <p:cNvPr id="4" name="Slide Number Placeholder 3">
            <a:extLst>
              <a:ext uri="{FF2B5EF4-FFF2-40B4-BE49-F238E27FC236}">
                <a16:creationId xmlns:a16="http://schemas.microsoft.com/office/drawing/2014/main" id="{4A4BCED7-740A-1EC0-DE69-C24E1CD683C5}"/>
              </a:ext>
            </a:extLst>
          </p:cNvPr>
          <p:cNvSpPr>
            <a:spLocks noGrp="1"/>
          </p:cNvSpPr>
          <p:nvPr>
            <p:ph type="sldNum" sz="quarter" idx="5"/>
          </p:nvPr>
        </p:nvSpPr>
        <p:spPr/>
        <p:txBody>
          <a:bodyPr/>
          <a:lstStyle/>
          <a:p>
            <a:fld id="{9AB1B3D9-F736-4220-894A-375127E70BE5}" type="slidenum">
              <a:rPr lang="en-GB" smtClean="0"/>
              <a:t>6</a:t>
            </a:fld>
            <a:endParaRPr lang="en-GB"/>
          </a:p>
        </p:txBody>
      </p:sp>
    </p:spTree>
    <p:extLst>
      <p:ext uri="{BB962C8B-B14F-4D97-AF65-F5344CB8AC3E}">
        <p14:creationId xmlns:p14="http://schemas.microsoft.com/office/powerpoint/2010/main" val="321655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3BC11-8C0D-786E-824B-FFA52A69B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D9E31-13CA-859F-DBA1-6CE2559B7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DAAC2-E963-69B8-6B5D-725BDC1A6001}"/>
              </a:ext>
            </a:extLst>
          </p:cNvPr>
          <p:cNvSpPr>
            <a:spLocks noGrp="1"/>
          </p:cNvSpPr>
          <p:nvPr>
            <p:ph type="body" idx="1"/>
          </p:nvPr>
        </p:nvSpPr>
        <p:spPr/>
        <p:txBody>
          <a:bodyPr/>
          <a:lstStyle/>
          <a:p>
            <a:r>
              <a:rPr lang="sr-Cyrl-RS" dirty="0"/>
              <a:t>Да пробају да се сете из методологије</a:t>
            </a:r>
          </a:p>
          <a:p>
            <a:pPr marL="171450" indent="-171450">
              <a:buFontTx/>
              <a:buChar char="-"/>
            </a:pPr>
            <a:r>
              <a:rPr lang="sr-Cyrl-RS" dirty="0"/>
              <a:t>Ово може да буде и нумерички и категорички приказ, свеједно</a:t>
            </a:r>
          </a:p>
          <a:p>
            <a:pPr marL="171450" indent="-171450">
              <a:buFontTx/>
              <a:buChar char="-"/>
            </a:pPr>
            <a:r>
              <a:rPr lang="sr-Cyrl-RS" dirty="0"/>
              <a:t>Маргиналне фреквенце и заједничке фреквенце</a:t>
            </a:r>
            <a:endParaRPr lang="en-GB" dirty="0"/>
          </a:p>
          <a:p>
            <a:pPr marL="171450" indent="-171450">
              <a:buFontTx/>
              <a:buChar char="-"/>
            </a:pPr>
            <a:endParaRPr lang="en-GB" dirty="0"/>
          </a:p>
          <a:p>
            <a:pPr marL="171450" indent="-171450">
              <a:buFontTx/>
              <a:buChar char="-"/>
            </a:pPr>
            <a:endParaRPr lang="en-GB" dirty="0"/>
          </a:p>
          <a:p>
            <a:pPr>
              <a:lnSpc>
                <a:spcPct val="150000"/>
              </a:lnSpc>
            </a:pPr>
            <a:r>
              <a:rPr lang="sr-Cyrl-RS" dirty="0"/>
              <a:t>Заједничке фреквенце у ћелијама</a:t>
            </a:r>
          </a:p>
          <a:p>
            <a:pPr>
              <a:lnSpc>
                <a:spcPct val="150000"/>
              </a:lnSpc>
            </a:pPr>
            <a:r>
              <a:rPr lang="sr-Cyrl-RS" dirty="0"/>
              <a:t>Маргиналне фреквенце у последњем реду и колони</a:t>
            </a:r>
            <a:endParaRPr lang="en-GB" dirty="0"/>
          </a:p>
          <a:p>
            <a:pPr marL="171450" indent="-171450">
              <a:buFontTx/>
              <a:buChar char="-"/>
            </a:pPr>
            <a:endParaRPr lang="sr-Cyrl-RS" dirty="0"/>
          </a:p>
        </p:txBody>
      </p:sp>
      <p:sp>
        <p:nvSpPr>
          <p:cNvPr id="4" name="Slide Number Placeholder 3">
            <a:extLst>
              <a:ext uri="{FF2B5EF4-FFF2-40B4-BE49-F238E27FC236}">
                <a16:creationId xmlns:a16="http://schemas.microsoft.com/office/drawing/2014/main" id="{56F2CC99-D697-4FB0-76F9-E90CD38207CE}"/>
              </a:ext>
            </a:extLst>
          </p:cNvPr>
          <p:cNvSpPr>
            <a:spLocks noGrp="1"/>
          </p:cNvSpPr>
          <p:nvPr>
            <p:ph type="sldNum" sz="quarter" idx="5"/>
          </p:nvPr>
        </p:nvSpPr>
        <p:spPr/>
        <p:txBody>
          <a:bodyPr/>
          <a:lstStyle/>
          <a:p>
            <a:fld id="{9AB1B3D9-F736-4220-894A-375127E70BE5}" type="slidenum">
              <a:rPr lang="en-GB" smtClean="0"/>
              <a:t>7</a:t>
            </a:fld>
            <a:endParaRPr lang="en-GB"/>
          </a:p>
        </p:txBody>
      </p:sp>
    </p:spTree>
    <p:extLst>
      <p:ext uri="{BB962C8B-B14F-4D97-AF65-F5344CB8AC3E}">
        <p14:creationId xmlns:p14="http://schemas.microsoft.com/office/powerpoint/2010/main" val="349928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CF39B-42CB-50C1-E2A4-7C1CEEB7C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5A144-4743-E238-49DE-C8886ACB2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81B06-DC60-4039-A410-622E539F4869}"/>
              </a:ext>
            </a:extLst>
          </p:cNvPr>
          <p:cNvSpPr>
            <a:spLocks noGrp="1"/>
          </p:cNvSpPr>
          <p:nvPr>
            <p:ph type="body" idx="1"/>
          </p:nvPr>
        </p:nvSpPr>
        <p:spPr/>
        <p:txBody>
          <a:bodyPr/>
          <a:lstStyle/>
          <a:p>
            <a:r>
              <a:rPr lang="en-GB" dirty="0" err="1"/>
              <a:t>Procenti</a:t>
            </a:r>
            <a:r>
              <a:rPr lang="en-GB" dirty="0"/>
              <a:t> se </a:t>
            </a:r>
            <a:r>
              <a:rPr lang="en-GB" dirty="0" err="1"/>
              <a:t>mogu</a:t>
            </a:r>
            <a:r>
              <a:rPr lang="en-GB" dirty="0"/>
              <a:t> </a:t>
            </a:r>
            <a:r>
              <a:rPr lang="en-GB" dirty="0" err="1"/>
              <a:t>gledati</a:t>
            </a:r>
            <a:r>
              <a:rPr lang="en-GB" dirty="0"/>
              <a:t> po </a:t>
            </a:r>
            <a:r>
              <a:rPr lang="en-GB" dirty="0" err="1"/>
              <a:t>redovima</a:t>
            </a:r>
            <a:r>
              <a:rPr lang="en-GB" dirty="0"/>
              <a:t>, po </a:t>
            </a:r>
            <a:r>
              <a:rPr lang="en-GB" dirty="0" err="1"/>
              <a:t>kolonama</a:t>
            </a:r>
            <a:r>
              <a:rPr lang="en-GB" dirty="0"/>
              <a:t>, </a:t>
            </a:r>
            <a:r>
              <a:rPr lang="en-GB" dirty="0" err="1"/>
              <a:t>i</a:t>
            </a:r>
            <a:r>
              <a:rPr lang="en-GB" dirty="0"/>
              <a:t> </a:t>
            </a:r>
            <a:r>
              <a:rPr lang="en-GB" dirty="0" err="1"/>
              <a:t>ukupno</a:t>
            </a:r>
            <a:endParaRPr lang="en-GB" dirty="0"/>
          </a:p>
          <a:p>
            <a:endParaRPr lang="en-GB" dirty="0"/>
          </a:p>
          <a:p>
            <a:r>
              <a:rPr lang="en-GB" dirty="0"/>
              <a:t>Po </a:t>
            </a:r>
            <a:r>
              <a:rPr lang="en-GB" dirty="0" err="1"/>
              <a:t>redovima</a:t>
            </a:r>
            <a:r>
              <a:rPr lang="en-GB" dirty="0"/>
              <a:t>: </a:t>
            </a:r>
            <a:r>
              <a:rPr lang="en-GB" dirty="0" err="1"/>
              <a:t>svaki</a:t>
            </a:r>
            <a:r>
              <a:rPr lang="en-GB" dirty="0"/>
              <a:t> red se </a:t>
            </a:r>
            <a:r>
              <a:rPr lang="en-GB" dirty="0" err="1"/>
              <a:t>sabira</a:t>
            </a:r>
            <a:r>
              <a:rPr lang="en-GB" dirty="0"/>
              <a:t> do </a:t>
            </a:r>
            <a:r>
              <a:rPr lang="en-GB" dirty="0" err="1"/>
              <a:t>sto</a:t>
            </a:r>
            <a:r>
              <a:rPr lang="en-GB" dirty="0"/>
              <a:t> </a:t>
            </a:r>
            <a:r>
              <a:rPr lang="en-GB" dirty="0" err="1"/>
              <a:t>posto</a:t>
            </a:r>
            <a:r>
              <a:rPr lang="en-GB" dirty="0"/>
              <a:t>. Po </a:t>
            </a:r>
            <a:r>
              <a:rPr lang="en-GB" dirty="0" err="1"/>
              <a:t>kolonama</a:t>
            </a:r>
            <a:r>
              <a:rPr lang="en-GB" dirty="0"/>
              <a:t> – </a:t>
            </a:r>
            <a:r>
              <a:rPr lang="en-GB" dirty="0" err="1"/>
              <a:t>svaka</a:t>
            </a:r>
            <a:r>
              <a:rPr lang="en-GB" dirty="0"/>
              <a:t> </a:t>
            </a:r>
            <a:r>
              <a:rPr lang="en-GB" dirty="0" err="1"/>
              <a:t>kolona</a:t>
            </a:r>
            <a:r>
              <a:rPr lang="en-GB" dirty="0"/>
              <a:t>. Po </a:t>
            </a:r>
            <a:r>
              <a:rPr lang="en-GB" dirty="0" err="1"/>
              <a:t>totalu</a:t>
            </a:r>
            <a:r>
              <a:rPr lang="en-GB" dirty="0"/>
              <a:t> – </a:t>
            </a:r>
            <a:r>
              <a:rPr lang="en-GB" dirty="0" err="1"/>
              <a:t>sve</a:t>
            </a:r>
            <a:r>
              <a:rPr lang="en-GB" dirty="0"/>
              <a:t> </a:t>
            </a:r>
            <a:r>
              <a:rPr lang="en-GB" dirty="0" err="1"/>
              <a:t>celije</a:t>
            </a:r>
            <a:r>
              <a:rPr lang="en-GB" dirty="0"/>
              <a:t> </a:t>
            </a:r>
            <a:r>
              <a:rPr lang="en-GB" dirty="0" err="1"/>
              <a:t>kad</a:t>
            </a:r>
            <a:r>
              <a:rPr lang="en-GB" dirty="0"/>
              <a:t> se </a:t>
            </a:r>
            <a:r>
              <a:rPr lang="en-GB" dirty="0" err="1"/>
              <a:t>saberu</a:t>
            </a:r>
            <a:r>
              <a:rPr lang="en-GB" dirty="0"/>
              <a:t> 100 </a:t>
            </a:r>
            <a:r>
              <a:rPr lang="en-GB" dirty="0" err="1"/>
              <a:t>posto</a:t>
            </a:r>
            <a:r>
              <a:rPr lang="en-GB" dirty="0"/>
              <a:t>.</a:t>
            </a:r>
          </a:p>
          <a:p>
            <a:endParaRPr lang="en-GB" dirty="0"/>
          </a:p>
          <a:p>
            <a:r>
              <a:rPr lang="en-GB" dirty="0" err="1"/>
              <a:t>Tumacenje</a:t>
            </a:r>
            <a:r>
              <a:rPr lang="en-GB" dirty="0"/>
              <a:t> </a:t>
            </a:r>
            <a:r>
              <a:rPr lang="en-GB" dirty="0" err="1"/>
              <a:t>oznake</a:t>
            </a:r>
            <a:r>
              <a:rPr lang="en-GB" dirty="0"/>
              <a:t>, </a:t>
            </a:r>
            <a:r>
              <a:rPr lang="en-GB" dirty="0" err="1"/>
              <a:t>i</a:t>
            </a:r>
            <a:r>
              <a:rPr lang="en-GB" dirty="0"/>
              <a:t> je za red, j je za </a:t>
            </a:r>
            <a:r>
              <a:rPr lang="en-GB" dirty="0" err="1"/>
              <a:t>kolonu</a:t>
            </a:r>
            <a:r>
              <a:rPr lang="en-GB" dirty="0"/>
              <a:t>, u </a:t>
            </a:r>
            <a:r>
              <a:rPr lang="en-GB" dirty="0" err="1"/>
              <a:t>zagradi</a:t>
            </a:r>
            <a:r>
              <a:rPr lang="en-GB" dirty="0"/>
              <a:t> gore za </a:t>
            </a:r>
            <a:r>
              <a:rPr lang="en-GB" dirty="0" err="1"/>
              <a:t>tipove</a:t>
            </a:r>
            <a:r>
              <a:rPr lang="en-GB" dirty="0"/>
              <a:t> </a:t>
            </a:r>
            <a:r>
              <a:rPr lang="en-GB" dirty="0" err="1"/>
              <a:t>relativnih</a:t>
            </a:r>
            <a:r>
              <a:rPr lang="en-GB" dirty="0"/>
              <a:t> </a:t>
            </a:r>
            <a:r>
              <a:rPr lang="en-GB" dirty="0" err="1"/>
              <a:t>frekvencija</a:t>
            </a:r>
            <a:r>
              <a:rPr lang="en-GB" dirty="0"/>
              <a:t> – to se </a:t>
            </a:r>
            <a:r>
              <a:rPr lang="en-GB" dirty="0" err="1"/>
              <a:t>uglavnom</a:t>
            </a:r>
            <a:r>
              <a:rPr lang="en-GB" dirty="0"/>
              <a:t> </a:t>
            </a:r>
            <a:r>
              <a:rPr lang="en-GB" dirty="0" err="1"/>
              <a:t>izostavlja</a:t>
            </a:r>
            <a:endParaRPr lang="sr-Cyrl-RS" dirty="0"/>
          </a:p>
        </p:txBody>
      </p:sp>
      <p:sp>
        <p:nvSpPr>
          <p:cNvPr id="4" name="Slide Number Placeholder 3">
            <a:extLst>
              <a:ext uri="{FF2B5EF4-FFF2-40B4-BE49-F238E27FC236}">
                <a16:creationId xmlns:a16="http://schemas.microsoft.com/office/drawing/2014/main" id="{27B8E79B-F113-EB59-C0B7-D5B73FEB7BDE}"/>
              </a:ext>
            </a:extLst>
          </p:cNvPr>
          <p:cNvSpPr>
            <a:spLocks noGrp="1"/>
          </p:cNvSpPr>
          <p:nvPr>
            <p:ph type="sldNum" sz="quarter" idx="5"/>
          </p:nvPr>
        </p:nvSpPr>
        <p:spPr/>
        <p:txBody>
          <a:bodyPr/>
          <a:lstStyle/>
          <a:p>
            <a:fld id="{9AB1B3D9-F736-4220-894A-375127E70BE5}" type="slidenum">
              <a:rPr lang="en-GB" smtClean="0"/>
              <a:t>8</a:t>
            </a:fld>
            <a:endParaRPr lang="en-GB"/>
          </a:p>
        </p:txBody>
      </p:sp>
    </p:spTree>
    <p:extLst>
      <p:ext uri="{BB962C8B-B14F-4D97-AF65-F5344CB8AC3E}">
        <p14:creationId xmlns:p14="http://schemas.microsoft.com/office/powerpoint/2010/main" val="641565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58A28-4410-7640-430D-BD2551197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E2943-BCB8-3F0B-41E2-57AB4BBEF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615B7-BBA7-5BC5-ADD6-1AE5AB60D90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r-Cyrl-RS" dirty="0"/>
              <a:t>да ли знају како се зове повезаност две нумеричке, а две категоричке</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r-Cyrl-RS" dirty="0"/>
              <a:t>За нумеричке – могу бити и другачије корелације, ово није једини случај, видећемо мало касније</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r-Cyrl-RS" dirty="0"/>
              <a:t>Примери:</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r-Cyrl-RS" dirty="0"/>
              <a:t>Да ли су особе са вишом интелигенцијом чешће радознале?</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r-Cyrl-RS" dirty="0"/>
              <a:t>Да ли повећање дозе лека доводи до побољшања стања?</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r-Cyrl-RS" dirty="0"/>
              <a:t>Да ли жене чешће праве саобраћајне несреће?</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sr-Cyrl-RS" dirty="0"/>
              <a:t>Да ли завршавање основних студија код оних који су радили, па касније уписали студије повећава проценат задовољних послом (са две категорије – задовољни и незадовољни) у односу на оне који не упишу студије и остану на истом послу</a:t>
            </a:r>
            <a:endParaRPr lang="sr-Cyrl-RS" i="0" dirty="0"/>
          </a:p>
        </p:txBody>
      </p:sp>
      <p:sp>
        <p:nvSpPr>
          <p:cNvPr id="4" name="Slide Number Placeholder 3">
            <a:extLst>
              <a:ext uri="{FF2B5EF4-FFF2-40B4-BE49-F238E27FC236}">
                <a16:creationId xmlns:a16="http://schemas.microsoft.com/office/drawing/2014/main" id="{D18EB97F-93E3-486E-AC7B-02F1BE12690C}"/>
              </a:ext>
            </a:extLst>
          </p:cNvPr>
          <p:cNvSpPr>
            <a:spLocks noGrp="1"/>
          </p:cNvSpPr>
          <p:nvPr>
            <p:ph type="sldNum" sz="quarter" idx="5"/>
          </p:nvPr>
        </p:nvSpPr>
        <p:spPr/>
        <p:txBody>
          <a:bodyPr/>
          <a:lstStyle/>
          <a:p>
            <a:fld id="{9AB1B3D9-F736-4220-894A-375127E70BE5}" type="slidenum">
              <a:rPr lang="en-GB" smtClean="0"/>
              <a:t>10</a:t>
            </a:fld>
            <a:endParaRPr lang="en-GB"/>
          </a:p>
        </p:txBody>
      </p:sp>
    </p:spTree>
    <p:extLst>
      <p:ext uri="{BB962C8B-B14F-4D97-AF65-F5344CB8AC3E}">
        <p14:creationId xmlns:p14="http://schemas.microsoft.com/office/powerpoint/2010/main" val="898895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A53FD-0BE1-4571-8806-BDDA0FF8F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B1959-E57A-C0FE-5AD1-B647AC703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74130-8C74-CB50-4112-BABD7F1D5F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dirty="0"/>
              <a:t>Да прихвате да је просто тако ако их збуњује формулација, па ћемо да видимо мало касније на примеру</a:t>
            </a:r>
          </a:p>
        </p:txBody>
      </p:sp>
      <p:sp>
        <p:nvSpPr>
          <p:cNvPr id="4" name="Slide Number Placeholder 3">
            <a:extLst>
              <a:ext uri="{FF2B5EF4-FFF2-40B4-BE49-F238E27FC236}">
                <a16:creationId xmlns:a16="http://schemas.microsoft.com/office/drawing/2014/main" id="{F27F8781-B319-F255-C606-3F31963E7A23}"/>
              </a:ext>
            </a:extLst>
          </p:cNvPr>
          <p:cNvSpPr>
            <a:spLocks noGrp="1"/>
          </p:cNvSpPr>
          <p:nvPr>
            <p:ph type="sldNum" sz="quarter" idx="5"/>
          </p:nvPr>
        </p:nvSpPr>
        <p:spPr/>
        <p:txBody>
          <a:bodyPr/>
          <a:lstStyle/>
          <a:p>
            <a:fld id="{9AB1B3D9-F736-4220-894A-375127E70BE5}" type="slidenum">
              <a:rPr lang="en-GB" smtClean="0"/>
              <a:t>11</a:t>
            </a:fld>
            <a:endParaRPr lang="en-GB"/>
          </a:p>
        </p:txBody>
      </p:sp>
    </p:spTree>
    <p:extLst>
      <p:ext uri="{BB962C8B-B14F-4D97-AF65-F5344CB8AC3E}">
        <p14:creationId xmlns:p14="http://schemas.microsoft.com/office/powerpoint/2010/main" val="324825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CD78-CE81-3755-6543-439A218734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3CF0367-854F-260D-9588-D84F16211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2E64AAF-5EA1-0683-1F7A-D6FA842D94FE}"/>
              </a:ext>
            </a:extLst>
          </p:cNvPr>
          <p:cNvSpPr>
            <a:spLocks noGrp="1"/>
          </p:cNvSpPr>
          <p:nvPr>
            <p:ph type="dt" sz="half" idx="10"/>
          </p:nvPr>
        </p:nvSpPr>
        <p:spPr/>
        <p:txBody>
          <a:bodyPr/>
          <a:lstStyle/>
          <a:p>
            <a:fld id="{354249E2-A4CD-4F4A-8319-84491114F067}" type="datetimeFigureOut">
              <a:rPr lang="en-GB" smtClean="0"/>
              <a:t>09/12/2025</a:t>
            </a:fld>
            <a:endParaRPr lang="en-GB"/>
          </a:p>
        </p:txBody>
      </p:sp>
      <p:sp>
        <p:nvSpPr>
          <p:cNvPr id="5" name="Footer Placeholder 4">
            <a:extLst>
              <a:ext uri="{FF2B5EF4-FFF2-40B4-BE49-F238E27FC236}">
                <a16:creationId xmlns:a16="http://schemas.microsoft.com/office/drawing/2014/main" id="{F48D2F10-0674-829E-CA1D-98938E65BB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A72F1-E149-CB5E-F264-3A23613E1F41}"/>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83690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5059-8536-B8BE-ADF2-9449AF9E539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BA3F741-0331-1FC4-4D41-4F50598F6E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B3ABD9-2A5E-FC26-ABCC-9FB46CACD31B}"/>
              </a:ext>
            </a:extLst>
          </p:cNvPr>
          <p:cNvSpPr>
            <a:spLocks noGrp="1"/>
          </p:cNvSpPr>
          <p:nvPr>
            <p:ph type="dt" sz="half" idx="10"/>
          </p:nvPr>
        </p:nvSpPr>
        <p:spPr/>
        <p:txBody>
          <a:bodyPr/>
          <a:lstStyle/>
          <a:p>
            <a:fld id="{354249E2-A4CD-4F4A-8319-84491114F067}" type="datetimeFigureOut">
              <a:rPr lang="en-GB" smtClean="0"/>
              <a:t>09/12/2025</a:t>
            </a:fld>
            <a:endParaRPr lang="en-GB"/>
          </a:p>
        </p:txBody>
      </p:sp>
      <p:sp>
        <p:nvSpPr>
          <p:cNvPr id="5" name="Footer Placeholder 4">
            <a:extLst>
              <a:ext uri="{FF2B5EF4-FFF2-40B4-BE49-F238E27FC236}">
                <a16:creationId xmlns:a16="http://schemas.microsoft.com/office/drawing/2014/main" id="{3F429007-3575-EFF8-AC2C-2333DF1319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9AEC1-E704-42F1-B054-0768AD29B61F}"/>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399930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1D37F-8BD9-1A9A-D84B-26EB3E6ED69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88D9835-DAA3-730E-FFB0-38ABC754C1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9202D5-BB48-8ACA-ECC8-6BB18C907191}"/>
              </a:ext>
            </a:extLst>
          </p:cNvPr>
          <p:cNvSpPr>
            <a:spLocks noGrp="1"/>
          </p:cNvSpPr>
          <p:nvPr>
            <p:ph type="dt" sz="half" idx="10"/>
          </p:nvPr>
        </p:nvSpPr>
        <p:spPr/>
        <p:txBody>
          <a:bodyPr/>
          <a:lstStyle/>
          <a:p>
            <a:fld id="{354249E2-A4CD-4F4A-8319-84491114F067}" type="datetimeFigureOut">
              <a:rPr lang="en-GB" smtClean="0"/>
              <a:t>09/12/2025</a:t>
            </a:fld>
            <a:endParaRPr lang="en-GB"/>
          </a:p>
        </p:txBody>
      </p:sp>
      <p:sp>
        <p:nvSpPr>
          <p:cNvPr id="5" name="Footer Placeholder 4">
            <a:extLst>
              <a:ext uri="{FF2B5EF4-FFF2-40B4-BE49-F238E27FC236}">
                <a16:creationId xmlns:a16="http://schemas.microsoft.com/office/drawing/2014/main" id="{C8A58C76-8992-3FE0-6C07-2FB1D1757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1CEDFB-3561-5D8E-565C-228EA636FA20}"/>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891465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sr" smtClean="0"/>
              <a:pPr/>
              <a:t>‹#›</a:t>
            </a:fld>
            <a:endParaRPr lang="sr"/>
          </a:p>
        </p:txBody>
      </p:sp>
    </p:spTree>
    <p:extLst>
      <p:ext uri="{BB962C8B-B14F-4D97-AF65-F5344CB8AC3E}">
        <p14:creationId xmlns:p14="http://schemas.microsoft.com/office/powerpoint/2010/main" val="234515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46B5-B459-F307-3B06-D5B256E5EC0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BD57FEE-863C-CE57-12A3-34D9EB6CBD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1255AF3-8DDF-DE82-8810-16A426E15102}"/>
              </a:ext>
            </a:extLst>
          </p:cNvPr>
          <p:cNvSpPr>
            <a:spLocks noGrp="1"/>
          </p:cNvSpPr>
          <p:nvPr>
            <p:ph type="dt" sz="half" idx="10"/>
          </p:nvPr>
        </p:nvSpPr>
        <p:spPr/>
        <p:txBody>
          <a:bodyPr/>
          <a:lstStyle/>
          <a:p>
            <a:fld id="{354249E2-A4CD-4F4A-8319-84491114F067}" type="datetimeFigureOut">
              <a:rPr lang="en-GB" smtClean="0"/>
              <a:t>09/12/2025</a:t>
            </a:fld>
            <a:endParaRPr lang="en-GB"/>
          </a:p>
        </p:txBody>
      </p:sp>
      <p:sp>
        <p:nvSpPr>
          <p:cNvPr id="5" name="Footer Placeholder 4">
            <a:extLst>
              <a:ext uri="{FF2B5EF4-FFF2-40B4-BE49-F238E27FC236}">
                <a16:creationId xmlns:a16="http://schemas.microsoft.com/office/drawing/2014/main" id="{CC96291F-3C25-AF0A-B6FB-40B74C215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76B733-F265-84EB-1207-B7869419A64C}"/>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9766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1310-9A03-025B-3D59-EE79862D421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02363EA-57C2-77A0-D2F2-6FFD993E31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E247C3B-7CDF-CFDB-B07D-E8D2A98C1F09}"/>
              </a:ext>
            </a:extLst>
          </p:cNvPr>
          <p:cNvSpPr>
            <a:spLocks noGrp="1"/>
          </p:cNvSpPr>
          <p:nvPr>
            <p:ph type="dt" sz="half" idx="10"/>
          </p:nvPr>
        </p:nvSpPr>
        <p:spPr/>
        <p:txBody>
          <a:bodyPr/>
          <a:lstStyle/>
          <a:p>
            <a:fld id="{354249E2-A4CD-4F4A-8319-84491114F067}" type="datetimeFigureOut">
              <a:rPr lang="en-GB" smtClean="0"/>
              <a:t>09/12/2025</a:t>
            </a:fld>
            <a:endParaRPr lang="en-GB"/>
          </a:p>
        </p:txBody>
      </p:sp>
      <p:sp>
        <p:nvSpPr>
          <p:cNvPr id="5" name="Footer Placeholder 4">
            <a:extLst>
              <a:ext uri="{FF2B5EF4-FFF2-40B4-BE49-F238E27FC236}">
                <a16:creationId xmlns:a16="http://schemas.microsoft.com/office/drawing/2014/main" id="{EFA63F01-58BA-91DD-B584-21C341DA84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5F9422-4F91-B943-0E63-C515AA5EC9A2}"/>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65655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758F-4BE2-06ED-DD55-1AF6796305B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6928DA-FF14-22B3-E987-F70B6F32E2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6ED7D4D-CA3D-B173-7025-A7590AA79D4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C3059E4-CF05-BCAD-CFCA-8ADE05E87EEC}"/>
              </a:ext>
            </a:extLst>
          </p:cNvPr>
          <p:cNvSpPr>
            <a:spLocks noGrp="1"/>
          </p:cNvSpPr>
          <p:nvPr>
            <p:ph type="dt" sz="half" idx="10"/>
          </p:nvPr>
        </p:nvSpPr>
        <p:spPr/>
        <p:txBody>
          <a:bodyPr/>
          <a:lstStyle/>
          <a:p>
            <a:fld id="{354249E2-A4CD-4F4A-8319-84491114F067}" type="datetimeFigureOut">
              <a:rPr lang="en-GB" smtClean="0"/>
              <a:t>09/12/2025</a:t>
            </a:fld>
            <a:endParaRPr lang="en-GB"/>
          </a:p>
        </p:txBody>
      </p:sp>
      <p:sp>
        <p:nvSpPr>
          <p:cNvPr id="6" name="Footer Placeholder 5">
            <a:extLst>
              <a:ext uri="{FF2B5EF4-FFF2-40B4-BE49-F238E27FC236}">
                <a16:creationId xmlns:a16="http://schemas.microsoft.com/office/drawing/2014/main" id="{D38FEAC8-5795-D071-B757-14ECFBD17F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2E534F-AAAD-D216-0D4D-C1D17ECA3F18}"/>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159512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51ED-87DF-ADF9-E476-FB424695A67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B076DB2-D4D9-5D75-006B-5B45BAB7F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83E491-5589-DF65-40C6-BC24756721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269F18E-55A4-B7B2-CB28-CF31536CA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734958-144A-4FF1-4358-82FB271C2E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D9CCB83-8F43-FFDC-FA43-D0BA852F2445}"/>
              </a:ext>
            </a:extLst>
          </p:cNvPr>
          <p:cNvSpPr>
            <a:spLocks noGrp="1"/>
          </p:cNvSpPr>
          <p:nvPr>
            <p:ph type="dt" sz="half" idx="10"/>
          </p:nvPr>
        </p:nvSpPr>
        <p:spPr/>
        <p:txBody>
          <a:bodyPr/>
          <a:lstStyle/>
          <a:p>
            <a:fld id="{354249E2-A4CD-4F4A-8319-84491114F067}" type="datetimeFigureOut">
              <a:rPr lang="en-GB" smtClean="0"/>
              <a:t>09/12/2025</a:t>
            </a:fld>
            <a:endParaRPr lang="en-GB"/>
          </a:p>
        </p:txBody>
      </p:sp>
      <p:sp>
        <p:nvSpPr>
          <p:cNvPr id="8" name="Footer Placeholder 7">
            <a:extLst>
              <a:ext uri="{FF2B5EF4-FFF2-40B4-BE49-F238E27FC236}">
                <a16:creationId xmlns:a16="http://schemas.microsoft.com/office/drawing/2014/main" id="{B33AAA1F-17F0-5E7D-90A0-CEF0BD33C7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B3EF05-022A-4184-A2B5-7B2403E7A208}"/>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72452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CA80-FDD4-FE98-E6D0-0D694C3F117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3907991-0219-E2BC-3D2C-FDC3E23D4999}"/>
              </a:ext>
            </a:extLst>
          </p:cNvPr>
          <p:cNvSpPr>
            <a:spLocks noGrp="1"/>
          </p:cNvSpPr>
          <p:nvPr>
            <p:ph type="dt" sz="half" idx="10"/>
          </p:nvPr>
        </p:nvSpPr>
        <p:spPr/>
        <p:txBody>
          <a:bodyPr/>
          <a:lstStyle/>
          <a:p>
            <a:fld id="{354249E2-A4CD-4F4A-8319-84491114F067}" type="datetimeFigureOut">
              <a:rPr lang="en-GB" smtClean="0"/>
              <a:t>09/12/2025</a:t>
            </a:fld>
            <a:endParaRPr lang="en-GB"/>
          </a:p>
        </p:txBody>
      </p:sp>
      <p:sp>
        <p:nvSpPr>
          <p:cNvPr id="4" name="Footer Placeholder 3">
            <a:extLst>
              <a:ext uri="{FF2B5EF4-FFF2-40B4-BE49-F238E27FC236}">
                <a16:creationId xmlns:a16="http://schemas.microsoft.com/office/drawing/2014/main" id="{66D02EC1-E4BF-BB6F-DF7F-BBC312D094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FE6D30-3390-605B-4CBB-F6369FC47EFF}"/>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375097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F7332-D87F-856F-7A83-3294937DC41E}"/>
              </a:ext>
            </a:extLst>
          </p:cNvPr>
          <p:cNvSpPr>
            <a:spLocks noGrp="1"/>
          </p:cNvSpPr>
          <p:nvPr>
            <p:ph type="dt" sz="half" idx="10"/>
          </p:nvPr>
        </p:nvSpPr>
        <p:spPr/>
        <p:txBody>
          <a:bodyPr/>
          <a:lstStyle/>
          <a:p>
            <a:fld id="{354249E2-A4CD-4F4A-8319-84491114F067}" type="datetimeFigureOut">
              <a:rPr lang="en-GB" smtClean="0"/>
              <a:t>09/12/2025</a:t>
            </a:fld>
            <a:endParaRPr lang="en-GB"/>
          </a:p>
        </p:txBody>
      </p:sp>
      <p:sp>
        <p:nvSpPr>
          <p:cNvPr id="3" name="Footer Placeholder 2">
            <a:extLst>
              <a:ext uri="{FF2B5EF4-FFF2-40B4-BE49-F238E27FC236}">
                <a16:creationId xmlns:a16="http://schemas.microsoft.com/office/drawing/2014/main" id="{6667A0F4-EF13-45CF-4058-9876AA415C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2E03A6-4531-F0D1-7DD3-37BF034344C2}"/>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341505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1CE-2BB8-370D-67E4-5818BA80A4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4787350-7743-11B8-20AA-A7803D6D8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AFCBBF7-55D3-9B58-9D0E-6C10FA5B7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FE2A66-59E1-79FC-E67F-90F4950A251D}"/>
              </a:ext>
            </a:extLst>
          </p:cNvPr>
          <p:cNvSpPr>
            <a:spLocks noGrp="1"/>
          </p:cNvSpPr>
          <p:nvPr>
            <p:ph type="dt" sz="half" idx="10"/>
          </p:nvPr>
        </p:nvSpPr>
        <p:spPr/>
        <p:txBody>
          <a:bodyPr/>
          <a:lstStyle/>
          <a:p>
            <a:fld id="{354249E2-A4CD-4F4A-8319-84491114F067}" type="datetimeFigureOut">
              <a:rPr lang="en-GB" smtClean="0"/>
              <a:t>09/12/2025</a:t>
            </a:fld>
            <a:endParaRPr lang="en-GB"/>
          </a:p>
        </p:txBody>
      </p:sp>
      <p:sp>
        <p:nvSpPr>
          <p:cNvPr id="6" name="Footer Placeholder 5">
            <a:extLst>
              <a:ext uri="{FF2B5EF4-FFF2-40B4-BE49-F238E27FC236}">
                <a16:creationId xmlns:a16="http://schemas.microsoft.com/office/drawing/2014/main" id="{507722E8-2871-84A3-1BEE-990C5D319D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A0FD7-71C3-3114-6CFE-4D9CE5966D35}"/>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58342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422D-EB08-BEEC-ABB4-0E889CB45D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FBE9E97-AF25-9E16-0151-83D5DEDE01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8F089A-322E-E32F-331F-A51023D6F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24C12A-E611-B771-7479-8B2862EE847A}"/>
              </a:ext>
            </a:extLst>
          </p:cNvPr>
          <p:cNvSpPr>
            <a:spLocks noGrp="1"/>
          </p:cNvSpPr>
          <p:nvPr>
            <p:ph type="dt" sz="half" idx="10"/>
          </p:nvPr>
        </p:nvSpPr>
        <p:spPr/>
        <p:txBody>
          <a:bodyPr/>
          <a:lstStyle/>
          <a:p>
            <a:fld id="{354249E2-A4CD-4F4A-8319-84491114F067}" type="datetimeFigureOut">
              <a:rPr lang="en-GB" smtClean="0"/>
              <a:t>09/12/2025</a:t>
            </a:fld>
            <a:endParaRPr lang="en-GB"/>
          </a:p>
        </p:txBody>
      </p:sp>
      <p:sp>
        <p:nvSpPr>
          <p:cNvPr id="6" name="Footer Placeholder 5">
            <a:extLst>
              <a:ext uri="{FF2B5EF4-FFF2-40B4-BE49-F238E27FC236}">
                <a16:creationId xmlns:a16="http://schemas.microsoft.com/office/drawing/2014/main" id="{57806D17-0C2D-1E1A-298D-7A4601D572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C93CF1-A5C4-D985-A807-C7AA0229CC9D}"/>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5858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923A2-0B5A-462D-F69D-FF5B5CEC3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67A010-3991-E88D-0B58-A359D6086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AA1893-0F2A-7A7B-5566-4D4AB5809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4249E2-A4CD-4F4A-8319-84491114F067}" type="datetimeFigureOut">
              <a:rPr lang="en-GB" smtClean="0"/>
              <a:t>09/12/2025</a:t>
            </a:fld>
            <a:endParaRPr lang="en-GB"/>
          </a:p>
        </p:txBody>
      </p:sp>
      <p:sp>
        <p:nvSpPr>
          <p:cNvPr id="5" name="Footer Placeholder 4">
            <a:extLst>
              <a:ext uri="{FF2B5EF4-FFF2-40B4-BE49-F238E27FC236}">
                <a16:creationId xmlns:a16="http://schemas.microsoft.com/office/drawing/2014/main" id="{50E192CB-9ABD-2D51-3834-F71370A7D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CE8067A-4807-51D8-665D-5E99DFF50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F5B824-F700-4F5E-9E04-BF0800173536}" type="slidenum">
              <a:rPr lang="en-GB" smtClean="0"/>
              <a:t>‹#›</a:t>
            </a:fld>
            <a:endParaRPr lang="en-GB"/>
          </a:p>
        </p:txBody>
      </p:sp>
    </p:spTree>
    <p:extLst>
      <p:ext uri="{BB962C8B-B14F-4D97-AF65-F5344CB8AC3E}">
        <p14:creationId xmlns:p14="http://schemas.microsoft.com/office/powerpoint/2010/main" val="342413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5.pn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customXml" Target="../ink/ink2.xml"/><Relationship Id="rId12"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E34F-7C7F-5762-0AC6-8B2D2C46095A}"/>
              </a:ext>
            </a:extLst>
          </p:cNvPr>
          <p:cNvSpPr>
            <a:spLocks noGrp="1"/>
          </p:cNvSpPr>
          <p:nvPr>
            <p:ph type="ctrTitle"/>
          </p:nvPr>
        </p:nvSpPr>
        <p:spPr>
          <a:xfrm>
            <a:off x="1747037" y="1939203"/>
            <a:ext cx="9144000" cy="3436501"/>
          </a:xfrm>
        </p:spPr>
        <p:txBody>
          <a:bodyPr>
            <a:noAutofit/>
          </a:bodyPr>
          <a:lstStyle/>
          <a:p>
            <a:r>
              <a:rPr lang="sr-Cyrl-RS" sz="7200" b="1" dirty="0"/>
              <a:t>Статистички опис и приказ </a:t>
            </a:r>
            <a:r>
              <a:rPr lang="sr-Cyrl-RS" sz="7200" b="1" dirty="0" err="1"/>
              <a:t>биваријационих</a:t>
            </a:r>
            <a:r>
              <a:rPr lang="sr-Cyrl-RS" sz="7200" b="1" dirty="0"/>
              <a:t> података</a:t>
            </a:r>
            <a:endParaRPr lang="en-GB" sz="7200" b="1" dirty="0"/>
          </a:p>
        </p:txBody>
      </p:sp>
      <p:pic>
        <p:nvPicPr>
          <p:cNvPr id="1026" name="Picture 2" descr="Odeljenje za psihologiju Filozofskog fakulteta u Beogradu: Saveti za ...">
            <a:extLst>
              <a:ext uri="{FF2B5EF4-FFF2-40B4-BE49-F238E27FC236}">
                <a16:creationId xmlns:a16="http://schemas.microsoft.com/office/drawing/2014/main" id="{91AF1F76-ABDF-D651-1DF9-4953D0755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34818" cy="128988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2A1BE624-BE88-BAA6-C078-A4AE7594F242}"/>
              </a:ext>
            </a:extLst>
          </p:cNvPr>
          <p:cNvSpPr txBox="1">
            <a:spLocks/>
          </p:cNvSpPr>
          <p:nvPr/>
        </p:nvSpPr>
        <p:spPr>
          <a:xfrm>
            <a:off x="1747037" y="0"/>
            <a:ext cx="9144000" cy="1289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r-Cyrl-RS" dirty="0">
                <a:solidFill>
                  <a:srgbClr val="9E9FA0"/>
                </a:solidFill>
                <a:latin typeface="Georgia" panose="02040502050405020303" pitchFamily="18" charset="0"/>
                <a:cs typeface="Aptos Serif" panose="02020604070405020304" pitchFamily="18" charset="0"/>
              </a:rPr>
              <a:t>Статистика у психологији 1</a:t>
            </a:r>
          </a:p>
          <a:p>
            <a:pPr algn="l"/>
            <a:r>
              <a:rPr lang="sr-Cyrl-RS" dirty="0">
                <a:solidFill>
                  <a:srgbClr val="9E9FA0"/>
                </a:solidFill>
                <a:latin typeface="Georgia" panose="02040502050405020303" pitchFamily="18" charset="0"/>
                <a:cs typeface="Aptos Serif" panose="02020604070405020304" pitchFamily="18" charset="0"/>
              </a:rPr>
              <a:t>Статистика у истраживању образовања</a:t>
            </a:r>
          </a:p>
          <a:p>
            <a:pPr algn="l"/>
            <a:r>
              <a:rPr lang="sr-Cyrl-RS" sz="1800" dirty="0" err="1">
                <a:solidFill>
                  <a:srgbClr val="9E9FA0"/>
                </a:solidFill>
                <a:latin typeface="Georgia" panose="02040502050405020303" pitchFamily="18" charset="0"/>
                <a:cs typeface="Aptos Serif" panose="02020604070405020304" pitchFamily="18" charset="0"/>
              </a:rPr>
              <a:t>доц</a:t>
            </a:r>
            <a:r>
              <a:rPr lang="sr-Cyrl-RS" sz="1800" dirty="0">
                <a:solidFill>
                  <a:srgbClr val="9E9FA0"/>
                </a:solidFill>
                <a:latin typeface="Georgia" panose="02040502050405020303" pitchFamily="18" charset="0"/>
                <a:cs typeface="Aptos Serif" panose="02020604070405020304" pitchFamily="18" charset="0"/>
              </a:rPr>
              <a:t>. др Анђела Шошкић, 12.11.2024.</a:t>
            </a:r>
          </a:p>
        </p:txBody>
      </p:sp>
    </p:spTree>
    <p:extLst>
      <p:ext uri="{BB962C8B-B14F-4D97-AF65-F5344CB8AC3E}">
        <p14:creationId xmlns:p14="http://schemas.microsoft.com/office/powerpoint/2010/main" val="330644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AC4FD-333A-0FFF-DD22-68CD17656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C4383-5033-49A3-E8A3-A94EBBC12512}"/>
              </a:ext>
            </a:extLst>
          </p:cNvPr>
          <p:cNvSpPr>
            <a:spLocks noGrp="1"/>
          </p:cNvSpPr>
          <p:nvPr>
            <p:ph type="title"/>
          </p:nvPr>
        </p:nvSpPr>
        <p:spPr/>
        <p:txBody>
          <a:bodyPr/>
          <a:lstStyle/>
          <a:p>
            <a:r>
              <a:rPr lang="sr-Cyrl-RS" dirty="0"/>
              <a:t>Статистичка повезаност</a:t>
            </a:r>
            <a:endParaRPr lang="en-GB" dirty="0"/>
          </a:p>
        </p:txBody>
      </p:sp>
      <p:sp>
        <p:nvSpPr>
          <p:cNvPr id="3" name="Content Placeholder 2">
            <a:extLst>
              <a:ext uri="{FF2B5EF4-FFF2-40B4-BE49-F238E27FC236}">
                <a16:creationId xmlns:a16="http://schemas.microsoft.com/office/drawing/2014/main" id="{1DF1ACE0-7919-697E-0162-37D54A906A54}"/>
              </a:ext>
            </a:extLst>
          </p:cNvPr>
          <p:cNvSpPr>
            <a:spLocks noGrp="1"/>
          </p:cNvSpPr>
          <p:nvPr>
            <p:ph idx="1"/>
          </p:nvPr>
        </p:nvSpPr>
        <p:spPr>
          <a:xfrm>
            <a:off x="838200" y="1552575"/>
            <a:ext cx="10515600" cy="4824779"/>
          </a:xfrm>
        </p:spPr>
        <p:txBody>
          <a:bodyPr>
            <a:normAutofit fontScale="70000" lnSpcReduction="20000"/>
          </a:bodyPr>
          <a:lstStyle/>
          <a:p>
            <a:pPr>
              <a:lnSpc>
                <a:spcPct val="150000"/>
              </a:lnSpc>
            </a:pPr>
            <a:r>
              <a:rPr lang="sr-Cyrl-RS" b="1" dirty="0"/>
              <a:t>Постоји правилност </a:t>
            </a:r>
            <a:r>
              <a:rPr lang="sr-Cyrl-RS" dirty="0"/>
              <a:t>у начину на који се </a:t>
            </a:r>
            <a:r>
              <a:rPr lang="sr-Cyrl-RS" dirty="0" err="1"/>
              <a:t>упарују</a:t>
            </a:r>
            <a:r>
              <a:rPr lang="sr-Cyrl-RS" dirty="0"/>
              <a:t> вредности две (или више) варијабли</a:t>
            </a:r>
          </a:p>
          <a:p>
            <a:pPr>
              <a:lnSpc>
                <a:spcPct val="150000"/>
              </a:lnSpc>
            </a:pPr>
            <a:r>
              <a:rPr lang="sr-Cyrl-RS" dirty="0"/>
              <a:t>За нумеричке варијабле: </a:t>
            </a:r>
            <a:r>
              <a:rPr lang="sr-Cyrl-RS" b="1" dirty="0"/>
              <a:t>корелација</a:t>
            </a:r>
            <a:endParaRPr lang="sr-Cyrl-RS" dirty="0"/>
          </a:p>
          <a:p>
            <a:pPr lvl="1">
              <a:lnSpc>
                <a:spcPct val="150000"/>
              </a:lnSpc>
            </a:pPr>
            <a:r>
              <a:rPr lang="sr-Cyrl-RS" dirty="0"/>
              <a:t>Нпр. већа вредност на једној варијабли чешће се јавља са већим вредностима на другој варијабли (или мањим!)</a:t>
            </a:r>
          </a:p>
          <a:p>
            <a:pPr lvl="1">
              <a:lnSpc>
                <a:spcPct val="150000"/>
              </a:lnSpc>
            </a:pPr>
            <a:r>
              <a:rPr lang="sr-Cyrl-RS" dirty="0"/>
              <a:t>У времену: нпр. повећање једне вредности доводи до повећања/смањења друге</a:t>
            </a:r>
          </a:p>
          <a:p>
            <a:pPr>
              <a:lnSpc>
                <a:spcPct val="150000"/>
              </a:lnSpc>
            </a:pPr>
            <a:r>
              <a:rPr lang="sr-Cyrl-RS" dirty="0"/>
              <a:t>За категоричке варијабле: </a:t>
            </a:r>
            <a:r>
              <a:rPr lang="sr-Cyrl-RS" b="1" dirty="0"/>
              <a:t>асоцијација</a:t>
            </a:r>
          </a:p>
          <a:p>
            <a:pPr lvl="1">
              <a:lnSpc>
                <a:spcPct val="150000"/>
              </a:lnSpc>
            </a:pPr>
            <a:r>
              <a:rPr lang="sr-Cyrl-RS" dirty="0"/>
              <a:t>Нпр. припадност некој групи на једној варијабли чешће је праћена припадношћу неким категоријама друге варијабле</a:t>
            </a:r>
          </a:p>
          <a:p>
            <a:pPr lvl="1">
              <a:lnSpc>
                <a:spcPct val="150000"/>
              </a:lnSpc>
            </a:pPr>
            <a:r>
              <a:rPr lang="sr-Cyrl-RS" dirty="0"/>
              <a:t>У времену: нпр. промена припадности групи на једној варијабли чешће ће довести до промене групне припадности на другој варијабли</a:t>
            </a:r>
          </a:p>
        </p:txBody>
      </p:sp>
      <p:cxnSp>
        <p:nvCxnSpPr>
          <p:cNvPr id="5" name="Straight Connector 4">
            <a:extLst>
              <a:ext uri="{FF2B5EF4-FFF2-40B4-BE49-F238E27FC236}">
                <a16:creationId xmlns:a16="http://schemas.microsoft.com/office/drawing/2014/main" id="{820DB159-B81B-19F1-F2C6-B104E207E9AE}"/>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E25E66F3-8E01-3DEF-A10C-35B42EF0A8DA}"/>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3F9C2D84-EB46-9A36-3104-6EA3C187A8E9}"/>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2. Статистичка независност и повезаност две варијабле</a:t>
            </a:r>
            <a:endParaRPr lang="ru-RU" i="1" dirty="0">
              <a:solidFill>
                <a:srgbClr val="9E9FA0"/>
              </a:solidFill>
            </a:endParaRPr>
          </a:p>
        </p:txBody>
      </p:sp>
    </p:spTree>
    <p:extLst>
      <p:ext uri="{BB962C8B-B14F-4D97-AF65-F5344CB8AC3E}">
        <p14:creationId xmlns:p14="http://schemas.microsoft.com/office/powerpoint/2010/main" val="40616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4EA3-63D8-4D49-1D95-0842A7DF0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FF5F7-7DF3-66BA-3E69-87B1B53F8ADF}"/>
              </a:ext>
            </a:extLst>
          </p:cNvPr>
          <p:cNvSpPr>
            <a:spLocks noGrp="1"/>
          </p:cNvSpPr>
          <p:nvPr>
            <p:ph type="title"/>
          </p:nvPr>
        </p:nvSpPr>
        <p:spPr/>
        <p:txBody>
          <a:bodyPr/>
          <a:lstStyle/>
          <a:p>
            <a:r>
              <a:rPr lang="sr-Cyrl-RS" dirty="0"/>
              <a:t>Статистичка независност</a:t>
            </a:r>
            <a:endParaRPr lang="en-GB" dirty="0"/>
          </a:p>
        </p:txBody>
      </p:sp>
      <p:sp>
        <p:nvSpPr>
          <p:cNvPr id="3" name="Content Placeholder 2">
            <a:extLst>
              <a:ext uri="{FF2B5EF4-FFF2-40B4-BE49-F238E27FC236}">
                <a16:creationId xmlns:a16="http://schemas.microsoft.com/office/drawing/2014/main" id="{23478462-F92F-904F-AD22-0080E9ABA10A}"/>
              </a:ext>
            </a:extLst>
          </p:cNvPr>
          <p:cNvSpPr>
            <a:spLocks noGrp="1"/>
          </p:cNvSpPr>
          <p:nvPr>
            <p:ph idx="1"/>
          </p:nvPr>
        </p:nvSpPr>
        <p:spPr/>
        <p:txBody>
          <a:bodyPr>
            <a:normAutofit/>
          </a:bodyPr>
          <a:lstStyle/>
          <a:p>
            <a:pPr>
              <a:lnSpc>
                <a:spcPct val="150000"/>
              </a:lnSpc>
            </a:pPr>
            <a:r>
              <a:rPr lang="sr-Cyrl-RS" b="1" dirty="0"/>
              <a:t>Не постоји правилност </a:t>
            </a:r>
            <a:r>
              <a:rPr lang="sr-Cyrl-RS" dirty="0"/>
              <a:t>у начину на који се </a:t>
            </a:r>
            <a:r>
              <a:rPr lang="sr-Cyrl-RS" dirty="0" err="1"/>
              <a:t>упарују</a:t>
            </a:r>
            <a:r>
              <a:rPr lang="sr-Cyrl-RS" dirty="0"/>
              <a:t> вредности две (или више) варијабли</a:t>
            </a:r>
          </a:p>
          <a:p>
            <a:pPr lvl="1">
              <a:lnSpc>
                <a:spcPct val="150000"/>
              </a:lnSpc>
            </a:pPr>
            <a:r>
              <a:rPr lang="sr-Cyrl-RS" dirty="0"/>
              <a:t>За сваки ниво или вредност једне варијабле, иста је расподела вредности друге варијабле</a:t>
            </a:r>
          </a:p>
          <a:p>
            <a:pPr lvl="2">
              <a:lnSpc>
                <a:spcPct val="150000"/>
              </a:lnSpc>
            </a:pPr>
            <a:r>
              <a:rPr lang="sr-Cyrl-RS" dirty="0"/>
              <a:t>На сваком нивоу једне варијабле добија се маргинална, </a:t>
            </a:r>
            <a:r>
              <a:rPr lang="sr-Cyrl-RS" dirty="0" err="1"/>
              <a:t>униваријациона</a:t>
            </a:r>
            <a:r>
              <a:rPr lang="sr-Cyrl-RS" dirty="0"/>
              <a:t> расподела друге варијабле</a:t>
            </a:r>
          </a:p>
        </p:txBody>
      </p:sp>
      <p:cxnSp>
        <p:nvCxnSpPr>
          <p:cNvPr id="5" name="Straight Connector 4">
            <a:extLst>
              <a:ext uri="{FF2B5EF4-FFF2-40B4-BE49-F238E27FC236}">
                <a16:creationId xmlns:a16="http://schemas.microsoft.com/office/drawing/2014/main" id="{78A98577-5386-9E1D-FCEF-86BE3F4C8E8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498B2B86-E51D-FDE1-473D-FE95E1C07B70}"/>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7D30F7BC-07F9-0378-23FD-8291F287D83A}"/>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2. Статистичка независност и повезаност две варијабле</a:t>
            </a:r>
            <a:endParaRPr lang="ru-RU" i="1" dirty="0">
              <a:solidFill>
                <a:srgbClr val="9E9FA0"/>
              </a:solidFill>
            </a:endParaRPr>
          </a:p>
        </p:txBody>
      </p:sp>
    </p:spTree>
    <p:extLst>
      <p:ext uri="{BB962C8B-B14F-4D97-AF65-F5344CB8AC3E}">
        <p14:creationId xmlns:p14="http://schemas.microsoft.com/office/powerpoint/2010/main" val="117117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596ED-88EE-B250-DBAB-49A48F5DE20F}"/>
              </a:ext>
            </a:extLst>
          </p:cNvPr>
          <p:cNvSpPr>
            <a:spLocks noGrp="1"/>
          </p:cNvSpPr>
          <p:nvPr>
            <p:ph type="title"/>
          </p:nvPr>
        </p:nvSpPr>
        <p:spPr/>
        <p:txBody>
          <a:bodyPr/>
          <a:lstStyle/>
          <a:p>
            <a:r>
              <a:rPr lang="sr-Cyrl-RS" dirty="0"/>
              <a:t>Математички гледано</a:t>
            </a:r>
            <a:endParaRPr lang="en-GB" dirty="0"/>
          </a:p>
        </p:txBody>
      </p:sp>
      <p:pic>
        <p:nvPicPr>
          <p:cNvPr id="7" name="Content Placeholder 6">
            <a:extLst>
              <a:ext uri="{FF2B5EF4-FFF2-40B4-BE49-F238E27FC236}">
                <a16:creationId xmlns:a16="http://schemas.microsoft.com/office/drawing/2014/main" id="{25D49617-78AB-8640-AFAC-A12002A3231A}"/>
              </a:ext>
            </a:extLst>
          </p:cNvPr>
          <p:cNvPicPr>
            <a:picLocks noGrp="1" noChangeAspect="1"/>
          </p:cNvPicPr>
          <p:nvPr>
            <p:ph sz="half" idx="1"/>
          </p:nvPr>
        </p:nvPicPr>
        <p:blipFill>
          <a:blip r:embed="rId3"/>
          <a:stretch>
            <a:fillRect/>
          </a:stretch>
        </p:blipFill>
        <p:spPr>
          <a:xfrm>
            <a:off x="838200" y="2292503"/>
            <a:ext cx="6289544" cy="3202299"/>
          </a:xfrm>
        </p:spPr>
      </p:pic>
      <p:sp>
        <p:nvSpPr>
          <p:cNvPr id="5" name="Content Placeholder 4">
            <a:extLst>
              <a:ext uri="{FF2B5EF4-FFF2-40B4-BE49-F238E27FC236}">
                <a16:creationId xmlns:a16="http://schemas.microsoft.com/office/drawing/2014/main" id="{EF4F79B1-C363-343D-0B1E-1BFCBF40B067}"/>
              </a:ext>
            </a:extLst>
          </p:cNvPr>
          <p:cNvSpPr>
            <a:spLocks noGrp="1"/>
          </p:cNvSpPr>
          <p:nvPr>
            <p:ph sz="half" idx="2"/>
          </p:nvPr>
        </p:nvSpPr>
        <p:spPr>
          <a:xfrm>
            <a:off x="7291754" y="1825625"/>
            <a:ext cx="4062046" cy="4351338"/>
          </a:xfrm>
        </p:spPr>
        <p:txBody>
          <a:bodyPr/>
          <a:lstStyle/>
          <a:p>
            <a:r>
              <a:rPr lang="sr-Latn-RS" b="1" dirty="0"/>
              <a:t>p</a:t>
            </a:r>
            <a:r>
              <a:rPr lang="es-ES" b="1" dirty="0"/>
              <a:t>(x, y) = </a:t>
            </a:r>
            <a:r>
              <a:rPr lang="sr-Latn-RS" b="1" dirty="0"/>
              <a:t>p</a:t>
            </a:r>
            <a:r>
              <a:rPr lang="es-ES" b="1" dirty="0"/>
              <a:t>(x)</a:t>
            </a:r>
            <a:r>
              <a:rPr lang="sr-Latn-RS" b="1" dirty="0"/>
              <a:t>p</a:t>
            </a:r>
            <a:r>
              <a:rPr lang="es-ES" b="1" dirty="0"/>
              <a:t>(y)</a:t>
            </a:r>
            <a:r>
              <a:rPr lang="sr-Latn-RS" b="1" dirty="0"/>
              <a:t> </a:t>
            </a:r>
            <a:r>
              <a:rPr lang="sr-Cyrl-RS" dirty="0"/>
              <a:t>за сваку ћелију</a:t>
            </a:r>
            <a:endParaRPr lang="en-GB" dirty="0"/>
          </a:p>
          <a:p>
            <a:pPr lvl="1"/>
            <a:r>
              <a:rPr lang="sr-Cyrl-RS" dirty="0">
                <a:solidFill>
                  <a:srgbClr val="7E001B"/>
                </a:solidFill>
              </a:rPr>
              <a:t>У примеру на слици видимо да то није случај</a:t>
            </a:r>
          </a:p>
          <a:p>
            <a:endParaRPr lang="en-GB" dirty="0"/>
          </a:p>
        </p:txBody>
      </p:sp>
      <p:cxnSp>
        <p:nvCxnSpPr>
          <p:cNvPr id="8" name="Straight Connector 7">
            <a:extLst>
              <a:ext uri="{FF2B5EF4-FFF2-40B4-BE49-F238E27FC236}">
                <a16:creationId xmlns:a16="http://schemas.microsoft.com/office/drawing/2014/main" id="{0D226117-1D15-4BE1-EA48-0A0B9927B2E7}"/>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F31E43B-2489-FFD1-3E68-E9C6BAC54FC5}"/>
              </a:ext>
            </a:extLst>
          </p:cNvPr>
          <p:cNvPicPr>
            <a:picLocks noChangeAspect="1"/>
          </p:cNvPicPr>
          <p:nvPr/>
        </p:nvPicPr>
        <p:blipFill>
          <a:blip r:embed="rId4"/>
          <a:stretch>
            <a:fillRect/>
          </a:stretch>
        </p:blipFill>
        <p:spPr>
          <a:xfrm>
            <a:off x="11002592" y="6132435"/>
            <a:ext cx="976144" cy="658941"/>
          </a:xfrm>
          <a:prstGeom prst="rect">
            <a:avLst/>
          </a:prstGeom>
          <a:ln>
            <a:solidFill>
              <a:srgbClr val="7E001B"/>
            </a:solidFill>
          </a:ln>
        </p:spPr>
      </p:pic>
      <p:sp>
        <p:nvSpPr>
          <p:cNvPr id="10" name="TextBox 9">
            <a:extLst>
              <a:ext uri="{FF2B5EF4-FFF2-40B4-BE49-F238E27FC236}">
                <a16:creationId xmlns:a16="http://schemas.microsoft.com/office/drawing/2014/main" id="{F7CB66E7-83B4-769C-4860-74F094E3D902}"/>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2. Статистичка независност и повезаност две варијабле</a:t>
            </a:r>
            <a:endParaRPr lang="ru-RU" i="1" dirty="0">
              <a:solidFill>
                <a:srgbClr val="9E9FA0"/>
              </a:solidFill>
            </a:endParaRPr>
          </a:p>
        </p:txBody>
      </p:sp>
      <p:sp>
        <p:nvSpPr>
          <p:cNvPr id="3" name="Oval 2">
            <a:extLst>
              <a:ext uri="{FF2B5EF4-FFF2-40B4-BE49-F238E27FC236}">
                <a16:creationId xmlns:a16="http://schemas.microsoft.com/office/drawing/2014/main" id="{679C0073-3334-7935-9190-CA5A12F6255A}"/>
              </a:ext>
            </a:extLst>
          </p:cNvPr>
          <p:cNvSpPr/>
          <p:nvPr/>
        </p:nvSpPr>
        <p:spPr>
          <a:xfrm>
            <a:off x="1238251" y="3166947"/>
            <a:ext cx="685800" cy="395403"/>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F8CAB86D-BCDA-64F3-2CC9-1B2D9693B3B2}"/>
              </a:ext>
            </a:extLst>
          </p:cNvPr>
          <p:cNvSpPr/>
          <p:nvPr/>
        </p:nvSpPr>
        <p:spPr>
          <a:xfrm>
            <a:off x="1238251" y="5099399"/>
            <a:ext cx="685800" cy="395403"/>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2EE88DA-EA0E-5E97-DDE4-BC96493A793F}"/>
              </a:ext>
            </a:extLst>
          </p:cNvPr>
          <p:cNvSpPr/>
          <p:nvPr/>
        </p:nvSpPr>
        <p:spPr>
          <a:xfrm>
            <a:off x="6323918" y="3166947"/>
            <a:ext cx="685800" cy="395403"/>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93314F66-3A38-713E-FCDF-9ACC04254827}"/>
              </a:ext>
            </a:extLst>
          </p:cNvPr>
          <p:cNvCxnSpPr>
            <a:stCxn id="3" idx="4"/>
            <a:endCxn id="4" idx="0"/>
          </p:cNvCxnSpPr>
          <p:nvPr/>
        </p:nvCxnSpPr>
        <p:spPr>
          <a:xfrm>
            <a:off x="1581151" y="3562350"/>
            <a:ext cx="0" cy="1537049"/>
          </a:xfrm>
          <a:prstGeom prst="straightConnector1">
            <a:avLst/>
          </a:prstGeom>
          <a:ln>
            <a:solidFill>
              <a:srgbClr val="7E001B"/>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3A2AD1BF-B7BB-3812-6F93-CB3B7F8481E4}"/>
              </a:ext>
            </a:extLst>
          </p:cNvPr>
          <p:cNvCxnSpPr>
            <a:stCxn id="3" idx="6"/>
            <a:endCxn id="6" idx="2"/>
          </p:cNvCxnSpPr>
          <p:nvPr/>
        </p:nvCxnSpPr>
        <p:spPr>
          <a:xfrm>
            <a:off x="1924051" y="3364649"/>
            <a:ext cx="4399867" cy="0"/>
          </a:xfrm>
          <a:prstGeom prst="straightConnector1">
            <a:avLst/>
          </a:prstGeom>
          <a:ln>
            <a:solidFill>
              <a:srgbClr val="7E001B"/>
            </a:solidFill>
            <a:tailEnd type="triangle"/>
          </a:ln>
        </p:spPr>
        <p:style>
          <a:lnRef idx="3">
            <a:schemeClr val="accent2"/>
          </a:lnRef>
          <a:fillRef idx="0">
            <a:schemeClr val="accent2"/>
          </a:fillRef>
          <a:effectRef idx="2">
            <a:schemeClr val="accent2"/>
          </a:effectRef>
          <a:fontRef idx="minor">
            <a:schemeClr val="tx1"/>
          </a:fontRef>
        </p:style>
      </p:cxnSp>
      <p:sp>
        <p:nvSpPr>
          <p:cNvPr id="16" name="Oval 15">
            <a:extLst>
              <a:ext uri="{FF2B5EF4-FFF2-40B4-BE49-F238E27FC236}">
                <a16:creationId xmlns:a16="http://schemas.microsoft.com/office/drawing/2014/main" id="{FD49F641-3F29-C525-B0B8-1E6489F16762}"/>
              </a:ext>
            </a:extLst>
          </p:cNvPr>
          <p:cNvSpPr/>
          <p:nvPr/>
        </p:nvSpPr>
        <p:spPr>
          <a:xfrm>
            <a:off x="3162301" y="3804580"/>
            <a:ext cx="685800" cy="395403"/>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B3409EE-A124-151E-751F-8F0C54D98B53}"/>
              </a:ext>
            </a:extLst>
          </p:cNvPr>
          <p:cNvSpPr/>
          <p:nvPr/>
        </p:nvSpPr>
        <p:spPr>
          <a:xfrm>
            <a:off x="3162301" y="5089621"/>
            <a:ext cx="685800" cy="395403"/>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09EA36C-33BB-BD95-122C-C1EDB9CC11FF}"/>
              </a:ext>
            </a:extLst>
          </p:cNvPr>
          <p:cNvSpPr/>
          <p:nvPr/>
        </p:nvSpPr>
        <p:spPr>
          <a:xfrm>
            <a:off x="6263055" y="3804580"/>
            <a:ext cx="685800" cy="395403"/>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DC3D187D-1BCB-9BCC-DEE7-A5200075B3EE}"/>
              </a:ext>
            </a:extLst>
          </p:cNvPr>
          <p:cNvCxnSpPr>
            <a:stCxn id="16" idx="4"/>
            <a:endCxn id="17" idx="0"/>
          </p:cNvCxnSpPr>
          <p:nvPr/>
        </p:nvCxnSpPr>
        <p:spPr>
          <a:xfrm>
            <a:off x="3505201" y="4199983"/>
            <a:ext cx="0" cy="889638"/>
          </a:xfrm>
          <a:prstGeom prst="straightConnector1">
            <a:avLst/>
          </a:prstGeom>
          <a:ln>
            <a:solidFill>
              <a:srgbClr val="7E001B"/>
            </a:solidFill>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395F7495-7D27-2321-B598-1D0E2ABEDC9F}"/>
              </a:ext>
            </a:extLst>
          </p:cNvPr>
          <p:cNvCxnSpPr>
            <a:stCxn id="16" idx="6"/>
            <a:endCxn id="18" idx="2"/>
          </p:cNvCxnSpPr>
          <p:nvPr/>
        </p:nvCxnSpPr>
        <p:spPr>
          <a:xfrm>
            <a:off x="3848101" y="4002282"/>
            <a:ext cx="2414954" cy="0"/>
          </a:xfrm>
          <a:prstGeom prst="straightConnector1">
            <a:avLst/>
          </a:prstGeom>
          <a:ln>
            <a:solidFill>
              <a:srgbClr val="7E001B"/>
            </a:solidFill>
            <a:tailEnd type="triangle"/>
          </a:ln>
        </p:spPr>
        <p:style>
          <a:lnRef idx="3">
            <a:schemeClr val="accent2"/>
          </a:lnRef>
          <a:fillRef idx="0">
            <a:schemeClr val="accent2"/>
          </a:fillRef>
          <a:effectRef idx="2">
            <a:schemeClr val="accent2"/>
          </a:effectRef>
          <a:fontRef idx="minor">
            <a:schemeClr val="tx1"/>
          </a:fontRef>
        </p:style>
      </p:cxnSp>
      <p:sp>
        <p:nvSpPr>
          <p:cNvPr id="23" name="Oval 22">
            <a:extLst>
              <a:ext uri="{FF2B5EF4-FFF2-40B4-BE49-F238E27FC236}">
                <a16:creationId xmlns:a16="http://schemas.microsoft.com/office/drawing/2014/main" id="{AA69CA54-BB26-74F0-98FC-C4B51427C1F1}"/>
              </a:ext>
            </a:extLst>
          </p:cNvPr>
          <p:cNvSpPr/>
          <p:nvPr/>
        </p:nvSpPr>
        <p:spPr>
          <a:xfrm>
            <a:off x="6263055" y="5164086"/>
            <a:ext cx="685800" cy="395403"/>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79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6" grpId="0" animBg="1"/>
      <p:bldP spid="17" grpId="0" animBg="1"/>
      <p:bldP spid="18"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C145-EB56-299D-BCF2-685A4577EFA2}"/>
              </a:ext>
            </a:extLst>
          </p:cNvPr>
          <p:cNvSpPr>
            <a:spLocks noGrp="1"/>
          </p:cNvSpPr>
          <p:nvPr>
            <p:ph type="title"/>
          </p:nvPr>
        </p:nvSpPr>
        <p:spPr/>
        <p:txBody>
          <a:bodyPr/>
          <a:lstStyle/>
          <a:p>
            <a:r>
              <a:rPr lang="sr-Cyrl-RS" dirty="0"/>
              <a:t>Статистичка повезаност</a:t>
            </a:r>
            <a:endParaRPr lang="en-GB" dirty="0"/>
          </a:p>
        </p:txBody>
      </p:sp>
      <p:sp>
        <p:nvSpPr>
          <p:cNvPr id="3" name="Content Placeholder 2">
            <a:extLst>
              <a:ext uri="{FF2B5EF4-FFF2-40B4-BE49-F238E27FC236}">
                <a16:creationId xmlns:a16="http://schemas.microsoft.com/office/drawing/2014/main" id="{41A8FB83-4817-33C5-979F-104480FE8BF7}"/>
              </a:ext>
            </a:extLst>
          </p:cNvPr>
          <p:cNvSpPr>
            <a:spLocks noGrp="1"/>
          </p:cNvSpPr>
          <p:nvPr>
            <p:ph idx="1"/>
          </p:nvPr>
        </p:nvSpPr>
        <p:spPr>
          <a:xfrm>
            <a:off x="838200" y="1943100"/>
            <a:ext cx="10515600" cy="4149473"/>
          </a:xfrm>
        </p:spPr>
        <p:txBody>
          <a:bodyPr>
            <a:normAutofit/>
          </a:bodyPr>
          <a:lstStyle/>
          <a:p>
            <a:r>
              <a:rPr lang="sr-Cyrl-RS" sz="2400" dirty="0"/>
              <a:t>Постојање повезаности </a:t>
            </a:r>
            <a:r>
              <a:rPr lang="sr-Cyrl-RS" sz="2400" b="1" dirty="0"/>
              <a:t>не значи </a:t>
            </a:r>
            <a:r>
              <a:rPr lang="sr-Cyrl-RS" sz="2400" dirty="0"/>
              <a:t>да нешто важи за већину испитаника из неке групе или за већину испитаника са изнад/</a:t>
            </a:r>
            <a:r>
              <a:rPr lang="sr-Cyrl-RS" sz="2400" dirty="0" err="1"/>
              <a:t>исподпросечним</a:t>
            </a:r>
            <a:r>
              <a:rPr lang="sr-Cyrl-RS" sz="2400" dirty="0"/>
              <a:t> вредностима на нумеричкој варијабли!</a:t>
            </a:r>
          </a:p>
          <a:p>
            <a:r>
              <a:rPr lang="sr-Cyrl-RS" sz="2400" dirty="0"/>
              <a:t>Поред постојања повезаности, важна је и њена јачина!</a:t>
            </a:r>
          </a:p>
          <a:p>
            <a:r>
              <a:rPr lang="sr-Cyrl-RS" sz="2400" dirty="0">
                <a:solidFill>
                  <a:srgbClr val="7E001B"/>
                </a:solidFill>
              </a:rPr>
              <a:t>Пример: избор играчака код дечака и девојчица</a:t>
            </a:r>
          </a:p>
        </p:txBody>
      </p:sp>
      <p:cxnSp>
        <p:nvCxnSpPr>
          <p:cNvPr id="4" name="Straight Connector 3">
            <a:extLst>
              <a:ext uri="{FF2B5EF4-FFF2-40B4-BE49-F238E27FC236}">
                <a16:creationId xmlns:a16="http://schemas.microsoft.com/office/drawing/2014/main" id="{B5B704CE-012C-FA69-072A-9FA5B859C01A}"/>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EECFF6F-71BB-94AE-85D9-435FCE17A814}"/>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2F132398-2D84-9BE2-92FE-130B570058DB}"/>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2. Статистичка независност и повезаност две варијабле</a:t>
            </a:r>
            <a:endParaRPr lang="ru-RU" i="1" dirty="0">
              <a:solidFill>
                <a:srgbClr val="9E9FA0"/>
              </a:solidFill>
            </a:endParaRPr>
          </a:p>
        </p:txBody>
      </p:sp>
      <p:graphicFrame>
        <p:nvGraphicFramePr>
          <p:cNvPr id="7" name="Group 40">
            <a:extLst>
              <a:ext uri="{FF2B5EF4-FFF2-40B4-BE49-F238E27FC236}">
                <a16:creationId xmlns:a16="http://schemas.microsoft.com/office/drawing/2014/main" id="{CC6093E7-C479-8354-72D8-9E2FD48C5FF5}"/>
              </a:ext>
            </a:extLst>
          </p:cNvPr>
          <p:cNvGraphicFramePr>
            <a:graphicFrameLocks noGrp="1"/>
          </p:cNvGraphicFramePr>
          <p:nvPr>
            <p:extLst>
              <p:ext uri="{D42A27DB-BD31-4B8C-83A1-F6EECF244321}">
                <p14:modId xmlns:p14="http://schemas.microsoft.com/office/powerpoint/2010/main" val="649171335"/>
              </p:ext>
            </p:extLst>
          </p:nvPr>
        </p:nvGraphicFramePr>
        <p:xfrm>
          <a:off x="1928813" y="4162174"/>
          <a:ext cx="8334374" cy="1930400"/>
        </p:xfrm>
        <a:graphic>
          <a:graphicData uri="http://schemas.openxmlformats.org/drawingml/2006/table">
            <a:tbl>
              <a:tblPr/>
              <a:tblGrid>
                <a:gridCol w="2132047">
                  <a:extLst>
                    <a:ext uri="{9D8B030D-6E8A-4147-A177-3AD203B41FA5}">
                      <a16:colId xmlns:a16="http://schemas.microsoft.com/office/drawing/2014/main" val="20000"/>
                    </a:ext>
                  </a:extLst>
                </a:gridCol>
                <a:gridCol w="1162935">
                  <a:extLst>
                    <a:ext uri="{9D8B030D-6E8A-4147-A177-3AD203B41FA5}">
                      <a16:colId xmlns:a16="http://schemas.microsoft.com/office/drawing/2014/main" val="20001"/>
                    </a:ext>
                  </a:extLst>
                </a:gridCol>
                <a:gridCol w="1259848">
                  <a:extLst>
                    <a:ext uri="{9D8B030D-6E8A-4147-A177-3AD203B41FA5}">
                      <a16:colId xmlns:a16="http://schemas.microsoft.com/office/drawing/2014/main" val="3718662436"/>
                    </a:ext>
                  </a:extLst>
                </a:gridCol>
                <a:gridCol w="1259848">
                  <a:extLst>
                    <a:ext uri="{9D8B030D-6E8A-4147-A177-3AD203B41FA5}">
                      <a16:colId xmlns:a16="http://schemas.microsoft.com/office/drawing/2014/main" val="2667390761"/>
                    </a:ext>
                  </a:extLst>
                </a:gridCol>
                <a:gridCol w="1259848">
                  <a:extLst>
                    <a:ext uri="{9D8B030D-6E8A-4147-A177-3AD203B41FA5}">
                      <a16:colId xmlns:a16="http://schemas.microsoft.com/office/drawing/2014/main" val="20002"/>
                    </a:ext>
                  </a:extLst>
                </a:gridCol>
                <a:gridCol w="1259848">
                  <a:extLst>
                    <a:ext uri="{9D8B030D-6E8A-4147-A177-3AD203B41FA5}">
                      <a16:colId xmlns:a16="http://schemas.microsoft.com/office/drawing/2014/main" val="1615409866"/>
                    </a:ext>
                  </a:extLst>
                </a:gridCol>
              </a:tblGrid>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lang="en-GB" sz="2400" dirty="0" err="1"/>
                        <a:t>p</a:t>
                      </a:r>
                      <a:r>
                        <a:rPr lang="en-GB" sz="2400" baseline="-25000" dirty="0" err="1"/>
                        <a:t>ij</a:t>
                      </a:r>
                      <a:r>
                        <a:rPr lang="en-GB" sz="2400" baseline="30000" dirty="0"/>
                        <a:t>(red)​</a:t>
                      </a:r>
                      <a:endParaRPr kumimoji="0" lang="en-US" sz="2400" b="0" i="0" u="none" strike="noStrike" cap="none" normalizeH="0" baseline="3000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пушке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rPr>
                        <a:t>лутке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rPr>
                        <a:t>коцке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остало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укупно</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дечаци</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rPr>
                        <a:t>15</a:t>
                      </a:r>
                      <a:r>
                        <a:rPr kumimoji="0" lang="en-US" sz="1800" b="0" i="0" u="none" strike="noStrike" cap="none" normalizeH="0" baseline="0" dirty="0">
                          <a:ln>
                            <a:noFill/>
                          </a:ln>
                          <a:solidFill>
                            <a:schemeClr val="tx1"/>
                          </a:solidFill>
                          <a:effectLst/>
                          <a:latin typeface="+mn-lt"/>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rPr>
                        <a:t>5%</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rPr>
                        <a:t>35%</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lang="sr-Cyrl-RS" sz="1800" b="0" i="0" u="none" strike="noStrike" cap="none" normalizeH="0" baseline="0" dirty="0">
                          <a:ln>
                            <a:noFill/>
                          </a:ln>
                          <a:solidFill>
                            <a:schemeClr val="tx1"/>
                          </a:solidFill>
                          <a:effectLst/>
                          <a:latin typeface="+mn-lt"/>
                        </a:rPr>
                        <a:t>25</a:t>
                      </a:r>
                      <a:r>
                        <a:rPr kumimoji="0" lang="en-US" sz="1800" b="0" i="0" u="none" strike="noStrike" cap="none" normalizeH="0" baseline="0" dirty="0">
                          <a:ln>
                            <a:noFill/>
                          </a:ln>
                          <a:solidFill>
                            <a:schemeClr val="tx1"/>
                          </a:solidFill>
                          <a:effectLst/>
                          <a:latin typeface="+mn-lt"/>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девојчице</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rPr>
                        <a:t>5</a:t>
                      </a:r>
                      <a:r>
                        <a:rPr kumimoji="0" lang="en-US" sz="1800" b="0" i="0" u="none" strike="noStrike" cap="none" normalizeH="0" baseline="0" dirty="0">
                          <a:ln>
                            <a:noFill/>
                          </a:ln>
                          <a:solidFill>
                            <a:schemeClr val="tx1"/>
                          </a:solidFill>
                          <a:effectLst/>
                          <a:latin typeface="+mn-lt"/>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rPr>
                        <a:t>15%</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rPr>
                        <a:t>35%</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lang="sr-Cyrl-RS" sz="1800" b="0" i="0" u="none" strike="noStrike" cap="none" normalizeH="0" baseline="0" dirty="0">
                          <a:ln>
                            <a:noFill/>
                          </a:ln>
                          <a:solidFill>
                            <a:schemeClr val="tx1"/>
                          </a:solidFill>
                          <a:effectLst/>
                          <a:latin typeface="+mn-lt"/>
                        </a:rPr>
                        <a:t>25</a:t>
                      </a:r>
                      <a:r>
                        <a:rPr kumimoji="0" lang="en-US" sz="1800" b="0" i="0" u="none" strike="noStrike" cap="none" normalizeH="0" baseline="0" dirty="0">
                          <a:ln>
                            <a:noFill/>
                          </a:ln>
                          <a:solidFill>
                            <a:schemeClr val="tx1"/>
                          </a:solidFill>
                          <a:effectLst/>
                          <a:latin typeface="+mn-lt"/>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cs typeface="Arial" charset="0"/>
                        </a:rPr>
                        <a:t>укупно</a:t>
                      </a:r>
                      <a:endParaRPr kumimoji="0" lang="en-US" sz="1800" b="1"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20</a:t>
                      </a:r>
                      <a:r>
                        <a:rPr kumimoji="0" lang="en-US" sz="1800" b="1" i="0" u="none" strike="noStrike" cap="none" normalizeH="0" baseline="0" dirty="0">
                          <a:ln>
                            <a:noFill/>
                          </a:ln>
                          <a:solidFill>
                            <a:schemeClr val="tx1"/>
                          </a:solidFill>
                          <a:effectLst/>
                          <a:latin typeface="+mn-lt"/>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20%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35%</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lang="sr-Cyrl-RS" sz="1800" b="1" i="0" u="none" strike="noStrike" cap="none" normalizeH="0" baseline="0" dirty="0">
                          <a:ln>
                            <a:noFill/>
                          </a:ln>
                          <a:solidFill>
                            <a:schemeClr val="tx1"/>
                          </a:solidFill>
                          <a:effectLst/>
                          <a:latin typeface="+mn-lt"/>
                        </a:rPr>
                        <a:t>25</a:t>
                      </a:r>
                      <a:r>
                        <a:rPr kumimoji="0" lang="en-US" sz="1800" b="1" i="0" u="none" strike="noStrike" cap="none" normalizeH="0" baseline="0" dirty="0">
                          <a:ln>
                            <a:noFill/>
                          </a:ln>
                          <a:solidFill>
                            <a:schemeClr val="tx1"/>
                          </a:solidFill>
                          <a:effectLst/>
                          <a:latin typeface="+mn-lt"/>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771339"/>
                  </a:ext>
                </a:extLst>
              </a:tr>
            </a:tbl>
          </a:graphicData>
        </a:graphic>
      </p:graphicFrame>
      <p:sp>
        <p:nvSpPr>
          <p:cNvPr id="8" name="Rectangle: Rounded Corners 7">
            <a:extLst>
              <a:ext uri="{FF2B5EF4-FFF2-40B4-BE49-F238E27FC236}">
                <a16:creationId xmlns:a16="http://schemas.microsoft.com/office/drawing/2014/main" id="{816853C1-2BFC-5F76-0851-B7A269EC93A7}"/>
              </a:ext>
            </a:extLst>
          </p:cNvPr>
          <p:cNvSpPr/>
          <p:nvPr/>
        </p:nvSpPr>
        <p:spPr>
          <a:xfrm>
            <a:off x="4067175" y="4667250"/>
            <a:ext cx="2447925" cy="962025"/>
          </a:xfrm>
          <a:prstGeom prst="roundRect">
            <a:avLst/>
          </a:prstGeom>
          <a:no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18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A1085-18EB-93C1-D0A1-906F28F39F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E37EFF-FA7A-E358-3342-6747E23FDE46}"/>
              </a:ext>
            </a:extLst>
          </p:cNvPr>
          <p:cNvSpPr>
            <a:spLocks noGrp="1"/>
          </p:cNvSpPr>
          <p:nvPr>
            <p:ph type="title"/>
          </p:nvPr>
        </p:nvSpPr>
        <p:spPr>
          <a:xfrm>
            <a:off x="197957" y="2684997"/>
            <a:ext cx="10515600" cy="2852737"/>
          </a:xfrm>
        </p:spPr>
        <p:txBody>
          <a:bodyPr/>
          <a:lstStyle/>
          <a:p>
            <a:r>
              <a:rPr lang="sr-Cyrl-RS" dirty="0"/>
              <a:t>3. Однос две категоричке варијабле</a:t>
            </a:r>
            <a:endParaRPr lang="en-GB" dirty="0"/>
          </a:p>
        </p:txBody>
      </p:sp>
      <p:cxnSp>
        <p:nvCxnSpPr>
          <p:cNvPr id="11" name="Straight Connector 10">
            <a:extLst>
              <a:ext uri="{FF2B5EF4-FFF2-40B4-BE49-F238E27FC236}">
                <a16:creationId xmlns:a16="http://schemas.microsoft.com/office/drawing/2014/main" id="{E93419B7-154F-502F-DF19-48AC0CF0673C}"/>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15A26F6B-D711-8567-7317-0A5FD03DB193}"/>
              </a:ext>
            </a:extLst>
          </p:cNvPr>
          <p:cNvCxnSpPr>
            <a:cxnSpLocks/>
            <a:endCxn id="5" idx="1"/>
          </p:cNvCxnSpPr>
          <p:nvPr/>
        </p:nvCxnSpPr>
        <p:spPr>
          <a:xfrm>
            <a:off x="0" y="5631514"/>
            <a:ext cx="8831385" cy="26246"/>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4ABC0A5-0360-6685-D879-8FEEA2038920}"/>
              </a:ext>
            </a:extLst>
          </p:cNvPr>
          <p:cNvPicPr>
            <a:picLocks noChangeAspect="1"/>
          </p:cNvPicPr>
          <p:nvPr/>
        </p:nvPicPr>
        <p:blipFill>
          <a:blip r:embed="rId3"/>
          <a:stretch>
            <a:fillRect/>
          </a:stretch>
        </p:blipFill>
        <p:spPr>
          <a:xfrm>
            <a:off x="8831385" y="4561176"/>
            <a:ext cx="3248922" cy="2193168"/>
          </a:xfrm>
          <a:prstGeom prst="rect">
            <a:avLst/>
          </a:prstGeom>
          <a:ln>
            <a:solidFill>
              <a:srgbClr val="7E001B"/>
            </a:solidFill>
          </a:ln>
        </p:spPr>
      </p:pic>
    </p:spTree>
    <p:extLst>
      <p:ext uri="{BB962C8B-B14F-4D97-AF65-F5344CB8AC3E}">
        <p14:creationId xmlns:p14="http://schemas.microsoft.com/office/powerpoint/2010/main" val="409842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3CD07-BC36-C86E-7EAE-AD0186F91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EBD76-3EA2-7D22-E088-020FD1EC5C37}"/>
              </a:ext>
            </a:extLst>
          </p:cNvPr>
          <p:cNvSpPr>
            <a:spLocks noGrp="1"/>
          </p:cNvSpPr>
          <p:nvPr>
            <p:ph type="title"/>
          </p:nvPr>
        </p:nvSpPr>
        <p:spPr>
          <a:xfrm>
            <a:off x="838200" y="365125"/>
            <a:ext cx="10515600" cy="1325563"/>
          </a:xfrm>
        </p:spPr>
        <p:txBody>
          <a:bodyPr/>
          <a:lstStyle/>
          <a:p>
            <a:r>
              <a:rPr lang="sr-Cyrl-RS" dirty="0"/>
              <a:t>Статистичка независност</a:t>
            </a:r>
            <a:endParaRPr lang="en-GB" dirty="0"/>
          </a:p>
        </p:txBody>
      </p:sp>
      <p:cxnSp>
        <p:nvCxnSpPr>
          <p:cNvPr id="5" name="Straight Connector 4">
            <a:extLst>
              <a:ext uri="{FF2B5EF4-FFF2-40B4-BE49-F238E27FC236}">
                <a16:creationId xmlns:a16="http://schemas.microsoft.com/office/drawing/2014/main" id="{EEE8A471-683E-FD07-CD14-AE1D393E5CBE}"/>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497CEC7-E74F-6114-2597-F631A74DB72E}"/>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0344DC6F-4A99-5389-BC05-93C564E74EDB}"/>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3. Однос две категоричке варијабле</a:t>
            </a:r>
            <a:endParaRPr lang="ru-RU" i="1" dirty="0">
              <a:solidFill>
                <a:srgbClr val="9E9FA0"/>
              </a:solidFill>
            </a:endParaRPr>
          </a:p>
        </p:txBody>
      </p:sp>
      <p:graphicFrame>
        <p:nvGraphicFramePr>
          <p:cNvPr id="14" name="Group 40">
            <a:extLst>
              <a:ext uri="{FF2B5EF4-FFF2-40B4-BE49-F238E27FC236}">
                <a16:creationId xmlns:a16="http://schemas.microsoft.com/office/drawing/2014/main" id="{3A380D33-C1AB-876D-D9EA-8971975D5B62}"/>
              </a:ext>
            </a:extLst>
          </p:cNvPr>
          <p:cNvGraphicFramePr>
            <a:graphicFrameLocks noGrp="1"/>
          </p:cNvGraphicFramePr>
          <p:nvPr>
            <p:extLst>
              <p:ext uri="{D42A27DB-BD31-4B8C-83A1-F6EECF244321}">
                <p14:modId xmlns:p14="http://schemas.microsoft.com/office/powerpoint/2010/main" val="176149960"/>
              </p:ext>
            </p:extLst>
          </p:nvPr>
        </p:nvGraphicFramePr>
        <p:xfrm>
          <a:off x="838200" y="1855500"/>
          <a:ext cx="4476754" cy="1930400"/>
        </p:xfrm>
        <a:graphic>
          <a:graphicData uri="http://schemas.openxmlformats.org/drawingml/2006/table">
            <a:tbl>
              <a:tblPr/>
              <a:tblGrid>
                <a:gridCol w="1641476">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969964">
                  <a:extLst>
                    <a:ext uri="{9D8B030D-6E8A-4147-A177-3AD203B41FA5}">
                      <a16:colId xmlns:a16="http://schemas.microsoft.com/office/drawing/2014/main" val="20002"/>
                    </a:ext>
                  </a:extLst>
                </a:gridCol>
                <a:gridCol w="969964">
                  <a:extLst>
                    <a:ext uri="{9D8B030D-6E8A-4147-A177-3AD203B41FA5}">
                      <a16:colId xmlns:a16="http://schemas.microsoft.com/office/drawing/2014/main" val="1615409866"/>
                    </a:ext>
                  </a:extLst>
                </a:gridCol>
              </a:tblGrid>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charset="0"/>
                        </a:rPr>
                        <a:t> </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мушко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женско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укупно</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несреће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Arial" charset="0"/>
                          <a:cs typeface="Arial" charset="0"/>
                        </a:rPr>
                        <a:t>30</a:t>
                      </a:r>
                      <a:endParaRPr kumimoji="0" lang="en-US" sz="18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20</a:t>
                      </a:r>
                      <a:endParaRPr kumimoji="0" lang="en-US" sz="18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50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без несрећа</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Arial" charset="0"/>
                          <a:cs typeface="Arial" charset="0"/>
                        </a:rPr>
                        <a:t>42</a:t>
                      </a:r>
                      <a:endParaRPr kumimoji="0" lang="en-US" sz="18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Arial" charset="0"/>
                          <a:cs typeface="Arial" charset="0"/>
                        </a:rPr>
                        <a:t>28</a:t>
                      </a:r>
                      <a:endParaRPr kumimoji="0" lang="en-US" sz="1800" b="0"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70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cs typeface="Arial" charset="0"/>
                        </a:rPr>
                        <a:t>укупно</a:t>
                      </a:r>
                      <a:endParaRPr kumimoji="0" lang="en-US" sz="1800" b="1"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72</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48</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120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771339"/>
                  </a:ext>
                </a:extLst>
              </a:tr>
            </a:tbl>
          </a:graphicData>
        </a:graphic>
      </p:graphicFrame>
      <p:graphicFrame>
        <p:nvGraphicFramePr>
          <p:cNvPr id="15" name="Group 40">
            <a:extLst>
              <a:ext uri="{FF2B5EF4-FFF2-40B4-BE49-F238E27FC236}">
                <a16:creationId xmlns:a16="http://schemas.microsoft.com/office/drawing/2014/main" id="{39CB5976-4569-3B32-46F5-E9E1A1E5F2AB}"/>
              </a:ext>
            </a:extLst>
          </p:cNvPr>
          <p:cNvGraphicFramePr>
            <a:graphicFrameLocks noGrp="1"/>
          </p:cNvGraphicFramePr>
          <p:nvPr>
            <p:extLst>
              <p:ext uri="{D42A27DB-BD31-4B8C-83A1-F6EECF244321}">
                <p14:modId xmlns:p14="http://schemas.microsoft.com/office/powerpoint/2010/main" val="3416694682"/>
              </p:ext>
            </p:extLst>
          </p:nvPr>
        </p:nvGraphicFramePr>
        <p:xfrm>
          <a:off x="6877046" y="1851397"/>
          <a:ext cx="4476754" cy="1930400"/>
        </p:xfrm>
        <a:graphic>
          <a:graphicData uri="http://schemas.openxmlformats.org/drawingml/2006/table">
            <a:tbl>
              <a:tblPr/>
              <a:tblGrid>
                <a:gridCol w="1641476">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969964">
                  <a:extLst>
                    <a:ext uri="{9D8B030D-6E8A-4147-A177-3AD203B41FA5}">
                      <a16:colId xmlns:a16="http://schemas.microsoft.com/office/drawing/2014/main" val="20002"/>
                    </a:ext>
                  </a:extLst>
                </a:gridCol>
                <a:gridCol w="969964">
                  <a:extLst>
                    <a:ext uri="{9D8B030D-6E8A-4147-A177-3AD203B41FA5}">
                      <a16:colId xmlns:a16="http://schemas.microsoft.com/office/drawing/2014/main" val="1615409866"/>
                    </a:ext>
                  </a:extLst>
                </a:gridCol>
              </a:tblGrid>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charset="0"/>
                        </a:rPr>
                        <a:t> </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мушко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женско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укупно</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несреће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rPr>
                        <a:t>42%</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rPr>
                        <a:t>42%</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42%</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без несрећа</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rPr>
                        <a:t>58%</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rPr>
                        <a:t>58%</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58%</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cs typeface="Arial" charset="0"/>
                        </a:rPr>
                        <a:t>укупно</a:t>
                      </a:r>
                      <a:endParaRPr kumimoji="0" lang="en-US" sz="1800" b="1"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100%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100%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100%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771339"/>
                  </a:ext>
                </a:extLst>
              </a:tr>
            </a:tbl>
          </a:graphicData>
        </a:graphic>
      </p:graphicFrame>
      <p:sp>
        <p:nvSpPr>
          <p:cNvPr id="3" name="Oval 2">
            <a:extLst>
              <a:ext uri="{FF2B5EF4-FFF2-40B4-BE49-F238E27FC236}">
                <a16:creationId xmlns:a16="http://schemas.microsoft.com/office/drawing/2014/main" id="{3BF7B806-F090-3E62-0743-16C8D7BACC38}"/>
              </a:ext>
            </a:extLst>
          </p:cNvPr>
          <p:cNvSpPr/>
          <p:nvPr/>
        </p:nvSpPr>
        <p:spPr>
          <a:xfrm>
            <a:off x="8477250" y="2255801"/>
            <a:ext cx="1047750" cy="1768118"/>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0805B70-8A2A-864A-ACF0-887BE218101A}"/>
              </a:ext>
            </a:extLst>
          </p:cNvPr>
          <p:cNvSpPr/>
          <p:nvPr/>
        </p:nvSpPr>
        <p:spPr>
          <a:xfrm>
            <a:off x="9391650" y="2255801"/>
            <a:ext cx="1047750" cy="1768118"/>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F9A5022-00EA-E3D5-3D1E-1EF9526CEE88}"/>
              </a:ext>
            </a:extLst>
          </p:cNvPr>
          <p:cNvSpPr/>
          <p:nvPr/>
        </p:nvSpPr>
        <p:spPr>
          <a:xfrm>
            <a:off x="10372725" y="2198345"/>
            <a:ext cx="1047750" cy="1768118"/>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55C9EA5-A827-F439-F5F4-29115578ED9D}"/>
              </a:ext>
            </a:extLst>
          </p:cNvPr>
          <p:cNvSpPr/>
          <p:nvPr/>
        </p:nvSpPr>
        <p:spPr>
          <a:xfrm>
            <a:off x="2792627" y="2339546"/>
            <a:ext cx="700216" cy="593124"/>
          </a:xfrm>
          <a:prstGeom prst="ellipse">
            <a:avLst/>
          </a:prstGeom>
          <a:noFill/>
          <a:ln w="38100">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C598A123-27BD-93F0-03F0-1EBC969F9861}"/>
              </a:ext>
            </a:extLst>
          </p:cNvPr>
          <p:cNvCxnSpPr/>
          <p:nvPr/>
        </p:nvCxnSpPr>
        <p:spPr>
          <a:xfrm>
            <a:off x="3406346" y="2842401"/>
            <a:ext cx="1383956" cy="2421924"/>
          </a:xfrm>
          <a:prstGeom prst="straightConnector1">
            <a:avLst/>
          </a:prstGeom>
          <a:ln w="19050" cap="flat" cmpd="sng" algn="ctr">
            <a:solidFill>
              <a:srgbClr val="A0456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BE8E34A1-2E09-92BD-D262-4BB5D82F3217}"/>
              </a:ext>
            </a:extLst>
          </p:cNvPr>
          <p:cNvSpPr txBox="1"/>
          <p:nvPr/>
        </p:nvSpPr>
        <p:spPr>
          <a:xfrm>
            <a:off x="4722340" y="5940383"/>
            <a:ext cx="5870390" cy="369332"/>
          </a:xfrm>
          <a:prstGeom prst="rect">
            <a:avLst/>
          </a:prstGeom>
          <a:noFill/>
        </p:spPr>
        <p:txBody>
          <a:bodyPr wrap="none" lIns="91440" tIns="45720" rIns="91440" bIns="45720" rtlCol="0" anchor="t">
            <a:spAutoFit/>
          </a:bodyPr>
          <a:lstStyle/>
          <a:p>
            <a:r>
              <a:rPr lang="sr-Cyrl-RS" dirty="0"/>
              <a:t>Рекли смо малочас: </a:t>
            </a:r>
            <a:r>
              <a:rPr lang="sr-Latn-RS" b="1" dirty="0"/>
              <a:t>p</a:t>
            </a:r>
            <a:r>
              <a:rPr lang="es-ES" b="1" dirty="0"/>
              <a:t>(x, y) = </a:t>
            </a:r>
            <a:r>
              <a:rPr lang="sr-Latn-RS" b="1" dirty="0"/>
              <a:t>p</a:t>
            </a:r>
            <a:r>
              <a:rPr lang="es-ES" b="1" dirty="0"/>
              <a:t>(x)</a:t>
            </a:r>
            <a:r>
              <a:rPr lang="sr-Latn-RS" b="1" dirty="0"/>
              <a:t>p</a:t>
            </a:r>
            <a:r>
              <a:rPr lang="es-ES" b="1" dirty="0"/>
              <a:t>(y)</a:t>
            </a:r>
            <a:r>
              <a:rPr lang="sr-Latn-RS" b="1" dirty="0"/>
              <a:t> </a:t>
            </a:r>
            <a:r>
              <a:rPr lang="sr-Cyrl-RS" dirty="0"/>
              <a:t>за сваку ћелију</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24766663-25CE-941B-45AD-C8352B3C0786}"/>
                  </a:ext>
                </a:extLst>
              </p:cNvPr>
              <p:cNvSpPr txBox="1"/>
              <p:nvPr/>
            </p:nvSpPr>
            <p:spPr>
              <a:xfrm>
                <a:off x="4790302" y="5189345"/>
                <a:ext cx="4010713"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r-Cyrl-RS" b="0" i="1" smtClean="0">
                          <a:solidFill>
                            <a:srgbClr val="7E001B"/>
                          </a:solidFill>
                          <a:latin typeface="Cambria Math" panose="02040503050406030204" pitchFamily="18" charset="0"/>
                        </a:rPr>
                        <m:t> </m:t>
                      </m:r>
                      <m:f>
                        <m:fPr>
                          <m:ctrlPr>
                            <a:rPr lang="sr-Cyrl-RS" b="1" i="1" smtClean="0">
                              <a:solidFill>
                                <a:srgbClr val="7E001B"/>
                              </a:solidFill>
                              <a:latin typeface="Cambria Math" panose="02040503050406030204" pitchFamily="18" charset="0"/>
                            </a:rPr>
                          </m:ctrlPr>
                        </m:fPr>
                        <m:num>
                          <m:r>
                            <a:rPr lang="sr-Cyrl-RS" b="1" i="1" smtClean="0">
                              <a:solidFill>
                                <a:srgbClr val="7E001B"/>
                              </a:solidFill>
                              <a:latin typeface="Cambria Math" panose="02040503050406030204" pitchFamily="18" charset="0"/>
                            </a:rPr>
                            <m:t>𝟓𝟎</m:t>
                          </m:r>
                        </m:num>
                        <m:den>
                          <m:r>
                            <a:rPr lang="sr-Cyrl-RS" b="1" i="1" smtClean="0">
                              <a:solidFill>
                                <a:srgbClr val="7E001B"/>
                              </a:solidFill>
                              <a:latin typeface="Cambria Math" panose="02040503050406030204" pitchFamily="18" charset="0"/>
                            </a:rPr>
                            <m:t>𝟏𝟐𝟎</m:t>
                          </m:r>
                        </m:den>
                      </m:f>
                      <m:r>
                        <a:rPr lang="sr-Cyrl-RS" b="1" i="1" smtClean="0">
                          <a:solidFill>
                            <a:srgbClr val="7E001B"/>
                          </a:solidFill>
                          <a:latin typeface="Cambria Math" panose="02040503050406030204" pitchFamily="18" charset="0"/>
                        </a:rPr>
                        <m:t>∗</m:t>
                      </m:r>
                      <m:f>
                        <m:fPr>
                          <m:ctrlPr>
                            <a:rPr lang="sr-Cyrl-RS" b="1" i="1" smtClean="0">
                              <a:solidFill>
                                <a:srgbClr val="7E001B"/>
                              </a:solidFill>
                              <a:latin typeface="Cambria Math" panose="02040503050406030204" pitchFamily="18" charset="0"/>
                            </a:rPr>
                          </m:ctrlPr>
                        </m:fPr>
                        <m:num>
                          <m:r>
                            <a:rPr lang="sr-Cyrl-RS" b="1" i="1" smtClean="0">
                              <a:solidFill>
                                <a:srgbClr val="7E001B"/>
                              </a:solidFill>
                              <a:latin typeface="Cambria Math" panose="02040503050406030204" pitchFamily="18" charset="0"/>
                            </a:rPr>
                            <m:t>𝟕𝟐</m:t>
                          </m:r>
                        </m:num>
                        <m:den>
                          <m:r>
                            <a:rPr lang="sr-Cyrl-RS" b="1" i="1" smtClean="0">
                              <a:solidFill>
                                <a:srgbClr val="7E001B"/>
                              </a:solidFill>
                              <a:latin typeface="Cambria Math" panose="02040503050406030204" pitchFamily="18" charset="0"/>
                            </a:rPr>
                            <m:t>𝟏𝟐𝟎</m:t>
                          </m:r>
                        </m:den>
                      </m:f>
                      <m:r>
                        <a:rPr lang="sr-Cyrl-RS" b="0" i="1" smtClean="0">
                          <a:solidFill>
                            <a:srgbClr val="7E001B"/>
                          </a:solidFill>
                          <a:latin typeface="Cambria Math" panose="02040503050406030204" pitchFamily="18" charset="0"/>
                        </a:rPr>
                        <m:t>=</m:t>
                      </m:r>
                      <m:r>
                        <a:rPr lang="sr-Cyrl-RS" b="0" i="1" smtClean="0">
                          <a:solidFill>
                            <a:srgbClr val="7E001B"/>
                          </a:solidFill>
                          <a:latin typeface="Cambria Math" panose="02040503050406030204" pitchFamily="18" charset="0"/>
                        </a:rPr>
                        <m:t>0.41</m:t>
                      </m:r>
                      <m:acc>
                        <m:accPr>
                          <m:chr m:val="̅"/>
                          <m:ctrlPr>
                            <a:rPr lang="sr-Cyrl-RS" b="0" i="1" smtClean="0">
                              <a:solidFill>
                                <a:srgbClr val="7E001B"/>
                              </a:solidFill>
                              <a:latin typeface="Cambria Math" panose="02040503050406030204" pitchFamily="18" charset="0"/>
                            </a:rPr>
                          </m:ctrlPr>
                        </m:accPr>
                        <m:e>
                          <m:r>
                            <a:rPr lang="sr-Cyrl-RS" b="0" i="1" smtClean="0">
                              <a:solidFill>
                                <a:srgbClr val="7E001B"/>
                              </a:solidFill>
                              <a:latin typeface="Cambria Math" panose="02040503050406030204" pitchFamily="18" charset="0"/>
                            </a:rPr>
                            <m:t>6</m:t>
                          </m:r>
                        </m:e>
                      </m:acc>
                      <m:r>
                        <a:rPr lang="sr-Cyrl-RS" b="0" i="1" smtClean="0">
                          <a:solidFill>
                            <a:srgbClr val="7E001B"/>
                          </a:solidFill>
                          <a:latin typeface="Cambria Math" panose="02040503050406030204" pitchFamily="18" charset="0"/>
                        </a:rPr>
                        <m:t>∗0.6</m:t>
                      </m:r>
                      <m:r>
                        <a:rPr lang="sr-Cyrl-RS" b="0" i="1" smtClean="0">
                          <a:solidFill>
                            <a:srgbClr val="7E001B"/>
                          </a:solidFill>
                          <a:latin typeface="Cambria Math" panose="02040503050406030204" pitchFamily="18" charset="0"/>
                        </a:rPr>
                        <m:t>=</m:t>
                      </m:r>
                      <m:r>
                        <a:rPr lang="sr-Cyrl-RS" b="0" i="1" smtClean="0">
                          <a:solidFill>
                            <a:srgbClr val="7E001B"/>
                          </a:solidFill>
                          <a:latin typeface="Cambria Math" panose="02040503050406030204" pitchFamily="18" charset="0"/>
                        </a:rPr>
                        <m:t>0.25= </m:t>
                      </m:r>
                      <m:f>
                        <m:fPr>
                          <m:ctrlPr>
                            <a:rPr lang="sr-Cyrl-RS" b="1" i="1" smtClean="0">
                              <a:solidFill>
                                <a:srgbClr val="7E001B"/>
                              </a:solidFill>
                              <a:latin typeface="Cambria Math" panose="02040503050406030204" pitchFamily="18" charset="0"/>
                            </a:rPr>
                          </m:ctrlPr>
                        </m:fPr>
                        <m:num>
                          <m:r>
                            <a:rPr lang="sr-Cyrl-RS" b="1" i="1" smtClean="0">
                              <a:solidFill>
                                <a:srgbClr val="7E001B"/>
                              </a:solidFill>
                              <a:latin typeface="Cambria Math" panose="02040503050406030204" pitchFamily="18" charset="0"/>
                            </a:rPr>
                            <m:t>𝟑𝟎</m:t>
                          </m:r>
                        </m:num>
                        <m:den>
                          <m:r>
                            <a:rPr lang="sr-Cyrl-RS" b="1" i="1" smtClean="0">
                              <a:solidFill>
                                <a:srgbClr val="7E001B"/>
                              </a:solidFill>
                              <a:latin typeface="Cambria Math" panose="02040503050406030204" pitchFamily="18" charset="0"/>
                            </a:rPr>
                            <m:t>𝟏𝟐𝟎</m:t>
                          </m:r>
                        </m:den>
                      </m:f>
                    </m:oMath>
                  </m:oMathPara>
                </a14:m>
                <a:endParaRPr lang="en-GB" b="1" dirty="0">
                  <a:solidFill>
                    <a:srgbClr val="7E001B"/>
                  </a:solidFill>
                </a:endParaRPr>
              </a:p>
            </p:txBody>
          </p:sp>
        </mc:Choice>
        <mc:Fallback>
          <p:sp>
            <p:nvSpPr>
              <p:cNvPr id="22" name="TextBox 21">
                <a:extLst>
                  <a:ext uri="{FF2B5EF4-FFF2-40B4-BE49-F238E27FC236}">
                    <a16:creationId xmlns:a16="http://schemas.microsoft.com/office/drawing/2014/main" id="{24766663-25CE-941B-45AD-C8352B3C0786}"/>
                  </a:ext>
                </a:extLst>
              </p:cNvPr>
              <p:cNvSpPr txBox="1">
                <a:spLocks noRot="1" noChangeAspect="1" noMove="1" noResize="1" noEditPoints="1" noAdjustHandles="1" noChangeArrowheads="1" noChangeShapeType="1" noTextEdit="1"/>
              </p:cNvSpPr>
              <p:nvPr/>
            </p:nvSpPr>
            <p:spPr>
              <a:xfrm>
                <a:off x="4790302" y="5189345"/>
                <a:ext cx="4010713" cy="525978"/>
              </a:xfrm>
              <a:prstGeom prst="rect">
                <a:avLst/>
              </a:prstGeom>
              <a:blipFill>
                <a:blip r:embed="rId4"/>
                <a:stretch>
                  <a:fillRect/>
                </a:stretch>
              </a:blipFill>
            </p:spPr>
            <p:txBody>
              <a:bodyPr/>
              <a:lstStyle/>
              <a:p>
                <a:r>
                  <a:rPr lang="en-GB">
                    <a:noFill/>
                  </a:rPr>
                  <a:t> </a:t>
                </a:r>
              </a:p>
            </p:txBody>
          </p:sp>
        </mc:Fallback>
      </mc:AlternateContent>
      <p:sp>
        <p:nvSpPr>
          <p:cNvPr id="23" name="Oval 22">
            <a:extLst>
              <a:ext uri="{FF2B5EF4-FFF2-40B4-BE49-F238E27FC236}">
                <a16:creationId xmlns:a16="http://schemas.microsoft.com/office/drawing/2014/main" id="{5119D286-1469-3C62-AC1B-6F9CC11045B0}"/>
              </a:ext>
            </a:extLst>
          </p:cNvPr>
          <p:cNvSpPr/>
          <p:nvPr/>
        </p:nvSpPr>
        <p:spPr>
          <a:xfrm>
            <a:off x="2792627" y="3293340"/>
            <a:ext cx="700216" cy="593124"/>
          </a:xfrm>
          <a:prstGeom prst="ellipse">
            <a:avLst/>
          </a:prstGeom>
          <a:noFill/>
          <a:ln w="38100">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31E2F27-0AA0-9AAD-BABB-6297AF075B17}"/>
              </a:ext>
            </a:extLst>
          </p:cNvPr>
          <p:cNvSpPr/>
          <p:nvPr/>
        </p:nvSpPr>
        <p:spPr>
          <a:xfrm>
            <a:off x="4722340" y="2336464"/>
            <a:ext cx="700216" cy="593124"/>
          </a:xfrm>
          <a:prstGeom prst="ellipse">
            <a:avLst/>
          </a:prstGeom>
          <a:noFill/>
          <a:ln w="38100">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6F5D5B1-60A0-1856-F726-27C7F8235948}"/>
              </a:ext>
            </a:extLst>
          </p:cNvPr>
          <p:cNvSpPr/>
          <p:nvPr/>
        </p:nvSpPr>
        <p:spPr>
          <a:xfrm>
            <a:off x="4722340" y="3292011"/>
            <a:ext cx="700216" cy="593124"/>
          </a:xfrm>
          <a:prstGeom prst="ellipse">
            <a:avLst/>
          </a:prstGeom>
          <a:noFill/>
          <a:ln w="38100">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253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9" grpId="0" animBg="1"/>
      <p:bldP spid="21" grpId="0"/>
      <p:bldP spid="22" grpId="0"/>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8BECB-9C4F-BC3C-9C75-B9FB02228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D09D2-24B2-DC93-3FA7-6E3949212A30}"/>
              </a:ext>
            </a:extLst>
          </p:cNvPr>
          <p:cNvSpPr>
            <a:spLocks noGrp="1"/>
          </p:cNvSpPr>
          <p:nvPr>
            <p:ph type="title"/>
          </p:nvPr>
        </p:nvSpPr>
        <p:spPr/>
        <p:txBody>
          <a:bodyPr/>
          <a:lstStyle/>
          <a:p>
            <a:r>
              <a:rPr lang="sr-Cyrl-RS" dirty="0"/>
              <a:t>Статистичка повезаност = асоцијација</a:t>
            </a:r>
            <a:endParaRPr lang="en-GB" dirty="0"/>
          </a:p>
        </p:txBody>
      </p:sp>
      <p:sp>
        <p:nvSpPr>
          <p:cNvPr id="3" name="Content Placeholder 2">
            <a:extLst>
              <a:ext uri="{FF2B5EF4-FFF2-40B4-BE49-F238E27FC236}">
                <a16:creationId xmlns:a16="http://schemas.microsoft.com/office/drawing/2014/main" id="{CDDCBEE9-7CBB-4039-95D9-BD1FCB20AFEE}"/>
              </a:ext>
            </a:extLst>
          </p:cNvPr>
          <p:cNvSpPr>
            <a:spLocks noGrp="1"/>
          </p:cNvSpPr>
          <p:nvPr>
            <p:ph idx="1"/>
          </p:nvPr>
        </p:nvSpPr>
        <p:spPr>
          <a:xfrm>
            <a:off x="838200" y="4054157"/>
            <a:ext cx="10582275" cy="2243014"/>
          </a:xfrm>
        </p:spPr>
        <p:txBody>
          <a:bodyPr>
            <a:noAutofit/>
          </a:bodyPr>
          <a:lstStyle/>
          <a:p>
            <a:pPr>
              <a:lnSpc>
                <a:spcPct val="150000"/>
              </a:lnSpc>
            </a:pPr>
            <a:r>
              <a:rPr lang="sr-Cyrl-RS" sz="2000" b="1"/>
              <a:t>Постоји правилност </a:t>
            </a:r>
            <a:r>
              <a:rPr lang="sr-Cyrl-RS" sz="2000" dirty="0"/>
              <a:t>у начину на који се </a:t>
            </a:r>
            <a:r>
              <a:rPr lang="sr-Cyrl-RS" sz="2000" dirty="0" err="1"/>
              <a:t>упарују</a:t>
            </a:r>
            <a:r>
              <a:rPr lang="sr-Cyrl-RS" sz="2000" dirty="0"/>
              <a:t> категорије две варијабле</a:t>
            </a:r>
          </a:p>
          <a:p>
            <a:pPr lvl="1">
              <a:lnSpc>
                <a:spcPct val="150000"/>
              </a:lnSpc>
            </a:pPr>
            <a:r>
              <a:rPr lang="sr-Cyrl-RS" sz="1800" dirty="0"/>
              <a:t>Припадност некој групи на једној варијабли чешће је праћена припадношћу неким категоријама друге варијабле </a:t>
            </a:r>
            <a:r>
              <a:rPr lang="sr-Cyrl-RS" sz="1800" i="1" dirty="0"/>
              <a:t>него што је то случај са осталим групама прве варијабле</a:t>
            </a:r>
          </a:p>
          <a:p>
            <a:pPr lvl="1">
              <a:lnSpc>
                <a:spcPct val="150000"/>
              </a:lnSpc>
            </a:pPr>
            <a:r>
              <a:rPr lang="sr-Cyrl-RS" sz="1800" dirty="0"/>
              <a:t>Једноставније: није иста расподела за другу варијаблу на свим нивоима прве варијабле</a:t>
            </a:r>
          </a:p>
          <a:p>
            <a:pPr lvl="1">
              <a:lnSpc>
                <a:spcPct val="150000"/>
              </a:lnSpc>
            </a:pPr>
            <a:endParaRPr lang="sr-Cyrl-RS" sz="1800" dirty="0"/>
          </a:p>
        </p:txBody>
      </p:sp>
      <p:cxnSp>
        <p:nvCxnSpPr>
          <p:cNvPr id="5" name="Straight Connector 4">
            <a:extLst>
              <a:ext uri="{FF2B5EF4-FFF2-40B4-BE49-F238E27FC236}">
                <a16:creationId xmlns:a16="http://schemas.microsoft.com/office/drawing/2014/main" id="{3BAE1E86-A730-3978-8244-42D5F50569D9}"/>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4AB2DCAD-C776-F4E6-4502-CC431694D28E}"/>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E2DBF7F0-9BA1-DC26-4D49-4B19834C48FE}"/>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3. Однос две категоричке варијабле</a:t>
            </a:r>
            <a:endParaRPr lang="ru-RU" i="1" dirty="0">
              <a:solidFill>
                <a:srgbClr val="9E9FA0"/>
              </a:solidFill>
            </a:endParaRPr>
          </a:p>
        </p:txBody>
      </p:sp>
      <p:graphicFrame>
        <p:nvGraphicFramePr>
          <p:cNvPr id="7" name="Group 40">
            <a:extLst>
              <a:ext uri="{FF2B5EF4-FFF2-40B4-BE49-F238E27FC236}">
                <a16:creationId xmlns:a16="http://schemas.microsoft.com/office/drawing/2014/main" id="{AEA5001A-CF6F-CBE2-1FD0-238B699BCF83}"/>
              </a:ext>
            </a:extLst>
          </p:cNvPr>
          <p:cNvGraphicFramePr>
            <a:graphicFrameLocks noGrp="1"/>
          </p:cNvGraphicFramePr>
          <p:nvPr>
            <p:extLst>
              <p:ext uri="{D42A27DB-BD31-4B8C-83A1-F6EECF244321}">
                <p14:modId xmlns:p14="http://schemas.microsoft.com/office/powerpoint/2010/main" val="2794822298"/>
              </p:ext>
            </p:extLst>
          </p:nvPr>
        </p:nvGraphicFramePr>
        <p:xfrm>
          <a:off x="838200" y="1903700"/>
          <a:ext cx="4476754" cy="1930400"/>
        </p:xfrm>
        <a:graphic>
          <a:graphicData uri="http://schemas.openxmlformats.org/drawingml/2006/table">
            <a:tbl>
              <a:tblPr/>
              <a:tblGrid>
                <a:gridCol w="1641476">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969964">
                  <a:extLst>
                    <a:ext uri="{9D8B030D-6E8A-4147-A177-3AD203B41FA5}">
                      <a16:colId xmlns:a16="http://schemas.microsoft.com/office/drawing/2014/main" val="20002"/>
                    </a:ext>
                  </a:extLst>
                </a:gridCol>
                <a:gridCol w="969964">
                  <a:extLst>
                    <a:ext uri="{9D8B030D-6E8A-4147-A177-3AD203B41FA5}">
                      <a16:colId xmlns:a16="http://schemas.microsoft.com/office/drawing/2014/main" val="1615409866"/>
                    </a:ext>
                  </a:extLst>
                </a:gridCol>
              </a:tblGrid>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charset="0"/>
                        </a:rPr>
                        <a:t> </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мушко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женско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укупно</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несреће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23</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27</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50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без несрећа</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49</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21</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70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cs typeface="Arial" charset="0"/>
                        </a:rPr>
                        <a:t>укупно</a:t>
                      </a:r>
                      <a:endParaRPr kumimoji="0" lang="en-US" sz="1800" b="1"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72</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48</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120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771339"/>
                  </a:ext>
                </a:extLst>
              </a:tr>
            </a:tbl>
          </a:graphicData>
        </a:graphic>
      </p:graphicFrame>
      <p:graphicFrame>
        <p:nvGraphicFramePr>
          <p:cNvPr id="8" name="Group 40">
            <a:extLst>
              <a:ext uri="{FF2B5EF4-FFF2-40B4-BE49-F238E27FC236}">
                <a16:creationId xmlns:a16="http://schemas.microsoft.com/office/drawing/2014/main" id="{F587F670-870F-2581-D860-08D6EBE9B875}"/>
              </a:ext>
            </a:extLst>
          </p:cNvPr>
          <p:cNvGraphicFramePr>
            <a:graphicFrameLocks noGrp="1"/>
          </p:cNvGraphicFramePr>
          <p:nvPr>
            <p:extLst>
              <p:ext uri="{D42A27DB-BD31-4B8C-83A1-F6EECF244321}">
                <p14:modId xmlns:p14="http://schemas.microsoft.com/office/powerpoint/2010/main" val="3155336825"/>
              </p:ext>
            </p:extLst>
          </p:nvPr>
        </p:nvGraphicFramePr>
        <p:xfrm>
          <a:off x="6877046" y="1903700"/>
          <a:ext cx="4476754" cy="1930400"/>
        </p:xfrm>
        <a:graphic>
          <a:graphicData uri="http://schemas.openxmlformats.org/drawingml/2006/table">
            <a:tbl>
              <a:tblPr/>
              <a:tblGrid>
                <a:gridCol w="1641476">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969964">
                  <a:extLst>
                    <a:ext uri="{9D8B030D-6E8A-4147-A177-3AD203B41FA5}">
                      <a16:colId xmlns:a16="http://schemas.microsoft.com/office/drawing/2014/main" val="20002"/>
                    </a:ext>
                  </a:extLst>
                </a:gridCol>
                <a:gridCol w="969964">
                  <a:extLst>
                    <a:ext uri="{9D8B030D-6E8A-4147-A177-3AD203B41FA5}">
                      <a16:colId xmlns:a16="http://schemas.microsoft.com/office/drawing/2014/main" val="1615409866"/>
                    </a:ext>
                  </a:extLst>
                </a:gridCol>
              </a:tblGrid>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charset="0"/>
                        </a:rPr>
                        <a:t> </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мушко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женско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укупно</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несреће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32%</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56%</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42%</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без несрећа</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68%</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44%</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58%</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cs typeface="Arial" charset="0"/>
                        </a:rPr>
                        <a:t>укупно</a:t>
                      </a:r>
                      <a:endParaRPr kumimoji="0" lang="en-US" sz="1800" b="1"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100%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100%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100%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771339"/>
                  </a:ext>
                </a:extLst>
              </a:tr>
            </a:tbl>
          </a:graphicData>
        </a:graphic>
      </p:graphicFrame>
    </p:spTree>
    <p:extLst>
      <p:ext uri="{BB962C8B-B14F-4D97-AF65-F5344CB8AC3E}">
        <p14:creationId xmlns:p14="http://schemas.microsoft.com/office/powerpoint/2010/main" val="269892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909FD-8CCF-3B8F-42A9-EA96C9680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1C80E-1634-C282-6C5A-EC51C2562064}"/>
              </a:ext>
            </a:extLst>
          </p:cNvPr>
          <p:cNvSpPr>
            <a:spLocks noGrp="1"/>
          </p:cNvSpPr>
          <p:nvPr>
            <p:ph type="title"/>
          </p:nvPr>
        </p:nvSpPr>
        <p:spPr/>
        <p:txBody>
          <a:bodyPr/>
          <a:lstStyle/>
          <a:p>
            <a:r>
              <a:rPr lang="sr-Cyrl-RS" dirty="0"/>
              <a:t>Графички приказ асоцијације две категоричке варијабле</a:t>
            </a:r>
            <a:endParaRPr lang="en-GB" dirty="0"/>
          </a:p>
        </p:txBody>
      </p:sp>
      <p:pic>
        <p:nvPicPr>
          <p:cNvPr id="8" name="Content Placeholder 7">
            <a:extLst>
              <a:ext uri="{FF2B5EF4-FFF2-40B4-BE49-F238E27FC236}">
                <a16:creationId xmlns:a16="http://schemas.microsoft.com/office/drawing/2014/main" id="{72FB8C7D-EC05-3CA9-8A9B-71DF54B532F1}"/>
              </a:ext>
            </a:extLst>
          </p:cNvPr>
          <p:cNvPicPr>
            <a:picLocks noGrp="1" noChangeAspect="1"/>
          </p:cNvPicPr>
          <p:nvPr>
            <p:ph idx="1"/>
          </p:nvPr>
        </p:nvPicPr>
        <p:blipFill>
          <a:blip r:embed="rId3"/>
          <a:stretch>
            <a:fillRect/>
          </a:stretch>
        </p:blipFill>
        <p:spPr>
          <a:xfrm>
            <a:off x="838200" y="2283010"/>
            <a:ext cx="5211043" cy="3353067"/>
          </a:xfrm>
        </p:spPr>
      </p:pic>
      <p:cxnSp>
        <p:nvCxnSpPr>
          <p:cNvPr id="4" name="Straight Connector 3">
            <a:extLst>
              <a:ext uri="{FF2B5EF4-FFF2-40B4-BE49-F238E27FC236}">
                <a16:creationId xmlns:a16="http://schemas.microsoft.com/office/drawing/2014/main" id="{38605CD0-A371-A906-9717-652DFA6F109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C07D6601-31BC-40C4-A83B-1B09E77EC893}"/>
              </a:ext>
            </a:extLst>
          </p:cNvPr>
          <p:cNvPicPr>
            <a:picLocks noChangeAspect="1"/>
          </p:cNvPicPr>
          <p:nvPr/>
        </p:nvPicPr>
        <p:blipFill>
          <a:blip r:embed="rId4"/>
          <a:stretch>
            <a:fillRect/>
          </a:stretch>
        </p:blipFill>
        <p:spPr>
          <a:xfrm>
            <a:off x="11002592" y="6132435"/>
            <a:ext cx="976144" cy="658941"/>
          </a:xfrm>
          <a:prstGeom prst="rect">
            <a:avLst/>
          </a:prstGeom>
          <a:ln>
            <a:solidFill>
              <a:srgbClr val="7E001B"/>
            </a:solidFill>
          </a:ln>
        </p:spPr>
      </p:pic>
      <p:sp>
        <p:nvSpPr>
          <p:cNvPr id="7" name="TextBox 6">
            <a:extLst>
              <a:ext uri="{FF2B5EF4-FFF2-40B4-BE49-F238E27FC236}">
                <a16:creationId xmlns:a16="http://schemas.microsoft.com/office/drawing/2014/main" id="{E8B30A50-0E51-C243-20CB-43C6F6533411}"/>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3. Однос две категоричке варијабле</a:t>
            </a:r>
            <a:endParaRPr lang="ru-RU" i="1" dirty="0">
              <a:solidFill>
                <a:srgbClr val="9E9FA0"/>
              </a:solidFill>
            </a:endParaRPr>
          </a:p>
        </p:txBody>
      </p:sp>
      <p:pic>
        <p:nvPicPr>
          <p:cNvPr id="9" name="Picture 8">
            <a:extLst>
              <a:ext uri="{FF2B5EF4-FFF2-40B4-BE49-F238E27FC236}">
                <a16:creationId xmlns:a16="http://schemas.microsoft.com/office/drawing/2014/main" id="{60295923-3C4A-DD6E-93E9-1780E48DD183}"/>
              </a:ext>
            </a:extLst>
          </p:cNvPr>
          <p:cNvPicPr>
            <a:picLocks noChangeAspect="1"/>
          </p:cNvPicPr>
          <p:nvPr/>
        </p:nvPicPr>
        <p:blipFill>
          <a:blip r:embed="rId5"/>
          <a:stretch>
            <a:fillRect/>
          </a:stretch>
        </p:blipFill>
        <p:spPr>
          <a:xfrm>
            <a:off x="5785761" y="1690688"/>
            <a:ext cx="5147962" cy="4651459"/>
          </a:xfrm>
          <a:prstGeom prst="rect">
            <a:avLst/>
          </a:prstGeom>
        </p:spPr>
      </p:pic>
    </p:spTree>
    <p:extLst>
      <p:ext uri="{BB962C8B-B14F-4D97-AF65-F5344CB8AC3E}">
        <p14:creationId xmlns:p14="http://schemas.microsoft.com/office/powerpoint/2010/main" val="225427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6275B-C1D5-13E5-2C83-1356E76DE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DBBF-BE34-8B76-AAA5-CDA0DD5D0EE7}"/>
              </a:ext>
            </a:extLst>
          </p:cNvPr>
          <p:cNvSpPr>
            <a:spLocks noGrp="1"/>
          </p:cNvSpPr>
          <p:nvPr>
            <p:ph type="title"/>
          </p:nvPr>
        </p:nvSpPr>
        <p:spPr/>
        <p:txBody>
          <a:bodyPr/>
          <a:lstStyle/>
          <a:p>
            <a:r>
              <a:rPr lang="sr-Cyrl-RS" dirty="0"/>
              <a:t>Мере асоцијације две категоричке варијабле</a:t>
            </a:r>
            <a:endParaRPr lang="en-GB" dirty="0"/>
          </a:p>
        </p:txBody>
      </p:sp>
      <p:sp>
        <p:nvSpPr>
          <p:cNvPr id="3" name="Content Placeholder 2">
            <a:extLst>
              <a:ext uri="{FF2B5EF4-FFF2-40B4-BE49-F238E27FC236}">
                <a16:creationId xmlns:a16="http://schemas.microsoft.com/office/drawing/2014/main" id="{7B9BC924-F573-5EA4-8CDD-0F6D0C1EBD27}"/>
              </a:ext>
            </a:extLst>
          </p:cNvPr>
          <p:cNvSpPr>
            <a:spLocks noGrp="1"/>
          </p:cNvSpPr>
          <p:nvPr>
            <p:ph idx="1"/>
          </p:nvPr>
        </p:nvSpPr>
        <p:spPr>
          <a:xfrm>
            <a:off x="506042" y="1807860"/>
            <a:ext cx="10515600" cy="4680808"/>
          </a:xfrm>
        </p:spPr>
        <p:txBody>
          <a:bodyPr>
            <a:normAutofit/>
          </a:bodyPr>
          <a:lstStyle/>
          <a:p>
            <a:r>
              <a:rPr lang="sr-Cyrl-RS" dirty="0"/>
              <a:t>Количник шанси</a:t>
            </a:r>
            <a:r>
              <a:rPr lang="en-GB" dirty="0"/>
              <a:t> </a:t>
            </a:r>
            <a:r>
              <a:rPr lang="sr-Cyrl-RS" dirty="0"/>
              <a:t>(количник унакрсних производа)</a:t>
            </a:r>
          </a:p>
          <a:p>
            <a:pPr marL="990600" lvl="1"/>
            <a:r>
              <a:rPr lang="sr-Cyrl-RS" dirty="0"/>
              <a:t>Односи заједничких фреквенци</a:t>
            </a:r>
            <a:r>
              <a:rPr lang="sr-Latn-RS" dirty="0"/>
              <a:t> </a:t>
            </a:r>
            <a:endParaRPr lang="sr-Cyrl-RS" dirty="0"/>
          </a:p>
          <a:p>
            <a:pPr marL="990600" lvl="1"/>
            <a:r>
              <a:rPr lang="sr-Cyrl-RS" dirty="0"/>
              <a:t>Две дихотомне варијабле</a:t>
            </a:r>
            <a:r>
              <a:rPr lang="en-GB" dirty="0"/>
              <a:t>:</a:t>
            </a:r>
            <a:endParaRPr lang="sr-Cyrl-RS" dirty="0"/>
          </a:p>
          <a:p>
            <a:pPr marL="990600" lvl="1"/>
            <a:endParaRPr lang="sr-Cyrl-RS" dirty="0"/>
          </a:p>
          <a:p>
            <a:pPr marL="990600" lvl="1"/>
            <a:endParaRPr lang="sr-Cyrl-RS" dirty="0"/>
          </a:p>
          <a:p>
            <a:pPr marL="990600" lvl="1"/>
            <a:endParaRPr lang="sr-Cyrl-RS" dirty="0"/>
          </a:p>
          <a:p>
            <a:pPr marL="990600" lvl="1"/>
            <a:endParaRPr lang="sr-Cyrl-RS" dirty="0"/>
          </a:p>
          <a:p>
            <a:pPr marL="990600" lvl="1"/>
            <a:endParaRPr lang="sr-Cyrl-RS" dirty="0"/>
          </a:p>
          <a:p>
            <a:pPr marL="990600" lvl="1"/>
            <a:endParaRPr lang="sr-Cyrl-RS" dirty="0"/>
          </a:p>
          <a:p>
            <a:pPr marL="990600" lvl="1"/>
            <a:endParaRPr lang="sr-Cyrl-RS" dirty="0">
              <a:solidFill>
                <a:srgbClr val="7E001B"/>
              </a:solidFill>
            </a:endParaRPr>
          </a:p>
          <a:p>
            <a:pPr marL="990600" lvl="1"/>
            <a:r>
              <a:rPr lang="sr-Cyrl-RS" dirty="0">
                <a:solidFill>
                  <a:srgbClr val="7E001B"/>
                </a:solidFill>
              </a:rPr>
              <a:t>Пример: </a:t>
            </a:r>
            <a:endParaRPr lang="en-GB" dirty="0">
              <a:solidFill>
                <a:srgbClr val="7E001B"/>
              </a:solidFill>
            </a:endParaRPr>
          </a:p>
        </p:txBody>
      </p:sp>
      <p:cxnSp>
        <p:nvCxnSpPr>
          <p:cNvPr id="4" name="Straight Connector 3">
            <a:extLst>
              <a:ext uri="{FF2B5EF4-FFF2-40B4-BE49-F238E27FC236}">
                <a16:creationId xmlns:a16="http://schemas.microsoft.com/office/drawing/2014/main" id="{DCEC0163-40D7-9AC3-0CB0-9CAEAB1AF9B9}"/>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2DE4B049-1FA1-4528-0326-23D5701B9368}"/>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7" name="TextBox 6">
            <a:extLst>
              <a:ext uri="{FF2B5EF4-FFF2-40B4-BE49-F238E27FC236}">
                <a16:creationId xmlns:a16="http://schemas.microsoft.com/office/drawing/2014/main" id="{A519EC9A-F51C-F8B3-19F1-0F905B4E35BC}"/>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3. Однос две категоричке варијабле</a:t>
            </a:r>
            <a:endParaRPr lang="ru-RU" i="1" dirty="0">
              <a:solidFill>
                <a:srgbClr val="9E9FA0"/>
              </a:solidFill>
            </a:endParaRPr>
          </a:p>
        </p:txBody>
      </p:sp>
      <p:pic>
        <p:nvPicPr>
          <p:cNvPr id="9" name="Picture 8">
            <a:extLst>
              <a:ext uri="{FF2B5EF4-FFF2-40B4-BE49-F238E27FC236}">
                <a16:creationId xmlns:a16="http://schemas.microsoft.com/office/drawing/2014/main" id="{FAE75CEC-C0B4-8318-229F-D3D3743D66AD}"/>
              </a:ext>
            </a:extLst>
          </p:cNvPr>
          <p:cNvPicPr>
            <a:picLocks noChangeAspect="1"/>
          </p:cNvPicPr>
          <p:nvPr/>
        </p:nvPicPr>
        <p:blipFill>
          <a:blip r:embed="rId4"/>
          <a:stretch>
            <a:fillRect/>
          </a:stretch>
        </p:blipFill>
        <p:spPr>
          <a:xfrm>
            <a:off x="1367006" y="3240578"/>
            <a:ext cx="3204269" cy="1636221"/>
          </a:xfrm>
          <a:prstGeom prst="rect">
            <a:avLst/>
          </a:prstGeom>
        </p:spPr>
      </p:pic>
      <p:graphicFrame>
        <p:nvGraphicFramePr>
          <p:cNvPr id="6" name="Group 40">
            <a:extLst>
              <a:ext uri="{FF2B5EF4-FFF2-40B4-BE49-F238E27FC236}">
                <a16:creationId xmlns:a16="http://schemas.microsoft.com/office/drawing/2014/main" id="{31B89B52-47C2-C6FE-C05E-06ED5515F5CC}"/>
              </a:ext>
            </a:extLst>
          </p:cNvPr>
          <p:cNvGraphicFramePr>
            <a:graphicFrameLocks noGrp="1"/>
          </p:cNvGraphicFramePr>
          <p:nvPr>
            <p:extLst>
              <p:ext uri="{D42A27DB-BD31-4B8C-83A1-F6EECF244321}">
                <p14:modId xmlns:p14="http://schemas.microsoft.com/office/powerpoint/2010/main" val="185238307"/>
              </p:ext>
            </p:extLst>
          </p:nvPr>
        </p:nvGraphicFramePr>
        <p:xfrm>
          <a:off x="5657783" y="3137547"/>
          <a:ext cx="5887734" cy="1930400"/>
        </p:xfrm>
        <a:graphic>
          <a:graphicData uri="http://schemas.openxmlformats.org/drawingml/2006/table">
            <a:tbl>
              <a:tblPr/>
              <a:tblGrid>
                <a:gridCol w="1641476">
                  <a:extLst>
                    <a:ext uri="{9D8B030D-6E8A-4147-A177-3AD203B41FA5}">
                      <a16:colId xmlns:a16="http://schemas.microsoft.com/office/drawing/2014/main" val="20000"/>
                    </a:ext>
                  </a:extLst>
                </a:gridCol>
                <a:gridCol w="1348157">
                  <a:extLst>
                    <a:ext uri="{9D8B030D-6E8A-4147-A177-3AD203B41FA5}">
                      <a16:colId xmlns:a16="http://schemas.microsoft.com/office/drawing/2014/main" val="20001"/>
                    </a:ext>
                  </a:extLst>
                </a:gridCol>
                <a:gridCol w="1621751">
                  <a:extLst>
                    <a:ext uri="{9D8B030D-6E8A-4147-A177-3AD203B41FA5}">
                      <a16:colId xmlns:a16="http://schemas.microsoft.com/office/drawing/2014/main" val="20002"/>
                    </a:ext>
                  </a:extLst>
                </a:gridCol>
                <a:gridCol w="1276350">
                  <a:extLst>
                    <a:ext uri="{9D8B030D-6E8A-4147-A177-3AD203B41FA5}">
                      <a16:colId xmlns:a16="http://schemas.microsoft.com/office/drawing/2014/main" val="1615409866"/>
                    </a:ext>
                  </a:extLst>
                </a:gridCol>
              </a:tblGrid>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charset="0"/>
                        </a:rPr>
                        <a:t> </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несрећа</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rPr>
                        <a:t>без несреће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укупно</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мушко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Arial" charset="0"/>
                          <a:cs typeface="Arial" charset="0"/>
                        </a:rPr>
                        <a:t>30</a:t>
                      </a:r>
                      <a:r>
                        <a:rPr kumimoji="0" lang="sr-Cyrl-RS" sz="1800" b="0" i="0" u="none" strike="noStrike" cap="none" normalizeH="0" baseline="0" dirty="0">
                          <a:ln>
                            <a:noFill/>
                          </a:ln>
                          <a:solidFill>
                            <a:schemeClr val="tx1"/>
                          </a:solidFill>
                          <a:effectLst/>
                          <a:latin typeface="Arial" charset="0"/>
                          <a:cs typeface="Arial" charset="0"/>
                        </a:rPr>
                        <a:t>,</a:t>
                      </a:r>
                      <a:r>
                        <a:rPr kumimoji="0" lang="sr-Latn-RS" sz="1800" b="0" i="0" u="none" strike="noStrike" cap="none" normalizeH="0" baseline="0" dirty="0">
                          <a:ln>
                            <a:noFill/>
                          </a:ln>
                          <a:solidFill>
                            <a:schemeClr val="tx1"/>
                          </a:solidFill>
                          <a:effectLst/>
                          <a:latin typeface="Arial" charset="0"/>
                          <a:cs typeface="Arial" charset="0"/>
                        </a:rPr>
                        <a:t> </a:t>
                      </a:r>
                      <a:r>
                        <a:rPr kumimoji="0" lang="sr-Latn-RS" sz="1800" b="0" i="0" u="none" strike="noStrike" cap="none" normalizeH="0" baseline="0" dirty="0">
                          <a:ln>
                            <a:noFill/>
                          </a:ln>
                          <a:solidFill>
                            <a:srgbClr val="A04561"/>
                          </a:solidFill>
                          <a:effectLst/>
                          <a:latin typeface="Arial" charset="0"/>
                          <a:cs typeface="Arial" charset="0"/>
                        </a:rPr>
                        <a:t>f</a:t>
                      </a:r>
                      <a:r>
                        <a:rPr kumimoji="0" lang="sr-Latn-RS" sz="1800" b="0" i="0" u="none" strike="noStrike" cap="none" normalizeH="0" baseline="-25000" dirty="0">
                          <a:ln>
                            <a:noFill/>
                          </a:ln>
                          <a:solidFill>
                            <a:srgbClr val="A04561"/>
                          </a:solidFill>
                          <a:effectLst/>
                          <a:latin typeface="Arial" charset="0"/>
                          <a:cs typeface="Arial" charset="0"/>
                        </a:rPr>
                        <a:t>11</a:t>
                      </a:r>
                      <a:endParaRPr kumimoji="0" lang="en-US" sz="1800" b="0" i="0" u="none" strike="noStrike" cap="none" normalizeH="0" baseline="-25000" dirty="0">
                        <a:ln>
                          <a:noFill/>
                        </a:ln>
                        <a:solidFill>
                          <a:srgbClr val="A0456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Arial" charset="0"/>
                          <a:cs typeface="Arial" charset="0"/>
                        </a:rPr>
                        <a:t>42</a:t>
                      </a:r>
                      <a:r>
                        <a:rPr kumimoji="0" lang="sr-Latn-RS" sz="1800" b="0" i="0" u="none" strike="noStrike" cap="none" normalizeH="0" baseline="0" dirty="0">
                          <a:ln>
                            <a:noFill/>
                          </a:ln>
                          <a:solidFill>
                            <a:schemeClr val="tx1"/>
                          </a:solidFill>
                          <a:effectLst/>
                          <a:latin typeface="Arial" charset="0"/>
                          <a:cs typeface="Arial" charset="0"/>
                        </a:rPr>
                        <a:t>, </a:t>
                      </a:r>
                      <a:r>
                        <a:rPr kumimoji="0" lang="sr-Latn-RS" sz="1800" b="0" i="0" u="none" strike="noStrike" cap="none" normalizeH="0" baseline="0" dirty="0">
                          <a:ln>
                            <a:noFill/>
                          </a:ln>
                          <a:solidFill>
                            <a:srgbClr val="A04561"/>
                          </a:solidFill>
                          <a:effectLst/>
                          <a:latin typeface="Arial" charset="0"/>
                          <a:cs typeface="Arial" charset="0"/>
                        </a:rPr>
                        <a:t>f</a:t>
                      </a:r>
                      <a:r>
                        <a:rPr kumimoji="0" lang="sr-Latn-RS" sz="1800" b="0" i="0" u="none" strike="noStrike" cap="none" normalizeH="0" baseline="-25000" dirty="0">
                          <a:ln>
                            <a:noFill/>
                          </a:ln>
                          <a:solidFill>
                            <a:srgbClr val="A04561"/>
                          </a:solidFill>
                          <a:effectLst/>
                          <a:latin typeface="Arial" charset="0"/>
                          <a:cs typeface="Arial" charset="0"/>
                        </a:rPr>
                        <a:t>12</a:t>
                      </a:r>
                      <a:endParaRPr kumimoji="0" lang="en-US" sz="1800" b="0" i="0" u="none" strike="noStrike" cap="none" normalizeH="0" baseline="-25000" dirty="0">
                        <a:ln>
                          <a:noFill/>
                        </a:ln>
                        <a:solidFill>
                          <a:srgbClr val="A0456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72</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женско</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Arial" charset="0"/>
                          <a:cs typeface="Arial" charset="0"/>
                        </a:rPr>
                        <a:t>20</a:t>
                      </a:r>
                      <a:r>
                        <a:rPr kumimoji="0" lang="sr-Latn-RS" sz="1800" b="0" i="0" u="none" strike="noStrike" cap="none" normalizeH="0" baseline="0" dirty="0">
                          <a:ln>
                            <a:noFill/>
                          </a:ln>
                          <a:solidFill>
                            <a:schemeClr val="tx1"/>
                          </a:solidFill>
                          <a:effectLst/>
                          <a:latin typeface="Arial" charset="0"/>
                          <a:cs typeface="Arial" charset="0"/>
                        </a:rPr>
                        <a:t>, </a:t>
                      </a:r>
                      <a:r>
                        <a:rPr kumimoji="0" lang="sr-Latn-RS" sz="1800" b="0" i="0" u="none" strike="noStrike" cap="none" normalizeH="0" baseline="0" dirty="0">
                          <a:ln>
                            <a:noFill/>
                          </a:ln>
                          <a:solidFill>
                            <a:srgbClr val="A04561"/>
                          </a:solidFill>
                          <a:effectLst/>
                          <a:latin typeface="Arial" charset="0"/>
                          <a:cs typeface="Arial" charset="0"/>
                        </a:rPr>
                        <a:t>f</a:t>
                      </a:r>
                      <a:r>
                        <a:rPr kumimoji="0" lang="sr-Latn-RS" sz="1800" b="0" i="0" u="none" strike="noStrike" cap="none" normalizeH="0" baseline="-25000" dirty="0">
                          <a:ln>
                            <a:noFill/>
                          </a:ln>
                          <a:solidFill>
                            <a:srgbClr val="A04561"/>
                          </a:solidFill>
                          <a:effectLst/>
                          <a:latin typeface="Arial" charset="0"/>
                          <a:cs typeface="Arial" charset="0"/>
                        </a:rPr>
                        <a:t>21</a:t>
                      </a:r>
                      <a:endParaRPr kumimoji="0" lang="en-US" sz="1800" b="0" i="0" u="none" strike="noStrike" cap="none" normalizeH="0" baseline="-25000" dirty="0">
                        <a:ln>
                          <a:noFill/>
                        </a:ln>
                        <a:solidFill>
                          <a:srgbClr val="A0456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Arial" charset="0"/>
                          <a:cs typeface="Arial" charset="0"/>
                        </a:rPr>
                        <a:t>28, </a:t>
                      </a:r>
                      <a:r>
                        <a:rPr kumimoji="0" lang="sr-Latn-RS" sz="1800" b="0" i="0" u="none" strike="noStrike" cap="none" normalizeH="0" baseline="0" dirty="0">
                          <a:ln>
                            <a:noFill/>
                          </a:ln>
                          <a:solidFill>
                            <a:srgbClr val="A04561"/>
                          </a:solidFill>
                          <a:effectLst/>
                          <a:latin typeface="Arial" charset="0"/>
                          <a:cs typeface="Arial" charset="0"/>
                        </a:rPr>
                        <a:t>f</a:t>
                      </a:r>
                      <a:r>
                        <a:rPr kumimoji="0" lang="sr-Latn-RS" sz="1800" b="0" i="0" u="none" strike="noStrike" cap="none" normalizeH="0" baseline="-25000" dirty="0">
                          <a:ln>
                            <a:noFill/>
                          </a:ln>
                          <a:solidFill>
                            <a:srgbClr val="A04561"/>
                          </a:solidFill>
                          <a:effectLst/>
                          <a:latin typeface="Arial" charset="0"/>
                          <a:cs typeface="Arial" charset="0"/>
                        </a:rPr>
                        <a:t>22</a:t>
                      </a:r>
                      <a:endParaRPr kumimoji="0" lang="en-US" sz="1800" b="0" i="0" u="none" strike="noStrike" cap="none" normalizeH="0" baseline="-25000" dirty="0">
                        <a:ln>
                          <a:noFill/>
                        </a:ln>
                        <a:solidFill>
                          <a:srgbClr val="A0456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48</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cs typeface="Arial" charset="0"/>
                        </a:rPr>
                        <a:t>укупно</a:t>
                      </a:r>
                      <a:endParaRPr kumimoji="0" lang="en-US" sz="1800" b="1"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50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70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120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771339"/>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B0FD3F-35A8-6489-6959-F163A313E599}"/>
                  </a:ext>
                </a:extLst>
              </p:cNvPr>
              <p:cNvSpPr txBox="1"/>
              <p:nvPr/>
            </p:nvSpPr>
            <p:spPr>
              <a:xfrm>
                <a:off x="2969140" y="5722013"/>
                <a:ext cx="3774816"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7E001B"/>
                          </a:solidFill>
                          <a:latin typeface="Cambria Math" panose="02040503050406030204" pitchFamily="18" charset="0"/>
                        </a:rPr>
                        <m:t>𝑂𝑅</m:t>
                      </m:r>
                      <m:r>
                        <a:rPr lang="sr-Cyrl-RS" b="0" i="1" smtClean="0">
                          <a:solidFill>
                            <a:srgbClr val="7E001B"/>
                          </a:solidFill>
                          <a:latin typeface="Cambria Math" panose="02040503050406030204" pitchFamily="18" charset="0"/>
                        </a:rPr>
                        <m:t>= </m:t>
                      </m:r>
                      <m:f>
                        <m:fPr>
                          <m:ctrlPr>
                            <a:rPr lang="sr-Cyrl-RS" b="0" i="1" smtClean="0">
                              <a:solidFill>
                                <a:srgbClr val="7E001B"/>
                              </a:solidFill>
                              <a:latin typeface="Cambria Math" panose="02040503050406030204" pitchFamily="18" charset="0"/>
                            </a:rPr>
                          </m:ctrlPr>
                        </m:fPr>
                        <m:num>
                          <m:sSub>
                            <m:sSubPr>
                              <m:ctrlPr>
                                <a:rPr lang="sr-Cyrl-RS" b="0" i="1" smtClean="0">
                                  <a:solidFill>
                                    <a:srgbClr val="7E001B"/>
                                  </a:solidFill>
                                  <a:latin typeface="Cambria Math" panose="02040503050406030204" pitchFamily="18" charset="0"/>
                                </a:rPr>
                              </m:ctrlPr>
                            </m:sSubPr>
                            <m:e>
                              <m:r>
                                <a:rPr lang="en-GB" b="0" i="1" smtClean="0">
                                  <a:solidFill>
                                    <a:srgbClr val="7E001B"/>
                                  </a:solidFill>
                                  <a:latin typeface="Cambria Math" panose="02040503050406030204" pitchFamily="18" charset="0"/>
                                </a:rPr>
                                <m:t>𝑓</m:t>
                              </m:r>
                            </m:e>
                            <m:sub>
                              <m:r>
                                <a:rPr lang="en-GB" b="0" i="1" smtClean="0">
                                  <a:solidFill>
                                    <a:srgbClr val="7E001B"/>
                                  </a:solidFill>
                                  <a:latin typeface="Cambria Math" panose="02040503050406030204" pitchFamily="18" charset="0"/>
                                </a:rPr>
                                <m:t>11</m:t>
                              </m:r>
                            </m:sub>
                          </m:sSub>
                          <m:r>
                            <a:rPr lang="en-GB" b="0" i="1" smtClean="0">
                              <a:solidFill>
                                <a:srgbClr val="7E001B"/>
                              </a:solidFill>
                              <a:latin typeface="Cambria Math" panose="02040503050406030204" pitchFamily="18" charset="0"/>
                            </a:rPr>
                            <m:t>∗</m:t>
                          </m:r>
                          <m:sSub>
                            <m:sSubPr>
                              <m:ctrlPr>
                                <a:rPr lang="en-GB" b="0" i="1" smtClean="0">
                                  <a:solidFill>
                                    <a:srgbClr val="7E001B"/>
                                  </a:solidFill>
                                  <a:latin typeface="Cambria Math" panose="02040503050406030204" pitchFamily="18" charset="0"/>
                                </a:rPr>
                              </m:ctrlPr>
                            </m:sSubPr>
                            <m:e>
                              <m:r>
                                <a:rPr lang="en-GB" b="0" i="1" smtClean="0">
                                  <a:solidFill>
                                    <a:srgbClr val="7E001B"/>
                                  </a:solidFill>
                                  <a:latin typeface="Cambria Math" panose="02040503050406030204" pitchFamily="18" charset="0"/>
                                </a:rPr>
                                <m:t>𝑓</m:t>
                              </m:r>
                            </m:e>
                            <m:sub>
                              <m:r>
                                <a:rPr lang="en-GB" b="0" i="1" smtClean="0">
                                  <a:solidFill>
                                    <a:srgbClr val="7E001B"/>
                                  </a:solidFill>
                                  <a:latin typeface="Cambria Math" panose="02040503050406030204" pitchFamily="18" charset="0"/>
                                </a:rPr>
                                <m:t>22</m:t>
                              </m:r>
                            </m:sub>
                          </m:sSub>
                          <m:r>
                            <a:rPr lang="en-GB" b="0" i="1" smtClean="0">
                              <a:solidFill>
                                <a:srgbClr val="7E001B"/>
                              </a:solidFill>
                              <a:latin typeface="Cambria Math" panose="02040503050406030204" pitchFamily="18" charset="0"/>
                            </a:rPr>
                            <m:t> </m:t>
                          </m:r>
                        </m:num>
                        <m:den>
                          <m:sSub>
                            <m:sSubPr>
                              <m:ctrlPr>
                                <a:rPr lang="sr-Cyrl-RS" i="1">
                                  <a:solidFill>
                                    <a:srgbClr val="7E001B"/>
                                  </a:solidFill>
                                  <a:latin typeface="Cambria Math" panose="02040503050406030204" pitchFamily="18" charset="0"/>
                                </a:rPr>
                              </m:ctrlPr>
                            </m:sSubPr>
                            <m:e>
                              <m:r>
                                <a:rPr lang="en-GB" i="1">
                                  <a:solidFill>
                                    <a:srgbClr val="7E001B"/>
                                  </a:solidFill>
                                  <a:latin typeface="Cambria Math" panose="02040503050406030204" pitchFamily="18" charset="0"/>
                                </a:rPr>
                                <m:t>𝑓</m:t>
                              </m:r>
                            </m:e>
                            <m:sub>
                              <m:r>
                                <a:rPr lang="en-GB" i="1">
                                  <a:solidFill>
                                    <a:srgbClr val="7E001B"/>
                                  </a:solidFill>
                                  <a:latin typeface="Cambria Math" panose="02040503050406030204" pitchFamily="18" charset="0"/>
                                </a:rPr>
                                <m:t>1</m:t>
                              </m:r>
                              <m:r>
                                <a:rPr lang="en-GB" b="0" i="1" smtClean="0">
                                  <a:solidFill>
                                    <a:srgbClr val="7E001B"/>
                                  </a:solidFill>
                                  <a:latin typeface="Cambria Math" panose="02040503050406030204" pitchFamily="18" charset="0"/>
                                </a:rPr>
                                <m:t>2</m:t>
                              </m:r>
                            </m:sub>
                          </m:sSub>
                          <m:r>
                            <a:rPr lang="en-GB" i="1">
                              <a:solidFill>
                                <a:srgbClr val="7E001B"/>
                              </a:solidFill>
                              <a:latin typeface="Cambria Math" panose="02040503050406030204" pitchFamily="18" charset="0"/>
                            </a:rPr>
                            <m:t>∗</m:t>
                          </m:r>
                          <m:sSub>
                            <m:sSubPr>
                              <m:ctrlPr>
                                <a:rPr lang="en-GB" i="1">
                                  <a:solidFill>
                                    <a:srgbClr val="7E001B"/>
                                  </a:solidFill>
                                  <a:latin typeface="Cambria Math" panose="02040503050406030204" pitchFamily="18" charset="0"/>
                                </a:rPr>
                              </m:ctrlPr>
                            </m:sSubPr>
                            <m:e>
                              <m:r>
                                <a:rPr lang="en-GB" i="1">
                                  <a:solidFill>
                                    <a:srgbClr val="7E001B"/>
                                  </a:solidFill>
                                  <a:latin typeface="Cambria Math" panose="02040503050406030204" pitchFamily="18" charset="0"/>
                                </a:rPr>
                                <m:t>𝑓</m:t>
                              </m:r>
                            </m:e>
                            <m:sub>
                              <m:r>
                                <a:rPr lang="en-GB" i="1">
                                  <a:solidFill>
                                    <a:srgbClr val="7E001B"/>
                                  </a:solidFill>
                                  <a:latin typeface="Cambria Math" panose="02040503050406030204" pitchFamily="18" charset="0"/>
                                </a:rPr>
                                <m:t>2</m:t>
                              </m:r>
                              <m:r>
                                <a:rPr lang="en-GB" b="0" i="1" smtClean="0">
                                  <a:solidFill>
                                    <a:srgbClr val="7E001B"/>
                                  </a:solidFill>
                                  <a:latin typeface="Cambria Math" panose="02040503050406030204" pitchFamily="18" charset="0"/>
                                </a:rPr>
                                <m:t>1</m:t>
                              </m:r>
                            </m:sub>
                          </m:sSub>
                        </m:den>
                      </m:f>
                      <m:r>
                        <a:rPr lang="sr-Cyrl-RS" b="0" i="1" smtClean="0">
                          <a:solidFill>
                            <a:srgbClr val="7E001B"/>
                          </a:solidFill>
                          <a:latin typeface="Cambria Math" panose="02040503050406030204" pitchFamily="18" charset="0"/>
                        </a:rPr>
                        <m:t>=</m:t>
                      </m:r>
                      <m:f>
                        <m:fPr>
                          <m:ctrlPr>
                            <a:rPr lang="sr-Cyrl-RS" b="0" i="1" smtClean="0">
                              <a:solidFill>
                                <a:srgbClr val="7E001B"/>
                              </a:solidFill>
                              <a:latin typeface="Cambria Math" panose="02040503050406030204" pitchFamily="18" charset="0"/>
                            </a:rPr>
                          </m:ctrlPr>
                        </m:fPr>
                        <m:num>
                          <m:r>
                            <a:rPr lang="en-GB" b="0" i="1" smtClean="0">
                              <a:solidFill>
                                <a:srgbClr val="7E001B"/>
                              </a:solidFill>
                              <a:latin typeface="Cambria Math" panose="02040503050406030204" pitchFamily="18" charset="0"/>
                            </a:rPr>
                            <m:t>30</m:t>
                          </m:r>
                          <m:r>
                            <a:rPr lang="sr-Cyrl-RS" b="0" i="1" smtClean="0">
                              <a:solidFill>
                                <a:srgbClr val="7E001B"/>
                              </a:solidFill>
                              <a:latin typeface="Cambria Math" panose="02040503050406030204" pitchFamily="18" charset="0"/>
                            </a:rPr>
                            <m:t> ∗</m:t>
                          </m:r>
                          <m:r>
                            <a:rPr lang="en-GB" b="0" i="1" smtClean="0">
                              <a:solidFill>
                                <a:srgbClr val="7E001B"/>
                              </a:solidFill>
                              <a:latin typeface="Cambria Math" panose="02040503050406030204" pitchFamily="18" charset="0"/>
                            </a:rPr>
                            <m:t>28</m:t>
                          </m:r>
                        </m:num>
                        <m:den>
                          <m:r>
                            <a:rPr lang="en-GB" b="0" i="1" smtClean="0">
                              <a:solidFill>
                                <a:srgbClr val="7E001B"/>
                              </a:solidFill>
                              <a:latin typeface="Cambria Math" panose="02040503050406030204" pitchFamily="18" charset="0"/>
                            </a:rPr>
                            <m:t>42∗20</m:t>
                          </m:r>
                        </m:den>
                      </m:f>
                      <m:r>
                        <a:rPr lang="sr-Cyrl-RS" b="0" i="1" smtClean="0">
                          <a:solidFill>
                            <a:srgbClr val="7E001B"/>
                          </a:solidFill>
                          <a:latin typeface="Cambria Math" panose="02040503050406030204" pitchFamily="18" charset="0"/>
                        </a:rPr>
                        <m:t>=</m:t>
                      </m:r>
                      <m:f>
                        <m:fPr>
                          <m:ctrlPr>
                            <a:rPr lang="sr-Cyrl-RS" b="0" i="1" smtClean="0">
                              <a:solidFill>
                                <a:srgbClr val="7E001B"/>
                              </a:solidFill>
                              <a:latin typeface="Cambria Math" panose="02040503050406030204" pitchFamily="18" charset="0"/>
                            </a:rPr>
                          </m:ctrlPr>
                        </m:fPr>
                        <m:num>
                          <m:r>
                            <a:rPr lang="en-GB" b="0" i="1" smtClean="0">
                              <a:solidFill>
                                <a:srgbClr val="7E001B"/>
                              </a:solidFill>
                              <a:latin typeface="Cambria Math" panose="02040503050406030204" pitchFamily="18" charset="0"/>
                            </a:rPr>
                            <m:t>840</m:t>
                          </m:r>
                        </m:num>
                        <m:den>
                          <m:r>
                            <a:rPr lang="en-GB" b="0" i="1" smtClean="0">
                              <a:solidFill>
                                <a:srgbClr val="7E001B"/>
                              </a:solidFill>
                              <a:latin typeface="Cambria Math" panose="02040503050406030204" pitchFamily="18" charset="0"/>
                            </a:rPr>
                            <m:t>840</m:t>
                          </m:r>
                        </m:den>
                      </m:f>
                      <m:r>
                        <a:rPr lang="en-GB" b="0" i="1" smtClean="0">
                          <a:solidFill>
                            <a:srgbClr val="7E001B"/>
                          </a:solidFill>
                          <a:latin typeface="Cambria Math" panose="02040503050406030204" pitchFamily="18" charset="0"/>
                        </a:rPr>
                        <m:t>=1</m:t>
                      </m:r>
                    </m:oMath>
                  </m:oMathPara>
                </a14:m>
                <a:endParaRPr lang="en-GB" dirty="0">
                  <a:solidFill>
                    <a:srgbClr val="7E001B"/>
                  </a:solidFill>
                </a:endParaRPr>
              </a:p>
            </p:txBody>
          </p:sp>
        </mc:Choice>
        <mc:Fallback xmlns="">
          <p:sp>
            <p:nvSpPr>
              <p:cNvPr id="8" name="TextBox 7">
                <a:extLst>
                  <a:ext uri="{FF2B5EF4-FFF2-40B4-BE49-F238E27FC236}">
                    <a16:creationId xmlns:a16="http://schemas.microsoft.com/office/drawing/2014/main" id="{A0B0FD3F-35A8-6489-6959-F163A313E599}"/>
                  </a:ext>
                </a:extLst>
              </p:cNvPr>
              <p:cNvSpPr txBox="1">
                <a:spLocks noRot="1" noChangeAspect="1" noMove="1" noResize="1" noEditPoints="1" noAdjustHandles="1" noChangeArrowheads="1" noChangeShapeType="1" noTextEdit="1"/>
              </p:cNvSpPr>
              <p:nvPr/>
            </p:nvSpPr>
            <p:spPr>
              <a:xfrm>
                <a:off x="2969140" y="5722013"/>
                <a:ext cx="3774816" cy="575157"/>
              </a:xfrm>
              <a:prstGeom prst="rect">
                <a:avLst/>
              </a:prstGeom>
              <a:blipFill>
                <a:blip r:embed="rId6"/>
                <a:stretch>
                  <a:fillRect/>
                </a:stretch>
              </a:blipFill>
            </p:spPr>
            <p:txBody>
              <a:bodyPr/>
              <a:lstStyle/>
              <a:p>
                <a:r>
                  <a:rPr lang="en-GB">
                    <a:noFill/>
                  </a:rPr>
                  <a:t> </a:t>
                </a:r>
              </a:p>
            </p:txBody>
          </p:sp>
        </mc:Fallback>
      </mc:AlternateContent>
      <p:sp>
        <p:nvSpPr>
          <p:cNvPr id="11" name="Oval 10">
            <a:extLst>
              <a:ext uri="{FF2B5EF4-FFF2-40B4-BE49-F238E27FC236}">
                <a16:creationId xmlns:a16="http://schemas.microsoft.com/office/drawing/2014/main" id="{46D483A4-5A1C-4072-EA7E-D2E132779A8D}"/>
              </a:ext>
            </a:extLst>
          </p:cNvPr>
          <p:cNvSpPr/>
          <p:nvPr/>
        </p:nvSpPr>
        <p:spPr>
          <a:xfrm>
            <a:off x="2192244" y="3214872"/>
            <a:ext cx="1047750" cy="1019252"/>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DE00F66-777B-44C5-3213-A54060120467}"/>
              </a:ext>
            </a:extLst>
          </p:cNvPr>
          <p:cNvSpPr/>
          <p:nvPr/>
        </p:nvSpPr>
        <p:spPr>
          <a:xfrm>
            <a:off x="2192244" y="4107556"/>
            <a:ext cx="1047750" cy="1016895"/>
          </a:xfrm>
          <a:prstGeom prst="ellipse">
            <a:avLst/>
          </a:prstGeom>
          <a:noFill/>
          <a:ln w="3810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A390B58-296B-AF0B-372E-FB983BEAE9EF}"/>
              </a:ext>
            </a:extLst>
          </p:cNvPr>
          <p:cNvSpPr txBox="1"/>
          <p:nvPr/>
        </p:nvSpPr>
        <p:spPr>
          <a:xfrm>
            <a:off x="310349" y="3963598"/>
            <a:ext cx="870751" cy="369332"/>
          </a:xfrm>
          <a:prstGeom prst="rect">
            <a:avLst/>
          </a:prstGeom>
          <a:noFill/>
        </p:spPr>
        <p:txBody>
          <a:bodyPr wrap="none" rtlCol="0">
            <a:spAutoFit/>
          </a:bodyPr>
          <a:lstStyle/>
          <a:p>
            <a:r>
              <a:rPr lang="sr-Cyrl-RS" dirty="0"/>
              <a:t>шансе</a:t>
            </a:r>
            <a:endParaRPr lang="en-GB" dirty="0"/>
          </a:p>
        </p:txBody>
      </p:sp>
      <p:cxnSp>
        <p:nvCxnSpPr>
          <p:cNvPr id="15" name="Straight Arrow Connector 14">
            <a:extLst>
              <a:ext uri="{FF2B5EF4-FFF2-40B4-BE49-F238E27FC236}">
                <a16:creationId xmlns:a16="http://schemas.microsoft.com/office/drawing/2014/main" id="{94C6D4F8-8EF7-578D-E23B-90CDE38DCD40}"/>
              </a:ext>
            </a:extLst>
          </p:cNvPr>
          <p:cNvCxnSpPr/>
          <p:nvPr/>
        </p:nvCxnSpPr>
        <p:spPr>
          <a:xfrm flipV="1">
            <a:off x="1190625" y="3648075"/>
            <a:ext cx="1001619" cy="500189"/>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F147C79-B945-9DED-C49B-0F2EE5F2CF12}"/>
              </a:ext>
            </a:extLst>
          </p:cNvPr>
          <p:cNvCxnSpPr>
            <a:endCxn id="12" idx="2"/>
          </p:cNvCxnSpPr>
          <p:nvPr/>
        </p:nvCxnSpPr>
        <p:spPr>
          <a:xfrm>
            <a:off x="1181100" y="4148264"/>
            <a:ext cx="1011144" cy="467740"/>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ABA9858A-7DF6-8E46-3EEB-0C2D1A69D054}"/>
              </a:ext>
            </a:extLst>
          </p:cNvPr>
          <p:cNvSpPr/>
          <p:nvPr/>
        </p:nvSpPr>
        <p:spPr>
          <a:xfrm>
            <a:off x="7315199" y="3552825"/>
            <a:ext cx="2924175" cy="554731"/>
          </a:xfrm>
          <a:prstGeom prst="roundRect">
            <a:avLst/>
          </a:prstGeom>
          <a:no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B7AD4948-1B1E-24A7-99DD-694DDE936795}"/>
              </a:ext>
            </a:extLst>
          </p:cNvPr>
          <p:cNvSpPr/>
          <p:nvPr/>
        </p:nvSpPr>
        <p:spPr>
          <a:xfrm>
            <a:off x="7315200" y="4087190"/>
            <a:ext cx="2924174" cy="554731"/>
          </a:xfrm>
          <a:prstGeom prst="roundRect">
            <a:avLst/>
          </a:prstGeom>
          <a:no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Multiplication Sign 15">
            <a:extLst>
              <a:ext uri="{FF2B5EF4-FFF2-40B4-BE49-F238E27FC236}">
                <a16:creationId xmlns:a16="http://schemas.microsoft.com/office/drawing/2014/main" id="{4A2444B5-F538-042F-8346-E51B02E7F42F}"/>
              </a:ext>
            </a:extLst>
          </p:cNvPr>
          <p:cNvSpPr/>
          <p:nvPr/>
        </p:nvSpPr>
        <p:spPr>
          <a:xfrm>
            <a:off x="6726958" y="3222888"/>
            <a:ext cx="4342309" cy="1837745"/>
          </a:xfrm>
          <a:prstGeom prst="mathMultiply">
            <a:avLst/>
          </a:prstGeom>
          <a:no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BC74E547-12AB-96BA-F774-30EB427F1B7A}"/>
              </a:ext>
            </a:extLst>
          </p:cNvPr>
          <p:cNvSpPr/>
          <p:nvPr/>
        </p:nvSpPr>
        <p:spPr>
          <a:xfrm>
            <a:off x="3333303" y="3660207"/>
            <a:ext cx="1433665" cy="1016895"/>
          </a:xfrm>
          <a:prstGeom prst="roundRect">
            <a:avLst/>
          </a:prstGeom>
          <a:noFill/>
          <a:ln w="57150">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122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1" grpId="0" animBg="1"/>
      <p:bldP spid="11" grpId="1" animBg="1"/>
      <p:bldP spid="12" grpId="0" animBg="1"/>
      <p:bldP spid="12" grpId="1" animBg="1"/>
      <p:bldP spid="13" grpId="0"/>
      <p:bldP spid="13" grpId="1"/>
      <p:bldP spid="10" grpId="0" animBg="1"/>
      <p:bldP spid="10" grpId="1" animBg="1"/>
      <p:bldP spid="14" grpId="0" animBg="1"/>
      <p:bldP spid="14" grpId="1" animBg="1"/>
      <p:bldP spid="1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EB8DB-4EE8-A807-EED7-99484A8C4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2AB95-F56A-B343-D1A9-60FD5B6BD257}"/>
              </a:ext>
            </a:extLst>
          </p:cNvPr>
          <p:cNvSpPr>
            <a:spLocks noGrp="1"/>
          </p:cNvSpPr>
          <p:nvPr>
            <p:ph type="title"/>
          </p:nvPr>
        </p:nvSpPr>
        <p:spPr/>
        <p:txBody>
          <a:bodyPr/>
          <a:lstStyle/>
          <a:p>
            <a:r>
              <a:rPr lang="sr-Cyrl-RS" dirty="0"/>
              <a:t>Мере асоцијације две категоричке варијабле</a:t>
            </a:r>
            <a:endParaRPr lang="en-GB" dirty="0"/>
          </a:p>
        </p:txBody>
      </p:sp>
      <p:sp>
        <p:nvSpPr>
          <p:cNvPr id="3" name="Content Placeholder 2">
            <a:extLst>
              <a:ext uri="{FF2B5EF4-FFF2-40B4-BE49-F238E27FC236}">
                <a16:creationId xmlns:a16="http://schemas.microsoft.com/office/drawing/2014/main" id="{CE5472A8-BC42-8FD3-0C39-C93307AAB702}"/>
              </a:ext>
            </a:extLst>
          </p:cNvPr>
          <p:cNvSpPr>
            <a:spLocks noGrp="1"/>
          </p:cNvSpPr>
          <p:nvPr>
            <p:ph idx="1"/>
          </p:nvPr>
        </p:nvSpPr>
        <p:spPr>
          <a:xfrm>
            <a:off x="506042" y="1807860"/>
            <a:ext cx="10515600" cy="4351338"/>
          </a:xfrm>
        </p:spPr>
        <p:txBody>
          <a:bodyPr>
            <a:normAutofit/>
          </a:bodyPr>
          <a:lstStyle/>
          <a:p>
            <a:r>
              <a:rPr lang="sr-Cyrl-RS" dirty="0"/>
              <a:t>Количник шанси</a:t>
            </a:r>
            <a:r>
              <a:rPr lang="en-GB" dirty="0"/>
              <a:t> </a:t>
            </a:r>
            <a:r>
              <a:rPr lang="sr-Cyrl-RS" dirty="0"/>
              <a:t>(количник унакрсних производа)</a:t>
            </a:r>
          </a:p>
          <a:p>
            <a:pPr marL="990600" lvl="1"/>
            <a:r>
              <a:rPr lang="sr-Cyrl-RS" dirty="0"/>
              <a:t>Односи заједничких фреквенци</a:t>
            </a:r>
            <a:r>
              <a:rPr lang="sr-Latn-RS" dirty="0"/>
              <a:t> </a:t>
            </a:r>
            <a:endParaRPr lang="sr-Cyrl-RS" dirty="0"/>
          </a:p>
          <a:p>
            <a:pPr marL="990600" lvl="1"/>
            <a:r>
              <a:rPr lang="sr-Cyrl-RS" dirty="0"/>
              <a:t>Две дихотомне варијабле</a:t>
            </a:r>
            <a:r>
              <a:rPr lang="en-GB" dirty="0"/>
              <a:t>:</a:t>
            </a:r>
            <a:endParaRPr lang="sr-Cyrl-RS" dirty="0"/>
          </a:p>
          <a:p>
            <a:pPr marL="990600" lvl="1"/>
            <a:endParaRPr lang="sr-Cyrl-RS" dirty="0"/>
          </a:p>
          <a:p>
            <a:pPr marL="990600" lvl="1"/>
            <a:endParaRPr lang="sr-Cyrl-RS" dirty="0"/>
          </a:p>
          <a:p>
            <a:pPr marL="990600" lvl="1"/>
            <a:endParaRPr lang="sr-Cyrl-RS" dirty="0"/>
          </a:p>
          <a:p>
            <a:pPr marL="990600" lvl="1"/>
            <a:endParaRPr lang="sr-Cyrl-RS" dirty="0"/>
          </a:p>
          <a:p>
            <a:pPr marL="990600" lvl="1"/>
            <a:endParaRPr lang="sr-Cyrl-RS" dirty="0"/>
          </a:p>
          <a:p>
            <a:pPr marL="990600" lvl="1"/>
            <a:endParaRPr lang="sr-Cyrl-RS" dirty="0"/>
          </a:p>
          <a:p>
            <a:pPr marL="990600" lvl="1"/>
            <a:r>
              <a:rPr lang="sr-Cyrl-RS" dirty="0">
                <a:solidFill>
                  <a:srgbClr val="7E001B"/>
                </a:solidFill>
              </a:rPr>
              <a:t>Пример: </a:t>
            </a:r>
            <a:endParaRPr lang="en-GB" dirty="0">
              <a:solidFill>
                <a:srgbClr val="7E001B"/>
              </a:solidFill>
            </a:endParaRPr>
          </a:p>
        </p:txBody>
      </p:sp>
      <p:cxnSp>
        <p:nvCxnSpPr>
          <p:cNvPr id="4" name="Straight Connector 3">
            <a:extLst>
              <a:ext uri="{FF2B5EF4-FFF2-40B4-BE49-F238E27FC236}">
                <a16:creationId xmlns:a16="http://schemas.microsoft.com/office/drawing/2014/main" id="{2E9E00F3-D878-F1AF-A05E-0144FF23244F}"/>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51CD98E7-EECE-7E1A-86FB-4B27D09AE67B}"/>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7" name="TextBox 6">
            <a:extLst>
              <a:ext uri="{FF2B5EF4-FFF2-40B4-BE49-F238E27FC236}">
                <a16:creationId xmlns:a16="http://schemas.microsoft.com/office/drawing/2014/main" id="{BD827DAB-8003-D489-65B4-79D03D04CF81}"/>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3. Однос две категоричке варијабле</a:t>
            </a:r>
            <a:endParaRPr lang="ru-RU" i="1" dirty="0">
              <a:solidFill>
                <a:srgbClr val="9E9FA0"/>
              </a:solidFill>
            </a:endParaRPr>
          </a:p>
        </p:txBody>
      </p:sp>
      <p:pic>
        <p:nvPicPr>
          <p:cNvPr id="9" name="Picture 8">
            <a:extLst>
              <a:ext uri="{FF2B5EF4-FFF2-40B4-BE49-F238E27FC236}">
                <a16:creationId xmlns:a16="http://schemas.microsoft.com/office/drawing/2014/main" id="{4836DDDE-A0FB-B83A-819C-272B5CA338A3}"/>
              </a:ext>
            </a:extLst>
          </p:cNvPr>
          <p:cNvPicPr>
            <a:picLocks noChangeAspect="1"/>
          </p:cNvPicPr>
          <p:nvPr/>
        </p:nvPicPr>
        <p:blipFill>
          <a:blip r:embed="rId4"/>
          <a:stretch>
            <a:fillRect/>
          </a:stretch>
        </p:blipFill>
        <p:spPr>
          <a:xfrm>
            <a:off x="1367006" y="3240578"/>
            <a:ext cx="3204269" cy="1636221"/>
          </a:xfrm>
          <a:prstGeom prst="rect">
            <a:avLst/>
          </a:prstGeom>
        </p:spPr>
      </p:pic>
      <p:graphicFrame>
        <p:nvGraphicFramePr>
          <p:cNvPr id="6" name="Group 40">
            <a:extLst>
              <a:ext uri="{FF2B5EF4-FFF2-40B4-BE49-F238E27FC236}">
                <a16:creationId xmlns:a16="http://schemas.microsoft.com/office/drawing/2014/main" id="{BD35D954-A949-CBB5-48EF-0EB979EAE03F}"/>
              </a:ext>
            </a:extLst>
          </p:cNvPr>
          <p:cNvGraphicFramePr>
            <a:graphicFrameLocks noGrp="1"/>
          </p:cNvGraphicFramePr>
          <p:nvPr>
            <p:extLst>
              <p:ext uri="{D42A27DB-BD31-4B8C-83A1-F6EECF244321}">
                <p14:modId xmlns:p14="http://schemas.microsoft.com/office/powerpoint/2010/main" val="2618349557"/>
              </p:ext>
            </p:extLst>
          </p:nvPr>
        </p:nvGraphicFramePr>
        <p:xfrm>
          <a:off x="5763842" y="3093488"/>
          <a:ext cx="4476754" cy="1930400"/>
        </p:xfrm>
        <a:graphic>
          <a:graphicData uri="http://schemas.openxmlformats.org/drawingml/2006/table">
            <a:tbl>
              <a:tblPr/>
              <a:tblGrid>
                <a:gridCol w="1641476">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969964">
                  <a:extLst>
                    <a:ext uri="{9D8B030D-6E8A-4147-A177-3AD203B41FA5}">
                      <a16:colId xmlns:a16="http://schemas.microsoft.com/office/drawing/2014/main" val="20002"/>
                    </a:ext>
                  </a:extLst>
                </a:gridCol>
                <a:gridCol w="969964">
                  <a:extLst>
                    <a:ext uri="{9D8B030D-6E8A-4147-A177-3AD203B41FA5}">
                      <a16:colId xmlns:a16="http://schemas.microsoft.com/office/drawing/2014/main" val="1615409866"/>
                    </a:ext>
                  </a:extLst>
                </a:gridCol>
              </a:tblGrid>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charset="0"/>
                        </a:rPr>
                        <a:t> </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мушко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женско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укупно</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несреће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23</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27</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50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без несрећа</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49</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21</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70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cs typeface="Arial" charset="0"/>
                        </a:rPr>
                        <a:t>укупно</a:t>
                      </a:r>
                      <a:endParaRPr kumimoji="0" lang="en-US" sz="1800" b="1"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72</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48</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120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771339"/>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247CECB-EC34-1A88-019F-A62B3D745932}"/>
                  </a:ext>
                </a:extLst>
              </p:cNvPr>
              <p:cNvSpPr txBox="1"/>
              <p:nvPr/>
            </p:nvSpPr>
            <p:spPr>
              <a:xfrm>
                <a:off x="2969140" y="5326596"/>
                <a:ext cx="4207627"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7E001B"/>
                          </a:solidFill>
                          <a:latin typeface="Cambria Math" panose="02040503050406030204" pitchFamily="18" charset="0"/>
                        </a:rPr>
                        <m:t>𝑂𝑅</m:t>
                      </m:r>
                      <m:r>
                        <a:rPr lang="sr-Cyrl-RS" b="0" i="1" smtClean="0">
                          <a:solidFill>
                            <a:srgbClr val="7E001B"/>
                          </a:solidFill>
                          <a:latin typeface="Cambria Math" panose="02040503050406030204" pitchFamily="18" charset="0"/>
                        </a:rPr>
                        <m:t>= </m:t>
                      </m:r>
                      <m:f>
                        <m:fPr>
                          <m:ctrlPr>
                            <a:rPr lang="sr-Cyrl-RS" b="0" i="1" smtClean="0">
                              <a:solidFill>
                                <a:srgbClr val="7E001B"/>
                              </a:solidFill>
                              <a:latin typeface="Cambria Math" panose="02040503050406030204" pitchFamily="18" charset="0"/>
                            </a:rPr>
                          </m:ctrlPr>
                        </m:fPr>
                        <m:num>
                          <m:sSub>
                            <m:sSubPr>
                              <m:ctrlPr>
                                <a:rPr lang="sr-Cyrl-RS" b="0" i="1" smtClean="0">
                                  <a:solidFill>
                                    <a:srgbClr val="7E001B"/>
                                  </a:solidFill>
                                  <a:latin typeface="Cambria Math" panose="02040503050406030204" pitchFamily="18" charset="0"/>
                                </a:rPr>
                              </m:ctrlPr>
                            </m:sSubPr>
                            <m:e>
                              <m:r>
                                <a:rPr lang="en-GB" b="0" i="1" smtClean="0">
                                  <a:solidFill>
                                    <a:srgbClr val="7E001B"/>
                                  </a:solidFill>
                                  <a:latin typeface="Cambria Math" panose="02040503050406030204" pitchFamily="18" charset="0"/>
                                </a:rPr>
                                <m:t>𝑓</m:t>
                              </m:r>
                            </m:e>
                            <m:sub>
                              <m:r>
                                <a:rPr lang="en-GB" b="0" i="1" smtClean="0">
                                  <a:solidFill>
                                    <a:srgbClr val="7E001B"/>
                                  </a:solidFill>
                                  <a:latin typeface="Cambria Math" panose="02040503050406030204" pitchFamily="18" charset="0"/>
                                </a:rPr>
                                <m:t>11</m:t>
                              </m:r>
                            </m:sub>
                          </m:sSub>
                          <m:r>
                            <a:rPr lang="en-GB" b="0" i="1" smtClean="0">
                              <a:solidFill>
                                <a:srgbClr val="7E001B"/>
                              </a:solidFill>
                              <a:latin typeface="Cambria Math" panose="02040503050406030204" pitchFamily="18" charset="0"/>
                            </a:rPr>
                            <m:t>∗</m:t>
                          </m:r>
                          <m:sSub>
                            <m:sSubPr>
                              <m:ctrlPr>
                                <a:rPr lang="en-GB" b="0" i="1" smtClean="0">
                                  <a:solidFill>
                                    <a:srgbClr val="7E001B"/>
                                  </a:solidFill>
                                  <a:latin typeface="Cambria Math" panose="02040503050406030204" pitchFamily="18" charset="0"/>
                                </a:rPr>
                              </m:ctrlPr>
                            </m:sSubPr>
                            <m:e>
                              <m:r>
                                <a:rPr lang="en-GB" b="0" i="1" smtClean="0">
                                  <a:solidFill>
                                    <a:srgbClr val="7E001B"/>
                                  </a:solidFill>
                                  <a:latin typeface="Cambria Math" panose="02040503050406030204" pitchFamily="18" charset="0"/>
                                </a:rPr>
                                <m:t>𝑓</m:t>
                              </m:r>
                            </m:e>
                            <m:sub>
                              <m:r>
                                <a:rPr lang="en-GB" b="0" i="1" smtClean="0">
                                  <a:solidFill>
                                    <a:srgbClr val="7E001B"/>
                                  </a:solidFill>
                                  <a:latin typeface="Cambria Math" panose="02040503050406030204" pitchFamily="18" charset="0"/>
                                </a:rPr>
                                <m:t>22</m:t>
                              </m:r>
                            </m:sub>
                          </m:sSub>
                          <m:r>
                            <a:rPr lang="en-GB" b="0" i="1" smtClean="0">
                              <a:solidFill>
                                <a:srgbClr val="7E001B"/>
                              </a:solidFill>
                              <a:latin typeface="Cambria Math" panose="02040503050406030204" pitchFamily="18" charset="0"/>
                            </a:rPr>
                            <m:t> </m:t>
                          </m:r>
                        </m:num>
                        <m:den>
                          <m:sSub>
                            <m:sSubPr>
                              <m:ctrlPr>
                                <a:rPr lang="sr-Cyrl-RS" i="1">
                                  <a:solidFill>
                                    <a:srgbClr val="7E001B"/>
                                  </a:solidFill>
                                  <a:latin typeface="Cambria Math" panose="02040503050406030204" pitchFamily="18" charset="0"/>
                                </a:rPr>
                              </m:ctrlPr>
                            </m:sSubPr>
                            <m:e>
                              <m:r>
                                <a:rPr lang="en-GB" i="1">
                                  <a:solidFill>
                                    <a:srgbClr val="7E001B"/>
                                  </a:solidFill>
                                  <a:latin typeface="Cambria Math" panose="02040503050406030204" pitchFamily="18" charset="0"/>
                                </a:rPr>
                                <m:t>𝑓</m:t>
                              </m:r>
                            </m:e>
                            <m:sub>
                              <m:r>
                                <a:rPr lang="en-GB" i="1">
                                  <a:solidFill>
                                    <a:srgbClr val="7E001B"/>
                                  </a:solidFill>
                                  <a:latin typeface="Cambria Math" panose="02040503050406030204" pitchFamily="18" charset="0"/>
                                </a:rPr>
                                <m:t>1</m:t>
                              </m:r>
                              <m:r>
                                <a:rPr lang="en-GB" b="0" i="1" smtClean="0">
                                  <a:solidFill>
                                    <a:srgbClr val="7E001B"/>
                                  </a:solidFill>
                                  <a:latin typeface="Cambria Math" panose="02040503050406030204" pitchFamily="18" charset="0"/>
                                </a:rPr>
                                <m:t>2</m:t>
                              </m:r>
                            </m:sub>
                          </m:sSub>
                          <m:r>
                            <a:rPr lang="en-GB" i="1">
                              <a:solidFill>
                                <a:srgbClr val="7E001B"/>
                              </a:solidFill>
                              <a:latin typeface="Cambria Math" panose="02040503050406030204" pitchFamily="18" charset="0"/>
                            </a:rPr>
                            <m:t>∗</m:t>
                          </m:r>
                          <m:sSub>
                            <m:sSubPr>
                              <m:ctrlPr>
                                <a:rPr lang="en-GB" i="1">
                                  <a:solidFill>
                                    <a:srgbClr val="7E001B"/>
                                  </a:solidFill>
                                  <a:latin typeface="Cambria Math" panose="02040503050406030204" pitchFamily="18" charset="0"/>
                                </a:rPr>
                              </m:ctrlPr>
                            </m:sSubPr>
                            <m:e>
                              <m:r>
                                <a:rPr lang="en-GB" i="1">
                                  <a:solidFill>
                                    <a:srgbClr val="7E001B"/>
                                  </a:solidFill>
                                  <a:latin typeface="Cambria Math" panose="02040503050406030204" pitchFamily="18" charset="0"/>
                                </a:rPr>
                                <m:t>𝑓</m:t>
                              </m:r>
                            </m:e>
                            <m:sub>
                              <m:r>
                                <a:rPr lang="en-GB" i="1">
                                  <a:solidFill>
                                    <a:srgbClr val="7E001B"/>
                                  </a:solidFill>
                                  <a:latin typeface="Cambria Math" panose="02040503050406030204" pitchFamily="18" charset="0"/>
                                </a:rPr>
                                <m:t>2</m:t>
                              </m:r>
                              <m:r>
                                <a:rPr lang="en-GB" b="0" i="1" smtClean="0">
                                  <a:solidFill>
                                    <a:srgbClr val="7E001B"/>
                                  </a:solidFill>
                                  <a:latin typeface="Cambria Math" panose="02040503050406030204" pitchFamily="18" charset="0"/>
                                </a:rPr>
                                <m:t>1</m:t>
                              </m:r>
                            </m:sub>
                          </m:sSub>
                        </m:den>
                      </m:f>
                      <m:r>
                        <a:rPr lang="sr-Cyrl-RS" b="0" i="1" smtClean="0">
                          <a:solidFill>
                            <a:srgbClr val="7E001B"/>
                          </a:solidFill>
                          <a:latin typeface="Cambria Math" panose="02040503050406030204" pitchFamily="18" charset="0"/>
                        </a:rPr>
                        <m:t>=</m:t>
                      </m:r>
                      <m:f>
                        <m:fPr>
                          <m:ctrlPr>
                            <a:rPr lang="sr-Cyrl-RS" b="0" i="1" smtClean="0">
                              <a:solidFill>
                                <a:srgbClr val="7E001B"/>
                              </a:solidFill>
                              <a:latin typeface="Cambria Math" panose="02040503050406030204" pitchFamily="18" charset="0"/>
                            </a:rPr>
                          </m:ctrlPr>
                        </m:fPr>
                        <m:num>
                          <m:r>
                            <a:rPr lang="en-GB" b="0" i="1" smtClean="0">
                              <a:solidFill>
                                <a:srgbClr val="7E001B"/>
                              </a:solidFill>
                              <a:latin typeface="Cambria Math" panose="02040503050406030204" pitchFamily="18" charset="0"/>
                            </a:rPr>
                            <m:t>23</m:t>
                          </m:r>
                          <m:r>
                            <a:rPr lang="sr-Cyrl-RS" b="0" i="1" smtClean="0">
                              <a:solidFill>
                                <a:srgbClr val="7E001B"/>
                              </a:solidFill>
                              <a:latin typeface="Cambria Math" panose="02040503050406030204" pitchFamily="18" charset="0"/>
                            </a:rPr>
                            <m:t> ∗</m:t>
                          </m:r>
                          <m:r>
                            <a:rPr lang="en-GB" b="0" i="1" smtClean="0">
                              <a:solidFill>
                                <a:srgbClr val="7E001B"/>
                              </a:solidFill>
                              <a:latin typeface="Cambria Math" panose="02040503050406030204" pitchFamily="18" charset="0"/>
                            </a:rPr>
                            <m:t>21</m:t>
                          </m:r>
                        </m:num>
                        <m:den>
                          <m:r>
                            <a:rPr lang="en-GB" b="0" i="1" smtClean="0">
                              <a:solidFill>
                                <a:srgbClr val="7E001B"/>
                              </a:solidFill>
                              <a:latin typeface="Cambria Math" panose="02040503050406030204" pitchFamily="18" charset="0"/>
                            </a:rPr>
                            <m:t>49∗27</m:t>
                          </m:r>
                        </m:den>
                      </m:f>
                      <m:r>
                        <a:rPr lang="sr-Cyrl-RS" b="0" i="1" smtClean="0">
                          <a:solidFill>
                            <a:srgbClr val="7E001B"/>
                          </a:solidFill>
                          <a:latin typeface="Cambria Math" panose="02040503050406030204" pitchFamily="18" charset="0"/>
                        </a:rPr>
                        <m:t>=</m:t>
                      </m:r>
                      <m:f>
                        <m:fPr>
                          <m:ctrlPr>
                            <a:rPr lang="sr-Cyrl-RS" b="0" i="1" smtClean="0">
                              <a:solidFill>
                                <a:srgbClr val="7E001B"/>
                              </a:solidFill>
                              <a:latin typeface="Cambria Math" panose="02040503050406030204" pitchFamily="18" charset="0"/>
                            </a:rPr>
                          </m:ctrlPr>
                        </m:fPr>
                        <m:num>
                          <m:r>
                            <a:rPr lang="en-GB" b="0" i="1" smtClean="0">
                              <a:solidFill>
                                <a:srgbClr val="7E001B"/>
                              </a:solidFill>
                              <a:latin typeface="Cambria Math" panose="02040503050406030204" pitchFamily="18" charset="0"/>
                            </a:rPr>
                            <m:t>483</m:t>
                          </m:r>
                        </m:num>
                        <m:den>
                          <m:r>
                            <a:rPr lang="en-GB" b="0" i="1" smtClean="0">
                              <a:solidFill>
                                <a:srgbClr val="7E001B"/>
                              </a:solidFill>
                              <a:latin typeface="Cambria Math" panose="02040503050406030204" pitchFamily="18" charset="0"/>
                            </a:rPr>
                            <m:t>1323</m:t>
                          </m:r>
                        </m:den>
                      </m:f>
                      <m:r>
                        <a:rPr lang="en-GB" b="0" i="1" smtClean="0">
                          <a:solidFill>
                            <a:srgbClr val="7E001B"/>
                          </a:solidFill>
                          <a:latin typeface="Cambria Math" panose="02040503050406030204" pitchFamily="18" charset="0"/>
                        </a:rPr>
                        <m:t>=0.36</m:t>
                      </m:r>
                    </m:oMath>
                  </m:oMathPara>
                </a14:m>
                <a:endParaRPr lang="en-GB" dirty="0">
                  <a:solidFill>
                    <a:srgbClr val="7E001B"/>
                  </a:solidFill>
                </a:endParaRPr>
              </a:p>
            </p:txBody>
          </p:sp>
        </mc:Choice>
        <mc:Fallback xmlns="">
          <p:sp>
            <p:nvSpPr>
              <p:cNvPr id="8" name="TextBox 7">
                <a:extLst>
                  <a:ext uri="{FF2B5EF4-FFF2-40B4-BE49-F238E27FC236}">
                    <a16:creationId xmlns:a16="http://schemas.microsoft.com/office/drawing/2014/main" id="{F247CECB-EC34-1A88-019F-A62B3D745932}"/>
                  </a:ext>
                </a:extLst>
              </p:cNvPr>
              <p:cNvSpPr txBox="1">
                <a:spLocks noRot="1" noChangeAspect="1" noMove="1" noResize="1" noEditPoints="1" noAdjustHandles="1" noChangeArrowheads="1" noChangeShapeType="1" noTextEdit="1"/>
              </p:cNvSpPr>
              <p:nvPr/>
            </p:nvSpPr>
            <p:spPr>
              <a:xfrm>
                <a:off x="2969140" y="5326596"/>
                <a:ext cx="4207627" cy="575157"/>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5385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1F6B-7EB2-483D-FBC1-BC80584E0E82}"/>
              </a:ext>
            </a:extLst>
          </p:cNvPr>
          <p:cNvSpPr>
            <a:spLocks noGrp="1"/>
          </p:cNvSpPr>
          <p:nvPr>
            <p:ph type="title"/>
          </p:nvPr>
        </p:nvSpPr>
        <p:spPr/>
        <p:txBody>
          <a:bodyPr/>
          <a:lstStyle/>
          <a:p>
            <a:r>
              <a:rPr lang="sr-Cyrl-RS" dirty="0"/>
              <a:t>Подсетник пред почетак</a:t>
            </a:r>
            <a:endParaRPr lang="en-GB" dirty="0"/>
          </a:p>
        </p:txBody>
      </p:sp>
      <p:sp>
        <p:nvSpPr>
          <p:cNvPr id="3" name="Content Placeholder 2">
            <a:extLst>
              <a:ext uri="{FF2B5EF4-FFF2-40B4-BE49-F238E27FC236}">
                <a16:creationId xmlns:a16="http://schemas.microsoft.com/office/drawing/2014/main" id="{C0ABBE2D-F939-5925-B770-6487FCEFD311}"/>
              </a:ext>
            </a:extLst>
          </p:cNvPr>
          <p:cNvSpPr>
            <a:spLocks noGrp="1"/>
          </p:cNvSpPr>
          <p:nvPr>
            <p:ph idx="1"/>
          </p:nvPr>
        </p:nvSpPr>
        <p:spPr/>
        <p:txBody>
          <a:bodyPr>
            <a:normAutofit/>
          </a:bodyPr>
          <a:lstStyle/>
          <a:p>
            <a:pPr>
              <a:lnSpc>
                <a:spcPct val="150000"/>
              </a:lnSpc>
            </a:pPr>
            <a:r>
              <a:rPr lang="sr-Cyrl-RS" dirty="0"/>
              <a:t>Да ли сте радили из методологије:</a:t>
            </a:r>
          </a:p>
          <a:p>
            <a:pPr lvl="1">
              <a:lnSpc>
                <a:spcPct val="150000"/>
              </a:lnSpc>
            </a:pPr>
            <a:r>
              <a:rPr lang="sr-Cyrl-RS" dirty="0"/>
              <a:t>Како се зову нацрти у којима су све варијабле нумеричке?</a:t>
            </a:r>
          </a:p>
          <a:p>
            <a:pPr lvl="1">
              <a:lnSpc>
                <a:spcPct val="150000"/>
              </a:lnSpc>
            </a:pPr>
            <a:r>
              <a:rPr lang="sr-Cyrl-RS" dirty="0"/>
              <a:t>Све категоричке?</a:t>
            </a:r>
          </a:p>
          <a:p>
            <a:pPr lvl="1">
              <a:lnSpc>
                <a:spcPct val="150000"/>
              </a:lnSpc>
            </a:pPr>
            <a:r>
              <a:rPr lang="sr-Cyrl-RS" dirty="0"/>
              <a:t>А независне категоричке, зависне нумеричке?</a:t>
            </a:r>
          </a:p>
        </p:txBody>
      </p:sp>
      <p:cxnSp>
        <p:nvCxnSpPr>
          <p:cNvPr id="4" name="Straight Connector 3">
            <a:extLst>
              <a:ext uri="{FF2B5EF4-FFF2-40B4-BE49-F238E27FC236}">
                <a16:creationId xmlns:a16="http://schemas.microsoft.com/office/drawing/2014/main" id="{0A8DC32D-964B-A96C-B2D3-9E32E0AD39E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B259D228-692C-5850-C7D1-4493531F0582}"/>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Tree>
    <p:extLst>
      <p:ext uri="{BB962C8B-B14F-4D97-AF65-F5344CB8AC3E}">
        <p14:creationId xmlns:p14="http://schemas.microsoft.com/office/powerpoint/2010/main" val="33210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FFCB9-6FCF-9EFE-B8CF-141C3B0EE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F84EE-B939-78DE-94C4-1B66B6AE7F28}"/>
              </a:ext>
            </a:extLst>
          </p:cNvPr>
          <p:cNvSpPr>
            <a:spLocks noGrp="1"/>
          </p:cNvSpPr>
          <p:nvPr>
            <p:ph type="title"/>
          </p:nvPr>
        </p:nvSpPr>
        <p:spPr/>
        <p:txBody>
          <a:bodyPr/>
          <a:lstStyle/>
          <a:p>
            <a:r>
              <a:rPr lang="sr-Cyrl-RS" dirty="0"/>
              <a:t>Мере асоцијације две категоричке варијабле</a:t>
            </a:r>
            <a:endParaRPr lang="en-GB" dirty="0"/>
          </a:p>
        </p:txBody>
      </p:sp>
      <p:sp>
        <p:nvSpPr>
          <p:cNvPr id="3" name="Content Placeholder 2">
            <a:extLst>
              <a:ext uri="{FF2B5EF4-FFF2-40B4-BE49-F238E27FC236}">
                <a16:creationId xmlns:a16="http://schemas.microsoft.com/office/drawing/2014/main" id="{DDC0D3E7-3C02-4650-A9F7-DD6038EC4751}"/>
              </a:ext>
            </a:extLst>
          </p:cNvPr>
          <p:cNvSpPr>
            <a:spLocks noGrp="1"/>
          </p:cNvSpPr>
          <p:nvPr>
            <p:ph idx="1"/>
          </p:nvPr>
        </p:nvSpPr>
        <p:spPr>
          <a:xfrm>
            <a:off x="506042" y="1807860"/>
            <a:ext cx="10515600" cy="4351338"/>
          </a:xfrm>
        </p:spPr>
        <p:txBody>
          <a:bodyPr vert="horz" lIns="91440" tIns="45720" rIns="91440" bIns="45720" rtlCol="0" anchor="t">
            <a:normAutofit/>
          </a:bodyPr>
          <a:lstStyle/>
          <a:p>
            <a:r>
              <a:rPr lang="sr-Cyrl-RS" dirty="0"/>
              <a:t>Количник шанси</a:t>
            </a:r>
          </a:p>
          <a:p>
            <a:pPr marL="714375" lvl="1" indent="-266700"/>
            <a:r>
              <a:rPr lang="sr-Cyrl-RS" dirty="0"/>
              <a:t>Тумачење: поређење са 1</a:t>
            </a:r>
            <a:endParaRPr lang="sr-Cyrl-RS" dirty="0">
              <a:cs typeface="Arial"/>
            </a:endParaRPr>
          </a:p>
          <a:p>
            <a:pPr marL="714375" lvl="1" indent="-266700"/>
            <a:r>
              <a:rPr lang="sr-Cyrl-RS" dirty="0"/>
              <a:t>Мора се логаритмовати да би могле да </a:t>
            </a:r>
            <a:br>
              <a:rPr lang="sr-Cyrl-RS" dirty="0"/>
            </a:br>
            <a:r>
              <a:rPr lang="sr-Cyrl-RS" dirty="0"/>
              <a:t>се пореде асоцијације различитог смера</a:t>
            </a:r>
            <a:endParaRPr lang="sr-Cyrl-RS" dirty="0">
              <a:cs typeface="Arial"/>
            </a:endParaRPr>
          </a:p>
          <a:p>
            <a:pPr marL="1171575" lvl="2" indent="-266700">
              <a:buFont typeface="Wingdings" panose="020B0604020202020204" pitchFamily="34" charset="0"/>
              <a:buChar char="§"/>
            </a:pPr>
            <a:r>
              <a:rPr lang="sr-Cyrl-RS" dirty="0">
                <a:cs typeface="Arial"/>
              </a:rPr>
              <a:t>Није линеаран однос – 0.9 и 1.1 не говоре о истој </a:t>
            </a:r>
            <a:r>
              <a:rPr lang="sr-Cyrl-RS" dirty="0" err="1">
                <a:cs typeface="Arial"/>
              </a:rPr>
              <a:t>раѕлици</a:t>
            </a:r>
            <a:r>
              <a:rPr lang="sr-Cyrl-RS" dirty="0">
                <a:cs typeface="Arial"/>
              </a:rPr>
              <a:t> од јединице</a:t>
            </a:r>
          </a:p>
          <a:p>
            <a:pPr marL="714375" lvl="1" indent="-266700"/>
            <a:r>
              <a:rPr lang="sr-Cyrl-RS" dirty="0">
                <a:cs typeface="Arial"/>
              </a:rPr>
              <a:t>Ако је више категорија – односи шанси за појединачне категорије и једну референтну категорију, има их више</a:t>
            </a:r>
          </a:p>
        </p:txBody>
      </p:sp>
      <p:cxnSp>
        <p:nvCxnSpPr>
          <p:cNvPr id="4" name="Straight Connector 3">
            <a:extLst>
              <a:ext uri="{FF2B5EF4-FFF2-40B4-BE49-F238E27FC236}">
                <a16:creationId xmlns:a16="http://schemas.microsoft.com/office/drawing/2014/main" id="{0485516F-BFB3-300D-91CB-73079630255F}"/>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299FCAE9-C384-1B96-CB58-395E5A837AD4}"/>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7" name="TextBox 6">
            <a:extLst>
              <a:ext uri="{FF2B5EF4-FFF2-40B4-BE49-F238E27FC236}">
                <a16:creationId xmlns:a16="http://schemas.microsoft.com/office/drawing/2014/main" id="{93E58761-71AE-2D93-A182-AF87ACCE785B}"/>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3. Однос две категоричке варијабле</a:t>
            </a:r>
            <a:endParaRPr lang="ru-RU" i="1" dirty="0">
              <a:solidFill>
                <a:srgbClr val="9E9FA0"/>
              </a:solidFill>
            </a:endParaRPr>
          </a:p>
        </p:txBody>
      </p:sp>
    </p:spTree>
    <p:extLst>
      <p:ext uri="{BB962C8B-B14F-4D97-AF65-F5344CB8AC3E}">
        <p14:creationId xmlns:p14="http://schemas.microsoft.com/office/powerpoint/2010/main" val="2287764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262A-F59F-951B-8A91-F77810A0D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80B94-FF18-93D0-6FF1-DA2F4904C471}"/>
              </a:ext>
            </a:extLst>
          </p:cNvPr>
          <p:cNvSpPr>
            <a:spLocks noGrp="1"/>
          </p:cNvSpPr>
          <p:nvPr>
            <p:ph type="title"/>
          </p:nvPr>
        </p:nvSpPr>
        <p:spPr/>
        <p:txBody>
          <a:bodyPr/>
          <a:lstStyle/>
          <a:p>
            <a:r>
              <a:rPr lang="sr-Cyrl-RS" dirty="0"/>
              <a:t>Мере асоцијације две категоричке варијабле</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844CB6-BCC8-0EF1-9966-4246CA27620C}"/>
                  </a:ext>
                </a:extLst>
              </p:cNvPr>
              <p:cNvSpPr>
                <a:spLocks noGrp="1"/>
              </p:cNvSpPr>
              <p:nvPr>
                <p:ph idx="1"/>
              </p:nvPr>
            </p:nvSpPr>
            <p:spPr/>
            <p:txBody>
              <a:bodyPr>
                <a:normAutofit/>
              </a:bodyPr>
              <a:lstStyle/>
              <a:p>
                <a:r>
                  <a:rPr lang="sr-Cyrl-RS" dirty="0"/>
                  <a:t>Фи-коефицијент</a:t>
                </a:r>
                <a:br>
                  <a:rPr lang="sr-Cyrl-RS" dirty="0"/>
                </a:br>
                <a:br>
                  <a:rPr lang="sr-Cyrl-RS" dirty="0"/>
                </a:br>
                <a14:m>
                  <m:oMath xmlns:m="http://schemas.openxmlformats.org/officeDocument/2006/math">
                    <m:sSup>
                      <m:sSupPr>
                        <m:ctrlPr>
                          <a:rPr lang="sr-Cyrl-RS" b="0" i="1" smtClean="0">
                            <a:latin typeface="Cambria Math" panose="02040503050406030204" pitchFamily="18" charset="0"/>
                          </a:rPr>
                        </m:ctrlPr>
                      </m:sSupPr>
                      <m:e>
                        <m:r>
                          <a:rPr lang="sr-Cyrl-RS" b="0" i="1" smtClean="0">
                            <a:latin typeface="Cambria Math" panose="02040503050406030204" pitchFamily="18" charset="0"/>
                          </a:rPr>
                          <m:t>Ф=</m:t>
                        </m:r>
                        <m:f>
                          <m:fPr>
                            <m:ctrlPr>
                              <a:rPr lang="sr-Cyrl-RS"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11</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22</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1</m:t>
                                </m:r>
                                <m:r>
                                  <a:rPr lang="en-GB" b="0" i="1" smtClean="0">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2</m:t>
                                </m:r>
                                <m:r>
                                  <a:rPr lang="en-GB" b="0" i="1" smtClean="0">
                                    <a:latin typeface="Cambria Math" panose="02040503050406030204" pitchFamily="18" charset="0"/>
                                  </a:rPr>
                                  <m:t>1</m:t>
                                </m:r>
                              </m:sub>
                            </m:sSub>
                          </m:num>
                          <m:den>
                            <m:rad>
                              <m:radPr>
                                <m:degHide m:val="on"/>
                                <m:ctrlPr>
                                  <a:rPr lang="sr-Cyrl-RS" b="0" i="1" smtClean="0">
                                    <a:latin typeface="Cambria Math" panose="02040503050406030204" pitchFamily="18" charset="0"/>
                                  </a:rPr>
                                </m:ctrlPr>
                              </m:radPr>
                              <m:deg/>
                              <m:e>
                                <m:d>
                                  <m:dPr>
                                    <m:ctrlPr>
                                      <a:rPr lang="sr-Cyrl-RS" b="0" i="1" smtClean="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11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1</m:t>
                                        </m:r>
                                        <m:r>
                                          <a:rPr lang="en-GB" b="0" i="1" smtClean="0">
                                            <a:latin typeface="Cambria Math" panose="02040503050406030204" pitchFamily="18" charset="0"/>
                                          </a:rPr>
                                          <m:t>2</m:t>
                                        </m:r>
                                      </m:sub>
                                    </m:sSub>
                                  </m:e>
                                </m:d>
                                <m:d>
                                  <m:dPr>
                                    <m:ctrlPr>
                                      <a:rPr lang="sr-Cyrl-RS"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11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b="0" i="1" smtClean="0">
                                            <a:latin typeface="Cambria Math" panose="02040503050406030204" pitchFamily="18" charset="0"/>
                                          </a:rPr>
                                          <m:t>2</m:t>
                                        </m:r>
                                        <m:r>
                                          <a:rPr lang="en-GB" i="1">
                                            <a:latin typeface="Cambria Math" panose="02040503050406030204" pitchFamily="18" charset="0"/>
                                          </a:rPr>
                                          <m:t>1</m:t>
                                        </m:r>
                                      </m:sub>
                                    </m:sSub>
                                  </m:e>
                                </m:d>
                                <m:d>
                                  <m:dPr>
                                    <m:ctrlPr>
                                      <a:rPr lang="sr-Cyrl-RS"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b="0" i="1" smtClean="0">
                                            <a:latin typeface="Cambria Math" panose="02040503050406030204" pitchFamily="18" charset="0"/>
                                          </a:rPr>
                                          <m:t>12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b="0" i="1" smtClean="0">
                                            <a:latin typeface="Cambria Math" panose="02040503050406030204" pitchFamily="18" charset="0"/>
                                          </a:rPr>
                                          <m:t>22</m:t>
                                        </m:r>
                                      </m:sub>
                                    </m:sSub>
                                  </m:e>
                                </m:d>
                                <m:d>
                                  <m:dPr>
                                    <m:ctrlPr>
                                      <a:rPr lang="sr-Cyrl-RS"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b="0" i="1" smtClean="0">
                                            <a:latin typeface="Cambria Math" panose="02040503050406030204" pitchFamily="18" charset="0"/>
                                          </a:rPr>
                                          <m:t>2</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b="0" i="1" smtClean="0">
                                            <a:latin typeface="Cambria Math" panose="02040503050406030204" pitchFamily="18" charset="0"/>
                                          </a:rPr>
                                          <m:t>22</m:t>
                                        </m:r>
                                      </m:sub>
                                    </m:sSub>
                                  </m:e>
                                </m:d>
                              </m:e>
                            </m:rad>
                          </m:den>
                        </m:f>
                      </m:e>
                      <m:sup/>
                    </m:sSup>
                  </m:oMath>
                </a14:m>
                <a:br>
                  <a:rPr lang="sr-Cyrl-RS" dirty="0"/>
                </a:br>
                <a:br>
                  <a:rPr lang="sr-Cyrl-RS" dirty="0"/>
                </a:br>
                <a:endParaRPr lang="sr-Cyrl-RS" dirty="0"/>
              </a:p>
              <a:p>
                <a:pPr marL="898525" lvl="1"/>
                <a:r>
                  <a:rPr lang="sr-Cyrl-RS" dirty="0"/>
                  <a:t>Две дихотомне варијабле</a:t>
                </a:r>
              </a:p>
              <a:p>
                <a:pPr marL="898525" lvl="1"/>
                <a:r>
                  <a:rPr lang="sr-Cyrl-RS" dirty="0"/>
                  <a:t>Распон 0-1</a:t>
                </a:r>
              </a:p>
              <a:p>
                <a:pPr marL="898525" lvl="1"/>
                <a:r>
                  <a:rPr lang="sr-Cyrl-RS" dirty="0"/>
                  <a:t>Слична логика као количник шанси, али не гледамо </a:t>
                </a:r>
                <a:r>
                  <a:rPr lang="sr-Cyrl-RS" i="1" dirty="0"/>
                  <a:t>колико пута </a:t>
                </a:r>
                <a:r>
                  <a:rPr lang="sr-Cyrl-RS" dirty="0"/>
                  <a:t>се разликују шансе, него </a:t>
                </a:r>
                <a:r>
                  <a:rPr lang="sr-Cyrl-RS" i="1" dirty="0"/>
                  <a:t>за колико</a:t>
                </a:r>
                <a:r>
                  <a:rPr lang="sr-Cyrl-RS" dirty="0"/>
                  <a:t> (одузимање, а не множење)</a:t>
                </a:r>
              </a:p>
              <a:p>
                <a:pPr marL="898525" lvl="1"/>
                <a:endParaRPr lang="sr-Cyrl-RS" dirty="0"/>
              </a:p>
            </p:txBody>
          </p:sp>
        </mc:Choice>
        <mc:Fallback xmlns="">
          <p:sp>
            <p:nvSpPr>
              <p:cNvPr id="3" name="Content Placeholder 2">
                <a:extLst>
                  <a:ext uri="{FF2B5EF4-FFF2-40B4-BE49-F238E27FC236}">
                    <a16:creationId xmlns:a16="http://schemas.microsoft.com/office/drawing/2014/main" id="{B7844CB6-BCC8-0EF1-9966-4246CA27620C}"/>
                  </a:ext>
                </a:extLst>
              </p:cNvPr>
              <p:cNvSpPr>
                <a:spLocks noGrp="1" noRot="1" noChangeAspect="1" noMove="1" noResize="1" noEditPoints="1" noAdjustHandles="1" noChangeArrowheads="1" noChangeShapeType="1" noTextEdit="1"/>
              </p:cNvSpPr>
              <p:nvPr>
                <p:ph idx="1"/>
              </p:nvPr>
            </p:nvSpPr>
            <p:spPr>
              <a:blipFill>
                <a:blip r:embed="rId3"/>
                <a:stretch>
                  <a:fillRect l="-1043" t="-2381" r="-986"/>
                </a:stretch>
              </a:blipFill>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B92812AA-4F3A-56AA-52A8-B9EBAB6EC43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A26A0CDE-9681-C3E7-1F97-95F4B4BDC884}"/>
              </a:ext>
            </a:extLst>
          </p:cNvPr>
          <p:cNvPicPr>
            <a:picLocks noChangeAspect="1"/>
          </p:cNvPicPr>
          <p:nvPr/>
        </p:nvPicPr>
        <p:blipFill>
          <a:blip r:embed="rId4"/>
          <a:stretch>
            <a:fillRect/>
          </a:stretch>
        </p:blipFill>
        <p:spPr>
          <a:xfrm>
            <a:off x="11002592" y="6132435"/>
            <a:ext cx="976144" cy="658941"/>
          </a:xfrm>
          <a:prstGeom prst="rect">
            <a:avLst/>
          </a:prstGeom>
          <a:ln>
            <a:solidFill>
              <a:srgbClr val="7E001B"/>
            </a:solidFill>
          </a:ln>
        </p:spPr>
      </p:pic>
      <p:sp>
        <p:nvSpPr>
          <p:cNvPr id="7" name="TextBox 6">
            <a:extLst>
              <a:ext uri="{FF2B5EF4-FFF2-40B4-BE49-F238E27FC236}">
                <a16:creationId xmlns:a16="http://schemas.microsoft.com/office/drawing/2014/main" id="{94562478-50CA-C55E-45F1-703B51FE7EEA}"/>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3. Однос две категоричке варијабле</a:t>
            </a:r>
            <a:endParaRPr lang="ru-RU" i="1" dirty="0">
              <a:solidFill>
                <a:srgbClr val="9E9FA0"/>
              </a:solidFill>
            </a:endParaRPr>
          </a:p>
        </p:txBody>
      </p:sp>
    </p:spTree>
    <p:extLst>
      <p:ext uri="{BB962C8B-B14F-4D97-AF65-F5344CB8AC3E}">
        <p14:creationId xmlns:p14="http://schemas.microsoft.com/office/powerpoint/2010/main" val="1903233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45CEA-C6CE-0A29-31EB-31A049ADA5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70F19-F959-7021-681F-EC7B2BAE69D4}"/>
              </a:ext>
            </a:extLst>
          </p:cNvPr>
          <p:cNvSpPr>
            <a:spLocks noGrp="1"/>
          </p:cNvSpPr>
          <p:nvPr>
            <p:ph type="title"/>
          </p:nvPr>
        </p:nvSpPr>
        <p:spPr/>
        <p:txBody>
          <a:bodyPr/>
          <a:lstStyle/>
          <a:p>
            <a:r>
              <a:rPr lang="sr-Cyrl-RS" dirty="0"/>
              <a:t>Мере асоцијације две категоричке варијабле</a:t>
            </a:r>
            <a:endParaRPr lang="en-GB" dirty="0"/>
          </a:p>
        </p:txBody>
      </p:sp>
      <p:sp>
        <p:nvSpPr>
          <p:cNvPr id="3" name="Content Placeholder 2">
            <a:extLst>
              <a:ext uri="{FF2B5EF4-FFF2-40B4-BE49-F238E27FC236}">
                <a16:creationId xmlns:a16="http://schemas.microsoft.com/office/drawing/2014/main" id="{6E9AF5A6-275F-8FE4-1DA7-DFDDF7B653C5}"/>
              </a:ext>
            </a:extLst>
          </p:cNvPr>
          <p:cNvSpPr>
            <a:spLocks noGrp="1"/>
          </p:cNvSpPr>
          <p:nvPr>
            <p:ph idx="1"/>
          </p:nvPr>
        </p:nvSpPr>
        <p:spPr/>
        <p:txBody>
          <a:bodyPr>
            <a:normAutofit lnSpcReduction="10000"/>
          </a:bodyPr>
          <a:lstStyle/>
          <a:p>
            <a:r>
              <a:rPr lang="sr-Cyrl-RS" dirty="0" err="1"/>
              <a:t>Крамеров</a:t>
            </a:r>
            <a:r>
              <a:rPr lang="sr-Cyrl-RS" dirty="0"/>
              <a:t> </a:t>
            </a:r>
            <a:r>
              <a:rPr lang="en-GB" dirty="0"/>
              <a:t>V </a:t>
            </a:r>
            <a:r>
              <a:rPr lang="sr-Cyrl-RS" dirty="0"/>
              <a:t>коефицијент</a:t>
            </a:r>
          </a:p>
          <a:p>
            <a:pPr marL="898525" lvl="1"/>
            <a:r>
              <a:rPr lang="sr-Cyrl-RS" dirty="0"/>
              <a:t>„Проширење“ фи-коефицијента за случајеве када једна или више варијабли нису дихотомне</a:t>
            </a:r>
          </a:p>
          <a:p>
            <a:pPr marL="898525" lvl="1"/>
            <a:r>
              <a:rPr lang="sr-Cyrl-RS" dirty="0"/>
              <a:t>Формула се изводи из хи-квадрат теста за закључивање о асоцијацији у популацији на основу узорка (имате је у тексту за студенте на </a:t>
            </a:r>
            <a:r>
              <a:rPr lang="sr-Cyrl-RS" dirty="0" err="1"/>
              <a:t>Мудлу</a:t>
            </a:r>
            <a:r>
              <a:rPr lang="en-GB" dirty="0"/>
              <a:t>, </a:t>
            </a:r>
            <a:r>
              <a:rPr lang="sr-Cyrl-RS" dirty="0"/>
              <a:t>за радознале)</a:t>
            </a:r>
          </a:p>
          <a:p>
            <a:pPr marL="898525" lvl="1"/>
            <a:r>
              <a:rPr lang="sr-Cyrl-RS" dirty="0"/>
              <a:t>Згодан јер:</a:t>
            </a:r>
          </a:p>
          <a:p>
            <a:pPr marL="1355725" lvl="2"/>
            <a:r>
              <a:rPr lang="sr-Cyrl-RS" dirty="0"/>
              <a:t>Распон 0-1</a:t>
            </a:r>
          </a:p>
          <a:p>
            <a:pPr marL="1355725" lvl="2"/>
            <a:r>
              <a:rPr lang="sr-Cyrl-RS" dirty="0"/>
              <a:t>Упоредив када су табеле различитих димензија</a:t>
            </a:r>
          </a:p>
          <a:p>
            <a:pPr marL="898525" lvl="1"/>
            <a:r>
              <a:rPr lang="sr-Cyrl-RS" dirty="0"/>
              <a:t>Незгодан за: закључивање о </a:t>
            </a:r>
            <a:r>
              <a:rPr lang="sr-Cyrl-RS" dirty="0" err="1"/>
              <a:t>популацијским</a:t>
            </a:r>
            <a:r>
              <a:rPr lang="sr-Cyrl-RS" dirty="0"/>
              <a:t> вредностима (</a:t>
            </a:r>
            <a:r>
              <a:rPr lang="sr-Cyrl-RS" dirty="0" err="1"/>
              <a:t>пристрасан</a:t>
            </a:r>
            <a:r>
              <a:rPr lang="sr-Cyrl-RS" dirty="0"/>
              <a:t>)</a:t>
            </a:r>
          </a:p>
          <a:p>
            <a:pPr marL="1355725" lvl="2"/>
            <a:r>
              <a:rPr lang="sr-Cyrl-RS" dirty="0"/>
              <a:t>Више речи о томе касније</a:t>
            </a:r>
          </a:p>
          <a:p>
            <a:pPr marL="898525" lvl="1"/>
            <a:endParaRPr lang="sr-Cyrl-RS" dirty="0"/>
          </a:p>
        </p:txBody>
      </p:sp>
      <p:cxnSp>
        <p:nvCxnSpPr>
          <p:cNvPr id="4" name="Straight Connector 3">
            <a:extLst>
              <a:ext uri="{FF2B5EF4-FFF2-40B4-BE49-F238E27FC236}">
                <a16:creationId xmlns:a16="http://schemas.microsoft.com/office/drawing/2014/main" id="{6685DBEB-5977-1F2D-4E59-8EE5236D3847}"/>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8C9F76E3-7C5E-9BD0-C797-E791DCDC9E9B}"/>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7" name="TextBox 6">
            <a:extLst>
              <a:ext uri="{FF2B5EF4-FFF2-40B4-BE49-F238E27FC236}">
                <a16:creationId xmlns:a16="http://schemas.microsoft.com/office/drawing/2014/main" id="{4A705674-D1DE-D00B-9DA5-2EA6D9AADE5C}"/>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3. Однос две категоричке варијабле</a:t>
            </a:r>
            <a:endParaRPr lang="ru-RU" i="1" dirty="0">
              <a:solidFill>
                <a:srgbClr val="9E9FA0"/>
              </a:solidFill>
            </a:endParaRPr>
          </a:p>
        </p:txBody>
      </p:sp>
    </p:spTree>
    <p:extLst>
      <p:ext uri="{BB962C8B-B14F-4D97-AF65-F5344CB8AC3E}">
        <p14:creationId xmlns:p14="http://schemas.microsoft.com/office/powerpoint/2010/main" val="130548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ADA4-905D-7516-3078-265AA9452384}"/>
              </a:ext>
            </a:extLst>
          </p:cNvPr>
          <p:cNvSpPr>
            <a:spLocks noGrp="1"/>
          </p:cNvSpPr>
          <p:nvPr>
            <p:ph type="title"/>
          </p:nvPr>
        </p:nvSpPr>
        <p:spPr/>
        <p:txBody>
          <a:bodyPr/>
          <a:lstStyle/>
          <a:p>
            <a:r>
              <a:rPr lang="sr-Cyrl-RS" dirty="0"/>
              <a:t>Мере асоцијације две категоричке варијабле</a:t>
            </a:r>
            <a:endParaRPr lang="en-GB" dirty="0"/>
          </a:p>
        </p:txBody>
      </p:sp>
      <p:sp>
        <p:nvSpPr>
          <p:cNvPr id="3" name="Content Placeholder 2">
            <a:extLst>
              <a:ext uri="{FF2B5EF4-FFF2-40B4-BE49-F238E27FC236}">
                <a16:creationId xmlns:a16="http://schemas.microsoft.com/office/drawing/2014/main" id="{EE58AD7B-88BF-A110-3107-FBD650CBACA4}"/>
              </a:ext>
            </a:extLst>
          </p:cNvPr>
          <p:cNvSpPr>
            <a:spLocks noGrp="1"/>
          </p:cNvSpPr>
          <p:nvPr>
            <p:ph idx="1"/>
          </p:nvPr>
        </p:nvSpPr>
        <p:spPr/>
        <p:txBody>
          <a:bodyPr/>
          <a:lstStyle/>
          <a:p>
            <a:r>
              <a:rPr lang="sr-Cyrl-RS" dirty="0"/>
              <a:t>Коефицијент </a:t>
            </a:r>
            <a:r>
              <a:rPr lang="sr-Cyrl-RS" dirty="0" err="1"/>
              <a:t>контигенције</a:t>
            </a:r>
            <a:endParaRPr lang="sr-Cyrl-RS" dirty="0"/>
          </a:p>
          <a:p>
            <a:pPr marL="4308475" lvl="1"/>
            <a:r>
              <a:rPr lang="en-GB" i="1" dirty="0"/>
              <a:t>n</a:t>
            </a:r>
            <a:r>
              <a:rPr lang="sr-Latn-RS" dirty="0"/>
              <a:t> </a:t>
            </a:r>
            <a:r>
              <a:rPr lang="sr-Cyrl-RS" dirty="0"/>
              <a:t>– број испитаника</a:t>
            </a:r>
          </a:p>
          <a:p>
            <a:pPr marL="4308475" lvl="1"/>
            <a:r>
              <a:rPr lang="sr-Latn-RS" i="1" dirty="0" err="1"/>
              <a:t>f</a:t>
            </a:r>
            <a:r>
              <a:rPr lang="sr-Latn-RS" i="1" baseline="-25000" dirty="0" err="1"/>
              <a:t>o</a:t>
            </a:r>
            <a:r>
              <a:rPr lang="sr-Latn-RS" dirty="0"/>
              <a:t> – </a:t>
            </a:r>
            <a:r>
              <a:rPr lang="sr-Cyrl-RS" dirty="0"/>
              <a:t>опажене фреквенце</a:t>
            </a:r>
          </a:p>
          <a:p>
            <a:pPr marL="4308475" lvl="1"/>
            <a:r>
              <a:rPr lang="sr-Latn-RS" i="1" dirty="0" err="1"/>
              <a:t>f</a:t>
            </a:r>
            <a:r>
              <a:rPr lang="sr-Latn-RS" i="1" baseline="-25000" dirty="0" err="1"/>
              <a:t>t</a:t>
            </a:r>
            <a:r>
              <a:rPr lang="sr-Latn-RS" dirty="0"/>
              <a:t> – </a:t>
            </a:r>
            <a:r>
              <a:rPr lang="sr-Cyrl-RS" dirty="0"/>
              <a:t>теоријске фреквенце (кад не би било асоцијације)</a:t>
            </a:r>
            <a:endParaRPr lang="sr-Latn-RS" dirty="0"/>
          </a:p>
          <a:p>
            <a:pPr marL="4308475" lvl="1"/>
            <a:endParaRPr lang="sr-Latn-RS" dirty="0"/>
          </a:p>
          <a:p>
            <a:pPr marL="4308475" lvl="1"/>
            <a:endParaRPr lang="sr-Latn-RS" dirty="0"/>
          </a:p>
          <a:p>
            <a:pPr marL="4308475" lvl="1"/>
            <a:endParaRPr lang="sr-Latn-RS" dirty="0"/>
          </a:p>
          <a:p>
            <a:pPr marL="715963" lvl="1"/>
            <a:r>
              <a:rPr lang="sr-Cyrl-RS" dirty="0"/>
              <a:t>0 до максималне вредности која зависи од димензија табеле, не већи од 1</a:t>
            </a:r>
          </a:p>
          <a:p>
            <a:pPr marL="1173163" lvl="2"/>
            <a:r>
              <a:rPr lang="sr-Cyrl-RS" dirty="0"/>
              <a:t>Не могу се поредити С вредности за табеле различитих димензија</a:t>
            </a:r>
            <a:endParaRPr lang="en-GB" dirty="0"/>
          </a:p>
        </p:txBody>
      </p:sp>
      <p:cxnSp>
        <p:nvCxnSpPr>
          <p:cNvPr id="4" name="Straight Connector 3">
            <a:extLst>
              <a:ext uri="{FF2B5EF4-FFF2-40B4-BE49-F238E27FC236}">
                <a16:creationId xmlns:a16="http://schemas.microsoft.com/office/drawing/2014/main" id="{8B82BAF1-1BE3-D0E1-AD3B-14E241B77754}"/>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8F655FAE-E0E9-338A-57E9-4D06158100E6}"/>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7" name="TextBox 6">
            <a:extLst>
              <a:ext uri="{FF2B5EF4-FFF2-40B4-BE49-F238E27FC236}">
                <a16:creationId xmlns:a16="http://schemas.microsoft.com/office/drawing/2014/main" id="{92259537-D8B6-76AB-F8D9-A354110F7C1E}"/>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3. Однос две категоричке варијабле</a:t>
            </a:r>
            <a:endParaRPr lang="ru-RU" i="1" dirty="0">
              <a:solidFill>
                <a:srgbClr val="9E9FA0"/>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7026EFA-3FD0-BA88-4469-7AEA3D74C726}"/>
                  </a:ext>
                </a:extLst>
              </p:cNvPr>
              <p:cNvSpPr txBox="1"/>
              <p:nvPr/>
            </p:nvSpPr>
            <p:spPr>
              <a:xfrm>
                <a:off x="1305733" y="2508421"/>
                <a:ext cx="3429400" cy="2079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𝐶</m:t>
                          </m:r>
                        </m:e>
                        <m:sub>
                          <m:r>
                            <a:rPr lang="en-GB" sz="2800" b="0" i="1" smtClean="0">
                              <a:latin typeface="Cambria Math" panose="02040503050406030204" pitchFamily="18" charset="0"/>
                            </a:rPr>
                            <m:t>𝑥𝑦</m:t>
                          </m:r>
                        </m:sub>
                      </m:sSub>
                      <m:r>
                        <a:rPr lang="en-GB" sz="2800" b="0" i="0"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m:t>
                              </m:r>
                              <m:nary>
                                <m:naryPr>
                                  <m:chr m:val="∑"/>
                                  <m:ctrlPr>
                                    <a:rPr lang="en-GB" sz="2800" b="0" i="1" smtClean="0">
                                      <a:latin typeface="Cambria Math" panose="02040503050406030204" pitchFamily="18" charset="0"/>
                                    </a:rPr>
                                  </m:ctrlPr>
                                </m:naryPr>
                                <m:sub>
                                  <m:r>
                                    <m:rPr>
                                      <m:brk m:alnAt="23"/>
                                    </m:rPr>
                                    <a:rPr lang="en-GB" sz="2800" b="0" i="1" smtClean="0">
                                      <a:latin typeface="Cambria Math" panose="02040503050406030204" pitchFamily="18" charset="0"/>
                                    </a:rPr>
                                    <m:t>𝑖</m:t>
                                  </m:r>
                                  <m:r>
                                    <a:rPr lang="en-GB" sz="2800" b="0" i="1" smtClean="0">
                                      <a:latin typeface="Cambria Math" panose="02040503050406030204" pitchFamily="18" charset="0"/>
                                    </a:rPr>
                                    <m:t>=1</m:t>
                                  </m:r>
                                </m:sub>
                                <m:sup>
                                  <m:r>
                                    <a:rPr lang="en-GB" sz="2800" b="0" i="1" smtClean="0">
                                      <a:latin typeface="Cambria Math" panose="02040503050406030204" pitchFamily="18" charset="0"/>
                                    </a:rPr>
                                    <m:t>𝑛</m:t>
                                  </m:r>
                                </m:sup>
                                <m:e>
                                  <m:f>
                                    <m:fPr>
                                      <m:ctrlPr>
                                        <a:rPr lang="en-GB" sz="2800" b="0" i="1" smtClean="0">
                                          <a:latin typeface="Cambria Math" panose="02040503050406030204" pitchFamily="18" charset="0"/>
                                        </a:rPr>
                                      </m:ctrlPr>
                                    </m:fPr>
                                    <m:num>
                                      <m:sSubSup>
                                        <m:sSubSupPr>
                                          <m:ctrlPr>
                                            <a:rPr lang="en-GB" sz="2800" b="0" i="1" smtClean="0">
                                              <a:latin typeface="Cambria Math" panose="02040503050406030204" pitchFamily="18" charset="0"/>
                                            </a:rPr>
                                          </m:ctrlPr>
                                        </m:sSubSupPr>
                                        <m:e>
                                          <m:r>
                                            <a:rPr lang="en-GB" sz="2800" b="0" i="1" smtClean="0">
                                              <a:latin typeface="Cambria Math" panose="02040503050406030204" pitchFamily="18" charset="0"/>
                                            </a:rPr>
                                            <m:t>𝑓</m:t>
                                          </m:r>
                                        </m:e>
                                        <m:sub>
                                          <m:r>
                                            <a:rPr lang="en-GB" sz="2800" b="0" i="1" smtClean="0">
                                              <a:latin typeface="Cambria Math" panose="02040503050406030204" pitchFamily="18" charset="0"/>
                                            </a:rPr>
                                            <m:t>𝑜</m:t>
                                          </m:r>
                                        </m:sub>
                                        <m:sup>
                                          <m:r>
                                            <a:rPr lang="en-GB" sz="2800" b="0" i="1" smtClean="0">
                                              <a:latin typeface="Cambria Math" panose="02040503050406030204" pitchFamily="18" charset="0"/>
                                            </a:rPr>
                                            <m:t>2</m:t>
                                          </m:r>
                                        </m:sup>
                                      </m:sSubSup>
                                    </m:num>
                                    <m:den>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𝑓</m:t>
                                          </m:r>
                                        </m:e>
                                        <m:sub>
                                          <m:r>
                                            <a:rPr lang="en-GB" sz="2800" b="0" i="1" smtClean="0">
                                              <a:latin typeface="Cambria Math" panose="02040503050406030204" pitchFamily="18" charset="0"/>
                                            </a:rPr>
                                            <m:t>𝑡</m:t>
                                          </m:r>
                                        </m:sub>
                                      </m:sSub>
                                    </m:den>
                                  </m:f>
                                  <m:r>
                                    <a:rPr lang="en-GB" sz="2800" b="0" i="1" smtClean="0">
                                      <a:latin typeface="Cambria Math" panose="02040503050406030204" pitchFamily="18" charset="0"/>
                                    </a:rPr>
                                    <m:t>)−</m:t>
                                  </m:r>
                                  <m:r>
                                    <a:rPr lang="en-GB" sz="2800" b="0" i="1" smtClean="0">
                                      <a:latin typeface="Cambria Math" panose="02040503050406030204" pitchFamily="18" charset="0"/>
                                    </a:rPr>
                                    <m:t>𝑛</m:t>
                                  </m:r>
                                </m:e>
                              </m:nary>
                            </m:num>
                            <m:den>
                              <m:nary>
                                <m:naryPr>
                                  <m:chr m:val="∑"/>
                                  <m:ctrlPr>
                                    <a:rPr lang="en-GB" sz="2800" i="1" smtClean="0">
                                      <a:latin typeface="Cambria Math" panose="02040503050406030204" pitchFamily="18" charset="0"/>
                                    </a:rPr>
                                  </m:ctrlPr>
                                </m:naryPr>
                                <m:sub>
                                  <m:r>
                                    <m:rPr>
                                      <m:brk m:alnAt="23"/>
                                    </m:rPr>
                                    <a:rPr lang="en-GB" sz="2800" i="1">
                                      <a:latin typeface="Cambria Math" panose="02040503050406030204" pitchFamily="18" charset="0"/>
                                    </a:rPr>
                                    <m:t>𝑖</m:t>
                                  </m:r>
                                  <m:r>
                                    <a:rPr lang="en-GB" sz="2800" i="1">
                                      <a:latin typeface="Cambria Math" panose="02040503050406030204" pitchFamily="18" charset="0"/>
                                    </a:rPr>
                                    <m:t>=1</m:t>
                                  </m:r>
                                </m:sub>
                                <m:sup>
                                  <m:r>
                                    <a:rPr lang="en-GB" sz="2800" i="1">
                                      <a:latin typeface="Cambria Math" panose="02040503050406030204" pitchFamily="18" charset="0"/>
                                    </a:rPr>
                                    <m:t>𝑛</m:t>
                                  </m:r>
                                </m:sup>
                                <m:e>
                                  <m:f>
                                    <m:fPr>
                                      <m:ctrlPr>
                                        <a:rPr lang="en-GB" sz="2800" i="1">
                                          <a:latin typeface="Cambria Math" panose="02040503050406030204" pitchFamily="18" charset="0"/>
                                        </a:rPr>
                                      </m:ctrlPr>
                                    </m:fPr>
                                    <m:num>
                                      <m:sSubSup>
                                        <m:sSubSupPr>
                                          <m:ctrlPr>
                                            <a:rPr lang="en-GB" sz="2800" i="1">
                                              <a:latin typeface="Cambria Math" panose="02040503050406030204" pitchFamily="18" charset="0"/>
                                            </a:rPr>
                                          </m:ctrlPr>
                                        </m:sSubSupPr>
                                        <m:e>
                                          <m:r>
                                            <a:rPr lang="en-GB" sz="2800" i="1">
                                              <a:latin typeface="Cambria Math" panose="02040503050406030204" pitchFamily="18" charset="0"/>
                                            </a:rPr>
                                            <m:t>𝑓</m:t>
                                          </m:r>
                                        </m:e>
                                        <m:sub>
                                          <m:r>
                                            <a:rPr lang="en-GB" sz="2800" i="1">
                                              <a:latin typeface="Cambria Math" panose="02040503050406030204" pitchFamily="18" charset="0"/>
                                            </a:rPr>
                                            <m:t>𝑜</m:t>
                                          </m:r>
                                        </m:sub>
                                        <m:sup>
                                          <m:r>
                                            <a:rPr lang="en-GB" sz="2800" i="1">
                                              <a:latin typeface="Cambria Math" panose="02040503050406030204" pitchFamily="18" charset="0"/>
                                            </a:rPr>
                                            <m:t>2</m:t>
                                          </m:r>
                                        </m:sup>
                                      </m:sSubSup>
                                    </m:num>
                                    <m:den>
                                      <m:sSub>
                                        <m:sSubPr>
                                          <m:ctrlPr>
                                            <a:rPr lang="en-GB" sz="2800" i="1">
                                              <a:latin typeface="Cambria Math" panose="02040503050406030204" pitchFamily="18" charset="0"/>
                                            </a:rPr>
                                          </m:ctrlPr>
                                        </m:sSubPr>
                                        <m:e>
                                          <m:r>
                                            <a:rPr lang="en-GB" sz="2800" i="1">
                                              <a:latin typeface="Cambria Math" panose="02040503050406030204" pitchFamily="18" charset="0"/>
                                            </a:rPr>
                                            <m:t>𝑓</m:t>
                                          </m:r>
                                        </m:e>
                                        <m:sub>
                                          <m:r>
                                            <a:rPr lang="en-GB" sz="2800" i="1">
                                              <a:latin typeface="Cambria Math" panose="02040503050406030204" pitchFamily="18" charset="0"/>
                                            </a:rPr>
                                            <m:t>𝑡</m:t>
                                          </m:r>
                                        </m:sub>
                                      </m:sSub>
                                    </m:den>
                                  </m:f>
                                </m:e>
                              </m:nary>
                            </m:den>
                          </m:f>
                        </m:e>
                      </m:rad>
                    </m:oMath>
                  </m:oMathPara>
                </a14:m>
                <a:endParaRPr lang="en-GB" sz="2800" dirty="0"/>
              </a:p>
            </p:txBody>
          </p:sp>
        </mc:Choice>
        <mc:Fallback xmlns="">
          <p:sp>
            <p:nvSpPr>
              <p:cNvPr id="6" name="TextBox 5">
                <a:extLst>
                  <a:ext uri="{FF2B5EF4-FFF2-40B4-BE49-F238E27FC236}">
                    <a16:creationId xmlns:a16="http://schemas.microsoft.com/office/drawing/2014/main" id="{37026EFA-3FD0-BA88-4469-7AEA3D74C726}"/>
                  </a:ext>
                </a:extLst>
              </p:cNvPr>
              <p:cNvSpPr txBox="1">
                <a:spLocks noRot="1" noChangeAspect="1" noMove="1" noResize="1" noEditPoints="1" noAdjustHandles="1" noChangeArrowheads="1" noChangeShapeType="1" noTextEdit="1"/>
              </p:cNvSpPr>
              <p:nvPr/>
            </p:nvSpPr>
            <p:spPr>
              <a:xfrm>
                <a:off x="1305733" y="2508421"/>
                <a:ext cx="3429400" cy="207954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40888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9B2BB-58EE-6BC7-9041-EA2F8B202F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3BB66A-3E1D-9A57-5A1A-E4CCED236325}"/>
              </a:ext>
            </a:extLst>
          </p:cNvPr>
          <p:cNvSpPr>
            <a:spLocks noGrp="1"/>
          </p:cNvSpPr>
          <p:nvPr>
            <p:ph type="title"/>
          </p:nvPr>
        </p:nvSpPr>
        <p:spPr>
          <a:xfrm>
            <a:off x="111693" y="2684997"/>
            <a:ext cx="9336657" cy="2867114"/>
          </a:xfrm>
        </p:spPr>
        <p:txBody>
          <a:bodyPr/>
          <a:lstStyle/>
          <a:p>
            <a:r>
              <a:rPr lang="sr-Cyrl-RS" dirty="0"/>
              <a:t>4. Однос две нумеричке варијабле</a:t>
            </a:r>
            <a:endParaRPr lang="en-GB" dirty="0"/>
          </a:p>
        </p:txBody>
      </p:sp>
      <p:cxnSp>
        <p:nvCxnSpPr>
          <p:cNvPr id="11" name="Straight Connector 10">
            <a:extLst>
              <a:ext uri="{FF2B5EF4-FFF2-40B4-BE49-F238E27FC236}">
                <a16:creationId xmlns:a16="http://schemas.microsoft.com/office/drawing/2014/main" id="{2BA18388-687F-9ADE-4903-B9E577043B70}"/>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8202A718-13D0-EE27-24F7-1F0F2877C1CA}"/>
              </a:ext>
            </a:extLst>
          </p:cNvPr>
          <p:cNvCxnSpPr>
            <a:cxnSpLocks/>
            <a:endCxn id="5" idx="1"/>
          </p:cNvCxnSpPr>
          <p:nvPr/>
        </p:nvCxnSpPr>
        <p:spPr>
          <a:xfrm>
            <a:off x="0" y="5631514"/>
            <a:ext cx="8831385" cy="26246"/>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89835B06-E6A7-306B-3BDA-6A9F9ABAE2CF}"/>
              </a:ext>
            </a:extLst>
          </p:cNvPr>
          <p:cNvPicPr>
            <a:picLocks noChangeAspect="1"/>
          </p:cNvPicPr>
          <p:nvPr/>
        </p:nvPicPr>
        <p:blipFill>
          <a:blip r:embed="rId3"/>
          <a:stretch>
            <a:fillRect/>
          </a:stretch>
        </p:blipFill>
        <p:spPr>
          <a:xfrm>
            <a:off x="8831385" y="4561176"/>
            <a:ext cx="3248922" cy="2193168"/>
          </a:xfrm>
          <a:prstGeom prst="rect">
            <a:avLst/>
          </a:prstGeom>
          <a:ln>
            <a:solidFill>
              <a:srgbClr val="7E001B"/>
            </a:solidFill>
          </a:ln>
        </p:spPr>
      </p:pic>
    </p:spTree>
    <p:extLst>
      <p:ext uri="{BB962C8B-B14F-4D97-AF65-F5344CB8AC3E}">
        <p14:creationId xmlns:p14="http://schemas.microsoft.com/office/powerpoint/2010/main" val="228912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BCD3C-B210-AEB7-40FD-A50C0B5FC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8028D-D82E-04AA-6E8B-DE3254F0B453}"/>
              </a:ext>
            </a:extLst>
          </p:cNvPr>
          <p:cNvSpPr>
            <a:spLocks noGrp="1"/>
          </p:cNvSpPr>
          <p:nvPr>
            <p:ph type="title"/>
          </p:nvPr>
        </p:nvSpPr>
        <p:spPr/>
        <p:txBody>
          <a:bodyPr/>
          <a:lstStyle/>
          <a:p>
            <a:r>
              <a:rPr lang="sr-Cyrl-RS" dirty="0"/>
              <a:t>Шта рекосмо да је корелација?</a:t>
            </a:r>
            <a:endParaRPr lang="en-GB" dirty="0"/>
          </a:p>
        </p:txBody>
      </p:sp>
      <p:sp>
        <p:nvSpPr>
          <p:cNvPr id="3" name="Content Placeholder 2">
            <a:extLst>
              <a:ext uri="{FF2B5EF4-FFF2-40B4-BE49-F238E27FC236}">
                <a16:creationId xmlns:a16="http://schemas.microsoft.com/office/drawing/2014/main" id="{01ED88B1-FE8B-44C0-BE0F-EC8FDCDC8CDD}"/>
              </a:ext>
            </a:extLst>
          </p:cNvPr>
          <p:cNvSpPr>
            <a:spLocks noGrp="1"/>
          </p:cNvSpPr>
          <p:nvPr>
            <p:ph idx="1"/>
          </p:nvPr>
        </p:nvSpPr>
        <p:spPr>
          <a:xfrm>
            <a:off x="838200" y="1961662"/>
            <a:ext cx="10515600" cy="4415692"/>
          </a:xfrm>
        </p:spPr>
        <p:txBody>
          <a:bodyPr>
            <a:normAutofit/>
          </a:bodyPr>
          <a:lstStyle/>
          <a:p>
            <a:pPr>
              <a:lnSpc>
                <a:spcPct val="150000"/>
              </a:lnSpc>
            </a:pPr>
            <a:r>
              <a:rPr lang="sr-Cyrl-RS" b="1" dirty="0"/>
              <a:t>Бинарна корелација: </a:t>
            </a:r>
            <a:r>
              <a:rPr lang="sr-Cyrl-RS" dirty="0"/>
              <a:t>Постоји правилност у начину на који се </a:t>
            </a:r>
            <a:r>
              <a:rPr lang="sr-Cyrl-RS" dirty="0" err="1"/>
              <a:t>упарују</a:t>
            </a:r>
            <a:r>
              <a:rPr lang="sr-Cyrl-RS" dirty="0"/>
              <a:t> вредности две нумеричке варијабле</a:t>
            </a:r>
          </a:p>
          <a:p>
            <a:pPr lvl="1">
              <a:lnSpc>
                <a:spcPct val="150000"/>
              </a:lnSpc>
            </a:pPr>
            <a:r>
              <a:rPr lang="sr-Cyrl-RS" dirty="0"/>
              <a:t>Најједноставнији случај: већа вредност на једној варијабли чешће се јавља са већим вредностима на другој варијабли (или мањим!)</a:t>
            </a:r>
          </a:p>
        </p:txBody>
      </p:sp>
      <p:cxnSp>
        <p:nvCxnSpPr>
          <p:cNvPr id="5" name="Straight Connector 4">
            <a:extLst>
              <a:ext uri="{FF2B5EF4-FFF2-40B4-BE49-F238E27FC236}">
                <a16:creationId xmlns:a16="http://schemas.microsoft.com/office/drawing/2014/main" id="{DCB5AD2F-C132-EC47-8C11-8BAAFC57887C}"/>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EFF6C6A6-0DC6-C86A-309D-DFC1D9B4FCE9}"/>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AAA9DD08-0ED2-8CD8-C3E4-08AC521E9604}"/>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spTree>
    <p:extLst>
      <p:ext uri="{BB962C8B-B14F-4D97-AF65-F5344CB8AC3E}">
        <p14:creationId xmlns:p14="http://schemas.microsoft.com/office/powerpoint/2010/main" val="85000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3EEB-B2B1-A98D-2D9B-CDAB60368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19E72-7639-7EC1-1E63-47A8B7257ED9}"/>
              </a:ext>
            </a:extLst>
          </p:cNvPr>
          <p:cNvSpPr>
            <a:spLocks noGrp="1"/>
          </p:cNvSpPr>
          <p:nvPr>
            <p:ph type="title"/>
          </p:nvPr>
        </p:nvSpPr>
        <p:spPr/>
        <p:txBody>
          <a:bodyPr/>
          <a:lstStyle/>
          <a:p>
            <a:r>
              <a:rPr lang="sr-Cyrl-RS" dirty="0"/>
              <a:t>Корелација у табели фреквенција и на дијаграму </a:t>
            </a:r>
            <a:r>
              <a:rPr lang="sr-Cyrl-RS" dirty="0" err="1"/>
              <a:t>распршења</a:t>
            </a:r>
            <a:endParaRPr lang="en-GB" dirty="0"/>
          </a:p>
        </p:txBody>
      </p:sp>
      <p:pic>
        <p:nvPicPr>
          <p:cNvPr id="7" name="Content Placeholder 6">
            <a:extLst>
              <a:ext uri="{FF2B5EF4-FFF2-40B4-BE49-F238E27FC236}">
                <a16:creationId xmlns:a16="http://schemas.microsoft.com/office/drawing/2014/main" id="{1BF49FF2-01E1-4F32-7D22-BF1E32442C2A}"/>
              </a:ext>
            </a:extLst>
          </p:cNvPr>
          <p:cNvPicPr>
            <a:picLocks noGrp="1" noChangeAspect="1"/>
          </p:cNvPicPr>
          <p:nvPr>
            <p:ph sz="half" idx="1"/>
          </p:nvPr>
        </p:nvPicPr>
        <p:blipFill>
          <a:blip r:embed="rId3"/>
          <a:stretch>
            <a:fillRect/>
          </a:stretch>
        </p:blipFill>
        <p:spPr>
          <a:xfrm>
            <a:off x="631960" y="2461846"/>
            <a:ext cx="5387841" cy="2743200"/>
          </a:xfrm>
        </p:spPr>
      </p:pic>
      <p:pic>
        <p:nvPicPr>
          <p:cNvPr id="19" name="Content Placeholder 18">
            <a:extLst>
              <a:ext uri="{FF2B5EF4-FFF2-40B4-BE49-F238E27FC236}">
                <a16:creationId xmlns:a16="http://schemas.microsoft.com/office/drawing/2014/main" id="{ED587E25-5BBE-A851-BFF8-E8359EFE3408}"/>
              </a:ext>
            </a:extLst>
          </p:cNvPr>
          <p:cNvPicPr>
            <a:picLocks noGrp="1" noChangeAspect="1"/>
          </p:cNvPicPr>
          <p:nvPr>
            <p:ph sz="half" idx="2"/>
          </p:nvPr>
        </p:nvPicPr>
        <p:blipFill>
          <a:blip r:embed="rId4"/>
          <a:stretch>
            <a:fillRect/>
          </a:stretch>
        </p:blipFill>
        <p:spPr>
          <a:xfrm>
            <a:off x="6172200" y="2025965"/>
            <a:ext cx="5181600" cy="3950658"/>
          </a:xfrm>
        </p:spPr>
      </p:pic>
      <p:cxnSp>
        <p:nvCxnSpPr>
          <p:cNvPr id="20" name="Straight Connector 19">
            <a:extLst>
              <a:ext uri="{FF2B5EF4-FFF2-40B4-BE49-F238E27FC236}">
                <a16:creationId xmlns:a16="http://schemas.microsoft.com/office/drawing/2014/main" id="{B3CEE95E-8B2B-793B-F4C8-4020F91EFADB}"/>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B93484CF-49D4-322F-53CB-8DAEA830C770}"/>
              </a:ext>
            </a:extLst>
          </p:cNvPr>
          <p:cNvPicPr>
            <a:picLocks noChangeAspect="1"/>
          </p:cNvPicPr>
          <p:nvPr/>
        </p:nvPicPr>
        <p:blipFill>
          <a:blip r:embed="rId5"/>
          <a:stretch>
            <a:fillRect/>
          </a:stretch>
        </p:blipFill>
        <p:spPr>
          <a:xfrm>
            <a:off x="11002592" y="6132435"/>
            <a:ext cx="976144" cy="658941"/>
          </a:xfrm>
          <a:prstGeom prst="rect">
            <a:avLst/>
          </a:prstGeom>
          <a:ln>
            <a:solidFill>
              <a:srgbClr val="7E001B"/>
            </a:solidFill>
          </a:ln>
        </p:spPr>
      </p:pic>
      <p:sp>
        <p:nvSpPr>
          <p:cNvPr id="22" name="TextBox 21">
            <a:extLst>
              <a:ext uri="{FF2B5EF4-FFF2-40B4-BE49-F238E27FC236}">
                <a16:creationId xmlns:a16="http://schemas.microsoft.com/office/drawing/2014/main" id="{463B7DEE-6C09-4121-2CF3-41376D9266E0}"/>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spTree>
    <p:extLst>
      <p:ext uri="{BB962C8B-B14F-4D97-AF65-F5344CB8AC3E}">
        <p14:creationId xmlns:p14="http://schemas.microsoft.com/office/powerpoint/2010/main" val="2078304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C03F-1593-052E-8DBA-CAC43D332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FE805-8A71-41FC-7B63-70C5E7083DC5}"/>
              </a:ext>
            </a:extLst>
          </p:cNvPr>
          <p:cNvSpPr>
            <a:spLocks noGrp="1"/>
          </p:cNvSpPr>
          <p:nvPr>
            <p:ph type="title"/>
          </p:nvPr>
        </p:nvSpPr>
        <p:spPr/>
        <p:txBody>
          <a:bodyPr/>
          <a:lstStyle/>
          <a:p>
            <a:r>
              <a:rPr lang="sr-Cyrl-RS" dirty="0" err="1"/>
              <a:t>Коваријанса</a:t>
            </a:r>
            <a:endParaRPr lang="en-GB" dirty="0"/>
          </a:p>
        </p:txBody>
      </p:sp>
      <p:sp>
        <p:nvSpPr>
          <p:cNvPr id="6" name="Rectangle 8">
            <a:extLst>
              <a:ext uri="{FF2B5EF4-FFF2-40B4-BE49-F238E27FC236}">
                <a16:creationId xmlns:a16="http://schemas.microsoft.com/office/drawing/2014/main" id="{7AECF0AD-CBB4-C321-D5F3-EF1AF4465A44}"/>
              </a:ext>
            </a:extLst>
          </p:cNvPr>
          <p:cNvSpPr>
            <a:spLocks noChangeArrowheads="1"/>
          </p:cNvSpPr>
          <p:nvPr/>
        </p:nvSpPr>
        <p:spPr bwMode="auto">
          <a:xfrm>
            <a:off x="5287592" y="2475239"/>
            <a:ext cx="381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sr-Cyrl-RS" altLang="en-US" sz="3200" dirty="0">
                <a:latin typeface="+mn-lt"/>
              </a:rPr>
              <a:t>варијанса</a:t>
            </a:r>
            <a:endParaRPr lang="en-US" altLang="en-US" sz="3200" dirty="0">
              <a:latin typeface="+mn-lt"/>
            </a:endParaRPr>
          </a:p>
        </p:txBody>
      </p:sp>
      <p:sp>
        <p:nvSpPr>
          <p:cNvPr id="12" name="Rectangle 8">
            <a:extLst>
              <a:ext uri="{FF2B5EF4-FFF2-40B4-BE49-F238E27FC236}">
                <a16:creationId xmlns:a16="http://schemas.microsoft.com/office/drawing/2014/main" id="{63031A5C-3316-00F5-2C03-6D53284C594E}"/>
              </a:ext>
            </a:extLst>
          </p:cNvPr>
          <p:cNvSpPr>
            <a:spLocks noChangeArrowheads="1"/>
          </p:cNvSpPr>
          <p:nvPr/>
        </p:nvSpPr>
        <p:spPr bwMode="auto">
          <a:xfrm>
            <a:off x="5287591" y="3744243"/>
            <a:ext cx="6426613" cy="259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sr-Cyrl-RS" altLang="en-US" sz="3200" b="1" dirty="0" err="1">
                <a:latin typeface="+mn-lt"/>
              </a:rPr>
              <a:t>ко</a:t>
            </a:r>
            <a:r>
              <a:rPr lang="sr-Cyrl-RS" altLang="en-US" sz="3200" dirty="0" err="1">
                <a:latin typeface="+mn-lt"/>
              </a:rPr>
              <a:t>варијанса</a:t>
            </a:r>
            <a:endParaRPr lang="sr-Cyrl-RS" altLang="en-US" sz="3200" dirty="0">
              <a:latin typeface="+mn-lt"/>
            </a:endParaRPr>
          </a:p>
        </p:txBody>
      </p:sp>
      <p:cxnSp>
        <p:nvCxnSpPr>
          <p:cNvPr id="13" name="Straight Connector 12">
            <a:extLst>
              <a:ext uri="{FF2B5EF4-FFF2-40B4-BE49-F238E27FC236}">
                <a16:creationId xmlns:a16="http://schemas.microsoft.com/office/drawing/2014/main" id="{9340FCC4-76E6-11A9-109A-6B41E1A2DCE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489F5BFC-3ACA-BDDA-479E-E808589C913D}"/>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16" name="TextBox 15">
            <a:extLst>
              <a:ext uri="{FF2B5EF4-FFF2-40B4-BE49-F238E27FC236}">
                <a16:creationId xmlns:a16="http://schemas.microsoft.com/office/drawing/2014/main" id="{D7042A58-C221-190B-AFBF-955D56E4C56D}"/>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7C3AB3B-3D35-38BB-46B9-758ECAEDB8AD}"/>
                  </a:ext>
                </a:extLst>
              </p:cNvPr>
              <p:cNvSpPr txBox="1"/>
              <p:nvPr/>
            </p:nvSpPr>
            <p:spPr>
              <a:xfrm>
                <a:off x="7304699" y="3595142"/>
                <a:ext cx="5619663" cy="734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r-Latn-RS" sz="2400" b="0" i="1" smtClean="0">
                              <a:latin typeface="Cambria Math" panose="02040503050406030204" pitchFamily="18" charset="0"/>
                            </a:rPr>
                          </m:ctrlPr>
                        </m:sSubPr>
                        <m:e>
                          <m:r>
                            <a:rPr lang="en-GB" sz="2400" b="0" i="1" smtClean="0">
                              <a:latin typeface="Cambria Math" panose="02040503050406030204" pitchFamily="18" charset="0"/>
                            </a:rPr>
                            <m:t>𝐶</m:t>
                          </m:r>
                        </m:e>
                        <m:sub>
                          <m:r>
                            <a:rPr lang="en-GB" sz="2400" b="0" i="1" smtClean="0">
                              <a:latin typeface="Cambria Math" panose="02040503050406030204" pitchFamily="18" charset="0"/>
                            </a:rPr>
                            <m:t>𝑥𝑦</m:t>
                          </m:r>
                        </m:sub>
                      </m:sSub>
                      <m:r>
                        <a:rPr lang="sr-Latn-RS" sz="2400" b="0" i="1" smtClean="0">
                          <a:latin typeface="Cambria Math" panose="02040503050406030204" pitchFamily="18" charset="0"/>
                        </a:rPr>
                        <m:t>=</m:t>
                      </m:r>
                      <m:f>
                        <m:fPr>
                          <m:ctrlPr>
                            <a:rPr lang="sr-Latn-RS" sz="2400" b="0" i="1" smtClean="0">
                              <a:latin typeface="Cambria Math" panose="02040503050406030204" pitchFamily="18" charset="0"/>
                            </a:rPr>
                          </m:ctrlPr>
                        </m:fPr>
                        <m:num>
                          <m:nary>
                            <m:naryPr>
                              <m:chr m:val="∑"/>
                              <m:ctrlPr>
                                <a:rPr lang="sr-Latn-RS" sz="2400" b="0" i="1" smtClean="0">
                                  <a:latin typeface="Cambria Math" panose="02040503050406030204" pitchFamily="18" charset="0"/>
                                </a:rPr>
                              </m:ctrlPr>
                            </m:naryPr>
                            <m:sub>
                              <m:r>
                                <m:rPr>
                                  <m:brk m:alnAt="23"/>
                                </m:rPr>
                                <a:rPr lang="sr-Latn-RS" sz="2400" b="0" i="1" smtClean="0">
                                  <a:latin typeface="Cambria Math" panose="02040503050406030204" pitchFamily="18" charset="0"/>
                                </a:rPr>
                                <m:t>𝑖</m:t>
                              </m:r>
                              <m:r>
                                <a:rPr lang="sr-Latn-RS" sz="2400" b="0" i="1" smtClean="0">
                                  <a:latin typeface="Cambria Math" panose="02040503050406030204" pitchFamily="18" charset="0"/>
                                </a:rPr>
                                <m:t>=1</m:t>
                              </m:r>
                            </m:sub>
                            <m:sup>
                              <m:r>
                                <a:rPr lang="sr-Latn-RS" sz="2400" b="0" i="1" smtClean="0">
                                  <a:latin typeface="Cambria Math" panose="02040503050406030204" pitchFamily="18" charset="0"/>
                                </a:rPr>
                                <m:t>𝑛</m:t>
                              </m:r>
                            </m:sup>
                            <m:e>
                              <m:r>
                                <a:rPr lang="sr-Latn-RS" sz="2400" b="0" i="1" smtClean="0">
                                  <a:latin typeface="Cambria Math" panose="02040503050406030204" pitchFamily="18" charset="0"/>
                                </a:rPr>
                                <m:t>(</m:t>
                              </m:r>
                              <m:sSub>
                                <m:sSubPr>
                                  <m:ctrlPr>
                                    <a:rPr lang="sr-Latn-RS" sz="2400" b="0" i="1" smtClean="0">
                                      <a:latin typeface="Cambria Math" panose="02040503050406030204" pitchFamily="18" charset="0"/>
                                    </a:rPr>
                                  </m:ctrlPr>
                                </m:sSubPr>
                                <m:e>
                                  <m:r>
                                    <a:rPr lang="sr-Latn-RS" sz="2400" b="0" i="1" smtClean="0">
                                      <a:latin typeface="Cambria Math" panose="02040503050406030204" pitchFamily="18" charset="0"/>
                                    </a:rPr>
                                    <m:t>𝑥</m:t>
                                  </m:r>
                                </m:e>
                                <m:sub>
                                  <m:r>
                                    <a:rPr lang="sr-Latn-RS" sz="2400" b="0" i="1" smtClean="0">
                                      <a:latin typeface="Cambria Math" panose="02040503050406030204" pitchFamily="18" charset="0"/>
                                    </a:rPr>
                                    <m:t>𝑖</m:t>
                                  </m:r>
                                </m:sub>
                              </m:sSub>
                              <m:r>
                                <a:rPr lang="sr-Latn-RS" sz="2400" b="0" i="1" smtClean="0">
                                  <a:latin typeface="Cambria Math" panose="02040503050406030204" pitchFamily="18" charset="0"/>
                                </a:rPr>
                                <m:t>−</m:t>
                              </m:r>
                              <m:sSub>
                                <m:sSubPr>
                                  <m:ctrlPr>
                                    <a:rPr lang="sr-Latn-RS" sz="2400" b="0" i="1" smtClean="0">
                                      <a:latin typeface="Cambria Math" panose="02040503050406030204" pitchFamily="18" charset="0"/>
                                    </a:rPr>
                                  </m:ctrlPr>
                                </m:sSubPr>
                                <m:e>
                                  <m:r>
                                    <a:rPr lang="sr-Latn-RS" sz="2400" b="0" i="1" smtClean="0">
                                      <a:latin typeface="Cambria Math" panose="02040503050406030204" pitchFamily="18" charset="0"/>
                                    </a:rPr>
                                    <m:t>𝑀</m:t>
                                  </m:r>
                                </m:e>
                                <m:sub>
                                  <m:r>
                                    <a:rPr lang="sr-Latn-RS" sz="2400" b="0" i="1" smtClean="0">
                                      <a:latin typeface="Cambria Math" panose="02040503050406030204" pitchFamily="18" charset="0"/>
                                    </a:rPr>
                                    <m:t>𝑥</m:t>
                                  </m:r>
                                </m:sub>
                              </m:sSub>
                              <m:r>
                                <a:rPr lang="sr-Latn-RS" sz="2400" b="0" i="1" smtClean="0">
                                  <a:latin typeface="Cambria Math" panose="02040503050406030204" pitchFamily="18" charset="0"/>
                                </a:rPr>
                                <m:t>)(</m:t>
                              </m:r>
                              <m:sSub>
                                <m:sSubPr>
                                  <m:ctrlPr>
                                    <a:rPr lang="sr-Latn-RS" sz="2400" i="1">
                                      <a:latin typeface="Cambria Math" panose="02040503050406030204" pitchFamily="18" charset="0"/>
                                    </a:rPr>
                                  </m:ctrlPr>
                                </m:sSubPr>
                                <m:e>
                                  <m:r>
                                    <a:rPr lang="sr-Latn-RS" sz="2400" b="0" i="1" smtClean="0">
                                      <a:latin typeface="Cambria Math" panose="02040503050406030204" pitchFamily="18" charset="0"/>
                                    </a:rPr>
                                    <m:t>𝑦</m:t>
                                  </m:r>
                                </m:e>
                                <m:sub>
                                  <m:r>
                                    <a:rPr lang="sr-Latn-RS" sz="2400" i="1">
                                      <a:latin typeface="Cambria Math" panose="02040503050406030204" pitchFamily="18" charset="0"/>
                                    </a:rPr>
                                    <m:t>𝑖</m:t>
                                  </m:r>
                                </m:sub>
                              </m:sSub>
                              <m:r>
                                <a:rPr lang="sr-Latn-RS" sz="2400" i="1">
                                  <a:latin typeface="Cambria Math" panose="02040503050406030204" pitchFamily="18" charset="0"/>
                                </a:rPr>
                                <m:t>−</m:t>
                              </m:r>
                              <m:sSub>
                                <m:sSubPr>
                                  <m:ctrlPr>
                                    <a:rPr lang="sr-Latn-RS" sz="2400" i="1">
                                      <a:latin typeface="Cambria Math" panose="02040503050406030204" pitchFamily="18" charset="0"/>
                                    </a:rPr>
                                  </m:ctrlPr>
                                </m:sSubPr>
                                <m:e>
                                  <m:r>
                                    <a:rPr lang="sr-Latn-RS" sz="2400" i="1">
                                      <a:latin typeface="Cambria Math" panose="02040503050406030204" pitchFamily="18" charset="0"/>
                                    </a:rPr>
                                    <m:t>𝑀</m:t>
                                  </m:r>
                                </m:e>
                                <m:sub>
                                  <m:r>
                                    <a:rPr lang="sr-Latn-RS" sz="2400" b="0" i="1" smtClean="0">
                                      <a:latin typeface="Cambria Math" panose="02040503050406030204" pitchFamily="18" charset="0"/>
                                    </a:rPr>
                                    <m:t>𝑦</m:t>
                                  </m:r>
                                </m:sub>
                              </m:sSub>
                              <m:r>
                                <a:rPr lang="sr-Latn-RS" sz="2400" b="0" i="1" smtClean="0">
                                  <a:latin typeface="Cambria Math" panose="02040503050406030204" pitchFamily="18" charset="0"/>
                                </a:rPr>
                                <m:t>)</m:t>
                              </m:r>
                            </m:e>
                          </m:nary>
                        </m:num>
                        <m:den>
                          <m:r>
                            <a:rPr lang="sr-Latn-RS" sz="2400" b="0" i="1" smtClean="0">
                              <a:latin typeface="Cambria Math" panose="02040503050406030204" pitchFamily="18" charset="0"/>
                            </a:rPr>
                            <m:t>𝑛</m:t>
                          </m:r>
                        </m:den>
                      </m:f>
                    </m:oMath>
                  </m:oMathPara>
                </a14:m>
                <a:endParaRPr lang="en-GB" sz="2400" dirty="0"/>
              </a:p>
            </p:txBody>
          </p:sp>
        </mc:Choice>
        <mc:Fallback xmlns="">
          <p:sp>
            <p:nvSpPr>
              <p:cNvPr id="3" name="TextBox 2">
                <a:extLst>
                  <a:ext uri="{FF2B5EF4-FFF2-40B4-BE49-F238E27FC236}">
                    <a16:creationId xmlns:a16="http://schemas.microsoft.com/office/drawing/2014/main" id="{37C3AB3B-3D35-38BB-46B9-758ECAEDB8AD}"/>
                  </a:ext>
                </a:extLst>
              </p:cNvPr>
              <p:cNvSpPr txBox="1">
                <a:spLocks noRot="1" noChangeAspect="1" noMove="1" noResize="1" noEditPoints="1" noAdjustHandles="1" noChangeArrowheads="1" noChangeShapeType="1" noTextEdit="1"/>
              </p:cNvSpPr>
              <p:nvPr/>
            </p:nvSpPr>
            <p:spPr>
              <a:xfrm>
                <a:off x="7304699" y="3595142"/>
                <a:ext cx="5619663" cy="7344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6B5BE9D-3B2D-4B6B-3C3A-71A209218CCD}"/>
                  </a:ext>
                </a:extLst>
              </p:cNvPr>
              <p:cNvSpPr txBox="1"/>
              <p:nvPr/>
            </p:nvSpPr>
            <p:spPr>
              <a:xfrm>
                <a:off x="6711574" y="2329394"/>
                <a:ext cx="5619663" cy="7512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r-Latn-RS" sz="2400" b="0" i="1" smtClean="0">
                              <a:latin typeface="Cambria Math" panose="02040503050406030204" pitchFamily="18" charset="0"/>
                            </a:rPr>
                          </m:ctrlPr>
                        </m:sSubPr>
                        <m:e>
                          <m:r>
                            <a:rPr lang="en-GB" sz="2400" b="0" i="1" smtClean="0">
                              <a:latin typeface="Cambria Math" panose="02040503050406030204" pitchFamily="18" charset="0"/>
                            </a:rPr>
                            <m:t>𝑆𝐷</m:t>
                          </m:r>
                        </m:e>
                        <m:sub>
                          <m:r>
                            <a:rPr lang="en-GB" sz="2400" b="0" i="1" smtClean="0">
                              <a:latin typeface="Cambria Math" panose="02040503050406030204" pitchFamily="18" charset="0"/>
                            </a:rPr>
                            <m:t>𝑥</m:t>
                          </m:r>
                        </m:sub>
                      </m:sSub>
                      <m:r>
                        <a:rPr lang="sr-Latn-RS" sz="2400" b="0" i="1" smtClean="0">
                          <a:latin typeface="Cambria Math" panose="02040503050406030204" pitchFamily="18" charset="0"/>
                        </a:rPr>
                        <m:t>=</m:t>
                      </m:r>
                      <m:f>
                        <m:fPr>
                          <m:ctrlPr>
                            <a:rPr lang="sr-Latn-RS" sz="2400" b="0" i="1" smtClean="0">
                              <a:latin typeface="Cambria Math" panose="02040503050406030204" pitchFamily="18" charset="0"/>
                            </a:rPr>
                          </m:ctrlPr>
                        </m:fPr>
                        <m:num>
                          <m:nary>
                            <m:naryPr>
                              <m:chr m:val="∑"/>
                              <m:ctrlPr>
                                <a:rPr lang="sr-Latn-RS" sz="2400" b="0" i="1" smtClean="0">
                                  <a:latin typeface="Cambria Math" panose="02040503050406030204" pitchFamily="18" charset="0"/>
                                </a:rPr>
                              </m:ctrlPr>
                            </m:naryPr>
                            <m:sub>
                              <m:r>
                                <m:rPr>
                                  <m:brk m:alnAt="23"/>
                                </m:rPr>
                                <a:rPr lang="sr-Latn-RS" sz="2400" b="0" i="1" smtClean="0">
                                  <a:latin typeface="Cambria Math" panose="02040503050406030204" pitchFamily="18" charset="0"/>
                                </a:rPr>
                                <m:t>𝑖</m:t>
                              </m:r>
                              <m:r>
                                <a:rPr lang="sr-Latn-RS" sz="2400" b="0" i="1" smtClean="0">
                                  <a:latin typeface="Cambria Math" panose="02040503050406030204" pitchFamily="18" charset="0"/>
                                </a:rPr>
                                <m:t>=1</m:t>
                              </m:r>
                            </m:sub>
                            <m:sup>
                              <m:r>
                                <a:rPr lang="sr-Latn-RS" sz="2400" b="0" i="1" smtClean="0">
                                  <a:latin typeface="Cambria Math" panose="02040503050406030204" pitchFamily="18" charset="0"/>
                                </a:rPr>
                                <m:t>𝑛</m:t>
                              </m:r>
                            </m:sup>
                            <m:e>
                              <m:sSup>
                                <m:sSupPr>
                                  <m:ctrlPr>
                                    <a:rPr lang="sr-Latn-RS" sz="2400" b="0" i="1" smtClean="0">
                                      <a:latin typeface="Cambria Math" panose="02040503050406030204" pitchFamily="18" charset="0"/>
                                    </a:rPr>
                                  </m:ctrlPr>
                                </m:sSupPr>
                                <m:e>
                                  <m:r>
                                    <a:rPr lang="sr-Latn-RS" sz="2400" i="1">
                                      <a:latin typeface="Cambria Math" panose="02040503050406030204" pitchFamily="18" charset="0"/>
                                    </a:rPr>
                                    <m:t>(</m:t>
                                  </m:r>
                                  <m:sSub>
                                    <m:sSubPr>
                                      <m:ctrlPr>
                                        <a:rPr lang="sr-Latn-RS" sz="2400" i="1">
                                          <a:latin typeface="Cambria Math" panose="02040503050406030204" pitchFamily="18" charset="0"/>
                                        </a:rPr>
                                      </m:ctrlPr>
                                    </m:sSubPr>
                                    <m:e>
                                      <m:r>
                                        <a:rPr lang="sr-Latn-RS" sz="2400" i="1">
                                          <a:latin typeface="Cambria Math" panose="02040503050406030204" pitchFamily="18" charset="0"/>
                                        </a:rPr>
                                        <m:t>𝑥</m:t>
                                      </m:r>
                                    </m:e>
                                    <m:sub>
                                      <m:r>
                                        <a:rPr lang="sr-Latn-RS" sz="2400" i="1">
                                          <a:latin typeface="Cambria Math" panose="02040503050406030204" pitchFamily="18" charset="0"/>
                                        </a:rPr>
                                        <m:t>𝑖</m:t>
                                      </m:r>
                                    </m:sub>
                                  </m:sSub>
                                  <m:r>
                                    <a:rPr lang="sr-Latn-RS" sz="2400" i="1">
                                      <a:latin typeface="Cambria Math" panose="02040503050406030204" pitchFamily="18" charset="0"/>
                                    </a:rPr>
                                    <m:t>−</m:t>
                                  </m:r>
                                  <m:sSub>
                                    <m:sSubPr>
                                      <m:ctrlPr>
                                        <a:rPr lang="sr-Latn-RS" sz="2400" i="1">
                                          <a:latin typeface="Cambria Math" panose="02040503050406030204" pitchFamily="18" charset="0"/>
                                        </a:rPr>
                                      </m:ctrlPr>
                                    </m:sSubPr>
                                    <m:e>
                                      <m:r>
                                        <a:rPr lang="sr-Latn-RS" sz="2400" i="1">
                                          <a:latin typeface="Cambria Math" panose="02040503050406030204" pitchFamily="18" charset="0"/>
                                        </a:rPr>
                                        <m:t>𝑀</m:t>
                                      </m:r>
                                    </m:e>
                                    <m:sub>
                                      <m:r>
                                        <a:rPr lang="sr-Latn-RS" sz="2400" i="1">
                                          <a:latin typeface="Cambria Math" panose="02040503050406030204" pitchFamily="18" charset="0"/>
                                        </a:rPr>
                                        <m:t>𝑥</m:t>
                                      </m:r>
                                    </m:sub>
                                  </m:sSub>
                                  <m:r>
                                    <a:rPr lang="sr-Latn-RS" sz="2400" i="1">
                                      <a:latin typeface="Cambria Math" panose="02040503050406030204" pitchFamily="18" charset="0"/>
                                    </a:rPr>
                                    <m:t>)</m:t>
                                  </m:r>
                                </m:e>
                                <m:sup>
                                  <m:r>
                                    <a:rPr lang="en-GB" sz="2400" b="0" i="1" smtClean="0">
                                      <a:latin typeface="Cambria Math" panose="02040503050406030204" pitchFamily="18" charset="0"/>
                                    </a:rPr>
                                    <m:t>2</m:t>
                                  </m:r>
                                </m:sup>
                              </m:sSup>
                            </m:e>
                          </m:nary>
                        </m:num>
                        <m:den>
                          <m:r>
                            <a:rPr lang="sr-Latn-RS" sz="2400" b="0" i="1" smtClean="0">
                              <a:latin typeface="Cambria Math" panose="02040503050406030204" pitchFamily="18" charset="0"/>
                            </a:rPr>
                            <m:t>𝑛</m:t>
                          </m:r>
                        </m:den>
                      </m:f>
                    </m:oMath>
                  </m:oMathPara>
                </a14:m>
                <a:endParaRPr lang="en-GB" sz="2400" dirty="0"/>
              </a:p>
            </p:txBody>
          </p:sp>
        </mc:Choice>
        <mc:Fallback xmlns="">
          <p:sp>
            <p:nvSpPr>
              <p:cNvPr id="4" name="TextBox 3">
                <a:extLst>
                  <a:ext uri="{FF2B5EF4-FFF2-40B4-BE49-F238E27FC236}">
                    <a16:creationId xmlns:a16="http://schemas.microsoft.com/office/drawing/2014/main" id="{26B5BE9D-3B2D-4B6B-3C3A-71A209218CCD}"/>
                  </a:ext>
                </a:extLst>
              </p:cNvPr>
              <p:cNvSpPr txBox="1">
                <a:spLocks noRot="1" noChangeAspect="1" noMove="1" noResize="1" noEditPoints="1" noAdjustHandles="1" noChangeArrowheads="1" noChangeShapeType="1" noTextEdit="1"/>
              </p:cNvSpPr>
              <p:nvPr/>
            </p:nvSpPr>
            <p:spPr>
              <a:xfrm>
                <a:off x="6711574" y="2329394"/>
                <a:ext cx="5619663" cy="751231"/>
              </a:xfrm>
              <a:prstGeom prst="rect">
                <a:avLst/>
              </a:prstGeom>
              <a:blipFill>
                <a:blip r:embed="rId6"/>
                <a:stretch>
                  <a:fillRect/>
                </a:stretch>
              </a:blipFill>
            </p:spPr>
            <p:txBody>
              <a:bodyPr/>
              <a:lstStyle/>
              <a:p>
                <a:r>
                  <a:rPr lang="en-GB">
                    <a:noFill/>
                  </a:rPr>
                  <a:t> </a:t>
                </a:r>
              </a:p>
            </p:txBody>
          </p:sp>
        </mc:Fallback>
      </mc:AlternateContent>
      <p:sp>
        <p:nvSpPr>
          <p:cNvPr id="7" name="Content Placeholder 6">
            <a:extLst>
              <a:ext uri="{FF2B5EF4-FFF2-40B4-BE49-F238E27FC236}">
                <a16:creationId xmlns:a16="http://schemas.microsoft.com/office/drawing/2014/main" id="{8B2594FA-ABB9-2E54-AD68-A80A5640B43B}"/>
              </a:ext>
            </a:extLst>
          </p:cNvPr>
          <p:cNvSpPr>
            <a:spLocks noGrp="1"/>
          </p:cNvSpPr>
          <p:nvPr>
            <p:ph sz="half" idx="2"/>
          </p:nvPr>
        </p:nvSpPr>
        <p:spPr/>
        <p:txBody>
          <a:bodyPr/>
          <a:lstStyle/>
          <a:p>
            <a:endParaRPr lang="en-GB"/>
          </a:p>
        </p:txBody>
      </p:sp>
      <p:pic>
        <p:nvPicPr>
          <p:cNvPr id="8" name="Google Shape;139;p25">
            <a:extLst>
              <a:ext uri="{FF2B5EF4-FFF2-40B4-BE49-F238E27FC236}">
                <a16:creationId xmlns:a16="http://schemas.microsoft.com/office/drawing/2014/main" id="{226588B1-0421-79D7-8666-7DEA27B417D7}"/>
              </a:ext>
            </a:extLst>
          </p:cNvPr>
          <p:cNvPicPr preferRelativeResize="0"/>
          <p:nvPr/>
        </p:nvPicPr>
        <p:blipFill>
          <a:blip r:embed="rId7">
            <a:alphaModFix/>
          </a:blip>
          <a:stretch>
            <a:fillRect/>
          </a:stretch>
        </p:blipFill>
        <p:spPr>
          <a:xfrm>
            <a:off x="838200" y="2329394"/>
            <a:ext cx="3859687" cy="3139407"/>
          </a:xfrm>
          <a:prstGeom prst="rect">
            <a:avLst/>
          </a:prstGeom>
          <a:noFill/>
          <a:ln>
            <a:noFill/>
          </a:ln>
        </p:spPr>
      </p:pic>
    </p:spTree>
    <p:extLst>
      <p:ext uri="{BB962C8B-B14F-4D97-AF65-F5344CB8AC3E}">
        <p14:creationId xmlns:p14="http://schemas.microsoft.com/office/powerpoint/2010/main" val="291937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81B37-6604-EFF3-3604-7631FB5F0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966D2-DB2E-5D35-1039-726AD52951E9}"/>
              </a:ext>
            </a:extLst>
          </p:cNvPr>
          <p:cNvSpPr>
            <a:spLocks noGrp="1"/>
          </p:cNvSpPr>
          <p:nvPr>
            <p:ph type="title"/>
          </p:nvPr>
        </p:nvSpPr>
        <p:spPr/>
        <p:txBody>
          <a:bodyPr/>
          <a:lstStyle/>
          <a:p>
            <a:r>
              <a:rPr lang="sr-Cyrl-RS" dirty="0"/>
              <a:t>Линеарна корелација</a:t>
            </a:r>
            <a:endParaRPr lang="en-GB" dirty="0"/>
          </a:p>
        </p:txBody>
      </p:sp>
      <p:sp>
        <p:nvSpPr>
          <p:cNvPr id="12" name="Rectangle 8">
            <a:extLst>
              <a:ext uri="{FF2B5EF4-FFF2-40B4-BE49-F238E27FC236}">
                <a16:creationId xmlns:a16="http://schemas.microsoft.com/office/drawing/2014/main" id="{9FC7B492-D07D-D693-FDBE-FA715005833F}"/>
              </a:ext>
            </a:extLst>
          </p:cNvPr>
          <p:cNvSpPr>
            <a:spLocks noChangeArrowheads="1"/>
          </p:cNvSpPr>
          <p:nvPr/>
        </p:nvSpPr>
        <p:spPr bwMode="auto">
          <a:xfrm>
            <a:off x="5246401" y="2201864"/>
            <a:ext cx="6426613" cy="259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sr-Cyrl-RS" altLang="en-US" sz="3200" dirty="0" err="1">
                <a:latin typeface="+mn-lt"/>
              </a:rPr>
              <a:t>коваријанса</a:t>
            </a:r>
            <a:endParaRPr lang="sr-Cyrl-RS" altLang="en-US" sz="3200" dirty="0">
              <a:latin typeface="+mn-lt"/>
            </a:endParaRPr>
          </a:p>
          <a:p>
            <a:pPr lvl="1" eaLnBrk="1" hangingPunct="1">
              <a:spcBef>
                <a:spcPct val="20000"/>
              </a:spcBef>
              <a:buFontTx/>
              <a:buChar char="•"/>
            </a:pPr>
            <a:endParaRPr lang="sr-Cyrl-RS" altLang="en-US" sz="2000" dirty="0">
              <a:latin typeface="+mn-lt"/>
            </a:endParaRPr>
          </a:p>
        </p:txBody>
      </p:sp>
      <p:cxnSp>
        <p:nvCxnSpPr>
          <p:cNvPr id="13" name="Straight Connector 12">
            <a:extLst>
              <a:ext uri="{FF2B5EF4-FFF2-40B4-BE49-F238E27FC236}">
                <a16:creationId xmlns:a16="http://schemas.microsoft.com/office/drawing/2014/main" id="{B9456F47-D6C2-F344-92BD-4214C9FEAE1B}"/>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F372662F-4500-D73E-544D-3B3185766CB3}"/>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16" name="TextBox 15">
            <a:extLst>
              <a:ext uri="{FF2B5EF4-FFF2-40B4-BE49-F238E27FC236}">
                <a16:creationId xmlns:a16="http://schemas.microsoft.com/office/drawing/2014/main" id="{CC200422-E68B-07EC-BEFC-5017A80EEDCA}"/>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pic>
        <p:nvPicPr>
          <p:cNvPr id="1028" name="Picture 4" descr="Correlation Coefficient Calculator">
            <a:extLst>
              <a:ext uri="{FF2B5EF4-FFF2-40B4-BE49-F238E27FC236}">
                <a16:creationId xmlns:a16="http://schemas.microsoft.com/office/drawing/2014/main" id="{1E081477-7455-2852-F61E-B7C235DE5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7598" y="3157943"/>
            <a:ext cx="5120775" cy="31392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82C7CD4-7823-CD2D-6A35-8A3CEB2960E6}"/>
              </a:ext>
            </a:extLst>
          </p:cNvPr>
          <p:cNvSpPr/>
          <p:nvPr/>
        </p:nvSpPr>
        <p:spPr>
          <a:xfrm>
            <a:off x="5980669" y="5667632"/>
            <a:ext cx="642553" cy="642553"/>
          </a:xfrm>
          <a:prstGeom prst="rect">
            <a:avLst/>
          </a:prstGeom>
          <a:solidFill>
            <a:srgbClr val="A04561"/>
          </a:solidFill>
          <a:ln>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1200" dirty="0" err="1"/>
              <a:t>Mx</a:t>
            </a:r>
            <a:r>
              <a:rPr lang="sr-Latn-RS" sz="1200" dirty="0"/>
              <a:t> = 5.17</a:t>
            </a:r>
            <a:endParaRPr lang="en-GB" sz="1200" dirty="0"/>
          </a:p>
        </p:txBody>
      </p:sp>
      <p:sp>
        <p:nvSpPr>
          <p:cNvPr id="4" name="Rectangle 3">
            <a:extLst>
              <a:ext uri="{FF2B5EF4-FFF2-40B4-BE49-F238E27FC236}">
                <a16:creationId xmlns:a16="http://schemas.microsoft.com/office/drawing/2014/main" id="{37266A54-6E5C-9395-3B66-9E7B8F7CCF44}"/>
              </a:ext>
            </a:extLst>
          </p:cNvPr>
          <p:cNvSpPr/>
          <p:nvPr/>
        </p:nvSpPr>
        <p:spPr>
          <a:xfrm>
            <a:off x="7591166" y="5676193"/>
            <a:ext cx="642553" cy="642553"/>
          </a:xfrm>
          <a:prstGeom prst="rect">
            <a:avLst/>
          </a:prstGeom>
          <a:solidFill>
            <a:srgbClr val="A04561"/>
          </a:solidFill>
          <a:ln>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1200" dirty="0" err="1"/>
              <a:t>My</a:t>
            </a:r>
            <a:r>
              <a:rPr lang="sr-Latn-RS" sz="1200" dirty="0"/>
              <a:t> = 5</a:t>
            </a:r>
            <a:endParaRPr lang="en-GB" sz="12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19AFF77-659D-57A7-B0EE-C8658178EE7F}"/>
                  </a:ext>
                </a:extLst>
              </p:cNvPr>
              <p:cNvSpPr txBox="1"/>
              <p:nvPr/>
            </p:nvSpPr>
            <p:spPr>
              <a:xfrm>
                <a:off x="6934756" y="2157439"/>
                <a:ext cx="5619663" cy="6120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r-Latn-RS"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𝑥𝑦</m:t>
                          </m:r>
                        </m:sub>
                      </m:sSub>
                      <m:r>
                        <a:rPr lang="sr-Latn-RS" sz="2000" b="0" i="1" smtClean="0">
                          <a:latin typeface="Cambria Math" panose="02040503050406030204" pitchFamily="18" charset="0"/>
                        </a:rPr>
                        <m:t>=</m:t>
                      </m:r>
                      <m:f>
                        <m:fPr>
                          <m:ctrlPr>
                            <a:rPr lang="sr-Latn-RS" sz="2000" b="0" i="1" smtClean="0">
                              <a:latin typeface="Cambria Math" panose="02040503050406030204" pitchFamily="18" charset="0"/>
                            </a:rPr>
                          </m:ctrlPr>
                        </m:fPr>
                        <m:num>
                          <m:nary>
                            <m:naryPr>
                              <m:chr m:val="∑"/>
                              <m:ctrlPr>
                                <a:rPr lang="sr-Latn-RS" sz="2000" b="0" i="1" smtClean="0">
                                  <a:latin typeface="Cambria Math" panose="02040503050406030204" pitchFamily="18" charset="0"/>
                                </a:rPr>
                              </m:ctrlPr>
                            </m:naryPr>
                            <m:sub>
                              <m:r>
                                <m:rPr>
                                  <m:brk m:alnAt="23"/>
                                </m:rPr>
                                <a:rPr lang="sr-Latn-RS" sz="2000" b="0" i="1" smtClean="0">
                                  <a:latin typeface="Cambria Math" panose="02040503050406030204" pitchFamily="18" charset="0"/>
                                </a:rPr>
                                <m:t>𝑖</m:t>
                              </m:r>
                              <m:r>
                                <a:rPr lang="sr-Latn-RS" sz="2000" b="0" i="1" smtClean="0">
                                  <a:latin typeface="Cambria Math" panose="02040503050406030204" pitchFamily="18" charset="0"/>
                                </a:rPr>
                                <m:t>=1</m:t>
                              </m:r>
                            </m:sub>
                            <m:sup>
                              <m:r>
                                <a:rPr lang="sr-Latn-RS" sz="2000" b="0" i="1" smtClean="0">
                                  <a:latin typeface="Cambria Math" panose="02040503050406030204" pitchFamily="18" charset="0"/>
                                </a:rPr>
                                <m:t>𝑛</m:t>
                              </m:r>
                            </m:sup>
                            <m:e>
                              <m:r>
                                <a:rPr lang="sr-Latn-RS" sz="2000" b="0" i="1" smtClean="0">
                                  <a:latin typeface="Cambria Math" panose="02040503050406030204" pitchFamily="18" charset="0"/>
                                </a:rPr>
                                <m:t>(</m:t>
                              </m:r>
                              <m:sSub>
                                <m:sSubPr>
                                  <m:ctrlPr>
                                    <a:rPr lang="sr-Latn-RS" sz="2000" b="0" i="1" smtClean="0">
                                      <a:latin typeface="Cambria Math" panose="02040503050406030204" pitchFamily="18" charset="0"/>
                                    </a:rPr>
                                  </m:ctrlPr>
                                </m:sSubPr>
                                <m:e>
                                  <m:r>
                                    <a:rPr lang="sr-Latn-RS" sz="2000" b="0" i="1" smtClean="0">
                                      <a:latin typeface="Cambria Math" panose="02040503050406030204" pitchFamily="18" charset="0"/>
                                    </a:rPr>
                                    <m:t>𝑥</m:t>
                                  </m:r>
                                </m:e>
                                <m:sub>
                                  <m:r>
                                    <a:rPr lang="sr-Latn-RS" sz="2000" b="0" i="1" smtClean="0">
                                      <a:latin typeface="Cambria Math" panose="02040503050406030204" pitchFamily="18" charset="0"/>
                                    </a:rPr>
                                    <m:t>𝑖</m:t>
                                  </m:r>
                                </m:sub>
                              </m:sSub>
                              <m:r>
                                <a:rPr lang="sr-Latn-RS" sz="2000" b="0" i="1" smtClean="0">
                                  <a:latin typeface="Cambria Math" panose="02040503050406030204" pitchFamily="18" charset="0"/>
                                </a:rPr>
                                <m:t>−</m:t>
                              </m:r>
                              <m:sSub>
                                <m:sSubPr>
                                  <m:ctrlPr>
                                    <a:rPr lang="sr-Latn-RS" sz="2000" b="0" i="1" smtClean="0">
                                      <a:latin typeface="Cambria Math" panose="02040503050406030204" pitchFamily="18" charset="0"/>
                                    </a:rPr>
                                  </m:ctrlPr>
                                </m:sSubPr>
                                <m:e>
                                  <m:r>
                                    <a:rPr lang="sr-Latn-RS" sz="2000" b="0" i="1" smtClean="0">
                                      <a:latin typeface="Cambria Math" panose="02040503050406030204" pitchFamily="18" charset="0"/>
                                    </a:rPr>
                                    <m:t>𝑀</m:t>
                                  </m:r>
                                </m:e>
                                <m:sub>
                                  <m:r>
                                    <a:rPr lang="sr-Latn-RS" sz="2000" b="0" i="1" smtClean="0">
                                      <a:latin typeface="Cambria Math" panose="02040503050406030204" pitchFamily="18" charset="0"/>
                                    </a:rPr>
                                    <m:t>𝑥</m:t>
                                  </m:r>
                                </m:sub>
                              </m:sSub>
                              <m:r>
                                <a:rPr lang="sr-Latn-RS" sz="2000" b="0" i="1" smtClean="0">
                                  <a:latin typeface="Cambria Math" panose="02040503050406030204" pitchFamily="18" charset="0"/>
                                </a:rPr>
                                <m:t>)(</m:t>
                              </m:r>
                              <m:sSub>
                                <m:sSubPr>
                                  <m:ctrlPr>
                                    <a:rPr lang="sr-Latn-RS" sz="2000" i="1">
                                      <a:latin typeface="Cambria Math" panose="02040503050406030204" pitchFamily="18" charset="0"/>
                                    </a:rPr>
                                  </m:ctrlPr>
                                </m:sSubPr>
                                <m:e>
                                  <m:r>
                                    <a:rPr lang="sr-Latn-RS" sz="2000" b="0" i="1" smtClean="0">
                                      <a:latin typeface="Cambria Math" panose="02040503050406030204" pitchFamily="18" charset="0"/>
                                    </a:rPr>
                                    <m:t>𝑦</m:t>
                                  </m:r>
                                </m:e>
                                <m:sub>
                                  <m:r>
                                    <a:rPr lang="sr-Latn-RS" sz="2000" i="1">
                                      <a:latin typeface="Cambria Math" panose="02040503050406030204" pitchFamily="18" charset="0"/>
                                    </a:rPr>
                                    <m:t>𝑖</m:t>
                                  </m:r>
                                </m:sub>
                              </m:sSub>
                              <m:r>
                                <a:rPr lang="sr-Latn-RS" sz="2000" i="1">
                                  <a:latin typeface="Cambria Math" panose="02040503050406030204" pitchFamily="18" charset="0"/>
                                </a:rPr>
                                <m:t>−</m:t>
                              </m:r>
                              <m:sSub>
                                <m:sSubPr>
                                  <m:ctrlPr>
                                    <a:rPr lang="sr-Latn-RS" sz="2000" i="1">
                                      <a:latin typeface="Cambria Math" panose="02040503050406030204" pitchFamily="18" charset="0"/>
                                    </a:rPr>
                                  </m:ctrlPr>
                                </m:sSubPr>
                                <m:e>
                                  <m:r>
                                    <a:rPr lang="sr-Latn-RS" sz="2000" i="1">
                                      <a:latin typeface="Cambria Math" panose="02040503050406030204" pitchFamily="18" charset="0"/>
                                    </a:rPr>
                                    <m:t>𝑀</m:t>
                                  </m:r>
                                </m:e>
                                <m:sub>
                                  <m:r>
                                    <a:rPr lang="sr-Latn-RS" sz="2000" b="0" i="1" smtClean="0">
                                      <a:latin typeface="Cambria Math" panose="02040503050406030204" pitchFamily="18" charset="0"/>
                                    </a:rPr>
                                    <m:t>𝑦</m:t>
                                  </m:r>
                                </m:sub>
                              </m:sSub>
                              <m:r>
                                <a:rPr lang="sr-Latn-RS" sz="2000" b="0" i="1" smtClean="0">
                                  <a:latin typeface="Cambria Math" panose="02040503050406030204" pitchFamily="18" charset="0"/>
                                </a:rPr>
                                <m:t>)</m:t>
                              </m:r>
                            </m:e>
                          </m:nary>
                        </m:num>
                        <m:den>
                          <m:r>
                            <a:rPr lang="sr-Latn-RS" sz="2000" b="0" i="1" smtClean="0">
                              <a:latin typeface="Cambria Math" panose="02040503050406030204" pitchFamily="18" charset="0"/>
                            </a:rPr>
                            <m:t>𝑛</m:t>
                          </m:r>
                        </m:den>
                      </m:f>
                    </m:oMath>
                  </m:oMathPara>
                </a14:m>
                <a:endParaRPr lang="en-GB" sz="2000" dirty="0"/>
              </a:p>
            </p:txBody>
          </p:sp>
        </mc:Choice>
        <mc:Fallback xmlns="">
          <p:sp>
            <p:nvSpPr>
              <p:cNvPr id="7" name="TextBox 6">
                <a:extLst>
                  <a:ext uri="{FF2B5EF4-FFF2-40B4-BE49-F238E27FC236}">
                    <a16:creationId xmlns:a16="http://schemas.microsoft.com/office/drawing/2014/main" id="{519AFF77-659D-57A7-B0EE-C8658178EE7F}"/>
                  </a:ext>
                </a:extLst>
              </p:cNvPr>
              <p:cNvSpPr txBox="1">
                <a:spLocks noRot="1" noChangeAspect="1" noMove="1" noResize="1" noEditPoints="1" noAdjustHandles="1" noChangeArrowheads="1" noChangeShapeType="1" noTextEdit="1"/>
              </p:cNvSpPr>
              <p:nvPr/>
            </p:nvSpPr>
            <p:spPr>
              <a:xfrm>
                <a:off x="6934756" y="2157439"/>
                <a:ext cx="5619663" cy="612091"/>
              </a:xfrm>
              <a:prstGeom prst="rect">
                <a:avLst/>
              </a:prstGeom>
              <a:blipFill>
                <a:blip r:embed="rId6"/>
                <a:stretch>
                  <a:fillRect/>
                </a:stretch>
              </a:blipFill>
            </p:spPr>
            <p:txBody>
              <a:bodyPr/>
              <a:lstStyle/>
              <a:p>
                <a:r>
                  <a:rPr lang="en-GB">
                    <a:noFill/>
                  </a:rPr>
                  <a:t> </a:t>
                </a:r>
              </a:p>
            </p:txBody>
          </p:sp>
        </mc:Fallback>
      </mc:AlternateContent>
      <p:sp>
        <p:nvSpPr>
          <p:cNvPr id="6" name="Content Placeholder 5">
            <a:extLst>
              <a:ext uri="{FF2B5EF4-FFF2-40B4-BE49-F238E27FC236}">
                <a16:creationId xmlns:a16="http://schemas.microsoft.com/office/drawing/2014/main" id="{20CB3D21-F5A9-E12B-E5B3-366506A2F40A}"/>
              </a:ext>
            </a:extLst>
          </p:cNvPr>
          <p:cNvSpPr>
            <a:spLocks noGrp="1"/>
          </p:cNvSpPr>
          <p:nvPr>
            <p:ph sz="half" idx="2"/>
          </p:nvPr>
        </p:nvSpPr>
        <p:spPr/>
        <p:txBody>
          <a:bodyPr/>
          <a:lstStyle/>
          <a:p>
            <a:endParaRPr lang="en-GB"/>
          </a:p>
        </p:txBody>
      </p:sp>
      <p:pic>
        <p:nvPicPr>
          <p:cNvPr id="8" name="Google Shape;139;p25">
            <a:extLst>
              <a:ext uri="{FF2B5EF4-FFF2-40B4-BE49-F238E27FC236}">
                <a16:creationId xmlns:a16="http://schemas.microsoft.com/office/drawing/2014/main" id="{0E4CD3E2-45A2-DC99-2B9C-DACC119BC934}"/>
              </a:ext>
            </a:extLst>
          </p:cNvPr>
          <p:cNvPicPr preferRelativeResize="0"/>
          <p:nvPr/>
        </p:nvPicPr>
        <p:blipFill>
          <a:blip r:embed="rId7">
            <a:alphaModFix/>
          </a:blip>
          <a:stretch>
            <a:fillRect/>
          </a:stretch>
        </p:blipFill>
        <p:spPr>
          <a:xfrm>
            <a:off x="838200" y="2329394"/>
            <a:ext cx="3859687" cy="3139407"/>
          </a:xfrm>
          <a:prstGeom prst="rect">
            <a:avLst/>
          </a:prstGeom>
          <a:noFill/>
          <a:ln>
            <a:noFill/>
          </a:ln>
        </p:spPr>
      </p:pic>
    </p:spTree>
    <p:extLst>
      <p:ext uri="{BB962C8B-B14F-4D97-AF65-F5344CB8AC3E}">
        <p14:creationId xmlns:p14="http://schemas.microsoft.com/office/powerpoint/2010/main" val="282965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CCF31-7FF5-101A-7747-7A78C7FBF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7E375-C089-2DAE-356B-36C01A4B94E0}"/>
              </a:ext>
            </a:extLst>
          </p:cNvPr>
          <p:cNvSpPr>
            <a:spLocks noGrp="1"/>
          </p:cNvSpPr>
          <p:nvPr>
            <p:ph type="title"/>
          </p:nvPr>
        </p:nvSpPr>
        <p:spPr/>
        <p:txBody>
          <a:bodyPr/>
          <a:lstStyle/>
          <a:p>
            <a:r>
              <a:rPr lang="sr-Cyrl-RS" dirty="0" err="1"/>
              <a:t>Коваријанса</a:t>
            </a:r>
            <a:endParaRPr lang="en-GB" dirty="0"/>
          </a:p>
        </p:txBody>
      </p:sp>
      <p:sp>
        <p:nvSpPr>
          <p:cNvPr id="12" name="Rectangle 8">
            <a:extLst>
              <a:ext uri="{FF2B5EF4-FFF2-40B4-BE49-F238E27FC236}">
                <a16:creationId xmlns:a16="http://schemas.microsoft.com/office/drawing/2014/main" id="{1CDD1681-EBDC-53DA-B928-569C915700E1}"/>
              </a:ext>
            </a:extLst>
          </p:cNvPr>
          <p:cNvSpPr>
            <a:spLocks noChangeArrowheads="1"/>
          </p:cNvSpPr>
          <p:nvPr/>
        </p:nvSpPr>
        <p:spPr bwMode="auto">
          <a:xfrm>
            <a:off x="5287591" y="2335738"/>
            <a:ext cx="6426613" cy="400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sr-Cyrl-RS" altLang="en-US" sz="3200" dirty="0" err="1">
                <a:latin typeface="+mn-lt"/>
              </a:rPr>
              <a:t>коваријанса</a:t>
            </a:r>
            <a:endParaRPr lang="sr-Cyrl-RS" altLang="en-US" sz="3200" dirty="0">
              <a:latin typeface="+mn-lt"/>
            </a:endParaRPr>
          </a:p>
          <a:p>
            <a:pPr lvl="1" eaLnBrk="1" hangingPunct="1">
              <a:spcBef>
                <a:spcPct val="20000"/>
              </a:spcBef>
              <a:buFontTx/>
              <a:buChar char="•"/>
            </a:pPr>
            <a:r>
              <a:rPr lang="sr-Cyrl-RS" altLang="en-US" sz="2400" dirty="0">
                <a:latin typeface="+mn-lt"/>
              </a:rPr>
              <a:t>последица формуле: мери линеарни однос</a:t>
            </a:r>
          </a:p>
          <a:p>
            <a:pPr lvl="1" eaLnBrk="1" hangingPunct="1">
              <a:spcBef>
                <a:spcPct val="20000"/>
              </a:spcBef>
              <a:buFontTx/>
              <a:buChar char="•"/>
            </a:pPr>
            <a:r>
              <a:rPr lang="sr-Cyrl-RS" altLang="en-US" sz="2400" dirty="0">
                <a:latin typeface="+mn-lt"/>
              </a:rPr>
              <a:t>распон: -∞ до +∞</a:t>
            </a:r>
          </a:p>
          <a:p>
            <a:pPr lvl="1" eaLnBrk="1" hangingPunct="1">
              <a:spcBef>
                <a:spcPct val="20000"/>
              </a:spcBef>
              <a:buFontTx/>
              <a:buChar char="•"/>
            </a:pPr>
            <a:r>
              <a:rPr lang="sr-Cyrl-RS" altLang="en-US" sz="2400" dirty="0">
                <a:latin typeface="+mn-lt"/>
              </a:rPr>
              <a:t>0 = нема линеарне повезаности</a:t>
            </a:r>
          </a:p>
          <a:p>
            <a:pPr lvl="1" eaLnBrk="1" hangingPunct="1">
              <a:spcBef>
                <a:spcPct val="20000"/>
              </a:spcBef>
              <a:buFontTx/>
              <a:buChar char="•"/>
            </a:pPr>
            <a:r>
              <a:rPr lang="sr-Cyrl-RS" altLang="en-US" sz="2400" dirty="0">
                <a:latin typeface="+mn-lt"/>
              </a:rPr>
              <a:t>величина зависи од мерне јединице</a:t>
            </a:r>
          </a:p>
        </p:txBody>
      </p:sp>
      <p:cxnSp>
        <p:nvCxnSpPr>
          <p:cNvPr id="13" name="Straight Connector 12">
            <a:extLst>
              <a:ext uri="{FF2B5EF4-FFF2-40B4-BE49-F238E27FC236}">
                <a16:creationId xmlns:a16="http://schemas.microsoft.com/office/drawing/2014/main" id="{D937FDAB-9DA8-7992-6554-98BB8098B26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865CBDCF-045B-A69A-7287-457BA837B104}"/>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16" name="TextBox 15">
            <a:extLst>
              <a:ext uri="{FF2B5EF4-FFF2-40B4-BE49-F238E27FC236}">
                <a16:creationId xmlns:a16="http://schemas.microsoft.com/office/drawing/2014/main" id="{BEF8E3C1-0AC1-D07A-E81B-7B8B64970BC7}"/>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pic>
        <p:nvPicPr>
          <p:cNvPr id="5" name="Google Shape;139;p25">
            <a:extLst>
              <a:ext uri="{FF2B5EF4-FFF2-40B4-BE49-F238E27FC236}">
                <a16:creationId xmlns:a16="http://schemas.microsoft.com/office/drawing/2014/main" id="{56944D2B-FDE6-8A3F-CDBC-916484CFE8B2}"/>
              </a:ext>
            </a:extLst>
          </p:cNvPr>
          <p:cNvPicPr preferRelativeResize="0"/>
          <p:nvPr/>
        </p:nvPicPr>
        <p:blipFill>
          <a:blip r:embed="rId4">
            <a:alphaModFix/>
          </a:blip>
          <a:stretch>
            <a:fillRect/>
          </a:stretch>
        </p:blipFill>
        <p:spPr>
          <a:xfrm>
            <a:off x="838200" y="2329394"/>
            <a:ext cx="3859687" cy="3139407"/>
          </a:xfrm>
          <a:prstGeom prst="rect">
            <a:avLst/>
          </a:prstGeom>
          <a:noFill/>
          <a:ln>
            <a:noFill/>
          </a:ln>
        </p:spPr>
      </p:pic>
    </p:spTree>
    <p:extLst>
      <p:ext uri="{BB962C8B-B14F-4D97-AF65-F5344CB8AC3E}">
        <p14:creationId xmlns:p14="http://schemas.microsoft.com/office/powerpoint/2010/main" val="327881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03B4-95CB-FBDC-595C-FFD449B7F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E39CD-66E4-EF6C-9933-D7293945952D}"/>
              </a:ext>
            </a:extLst>
          </p:cNvPr>
          <p:cNvSpPr>
            <a:spLocks noGrp="1"/>
          </p:cNvSpPr>
          <p:nvPr>
            <p:ph type="title"/>
          </p:nvPr>
        </p:nvSpPr>
        <p:spPr/>
        <p:txBody>
          <a:bodyPr/>
          <a:lstStyle/>
          <a:p>
            <a:r>
              <a:rPr lang="sr-Cyrl-RS" dirty="0"/>
              <a:t>Теме за данас</a:t>
            </a:r>
            <a:endParaRPr lang="en-GB" dirty="0"/>
          </a:p>
        </p:txBody>
      </p:sp>
      <p:sp>
        <p:nvSpPr>
          <p:cNvPr id="3" name="Content Placeholder 2">
            <a:extLst>
              <a:ext uri="{FF2B5EF4-FFF2-40B4-BE49-F238E27FC236}">
                <a16:creationId xmlns:a16="http://schemas.microsoft.com/office/drawing/2014/main" id="{7DB6C15D-B14F-488E-B441-D4630E6F146F}"/>
              </a:ext>
            </a:extLst>
          </p:cNvPr>
          <p:cNvSpPr>
            <a:spLocks noGrp="1"/>
          </p:cNvSpPr>
          <p:nvPr>
            <p:ph idx="1"/>
          </p:nvPr>
        </p:nvSpPr>
        <p:spPr/>
        <p:txBody>
          <a:bodyPr>
            <a:normAutofit fontScale="85000" lnSpcReduction="20000"/>
          </a:bodyPr>
          <a:lstStyle/>
          <a:p>
            <a:pPr marL="514350" indent="-514350">
              <a:lnSpc>
                <a:spcPct val="150000"/>
              </a:lnSpc>
              <a:buFont typeface="+mj-lt"/>
              <a:buAutoNum type="arabicPeriod"/>
            </a:pPr>
            <a:r>
              <a:rPr lang="sr-Cyrl-RS" dirty="0" err="1"/>
              <a:t>Биваријациони</a:t>
            </a:r>
            <a:r>
              <a:rPr lang="sr-Cyrl-RS" dirty="0"/>
              <a:t> подаци</a:t>
            </a:r>
          </a:p>
          <a:p>
            <a:pPr marL="514350" indent="-514350">
              <a:lnSpc>
                <a:spcPct val="150000"/>
              </a:lnSpc>
              <a:buFont typeface="+mj-lt"/>
              <a:buAutoNum type="arabicPeriod"/>
            </a:pPr>
            <a:r>
              <a:rPr lang="sr-Cyrl-RS" dirty="0"/>
              <a:t>Статистичка независност и повезаност две варијабле</a:t>
            </a:r>
          </a:p>
          <a:p>
            <a:pPr marL="514350" indent="-514350">
              <a:lnSpc>
                <a:spcPct val="150000"/>
              </a:lnSpc>
              <a:buFont typeface="+mj-lt"/>
              <a:buAutoNum type="arabicPeriod"/>
            </a:pPr>
            <a:r>
              <a:rPr lang="sr-Cyrl-RS" dirty="0"/>
              <a:t>Однос две категоричке варијабле</a:t>
            </a:r>
          </a:p>
          <a:p>
            <a:pPr marL="514350" indent="-514350">
              <a:lnSpc>
                <a:spcPct val="150000"/>
              </a:lnSpc>
              <a:buFont typeface="+mj-lt"/>
              <a:buAutoNum type="arabicPeriod"/>
            </a:pPr>
            <a:r>
              <a:rPr lang="sr-Cyrl-RS" dirty="0"/>
              <a:t>Однос две нумеричке варијабле</a:t>
            </a:r>
          </a:p>
          <a:p>
            <a:pPr marL="514350" indent="-514350">
              <a:lnSpc>
                <a:spcPct val="150000"/>
              </a:lnSpc>
              <a:buFont typeface="+mj-lt"/>
              <a:buAutoNum type="arabicPeriod"/>
            </a:pPr>
            <a:r>
              <a:rPr lang="sr-Cyrl-RS" dirty="0"/>
              <a:t>Однос једне бинарне категоричке и једне нумеричке варијабле</a:t>
            </a:r>
          </a:p>
          <a:p>
            <a:pPr marL="514350" indent="-514350">
              <a:lnSpc>
                <a:spcPct val="150000"/>
              </a:lnSpc>
              <a:buFont typeface="+mj-lt"/>
              <a:buAutoNum type="arabicPeriod"/>
            </a:pPr>
            <a:r>
              <a:rPr lang="sr-Cyrl-RS" dirty="0"/>
              <a:t>Тумачење </a:t>
            </a:r>
            <a:r>
              <a:rPr lang="sr-Cyrl-RS" dirty="0" err="1"/>
              <a:t>биваријационих</a:t>
            </a:r>
            <a:r>
              <a:rPr lang="sr-Cyrl-RS" dirty="0"/>
              <a:t> односа – опрез!</a:t>
            </a:r>
          </a:p>
          <a:p>
            <a:pPr marL="514350" indent="-514350">
              <a:lnSpc>
                <a:spcPct val="150000"/>
              </a:lnSpc>
              <a:buFont typeface="+mj-lt"/>
              <a:buAutoNum type="arabicPeriod"/>
            </a:pPr>
            <a:r>
              <a:rPr lang="sr-Cyrl-RS" dirty="0"/>
              <a:t>Резиме</a:t>
            </a:r>
          </a:p>
        </p:txBody>
      </p:sp>
      <p:cxnSp>
        <p:nvCxnSpPr>
          <p:cNvPr id="5" name="Straight Connector 4">
            <a:extLst>
              <a:ext uri="{FF2B5EF4-FFF2-40B4-BE49-F238E27FC236}">
                <a16:creationId xmlns:a16="http://schemas.microsoft.com/office/drawing/2014/main" id="{F2643AB6-2979-1100-190B-F25F9408841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6AA16D9-A69B-7917-3932-E9AADBB960F7}"/>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Tree>
    <p:extLst>
      <p:ext uri="{BB962C8B-B14F-4D97-AF65-F5344CB8AC3E}">
        <p14:creationId xmlns:p14="http://schemas.microsoft.com/office/powerpoint/2010/main" val="33530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3081-52DD-9B0C-CB2D-47462273ACA7}"/>
              </a:ext>
            </a:extLst>
          </p:cNvPr>
          <p:cNvSpPr>
            <a:spLocks noGrp="1"/>
          </p:cNvSpPr>
          <p:nvPr>
            <p:ph type="title"/>
          </p:nvPr>
        </p:nvSpPr>
        <p:spPr/>
        <p:txBody>
          <a:bodyPr/>
          <a:lstStyle/>
          <a:p>
            <a:r>
              <a:rPr lang="sr-Cyrl-RS" dirty="0"/>
              <a:t>(Браве)-</a:t>
            </a:r>
            <a:r>
              <a:rPr lang="sr-Cyrl-RS" dirty="0" err="1"/>
              <a:t>Пирсонов</a:t>
            </a:r>
            <a:r>
              <a:rPr lang="sr-Cyrl-RS" dirty="0"/>
              <a:t> коефицијент линеарне корелације</a:t>
            </a:r>
            <a:endParaRPr lang="en-GB" dirty="0"/>
          </a:p>
        </p:txBody>
      </p:sp>
      <p:sp>
        <p:nvSpPr>
          <p:cNvPr id="3" name="Content Placeholder 2">
            <a:extLst>
              <a:ext uri="{FF2B5EF4-FFF2-40B4-BE49-F238E27FC236}">
                <a16:creationId xmlns:a16="http://schemas.microsoft.com/office/drawing/2014/main" id="{C0D15FEF-7A10-D0AE-633D-3D8E0AC053D0}"/>
              </a:ext>
            </a:extLst>
          </p:cNvPr>
          <p:cNvSpPr>
            <a:spLocks noGrp="1"/>
          </p:cNvSpPr>
          <p:nvPr>
            <p:ph sz="half" idx="1"/>
          </p:nvPr>
        </p:nvSpPr>
        <p:spPr>
          <a:xfrm>
            <a:off x="838200" y="1825625"/>
            <a:ext cx="10515600" cy="4351338"/>
          </a:xfrm>
        </p:spPr>
        <p:txBody>
          <a:bodyPr>
            <a:normAutofit/>
          </a:bodyPr>
          <a:lstStyle/>
          <a:p>
            <a:r>
              <a:rPr lang="sr-Cyrl-RS" dirty="0"/>
              <a:t>Стандардизована </a:t>
            </a:r>
            <a:r>
              <a:rPr lang="sr-Cyrl-RS" dirty="0" err="1"/>
              <a:t>коваријанса</a:t>
            </a:r>
            <a:endParaRPr lang="sr-Latn-RS" dirty="0"/>
          </a:p>
          <a:p>
            <a:endParaRPr lang="sr-Cyrl-RS" dirty="0"/>
          </a:p>
          <a:p>
            <a:endParaRPr lang="sr-Cyrl-RS" dirty="0"/>
          </a:p>
          <a:p>
            <a:endParaRPr lang="sr-Cyrl-RS" dirty="0"/>
          </a:p>
          <a:p>
            <a:pPr marL="0" indent="0">
              <a:buNone/>
            </a:pPr>
            <a:endParaRPr lang="sr-Cyrl-RS" dirty="0"/>
          </a:p>
          <a:p>
            <a:r>
              <a:rPr lang="sr-Cyrl-RS" dirty="0"/>
              <a:t>-1 до  1, 0 = нема корелације</a:t>
            </a:r>
          </a:p>
          <a:p>
            <a:r>
              <a:rPr lang="sr-Cyrl-RS" dirty="0"/>
              <a:t>Исти предзнак као С</a:t>
            </a:r>
          </a:p>
        </p:txBody>
      </p:sp>
      <p:cxnSp>
        <p:nvCxnSpPr>
          <p:cNvPr id="8" name="Straight Connector 7">
            <a:extLst>
              <a:ext uri="{FF2B5EF4-FFF2-40B4-BE49-F238E27FC236}">
                <a16:creationId xmlns:a16="http://schemas.microsoft.com/office/drawing/2014/main" id="{819533CC-097F-33FA-4068-9C89CE037A0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BCFB7515-3206-D15D-F4E3-AAB88A382F6F}"/>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10" name="TextBox 9">
            <a:extLst>
              <a:ext uri="{FF2B5EF4-FFF2-40B4-BE49-F238E27FC236}">
                <a16:creationId xmlns:a16="http://schemas.microsoft.com/office/drawing/2014/main" id="{A9C5AAB1-F586-4EE8-3A0E-9015F0D929FB}"/>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93F4B8F-EBBF-B016-7E38-426FFC336292}"/>
                  </a:ext>
                </a:extLst>
              </p:cNvPr>
              <p:cNvSpPr txBox="1"/>
              <p:nvPr/>
            </p:nvSpPr>
            <p:spPr>
              <a:xfrm>
                <a:off x="879945" y="2991996"/>
                <a:ext cx="5619663" cy="6983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r-Latn-RS"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𝑥𝑦</m:t>
                          </m:r>
                        </m:sub>
                      </m:sSub>
                      <m:r>
                        <a:rPr lang="sr-Latn-RS" sz="2000" b="0" i="1" smtClean="0">
                          <a:latin typeface="Cambria Math" panose="02040503050406030204" pitchFamily="18" charset="0"/>
                        </a:rPr>
                        <m:t>=</m:t>
                      </m:r>
                      <m:f>
                        <m:fPr>
                          <m:ctrlPr>
                            <a:rPr lang="sr-Latn-RS" sz="2000" b="0" i="1" smtClean="0">
                              <a:latin typeface="Cambria Math" panose="02040503050406030204" pitchFamily="18" charset="0"/>
                            </a:rPr>
                          </m:ctrlPr>
                        </m:fPr>
                        <m:num>
                          <m:nary>
                            <m:naryPr>
                              <m:chr m:val="∑"/>
                              <m:ctrlPr>
                                <a:rPr lang="sr-Latn-RS" sz="2000" b="0" i="1" smtClean="0">
                                  <a:latin typeface="Cambria Math" panose="02040503050406030204" pitchFamily="18" charset="0"/>
                                </a:rPr>
                              </m:ctrlPr>
                            </m:naryPr>
                            <m:sub>
                              <m:r>
                                <m:rPr>
                                  <m:brk m:alnAt="23"/>
                                </m:rPr>
                                <a:rPr lang="sr-Latn-RS" sz="2000" b="0" i="1" smtClean="0">
                                  <a:latin typeface="Cambria Math" panose="02040503050406030204" pitchFamily="18" charset="0"/>
                                </a:rPr>
                                <m:t>𝑖</m:t>
                              </m:r>
                              <m:r>
                                <a:rPr lang="sr-Latn-RS" sz="2000" b="0" i="1" smtClean="0">
                                  <a:latin typeface="Cambria Math" panose="02040503050406030204" pitchFamily="18" charset="0"/>
                                </a:rPr>
                                <m:t>=1</m:t>
                              </m:r>
                            </m:sub>
                            <m:sup>
                              <m:r>
                                <a:rPr lang="sr-Latn-RS" sz="2000" b="0" i="1" smtClean="0">
                                  <a:latin typeface="Cambria Math" panose="02040503050406030204" pitchFamily="18" charset="0"/>
                                </a:rPr>
                                <m:t>𝑛</m:t>
                              </m:r>
                            </m:sup>
                            <m:e>
                              <m:r>
                                <a:rPr lang="sr-Latn-RS" sz="2000" b="0" i="1" smtClean="0">
                                  <a:latin typeface="Cambria Math" panose="02040503050406030204" pitchFamily="18" charset="0"/>
                                </a:rPr>
                                <m:t>(</m:t>
                              </m:r>
                              <m:sSub>
                                <m:sSubPr>
                                  <m:ctrlPr>
                                    <a:rPr lang="sr-Latn-RS" sz="2000" b="0" i="1" smtClean="0">
                                      <a:latin typeface="Cambria Math" panose="02040503050406030204" pitchFamily="18" charset="0"/>
                                    </a:rPr>
                                  </m:ctrlPr>
                                </m:sSubPr>
                                <m:e>
                                  <m:r>
                                    <a:rPr lang="sr-Latn-RS" sz="2000" b="0" i="1" smtClean="0">
                                      <a:latin typeface="Cambria Math" panose="02040503050406030204" pitchFamily="18" charset="0"/>
                                    </a:rPr>
                                    <m:t>𝑥</m:t>
                                  </m:r>
                                </m:e>
                                <m:sub>
                                  <m:r>
                                    <a:rPr lang="sr-Latn-RS" sz="2000" b="0" i="1" smtClean="0">
                                      <a:latin typeface="Cambria Math" panose="02040503050406030204" pitchFamily="18" charset="0"/>
                                    </a:rPr>
                                    <m:t>𝑖</m:t>
                                  </m:r>
                                </m:sub>
                              </m:sSub>
                              <m:r>
                                <a:rPr lang="sr-Latn-RS" sz="2000" b="0" i="1" smtClean="0">
                                  <a:latin typeface="Cambria Math" panose="02040503050406030204" pitchFamily="18" charset="0"/>
                                </a:rPr>
                                <m:t>−</m:t>
                              </m:r>
                              <m:sSub>
                                <m:sSubPr>
                                  <m:ctrlPr>
                                    <a:rPr lang="sr-Latn-RS" sz="2000" b="0" i="1" smtClean="0">
                                      <a:latin typeface="Cambria Math" panose="02040503050406030204" pitchFamily="18" charset="0"/>
                                    </a:rPr>
                                  </m:ctrlPr>
                                </m:sSubPr>
                                <m:e>
                                  <m:r>
                                    <a:rPr lang="sr-Latn-RS" sz="2000" b="0" i="1" smtClean="0">
                                      <a:latin typeface="Cambria Math" panose="02040503050406030204" pitchFamily="18" charset="0"/>
                                    </a:rPr>
                                    <m:t>𝑀</m:t>
                                  </m:r>
                                </m:e>
                                <m:sub>
                                  <m:r>
                                    <a:rPr lang="sr-Latn-RS" sz="2000" b="0" i="1" smtClean="0">
                                      <a:latin typeface="Cambria Math" panose="02040503050406030204" pitchFamily="18" charset="0"/>
                                    </a:rPr>
                                    <m:t>𝑥</m:t>
                                  </m:r>
                                </m:sub>
                              </m:sSub>
                              <m:r>
                                <a:rPr lang="sr-Latn-RS" sz="2000" b="0" i="1" smtClean="0">
                                  <a:latin typeface="Cambria Math" panose="02040503050406030204" pitchFamily="18" charset="0"/>
                                </a:rPr>
                                <m:t>)(</m:t>
                              </m:r>
                              <m:sSub>
                                <m:sSubPr>
                                  <m:ctrlPr>
                                    <a:rPr lang="sr-Latn-RS" sz="2000" i="1">
                                      <a:latin typeface="Cambria Math" panose="02040503050406030204" pitchFamily="18" charset="0"/>
                                    </a:rPr>
                                  </m:ctrlPr>
                                </m:sSubPr>
                                <m:e>
                                  <m:r>
                                    <a:rPr lang="sr-Latn-RS" sz="2000" b="0" i="1" smtClean="0">
                                      <a:latin typeface="Cambria Math" panose="02040503050406030204" pitchFamily="18" charset="0"/>
                                    </a:rPr>
                                    <m:t>𝑦</m:t>
                                  </m:r>
                                </m:e>
                                <m:sub>
                                  <m:r>
                                    <a:rPr lang="sr-Latn-RS" sz="2000" i="1">
                                      <a:latin typeface="Cambria Math" panose="02040503050406030204" pitchFamily="18" charset="0"/>
                                    </a:rPr>
                                    <m:t>𝑖</m:t>
                                  </m:r>
                                </m:sub>
                              </m:sSub>
                              <m:r>
                                <a:rPr lang="sr-Latn-RS" sz="2000" i="1">
                                  <a:latin typeface="Cambria Math" panose="02040503050406030204" pitchFamily="18" charset="0"/>
                                </a:rPr>
                                <m:t>−</m:t>
                              </m:r>
                              <m:sSub>
                                <m:sSubPr>
                                  <m:ctrlPr>
                                    <a:rPr lang="sr-Latn-RS" sz="2000" i="1">
                                      <a:latin typeface="Cambria Math" panose="02040503050406030204" pitchFamily="18" charset="0"/>
                                    </a:rPr>
                                  </m:ctrlPr>
                                </m:sSubPr>
                                <m:e>
                                  <m:r>
                                    <a:rPr lang="sr-Latn-RS" sz="2000" i="1">
                                      <a:latin typeface="Cambria Math" panose="02040503050406030204" pitchFamily="18" charset="0"/>
                                    </a:rPr>
                                    <m:t>𝑀</m:t>
                                  </m:r>
                                </m:e>
                                <m:sub>
                                  <m:r>
                                    <a:rPr lang="sr-Latn-RS" sz="2000" b="0" i="1" smtClean="0">
                                      <a:latin typeface="Cambria Math" panose="02040503050406030204" pitchFamily="18" charset="0"/>
                                    </a:rPr>
                                    <m:t>𝑦</m:t>
                                  </m:r>
                                </m:sub>
                              </m:sSub>
                              <m:r>
                                <a:rPr lang="sr-Latn-RS" sz="2000" b="0" i="1" smtClean="0">
                                  <a:latin typeface="Cambria Math" panose="02040503050406030204" pitchFamily="18" charset="0"/>
                                </a:rPr>
                                <m:t>)</m:t>
                              </m:r>
                            </m:e>
                          </m:nary>
                        </m:num>
                        <m:den>
                          <m:r>
                            <a:rPr lang="sr-Latn-RS" sz="2000" b="0" i="1" smtClean="0">
                              <a:latin typeface="Cambria Math" panose="02040503050406030204" pitchFamily="18" charset="0"/>
                            </a:rPr>
                            <m:t>𝑛</m:t>
                          </m:r>
                          <m:sSub>
                            <m:sSubPr>
                              <m:ctrlPr>
                                <a:rPr lang="sr-Latn-RS" sz="2000" b="0" i="1" smtClean="0">
                                  <a:latin typeface="Cambria Math" panose="02040503050406030204" pitchFamily="18" charset="0"/>
                                </a:rPr>
                              </m:ctrlPr>
                            </m:sSubPr>
                            <m:e>
                              <m:r>
                                <a:rPr lang="sr-Latn-RS" sz="2000" b="0" i="1" smtClean="0">
                                  <a:latin typeface="Cambria Math" panose="02040503050406030204" pitchFamily="18" charset="0"/>
                                </a:rPr>
                                <m:t>𝑆𝐷</m:t>
                              </m:r>
                            </m:e>
                            <m:sub>
                              <m:r>
                                <a:rPr lang="sr-Latn-RS" sz="2000" b="0" i="1" smtClean="0">
                                  <a:latin typeface="Cambria Math" panose="02040503050406030204" pitchFamily="18" charset="0"/>
                                </a:rPr>
                                <m:t>𝑥</m:t>
                              </m:r>
                            </m:sub>
                          </m:sSub>
                          <m:sSub>
                            <m:sSubPr>
                              <m:ctrlPr>
                                <a:rPr lang="sr-Latn-RS" sz="2000" b="0" i="1" smtClean="0">
                                  <a:latin typeface="Cambria Math" panose="02040503050406030204" pitchFamily="18" charset="0"/>
                                </a:rPr>
                              </m:ctrlPr>
                            </m:sSubPr>
                            <m:e>
                              <m:r>
                                <a:rPr lang="sr-Latn-RS" sz="2000" b="0" i="1" smtClean="0">
                                  <a:latin typeface="Cambria Math" panose="02040503050406030204" pitchFamily="18" charset="0"/>
                                </a:rPr>
                                <m:t>𝑆𝐷</m:t>
                              </m:r>
                            </m:e>
                            <m:sub>
                              <m:r>
                                <a:rPr lang="sr-Latn-RS" sz="2000" b="0" i="1" smtClean="0">
                                  <a:latin typeface="Cambria Math" panose="02040503050406030204" pitchFamily="18" charset="0"/>
                                </a:rPr>
                                <m:t>𝑦</m:t>
                              </m:r>
                            </m:sub>
                          </m:sSub>
                        </m:den>
                      </m:f>
                      <m:r>
                        <a:rPr lang="sr-Latn-RS" sz="2000" b="0" i="1" smtClean="0">
                          <a:latin typeface="Cambria Math" panose="02040503050406030204" pitchFamily="18" charset="0"/>
                        </a:rPr>
                        <m:t>=</m:t>
                      </m:r>
                      <m:f>
                        <m:fPr>
                          <m:ctrlPr>
                            <a:rPr lang="sr-Latn-RS" sz="2000" i="1">
                              <a:latin typeface="Cambria Math" panose="02040503050406030204" pitchFamily="18" charset="0"/>
                            </a:rPr>
                          </m:ctrlPr>
                        </m:fPr>
                        <m:num>
                          <m:nary>
                            <m:naryPr>
                              <m:chr m:val="∑"/>
                              <m:ctrlPr>
                                <a:rPr lang="sr-Latn-RS" sz="2000" i="1">
                                  <a:latin typeface="Cambria Math" panose="02040503050406030204" pitchFamily="18" charset="0"/>
                                </a:rPr>
                              </m:ctrlPr>
                            </m:naryPr>
                            <m:sub>
                              <m:r>
                                <m:rPr>
                                  <m:brk m:alnAt="23"/>
                                </m:rPr>
                                <a:rPr lang="sr-Latn-RS" sz="2000" i="1">
                                  <a:latin typeface="Cambria Math" panose="02040503050406030204" pitchFamily="18" charset="0"/>
                                </a:rPr>
                                <m:t>𝑖</m:t>
                              </m:r>
                              <m:r>
                                <a:rPr lang="sr-Latn-RS" sz="2000" i="1">
                                  <a:latin typeface="Cambria Math" panose="02040503050406030204" pitchFamily="18" charset="0"/>
                                </a:rPr>
                                <m:t>=1</m:t>
                              </m:r>
                            </m:sub>
                            <m:sup>
                              <m:r>
                                <a:rPr lang="sr-Latn-RS" sz="2000" i="1">
                                  <a:latin typeface="Cambria Math" panose="02040503050406030204" pitchFamily="18" charset="0"/>
                                </a:rPr>
                                <m:t>𝑛</m:t>
                              </m:r>
                            </m:sup>
                            <m:e>
                              <m:sSub>
                                <m:sSubPr>
                                  <m:ctrlPr>
                                    <a:rPr lang="sr-Latn-RS" sz="2000" i="1">
                                      <a:latin typeface="Cambria Math" panose="02040503050406030204" pitchFamily="18" charset="0"/>
                                    </a:rPr>
                                  </m:ctrlPr>
                                </m:sSubPr>
                                <m:e>
                                  <m:r>
                                    <a:rPr lang="sr-Latn-RS" sz="2000" b="0" i="1" smtClean="0">
                                      <a:latin typeface="Cambria Math" panose="02040503050406030204" pitchFamily="18" charset="0"/>
                                    </a:rPr>
                                    <m:t>𝑧</m:t>
                                  </m:r>
                                </m:e>
                                <m:sub>
                                  <m:r>
                                    <a:rPr lang="sr-Latn-RS" sz="2000" i="1">
                                      <a:latin typeface="Cambria Math" panose="02040503050406030204" pitchFamily="18" charset="0"/>
                                    </a:rPr>
                                    <m:t>𝑥</m:t>
                                  </m:r>
                                </m:sub>
                              </m:sSub>
                              <m:sSub>
                                <m:sSubPr>
                                  <m:ctrlPr>
                                    <a:rPr lang="sr-Latn-RS" sz="2000" i="1">
                                      <a:latin typeface="Cambria Math" panose="02040503050406030204" pitchFamily="18" charset="0"/>
                                    </a:rPr>
                                  </m:ctrlPr>
                                </m:sSubPr>
                                <m:e>
                                  <m:r>
                                    <a:rPr lang="sr-Latn-RS" sz="2000" b="0" i="1" smtClean="0">
                                      <a:latin typeface="Cambria Math" panose="02040503050406030204" pitchFamily="18" charset="0"/>
                                    </a:rPr>
                                    <m:t>𝑧</m:t>
                                  </m:r>
                                </m:e>
                                <m:sub>
                                  <m:r>
                                    <a:rPr lang="sr-Latn-RS" sz="2000" i="1">
                                      <a:latin typeface="Cambria Math" panose="02040503050406030204" pitchFamily="18" charset="0"/>
                                    </a:rPr>
                                    <m:t>𝑦</m:t>
                                  </m:r>
                                </m:sub>
                              </m:sSub>
                            </m:e>
                          </m:nary>
                        </m:num>
                        <m:den>
                          <m:r>
                            <a:rPr lang="sr-Latn-RS" sz="2000" i="1">
                              <a:latin typeface="Cambria Math" panose="02040503050406030204" pitchFamily="18" charset="0"/>
                            </a:rPr>
                            <m:t>𝑛</m:t>
                          </m:r>
                        </m:den>
                      </m:f>
                    </m:oMath>
                  </m:oMathPara>
                </a14:m>
                <a:endParaRPr lang="en-GB" sz="2000" dirty="0"/>
              </a:p>
            </p:txBody>
          </p:sp>
        </mc:Choice>
        <mc:Fallback xmlns="">
          <p:sp>
            <p:nvSpPr>
              <p:cNvPr id="4" name="TextBox 3">
                <a:extLst>
                  <a:ext uri="{FF2B5EF4-FFF2-40B4-BE49-F238E27FC236}">
                    <a16:creationId xmlns:a16="http://schemas.microsoft.com/office/drawing/2014/main" id="{C93F4B8F-EBBF-B016-7E38-426FFC336292}"/>
                  </a:ext>
                </a:extLst>
              </p:cNvPr>
              <p:cNvSpPr txBox="1">
                <a:spLocks noRot="1" noChangeAspect="1" noMove="1" noResize="1" noEditPoints="1" noAdjustHandles="1" noChangeArrowheads="1" noChangeShapeType="1" noTextEdit="1"/>
              </p:cNvSpPr>
              <p:nvPr/>
            </p:nvSpPr>
            <p:spPr>
              <a:xfrm>
                <a:off x="879945" y="2991996"/>
                <a:ext cx="5619663" cy="69833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566DE1BA-9C23-29C9-0826-81990EAC1E82}"/>
                  </a:ext>
                </a:extLst>
              </p14:cNvPr>
              <p14:cNvContentPartPr/>
              <p14:nvPr/>
            </p14:nvContentPartPr>
            <p14:xfrm>
              <a:off x="2677300" y="3155144"/>
              <a:ext cx="749520" cy="8640"/>
            </p14:xfrm>
          </p:contentPart>
        </mc:Choice>
        <mc:Fallback xmlns="">
          <p:pic>
            <p:nvPicPr>
              <p:cNvPr id="11" name="Ink 10">
                <a:extLst>
                  <a:ext uri="{FF2B5EF4-FFF2-40B4-BE49-F238E27FC236}">
                    <a16:creationId xmlns:a16="http://schemas.microsoft.com/office/drawing/2014/main" id="{566DE1BA-9C23-29C9-0826-81990EAC1E82}"/>
                  </a:ext>
                </a:extLst>
              </p:cNvPr>
              <p:cNvPicPr/>
              <p:nvPr/>
            </p:nvPicPr>
            <p:blipFill>
              <a:blip r:embed="rId6"/>
              <a:stretch>
                <a:fillRect/>
              </a:stretch>
            </p:blipFill>
            <p:spPr>
              <a:xfrm>
                <a:off x="2623660" y="3047144"/>
                <a:ext cx="857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80074E75-BFDC-7888-0FAE-A73430577004}"/>
                  </a:ext>
                </a:extLst>
              </p14:cNvPr>
              <p14:cNvContentPartPr/>
              <p14:nvPr/>
            </p14:nvContentPartPr>
            <p14:xfrm>
              <a:off x="3047740" y="3517664"/>
              <a:ext cx="317880" cy="360"/>
            </p14:xfrm>
          </p:contentPart>
        </mc:Choice>
        <mc:Fallback xmlns="">
          <p:pic>
            <p:nvPicPr>
              <p:cNvPr id="12" name="Ink 11">
                <a:extLst>
                  <a:ext uri="{FF2B5EF4-FFF2-40B4-BE49-F238E27FC236}">
                    <a16:creationId xmlns:a16="http://schemas.microsoft.com/office/drawing/2014/main" id="{80074E75-BFDC-7888-0FAE-A73430577004}"/>
                  </a:ext>
                </a:extLst>
              </p:cNvPr>
              <p:cNvPicPr/>
              <p:nvPr/>
            </p:nvPicPr>
            <p:blipFill>
              <a:blip r:embed="rId8"/>
              <a:stretch>
                <a:fillRect/>
              </a:stretch>
            </p:blipFill>
            <p:spPr>
              <a:xfrm>
                <a:off x="2994100" y="3409664"/>
                <a:ext cx="425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0EF7D32D-BFE2-2695-2F5C-71C6F156EA5B}"/>
                  </a:ext>
                </a:extLst>
              </p14:cNvPr>
              <p14:cNvContentPartPr/>
              <p14:nvPr/>
            </p14:nvContentPartPr>
            <p14:xfrm>
              <a:off x="3747940" y="3171344"/>
              <a:ext cx="746640" cy="360"/>
            </p14:xfrm>
          </p:contentPart>
        </mc:Choice>
        <mc:Fallback xmlns="">
          <p:pic>
            <p:nvPicPr>
              <p:cNvPr id="13" name="Ink 12">
                <a:extLst>
                  <a:ext uri="{FF2B5EF4-FFF2-40B4-BE49-F238E27FC236}">
                    <a16:creationId xmlns:a16="http://schemas.microsoft.com/office/drawing/2014/main" id="{0EF7D32D-BFE2-2695-2F5C-71C6F156EA5B}"/>
                  </a:ext>
                </a:extLst>
              </p:cNvPr>
              <p:cNvPicPr/>
              <p:nvPr/>
            </p:nvPicPr>
            <p:blipFill>
              <a:blip r:embed="rId10"/>
              <a:stretch>
                <a:fillRect/>
              </a:stretch>
            </p:blipFill>
            <p:spPr>
              <a:xfrm>
                <a:off x="3693940" y="3063704"/>
                <a:ext cx="854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C7D7D3A3-BD4A-E59C-4453-06038D40A3F5}"/>
                  </a:ext>
                </a:extLst>
              </p14:cNvPr>
              <p14:cNvContentPartPr/>
              <p14:nvPr/>
            </p14:nvContentPartPr>
            <p14:xfrm>
              <a:off x="3525460" y="3533864"/>
              <a:ext cx="295560" cy="360"/>
            </p14:xfrm>
          </p:contentPart>
        </mc:Choice>
        <mc:Fallback xmlns="">
          <p:pic>
            <p:nvPicPr>
              <p:cNvPr id="14" name="Ink 13">
                <a:extLst>
                  <a:ext uri="{FF2B5EF4-FFF2-40B4-BE49-F238E27FC236}">
                    <a16:creationId xmlns:a16="http://schemas.microsoft.com/office/drawing/2014/main" id="{C7D7D3A3-BD4A-E59C-4453-06038D40A3F5}"/>
                  </a:ext>
                </a:extLst>
              </p:cNvPr>
              <p:cNvPicPr/>
              <p:nvPr/>
            </p:nvPicPr>
            <p:blipFill>
              <a:blip r:embed="rId12"/>
              <a:stretch>
                <a:fillRect/>
              </a:stretch>
            </p:blipFill>
            <p:spPr>
              <a:xfrm>
                <a:off x="3471820" y="3425864"/>
                <a:ext cx="403200" cy="216000"/>
              </a:xfrm>
              <a:prstGeom prst="rect">
                <a:avLst/>
              </a:prstGeom>
            </p:spPr>
          </p:pic>
        </mc:Fallback>
      </mc:AlternateContent>
    </p:spTree>
    <p:extLst>
      <p:ext uri="{BB962C8B-B14F-4D97-AF65-F5344CB8AC3E}">
        <p14:creationId xmlns:p14="http://schemas.microsoft.com/office/powerpoint/2010/main" val="2192234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AD874F4-AC24-462A-B95B-6BB9E28C4CDC}"/>
              </a:ext>
            </a:extLst>
          </p:cNvPr>
          <p:cNvSpPr>
            <a:spLocks noGrp="1" noChangeArrowheads="1"/>
          </p:cNvSpPr>
          <p:nvPr>
            <p:ph type="title"/>
          </p:nvPr>
        </p:nvSpPr>
        <p:spPr/>
        <p:txBody>
          <a:bodyPr/>
          <a:lstStyle/>
          <a:p>
            <a:r>
              <a:rPr lang="sr-Cyrl-RS" altLang="en-US" dirty="0"/>
              <a:t>Интензитет и смер корелације и Браве-</a:t>
            </a:r>
            <a:r>
              <a:rPr lang="sr-Cyrl-RS" altLang="en-US" dirty="0" err="1"/>
              <a:t>Пирсонов</a:t>
            </a:r>
            <a:r>
              <a:rPr lang="sr-Cyrl-RS" altLang="en-US" dirty="0"/>
              <a:t> коефицијент</a:t>
            </a:r>
            <a:endParaRPr lang="en-US" altLang="en-US" dirty="0">
              <a:solidFill>
                <a:schemeClr val="tx1"/>
              </a:solidFill>
            </a:endParaRPr>
          </a:p>
        </p:txBody>
      </p:sp>
      <p:grpSp>
        <p:nvGrpSpPr>
          <p:cNvPr id="2" name="Group 3">
            <a:extLst>
              <a:ext uri="{FF2B5EF4-FFF2-40B4-BE49-F238E27FC236}">
                <a16:creationId xmlns:a16="http://schemas.microsoft.com/office/drawing/2014/main" id="{AE26860F-2A94-010C-D397-A17E2C212C6A}"/>
              </a:ext>
            </a:extLst>
          </p:cNvPr>
          <p:cNvGrpSpPr>
            <a:grpSpLocks/>
          </p:cNvGrpSpPr>
          <p:nvPr/>
        </p:nvGrpSpPr>
        <p:grpSpPr bwMode="auto">
          <a:xfrm>
            <a:off x="2554288" y="1752600"/>
            <a:ext cx="2101850" cy="2057400"/>
            <a:chOff x="576" y="1104"/>
            <a:chExt cx="1324" cy="1296"/>
          </a:xfrm>
        </p:grpSpPr>
        <p:grpSp>
          <p:nvGrpSpPr>
            <p:cNvPr id="17517" name="Group 4">
              <a:extLst>
                <a:ext uri="{FF2B5EF4-FFF2-40B4-BE49-F238E27FC236}">
                  <a16:creationId xmlns:a16="http://schemas.microsoft.com/office/drawing/2014/main" id="{36139C6F-69A1-3BFE-637A-3181397C537F}"/>
                </a:ext>
              </a:extLst>
            </p:cNvPr>
            <p:cNvGrpSpPr>
              <a:grpSpLocks/>
            </p:cNvGrpSpPr>
            <p:nvPr/>
          </p:nvGrpSpPr>
          <p:grpSpPr bwMode="auto">
            <a:xfrm>
              <a:off x="576" y="1104"/>
              <a:ext cx="1324" cy="960"/>
              <a:chOff x="644" y="1104"/>
              <a:chExt cx="1324" cy="960"/>
            </a:xfrm>
          </p:grpSpPr>
          <p:grpSp>
            <p:nvGrpSpPr>
              <p:cNvPr id="17519" name="Group 5">
                <a:extLst>
                  <a:ext uri="{FF2B5EF4-FFF2-40B4-BE49-F238E27FC236}">
                    <a16:creationId xmlns:a16="http://schemas.microsoft.com/office/drawing/2014/main" id="{D37334D5-2882-CCB2-B83D-859A364CD37C}"/>
                  </a:ext>
                </a:extLst>
              </p:cNvPr>
              <p:cNvGrpSpPr>
                <a:grpSpLocks/>
              </p:cNvGrpSpPr>
              <p:nvPr/>
            </p:nvGrpSpPr>
            <p:grpSpPr bwMode="auto">
              <a:xfrm>
                <a:off x="644" y="1104"/>
                <a:ext cx="1324" cy="960"/>
                <a:chOff x="1296" y="1200"/>
                <a:chExt cx="3216" cy="2256"/>
              </a:xfrm>
            </p:grpSpPr>
            <p:sp>
              <p:nvSpPr>
                <p:cNvPr id="17527" name="Line 6">
                  <a:extLst>
                    <a:ext uri="{FF2B5EF4-FFF2-40B4-BE49-F238E27FC236}">
                      <a16:creationId xmlns:a16="http://schemas.microsoft.com/office/drawing/2014/main" id="{A97A3DB9-85B2-AD10-6476-9C7B99CE1F11}"/>
                    </a:ext>
                  </a:extLst>
                </p:cNvPr>
                <p:cNvSpPr>
                  <a:spLocks noChangeShapeType="1"/>
                </p:cNvSpPr>
                <p:nvPr/>
              </p:nvSpPr>
              <p:spPr bwMode="auto">
                <a:xfrm>
                  <a:off x="1296" y="3456"/>
                  <a:ext cx="3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528" name="Line 7">
                  <a:extLst>
                    <a:ext uri="{FF2B5EF4-FFF2-40B4-BE49-F238E27FC236}">
                      <a16:creationId xmlns:a16="http://schemas.microsoft.com/office/drawing/2014/main" id="{10801D7F-F2F7-2ECC-5123-334DA1A0BAAE}"/>
                    </a:ext>
                  </a:extLst>
                </p:cNvPr>
                <p:cNvSpPr>
                  <a:spLocks noChangeShapeType="1"/>
                </p:cNvSpPr>
                <p:nvPr/>
              </p:nvSpPr>
              <p:spPr bwMode="auto">
                <a:xfrm flipV="1">
                  <a:off x="1296" y="1200"/>
                  <a:ext cx="0" cy="2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7520" name="Group 8">
                <a:extLst>
                  <a:ext uri="{FF2B5EF4-FFF2-40B4-BE49-F238E27FC236}">
                    <a16:creationId xmlns:a16="http://schemas.microsoft.com/office/drawing/2014/main" id="{E56081C2-8EC0-C351-9F07-9654B4994839}"/>
                  </a:ext>
                </a:extLst>
              </p:cNvPr>
              <p:cNvGrpSpPr>
                <a:grpSpLocks/>
              </p:cNvGrpSpPr>
              <p:nvPr/>
            </p:nvGrpSpPr>
            <p:grpSpPr bwMode="auto">
              <a:xfrm>
                <a:off x="864" y="1296"/>
                <a:ext cx="517" cy="576"/>
                <a:chOff x="1019" y="1296"/>
                <a:chExt cx="517" cy="576"/>
              </a:xfrm>
            </p:grpSpPr>
            <p:sp>
              <p:nvSpPr>
                <p:cNvPr id="17521" name="Oval 9">
                  <a:extLst>
                    <a:ext uri="{FF2B5EF4-FFF2-40B4-BE49-F238E27FC236}">
                      <a16:creationId xmlns:a16="http://schemas.microsoft.com/office/drawing/2014/main" id="{D02F42E5-77AA-D08E-0999-BD013FB61B4E}"/>
                    </a:ext>
                  </a:extLst>
                </p:cNvPr>
                <p:cNvSpPr>
                  <a:spLocks noChangeArrowheads="1"/>
                </p:cNvSpPr>
                <p:nvPr/>
              </p:nvSpPr>
              <p:spPr bwMode="auto">
                <a:xfrm>
                  <a:off x="1499" y="1296"/>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22" name="Oval 10">
                  <a:extLst>
                    <a:ext uri="{FF2B5EF4-FFF2-40B4-BE49-F238E27FC236}">
                      <a16:creationId xmlns:a16="http://schemas.microsoft.com/office/drawing/2014/main" id="{1ABEB50C-878C-B945-7203-00C1D56122D2}"/>
                    </a:ext>
                  </a:extLst>
                </p:cNvPr>
                <p:cNvSpPr>
                  <a:spLocks noChangeArrowheads="1"/>
                </p:cNvSpPr>
                <p:nvPr/>
              </p:nvSpPr>
              <p:spPr bwMode="auto">
                <a:xfrm>
                  <a:off x="1403" y="1392"/>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dirty="0"/>
                </a:p>
              </p:txBody>
            </p:sp>
            <p:sp>
              <p:nvSpPr>
                <p:cNvPr id="17523" name="Oval 11">
                  <a:extLst>
                    <a:ext uri="{FF2B5EF4-FFF2-40B4-BE49-F238E27FC236}">
                      <a16:creationId xmlns:a16="http://schemas.microsoft.com/office/drawing/2014/main" id="{AFCC67BD-836C-C5E8-C16F-2B3A5D39417F}"/>
                    </a:ext>
                  </a:extLst>
                </p:cNvPr>
                <p:cNvSpPr>
                  <a:spLocks noChangeArrowheads="1"/>
                </p:cNvSpPr>
                <p:nvPr/>
              </p:nvSpPr>
              <p:spPr bwMode="auto">
                <a:xfrm>
                  <a:off x="1296" y="1536"/>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24" name="Oval 12">
                  <a:extLst>
                    <a:ext uri="{FF2B5EF4-FFF2-40B4-BE49-F238E27FC236}">
                      <a16:creationId xmlns:a16="http://schemas.microsoft.com/office/drawing/2014/main" id="{DFC8FB9B-D3B5-DF0E-5812-F6BFA44B56DD}"/>
                    </a:ext>
                  </a:extLst>
                </p:cNvPr>
                <p:cNvSpPr>
                  <a:spLocks noChangeArrowheads="1"/>
                </p:cNvSpPr>
                <p:nvPr/>
              </p:nvSpPr>
              <p:spPr bwMode="auto">
                <a:xfrm>
                  <a:off x="1200" y="1632"/>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25" name="Oval 13">
                  <a:extLst>
                    <a:ext uri="{FF2B5EF4-FFF2-40B4-BE49-F238E27FC236}">
                      <a16:creationId xmlns:a16="http://schemas.microsoft.com/office/drawing/2014/main" id="{13D3BEF1-727F-86A9-8135-643B14109536}"/>
                    </a:ext>
                  </a:extLst>
                </p:cNvPr>
                <p:cNvSpPr>
                  <a:spLocks noChangeArrowheads="1"/>
                </p:cNvSpPr>
                <p:nvPr/>
              </p:nvSpPr>
              <p:spPr bwMode="auto">
                <a:xfrm>
                  <a:off x="1115" y="1738"/>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26" name="Oval 14">
                  <a:extLst>
                    <a:ext uri="{FF2B5EF4-FFF2-40B4-BE49-F238E27FC236}">
                      <a16:creationId xmlns:a16="http://schemas.microsoft.com/office/drawing/2014/main" id="{92DE7BB0-3E25-845E-DF3A-B4F489D76AD9}"/>
                    </a:ext>
                  </a:extLst>
                </p:cNvPr>
                <p:cNvSpPr>
                  <a:spLocks noChangeArrowheads="1"/>
                </p:cNvSpPr>
                <p:nvPr/>
              </p:nvSpPr>
              <p:spPr bwMode="auto">
                <a:xfrm>
                  <a:off x="1019" y="1834"/>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sp>
          <p:nvSpPr>
            <p:cNvPr id="17518" name="Text Box 15">
              <a:extLst>
                <a:ext uri="{FF2B5EF4-FFF2-40B4-BE49-F238E27FC236}">
                  <a16:creationId xmlns:a16="http://schemas.microsoft.com/office/drawing/2014/main" id="{D2122973-0442-6341-3769-2C014BDFDD78}"/>
                </a:ext>
              </a:extLst>
            </p:cNvPr>
            <p:cNvSpPr txBox="1">
              <a:spLocks noChangeArrowheads="1"/>
            </p:cNvSpPr>
            <p:nvPr/>
          </p:nvSpPr>
          <p:spPr bwMode="auto">
            <a:xfrm>
              <a:off x="864" y="2112"/>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rPr>
                <a:t>r=1</a:t>
              </a:r>
            </a:p>
          </p:txBody>
        </p:sp>
      </p:grpSp>
      <p:grpSp>
        <p:nvGrpSpPr>
          <p:cNvPr id="6" name="Group 16">
            <a:extLst>
              <a:ext uri="{FF2B5EF4-FFF2-40B4-BE49-F238E27FC236}">
                <a16:creationId xmlns:a16="http://schemas.microsoft.com/office/drawing/2014/main" id="{B04335A6-F02F-C735-9CC0-FED230B02EE3}"/>
              </a:ext>
            </a:extLst>
          </p:cNvPr>
          <p:cNvGrpSpPr>
            <a:grpSpLocks/>
          </p:cNvGrpSpPr>
          <p:nvPr/>
        </p:nvGrpSpPr>
        <p:grpSpPr bwMode="auto">
          <a:xfrm>
            <a:off x="5302250" y="1752600"/>
            <a:ext cx="2133600" cy="2133600"/>
            <a:chOff x="2380" y="1104"/>
            <a:chExt cx="1344" cy="1344"/>
          </a:xfrm>
        </p:grpSpPr>
        <p:grpSp>
          <p:nvGrpSpPr>
            <p:cNvPr id="17488" name="Group 17">
              <a:extLst>
                <a:ext uri="{FF2B5EF4-FFF2-40B4-BE49-F238E27FC236}">
                  <a16:creationId xmlns:a16="http://schemas.microsoft.com/office/drawing/2014/main" id="{DA7F61D6-5FAF-D6D6-2DA8-87BB14E921AB}"/>
                </a:ext>
              </a:extLst>
            </p:cNvPr>
            <p:cNvGrpSpPr>
              <a:grpSpLocks/>
            </p:cNvGrpSpPr>
            <p:nvPr/>
          </p:nvGrpSpPr>
          <p:grpSpPr bwMode="auto">
            <a:xfrm>
              <a:off x="2380" y="1104"/>
              <a:ext cx="1344" cy="960"/>
              <a:chOff x="720" y="1200"/>
              <a:chExt cx="3264" cy="2256"/>
            </a:xfrm>
          </p:grpSpPr>
          <p:grpSp>
            <p:nvGrpSpPr>
              <p:cNvPr id="17490" name="Group 18">
                <a:extLst>
                  <a:ext uri="{FF2B5EF4-FFF2-40B4-BE49-F238E27FC236}">
                    <a16:creationId xmlns:a16="http://schemas.microsoft.com/office/drawing/2014/main" id="{B7FA39AD-50F8-C902-3CBB-0CD19FB29DBF}"/>
                  </a:ext>
                </a:extLst>
              </p:cNvPr>
              <p:cNvGrpSpPr>
                <a:grpSpLocks/>
              </p:cNvGrpSpPr>
              <p:nvPr/>
            </p:nvGrpSpPr>
            <p:grpSpPr bwMode="auto">
              <a:xfrm>
                <a:off x="768" y="1200"/>
                <a:ext cx="3216" cy="2256"/>
                <a:chOff x="1296" y="1200"/>
                <a:chExt cx="3216" cy="2256"/>
              </a:xfrm>
            </p:grpSpPr>
            <p:sp>
              <p:nvSpPr>
                <p:cNvPr id="17515" name="Line 19">
                  <a:extLst>
                    <a:ext uri="{FF2B5EF4-FFF2-40B4-BE49-F238E27FC236}">
                      <a16:creationId xmlns:a16="http://schemas.microsoft.com/office/drawing/2014/main" id="{9591876D-ACBA-5950-199C-7BE8A32E13C6}"/>
                    </a:ext>
                  </a:extLst>
                </p:cNvPr>
                <p:cNvSpPr>
                  <a:spLocks noChangeShapeType="1"/>
                </p:cNvSpPr>
                <p:nvPr/>
              </p:nvSpPr>
              <p:spPr bwMode="auto">
                <a:xfrm>
                  <a:off x="1296" y="3456"/>
                  <a:ext cx="3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516" name="Line 20">
                  <a:extLst>
                    <a:ext uri="{FF2B5EF4-FFF2-40B4-BE49-F238E27FC236}">
                      <a16:creationId xmlns:a16="http://schemas.microsoft.com/office/drawing/2014/main" id="{5F92CBC1-3D3C-485B-9EDD-AFC27C85A7B4}"/>
                    </a:ext>
                  </a:extLst>
                </p:cNvPr>
                <p:cNvSpPr>
                  <a:spLocks noChangeShapeType="1"/>
                </p:cNvSpPr>
                <p:nvPr/>
              </p:nvSpPr>
              <p:spPr bwMode="auto">
                <a:xfrm flipV="1">
                  <a:off x="1296" y="1200"/>
                  <a:ext cx="0" cy="2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7491" name="Oval 21">
                <a:extLst>
                  <a:ext uri="{FF2B5EF4-FFF2-40B4-BE49-F238E27FC236}">
                    <a16:creationId xmlns:a16="http://schemas.microsoft.com/office/drawing/2014/main" id="{28554009-25D2-15F5-9F7E-27B03201BD01}"/>
                  </a:ext>
                </a:extLst>
              </p:cNvPr>
              <p:cNvSpPr>
                <a:spLocks noChangeArrowheads="1"/>
              </p:cNvSpPr>
              <p:nvPr/>
            </p:nvSpPr>
            <p:spPr bwMode="auto">
              <a:xfrm rot="-2086045">
                <a:off x="720" y="2040"/>
                <a:ext cx="2812" cy="726"/>
              </a:xfrm>
              <a:prstGeom prst="ellipse">
                <a:avLst/>
              </a:prstGeom>
              <a:noFill/>
              <a:ln w="2540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17492" name="Group 22">
                <a:extLst>
                  <a:ext uri="{FF2B5EF4-FFF2-40B4-BE49-F238E27FC236}">
                    <a16:creationId xmlns:a16="http://schemas.microsoft.com/office/drawing/2014/main" id="{5D075A0A-4B3E-F352-4F6B-C90576A0B450}"/>
                  </a:ext>
                </a:extLst>
              </p:cNvPr>
              <p:cNvGrpSpPr>
                <a:grpSpLocks/>
              </p:cNvGrpSpPr>
              <p:nvPr/>
            </p:nvGrpSpPr>
            <p:grpSpPr bwMode="auto">
              <a:xfrm>
                <a:off x="1200" y="1872"/>
                <a:ext cx="1814" cy="1088"/>
                <a:chOff x="1927" y="1752"/>
                <a:chExt cx="1814" cy="1088"/>
              </a:xfrm>
            </p:grpSpPr>
            <p:sp>
              <p:nvSpPr>
                <p:cNvPr id="17493" name="Oval 23">
                  <a:extLst>
                    <a:ext uri="{FF2B5EF4-FFF2-40B4-BE49-F238E27FC236}">
                      <a16:creationId xmlns:a16="http://schemas.microsoft.com/office/drawing/2014/main" id="{48EBEB7A-9B9D-D3ED-F616-A385718AE3E5}"/>
                    </a:ext>
                  </a:extLst>
                </p:cNvPr>
                <p:cNvSpPr>
                  <a:spLocks noChangeArrowheads="1"/>
                </p:cNvSpPr>
                <p:nvPr/>
              </p:nvSpPr>
              <p:spPr bwMode="auto">
                <a:xfrm>
                  <a:off x="1927" y="270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94" name="Oval 24">
                  <a:extLst>
                    <a:ext uri="{FF2B5EF4-FFF2-40B4-BE49-F238E27FC236}">
                      <a16:creationId xmlns:a16="http://schemas.microsoft.com/office/drawing/2014/main" id="{6EFB5384-65BD-C91C-A1EE-4D6D4423BAEA}"/>
                    </a:ext>
                  </a:extLst>
                </p:cNvPr>
                <p:cNvSpPr>
                  <a:spLocks noChangeArrowheads="1"/>
                </p:cNvSpPr>
                <p:nvPr/>
              </p:nvSpPr>
              <p:spPr bwMode="auto">
                <a:xfrm>
                  <a:off x="2109" y="261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95" name="Oval 25">
                  <a:extLst>
                    <a:ext uri="{FF2B5EF4-FFF2-40B4-BE49-F238E27FC236}">
                      <a16:creationId xmlns:a16="http://schemas.microsoft.com/office/drawing/2014/main" id="{8157B4F6-C7F4-1F01-112B-3EAA296631FC}"/>
                    </a:ext>
                  </a:extLst>
                </p:cNvPr>
                <p:cNvSpPr>
                  <a:spLocks noChangeArrowheads="1"/>
                </p:cNvSpPr>
                <p:nvPr/>
              </p:nvSpPr>
              <p:spPr bwMode="auto">
                <a:xfrm>
                  <a:off x="2245" y="275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96" name="Oval 26">
                  <a:extLst>
                    <a:ext uri="{FF2B5EF4-FFF2-40B4-BE49-F238E27FC236}">
                      <a16:creationId xmlns:a16="http://schemas.microsoft.com/office/drawing/2014/main" id="{0B067478-B7B5-83DA-B528-A7FAB710F1B6}"/>
                    </a:ext>
                  </a:extLst>
                </p:cNvPr>
                <p:cNvSpPr>
                  <a:spLocks noChangeArrowheads="1"/>
                </p:cNvSpPr>
                <p:nvPr/>
              </p:nvSpPr>
              <p:spPr bwMode="auto">
                <a:xfrm>
                  <a:off x="224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97" name="Oval 27">
                  <a:extLst>
                    <a:ext uri="{FF2B5EF4-FFF2-40B4-BE49-F238E27FC236}">
                      <a16:creationId xmlns:a16="http://schemas.microsoft.com/office/drawing/2014/main" id="{1978AF82-15D0-E208-F7D8-F56516FCE438}"/>
                    </a:ext>
                  </a:extLst>
                </p:cNvPr>
                <p:cNvSpPr>
                  <a:spLocks noChangeArrowheads="1"/>
                </p:cNvSpPr>
                <p:nvPr/>
              </p:nvSpPr>
              <p:spPr bwMode="auto">
                <a:xfrm>
                  <a:off x="2381"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98" name="Oval 28">
                  <a:extLst>
                    <a:ext uri="{FF2B5EF4-FFF2-40B4-BE49-F238E27FC236}">
                      <a16:creationId xmlns:a16="http://schemas.microsoft.com/office/drawing/2014/main" id="{285A2983-67BD-37F2-0CE8-8584278DC58F}"/>
                    </a:ext>
                  </a:extLst>
                </p:cNvPr>
                <p:cNvSpPr>
                  <a:spLocks noChangeArrowheads="1"/>
                </p:cNvSpPr>
                <p:nvPr/>
              </p:nvSpPr>
              <p:spPr bwMode="auto">
                <a:xfrm>
                  <a:off x="2472"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99" name="Oval 29">
                  <a:extLst>
                    <a:ext uri="{FF2B5EF4-FFF2-40B4-BE49-F238E27FC236}">
                      <a16:creationId xmlns:a16="http://schemas.microsoft.com/office/drawing/2014/main" id="{8AE1A7A3-EAB2-A6EA-00A1-D5CDA8F476C3}"/>
                    </a:ext>
                  </a:extLst>
                </p:cNvPr>
                <p:cNvSpPr>
                  <a:spLocks noChangeArrowheads="1"/>
                </p:cNvSpPr>
                <p:nvPr/>
              </p:nvSpPr>
              <p:spPr bwMode="auto">
                <a:xfrm>
                  <a:off x="2653"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00" name="Oval 30">
                  <a:extLst>
                    <a:ext uri="{FF2B5EF4-FFF2-40B4-BE49-F238E27FC236}">
                      <a16:creationId xmlns:a16="http://schemas.microsoft.com/office/drawing/2014/main" id="{EAC51B54-4925-A1C1-47CE-EF74275B3EC1}"/>
                    </a:ext>
                  </a:extLst>
                </p:cNvPr>
                <p:cNvSpPr>
                  <a:spLocks noChangeArrowheads="1"/>
                </p:cNvSpPr>
                <p:nvPr/>
              </p:nvSpPr>
              <p:spPr bwMode="auto">
                <a:xfrm>
                  <a:off x="2699" y="234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01" name="Oval 31">
                  <a:extLst>
                    <a:ext uri="{FF2B5EF4-FFF2-40B4-BE49-F238E27FC236}">
                      <a16:creationId xmlns:a16="http://schemas.microsoft.com/office/drawing/2014/main" id="{008F0E6D-68FB-7DF7-8B93-27C735B15DDD}"/>
                    </a:ext>
                  </a:extLst>
                </p:cNvPr>
                <p:cNvSpPr>
                  <a:spLocks noChangeArrowheads="1"/>
                </p:cNvSpPr>
                <p:nvPr/>
              </p:nvSpPr>
              <p:spPr bwMode="auto">
                <a:xfrm>
                  <a:off x="2517"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dirty="0"/>
                </a:p>
              </p:txBody>
            </p:sp>
            <p:sp>
              <p:nvSpPr>
                <p:cNvPr id="17502" name="Oval 32">
                  <a:extLst>
                    <a:ext uri="{FF2B5EF4-FFF2-40B4-BE49-F238E27FC236}">
                      <a16:creationId xmlns:a16="http://schemas.microsoft.com/office/drawing/2014/main" id="{CE3DB52D-2895-A047-2054-76F92DCEA1DD}"/>
                    </a:ext>
                  </a:extLst>
                </p:cNvPr>
                <p:cNvSpPr>
                  <a:spLocks noChangeArrowheads="1"/>
                </p:cNvSpPr>
                <p:nvPr/>
              </p:nvSpPr>
              <p:spPr bwMode="auto">
                <a:xfrm>
                  <a:off x="3016"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03" name="Oval 33">
                  <a:extLst>
                    <a:ext uri="{FF2B5EF4-FFF2-40B4-BE49-F238E27FC236}">
                      <a16:creationId xmlns:a16="http://schemas.microsoft.com/office/drawing/2014/main" id="{248CF6BE-B003-5534-CDCA-A850FC710B5E}"/>
                    </a:ext>
                  </a:extLst>
                </p:cNvPr>
                <p:cNvSpPr>
                  <a:spLocks noChangeArrowheads="1"/>
                </p:cNvSpPr>
                <p:nvPr/>
              </p:nvSpPr>
              <p:spPr bwMode="auto">
                <a:xfrm>
                  <a:off x="2789" y="1933"/>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04" name="Oval 34">
                  <a:extLst>
                    <a:ext uri="{FF2B5EF4-FFF2-40B4-BE49-F238E27FC236}">
                      <a16:creationId xmlns:a16="http://schemas.microsoft.com/office/drawing/2014/main" id="{9F2960F4-AE6D-493E-F032-0BC479C52909}"/>
                    </a:ext>
                  </a:extLst>
                </p:cNvPr>
                <p:cNvSpPr>
                  <a:spLocks noChangeArrowheads="1"/>
                </p:cNvSpPr>
                <p:nvPr/>
              </p:nvSpPr>
              <p:spPr bwMode="auto">
                <a:xfrm>
                  <a:off x="2880"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05" name="Oval 35">
                  <a:extLst>
                    <a:ext uri="{FF2B5EF4-FFF2-40B4-BE49-F238E27FC236}">
                      <a16:creationId xmlns:a16="http://schemas.microsoft.com/office/drawing/2014/main" id="{F0D5F06D-9026-1B85-9053-8C33D33EA31D}"/>
                    </a:ext>
                  </a:extLst>
                </p:cNvPr>
                <p:cNvSpPr>
                  <a:spLocks noChangeArrowheads="1"/>
                </p:cNvSpPr>
                <p:nvPr/>
              </p:nvSpPr>
              <p:spPr bwMode="auto">
                <a:xfrm>
                  <a:off x="2699" y="2115"/>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06" name="Oval 36">
                  <a:extLst>
                    <a:ext uri="{FF2B5EF4-FFF2-40B4-BE49-F238E27FC236}">
                      <a16:creationId xmlns:a16="http://schemas.microsoft.com/office/drawing/2014/main" id="{62D94D8F-22BC-923F-F39C-5A2824D475D7}"/>
                    </a:ext>
                  </a:extLst>
                </p:cNvPr>
                <p:cNvSpPr>
                  <a:spLocks noChangeArrowheads="1"/>
                </p:cNvSpPr>
                <p:nvPr/>
              </p:nvSpPr>
              <p:spPr bwMode="auto">
                <a:xfrm>
                  <a:off x="292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07" name="Oval 37">
                  <a:extLst>
                    <a:ext uri="{FF2B5EF4-FFF2-40B4-BE49-F238E27FC236}">
                      <a16:creationId xmlns:a16="http://schemas.microsoft.com/office/drawing/2014/main" id="{41AF6050-F560-6502-8885-A8D8A393FB5D}"/>
                    </a:ext>
                  </a:extLst>
                </p:cNvPr>
                <p:cNvSpPr>
                  <a:spLocks noChangeArrowheads="1"/>
                </p:cNvSpPr>
                <p:nvPr/>
              </p:nvSpPr>
              <p:spPr bwMode="auto">
                <a:xfrm>
                  <a:off x="3016" y="2296"/>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08" name="Oval 38">
                  <a:extLst>
                    <a:ext uri="{FF2B5EF4-FFF2-40B4-BE49-F238E27FC236}">
                      <a16:creationId xmlns:a16="http://schemas.microsoft.com/office/drawing/2014/main" id="{D3357A94-4486-FE83-1DCF-99F356BACC87}"/>
                    </a:ext>
                  </a:extLst>
                </p:cNvPr>
                <p:cNvSpPr>
                  <a:spLocks noChangeArrowheads="1"/>
                </p:cNvSpPr>
                <p:nvPr/>
              </p:nvSpPr>
              <p:spPr bwMode="auto">
                <a:xfrm>
                  <a:off x="3107"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09" name="Oval 39">
                  <a:extLst>
                    <a:ext uri="{FF2B5EF4-FFF2-40B4-BE49-F238E27FC236}">
                      <a16:creationId xmlns:a16="http://schemas.microsoft.com/office/drawing/2014/main" id="{417159F9-4618-1095-3CD5-DB0C5157065E}"/>
                    </a:ext>
                  </a:extLst>
                </p:cNvPr>
                <p:cNvSpPr>
                  <a:spLocks noChangeArrowheads="1"/>
                </p:cNvSpPr>
                <p:nvPr/>
              </p:nvSpPr>
              <p:spPr bwMode="auto">
                <a:xfrm>
                  <a:off x="3198"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10" name="Oval 40">
                  <a:extLst>
                    <a:ext uri="{FF2B5EF4-FFF2-40B4-BE49-F238E27FC236}">
                      <a16:creationId xmlns:a16="http://schemas.microsoft.com/office/drawing/2014/main" id="{9F516122-077D-EB28-5807-2EB78ACC1C8A}"/>
                    </a:ext>
                  </a:extLst>
                </p:cNvPr>
                <p:cNvSpPr>
                  <a:spLocks noChangeArrowheads="1"/>
                </p:cNvSpPr>
                <p:nvPr/>
              </p:nvSpPr>
              <p:spPr bwMode="auto">
                <a:xfrm>
                  <a:off x="3243" y="175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11" name="Oval 41">
                  <a:extLst>
                    <a:ext uri="{FF2B5EF4-FFF2-40B4-BE49-F238E27FC236}">
                      <a16:creationId xmlns:a16="http://schemas.microsoft.com/office/drawing/2014/main" id="{6F70836C-1D7A-AFF1-6D9C-E4BFFCE724EC}"/>
                    </a:ext>
                  </a:extLst>
                </p:cNvPr>
                <p:cNvSpPr>
                  <a:spLocks noChangeArrowheads="1"/>
                </p:cNvSpPr>
                <p:nvPr/>
              </p:nvSpPr>
              <p:spPr bwMode="auto">
                <a:xfrm>
                  <a:off x="3061" y="1797"/>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12" name="Oval 42">
                  <a:extLst>
                    <a:ext uri="{FF2B5EF4-FFF2-40B4-BE49-F238E27FC236}">
                      <a16:creationId xmlns:a16="http://schemas.microsoft.com/office/drawing/2014/main" id="{336CE8A2-A57A-F0B6-9A45-192FAD400E07}"/>
                    </a:ext>
                  </a:extLst>
                </p:cNvPr>
                <p:cNvSpPr>
                  <a:spLocks noChangeArrowheads="1"/>
                </p:cNvSpPr>
                <p:nvPr/>
              </p:nvSpPr>
              <p:spPr bwMode="auto">
                <a:xfrm>
                  <a:off x="3379" y="206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13" name="Oval 43">
                  <a:extLst>
                    <a:ext uri="{FF2B5EF4-FFF2-40B4-BE49-F238E27FC236}">
                      <a16:creationId xmlns:a16="http://schemas.microsoft.com/office/drawing/2014/main" id="{5F993872-C608-D4E2-53DE-5A86AF1F573A}"/>
                    </a:ext>
                  </a:extLst>
                </p:cNvPr>
                <p:cNvSpPr>
                  <a:spLocks noChangeArrowheads="1"/>
                </p:cNvSpPr>
                <p:nvPr/>
              </p:nvSpPr>
              <p:spPr bwMode="auto">
                <a:xfrm>
                  <a:off x="3288"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514" name="Oval 44">
                  <a:extLst>
                    <a:ext uri="{FF2B5EF4-FFF2-40B4-BE49-F238E27FC236}">
                      <a16:creationId xmlns:a16="http://schemas.microsoft.com/office/drawing/2014/main" id="{FE015F0B-0BB5-9CD8-7BB8-530DDDEF7C31}"/>
                    </a:ext>
                  </a:extLst>
                </p:cNvPr>
                <p:cNvSpPr>
                  <a:spLocks noChangeArrowheads="1"/>
                </p:cNvSpPr>
                <p:nvPr/>
              </p:nvSpPr>
              <p:spPr bwMode="auto">
                <a:xfrm>
                  <a:off x="3651" y="188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sp>
          <p:nvSpPr>
            <p:cNvPr id="17489" name="Text Box 45">
              <a:extLst>
                <a:ext uri="{FF2B5EF4-FFF2-40B4-BE49-F238E27FC236}">
                  <a16:creationId xmlns:a16="http://schemas.microsoft.com/office/drawing/2014/main" id="{2DAE2164-18C1-FE76-1D11-428963310AF6}"/>
                </a:ext>
              </a:extLst>
            </p:cNvPr>
            <p:cNvSpPr txBox="1">
              <a:spLocks noChangeArrowheads="1"/>
            </p:cNvSpPr>
            <p:nvPr/>
          </p:nvSpPr>
          <p:spPr bwMode="auto">
            <a:xfrm>
              <a:off x="2688" y="216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rPr>
                <a:t>r&gt;0</a:t>
              </a:r>
            </a:p>
          </p:txBody>
        </p:sp>
      </p:grpSp>
      <p:grpSp>
        <p:nvGrpSpPr>
          <p:cNvPr id="10" name="Group 46">
            <a:extLst>
              <a:ext uri="{FF2B5EF4-FFF2-40B4-BE49-F238E27FC236}">
                <a16:creationId xmlns:a16="http://schemas.microsoft.com/office/drawing/2014/main" id="{3D61C4A0-F5AE-BC8E-DA22-9A04BEC95CC3}"/>
              </a:ext>
            </a:extLst>
          </p:cNvPr>
          <p:cNvGrpSpPr>
            <a:grpSpLocks/>
          </p:cNvGrpSpPr>
          <p:nvPr/>
        </p:nvGrpSpPr>
        <p:grpSpPr bwMode="auto">
          <a:xfrm>
            <a:off x="8108950" y="1752600"/>
            <a:ext cx="2101850" cy="2133600"/>
            <a:chOff x="4148" y="1104"/>
            <a:chExt cx="1324" cy="1344"/>
          </a:xfrm>
        </p:grpSpPr>
        <p:grpSp>
          <p:nvGrpSpPr>
            <p:cNvPr id="17459" name="Group 47">
              <a:extLst>
                <a:ext uri="{FF2B5EF4-FFF2-40B4-BE49-F238E27FC236}">
                  <a16:creationId xmlns:a16="http://schemas.microsoft.com/office/drawing/2014/main" id="{AFE4A540-8288-415E-6C8B-4775222BAB96}"/>
                </a:ext>
              </a:extLst>
            </p:cNvPr>
            <p:cNvGrpSpPr>
              <a:grpSpLocks/>
            </p:cNvGrpSpPr>
            <p:nvPr/>
          </p:nvGrpSpPr>
          <p:grpSpPr bwMode="auto">
            <a:xfrm>
              <a:off x="4148" y="1104"/>
              <a:ext cx="1324" cy="960"/>
              <a:chOff x="4100" y="1200"/>
              <a:chExt cx="1324" cy="960"/>
            </a:xfrm>
          </p:grpSpPr>
          <p:grpSp>
            <p:nvGrpSpPr>
              <p:cNvPr id="17461" name="Group 48">
                <a:extLst>
                  <a:ext uri="{FF2B5EF4-FFF2-40B4-BE49-F238E27FC236}">
                    <a16:creationId xmlns:a16="http://schemas.microsoft.com/office/drawing/2014/main" id="{144D1350-D1EE-0F50-372C-D377E62A7F0D}"/>
                  </a:ext>
                </a:extLst>
              </p:cNvPr>
              <p:cNvGrpSpPr>
                <a:grpSpLocks/>
              </p:cNvGrpSpPr>
              <p:nvPr/>
            </p:nvGrpSpPr>
            <p:grpSpPr bwMode="auto">
              <a:xfrm>
                <a:off x="4100" y="1200"/>
                <a:ext cx="1324" cy="960"/>
                <a:chOff x="1296" y="1200"/>
                <a:chExt cx="3216" cy="2256"/>
              </a:xfrm>
            </p:grpSpPr>
            <p:sp>
              <p:nvSpPr>
                <p:cNvPr id="17486" name="Line 49">
                  <a:extLst>
                    <a:ext uri="{FF2B5EF4-FFF2-40B4-BE49-F238E27FC236}">
                      <a16:creationId xmlns:a16="http://schemas.microsoft.com/office/drawing/2014/main" id="{756E4314-0A1E-DD35-1004-24010434C30A}"/>
                    </a:ext>
                  </a:extLst>
                </p:cNvPr>
                <p:cNvSpPr>
                  <a:spLocks noChangeShapeType="1"/>
                </p:cNvSpPr>
                <p:nvPr/>
              </p:nvSpPr>
              <p:spPr bwMode="auto">
                <a:xfrm>
                  <a:off x="1296" y="3456"/>
                  <a:ext cx="3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87" name="Line 50">
                  <a:extLst>
                    <a:ext uri="{FF2B5EF4-FFF2-40B4-BE49-F238E27FC236}">
                      <a16:creationId xmlns:a16="http://schemas.microsoft.com/office/drawing/2014/main" id="{20EF5815-3FEE-78CD-ED4D-758075AC5A9F}"/>
                    </a:ext>
                  </a:extLst>
                </p:cNvPr>
                <p:cNvSpPr>
                  <a:spLocks noChangeShapeType="1"/>
                </p:cNvSpPr>
                <p:nvPr/>
              </p:nvSpPr>
              <p:spPr bwMode="auto">
                <a:xfrm flipV="1">
                  <a:off x="1296" y="1200"/>
                  <a:ext cx="0" cy="2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7462" name="Group 51">
                <a:extLst>
                  <a:ext uri="{FF2B5EF4-FFF2-40B4-BE49-F238E27FC236}">
                    <a16:creationId xmlns:a16="http://schemas.microsoft.com/office/drawing/2014/main" id="{FCD06DAE-9A66-3169-A8E5-BBFF1C0310D0}"/>
                  </a:ext>
                </a:extLst>
              </p:cNvPr>
              <p:cNvGrpSpPr>
                <a:grpSpLocks/>
              </p:cNvGrpSpPr>
              <p:nvPr/>
            </p:nvGrpSpPr>
            <p:grpSpPr bwMode="auto">
              <a:xfrm>
                <a:off x="4383" y="1392"/>
                <a:ext cx="609" cy="624"/>
                <a:chOff x="4416" y="1248"/>
                <a:chExt cx="609" cy="624"/>
              </a:xfrm>
            </p:grpSpPr>
            <p:sp>
              <p:nvSpPr>
                <p:cNvPr id="17463" name="Oval 52">
                  <a:extLst>
                    <a:ext uri="{FF2B5EF4-FFF2-40B4-BE49-F238E27FC236}">
                      <a16:creationId xmlns:a16="http://schemas.microsoft.com/office/drawing/2014/main" id="{7A99FF44-67DE-8CAD-18AD-784A5DAC531C}"/>
                    </a:ext>
                  </a:extLst>
                </p:cNvPr>
                <p:cNvSpPr>
                  <a:spLocks noChangeArrowheads="1"/>
                </p:cNvSpPr>
                <p:nvPr/>
              </p:nvSpPr>
              <p:spPr bwMode="auto">
                <a:xfrm rot="-2086045">
                  <a:off x="4416" y="1248"/>
                  <a:ext cx="609" cy="624"/>
                </a:xfrm>
                <a:prstGeom prst="ellipse">
                  <a:avLst/>
                </a:prstGeom>
                <a:noFill/>
                <a:ln w="2540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64" name="Oval 53">
                  <a:extLst>
                    <a:ext uri="{FF2B5EF4-FFF2-40B4-BE49-F238E27FC236}">
                      <a16:creationId xmlns:a16="http://schemas.microsoft.com/office/drawing/2014/main" id="{5D5E2797-0FE9-24BC-5908-3397CA46237E}"/>
                    </a:ext>
                  </a:extLst>
                </p:cNvPr>
                <p:cNvSpPr>
                  <a:spLocks noChangeArrowheads="1"/>
                </p:cNvSpPr>
                <p:nvPr/>
              </p:nvSpPr>
              <p:spPr bwMode="auto">
                <a:xfrm>
                  <a:off x="4584" y="1738"/>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65" name="Oval 54">
                  <a:extLst>
                    <a:ext uri="{FF2B5EF4-FFF2-40B4-BE49-F238E27FC236}">
                      <a16:creationId xmlns:a16="http://schemas.microsoft.com/office/drawing/2014/main" id="{48076D33-A476-75C3-58FB-C03862EF4BC9}"/>
                    </a:ext>
                  </a:extLst>
                </p:cNvPr>
                <p:cNvSpPr>
                  <a:spLocks noChangeArrowheads="1"/>
                </p:cNvSpPr>
                <p:nvPr/>
              </p:nvSpPr>
              <p:spPr bwMode="auto">
                <a:xfrm>
                  <a:off x="4659" y="1700"/>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66" name="Oval 55">
                  <a:extLst>
                    <a:ext uri="{FF2B5EF4-FFF2-40B4-BE49-F238E27FC236}">
                      <a16:creationId xmlns:a16="http://schemas.microsoft.com/office/drawing/2014/main" id="{058B94B7-4E57-BAD3-683C-8C54CD87E6AE}"/>
                    </a:ext>
                  </a:extLst>
                </p:cNvPr>
                <p:cNvSpPr>
                  <a:spLocks noChangeArrowheads="1"/>
                </p:cNvSpPr>
                <p:nvPr/>
              </p:nvSpPr>
              <p:spPr bwMode="auto">
                <a:xfrm>
                  <a:off x="4704" y="1776"/>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67" name="Oval 56">
                  <a:extLst>
                    <a:ext uri="{FF2B5EF4-FFF2-40B4-BE49-F238E27FC236}">
                      <a16:creationId xmlns:a16="http://schemas.microsoft.com/office/drawing/2014/main" id="{1384D149-5F57-85D2-0CFA-2ADB736C696A}"/>
                    </a:ext>
                  </a:extLst>
                </p:cNvPr>
                <p:cNvSpPr>
                  <a:spLocks noChangeArrowheads="1"/>
                </p:cNvSpPr>
                <p:nvPr/>
              </p:nvSpPr>
              <p:spPr bwMode="auto">
                <a:xfrm>
                  <a:off x="4715" y="1622"/>
                  <a:ext cx="37" cy="39"/>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68" name="Oval 57">
                  <a:extLst>
                    <a:ext uri="{FF2B5EF4-FFF2-40B4-BE49-F238E27FC236}">
                      <a16:creationId xmlns:a16="http://schemas.microsoft.com/office/drawing/2014/main" id="{44886DD4-030F-DF9C-B417-2414CD871AD3}"/>
                    </a:ext>
                  </a:extLst>
                </p:cNvPr>
                <p:cNvSpPr>
                  <a:spLocks noChangeArrowheads="1"/>
                </p:cNvSpPr>
                <p:nvPr/>
              </p:nvSpPr>
              <p:spPr bwMode="auto">
                <a:xfrm>
                  <a:off x="4507" y="1595"/>
                  <a:ext cx="37" cy="39"/>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69" name="Oval 58">
                  <a:extLst>
                    <a:ext uri="{FF2B5EF4-FFF2-40B4-BE49-F238E27FC236}">
                      <a16:creationId xmlns:a16="http://schemas.microsoft.com/office/drawing/2014/main" id="{E1CAB14C-8B53-2CEC-7B69-3C56EB8099E6}"/>
                    </a:ext>
                  </a:extLst>
                </p:cNvPr>
                <p:cNvSpPr>
                  <a:spLocks noChangeArrowheads="1"/>
                </p:cNvSpPr>
                <p:nvPr/>
              </p:nvSpPr>
              <p:spPr bwMode="auto">
                <a:xfrm>
                  <a:off x="4544" y="1537"/>
                  <a:ext cx="37" cy="39"/>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70" name="Oval 59">
                  <a:extLst>
                    <a:ext uri="{FF2B5EF4-FFF2-40B4-BE49-F238E27FC236}">
                      <a16:creationId xmlns:a16="http://schemas.microsoft.com/office/drawing/2014/main" id="{20CD69E3-6B10-977E-1401-E2D8032F63E9}"/>
                    </a:ext>
                  </a:extLst>
                </p:cNvPr>
                <p:cNvSpPr>
                  <a:spLocks noChangeArrowheads="1"/>
                </p:cNvSpPr>
                <p:nvPr/>
              </p:nvSpPr>
              <p:spPr bwMode="auto">
                <a:xfrm>
                  <a:off x="4619" y="1595"/>
                  <a:ext cx="37" cy="39"/>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71" name="Oval 60">
                  <a:extLst>
                    <a:ext uri="{FF2B5EF4-FFF2-40B4-BE49-F238E27FC236}">
                      <a16:creationId xmlns:a16="http://schemas.microsoft.com/office/drawing/2014/main" id="{2E2D8077-2C07-F86B-AB64-D41BDE1F1542}"/>
                    </a:ext>
                  </a:extLst>
                </p:cNvPr>
                <p:cNvSpPr>
                  <a:spLocks noChangeArrowheads="1"/>
                </p:cNvSpPr>
                <p:nvPr/>
              </p:nvSpPr>
              <p:spPr bwMode="auto">
                <a:xfrm>
                  <a:off x="4638" y="1499"/>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72" name="Oval 61">
                  <a:extLst>
                    <a:ext uri="{FF2B5EF4-FFF2-40B4-BE49-F238E27FC236}">
                      <a16:creationId xmlns:a16="http://schemas.microsoft.com/office/drawing/2014/main" id="{189AF51B-F2CF-3A6A-2D76-1CDE88D8E93C}"/>
                    </a:ext>
                  </a:extLst>
                </p:cNvPr>
                <p:cNvSpPr>
                  <a:spLocks noChangeArrowheads="1"/>
                </p:cNvSpPr>
                <p:nvPr/>
              </p:nvSpPr>
              <p:spPr bwMode="auto">
                <a:xfrm>
                  <a:off x="4563" y="1460"/>
                  <a:ext cx="37" cy="39"/>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73" name="Oval 62">
                  <a:extLst>
                    <a:ext uri="{FF2B5EF4-FFF2-40B4-BE49-F238E27FC236}">
                      <a16:creationId xmlns:a16="http://schemas.microsoft.com/office/drawing/2014/main" id="{3E941BB4-3857-66B2-3D5E-ED3C44398039}"/>
                    </a:ext>
                  </a:extLst>
                </p:cNvPr>
                <p:cNvSpPr>
                  <a:spLocks noChangeArrowheads="1"/>
                </p:cNvSpPr>
                <p:nvPr/>
              </p:nvSpPr>
              <p:spPr bwMode="auto">
                <a:xfrm>
                  <a:off x="4813" y="1633"/>
                  <a:ext cx="38"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74" name="Oval 63">
                  <a:extLst>
                    <a:ext uri="{FF2B5EF4-FFF2-40B4-BE49-F238E27FC236}">
                      <a16:creationId xmlns:a16="http://schemas.microsoft.com/office/drawing/2014/main" id="{BA0519C5-A0F9-D550-944C-38EDCA3DB2D3}"/>
                    </a:ext>
                  </a:extLst>
                </p:cNvPr>
                <p:cNvSpPr>
                  <a:spLocks noChangeArrowheads="1"/>
                </p:cNvSpPr>
                <p:nvPr/>
              </p:nvSpPr>
              <p:spPr bwMode="auto">
                <a:xfrm>
                  <a:off x="4704" y="1354"/>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75" name="Oval 64">
                  <a:extLst>
                    <a:ext uri="{FF2B5EF4-FFF2-40B4-BE49-F238E27FC236}">
                      <a16:creationId xmlns:a16="http://schemas.microsoft.com/office/drawing/2014/main" id="{D5D048D7-6228-D9DF-723A-BDD97362B958}"/>
                    </a:ext>
                  </a:extLst>
                </p:cNvPr>
                <p:cNvSpPr>
                  <a:spLocks noChangeArrowheads="1"/>
                </p:cNvSpPr>
                <p:nvPr/>
              </p:nvSpPr>
              <p:spPr bwMode="auto">
                <a:xfrm>
                  <a:off x="4712" y="1422"/>
                  <a:ext cx="38"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76" name="Oval 65">
                  <a:extLst>
                    <a:ext uri="{FF2B5EF4-FFF2-40B4-BE49-F238E27FC236}">
                      <a16:creationId xmlns:a16="http://schemas.microsoft.com/office/drawing/2014/main" id="{21EFF60E-6D4F-40AE-E066-D782D635B00F}"/>
                    </a:ext>
                  </a:extLst>
                </p:cNvPr>
                <p:cNvSpPr>
                  <a:spLocks noChangeArrowheads="1"/>
                </p:cNvSpPr>
                <p:nvPr/>
              </p:nvSpPr>
              <p:spPr bwMode="auto">
                <a:xfrm>
                  <a:off x="4638" y="1402"/>
                  <a:ext cx="37" cy="39"/>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77" name="Oval 66">
                  <a:extLst>
                    <a:ext uri="{FF2B5EF4-FFF2-40B4-BE49-F238E27FC236}">
                      <a16:creationId xmlns:a16="http://schemas.microsoft.com/office/drawing/2014/main" id="{86F794FF-88E8-C07F-E95C-F884A8CC68ED}"/>
                    </a:ext>
                  </a:extLst>
                </p:cNvPr>
                <p:cNvSpPr>
                  <a:spLocks noChangeArrowheads="1"/>
                </p:cNvSpPr>
                <p:nvPr/>
              </p:nvSpPr>
              <p:spPr bwMode="auto">
                <a:xfrm>
                  <a:off x="4731" y="1537"/>
                  <a:ext cx="37" cy="39"/>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78" name="Oval 67">
                  <a:extLst>
                    <a:ext uri="{FF2B5EF4-FFF2-40B4-BE49-F238E27FC236}">
                      <a16:creationId xmlns:a16="http://schemas.microsoft.com/office/drawing/2014/main" id="{63E33942-C581-AA3D-5462-91AB5E7ED37A}"/>
                    </a:ext>
                  </a:extLst>
                </p:cNvPr>
                <p:cNvSpPr>
                  <a:spLocks noChangeArrowheads="1"/>
                </p:cNvSpPr>
                <p:nvPr/>
              </p:nvSpPr>
              <p:spPr bwMode="auto">
                <a:xfrm>
                  <a:off x="4768" y="1480"/>
                  <a:ext cx="38"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79" name="Oval 68">
                  <a:extLst>
                    <a:ext uri="{FF2B5EF4-FFF2-40B4-BE49-F238E27FC236}">
                      <a16:creationId xmlns:a16="http://schemas.microsoft.com/office/drawing/2014/main" id="{7CF07104-5560-AB16-3436-606BEBE178ED}"/>
                    </a:ext>
                  </a:extLst>
                </p:cNvPr>
                <p:cNvSpPr>
                  <a:spLocks noChangeArrowheads="1"/>
                </p:cNvSpPr>
                <p:nvPr/>
              </p:nvSpPr>
              <p:spPr bwMode="auto">
                <a:xfrm>
                  <a:off x="4806" y="1422"/>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80" name="Oval 69">
                  <a:extLst>
                    <a:ext uri="{FF2B5EF4-FFF2-40B4-BE49-F238E27FC236}">
                      <a16:creationId xmlns:a16="http://schemas.microsoft.com/office/drawing/2014/main" id="{8821FD06-91B2-82C5-FD9C-3EDF004E8D04}"/>
                    </a:ext>
                  </a:extLst>
                </p:cNvPr>
                <p:cNvSpPr>
                  <a:spLocks noChangeArrowheads="1"/>
                </p:cNvSpPr>
                <p:nvPr/>
              </p:nvSpPr>
              <p:spPr bwMode="auto">
                <a:xfrm>
                  <a:off x="4888" y="1633"/>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81" name="Oval 70">
                  <a:extLst>
                    <a:ext uri="{FF2B5EF4-FFF2-40B4-BE49-F238E27FC236}">
                      <a16:creationId xmlns:a16="http://schemas.microsoft.com/office/drawing/2014/main" id="{50CA27F0-867F-6DDD-ADC7-D0642911E608}"/>
                    </a:ext>
                  </a:extLst>
                </p:cNvPr>
                <p:cNvSpPr>
                  <a:spLocks noChangeArrowheads="1"/>
                </p:cNvSpPr>
                <p:nvPr/>
              </p:nvSpPr>
              <p:spPr bwMode="auto">
                <a:xfrm>
                  <a:off x="4907" y="1536"/>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82" name="Oval 71">
                  <a:extLst>
                    <a:ext uri="{FF2B5EF4-FFF2-40B4-BE49-F238E27FC236}">
                      <a16:creationId xmlns:a16="http://schemas.microsoft.com/office/drawing/2014/main" id="{24602898-2666-B865-9154-D1F47FE97ECF}"/>
                    </a:ext>
                  </a:extLst>
                </p:cNvPr>
                <p:cNvSpPr>
                  <a:spLocks noChangeArrowheads="1"/>
                </p:cNvSpPr>
                <p:nvPr/>
              </p:nvSpPr>
              <p:spPr bwMode="auto">
                <a:xfrm>
                  <a:off x="4832" y="1555"/>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83" name="Oval 72">
                  <a:extLst>
                    <a:ext uri="{FF2B5EF4-FFF2-40B4-BE49-F238E27FC236}">
                      <a16:creationId xmlns:a16="http://schemas.microsoft.com/office/drawing/2014/main" id="{E1FFC454-C284-08F8-C420-84823251D963}"/>
                    </a:ext>
                  </a:extLst>
                </p:cNvPr>
                <p:cNvSpPr>
                  <a:spLocks noChangeArrowheads="1"/>
                </p:cNvSpPr>
                <p:nvPr/>
              </p:nvSpPr>
              <p:spPr bwMode="auto">
                <a:xfrm>
                  <a:off x="4859" y="1383"/>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84" name="Oval 73">
                  <a:extLst>
                    <a:ext uri="{FF2B5EF4-FFF2-40B4-BE49-F238E27FC236}">
                      <a16:creationId xmlns:a16="http://schemas.microsoft.com/office/drawing/2014/main" id="{CAA4D1AE-DF89-306F-8623-64CB3F41F646}"/>
                    </a:ext>
                  </a:extLst>
                </p:cNvPr>
                <p:cNvSpPr>
                  <a:spLocks noChangeArrowheads="1"/>
                </p:cNvSpPr>
                <p:nvPr/>
              </p:nvSpPr>
              <p:spPr bwMode="auto">
                <a:xfrm>
                  <a:off x="4880" y="1460"/>
                  <a:ext cx="38" cy="39"/>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85" name="Oval 74">
                  <a:extLst>
                    <a:ext uri="{FF2B5EF4-FFF2-40B4-BE49-F238E27FC236}">
                      <a16:creationId xmlns:a16="http://schemas.microsoft.com/office/drawing/2014/main" id="{40049A66-282D-71C7-9475-8340E33AF55B}"/>
                    </a:ext>
                  </a:extLst>
                </p:cNvPr>
                <p:cNvSpPr>
                  <a:spLocks noChangeArrowheads="1"/>
                </p:cNvSpPr>
                <p:nvPr/>
              </p:nvSpPr>
              <p:spPr bwMode="auto">
                <a:xfrm>
                  <a:off x="4800" y="1738"/>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sp>
          <p:nvSpPr>
            <p:cNvPr id="17460" name="Text Box 75">
              <a:extLst>
                <a:ext uri="{FF2B5EF4-FFF2-40B4-BE49-F238E27FC236}">
                  <a16:creationId xmlns:a16="http://schemas.microsoft.com/office/drawing/2014/main" id="{B0FAF7E6-71C0-3C1E-F8C1-13706F33D681}"/>
                </a:ext>
              </a:extLst>
            </p:cNvPr>
            <p:cNvSpPr txBox="1">
              <a:spLocks noChangeArrowheads="1"/>
            </p:cNvSpPr>
            <p:nvPr/>
          </p:nvSpPr>
          <p:spPr bwMode="auto">
            <a:xfrm>
              <a:off x="4656" y="2160"/>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rPr>
                <a:t>r=0</a:t>
              </a:r>
            </a:p>
          </p:txBody>
        </p:sp>
      </p:grpSp>
      <p:grpSp>
        <p:nvGrpSpPr>
          <p:cNvPr id="14" name="Group 76">
            <a:extLst>
              <a:ext uri="{FF2B5EF4-FFF2-40B4-BE49-F238E27FC236}">
                <a16:creationId xmlns:a16="http://schemas.microsoft.com/office/drawing/2014/main" id="{7D739A84-5265-A766-7B83-74F5133B8631}"/>
              </a:ext>
            </a:extLst>
          </p:cNvPr>
          <p:cNvGrpSpPr>
            <a:grpSpLocks/>
          </p:cNvGrpSpPr>
          <p:nvPr/>
        </p:nvGrpSpPr>
        <p:grpSpPr bwMode="auto">
          <a:xfrm>
            <a:off x="2554288" y="4029076"/>
            <a:ext cx="2101850" cy="2143125"/>
            <a:chOff x="624" y="2538"/>
            <a:chExt cx="1324" cy="1350"/>
          </a:xfrm>
        </p:grpSpPr>
        <p:grpSp>
          <p:nvGrpSpPr>
            <p:cNvPr id="17429" name="Group 77">
              <a:extLst>
                <a:ext uri="{FF2B5EF4-FFF2-40B4-BE49-F238E27FC236}">
                  <a16:creationId xmlns:a16="http://schemas.microsoft.com/office/drawing/2014/main" id="{695A7A48-A54A-930D-E90D-4E4AD95E470A}"/>
                </a:ext>
              </a:extLst>
            </p:cNvPr>
            <p:cNvGrpSpPr>
              <a:grpSpLocks/>
            </p:cNvGrpSpPr>
            <p:nvPr/>
          </p:nvGrpSpPr>
          <p:grpSpPr bwMode="auto">
            <a:xfrm>
              <a:off x="624" y="2538"/>
              <a:ext cx="1324" cy="1158"/>
              <a:chOff x="2420" y="2291"/>
              <a:chExt cx="1324" cy="1158"/>
            </a:xfrm>
          </p:grpSpPr>
          <p:grpSp>
            <p:nvGrpSpPr>
              <p:cNvPr id="17431" name="Group 78">
                <a:extLst>
                  <a:ext uri="{FF2B5EF4-FFF2-40B4-BE49-F238E27FC236}">
                    <a16:creationId xmlns:a16="http://schemas.microsoft.com/office/drawing/2014/main" id="{239E7E20-1674-41F9-5307-C0BD718304C3}"/>
                  </a:ext>
                </a:extLst>
              </p:cNvPr>
              <p:cNvGrpSpPr>
                <a:grpSpLocks/>
              </p:cNvGrpSpPr>
              <p:nvPr/>
            </p:nvGrpSpPr>
            <p:grpSpPr bwMode="auto">
              <a:xfrm>
                <a:off x="2420" y="2352"/>
                <a:ext cx="1324" cy="960"/>
                <a:chOff x="1296" y="1200"/>
                <a:chExt cx="3216" cy="2256"/>
              </a:xfrm>
            </p:grpSpPr>
            <p:sp>
              <p:nvSpPr>
                <p:cNvPr id="17457" name="Line 79">
                  <a:extLst>
                    <a:ext uri="{FF2B5EF4-FFF2-40B4-BE49-F238E27FC236}">
                      <a16:creationId xmlns:a16="http://schemas.microsoft.com/office/drawing/2014/main" id="{534A6F70-01DF-24AA-6A9B-D1F15518D31A}"/>
                    </a:ext>
                  </a:extLst>
                </p:cNvPr>
                <p:cNvSpPr>
                  <a:spLocks noChangeShapeType="1"/>
                </p:cNvSpPr>
                <p:nvPr/>
              </p:nvSpPr>
              <p:spPr bwMode="auto">
                <a:xfrm>
                  <a:off x="1296" y="3456"/>
                  <a:ext cx="3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8" name="Line 80">
                  <a:extLst>
                    <a:ext uri="{FF2B5EF4-FFF2-40B4-BE49-F238E27FC236}">
                      <a16:creationId xmlns:a16="http://schemas.microsoft.com/office/drawing/2014/main" id="{456FFA51-2D55-8168-4013-859CC58FD478}"/>
                    </a:ext>
                  </a:extLst>
                </p:cNvPr>
                <p:cNvSpPr>
                  <a:spLocks noChangeShapeType="1"/>
                </p:cNvSpPr>
                <p:nvPr/>
              </p:nvSpPr>
              <p:spPr bwMode="auto">
                <a:xfrm flipV="1">
                  <a:off x="1296" y="1200"/>
                  <a:ext cx="0" cy="2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7432" name="Group 81">
                <a:extLst>
                  <a:ext uri="{FF2B5EF4-FFF2-40B4-BE49-F238E27FC236}">
                    <a16:creationId xmlns:a16="http://schemas.microsoft.com/office/drawing/2014/main" id="{C77BA7D5-EE34-524B-C58B-48A32B7A1810}"/>
                  </a:ext>
                </a:extLst>
              </p:cNvPr>
              <p:cNvGrpSpPr>
                <a:grpSpLocks/>
              </p:cNvGrpSpPr>
              <p:nvPr/>
            </p:nvGrpSpPr>
            <p:grpSpPr bwMode="auto">
              <a:xfrm rot="-6443003">
                <a:off x="2400" y="2638"/>
                <a:ext cx="1158" cy="463"/>
                <a:chOff x="2400" y="2638"/>
                <a:chExt cx="1158" cy="463"/>
              </a:xfrm>
            </p:grpSpPr>
            <p:sp>
              <p:nvSpPr>
                <p:cNvPr id="17433" name="Oval 82">
                  <a:extLst>
                    <a:ext uri="{FF2B5EF4-FFF2-40B4-BE49-F238E27FC236}">
                      <a16:creationId xmlns:a16="http://schemas.microsoft.com/office/drawing/2014/main" id="{60C13672-AE83-5881-5261-F1D06AD77A3C}"/>
                    </a:ext>
                  </a:extLst>
                </p:cNvPr>
                <p:cNvSpPr>
                  <a:spLocks noChangeArrowheads="1"/>
                </p:cNvSpPr>
                <p:nvPr/>
              </p:nvSpPr>
              <p:spPr bwMode="auto">
                <a:xfrm rot="-2086045">
                  <a:off x="2400" y="2709"/>
                  <a:ext cx="1158" cy="309"/>
                </a:xfrm>
                <a:prstGeom prst="ellipse">
                  <a:avLst/>
                </a:prstGeom>
                <a:noFill/>
                <a:ln w="2540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17434" name="Group 83">
                  <a:extLst>
                    <a:ext uri="{FF2B5EF4-FFF2-40B4-BE49-F238E27FC236}">
                      <a16:creationId xmlns:a16="http://schemas.microsoft.com/office/drawing/2014/main" id="{578292B5-C553-7EA5-96D6-809A11819B79}"/>
                    </a:ext>
                  </a:extLst>
                </p:cNvPr>
                <p:cNvGrpSpPr>
                  <a:grpSpLocks/>
                </p:cNvGrpSpPr>
                <p:nvPr/>
              </p:nvGrpSpPr>
              <p:grpSpPr bwMode="auto">
                <a:xfrm>
                  <a:off x="2598" y="2638"/>
                  <a:ext cx="747" cy="463"/>
                  <a:chOff x="1927" y="1752"/>
                  <a:chExt cx="1814" cy="1088"/>
                </a:xfrm>
              </p:grpSpPr>
              <p:sp>
                <p:nvSpPr>
                  <p:cNvPr id="17435" name="Oval 84">
                    <a:extLst>
                      <a:ext uri="{FF2B5EF4-FFF2-40B4-BE49-F238E27FC236}">
                        <a16:creationId xmlns:a16="http://schemas.microsoft.com/office/drawing/2014/main" id="{9A0F85C9-C3E1-ABC9-3A01-1DD1A7B70925}"/>
                      </a:ext>
                    </a:extLst>
                  </p:cNvPr>
                  <p:cNvSpPr>
                    <a:spLocks noChangeArrowheads="1"/>
                  </p:cNvSpPr>
                  <p:nvPr/>
                </p:nvSpPr>
                <p:spPr bwMode="auto">
                  <a:xfrm>
                    <a:off x="1927" y="270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36" name="Oval 85">
                    <a:extLst>
                      <a:ext uri="{FF2B5EF4-FFF2-40B4-BE49-F238E27FC236}">
                        <a16:creationId xmlns:a16="http://schemas.microsoft.com/office/drawing/2014/main" id="{A45371BE-412A-4308-1B12-27E4DDC0E96E}"/>
                      </a:ext>
                    </a:extLst>
                  </p:cNvPr>
                  <p:cNvSpPr>
                    <a:spLocks noChangeArrowheads="1"/>
                  </p:cNvSpPr>
                  <p:nvPr/>
                </p:nvSpPr>
                <p:spPr bwMode="auto">
                  <a:xfrm>
                    <a:off x="2109" y="261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37" name="Oval 86">
                    <a:extLst>
                      <a:ext uri="{FF2B5EF4-FFF2-40B4-BE49-F238E27FC236}">
                        <a16:creationId xmlns:a16="http://schemas.microsoft.com/office/drawing/2014/main" id="{01C4C3F9-934B-A300-FBD9-73EA487D64CC}"/>
                      </a:ext>
                    </a:extLst>
                  </p:cNvPr>
                  <p:cNvSpPr>
                    <a:spLocks noChangeArrowheads="1"/>
                  </p:cNvSpPr>
                  <p:nvPr/>
                </p:nvSpPr>
                <p:spPr bwMode="auto">
                  <a:xfrm>
                    <a:off x="2245" y="275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38" name="Oval 87">
                    <a:extLst>
                      <a:ext uri="{FF2B5EF4-FFF2-40B4-BE49-F238E27FC236}">
                        <a16:creationId xmlns:a16="http://schemas.microsoft.com/office/drawing/2014/main" id="{F2E97512-57B5-2FBB-0232-C2A7C0130C2B}"/>
                      </a:ext>
                    </a:extLst>
                  </p:cNvPr>
                  <p:cNvSpPr>
                    <a:spLocks noChangeArrowheads="1"/>
                  </p:cNvSpPr>
                  <p:nvPr/>
                </p:nvSpPr>
                <p:spPr bwMode="auto">
                  <a:xfrm>
                    <a:off x="224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39" name="Oval 88">
                    <a:extLst>
                      <a:ext uri="{FF2B5EF4-FFF2-40B4-BE49-F238E27FC236}">
                        <a16:creationId xmlns:a16="http://schemas.microsoft.com/office/drawing/2014/main" id="{17822228-B4F7-C6DE-A120-2BD476335C1D}"/>
                      </a:ext>
                    </a:extLst>
                  </p:cNvPr>
                  <p:cNvSpPr>
                    <a:spLocks noChangeArrowheads="1"/>
                  </p:cNvSpPr>
                  <p:nvPr/>
                </p:nvSpPr>
                <p:spPr bwMode="auto">
                  <a:xfrm>
                    <a:off x="2381"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40" name="Oval 89">
                    <a:extLst>
                      <a:ext uri="{FF2B5EF4-FFF2-40B4-BE49-F238E27FC236}">
                        <a16:creationId xmlns:a16="http://schemas.microsoft.com/office/drawing/2014/main" id="{5FF9C67E-11DC-ECA6-EAD6-D6C9AB855D19}"/>
                      </a:ext>
                    </a:extLst>
                  </p:cNvPr>
                  <p:cNvSpPr>
                    <a:spLocks noChangeArrowheads="1"/>
                  </p:cNvSpPr>
                  <p:nvPr/>
                </p:nvSpPr>
                <p:spPr bwMode="auto">
                  <a:xfrm>
                    <a:off x="2472"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41" name="Oval 90">
                    <a:extLst>
                      <a:ext uri="{FF2B5EF4-FFF2-40B4-BE49-F238E27FC236}">
                        <a16:creationId xmlns:a16="http://schemas.microsoft.com/office/drawing/2014/main" id="{AFC9D67D-FA15-EC8C-3898-2C5BE494524A}"/>
                      </a:ext>
                    </a:extLst>
                  </p:cNvPr>
                  <p:cNvSpPr>
                    <a:spLocks noChangeArrowheads="1"/>
                  </p:cNvSpPr>
                  <p:nvPr/>
                </p:nvSpPr>
                <p:spPr bwMode="auto">
                  <a:xfrm>
                    <a:off x="2653"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42" name="Oval 91">
                    <a:extLst>
                      <a:ext uri="{FF2B5EF4-FFF2-40B4-BE49-F238E27FC236}">
                        <a16:creationId xmlns:a16="http://schemas.microsoft.com/office/drawing/2014/main" id="{70B6B771-0493-E656-3BAC-E51A48BB8882}"/>
                      </a:ext>
                    </a:extLst>
                  </p:cNvPr>
                  <p:cNvSpPr>
                    <a:spLocks noChangeArrowheads="1"/>
                  </p:cNvSpPr>
                  <p:nvPr/>
                </p:nvSpPr>
                <p:spPr bwMode="auto">
                  <a:xfrm>
                    <a:off x="2699" y="234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43" name="Oval 92">
                    <a:extLst>
                      <a:ext uri="{FF2B5EF4-FFF2-40B4-BE49-F238E27FC236}">
                        <a16:creationId xmlns:a16="http://schemas.microsoft.com/office/drawing/2014/main" id="{AE023E16-443F-40B5-D8C9-5EA41D1DCB10}"/>
                      </a:ext>
                    </a:extLst>
                  </p:cNvPr>
                  <p:cNvSpPr>
                    <a:spLocks noChangeArrowheads="1"/>
                  </p:cNvSpPr>
                  <p:nvPr/>
                </p:nvSpPr>
                <p:spPr bwMode="auto">
                  <a:xfrm>
                    <a:off x="2517"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44" name="Oval 93">
                    <a:extLst>
                      <a:ext uri="{FF2B5EF4-FFF2-40B4-BE49-F238E27FC236}">
                        <a16:creationId xmlns:a16="http://schemas.microsoft.com/office/drawing/2014/main" id="{16B861B1-E911-594F-BA97-005235E5EFF2}"/>
                      </a:ext>
                    </a:extLst>
                  </p:cNvPr>
                  <p:cNvSpPr>
                    <a:spLocks noChangeArrowheads="1"/>
                  </p:cNvSpPr>
                  <p:nvPr/>
                </p:nvSpPr>
                <p:spPr bwMode="auto">
                  <a:xfrm>
                    <a:off x="3016"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45" name="Oval 94">
                    <a:extLst>
                      <a:ext uri="{FF2B5EF4-FFF2-40B4-BE49-F238E27FC236}">
                        <a16:creationId xmlns:a16="http://schemas.microsoft.com/office/drawing/2014/main" id="{DD214400-676D-8A78-496B-D18E4E085DF6}"/>
                      </a:ext>
                    </a:extLst>
                  </p:cNvPr>
                  <p:cNvSpPr>
                    <a:spLocks noChangeArrowheads="1"/>
                  </p:cNvSpPr>
                  <p:nvPr/>
                </p:nvSpPr>
                <p:spPr bwMode="auto">
                  <a:xfrm>
                    <a:off x="2789" y="1933"/>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46" name="Oval 95">
                    <a:extLst>
                      <a:ext uri="{FF2B5EF4-FFF2-40B4-BE49-F238E27FC236}">
                        <a16:creationId xmlns:a16="http://schemas.microsoft.com/office/drawing/2014/main" id="{102C5636-6474-FAB8-5577-1C6E9977B71F}"/>
                      </a:ext>
                    </a:extLst>
                  </p:cNvPr>
                  <p:cNvSpPr>
                    <a:spLocks noChangeArrowheads="1"/>
                  </p:cNvSpPr>
                  <p:nvPr/>
                </p:nvSpPr>
                <p:spPr bwMode="auto">
                  <a:xfrm>
                    <a:off x="2880"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47" name="Oval 96">
                    <a:extLst>
                      <a:ext uri="{FF2B5EF4-FFF2-40B4-BE49-F238E27FC236}">
                        <a16:creationId xmlns:a16="http://schemas.microsoft.com/office/drawing/2014/main" id="{0FF9A978-A414-A00F-45E0-3060502FAE14}"/>
                      </a:ext>
                    </a:extLst>
                  </p:cNvPr>
                  <p:cNvSpPr>
                    <a:spLocks noChangeArrowheads="1"/>
                  </p:cNvSpPr>
                  <p:nvPr/>
                </p:nvSpPr>
                <p:spPr bwMode="auto">
                  <a:xfrm>
                    <a:off x="2699" y="2115"/>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48" name="Oval 97">
                    <a:extLst>
                      <a:ext uri="{FF2B5EF4-FFF2-40B4-BE49-F238E27FC236}">
                        <a16:creationId xmlns:a16="http://schemas.microsoft.com/office/drawing/2014/main" id="{6EAD8A81-E4E5-2995-AD88-BE2CE55E6CBA}"/>
                      </a:ext>
                    </a:extLst>
                  </p:cNvPr>
                  <p:cNvSpPr>
                    <a:spLocks noChangeArrowheads="1"/>
                  </p:cNvSpPr>
                  <p:nvPr/>
                </p:nvSpPr>
                <p:spPr bwMode="auto">
                  <a:xfrm>
                    <a:off x="292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49" name="Oval 98">
                    <a:extLst>
                      <a:ext uri="{FF2B5EF4-FFF2-40B4-BE49-F238E27FC236}">
                        <a16:creationId xmlns:a16="http://schemas.microsoft.com/office/drawing/2014/main" id="{482015B6-C0D0-5F19-B609-AD789E080FFE}"/>
                      </a:ext>
                    </a:extLst>
                  </p:cNvPr>
                  <p:cNvSpPr>
                    <a:spLocks noChangeArrowheads="1"/>
                  </p:cNvSpPr>
                  <p:nvPr/>
                </p:nvSpPr>
                <p:spPr bwMode="auto">
                  <a:xfrm>
                    <a:off x="3016" y="2296"/>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50" name="Oval 99">
                    <a:extLst>
                      <a:ext uri="{FF2B5EF4-FFF2-40B4-BE49-F238E27FC236}">
                        <a16:creationId xmlns:a16="http://schemas.microsoft.com/office/drawing/2014/main" id="{4C2A9DCA-0BCA-ED98-41E8-4C0AC4DD87B5}"/>
                      </a:ext>
                    </a:extLst>
                  </p:cNvPr>
                  <p:cNvSpPr>
                    <a:spLocks noChangeArrowheads="1"/>
                  </p:cNvSpPr>
                  <p:nvPr/>
                </p:nvSpPr>
                <p:spPr bwMode="auto">
                  <a:xfrm>
                    <a:off x="3107"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51" name="Oval 100">
                    <a:extLst>
                      <a:ext uri="{FF2B5EF4-FFF2-40B4-BE49-F238E27FC236}">
                        <a16:creationId xmlns:a16="http://schemas.microsoft.com/office/drawing/2014/main" id="{8567B033-27A0-D3A4-C107-1EFF1CB60A92}"/>
                      </a:ext>
                    </a:extLst>
                  </p:cNvPr>
                  <p:cNvSpPr>
                    <a:spLocks noChangeArrowheads="1"/>
                  </p:cNvSpPr>
                  <p:nvPr/>
                </p:nvSpPr>
                <p:spPr bwMode="auto">
                  <a:xfrm>
                    <a:off x="3198"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52" name="Oval 101">
                    <a:extLst>
                      <a:ext uri="{FF2B5EF4-FFF2-40B4-BE49-F238E27FC236}">
                        <a16:creationId xmlns:a16="http://schemas.microsoft.com/office/drawing/2014/main" id="{D2328A3F-07EE-B7DB-26D6-8390ED5C90D1}"/>
                      </a:ext>
                    </a:extLst>
                  </p:cNvPr>
                  <p:cNvSpPr>
                    <a:spLocks noChangeArrowheads="1"/>
                  </p:cNvSpPr>
                  <p:nvPr/>
                </p:nvSpPr>
                <p:spPr bwMode="auto">
                  <a:xfrm>
                    <a:off x="3243" y="175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53" name="Oval 102">
                    <a:extLst>
                      <a:ext uri="{FF2B5EF4-FFF2-40B4-BE49-F238E27FC236}">
                        <a16:creationId xmlns:a16="http://schemas.microsoft.com/office/drawing/2014/main" id="{7A386AA9-F3B9-72D0-33F2-C6F4CC74414A}"/>
                      </a:ext>
                    </a:extLst>
                  </p:cNvPr>
                  <p:cNvSpPr>
                    <a:spLocks noChangeArrowheads="1"/>
                  </p:cNvSpPr>
                  <p:nvPr/>
                </p:nvSpPr>
                <p:spPr bwMode="auto">
                  <a:xfrm>
                    <a:off x="3061" y="1797"/>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54" name="Oval 103">
                    <a:extLst>
                      <a:ext uri="{FF2B5EF4-FFF2-40B4-BE49-F238E27FC236}">
                        <a16:creationId xmlns:a16="http://schemas.microsoft.com/office/drawing/2014/main" id="{CEBDB2AB-08AA-D2CE-E0ED-0C0332EDBA2F}"/>
                      </a:ext>
                    </a:extLst>
                  </p:cNvPr>
                  <p:cNvSpPr>
                    <a:spLocks noChangeArrowheads="1"/>
                  </p:cNvSpPr>
                  <p:nvPr/>
                </p:nvSpPr>
                <p:spPr bwMode="auto">
                  <a:xfrm>
                    <a:off x="3379" y="206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55" name="Oval 104">
                    <a:extLst>
                      <a:ext uri="{FF2B5EF4-FFF2-40B4-BE49-F238E27FC236}">
                        <a16:creationId xmlns:a16="http://schemas.microsoft.com/office/drawing/2014/main" id="{490DD7DF-1BC4-A95A-CF81-F0EEC6110726}"/>
                      </a:ext>
                    </a:extLst>
                  </p:cNvPr>
                  <p:cNvSpPr>
                    <a:spLocks noChangeArrowheads="1"/>
                  </p:cNvSpPr>
                  <p:nvPr/>
                </p:nvSpPr>
                <p:spPr bwMode="auto">
                  <a:xfrm>
                    <a:off x="3288"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56" name="Oval 105">
                    <a:extLst>
                      <a:ext uri="{FF2B5EF4-FFF2-40B4-BE49-F238E27FC236}">
                        <a16:creationId xmlns:a16="http://schemas.microsoft.com/office/drawing/2014/main" id="{3975B15B-FDA3-26AB-110B-498C3EC474F8}"/>
                      </a:ext>
                    </a:extLst>
                  </p:cNvPr>
                  <p:cNvSpPr>
                    <a:spLocks noChangeArrowheads="1"/>
                  </p:cNvSpPr>
                  <p:nvPr/>
                </p:nvSpPr>
                <p:spPr bwMode="auto">
                  <a:xfrm>
                    <a:off x="3651" y="188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grpSp>
        <p:sp>
          <p:nvSpPr>
            <p:cNvPr id="17430" name="Text Box 106">
              <a:extLst>
                <a:ext uri="{FF2B5EF4-FFF2-40B4-BE49-F238E27FC236}">
                  <a16:creationId xmlns:a16="http://schemas.microsoft.com/office/drawing/2014/main" id="{FCE8B1BD-7B39-AE65-B47B-1384EDC0F647}"/>
                </a:ext>
              </a:extLst>
            </p:cNvPr>
            <p:cNvSpPr txBox="1">
              <a:spLocks noChangeArrowheads="1"/>
            </p:cNvSpPr>
            <p:nvPr/>
          </p:nvSpPr>
          <p:spPr bwMode="auto">
            <a:xfrm>
              <a:off x="960" y="360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rPr>
                <a:t>r&lt;0</a:t>
              </a:r>
            </a:p>
          </p:txBody>
        </p:sp>
      </p:grpSp>
      <p:grpSp>
        <p:nvGrpSpPr>
          <p:cNvPr id="19" name="Group 107">
            <a:extLst>
              <a:ext uri="{FF2B5EF4-FFF2-40B4-BE49-F238E27FC236}">
                <a16:creationId xmlns:a16="http://schemas.microsoft.com/office/drawing/2014/main" id="{CA4DD8C1-4802-F0BF-3D78-A44D2D501FB3}"/>
              </a:ext>
            </a:extLst>
          </p:cNvPr>
          <p:cNvGrpSpPr>
            <a:grpSpLocks/>
          </p:cNvGrpSpPr>
          <p:nvPr/>
        </p:nvGrpSpPr>
        <p:grpSpPr bwMode="auto">
          <a:xfrm>
            <a:off x="5365750" y="4125914"/>
            <a:ext cx="2101850" cy="2046287"/>
            <a:chOff x="2420" y="2599"/>
            <a:chExt cx="1324" cy="1289"/>
          </a:xfrm>
        </p:grpSpPr>
        <p:grpSp>
          <p:nvGrpSpPr>
            <p:cNvPr id="17417" name="Group 108">
              <a:extLst>
                <a:ext uri="{FF2B5EF4-FFF2-40B4-BE49-F238E27FC236}">
                  <a16:creationId xmlns:a16="http://schemas.microsoft.com/office/drawing/2014/main" id="{3D225B35-1006-BD31-5A3F-8B71D4F897DA}"/>
                </a:ext>
              </a:extLst>
            </p:cNvPr>
            <p:cNvGrpSpPr>
              <a:grpSpLocks/>
            </p:cNvGrpSpPr>
            <p:nvPr/>
          </p:nvGrpSpPr>
          <p:grpSpPr bwMode="auto">
            <a:xfrm>
              <a:off x="2420" y="2599"/>
              <a:ext cx="1324" cy="960"/>
              <a:chOff x="4128" y="2304"/>
              <a:chExt cx="1324" cy="960"/>
            </a:xfrm>
          </p:grpSpPr>
          <p:grpSp>
            <p:nvGrpSpPr>
              <p:cNvPr id="17419" name="Group 109">
                <a:extLst>
                  <a:ext uri="{FF2B5EF4-FFF2-40B4-BE49-F238E27FC236}">
                    <a16:creationId xmlns:a16="http://schemas.microsoft.com/office/drawing/2014/main" id="{205A5735-FFA7-4A4D-D569-888092EAB0EE}"/>
                  </a:ext>
                </a:extLst>
              </p:cNvPr>
              <p:cNvGrpSpPr>
                <a:grpSpLocks/>
              </p:cNvGrpSpPr>
              <p:nvPr/>
            </p:nvGrpSpPr>
            <p:grpSpPr bwMode="auto">
              <a:xfrm>
                <a:off x="4128" y="2304"/>
                <a:ext cx="1324" cy="960"/>
                <a:chOff x="1296" y="1200"/>
                <a:chExt cx="3216" cy="2256"/>
              </a:xfrm>
            </p:grpSpPr>
            <p:sp>
              <p:nvSpPr>
                <p:cNvPr id="17427" name="Line 110">
                  <a:extLst>
                    <a:ext uri="{FF2B5EF4-FFF2-40B4-BE49-F238E27FC236}">
                      <a16:creationId xmlns:a16="http://schemas.microsoft.com/office/drawing/2014/main" id="{8C9835AE-50FC-88FD-E6BF-7198D53238B6}"/>
                    </a:ext>
                  </a:extLst>
                </p:cNvPr>
                <p:cNvSpPr>
                  <a:spLocks noChangeShapeType="1"/>
                </p:cNvSpPr>
                <p:nvPr/>
              </p:nvSpPr>
              <p:spPr bwMode="auto">
                <a:xfrm>
                  <a:off x="1296" y="3456"/>
                  <a:ext cx="3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8" name="Line 111">
                  <a:extLst>
                    <a:ext uri="{FF2B5EF4-FFF2-40B4-BE49-F238E27FC236}">
                      <a16:creationId xmlns:a16="http://schemas.microsoft.com/office/drawing/2014/main" id="{55E073C1-1D5B-CE4F-7936-9A647767452B}"/>
                    </a:ext>
                  </a:extLst>
                </p:cNvPr>
                <p:cNvSpPr>
                  <a:spLocks noChangeShapeType="1"/>
                </p:cNvSpPr>
                <p:nvPr/>
              </p:nvSpPr>
              <p:spPr bwMode="auto">
                <a:xfrm flipV="1">
                  <a:off x="1296" y="1200"/>
                  <a:ext cx="0" cy="2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7420" name="Group 112">
                <a:extLst>
                  <a:ext uri="{FF2B5EF4-FFF2-40B4-BE49-F238E27FC236}">
                    <a16:creationId xmlns:a16="http://schemas.microsoft.com/office/drawing/2014/main" id="{C9683CED-DABB-E101-A244-59464CA673BB}"/>
                  </a:ext>
                </a:extLst>
              </p:cNvPr>
              <p:cNvGrpSpPr>
                <a:grpSpLocks/>
              </p:cNvGrpSpPr>
              <p:nvPr/>
            </p:nvGrpSpPr>
            <p:grpSpPr bwMode="auto">
              <a:xfrm rot="-5137837">
                <a:off x="4348" y="2496"/>
                <a:ext cx="517" cy="576"/>
                <a:chOff x="1019" y="1296"/>
                <a:chExt cx="517" cy="576"/>
              </a:xfrm>
            </p:grpSpPr>
            <p:sp>
              <p:nvSpPr>
                <p:cNvPr id="17421" name="Oval 113">
                  <a:extLst>
                    <a:ext uri="{FF2B5EF4-FFF2-40B4-BE49-F238E27FC236}">
                      <a16:creationId xmlns:a16="http://schemas.microsoft.com/office/drawing/2014/main" id="{2E8AD4B1-FE71-8CD2-64BA-8CD2C22335CA}"/>
                    </a:ext>
                  </a:extLst>
                </p:cNvPr>
                <p:cNvSpPr>
                  <a:spLocks noChangeArrowheads="1"/>
                </p:cNvSpPr>
                <p:nvPr/>
              </p:nvSpPr>
              <p:spPr bwMode="auto">
                <a:xfrm>
                  <a:off x="1499" y="1296"/>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22" name="Oval 114">
                  <a:extLst>
                    <a:ext uri="{FF2B5EF4-FFF2-40B4-BE49-F238E27FC236}">
                      <a16:creationId xmlns:a16="http://schemas.microsoft.com/office/drawing/2014/main" id="{15FA1610-AA9E-66ED-2C78-277F23230E9D}"/>
                    </a:ext>
                  </a:extLst>
                </p:cNvPr>
                <p:cNvSpPr>
                  <a:spLocks noChangeArrowheads="1"/>
                </p:cNvSpPr>
                <p:nvPr/>
              </p:nvSpPr>
              <p:spPr bwMode="auto">
                <a:xfrm>
                  <a:off x="1403" y="1392"/>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23" name="Oval 115">
                  <a:extLst>
                    <a:ext uri="{FF2B5EF4-FFF2-40B4-BE49-F238E27FC236}">
                      <a16:creationId xmlns:a16="http://schemas.microsoft.com/office/drawing/2014/main" id="{1FA06647-1FA1-D332-8A51-93724511D9AB}"/>
                    </a:ext>
                  </a:extLst>
                </p:cNvPr>
                <p:cNvSpPr>
                  <a:spLocks noChangeArrowheads="1"/>
                </p:cNvSpPr>
                <p:nvPr/>
              </p:nvSpPr>
              <p:spPr bwMode="auto">
                <a:xfrm>
                  <a:off x="1296" y="1536"/>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24" name="Oval 116">
                  <a:extLst>
                    <a:ext uri="{FF2B5EF4-FFF2-40B4-BE49-F238E27FC236}">
                      <a16:creationId xmlns:a16="http://schemas.microsoft.com/office/drawing/2014/main" id="{0FE2711F-8919-F639-D13D-665D151C1163}"/>
                    </a:ext>
                  </a:extLst>
                </p:cNvPr>
                <p:cNvSpPr>
                  <a:spLocks noChangeArrowheads="1"/>
                </p:cNvSpPr>
                <p:nvPr/>
              </p:nvSpPr>
              <p:spPr bwMode="auto">
                <a:xfrm>
                  <a:off x="1200" y="1632"/>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25" name="Oval 117">
                  <a:extLst>
                    <a:ext uri="{FF2B5EF4-FFF2-40B4-BE49-F238E27FC236}">
                      <a16:creationId xmlns:a16="http://schemas.microsoft.com/office/drawing/2014/main" id="{914B7737-E62E-7480-1193-C4389A332D87}"/>
                    </a:ext>
                  </a:extLst>
                </p:cNvPr>
                <p:cNvSpPr>
                  <a:spLocks noChangeArrowheads="1"/>
                </p:cNvSpPr>
                <p:nvPr/>
              </p:nvSpPr>
              <p:spPr bwMode="auto">
                <a:xfrm>
                  <a:off x="1115" y="1738"/>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426" name="Oval 118">
                  <a:extLst>
                    <a:ext uri="{FF2B5EF4-FFF2-40B4-BE49-F238E27FC236}">
                      <a16:creationId xmlns:a16="http://schemas.microsoft.com/office/drawing/2014/main" id="{AAFAB0FE-C7AB-C53D-8314-85EB9C944E2A}"/>
                    </a:ext>
                  </a:extLst>
                </p:cNvPr>
                <p:cNvSpPr>
                  <a:spLocks noChangeArrowheads="1"/>
                </p:cNvSpPr>
                <p:nvPr/>
              </p:nvSpPr>
              <p:spPr bwMode="auto">
                <a:xfrm>
                  <a:off x="1019" y="1834"/>
                  <a:ext cx="37" cy="38"/>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sp>
          <p:nvSpPr>
            <p:cNvPr id="17418" name="Text Box 119">
              <a:extLst>
                <a:ext uri="{FF2B5EF4-FFF2-40B4-BE49-F238E27FC236}">
                  <a16:creationId xmlns:a16="http://schemas.microsoft.com/office/drawing/2014/main" id="{52946959-87E7-8C32-38EE-6499703D5177}"/>
                </a:ext>
              </a:extLst>
            </p:cNvPr>
            <p:cNvSpPr txBox="1">
              <a:spLocks noChangeArrowheads="1"/>
            </p:cNvSpPr>
            <p:nvPr/>
          </p:nvSpPr>
          <p:spPr bwMode="auto">
            <a:xfrm>
              <a:off x="2784" y="360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rPr>
                <a:t>r=-1</a:t>
              </a:r>
            </a:p>
          </p:txBody>
        </p:sp>
      </p:grpSp>
      <p:cxnSp>
        <p:nvCxnSpPr>
          <p:cNvPr id="121" name="Straight Connector 120">
            <a:extLst>
              <a:ext uri="{FF2B5EF4-FFF2-40B4-BE49-F238E27FC236}">
                <a16:creationId xmlns:a16="http://schemas.microsoft.com/office/drawing/2014/main" id="{5F4504D1-ADF2-CE5A-EAF3-41097A1BD69F}"/>
              </a:ext>
            </a:extLst>
          </p:cNvPr>
          <p:cNvCxnSpPr/>
          <p:nvPr/>
        </p:nvCxnSpPr>
        <p:spPr>
          <a:xfrm>
            <a:off x="8310564" y="2571750"/>
            <a:ext cx="15001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B1FCDE9-3FE0-9D3B-1549-DF224A1ECF3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180760C5-586A-A551-074C-313FB208D98A}"/>
              </a:ext>
            </a:extLst>
          </p:cNvPr>
          <p:cNvPicPr>
            <a:picLocks noChangeAspect="1"/>
          </p:cNvPicPr>
          <p:nvPr/>
        </p:nvPicPr>
        <p:blipFill>
          <a:blip r:embed="rId2"/>
          <a:stretch>
            <a:fillRect/>
          </a:stretch>
        </p:blipFill>
        <p:spPr>
          <a:xfrm>
            <a:off x="11002592" y="6132435"/>
            <a:ext cx="976144" cy="658941"/>
          </a:xfrm>
          <a:prstGeom prst="rect">
            <a:avLst/>
          </a:prstGeom>
          <a:ln>
            <a:solidFill>
              <a:srgbClr val="7E001B"/>
            </a:solidFill>
          </a:ln>
        </p:spPr>
      </p:pic>
      <p:sp>
        <p:nvSpPr>
          <p:cNvPr id="7" name="TextBox 6">
            <a:extLst>
              <a:ext uri="{FF2B5EF4-FFF2-40B4-BE49-F238E27FC236}">
                <a16:creationId xmlns:a16="http://schemas.microsoft.com/office/drawing/2014/main" id="{7631207B-3A07-152B-1B34-3DD6A1672555}"/>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sp>
        <p:nvSpPr>
          <p:cNvPr id="3" name="Content Placeholder 2">
            <a:extLst>
              <a:ext uri="{FF2B5EF4-FFF2-40B4-BE49-F238E27FC236}">
                <a16:creationId xmlns:a16="http://schemas.microsoft.com/office/drawing/2014/main" id="{87B06F52-D430-C9C8-3716-3A910B15A5FD}"/>
              </a:ext>
            </a:extLst>
          </p:cNvPr>
          <p:cNvSpPr>
            <a:spLocks noGrp="1"/>
          </p:cNvSpPr>
          <p:nvPr>
            <p:ph sz="half" idx="1"/>
          </p:nvPr>
        </p:nvSpPr>
        <p:spPr>
          <a:xfrm>
            <a:off x="8021594" y="4164941"/>
            <a:ext cx="4071551" cy="1664786"/>
          </a:xfrm>
        </p:spPr>
        <p:txBody>
          <a:bodyPr>
            <a:normAutofit fontScale="92500"/>
          </a:bodyPr>
          <a:lstStyle/>
          <a:p>
            <a:r>
              <a:rPr lang="sr-Cyrl-RS" dirty="0"/>
              <a:t>Позитивна корелација</a:t>
            </a:r>
          </a:p>
          <a:p>
            <a:r>
              <a:rPr lang="sr-Cyrl-RS" dirty="0"/>
              <a:t>Негативна корелација</a:t>
            </a:r>
          </a:p>
          <a:p>
            <a:r>
              <a:rPr lang="sr-Cyrl-RS" dirty="0"/>
              <a:t>Нема корелације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1772B-26F7-7A0D-C784-57A34B6A7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1B608-7806-D5D4-88DF-ACFB57A02063}"/>
              </a:ext>
            </a:extLst>
          </p:cNvPr>
          <p:cNvSpPr>
            <a:spLocks noGrp="1"/>
          </p:cNvSpPr>
          <p:nvPr>
            <p:ph type="title"/>
          </p:nvPr>
        </p:nvSpPr>
        <p:spPr/>
        <p:txBody>
          <a:bodyPr/>
          <a:lstStyle/>
          <a:p>
            <a:r>
              <a:rPr lang="sr-Cyrl-RS" dirty="0"/>
              <a:t>(Браве)-</a:t>
            </a:r>
            <a:r>
              <a:rPr lang="sr-Cyrl-RS" dirty="0" err="1"/>
              <a:t>Пирсонов</a:t>
            </a:r>
            <a:r>
              <a:rPr lang="sr-Cyrl-RS" dirty="0"/>
              <a:t> коефицијент линеарне корелације</a:t>
            </a:r>
            <a:endParaRPr lang="en-GB" dirty="0"/>
          </a:p>
        </p:txBody>
      </p:sp>
      <p:cxnSp>
        <p:nvCxnSpPr>
          <p:cNvPr id="8" name="Straight Connector 7">
            <a:extLst>
              <a:ext uri="{FF2B5EF4-FFF2-40B4-BE49-F238E27FC236}">
                <a16:creationId xmlns:a16="http://schemas.microsoft.com/office/drawing/2014/main" id="{6D5226BB-4B45-89D5-4B5D-DD434389A16E}"/>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B40DA8A-145B-C9C6-1A4F-6F459633693B}"/>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10" name="TextBox 9">
            <a:extLst>
              <a:ext uri="{FF2B5EF4-FFF2-40B4-BE49-F238E27FC236}">
                <a16:creationId xmlns:a16="http://schemas.microsoft.com/office/drawing/2014/main" id="{E527F7E3-AF0F-7D0A-B7B4-B123209B0488}"/>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grpSp>
        <p:nvGrpSpPr>
          <p:cNvPr id="19" name="Group 3">
            <a:extLst>
              <a:ext uri="{FF2B5EF4-FFF2-40B4-BE49-F238E27FC236}">
                <a16:creationId xmlns:a16="http://schemas.microsoft.com/office/drawing/2014/main" id="{7E71D367-99D1-090E-337D-28F8C3060433}"/>
              </a:ext>
            </a:extLst>
          </p:cNvPr>
          <p:cNvGrpSpPr>
            <a:grpSpLocks/>
          </p:cNvGrpSpPr>
          <p:nvPr/>
        </p:nvGrpSpPr>
        <p:grpSpPr bwMode="auto">
          <a:xfrm>
            <a:off x="3242973" y="2096290"/>
            <a:ext cx="5105400" cy="3581400"/>
            <a:chOff x="1296" y="1200"/>
            <a:chExt cx="3216" cy="2256"/>
          </a:xfrm>
        </p:grpSpPr>
        <p:sp>
          <p:nvSpPr>
            <p:cNvPr id="20" name="Line 4">
              <a:extLst>
                <a:ext uri="{FF2B5EF4-FFF2-40B4-BE49-F238E27FC236}">
                  <a16:creationId xmlns:a16="http://schemas.microsoft.com/office/drawing/2014/main" id="{ABA60F82-FBDB-D0D6-4DFA-AB94D897B493}"/>
                </a:ext>
              </a:extLst>
            </p:cNvPr>
            <p:cNvSpPr>
              <a:spLocks noChangeShapeType="1"/>
            </p:cNvSpPr>
            <p:nvPr/>
          </p:nvSpPr>
          <p:spPr bwMode="auto">
            <a:xfrm>
              <a:off x="1296" y="3456"/>
              <a:ext cx="3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1" name="Line 5">
              <a:extLst>
                <a:ext uri="{FF2B5EF4-FFF2-40B4-BE49-F238E27FC236}">
                  <a16:creationId xmlns:a16="http://schemas.microsoft.com/office/drawing/2014/main" id="{F81851D8-E21A-B88C-3969-9F5D067FDE5F}"/>
                </a:ext>
              </a:extLst>
            </p:cNvPr>
            <p:cNvSpPr>
              <a:spLocks noChangeShapeType="1"/>
            </p:cNvSpPr>
            <p:nvPr/>
          </p:nvSpPr>
          <p:spPr bwMode="auto">
            <a:xfrm flipV="1">
              <a:off x="1296" y="1200"/>
              <a:ext cx="0" cy="2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2" name="Oval 6">
            <a:extLst>
              <a:ext uri="{FF2B5EF4-FFF2-40B4-BE49-F238E27FC236}">
                <a16:creationId xmlns:a16="http://schemas.microsoft.com/office/drawing/2014/main" id="{331567A3-D1BF-4EA7-496A-55921C6111FB}"/>
              </a:ext>
            </a:extLst>
          </p:cNvPr>
          <p:cNvSpPr>
            <a:spLocks noChangeArrowheads="1"/>
          </p:cNvSpPr>
          <p:nvPr/>
        </p:nvSpPr>
        <p:spPr bwMode="auto">
          <a:xfrm rot="19513955">
            <a:off x="3166773" y="3429790"/>
            <a:ext cx="4464050" cy="1152525"/>
          </a:xfrm>
          <a:prstGeom prst="ellipse">
            <a:avLst/>
          </a:prstGeom>
          <a:noFill/>
          <a:ln w="25400">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23" name="Group 7">
            <a:extLst>
              <a:ext uri="{FF2B5EF4-FFF2-40B4-BE49-F238E27FC236}">
                <a16:creationId xmlns:a16="http://schemas.microsoft.com/office/drawing/2014/main" id="{2B186145-BD6B-1B83-9A6E-AF766F3DB783}"/>
              </a:ext>
            </a:extLst>
          </p:cNvPr>
          <p:cNvGrpSpPr>
            <a:grpSpLocks/>
          </p:cNvGrpSpPr>
          <p:nvPr/>
        </p:nvGrpSpPr>
        <p:grpSpPr bwMode="auto">
          <a:xfrm>
            <a:off x="3928773" y="3163090"/>
            <a:ext cx="2879725" cy="1727200"/>
            <a:chOff x="1927" y="1752"/>
            <a:chExt cx="1814" cy="1088"/>
          </a:xfrm>
          <a:solidFill>
            <a:srgbClr val="A04561"/>
          </a:solidFill>
        </p:grpSpPr>
        <p:sp>
          <p:nvSpPr>
            <p:cNvPr id="24" name="Oval 8">
              <a:extLst>
                <a:ext uri="{FF2B5EF4-FFF2-40B4-BE49-F238E27FC236}">
                  <a16:creationId xmlns:a16="http://schemas.microsoft.com/office/drawing/2014/main" id="{EF18041F-96DB-4B27-09BB-71142C306B5B}"/>
                </a:ext>
              </a:extLst>
            </p:cNvPr>
            <p:cNvSpPr>
              <a:spLocks noChangeArrowheads="1"/>
            </p:cNvSpPr>
            <p:nvPr/>
          </p:nvSpPr>
          <p:spPr bwMode="auto">
            <a:xfrm>
              <a:off x="1927" y="2704"/>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 name="Oval 9">
              <a:extLst>
                <a:ext uri="{FF2B5EF4-FFF2-40B4-BE49-F238E27FC236}">
                  <a16:creationId xmlns:a16="http://schemas.microsoft.com/office/drawing/2014/main" id="{77A94BC7-76E6-A0C0-16AA-B5D5CA4F48CF}"/>
                </a:ext>
              </a:extLst>
            </p:cNvPr>
            <p:cNvSpPr>
              <a:spLocks noChangeArrowheads="1"/>
            </p:cNvSpPr>
            <p:nvPr/>
          </p:nvSpPr>
          <p:spPr bwMode="auto">
            <a:xfrm>
              <a:off x="2109" y="2614"/>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 name="Oval 10">
              <a:extLst>
                <a:ext uri="{FF2B5EF4-FFF2-40B4-BE49-F238E27FC236}">
                  <a16:creationId xmlns:a16="http://schemas.microsoft.com/office/drawing/2014/main" id="{311E13AE-0113-665B-9785-B1E557F0DFA8}"/>
                </a:ext>
              </a:extLst>
            </p:cNvPr>
            <p:cNvSpPr>
              <a:spLocks noChangeArrowheads="1"/>
            </p:cNvSpPr>
            <p:nvPr/>
          </p:nvSpPr>
          <p:spPr bwMode="auto">
            <a:xfrm>
              <a:off x="2245" y="2750"/>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7" name="Oval 11">
              <a:extLst>
                <a:ext uri="{FF2B5EF4-FFF2-40B4-BE49-F238E27FC236}">
                  <a16:creationId xmlns:a16="http://schemas.microsoft.com/office/drawing/2014/main" id="{CCA9714B-1C6B-CF18-C0F7-D34DDEA1E592}"/>
                </a:ext>
              </a:extLst>
            </p:cNvPr>
            <p:cNvSpPr>
              <a:spLocks noChangeArrowheads="1"/>
            </p:cNvSpPr>
            <p:nvPr/>
          </p:nvSpPr>
          <p:spPr bwMode="auto">
            <a:xfrm>
              <a:off x="2245" y="243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8" name="Oval 12">
              <a:extLst>
                <a:ext uri="{FF2B5EF4-FFF2-40B4-BE49-F238E27FC236}">
                  <a16:creationId xmlns:a16="http://schemas.microsoft.com/office/drawing/2014/main" id="{E6470F9B-80B2-21D1-FD9D-FEB02B25388A}"/>
                </a:ext>
              </a:extLst>
            </p:cNvPr>
            <p:cNvSpPr>
              <a:spLocks noChangeArrowheads="1"/>
            </p:cNvSpPr>
            <p:nvPr/>
          </p:nvSpPr>
          <p:spPr bwMode="auto">
            <a:xfrm>
              <a:off x="2381" y="2568"/>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9" name="Oval 13">
              <a:extLst>
                <a:ext uri="{FF2B5EF4-FFF2-40B4-BE49-F238E27FC236}">
                  <a16:creationId xmlns:a16="http://schemas.microsoft.com/office/drawing/2014/main" id="{C06FE7B8-0797-16AB-F43C-7C90E7648323}"/>
                </a:ext>
              </a:extLst>
            </p:cNvPr>
            <p:cNvSpPr>
              <a:spLocks noChangeArrowheads="1"/>
            </p:cNvSpPr>
            <p:nvPr/>
          </p:nvSpPr>
          <p:spPr bwMode="auto">
            <a:xfrm>
              <a:off x="2472" y="243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 name="Oval 14">
              <a:extLst>
                <a:ext uri="{FF2B5EF4-FFF2-40B4-BE49-F238E27FC236}">
                  <a16:creationId xmlns:a16="http://schemas.microsoft.com/office/drawing/2014/main" id="{8ED58BBF-0028-97A2-7B3F-4C0F5FBD3B8B}"/>
                </a:ext>
              </a:extLst>
            </p:cNvPr>
            <p:cNvSpPr>
              <a:spLocks noChangeArrowheads="1"/>
            </p:cNvSpPr>
            <p:nvPr/>
          </p:nvSpPr>
          <p:spPr bwMode="auto">
            <a:xfrm>
              <a:off x="2653" y="2568"/>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1" name="Oval 15">
              <a:extLst>
                <a:ext uri="{FF2B5EF4-FFF2-40B4-BE49-F238E27FC236}">
                  <a16:creationId xmlns:a16="http://schemas.microsoft.com/office/drawing/2014/main" id="{5F97C8F5-AB2F-0B57-17EF-46021D4CD43D}"/>
                </a:ext>
              </a:extLst>
            </p:cNvPr>
            <p:cNvSpPr>
              <a:spLocks noChangeArrowheads="1"/>
            </p:cNvSpPr>
            <p:nvPr/>
          </p:nvSpPr>
          <p:spPr bwMode="auto">
            <a:xfrm>
              <a:off x="2699" y="2341"/>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2" name="Oval 16">
              <a:extLst>
                <a:ext uri="{FF2B5EF4-FFF2-40B4-BE49-F238E27FC236}">
                  <a16:creationId xmlns:a16="http://schemas.microsoft.com/office/drawing/2014/main" id="{0B231ED6-F56C-5AC4-7306-56C4A9C2D589}"/>
                </a:ext>
              </a:extLst>
            </p:cNvPr>
            <p:cNvSpPr>
              <a:spLocks noChangeArrowheads="1"/>
            </p:cNvSpPr>
            <p:nvPr/>
          </p:nvSpPr>
          <p:spPr bwMode="auto">
            <a:xfrm>
              <a:off x="2517" y="2251"/>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3" name="Oval 17">
              <a:extLst>
                <a:ext uri="{FF2B5EF4-FFF2-40B4-BE49-F238E27FC236}">
                  <a16:creationId xmlns:a16="http://schemas.microsoft.com/office/drawing/2014/main" id="{C4908AC5-650B-19B1-C5C7-D44009130DF1}"/>
                </a:ext>
              </a:extLst>
            </p:cNvPr>
            <p:cNvSpPr>
              <a:spLocks noChangeArrowheads="1"/>
            </p:cNvSpPr>
            <p:nvPr/>
          </p:nvSpPr>
          <p:spPr bwMode="auto">
            <a:xfrm>
              <a:off x="3016" y="1979"/>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4" name="Oval 18">
              <a:extLst>
                <a:ext uri="{FF2B5EF4-FFF2-40B4-BE49-F238E27FC236}">
                  <a16:creationId xmlns:a16="http://schemas.microsoft.com/office/drawing/2014/main" id="{A8F92545-3524-CBC6-9B3F-85931CDEA621}"/>
                </a:ext>
              </a:extLst>
            </p:cNvPr>
            <p:cNvSpPr>
              <a:spLocks noChangeArrowheads="1"/>
            </p:cNvSpPr>
            <p:nvPr/>
          </p:nvSpPr>
          <p:spPr bwMode="auto">
            <a:xfrm>
              <a:off x="2789" y="1933"/>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5" name="Oval 19">
              <a:extLst>
                <a:ext uri="{FF2B5EF4-FFF2-40B4-BE49-F238E27FC236}">
                  <a16:creationId xmlns:a16="http://schemas.microsoft.com/office/drawing/2014/main" id="{C2D9FF84-9BA7-6EB1-E6D4-F1AC35F413E9}"/>
                </a:ext>
              </a:extLst>
            </p:cNvPr>
            <p:cNvSpPr>
              <a:spLocks noChangeArrowheads="1"/>
            </p:cNvSpPr>
            <p:nvPr/>
          </p:nvSpPr>
          <p:spPr bwMode="auto">
            <a:xfrm>
              <a:off x="2880" y="2160"/>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6" name="Oval 20">
              <a:extLst>
                <a:ext uri="{FF2B5EF4-FFF2-40B4-BE49-F238E27FC236}">
                  <a16:creationId xmlns:a16="http://schemas.microsoft.com/office/drawing/2014/main" id="{C3C316DD-DF81-E7C7-0DBF-FC2A7518E230}"/>
                </a:ext>
              </a:extLst>
            </p:cNvPr>
            <p:cNvSpPr>
              <a:spLocks noChangeArrowheads="1"/>
            </p:cNvSpPr>
            <p:nvPr/>
          </p:nvSpPr>
          <p:spPr bwMode="auto">
            <a:xfrm>
              <a:off x="2699" y="2115"/>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7" name="Oval 21">
              <a:extLst>
                <a:ext uri="{FF2B5EF4-FFF2-40B4-BE49-F238E27FC236}">
                  <a16:creationId xmlns:a16="http://schemas.microsoft.com/office/drawing/2014/main" id="{A3A7DE98-555E-2389-0E5D-B87F04923143}"/>
                </a:ext>
              </a:extLst>
            </p:cNvPr>
            <p:cNvSpPr>
              <a:spLocks noChangeArrowheads="1"/>
            </p:cNvSpPr>
            <p:nvPr/>
          </p:nvSpPr>
          <p:spPr bwMode="auto">
            <a:xfrm>
              <a:off x="2925" y="243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8" name="Oval 22">
              <a:extLst>
                <a:ext uri="{FF2B5EF4-FFF2-40B4-BE49-F238E27FC236}">
                  <a16:creationId xmlns:a16="http://schemas.microsoft.com/office/drawing/2014/main" id="{32C03AE0-3B7D-FFFE-C277-21E3DB6EF834}"/>
                </a:ext>
              </a:extLst>
            </p:cNvPr>
            <p:cNvSpPr>
              <a:spLocks noChangeArrowheads="1"/>
            </p:cNvSpPr>
            <p:nvPr/>
          </p:nvSpPr>
          <p:spPr bwMode="auto">
            <a:xfrm>
              <a:off x="3016" y="2296"/>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9" name="Oval 23">
              <a:extLst>
                <a:ext uri="{FF2B5EF4-FFF2-40B4-BE49-F238E27FC236}">
                  <a16:creationId xmlns:a16="http://schemas.microsoft.com/office/drawing/2014/main" id="{37DA6B80-B7C0-D620-BB9E-AC2A3A45B9BF}"/>
                </a:ext>
              </a:extLst>
            </p:cNvPr>
            <p:cNvSpPr>
              <a:spLocks noChangeArrowheads="1"/>
            </p:cNvSpPr>
            <p:nvPr/>
          </p:nvSpPr>
          <p:spPr bwMode="auto">
            <a:xfrm>
              <a:off x="3107" y="2160"/>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0" name="Oval 24">
              <a:extLst>
                <a:ext uri="{FF2B5EF4-FFF2-40B4-BE49-F238E27FC236}">
                  <a16:creationId xmlns:a16="http://schemas.microsoft.com/office/drawing/2014/main" id="{41D221D6-205C-7C1F-36E7-059456B1679B}"/>
                </a:ext>
              </a:extLst>
            </p:cNvPr>
            <p:cNvSpPr>
              <a:spLocks noChangeArrowheads="1"/>
            </p:cNvSpPr>
            <p:nvPr/>
          </p:nvSpPr>
          <p:spPr bwMode="auto">
            <a:xfrm>
              <a:off x="3198" y="1979"/>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1" name="Oval 25">
              <a:extLst>
                <a:ext uri="{FF2B5EF4-FFF2-40B4-BE49-F238E27FC236}">
                  <a16:creationId xmlns:a16="http://schemas.microsoft.com/office/drawing/2014/main" id="{0C1295AB-5709-0455-486D-06BD22B09F5B}"/>
                </a:ext>
              </a:extLst>
            </p:cNvPr>
            <p:cNvSpPr>
              <a:spLocks noChangeArrowheads="1"/>
            </p:cNvSpPr>
            <p:nvPr/>
          </p:nvSpPr>
          <p:spPr bwMode="auto">
            <a:xfrm>
              <a:off x="3243" y="175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2" name="Oval 26">
              <a:extLst>
                <a:ext uri="{FF2B5EF4-FFF2-40B4-BE49-F238E27FC236}">
                  <a16:creationId xmlns:a16="http://schemas.microsoft.com/office/drawing/2014/main" id="{C9228C24-161A-3F4A-A754-A9EEFE076289}"/>
                </a:ext>
              </a:extLst>
            </p:cNvPr>
            <p:cNvSpPr>
              <a:spLocks noChangeArrowheads="1"/>
            </p:cNvSpPr>
            <p:nvPr/>
          </p:nvSpPr>
          <p:spPr bwMode="auto">
            <a:xfrm>
              <a:off x="3061" y="1797"/>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3" name="Oval 27">
              <a:extLst>
                <a:ext uri="{FF2B5EF4-FFF2-40B4-BE49-F238E27FC236}">
                  <a16:creationId xmlns:a16="http://schemas.microsoft.com/office/drawing/2014/main" id="{E4B4ECB4-CA4E-B0CB-3302-911373F8CF98}"/>
                </a:ext>
              </a:extLst>
            </p:cNvPr>
            <p:cNvSpPr>
              <a:spLocks noChangeArrowheads="1"/>
            </p:cNvSpPr>
            <p:nvPr/>
          </p:nvSpPr>
          <p:spPr bwMode="auto">
            <a:xfrm>
              <a:off x="3379" y="2069"/>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4" name="Oval 28">
              <a:extLst>
                <a:ext uri="{FF2B5EF4-FFF2-40B4-BE49-F238E27FC236}">
                  <a16:creationId xmlns:a16="http://schemas.microsoft.com/office/drawing/2014/main" id="{A82F7DC0-C985-8CB1-5CED-401DAEFC3DB0}"/>
                </a:ext>
              </a:extLst>
            </p:cNvPr>
            <p:cNvSpPr>
              <a:spLocks noChangeArrowheads="1"/>
            </p:cNvSpPr>
            <p:nvPr/>
          </p:nvSpPr>
          <p:spPr bwMode="auto">
            <a:xfrm>
              <a:off x="3288" y="2251"/>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5" name="Oval 29">
              <a:extLst>
                <a:ext uri="{FF2B5EF4-FFF2-40B4-BE49-F238E27FC236}">
                  <a16:creationId xmlns:a16="http://schemas.microsoft.com/office/drawing/2014/main" id="{264D5576-DF42-8148-5248-E869B5B8FE6C}"/>
                </a:ext>
              </a:extLst>
            </p:cNvPr>
            <p:cNvSpPr>
              <a:spLocks noChangeArrowheads="1"/>
            </p:cNvSpPr>
            <p:nvPr/>
          </p:nvSpPr>
          <p:spPr bwMode="auto">
            <a:xfrm>
              <a:off x="3651" y="1888"/>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sp>
        <p:nvSpPr>
          <p:cNvPr id="46" name="Line 30">
            <a:extLst>
              <a:ext uri="{FF2B5EF4-FFF2-40B4-BE49-F238E27FC236}">
                <a16:creationId xmlns:a16="http://schemas.microsoft.com/office/drawing/2014/main" id="{9D8EC425-2A7F-D938-87CE-8CCF27198C7E}"/>
              </a:ext>
            </a:extLst>
          </p:cNvPr>
          <p:cNvSpPr>
            <a:spLocks noChangeShapeType="1"/>
          </p:cNvSpPr>
          <p:nvPr/>
        </p:nvSpPr>
        <p:spPr bwMode="auto">
          <a:xfrm>
            <a:off x="4919373" y="3620290"/>
            <a:ext cx="6858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7" name="Group 31">
            <a:extLst>
              <a:ext uri="{FF2B5EF4-FFF2-40B4-BE49-F238E27FC236}">
                <a16:creationId xmlns:a16="http://schemas.microsoft.com/office/drawing/2014/main" id="{7B038F3E-18A2-377A-529A-5F54685B4C76}"/>
              </a:ext>
            </a:extLst>
          </p:cNvPr>
          <p:cNvGrpSpPr>
            <a:grpSpLocks/>
          </p:cNvGrpSpPr>
          <p:nvPr/>
        </p:nvGrpSpPr>
        <p:grpSpPr bwMode="auto">
          <a:xfrm>
            <a:off x="5224173" y="1943890"/>
            <a:ext cx="4778375" cy="2057400"/>
            <a:chOff x="2016" y="1104"/>
            <a:chExt cx="3010" cy="1296"/>
          </a:xfrm>
        </p:grpSpPr>
        <p:sp>
          <p:nvSpPr>
            <p:cNvPr id="48" name="Line 32">
              <a:extLst>
                <a:ext uri="{FF2B5EF4-FFF2-40B4-BE49-F238E27FC236}">
                  <a16:creationId xmlns:a16="http://schemas.microsoft.com/office/drawing/2014/main" id="{29344709-69D6-581A-8A93-9050E5F9DE93}"/>
                </a:ext>
              </a:extLst>
            </p:cNvPr>
            <p:cNvSpPr>
              <a:spLocks noChangeShapeType="1"/>
            </p:cNvSpPr>
            <p:nvPr/>
          </p:nvSpPr>
          <p:spPr bwMode="auto">
            <a:xfrm flipH="1">
              <a:off x="2016" y="1392"/>
              <a:ext cx="1271"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 name="Text Box 33">
              <a:extLst>
                <a:ext uri="{FF2B5EF4-FFF2-40B4-BE49-F238E27FC236}">
                  <a16:creationId xmlns:a16="http://schemas.microsoft.com/office/drawing/2014/main" id="{62639457-CAF8-6E0C-7DE1-143BF2589B8C}"/>
                </a:ext>
              </a:extLst>
            </p:cNvPr>
            <p:cNvSpPr txBox="1">
              <a:spLocks noChangeArrowheads="1"/>
            </p:cNvSpPr>
            <p:nvPr/>
          </p:nvSpPr>
          <p:spPr bwMode="auto">
            <a:xfrm>
              <a:off x="2334" y="1104"/>
              <a:ext cx="26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400" dirty="0">
                  <a:latin typeface="Times New Roman" panose="02020603050405020304" pitchFamily="18" charset="0"/>
                </a:rPr>
                <a:t>интензитет корелације</a:t>
              </a:r>
            </a:p>
          </p:txBody>
        </p:sp>
      </p:grpSp>
    </p:spTree>
    <p:extLst>
      <p:ext uri="{BB962C8B-B14F-4D97-AF65-F5344CB8AC3E}">
        <p14:creationId xmlns:p14="http://schemas.microsoft.com/office/powerpoint/2010/main" val="26323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box(out)">
                                      <p:cBhvr>
                                        <p:cTn id="9" dur="500"/>
                                        <p:tgtEl>
                                          <p:spTgt spid="23"/>
                                        </p:tgtEl>
                                      </p:cBhvr>
                                    </p:animEffect>
                                  </p:childTnLst>
                                </p:cTn>
                              </p:par>
                              <p:par>
                                <p:cTn id="10" presetID="5" presetClass="entr" presetSubtype="5"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down)">
                                      <p:cBhvr>
                                        <p:cTn id="12" dur="500"/>
                                        <p:tgtEl>
                                          <p:spTgt spid="22"/>
                                        </p:tgtEl>
                                      </p:cBhvr>
                                    </p:animEffec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marL="91438">
              <a:buSzPct val="100000"/>
            </a:pPr>
            <a:r>
              <a:rPr lang="sr-Cyrl-RS" dirty="0"/>
              <a:t>Тумачење Браве-</a:t>
            </a:r>
            <a:r>
              <a:rPr lang="sr-Cyrl-RS" dirty="0" err="1"/>
              <a:t>Пирсоновог</a:t>
            </a:r>
            <a:r>
              <a:rPr lang="sr-Cyrl-RS" dirty="0"/>
              <a:t> коефицијента</a:t>
            </a:r>
            <a:endParaRPr dirty="0"/>
          </a:p>
        </p:txBody>
      </p:sp>
      <p:sp>
        <p:nvSpPr>
          <p:cNvPr id="168" name="Google Shape;168;p2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spcBef>
                <a:spcPts val="1600"/>
              </a:spcBef>
            </a:pPr>
            <a:r>
              <a:rPr lang="sr-Cyrl-RS" dirty="0"/>
              <a:t>Предложени различити критеријуми</a:t>
            </a:r>
          </a:p>
          <a:p>
            <a:pPr>
              <a:spcBef>
                <a:spcPts val="1600"/>
              </a:spcBef>
            </a:pPr>
            <a:r>
              <a:rPr lang="sr-Cyrl-RS" dirty="0"/>
              <a:t>Један пример:</a:t>
            </a:r>
          </a:p>
          <a:p>
            <a:pPr lvl="1">
              <a:spcBef>
                <a:spcPts val="1600"/>
              </a:spcBef>
            </a:pPr>
            <a:r>
              <a:rPr lang="sr" dirty="0"/>
              <a:t>0.00 do ±0.30 ➩ </a:t>
            </a:r>
            <a:r>
              <a:rPr lang="sr-Cyrl-RS" dirty="0"/>
              <a:t>ниска повезаност</a:t>
            </a:r>
          </a:p>
          <a:p>
            <a:pPr lvl="1">
              <a:spcBef>
                <a:spcPts val="1600"/>
              </a:spcBef>
            </a:pPr>
            <a:r>
              <a:rPr lang="sr" dirty="0"/>
              <a:t>±0.30 do ±0.</a:t>
            </a:r>
            <a:r>
              <a:rPr lang="sr-Cyrl-RS" dirty="0"/>
              <a:t>5</a:t>
            </a:r>
            <a:r>
              <a:rPr lang="sr" dirty="0"/>
              <a:t>0 ➩ </a:t>
            </a:r>
            <a:r>
              <a:rPr lang="sr-Cyrl-RS" dirty="0"/>
              <a:t>средња</a:t>
            </a:r>
          </a:p>
          <a:p>
            <a:pPr lvl="1">
              <a:spcBef>
                <a:spcPts val="1600"/>
              </a:spcBef>
            </a:pPr>
            <a:r>
              <a:rPr lang="sr" dirty="0"/>
              <a:t>±0.</a:t>
            </a:r>
            <a:r>
              <a:rPr lang="sr-Cyrl-RS" dirty="0"/>
              <a:t>5</a:t>
            </a:r>
            <a:r>
              <a:rPr lang="sr" dirty="0"/>
              <a:t>0 do ±1.00 ➩ </a:t>
            </a:r>
            <a:r>
              <a:rPr lang="sr-Cyrl-RS" dirty="0"/>
              <a:t>висока</a:t>
            </a:r>
          </a:p>
          <a:p>
            <a:pPr>
              <a:spcBef>
                <a:spcPts val="1600"/>
              </a:spcBef>
            </a:pPr>
            <a:r>
              <a:rPr lang="sr-Cyrl-RS" dirty="0"/>
              <a:t>Поћи од тога колике корелације се иначе срећу у тој области и шта други истраживачи узимају као критеријум</a:t>
            </a:r>
            <a:endParaRPr dirty="0"/>
          </a:p>
        </p:txBody>
      </p:sp>
      <p:cxnSp>
        <p:nvCxnSpPr>
          <p:cNvPr id="2" name="Straight Connector 1">
            <a:extLst>
              <a:ext uri="{FF2B5EF4-FFF2-40B4-BE49-F238E27FC236}">
                <a16:creationId xmlns:a16="http://schemas.microsoft.com/office/drawing/2014/main" id="{77F63C08-199C-9C03-3D6D-759CF5A9B43C}"/>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7EC5E7B7-4341-FD30-269A-79E41E988186}"/>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4" name="TextBox 3">
            <a:extLst>
              <a:ext uri="{FF2B5EF4-FFF2-40B4-BE49-F238E27FC236}">
                <a16:creationId xmlns:a16="http://schemas.microsoft.com/office/drawing/2014/main" id="{4F0B9EEC-2DCB-6F69-025A-B538824C6685}"/>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D95B72F-A525-BEBC-8018-63A8891DFCA7}"/>
              </a:ext>
            </a:extLst>
          </p:cNvPr>
          <p:cNvSpPr>
            <a:spLocks noGrp="1" noChangeArrowheads="1"/>
          </p:cNvSpPr>
          <p:nvPr>
            <p:ph type="title"/>
          </p:nvPr>
        </p:nvSpPr>
        <p:spPr/>
        <p:txBody>
          <a:bodyPr/>
          <a:lstStyle/>
          <a:p>
            <a:r>
              <a:rPr lang="sr-Cyrl-RS" altLang="en-US" dirty="0"/>
              <a:t>Браве-</a:t>
            </a:r>
            <a:r>
              <a:rPr lang="sr-Cyrl-RS" altLang="en-US" dirty="0" err="1"/>
              <a:t>Пирсонов</a:t>
            </a:r>
            <a:r>
              <a:rPr lang="sr-Cyrl-RS" altLang="en-US" dirty="0"/>
              <a:t> коефицијент је веома осетљив на изнимке!</a:t>
            </a:r>
            <a:endParaRPr lang="en-US" altLang="en-US" dirty="0"/>
          </a:p>
        </p:txBody>
      </p:sp>
      <p:pic>
        <p:nvPicPr>
          <p:cNvPr id="20483" name="Picture 5" descr="outlier">
            <a:extLst>
              <a:ext uri="{FF2B5EF4-FFF2-40B4-BE49-F238E27FC236}">
                <a16:creationId xmlns:a16="http://schemas.microsoft.com/office/drawing/2014/main" id="{FB6686F9-D96D-1475-0E25-634475F7FAA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57383" y="1636667"/>
            <a:ext cx="6531148" cy="454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4FA29C79-BF71-005D-D1D0-33ACCB298EF7}"/>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3E644081-F520-3DA9-1B6D-5B2172B6E743}"/>
              </a:ext>
            </a:extLst>
          </p:cNvPr>
          <p:cNvPicPr>
            <a:picLocks noChangeAspect="1"/>
          </p:cNvPicPr>
          <p:nvPr/>
        </p:nvPicPr>
        <p:blipFill>
          <a:blip r:embed="rId4"/>
          <a:stretch>
            <a:fillRect/>
          </a:stretch>
        </p:blipFill>
        <p:spPr>
          <a:xfrm>
            <a:off x="11002592" y="6132435"/>
            <a:ext cx="976144" cy="658941"/>
          </a:xfrm>
          <a:prstGeom prst="rect">
            <a:avLst/>
          </a:prstGeom>
          <a:ln>
            <a:solidFill>
              <a:srgbClr val="7E001B"/>
            </a:solidFill>
          </a:ln>
        </p:spPr>
      </p:pic>
      <p:sp>
        <p:nvSpPr>
          <p:cNvPr id="4" name="TextBox 3">
            <a:extLst>
              <a:ext uri="{FF2B5EF4-FFF2-40B4-BE49-F238E27FC236}">
                <a16:creationId xmlns:a16="http://schemas.microsoft.com/office/drawing/2014/main" id="{49873FC4-2170-CB55-5810-CA687AC8462D}"/>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2AA0-41D0-33E3-8973-2EDBE213EFD4}"/>
              </a:ext>
            </a:extLst>
          </p:cNvPr>
          <p:cNvSpPr>
            <a:spLocks noGrp="1"/>
          </p:cNvSpPr>
          <p:nvPr>
            <p:ph type="title"/>
          </p:nvPr>
        </p:nvSpPr>
        <p:spPr/>
        <p:txBody>
          <a:bodyPr/>
          <a:lstStyle/>
          <a:p>
            <a:r>
              <a:rPr lang="sr-Cyrl-RS" dirty="0"/>
              <a:t>Линеарна корелација и рестрикција распона</a:t>
            </a:r>
            <a:endParaRPr lang="en-GB" dirty="0"/>
          </a:p>
        </p:txBody>
      </p:sp>
      <p:sp>
        <p:nvSpPr>
          <p:cNvPr id="3" name="Content Placeholder 2">
            <a:extLst>
              <a:ext uri="{FF2B5EF4-FFF2-40B4-BE49-F238E27FC236}">
                <a16:creationId xmlns:a16="http://schemas.microsoft.com/office/drawing/2014/main" id="{0D182E89-66D4-AFB9-AE23-406DD9833B07}"/>
              </a:ext>
            </a:extLst>
          </p:cNvPr>
          <p:cNvSpPr>
            <a:spLocks noGrp="1"/>
          </p:cNvSpPr>
          <p:nvPr>
            <p:ph idx="1"/>
          </p:nvPr>
        </p:nvSpPr>
        <p:spPr>
          <a:xfrm>
            <a:off x="838200" y="1825625"/>
            <a:ext cx="10515600" cy="4351338"/>
          </a:xfrm>
        </p:spPr>
        <p:txBody>
          <a:bodyPr/>
          <a:lstStyle/>
          <a:p>
            <a:r>
              <a:rPr lang="sr-Latn-RS" dirty="0"/>
              <a:t>r </a:t>
            </a:r>
            <a:r>
              <a:rPr lang="sr-Cyrl-RS" dirty="0"/>
              <a:t>је смањен у случају рестрикције распона (нпр. ако постоји </a:t>
            </a:r>
            <a:r>
              <a:rPr lang="sr-Cyrl-RS" dirty="0" err="1"/>
              <a:t>предселекција</a:t>
            </a:r>
            <a:r>
              <a:rPr lang="sr-Cyrl-RS" dirty="0"/>
              <a:t> на некој или обе варијабле</a:t>
            </a:r>
            <a:endParaRPr lang="en-GB" dirty="0"/>
          </a:p>
        </p:txBody>
      </p:sp>
      <p:cxnSp>
        <p:nvCxnSpPr>
          <p:cNvPr id="4" name="Straight Connector 3">
            <a:extLst>
              <a:ext uri="{FF2B5EF4-FFF2-40B4-BE49-F238E27FC236}">
                <a16:creationId xmlns:a16="http://schemas.microsoft.com/office/drawing/2014/main" id="{61376DD6-E1ED-4DD5-2EA3-E8D331A37CD6}"/>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146A9CCE-C2B8-B549-66E2-75C758A6D2B8}"/>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C6681107-A232-66E7-CBAD-275D132AB4EB}"/>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grpSp>
        <p:nvGrpSpPr>
          <p:cNvPr id="10" name="Group 3">
            <a:extLst>
              <a:ext uri="{FF2B5EF4-FFF2-40B4-BE49-F238E27FC236}">
                <a16:creationId xmlns:a16="http://schemas.microsoft.com/office/drawing/2014/main" id="{4DA28CAE-34DF-37E3-A888-F5A5A6EAB5F0}"/>
              </a:ext>
            </a:extLst>
          </p:cNvPr>
          <p:cNvGrpSpPr>
            <a:grpSpLocks/>
          </p:cNvGrpSpPr>
          <p:nvPr/>
        </p:nvGrpSpPr>
        <p:grpSpPr bwMode="auto">
          <a:xfrm>
            <a:off x="6373812" y="2700759"/>
            <a:ext cx="5105400" cy="3581400"/>
            <a:chOff x="1296" y="1200"/>
            <a:chExt cx="3216" cy="2256"/>
          </a:xfrm>
        </p:grpSpPr>
        <p:sp>
          <p:nvSpPr>
            <p:cNvPr id="11" name="Line 4">
              <a:extLst>
                <a:ext uri="{FF2B5EF4-FFF2-40B4-BE49-F238E27FC236}">
                  <a16:creationId xmlns:a16="http://schemas.microsoft.com/office/drawing/2014/main" id="{9216920F-B790-77CD-DDD4-D6C2AF8E9F05}"/>
                </a:ext>
              </a:extLst>
            </p:cNvPr>
            <p:cNvSpPr>
              <a:spLocks noChangeShapeType="1"/>
            </p:cNvSpPr>
            <p:nvPr/>
          </p:nvSpPr>
          <p:spPr bwMode="auto">
            <a:xfrm>
              <a:off x="1296" y="3456"/>
              <a:ext cx="3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 name="Line 5">
              <a:extLst>
                <a:ext uri="{FF2B5EF4-FFF2-40B4-BE49-F238E27FC236}">
                  <a16:creationId xmlns:a16="http://schemas.microsoft.com/office/drawing/2014/main" id="{8B88FE68-7F9F-F1DB-ACA2-558E277AAB35}"/>
                </a:ext>
              </a:extLst>
            </p:cNvPr>
            <p:cNvSpPr>
              <a:spLocks noChangeShapeType="1"/>
            </p:cNvSpPr>
            <p:nvPr/>
          </p:nvSpPr>
          <p:spPr bwMode="auto">
            <a:xfrm flipV="1">
              <a:off x="1296" y="1200"/>
              <a:ext cx="0" cy="2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3" name="Oval 6">
            <a:extLst>
              <a:ext uri="{FF2B5EF4-FFF2-40B4-BE49-F238E27FC236}">
                <a16:creationId xmlns:a16="http://schemas.microsoft.com/office/drawing/2014/main" id="{9427C1EA-7FBA-AA56-D490-06C62CC3B88D}"/>
              </a:ext>
            </a:extLst>
          </p:cNvPr>
          <p:cNvSpPr>
            <a:spLocks noChangeArrowheads="1"/>
          </p:cNvSpPr>
          <p:nvPr/>
        </p:nvSpPr>
        <p:spPr bwMode="auto">
          <a:xfrm rot="19513955">
            <a:off x="8281637" y="3442077"/>
            <a:ext cx="1734250" cy="1549694"/>
          </a:xfrm>
          <a:prstGeom prst="ellipse">
            <a:avLst/>
          </a:prstGeom>
          <a:noFill/>
          <a:ln w="25400">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14" name="Group 7">
            <a:extLst>
              <a:ext uri="{FF2B5EF4-FFF2-40B4-BE49-F238E27FC236}">
                <a16:creationId xmlns:a16="http://schemas.microsoft.com/office/drawing/2014/main" id="{1A55DB2A-96C2-A3B6-7E75-974981ED7F97}"/>
              </a:ext>
            </a:extLst>
          </p:cNvPr>
          <p:cNvGrpSpPr>
            <a:grpSpLocks/>
          </p:cNvGrpSpPr>
          <p:nvPr/>
        </p:nvGrpSpPr>
        <p:grpSpPr bwMode="auto">
          <a:xfrm>
            <a:off x="7059612" y="3767559"/>
            <a:ext cx="2879725" cy="1727200"/>
            <a:chOff x="1927" y="1752"/>
            <a:chExt cx="1814" cy="1088"/>
          </a:xfrm>
          <a:solidFill>
            <a:srgbClr val="A04561"/>
          </a:solidFill>
        </p:grpSpPr>
        <p:sp>
          <p:nvSpPr>
            <p:cNvPr id="15" name="Oval 8">
              <a:extLst>
                <a:ext uri="{FF2B5EF4-FFF2-40B4-BE49-F238E27FC236}">
                  <a16:creationId xmlns:a16="http://schemas.microsoft.com/office/drawing/2014/main" id="{2E0A18AB-C10D-AC0D-EBA8-4279846C45A9}"/>
                </a:ext>
              </a:extLst>
            </p:cNvPr>
            <p:cNvSpPr>
              <a:spLocks noChangeArrowheads="1"/>
            </p:cNvSpPr>
            <p:nvPr/>
          </p:nvSpPr>
          <p:spPr bwMode="auto">
            <a:xfrm>
              <a:off x="1927" y="2704"/>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6" name="Oval 9">
              <a:extLst>
                <a:ext uri="{FF2B5EF4-FFF2-40B4-BE49-F238E27FC236}">
                  <a16:creationId xmlns:a16="http://schemas.microsoft.com/office/drawing/2014/main" id="{096A1507-3437-9B2C-AF9D-B755B127BCBB}"/>
                </a:ext>
              </a:extLst>
            </p:cNvPr>
            <p:cNvSpPr>
              <a:spLocks noChangeArrowheads="1"/>
            </p:cNvSpPr>
            <p:nvPr/>
          </p:nvSpPr>
          <p:spPr bwMode="auto">
            <a:xfrm>
              <a:off x="2109" y="2614"/>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7" name="Oval 10">
              <a:extLst>
                <a:ext uri="{FF2B5EF4-FFF2-40B4-BE49-F238E27FC236}">
                  <a16:creationId xmlns:a16="http://schemas.microsoft.com/office/drawing/2014/main" id="{ADA5F28A-184D-ED4F-931D-FB54D1D7D61F}"/>
                </a:ext>
              </a:extLst>
            </p:cNvPr>
            <p:cNvSpPr>
              <a:spLocks noChangeArrowheads="1"/>
            </p:cNvSpPr>
            <p:nvPr/>
          </p:nvSpPr>
          <p:spPr bwMode="auto">
            <a:xfrm>
              <a:off x="2245" y="2750"/>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8" name="Oval 11">
              <a:extLst>
                <a:ext uri="{FF2B5EF4-FFF2-40B4-BE49-F238E27FC236}">
                  <a16:creationId xmlns:a16="http://schemas.microsoft.com/office/drawing/2014/main" id="{A6278CE3-40B9-15F2-8DD6-8DABCE38D220}"/>
                </a:ext>
              </a:extLst>
            </p:cNvPr>
            <p:cNvSpPr>
              <a:spLocks noChangeArrowheads="1"/>
            </p:cNvSpPr>
            <p:nvPr/>
          </p:nvSpPr>
          <p:spPr bwMode="auto">
            <a:xfrm>
              <a:off x="2245" y="243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9" name="Oval 12">
              <a:extLst>
                <a:ext uri="{FF2B5EF4-FFF2-40B4-BE49-F238E27FC236}">
                  <a16:creationId xmlns:a16="http://schemas.microsoft.com/office/drawing/2014/main" id="{20E91BAE-D904-7F4D-B0F3-75157DCAFAEA}"/>
                </a:ext>
              </a:extLst>
            </p:cNvPr>
            <p:cNvSpPr>
              <a:spLocks noChangeArrowheads="1"/>
            </p:cNvSpPr>
            <p:nvPr/>
          </p:nvSpPr>
          <p:spPr bwMode="auto">
            <a:xfrm>
              <a:off x="2381" y="2568"/>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 name="Oval 13">
              <a:extLst>
                <a:ext uri="{FF2B5EF4-FFF2-40B4-BE49-F238E27FC236}">
                  <a16:creationId xmlns:a16="http://schemas.microsoft.com/office/drawing/2014/main" id="{8DD30CBF-A20A-CF6E-6499-9742951026F1}"/>
                </a:ext>
              </a:extLst>
            </p:cNvPr>
            <p:cNvSpPr>
              <a:spLocks noChangeArrowheads="1"/>
            </p:cNvSpPr>
            <p:nvPr/>
          </p:nvSpPr>
          <p:spPr bwMode="auto">
            <a:xfrm>
              <a:off x="2472" y="243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 name="Oval 14">
              <a:extLst>
                <a:ext uri="{FF2B5EF4-FFF2-40B4-BE49-F238E27FC236}">
                  <a16:creationId xmlns:a16="http://schemas.microsoft.com/office/drawing/2014/main" id="{0FC93BE0-D428-7F6A-CFB5-0E388583B5D8}"/>
                </a:ext>
              </a:extLst>
            </p:cNvPr>
            <p:cNvSpPr>
              <a:spLocks noChangeArrowheads="1"/>
            </p:cNvSpPr>
            <p:nvPr/>
          </p:nvSpPr>
          <p:spPr bwMode="auto">
            <a:xfrm>
              <a:off x="2653" y="2568"/>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 name="Oval 15">
              <a:extLst>
                <a:ext uri="{FF2B5EF4-FFF2-40B4-BE49-F238E27FC236}">
                  <a16:creationId xmlns:a16="http://schemas.microsoft.com/office/drawing/2014/main" id="{7C00CEBB-4B7B-4F5A-054C-C5B406154040}"/>
                </a:ext>
              </a:extLst>
            </p:cNvPr>
            <p:cNvSpPr>
              <a:spLocks noChangeArrowheads="1"/>
            </p:cNvSpPr>
            <p:nvPr/>
          </p:nvSpPr>
          <p:spPr bwMode="auto">
            <a:xfrm>
              <a:off x="2699" y="2341"/>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3" name="Oval 16">
              <a:extLst>
                <a:ext uri="{FF2B5EF4-FFF2-40B4-BE49-F238E27FC236}">
                  <a16:creationId xmlns:a16="http://schemas.microsoft.com/office/drawing/2014/main" id="{6F9978B4-7F41-D3DE-51B6-0D3A041E18D4}"/>
                </a:ext>
              </a:extLst>
            </p:cNvPr>
            <p:cNvSpPr>
              <a:spLocks noChangeArrowheads="1"/>
            </p:cNvSpPr>
            <p:nvPr/>
          </p:nvSpPr>
          <p:spPr bwMode="auto">
            <a:xfrm>
              <a:off x="2517" y="2251"/>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 name="Oval 17">
              <a:extLst>
                <a:ext uri="{FF2B5EF4-FFF2-40B4-BE49-F238E27FC236}">
                  <a16:creationId xmlns:a16="http://schemas.microsoft.com/office/drawing/2014/main" id="{647ABDFB-D5A1-2E9E-9F28-0B7F130DC96B}"/>
                </a:ext>
              </a:extLst>
            </p:cNvPr>
            <p:cNvSpPr>
              <a:spLocks noChangeArrowheads="1"/>
            </p:cNvSpPr>
            <p:nvPr/>
          </p:nvSpPr>
          <p:spPr bwMode="auto">
            <a:xfrm>
              <a:off x="3016" y="1979"/>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5" name="Oval 18">
              <a:extLst>
                <a:ext uri="{FF2B5EF4-FFF2-40B4-BE49-F238E27FC236}">
                  <a16:creationId xmlns:a16="http://schemas.microsoft.com/office/drawing/2014/main" id="{7CE90279-4DE5-910C-6584-A973C7DFCFF4}"/>
                </a:ext>
              </a:extLst>
            </p:cNvPr>
            <p:cNvSpPr>
              <a:spLocks noChangeArrowheads="1"/>
            </p:cNvSpPr>
            <p:nvPr/>
          </p:nvSpPr>
          <p:spPr bwMode="auto">
            <a:xfrm>
              <a:off x="2789" y="1933"/>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 name="Oval 19">
              <a:extLst>
                <a:ext uri="{FF2B5EF4-FFF2-40B4-BE49-F238E27FC236}">
                  <a16:creationId xmlns:a16="http://schemas.microsoft.com/office/drawing/2014/main" id="{C5D9428C-7570-B9E7-1EFA-31DD40C2E2EE}"/>
                </a:ext>
              </a:extLst>
            </p:cNvPr>
            <p:cNvSpPr>
              <a:spLocks noChangeArrowheads="1"/>
            </p:cNvSpPr>
            <p:nvPr/>
          </p:nvSpPr>
          <p:spPr bwMode="auto">
            <a:xfrm>
              <a:off x="2880" y="2160"/>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7" name="Oval 20">
              <a:extLst>
                <a:ext uri="{FF2B5EF4-FFF2-40B4-BE49-F238E27FC236}">
                  <a16:creationId xmlns:a16="http://schemas.microsoft.com/office/drawing/2014/main" id="{42703FD4-0884-1343-4957-164B26A0ED1E}"/>
                </a:ext>
              </a:extLst>
            </p:cNvPr>
            <p:cNvSpPr>
              <a:spLocks noChangeArrowheads="1"/>
            </p:cNvSpPr>
            <p:nvPr/>
          </p:nvSpPr>
          <p:spPr bwMode="auto">
            <a:xfrm>
              <a:off x="2699" y="2115"/>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8" name="Oval 21">
              <a:extLst>
                <a:ext uri="{FF2B5EF4-FFF2-40B4-BE49-F238E27FC236}">
                  <a16:creationId xmlns:a16="http://schemas.microsoft.com/office/drawing/2014/main" id="{CA9641DA-703D-5FA6-7679-B3D61951963A}"/>
                </a:ext>
              </a:extLst>
            </p:cNvPr>
            <p:cNvSpPr>
              <a:spLocks noChangeArrowheads="1"/>
            </p:cNvSpPr>
            <p:nvPr/>
          </p:nvSpPr>
          <p:spPr bwMode="auto">
            <a:xfrm>
              <a:off x="2925" y="243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9" name="Oval 22">
              <a:extLst>
                <a:ext uri="{FF2B5EF4-FFF2-40B4-BE49-F238E27FC236}">
                  <a16:creationId xmlns:a16="http://schemas.microsoft.com/office/drawing/2014/main" id="{214CD7B8-E60B-E17C-0321-4F1F2F023F3F}"/>
                </a:ext>
              </a:extLst>
            </p:cNvPr>
            <p:cNvSpPr>
              <a:spLocks noChangeArrowheads="1"/>
            </p:cNvSpPr>
            <p:nvPr/>
          </p:nvSpPr>
          <p:spPr bwMode="auto">
            <a:xfrm>
              <a:off x="3016" y="2296"/>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 name="Oval 23">
              <a:extLst>
                <a:ext uri="{FF2B5EF4-FFF2-40B4-BE49-F238E27FC236}">
                  <a16:creationId xmlns:a16="http://schemas.microsoft.com/office/drawing/2014/main" id="{7152589E-B86E-61F2-EAF6-52B629911610}"/>
                </a:ext>
              </a:extLst>
            </p:cNvPr>
            <p:cNvSpPr>
              <a:spLocks noChangeArrowheads="1"/>
            </p:cNvSpPr>
            <p:nvPr/>
          </p:nvSpPr>
          <p:spPr bwMode="auto">
            <a:xfrm>
              <a:off x="3107" y="2160"/>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1" name="Oval 24">
              <a:extLst>
                <a:ext uri="{FF2B5EF4-FFF2-40B4-BE49-F238E27FC236}">
                  <a16:creationId xmlns:a16="http://schemas.microsoft.com/office/drawing/2014/main" id="{4D549E82-0ED2-D11C-57BB-50A1B027877A}"/>
                </a:ext>
              </a:extLst>
            </p:cNvPr>
            <p:cNvSpPr>
              <a:spLocks noChangeArrowheads="1"/>
            </p:cNvSpPr>
            <p:nvPr/>
          </p:nvSpPr>
          <p:spPr bwMode="auto">
            <a:xfrm>
              <a:off x="3198" y="1979"/>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2" name="Oval 25">
              <a:extLst>
                <a:ext uri="{FF2B5EF4-FFF2-40B4-BE49-F238E27FC236}">
                  <a16:creationId xmlns:a16="http://schemas.microsoft.com/office/drawing/2014/main" id="{C05D9AFA-8C81-5DD1-1497-5C5E37564375}"/>
                </a:ext>
              </a:extLst>
            </p:cNvPr>
            <p:cNvSpPr>
              <a:spLocks noChangeArrowheads="1"/>
            </p:cNvSpPr>
            <p:nvPr/>
          </p:nvSpPr>
          <p:spPr bwMode="auto">
            <a:xfrm>
              <a:off x="3243" y="175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3" name="Oval 26">
              <a:extLst>
                <a:ext uri="{FF2B5EF4-FFF2-40B4-BE49-F238E27FC236}">
                  <a16:creationId xmlns:a16="http://schemas.microsoft.com/office/drawing/2014/main" id="{9AA20EA1-B2EC-357A-289C-E3615DA05C96}"/>
                </a:ext>
              </a:extLst>
            </p:cNvPr>
            <p:cNvSpPr>
              <a:spLocks noChangeArrowheads="1"/>
            </p:cNvSpPr>
            <p:nvPr/>
          </p:nvSpPr>
          <p:spPr bwMode="auto">
            <a:xfrm>
              <a:off x="3061" y="1797"/>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4" name="Oval 27">
              <a:extLst>
                <a:ext uri="{FF2B5EF4-FFF2-40B4-BE49-F238E27FC236}">
                  <a16:creationId xmlns:a16="http://schemas.microsoft.com/office/drawing/2014/main" id="{17C5D078-B855-6434-CD90-07CC330C038A}"/>
                </a:ext>
              </a:extLst>
            </p:cNvPr>
            <p:cNvSpPr>
              <a:spLocks noChangeArrowheads="1"/>
            </p:cNvSpPr>
            <p:nvPr/>
          </p:nvSpPr>
          <p:spPr bwMode="auto">
            <a:xfrm>
              <a:off x="3379" y="2069"/>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5" name="Oval 28">
              <a:extLst>
                <a:ext uri="{FF2B5EF4-FFF2-40B4-BE49-F238E27FC236}">
                  <a16:creationId xmlns:a16="http://schemas.microsoft.com/office/drawing/2014/main" id="{5536065B-00BF-5D1C-7AFE-D1CFC56C46CB}"/>
                </a:ext>
              </a:extLst>
            </p:cNvPr>
            <p:cNvSpPr>
              <a:spLocks noChangeArrowheads="1"/>
            </p:cNvSpPr>
            <p:nvPr/>
          </p:nvSpPr>
          <p:spPr bwMode="auto">
            <a:xfrm>
              <a:off x="3288" y="2251"/>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6" name="Oval 29">
              <a:extLst>
                <a:ext uri="{FF2B5EF4-FFF2-40B4-BE49-F238E27FC236}">
                  <a16:creationId xmlns:a16="http://schemas.microsoft.com/office/drawing/2014/main" id="{BA2EEF77-6D29-2B41-7421-12AC8CD5F6C6}"/>
                </a:ext>
              </a:extLst>
            </p:cNvPr>
            <p:cNvSpPr>
              <a:spLocks noChangeArrowheads="1"/>
            </p:cNvSpPr>
            <p:nvPr/>
          </p:nvSpPr>
          <p:spPr bwMode="auto">
            <a:xfrm>
              <a:off x="3651" y="1888"/>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38" name="Group 3">
            <a:extLst>
              <a:ext uri="{FF2B5EF4-FFF2-40B4-BE49-F238E27FC236}">
                <a16:creationId xmlns:a16="http://schemas.microsoft.com/office/drawing/2014/main" id="{C4FE8649-C5A1-4D65-1F16-0706ABD515D4}"/>
              </a:ext>
            </a:extLst>
          </p:cNvPr>
          <p:cNvGrpSpPr>
            <a:grpSpLocks/>
          </p:cNvGrpSpPr>
          <p:nvPr/>
        </p:nvGrpSpPr>
        <p:grpSpPr bwMode="auto">
          <a:xfrm>
            <a:off x="1176275" y="2700759"/>
            <a:ext cx="5105400" cy="3581400"/>
            <a:chOff x="1296" y="1200"/>
            <a:chExt cx="3216" cy="2256"/>
          </a:xfrm>
        </p:grpSpPr>
        <p:sp>
          <p:nvSpPr>
            <p:cNvPr id="39" name="Line 4">
              <a:extLst>
                <a:ext uri="{FF2B5EF4-FFF2-40B4-BE49-F238E27FC236}">
                  <a16:creationId xmlns:a16="http://schemas.microsoft.com/office/drawing/2014/main" id="{3188072B-AF10-768D-DAFF-016324F3D774}"/>
                </a:ext>
              </a:extLst>
            </p:cNvPr>
            <p:cNvSpPr>
              <a:spLocks noChangeShapeType="1"/>
            </p:cNvSpPr>
            <p:nvPr/>
          </p:nvSpPr>
          <p:spPr bwMode="auto">
            <a:xfrm>
              <a:off x="1296" y="3456"/>
              <a:ext cx="3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 name="Line 5">
              <a:extLst>
                <a:ext uri="{FF2B5EF4-FFF2-40B4-BE49-F238E27FC236}">
                  <a16:creationId xmlns:a16="http://schemas.microsoft.com/office/drawing/2014/main" id="{9CC45FD1-1C08-2161-B276-94A481CFAD72}"/>
                </a:ext>
              </a:extLst>
            </p:cNvPr>
            <p:cNvSpPr>
              <a:spLocks noChangeShapeType="1"/>
            </p:cNvSpPr>
            <p:nvPr/>
          </p:nvSpPr>
          <p:spPr bwMode="auto">
            <a:xfrm flipV="1">
              <a:off x="1296" y="1200"/>
              <a:ext cx="0" cy="2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41" name="Oval 6">
            <a:extLst>
              <a:ext uri="{FF2B5EF4-FFF2-40B4-BE49-F238E27FC236}">
                <a16:creationId xmlns:a16="http://schemas.microsoft.com/office/drawing/2014/main" id="{AEF5A81E-D00A-1E18-C045-B1D5EE20F877}"/>
              </a:ext>
            </a:extLst>
          </p:cNvPr>
          <p:cNvSpPr>
            <a:spLocks noChangeArrowheads="1"/>
          </p:cNvSpPr>
          <p:nvPr/>
        </p:nvSpPr>
        <p:spPr bwMode="auto">
          <a:xfrm rot="19513955">
            <a:off x="1100075" y="4034259"/>
            <a:ext cx="4464050" cy="1152525"/>
          </a:xfrm>
          <a:prstGeom prst="ellipse">
            <a:avLst/>
          </a:prstGeom>
          <a:noFill/>
          <a:ln w="25400">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42" name="Group 7">
            <a:extLst>
              <a:ext uri="{FF2B5EF4-FFF2-40B4-BE49-F238E27FC236}">
                <a16:creationId xmlns:a16="http://schemas.microsoft.com/office/drawing/2014/main" id="{F6F6AAB3-0334-EEE1-2627-D25A285C96EC}"/>
              </a:ext>
            </a:extLst>
          </p:cNvPr>
          <p:cNvGrpSpPr>
            <a:grpSpLocks/>
          </p:cNvGrpSpPr>
          <p:nvPr/>
        </p:nvGrpSpPr>
        <p:grpSpPr bwMode="auto">
          <a:xfrm>
            <a:off x="1862075" y="3767559"/>
            <a:ext cx="2879725" cy="1727200"/>
            <a:chOff x="1927" y="1752"/>
            <a:chExt cx="1814" cy="1088"/>
          </a:xfrm>
          <a:solidFill>
            <a:srgbClr val="A04561"/>
          </a:solidFill>
        </p:grpSpPr>
        <p:sp>
          <p:nvSpPr>
            <p:cNvPr id="43" name="Oval 8">
              <a:extLst>
                <a:ext uri="{FF2B5EF4-FFF2-40B4-BE49-F238E27FC236}">
                  <a16:creationId xmlns:a16="http://schemas.microsoft.com/office/drawing/2014/main" id="{3C72DA7A-4F7F-5C99-8FB1-A492F28AB0F3}"/>
                </a:ext>
              </a:extLst>
            </p:cNvPr>
            <p:cNvSpPr>
              <a:spLocks noChangeArrowheads="1"/>
            </p:cNvSpPr>
            <p:nvPr/>
          </p:nvSpPr>
          <p:spPr bwMode="auto">
            <a:xfrm>
              <a:off x="1927" y="2704"/>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4" name="Oval 9">
              <a:extLst>
                <a:ext uri="{FF2B5EF4-FFF2-40B4-BE49-F238E27FC236}">
                  <a16:creationId xmlns:a16="http://schemas.microsoft.com/office/drawing/2014/main" id="{9E505F70-20B4-E53A-118A-73D9CA31F524}"/>
                </a:ext>
              </a:extLst>
            </p:cNvPr>
            <p:cNvSpPr>
              <a:spLocks noChangeArrowheads="1"/>
            </p:cNvSpPr>
            <p:nvPr/>
          </p:nvSpPr>
          <p:spPr bwMode="auto">
            <a:xfrm>
              <a:off x="2109" y="2614"/>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5" name="Oval 10">
              <a:extLst>
                <a:ext uri="{FF2B5EF4-FFF2-40B4-BE49-F238E27FC236}">
                  <a16:creationId xmlns:a16="http://schemas.microsoft.com/office/drawing/2014/main" id="{A06ECA94-2019-0D60-EA50-66F1C624BC81}"/>
                </a:ext>
              </a:extLst>
            </p:cNvPr>
            <p:cNvSpPr>
              <a:spLocks noChangeArrowheads="1"/>
            </p:cNvSpPr>
            <p:nvPr/>
          </p:nvSpPr>
          <p:spPr bwMode="auto">
            <a:xfrm>
              <a:off x="2245" y="2750"/>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6" name="Oval 11">
              <a:extLst>
                <a:ext uri="{FF2B5EF4-FFF2-40B4-BE49-F238E27FC236}">
                  <a16:creationId xmlns:a16="http://schemas.microsoft.com/office/drawing/2014/main" id="{79641458-139E-2DF8-070C-373570D9817B}"/>
                </a:ext>
              </a:extLst>
            </p:cNvPr>
            <p:cNvSpPr>
              <a:spLocks noChangeArrowheads="1"/>
            </p:cNvSpPr>
            <p:nvPr/>
          </p:nvSpPr>
          <p:spPr bwMode="auto">
            <a:xfrm>
              <a:off x="2245" y="243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7" name="Oval 12">
              <a:extLst>
                <a:ext uri="{FF2B5EF4-FFF2-40B4-BE49-F238E27FC236}">
                  <a16:creationId xmlns:a16="http://schemas.microsoft.com/office/drawing/2014/main" id="{1570FA61-7976-D788-476D-D5DA22FC401B}"/>
                </a:ext>
              </a:extLst>
            </p:cNvPr>
            <p:cNvSpPr>
              <a:spLocks noChangeArrowheads="1"/>
            </p:cNvSpPr>
            <p:nvPr/>
          </p:nvSpPr>
          <p:spPr bwMode="auto">
            <a:xfrm>
              <a:off x="2381" y="2568"/>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8" name="Oval 13">
              <a:extLst>
                <a:ext uri="{FF2B5EF4-FFF2-40B4-BE49-F238E27FC236}">
                  <a16:creationId xmlns:a16="http://schemas.microsoft.com/office/drawing/2014/main" id="{95B457F2-0F9A-A7BC-491D-FE61AFD5C7C2}"/>
                </a:ext>
              </a:extLst>
            </p:cNvPr>
            <p:cNvSpPr>
              <a:spLocks noChangeArrowheads="1"/>
            </p:cNvSpPr>
            <p:nvPr/>
          </p:nvSpPr>
          <p:spPr bwMode="auto">
            <a:xfrm>
              <a:off x="2472" y="243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9" name="Oval 14">
              <a:extLst>
                <a:ext uri="{FF2B5EF4-FFF2-40B4-BE49-F238E27FC236}">
                  <a16:creationId xmlns:a16="http://schemas.microsoft.com/office/drawing/2014/main" id="{24D2056E-22AA-A9BF-09DE-3054B05F96FC}"/>
                </a:ext>
              </a:extLst>
            </p:cNvPr>
            <p:cNvSpPr>
              <a:spLocks noChangeArrowheads="1"/>
            </p:cNvSpPr>
            <p:nvPr/>
          </p:nvSpPr>
          <p:spPr bwMode="auto">
            <a:xfrm>
              <a:off x="2653" y="2568"/>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0" name="Oval 15">
              <a:extLst>
                <a:ext uri="{FF2B5EF4-FFF2-40B4-BE49-F238E27FC236}">
                  <a16:creationId xmlns:a16="http://schemas.microsoft.com/office/drawing/2014/main" id="{6B3B6256-F197-A85A-39FC-0AF460443AA6}"/>
                </a:ext>
              </a:extLst>
            </p:cNvPr>
            <p:cNvSpPr>
              <a:spLocks noChangeArrowheads="1"/>
            </p:cNvSpPr>
            <p:nvPr/>
          </p:nvSpPr>
          <p:spPr bwMode="auto">
            <a:xfrm>
              <a:off x="2699" y="2341"/>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 name="Oval 16">
              <a:extLst>
                <a:ext uri="{FF2B5EF4-FFF2-40B4-BE49-F238E27FC236}">
                  <a16:creationId xmlns:a16="http://schemas.microsoft.com/office/drawing/2014/main" id="{77AB442A-3FEB-0385-02BE-F93F67FA29BA}"/>
                </a:ext>
              </a:extLst>
            </p:cNvPr>
            <p:cNvSpPr>
              <a:spLocks noChangeArrowheads="1"/>
            </p:cNvSpPr>
            <p:nvPr/>
          </p:nvSpPr>
          <p:spPr bwMode="auto">
            <a:xfrm>
              <a:off x="2517" y="2251"/>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2" name="Oval 17">
              <a:extLst>
                <a:ext uri="{FF2B5EF4-FFF2-40B4-BE49-F238E27FC236}">
                  <a16:creationId xmlns:a16="http://schemas.microsoft.com/office/drawing/2014/main" id="{346E049E-E204-5403-126B-0DCBAAF8EF3F}"/>
                </a:ext>
              </a:extLst>
            </p:cNvPr>
            <p:cNvSpPr>
              <a:spLocks noChangeArrowheads="1"/>
            </p:cNvSpPr>
            <p:nvPr/>
          </p:nvSpPr>
          <p:spPr bwMode="auto">
            <a:xfrm>
              <a:off x="3016" y="1979"/>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3" name="Oval 18">
              <a:extLst>
                <a:ext uri="{FF2B5EF4-FFF2-40B4-BE49-F238E27FC236}">
                  <a16:creationId xmlns:a16="http://schemas.microsoft.com/office/drawing/2014/main" id="{6F44D112-0D8E-71D2-3E7B-476745388113}"/>
                </a:ext>
              </a:extLst>
            </p:cNvPr>
            <p:cNvSpPr>
              <a:spLocks noChangeArrowheads="1"/>
            </p:cNvSpPr>
            <p:nvPr/>
          </p:nvSpPr>
          <p:spPr bwMode="auto">
            <a:xfrm>
              <a:off x="2789" y="1933"/>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4" name="Oval 19">
              <a:extLst>
                <a:ext uri="{FF2B5EF4-FFF2-40B4-BE49-F238E27FC236}">
                  <a16:creationId xmlns:a16="http://schemas.microsoft.com/office/drawing/2014/main" id="{9D9F9719-1A02-6678-75A2-10C1D6BD2D63}"/>
                </a:ext>
              </a:extLst>
            </p:cNvPr>
            <p:cNvSpPr>
              <a:spLocks noChangeArrowheads="1"/>
            </p:cNvSpPr>
            <p:nvPr/>
          </p:nvSpPr>
          <p:spPr bwMode="auto">
            <a:xfrm>
              <a:off x="2880" y="2160"/>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5" name="Oval 20">
              <a:extLst>
                <a:ext uri="{FF2B5EF4-FFF2-40B4-BE49-F238E27FC236}">
                  <a16:creationId xmlns:a16="http://schemas.microsoft.com/office/drawing/2014/main" id="{3F07B56D-A299-5C95-BA64-A9F7016666FA}"/>
                </a:ext>
              </a:extLst>
            </p:cNvPr>
            <p:cNvSpPr>
              <a:spLocks noChangeArrowheads="1"/>
            </p:cNvSpPr>
            <p:nvPr/>
          </p:nvSpPr>
          <p:spPr bwMode="auto">
            <a:xfrm>
              <a:off x="2699" y="2115"/>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6" name="Oval 21">
              <a:extLst>
                <a:ext uri="{FF2B5EF4-FFF2-40B4-BE49-F238E27FC236}">
                  <a16:creationId xmlns:a16="http://schemas.microsoft.com/office/drawing/2014/main" id="{462260D0-FC82-6040-DCED-4D19E71972F3}"/>
                </a:ext>
              </a:extLst>
            </p:cNvPr>
            <p:cNvSpPr>
              <a:spLocks noChangeArrowheads="1"/>
            </p:cNvSpPr>
            <p:nvPr/>
          </p:nvSpPr>
          <p:spPr bwMode="auto">
            <a:xfrm>
              <a:off x="2925" y="243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7" name="Oval 22">
              <a:extLst>
                <a:ext uri="{FF2B5EF4-FFF2-40B4-BE49-F238E27FC236}">
                  <a16:creationId xmlns:a16="http://schemas.microsoft.com/office/drawing/2014/main" id="{4D24F22E-F72B-ECA5-63EF-CAAF0DB02DAF}"/>
                </a:ext>
              </a:extLst>
            </p:cNvPr>
            <p:cNvSpPr>
              <a:spLocks noChangeArrowheads="1"/>
            </p:cNvSpPr>
            <p:nvPr/>
          </p:nvSpPr>
          <p:spPr bwMode="auto">
            <a:xfrm>
              <a:off x="3016" y="2296"/>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8" name="Oval 23">
              <a:extLst>
                <a:ext uri="{FF2B5EF4-FFF2-40B4-BE49-F238E27FC236}">
                  <a16:creationId xmlns:a16="http://schemas.microsoft.com/office/drawing/2014/main" id="{67E38B81-DDD7-C7F5-B765-ADFE07A33633}"/>
                </a:ext>
              </a:extLst>
            </p:cNvPr>
            <p:cNvSpPr>
              <a:spLocks noChangeArrowheads="1"/>
            </p:cNvSpPr>
            <p:nvPr/>
          </p:nvSpPr>
          <p:spPr bwMode="auto">
            <a:xfrm>
              <a:off x="3107" y="2160"/>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9" name="Oval 24">
              <a:extLst>
                <a:ext uri="{FF2B5EF4-FFF2-40B4-BE49-F238E27FC236}">
                  <a16:creationId xmlns:a16="http://schemas.microsoft.com/office/drawing/2014/main" id="{4DE4BEAA-C7F5-F80D-7847-581B493B0BCA}"/>
                </a:ext>
              </a:extLst>
            </p:cNvPr>
            <p:cNvSpPr>
              <a:spLocks noChangeArrowheads="1"/>
            </p:cNvSpPr>
            <p:nvPr/>
          </p:nvSpPr>
          <p:spPr bwMode="auto">
            <a:xfrm>
              <a:off x="3198" y="1979"/>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0" name="Oval 25">
              <a:extLst>
                <a:ext uri="{FF2B5EF4-FFF2-40B4-BE49-F238E27FC236}">
                  <a16:creationId xmlns:a16="http://schemas.microsoft.com/office/drawing/2014/main" id="{EC2520F5-304C-C7AF-AF9E-3145C58FE178}"/>
                </a:ext>
              </a:extLst>
            </p:cNvPr>
            <p:cNvSpPr>
              <a:spLocks noChangeArrowheads="1"/>
            </p:cNvSpPr>
            <p:nvPr/>
          </p:nvSpPr>
          <p:spPr bwMode="auto">
            <a:xfrm>
              <a:off x="3243" y="1752"/>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1" name="Oval 26">
              <a:extLst>
                <a:ext uri="{FF2B5EF4-FFF2-40B4-BE49-F238E27FC236}">
                  <a16:creationId xmlns:a16="http://schemas.microsoft.com/office/drawing/2014/main" id="{63A82D20-0144-736A-033C-C7CA73F82EC0}"/>
                </a:ext>
              </a:extLst>
            </p:cNvPr>
            <p:cNvSpPr>
              <a:spLocks noChangeArrowheads="1"/>
            </p:cNvSpPr>
            <p:nvPr/>
          </p:nvSpPr>
          <p:spPr bwMode="auto">
            <a:xfrm>
              <a:off x="3061" y="1797"/>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2" name="Oval 27">
              <a:extLst>
                <a:ext uri="{FF2B5EF4-FFF2-40B4-BE49-F238E27FC236}">
                  <a16:creationId xmlns:a16="http://schemas.microsoft.com/office/drawing/2014/main" id="{4CE1471D-C0DE-EB20-B95A-DA1D366D51E3}"/>
                </a:ext>
              </a:extLst>
            </p:cNvPr>
            <p:cNvSpPr>
              <a:spLocks noChangeArrowheads="1"/>
            </p:cNvSpPr>
            <p:nvPr/>
          </p:nvSpPr>
          <p:spPr bwMode="auto">
            <a:xfrm>
              <a:off x="3379" y="2069"/>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3" name="Oval 28">
              <a:extLst>
                <a:ext uri="{FF2B5EF4-FFF2-40B4-BE49-F238E27FC236}">
                  <a16:creationId xmlns:a16="http://schemas.microsoft.com/office/drawing/2014/main" id="{236B5F5A-F0FF-1B63-78CD-ED6B71491914}"/>
                </a:ext>
              </a:extLst>
            </p:cNvPr>
            <p:cNvSpPr>
              <a:spLocks noChangeArrowheads="1"/>
            </p:cNvSpPr>
            <p:nvPr/>
          </p:nvSpPr>
          <p:spPr bwMode="auto">
            <a:xfrm>
              <a:off x="3288" y="2251"/>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4" name="Oval 29">
              <a:extLst>
                <a:ext uri="{FF2B5EF4-FFF2-40B4-BE49-F238E27FC236}">
                  <a16:creationId xmlns:a16="http://schemas.microsoft.com/office/drawing/2014/main" id="{84CA637A-7889-0461-4B90-61FA6E1144E1}"/>
                </a:ext>
              </a:extLst>
            </p:cNvPr>
            <p:cNvSpPr>
              <a:spLocks noChangeArrowheads="1"/>
            </p:cNvSpPr>
            <p:nvPr/>
          </p:nvSpPr>
          <p:spPr bwMode="auto">
            <a:xfrm>
              <a:off x="3651" y="1888"/>
              <a:ext cx="90" cy="90"/>
            </a:xfrm>
            <a:prstGeom prst="ellipse">
              <a:avLst/>
            </a:prstGeom>
            <a:grpFill/>
            <a:ln w="9525">
              <a:solidFill>
                <a:srgbClr val="A0456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spTree>
    <p:extLst>
      <p:ext uri="{BB962C8B-B14F-4D97-AF65-F5344CB8AC3E}">
        <p14:creationId xmlns:p14="http://schemas.microsoft.com/office/powerpoint/2010/main" val="317158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box(out)">
                                      <p:cBhvr>
                                        <p:cTn id="9" dur="500"/>
                                        <p:tgtEl>
                                          <p:spTgt spid="14"/>
                                        </p:tgtEl>
                                      </p:cBhvr>
                                    </p:animEffect>
                                  </p:childTnLst>
                                </p:cTn>
                              </p:par>
                              <p:par>
                                <p:cTn id="10" presetID="5" presetClass="entr" presetSubtype="5"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4" presetClass="entr" presetSubtype="32"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ox(out)">
                                      <p:cBhvr>
                                        <p:cTn id="19" dur="500"/>
                                        <p:tgtEl>
                                          <p:spTgt spid="42"/>
                                        </p:tgtEl>
                                      </p:cBhvr>
                                    </p:animEffect>
                                  </p:childTnLst>
                                </p:cTn>
                              </p:par>
                              <p:par>
                                <p:cTn id="20" presetID="5" presetClass="entr" presetSubtype="5"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checkerboard(down)">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79BD934-9D17-DFF7-1027-0E4F68A81916}"/>
              </a:ext>
            </a:extLst>
          </p:cNvPr>
          <p:cNvSpPr>
            <a:spLocks noGrp="1" noChangeArrowheads="1"/>
          </p:cNvSpPr>
          <p:nvPr>
            <p:ph type="title"/>
          </p:nvPr>
        </p:nvSpPr>
        <p:spPr/>
        <p:txBody>
          <a:bodyPr/>
          <a:lstStyle/>
          <a:p>
            <a:r>
              <a:rPr lang="sr-Cyrl-RS" altLang="en-US" dirty="0"/>
              <a:t>Нелинеарна корелација</a:t>
            </a:r>
            <a:endParaRPr lang="en-US" altLang="en-US" dirty="0">
              <a:solidFill>
                <a:schemeClr val="tx1"/>
              </a:solidFill>
            </a:endParaRPr>
          </a:p>
        </p:txBody>
      </p:sp>
      <p:grpSp>
        <p:nvGrpSpPr>
          <p:cNvPr id="2" name="Group 3">
            <a:extLst>
              <a:ext uri="{FF2B5EF4-FFF2-40B4-BE49-F238E27FC236}">
                <a16:creationId xmlns:a16="http://schemas.microsoft.com/office/drawing/2014/main" id="{B763AC6D-98ED-2CB1-3A37-F29522C5E67A}"/>
              </a:ext>
            </a:extLst>
          </p:cNvPr>
          <p:cNvGrpSpPr>
            <a:grpSpLocks/>
          </p:cNvGrpSpPr>
          <p:nvPr/>
        </p:nvGrpSpPr>
        <p:grpSpPr bwMode="auto">
          <a:xfrm>
            <a:off x="3595688" y="2143125"/>
            <a:ext cx="5105400" cy="3581400"/>
            <a:chOff x="1296" y="1200"/>
            <a:chExt cx="3216" cy="2256"/>
          </a:xfrm>
        </p:grpSpPr>
        <p:sp>
          <p:nvSpPr>
            <p:cNvPr id="21559" name="Line 4">
              <a:extLst>
                <a:ext uri="{FF2B5EF4-FFF2-40B4-BE49-F238E27FC236}">
                  <a16:creationId xmlns:a16="http://schemas.microsoft.com/office/drawing/2014/main" id="{698870DC-2D8B-4272-975B-BC8FAE6E553A}"/>
                </a:ext>
              </a:extLst>
            </p:cNvPr>
            <p:cNvSpPr>
              <a:spLocks noChangeShapeType="1"/>
            </p:cNvSpPr>
            <p:nvPr/>
          </p:nvSpPr>
          <p:spPr bwMode="auto">
            <a:xfrm>
              <a:off x="1296" y="3456"/>
              <a:ext cx="3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1560" name="Line 5">
              <a:extLst>
                <a:ext uri="{FF2B5EF4-FFF2-40B4-BE49-F238E27FC236}">
                  <a16:creationId xmlns:a16="http://schemas.microsoft.com/office/drawing/2014/main" id="{18EB3A6C-CA08-B8A4-E08F-CAC115D37560}"/>
                </a:ext>
              </a:extLst>
            </p:cNvPr>
            <p:cNvSpPr>
              <a:spLocks noChangeShapeType="1"/>
            </p:cNvSpPr>
            <p:nvPr/>
          </p:nvSpPr>
          <p:spPr bwMode="auto">
            <a:xfrm flipV="1">
              <a:off x="1296" y="1200"/>
              <a:ext cx="0" cy="2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 name="Group 56">
            <a:extLst>
              <a:ext uri="{FF2B5EF4-FFF2-40B4-BE49-F238E27FC236}">
                <a16:creationId xmlns:a16="http://schemas.microsoft.com/office/drawing/2014/main" id="{DE7CFC72-31B7-687F-6C8E-1663F043D0D2}"/>
              </a:ext>
            </a:extLst>
          </p:cNvPr>
          <p:cNvGrpSpPr>
            <a:grpSpLocks/>
          </p:cNvGrpSpPr>
          <p:nvPr/>
        </p:nvGrpSpPr>
        <p:grpSpPr bwMode="auto">
          <a:xfrm>
            <a:off x="3875089" y="2524126"/>
            <a:ext cx="4002087" cy="2879725"/>
            <a:chOff x="1785918" y="2104135"/>
            <a:chExt cx="4001492" cy="2879725"/>
          </a:xfrm>
        </p:grpSpPr>
        <p:grpSp>
          <p:nvGrpSpPr>
            <p:cNvPr id="21513" name="Group 7">
              <a:extLst>
                <a:ext uri="{FF2B5EF4-FFF2-40B4-BE49-F238E27FC236}">
                  <a16:creationId xmlns:a16="http://schemas.microsoft.com/office/drawing/2014/main" id="{34B0E292-1294-869B-913D-5A0B77FDE1F3}"/>
                </a:ext>
              </a:extLst>
            </p:cNvPr>
            <p:cNvGrpSpPr>
              <a:grpSpLocks/>
            </p:cNvGrpSpPr>
            <p:nvPr/>
          </p:nvGrpSpPr>
          <p:grpSpPr bwMode="auto">
            <a:xfrm rot="-2188170">
              <a:off x="1785918" y="2500306"/>
              <a:ext cx="2879725" cy="1727200"/>
              <a:chOff x="1927" y="1752"/>
              <a:chExt cx="1814" cy="1088"/>
            </a:xfrm>
          </p:grpSpPr>
          <p:sp>
            <p:nvSpPr>
              <p:cNvPr id="21537" name="Oval 8">
                <a:extLst>
                  <a:ext uri="{FF2B5EF4-FFF2-40B4-BE49-F238E27FC236}">
                    <a16:creationId xmlns:a16="http://schemas.microsoft.com/office/drawing/2014/main" id="{AD204774-5EEB-1DE5-6981-1971CFD812EF}"/>
                  </a:ext>
                </a:extLst>
              </p:cNvPr>
              <p:cNvSpPr>
                <a:spLocks noChangeArrowheads="1"/>
              </p:cNvSpPr>
              <p:nvPr/>
            </p:nvSpPr>
            <p:spPr bwMode="auto">
              <a:xfrm>
                <a:off x="1927" y="270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38" name="Oval 9">
                <a:extLst>
                  <a:ext uri="{FF2B5EF4-FFF2-40B4-BE49-F238E27FC236}">
                    <a16:creationId xmlns:a16="http://schemas.microsoft.com/office/drawing/2014/main" id="{1C9014D6-C682-3D21-1D39-AC128526B807}"/>
                  </a:ext>
                </a:extLst>
              </p:cNvPr>
              <p:cNvSpPr>
                <a:spLocks noChangeArrowheads="1"/>
              </p:cNvSpPr>
              <p:nvPr/>
            </p:nvSpPr>
            <p:spPr bwMode="auto">
              <a:xfrm>
                <a:off x="2109" y="261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39" name="Oval 10">
                <a:extLst>
                  <a:ext uri="{FF2B5EF4-FFF2-40B4-BE49-F238E27FC236}">
                    <a16:creationId xmlns:a16="http://schemas.microsoft.com/office/drawing/2014/main" id="{11B4F568-56B0-042F-71DC-07CB7EC43CBA}"/>
                  </a:ext>
                </a:extLst>
              </p:cNvPr>
              <p:cNvSpPr>
                <a:spLocks noChangeArrowheads="1"/>
              </p:cNvSpPr>
              <p:nvPr/>
            </p:nvSpPr>
            <p:spPr bwMode="auto">
              <a:xfrm>
                <a:off x="2245" y="275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40" name="Oval 11">
                <a:extLst>
                  <a:ext uri="{FF2B5EF4-FFF2-40B4-BE49-F238E27FC236}">
                    <a16:creationId xmlns:a16="http://schemas.microsoft.com/office/drawing/2014/main" id="{D2D3A864-CBFB-EBB0-94E2-CFB601B1DC0C}"/>
                  </a:ext>
                </a:extLst>
              </p:cNvPr>
              <p:cNvSpPr>
                <a:spLocks noChangeArrowheads="1"/>
              </p:cNvSpPr>
              <p:nvPr/>
            </p:nvSpPr>
            <p:spPr bwMode="auto">
              <a:xfrm>
                <a:off x="224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41" name="Oval 12">
                <a:extLst>
                  <a:ext uri="{FF2B5EF4-FFF2-40B4-BE49-F238E27FC236}">
                    <a16:creationId xmlns:a16="http://schemas.microsoft.com/office/drawing/2014/main" id="{E84829F8-92CA-4583-970C-271D67A6120B}"/>
                  </a:ext>
                </a:extLst>
              </p:cNvPr>
              <p:cNvSpPr>
                <a:spLocks noChangeArrowheads="1"/>
              </p:cNvSpPr>
              <p:nvPr/>
            </p:nvSpPr>
            <p:spPr bwMode="auto">
              <a:xfrm>
                <a:off x="2381"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42" name="Oval 13">
                <a:extLst>
                  <a:ext uri="{FF2B5EF4-FFF2-40B4-BE49-F238E27FC236}">
                    <a16:creationId xmlns:a16="http://schemas.microsoft.com/office/drawing/2014/main" id="{C72F86EF-D6AA-6A72-3F31-FA82F02FF84C}"/>
                  </a:ext>
                </a:extLst>
              </p:cNvPr>
              <p:cNvSpPr>
                <a:spLocks noChangeArrowheads="1"/>
              </p:cNvSpPr>
              <p:nvPr/>
            </p:nvSpPr>
            <p:spPr bwMode="auto">
              <a:xfrm>
                <a:off x="2472"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43" name="Oval 14">
                <a:extLst>
                  <a:ext uri="{FF2B5EF4-FFF2-40B4-BE49-F238E27FC236}">
                    <a16:creationId xmlns:a16="http://schemas.microsoft.com/office/drawing/2014/main" id="{61744052-732B-2C70-937F-B4F376EE2C47}"/>
                  </a:ext>
                </a:extLst>
              </p:cNvPr>
              <p:cNvSpPr>
                <a:spLocks noChangeArrowheads="1"/>
              </p:cNvSpPr>
              <p:nvPr/>
            </p:nvSpPr>
            <p:spPr bwMode="auto">
              <a:xfrm>
                <a:off x="2653"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44" name="Oval 15">
                <a:extLst>
                  <a:ext uri="{FF2B5EF4-FFF2-40B4-BE49-F238E27FC236}">
                    <a16:creationId xmlns:a16="http://schemas.microsoft.com/office/drawing/2014/main" id="{D46EB65C-C557-FDF2-D26E-56AC8A54EFA5}"/>
                  </a:ext>
                </a:extLst>
              </p:cNvPr>
              <p:cNvSpPr>
                <a:spLocks noChangeArrowheads="1"/>
              </p:cNvSpPr>
              <p:nvPr/>
            </p:nvSpPr>
            <p:spPr bwMode="auto">
              <a:xfrm>
                <a:off x="2699" y="234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45" name="Oval 16">
                <a:extLst>
                  <a:ext uri="{FF2B5EF4-FFF2-40B4-BE49-F238E27FC236}">
                    <a16:creationId xmlns:a16="http://schemas.microsoft.com/office/drawing/2014/main" id="{7454780E-88DA-B4B7-04B7-51ED66C943A6}"/>
                  </a:ext>
                </a:extLst>
              </p:cNvPr>
              <p:cNvSpPr>
                <a:spLocks noChangeArrowheads="1"/>
              </p:cNvSpPr>
              <p:nvPr/>
            </p:nvSpPr>
            <p:spPr bwMode="auto">
              <a:xfrm>
                <a:off x="2517"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46" name="Oval 17">
                <a:extLst>
                  <a:ext uri="{FF2B5EF4-FFF2-40B4-BE49-F238E27FC236}">
                    <a16:creationId xmlns:a16="http://schemas.microsoft.com/office/drawing/2014/main" id="{27E210A1-8CDD-E63E-2E37-24837088CE78}"/>
                  </a:ext>
                </a:extLst>
              </p:cNvPr>
              <p:cNvSpPr>
                <a:spLocks noChangeArrowheads="1"/>
              </p:cNvSpPr>
              <p:nvPr/>
            </p:nvSpPr>
            <p:spPr bwMode="auto">
              <a:xfrm>
                <a:off x="3016"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47" name="Oval 18">
                <a:extLst>
                  <a:ext uri="{FF2B5EF4-FFF2-40B4-BE49-F238E27FC236}">
                    <a16:creationId xmlns:a16="http://schemas.microsoft.com/office/drawing/2014/main" id="{59B8ADDF-A91F-B17C-5415-61C38244C00D}"/>
                  </a:ext>
                </a:extLst>
              </p:cNvPr>
              <p:cNvSpPr>
                <a:spLocks noChangeArrowheads="1"/>
              </p:cNvSpPr>
              <p:nvPr/>
            </p:nvSpPr>
            <p:spPr bwMode="auto">
              <a:xfrm>
                <a:off x="2789" y="1933"/>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48" name="Oval 19">
                <a:extLst>
                  <a:ext uri="{FF2B5EF4-FFF2-40B4-BE49-F238E27FC236}">
                    <a16:creationId xmlns:a16="http://schemas.microsoft.com/office/drawing/2014/main" id="{6DD5A701-B198-9A07-6023-DE36AB4F35DD}"/>
                  </a:ext>
                </a:extLst>
              </p:cNvPr>
              <p:cNvSpPr>
                <a:spLocks noChangeArrowheads="1"/>
              </p:cNvSpPr>
              <p:nvPr/>
            </p:nvSpPr>
            <p:spPr bwMode="auto">
              <a:xfrm>
                <a:off x="2880"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49" name="Oval 20">
                <a:extLst>
                  <a:ext uri="{FF2B5EF4-FFF2-40B4-BE49-F238E27FC236}">
                    <a16:creationId xmlns:a16="http://schemas.microsoft.com/office/drawing/2014/main" id="{2E3B1DE5-0981-FBFF-09B0-895D4248EBF4}"/>
                  </a:ext>
                </a:extLst>
              </p:cNvPr>
              <p:cNvSpPr>
                <a:spLocks noChangeArrowheads="1"/>
              </p:cNvSpPr>
              <p:nvPr/>
            </p:nvSpPr>
            <p:spPr bwMode="auto">
              <a:xfrm>
                <a:off x="2699" y="2115"/>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50" name="Oval 21">
                <a:extLst>
                  <a:ext uri="{FF2B5EF4-FFF2-40B4-BE49-F238E27FC236}">
                    <a16:creationId xmlns:a16="http://schemas.microsoft.com/office/drawing/2014/main" id="{84652091-B34A-A94F-6EB3-D368E3944E93}"/>
                  </a:ext>
                </a:extLst>
              </p:cNvPr>
              <p:cNvSpPr>
                <a:spLocks noChangeArrowheads="1"/>
              </p:cNvSpPr>
              <p:nvPr/>
            </p:nvSpPr>
            <p:spPr bwMode="auto">
              <a:xfrm>
                <a:off x="292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51" name="Oval 22">
                <a:extLst>
                  <a:ext uri="{FF2B5EF4-FFF2-40B4-BE49-F238E27FC236}">
                    <a16:creationId xmlns:a16="http://schemas.microsoft.com/office/drawing/2014/main" id="{0521D268-9302-331F-F432-E5E80CA48F8E}"/>
                  </a:ext>
                </a:extLst>
              </p:cNvPr>
              <p:cNvSpPr>
                <a:spLocks noChangeArrowheads="1"/>
              </p:cNvSpPr>
              <p:nvPr/>
            </p:nvSpPr>
            <p:spPr bwMode="auto">
              <a:xfrm>
                <a:off x="3016" y="2296"/>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52" name="Oval 23">
                <a:extLst>
                  <a:ext uri="{FF2B5EF4-FFF2-40B4-BE49-F238E27FC236}">
                    <a16:creationId xmlns:a16="http://schemas.microsoft.com/office/drawing/2014/main" id="{7C224FE7-B420-ED64-96C6-19B3014B10C9}"/>
                  </a:ext>
                </a:extLst>
              </p:cNvPr>
              <p:cNvSpPr>
                <a:spLocks noChangeArrowheads="1"/>
              </p:cNvSpPr>
              <p:nvPr/>
            </p:nvSpPr>
            <p:spPr bwMode="auto">
              <a:xfrm>
                <a:off x="3107"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53" name="Oval 24">
                <a:extLst>
                  <a:ext uri="{FF2B5EF4-FFF2-40B4-BE49-F238E27FC236}">
                    <a16:creationId xmlns:a16="http://schemas.microsoft.com/office/drawing/2014/main" id="{DEC42076-B3F3-5669-AD38-2827160A605D}"/>
                  </a:ext>
                </a:extLst>
              </p:cNvPr>
              <p:cNvSpPr>
                <a:spLocks noChangeArrowheads="1"/>
              </p:cNvSpPr>
              <p:nvPr/>
            </p:nvSpPr>
            <p:spPr bwMode="auto">
              <a:xfrm>
                <a:off x="3198"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54" name="Oval 25">
                <a:extLst>
                  <a:ext uri="{FF2B5EF4-FFF2-40B4-BE49-F238E27FC236}">
                    <a16:creationId xmlns:a16="http://schemas.microsoft.com/office/drawing/2014/main" id="{2D90EE43-2B7F-2004-A568-B5B82F10DB14}"/>
                  </a:ext>
                </a:extLst>
              </p:cNvPr>
              <p:cNvSpPr>
                <a:spLocks noChangeArrowheads="1"/>
              </p:cNvSpPr>
              <p:nvPr/>
            </p:nvSpPr>
            <p:spPr bwMode="auto">
              <a:xfrm>
                <a:off x="3243" y="175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55" name="Oval 26">
                <a:extLst>
                  <a:ext uri="{FF2B5EF4-FFF2-40B4-BE49-F238E27FC236}">
                    <a16:creationId xmlns:a16="http://schemas.microsoft.com/office/drawing/2014/main" id="{DF288800-97A5-DB93-C318-413C06C42186}"/>
                  </a:ext>
                </a:extLst>
              </p:cNvPr>
              <p:cNvSpPr>
                <a:spLocks noChangeArrowheads="1"/>
              </p:cNvSpPr>
              <p:nvPr/>
            </p:nvSpPr>
            <p:spPr bwMode="auto">
              <a:xfrm>
                <a:off x="3061" y="1797"/>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56" name="Oval 27">
                <a:extLst>
                  <a:ext uri="{FF2B5EF4-FFF2-40B4-BE49-F238E27FC236}">
                    <a16:creationId xmlns:a16="http://schemas.microsoft.com/office/drawing/2014/main" id="{FE8A1C6E-DF0C-7466-AC6B-CD9C84B6400C}"/>
                  </a:ext>
                </a:extLst>
              </p:cNvPr>
              <p:cNvSpPr>
                <a:spLocks noChangeArrowheads="1"/>
              </p:cNvSpPr>
              <p:nvPr/>
            </p:nvSpPr>
            <p:spPr bwMode="auto">
              <a:xfrm>
                <a:off x="3379" y="206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57" name="Oval 28">
                <a:extLst>
                  <a:ext uri="{FF2B5EF4-FFF2-40B4-BE49-F238E27FC236}">
                    <a16:creationId xmlns:a16="http://schemas.microsoft.com/office/drawing/2014/main" id="{8CAED022-45C5-5D4A-B276-A77F03DFCAE3}"/>
                  </a:ext>
                </a:extLst>
              </p:cNvPr>
              <p:cNvSpPr>
                <a:spLocks noChangeArrowheads="1"/>
              </p:cNvSpPr>
              <p:nvPr/>
            </p:nvSpPr>
            <p:spPr bwMode="auto">
              <a:xfrm>
                <a:off x="3288"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58" name="Oval 29">
                <a:extLst>
                  <a:ext uri="{FF2B5EF4-FFF2-40B4-BE49-F238E27FC236}">
                    <a16:creationId xmlns:a16="http://schemas.microsoft.com/office/drawing/2014/main" id="{1B0E690C-D808-F54E-9AC9-BB332BC6F4C6}"/>
                  </a:ext>
                </a:extLst>
              </p:cNvPr>
              <p:cNvSpPr>
                <a:spLocks noChangeArrowheads="1"/>
              </p:cNvSpPr>
              <p:nvPr/>
            </p:nvSpPr>
            <p:spPr bwMode="auto">
              <a:xfrm>
                <a:off x="3651" y="188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21514" name="Group 7">
              <a:extLst>
                <a:ext uri="{FF2B5EF4-FFF2-40B4-BE49-F238E27FC236}">
                  <a16:creationId xmlns:a16="http://schemas.microsoft.com/office/drawing/2014/main" id="{F30801B5-1BFA-3F09-BFA0-1F0BF7334CEB}"/>
                </a:ext>
              </a:extLst>
            </p:cNvPr>
            <p:cNvGrpSpPr>
              <a:grpSpLocks/>
            </p:cNvGrpSpPr>
            <p:nvPr/>
          </p:nvGrpSpPr>
          <p:grpSpPr bwMode="auto">
            <a:xfrm rot="5159995">
              <a:off x="3483947" y="2680398"/>
              <a:ext cx="2879725" cy="1727200"/>
              <a:chOff x="1927" y="1752"/>
              <a:chExt cx="1814" cy="1088"/>
            </a:xfrm>
          </p:grpSpPr>
          <p:sp>
            <p:nvSpPr>
              <p:cNvPr id="21515" name="Oval 8">
                <a:extLst>
                  <a:ext uri="{FF2B5EF4-FFF2-40B4-BE49-F238E27FC236}">
                    <a16:creationId xmlns:a16="http://schemas.microsoft.com/office/drawing/2014/main" id="{AA27F1A8-DAC3-690D-90F0-5957AF37807B}"/>
                  </a:ext>
                </a:extLst>
              </p:cNvPr>
              <p:cNvSpPr>
                <a:spLocks noChangeArrowheads="1"/>
              </p:cNvSpPr>
              <p:nvPr/>
            </p:nvSpPr>
            <p:spPr bwMode="auto">
              <a:xfrm>
                <a:off x="1927" y="270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16" name="Oval 9">
                <a:extLst>
                  <a:ext uri="{FF2B5EF4-FFF2-40B4-BE49-F238E27FC236}">
                    <a16:creationId xmlns:a16="http://schemas.microsoft.com/office/drawing/2014/main" id="{F9B36A68-009F-C293-6842-5CCBD08DB85E}"/>
                  </a:ext>
                </a:extLst>
              </p:cNvPr>
              <p:cNvSpPr>
                <a:spLocks noChangeArrowheads="1"/>
              </p:cNvSpPr>
              <p:nvPr/>
            </p:nvSpPr>
            <p:spPr bwMode="auto">
              <a:xfrm>
                <a:off x="2109" y="261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17" name="Oval 10">
                <a:extLst>
                  <a:ext uri="{FF2B5EF4-FFF2-40B4-BE49-F238E27FC236}">
                    <a16:creationId xmlns:a16="http://schemas.microsoft.com/office/drawing/2014/main" id="{EBEF7C4B-1A91-C067-7AA9-233719D8C61B}"/>
                  </a:ext>
                </a:extLst>
              </p:cNvPr>
              <p:cNvSpPr>
                <a:spLocks noChangeArrowheads="1"/>
              </p:cNvSpPr>
              <p:nvPr/>
            </p:nvSpPr>
            <p:spPr bwMode="auto">
              <a:xfrm>
                <a:off x="2245" y="275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18" name="Oval 11">
                <a:extLst>
                  <a:ext uri="{FF2B5EF4-FFF2-40B4-BE49-F238E27FC236}">
                    <a16:creationId xmlns:a16="http://schemas.microsoft.com/office/drawing/2014/main" id="{769B8EBA-796D-1C51-BD1A-9EAEB7419B14}"/>
                  </a:ext>
                </a:extLst>
              </p:cNvPr>
              <p:cNvSpPr>
                <a:spLocks noChangeArrowheads="1"/>
              </p:cNvSpPr>
              <p:nvPr/>
            </p:nvSpPr>
            <p:spPr bwMode="auto">
              <a:xfrm>
                <a:off x="224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19" name="Oval 12">
                <a:extLst>
                  <a:ext uri="{FF2B5EF4-FFF2-40B4-BE49-F238E27FC236}">
                    <a16:creationId xmlns:a16="http://schemas.microsoft.com/office/drawing/2014/main" id="{97A5951A-49DB-4981-56E3-37ACCF834DDA}"/>
                  </a:ext>
                </a:extLst>
              </p:cNvPr>
              <p:cNvSpPr>
                <a:spLocks noChangeArrowheads="1"/>
              </p:cNvSpPr>
              <p:nvPr/>
            </p:nvSpPr>
            <p:spPr bwMode="auto">
              <a:xfrm>
                <a:off x="2381"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20" name="Oval 13">
                <a:extLst>
                  <a:ext uri="{FF2B5EF4-FFF2-40B4-BE49-F238E27FC236}">
                    <a16:creationId xmlns:a16="http://schemas.microsoft.com/office/drawing/2014/main" id="{C1A11AAE-CB63-F79B-5C19-3599F89A4D60}"/>
                  </a:ext>
                </a:extLst>
              </p:cNvPr>
              <p:cNvSpPr>
                <a:spLocks noChangeArrowheads="1"/>
              </p:cNvSpPr>
              <p:nvPr/>
            </p:nvSpPr>
            <p:spPr bwMode="auto">
              <a:xfrm>
                <a:off x="2472"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21" name="Oval 14">
                <a:extLst>
                  <a:ext uri="{FF2B5EF4-FFF2-40B4-BE49-F238E27FC236}">
                    <a16:creationId xmlns:a16="http://schemas.microsoft.com/office/drawing/2014/main" id="{B7611506-CFC8-01E3-342B-F067E41692B3}"/>
                  </a:ext>
                </a:extLst>
              </p:cNvPr>
              <p:cNvSpPr>
                <a:spLocks noChangeArrowheads="1"/>
              </p:cNvSpPr>
              <p:nvPr/>
            </p:nvSpPr>
            <p:spPr bwMode="auto">
              <a:xfrm>
                <a:off x="2653"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22" name="Oval 15">
                <a:extLst>
                  <a:ext uri="{FF2B5EF4-FFF2-40B4-BE49-F238E27FC236}">
                    <a16:creationId xmlns:a16="http://schemas.microsoft.com/office/drawing/2014/main" id="{A4737546-FB73-EE6D-29ED-C49C4DA0D12B}"/>
                  </a:ext>
                </a:extLst>
              </p:cNvPr>
              <p:cNvSpPr>
                <a:spLocks noChangeArrowheads="1"/>
              </p:cNvSpPr>
              <p:nvPr/>
            </p:nvSpPr>
            <p:spPr bwMode="auto">
              <a:xfrm>
                <a:off x="2699" y="234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23" name="Oval 16">
                <a:extLst>
                  <a:ext uri="{FF2B5EF4-FFF2-40B4-BE49-F238E27FC236}">
                    <a16:creationId xmlns:a16="http://schemas.microsoft.com/office/drawing/2014/main" id="{2E51EFCE-7C67-BAFF-803A-70C881CC124B}"/>
                  </a:ext>
                </a:extLst>
              </p:cNvPr>
              <p:cNvSpPr>
                <a:spLocks noChangeArrowheads="1"/>
              </p:cNvSpPr>
              <p:nvPr/>
            </p:nvSpPr>
            <p:spPr bwMode="auto">
              <a:xfrm>
                <a:off x="2517"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24" name="Oval 17">
                <a:extLst>
                  <a:ext uri="{FF2B5EF4-FFF2-40B4-BE49-F238E27FC236}">
                    <a16:creationId xmlns:a16="http://schemas.microsoft.com/office/drawing/2014/main" id="{47A11149-55F4-01C9-BA88-6C2EBBC23826}"/>
                  </a:ext>
                </a:extLst>
              </p:cNvPr>
              <p:cNvSpPr>
                <a:spLocks noChangeArrowheads="1"/>
              </p:cNvSpPr>
              <p:nvPr/>
            </p:nvSpPr>
            <p:spPr bwMode="auto">
              <a:xfrm>
                <a:off x="3016"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25" name="Oval 18">
                <a:extLst>
                  <a:ext uri="{FF2B5EF4-FFF2-40B4-BE49-F238E27FC236}">
                    <a16:creationId xmlns:a16="http://schemas.microsoft.com/office/drawing/2014/main" id="{50B21AF9-7D2D-55E7-8AD0-B3C675E75E7A}"/>
                  </a:ext>
                </a:extLst>
              </p:cNvPr>
              <p:cNvSpPr>
                <a:spLocks noChangeArrowheads="1"/>
              </p:cNvSpPr>
              <p:nvPr/>
            </p:nvSpPr>
            <p:spPr bwMode="auto">
              <a:xfrm>
                <a:off x="2789" y="1933"/>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26" name="Oval 19">
                <a:extLst>
                  <a:ext uri="{FF2B5EF4-FFF2-40B4-BE49-F238E27FC236}">
                    <a16:creationId xmlns:a16="http://schemas.microsoft.com/office/drawing/2014/main" id="{1F5E0D6A-6CB8-0ECD-8CB1-0ED6508D816B}"/>
                  </a:ext>
                </a:extLst>
              </p:cNvPr>
              <p:cNvSpPr>
                <a:spLocks noChangeArrowheads="1"/>
              </p:cNvSpPr>
              <p:nvPr/>
            </p:nvSpPr>
            <p:spPr bwMode="auto">
              <a:xfrm>
                <a:off x="2880"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27" name="Oval 20">
                <a:extLst>
                  <a:ext uri="{FF2B5EF4-FFF2-40B4-BE49-F238E27FC236}">
                    <a16:creationId xmlns:a16="http://schemas.microsoft.com/office/drawing/2014/main" id="{9FD869CF-6698-DB8D-FEC4-01574B85B113}"/>
                  </a:ext>
                </a:extLst>
              </p:cNvPr>
              <p:cNvSpPr>
                <a:spLocks noChangeArrowheads="1"/>
              </p:cNvSpPr>
              <p:nvPr/>
            </p:nvSpPr>
            <p:spPr bwMode="auto">
              <a:xfrm>
                <a:off x="2699" y="2115"/>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28" name="Oval 21">
                <a:extLst>
                  <a:ext uri="{FF2B5EF4-FFF2-40B4-BE49-F238E27FC236}">
                    <a16:creationId xmlns:a16="http://schemas.microsoft.com/office/drawing/2014/main" id="{308AE901-F712-3A30-D0C5-A2B0773ADAA5}"/>
                  </a:ext>
                </a:extLst>
              </p:cNvPr>
              <p:cNvSpPr>
                <a:spLocks noChangeArrowheads="1"/>
              </p:cNvSpPr>
              <p:nvPr/>
            </p:nvSpPr>
            <p:spPr bwMode="auto">
              <a:xfrm>
                <a:off x="292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29" name="Oval 22">
                <a:extLst>
                  <a:ext uri="{FF2B5EF4-FFF2-40B4-BE49-F238E27FC236}">
                    <a16:creationId xmlns:a16="http://schemas.microsoft.com/office/drawing/2014/main" id="{0EAEA425-C74E-7042-B167-FA2A37E9F3DE}"/>
                  </a:ext>
                </a:extLst>
              </p:cNvPr>
              <p:cNvSpPr>
                <a:spLocks noChangeArrowheads="1"/>
              </p:cNvSpPr>
              <p:nvPr/>
            </p:nvSpPr>
            <p:spPr bwMode="auto">
              <a:xfrm>
                <a:off x="3016" y="2296"/>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30" name="Oval 23">
                <a:extLst>
                  <a:ext uri="{FF2B5EF4-FFF2-40B4-BE49-F238E27FC236}">
                    <a16:creationId xmlns:a16="http://schemas.microsoft.com/office/drawing/2014/main" id="{E3D87252-F7E4-2F88-D7E7-5DF363DC1F42}"/>
                  </a:ext>
                </a:extLst>
              </p:cNvPr>
              <p:cNvSpPr>
                <a:spLocks noChangeArrowheads="1"/>
              </p:cNvSpPr>
              <p:nvPr/>
            </p:nvSpPr>
            <p:spPr bwMode="auto">
              <a:xfrm>
                <a:off x="3107"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31" name="Oval 24">
                <a:extLst>
                  <a:ext uri="{FF2B5EF4-FFF2-40B4-BE49-F238E27FC236}">
                    <a16:creationId xmlns:a16="http://schemas.microsoft.com/office/drawing/2014/main" id="{7B293375-6246-417F-6FD9-0D58EDB2A47B}"/>
                  </a:ext>
                </a:extLst>
              </p:cNvPr>
              <p:cNvSpPr>
                <a:spLocks noChangeArrowheads="1"/>
              </p:cNvSpPr>
              <p:nvPr/>
            </p:nvSpPr>
            <p:spPr bwMode="auto">
              <a:xfrm>
                <a:off x="3198"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32" name="Oval 25">
                <a:extLst>
                  <a:ext uri="{FF2B5EF4-FFF2-40B4-BE49-F238E27FC236}">
                    <a16:creationId xmlns:a16="http://schemas.microsoft.com/office/drawing/2014/main" id="{1C341C09-49E8-C7A0-7081-92C6E2BAFF49}"/>
                  </a:ext>
                </a:extLst>
              </p:cNvPr>
              <p:cNvSpPr>
                <a:spLocks noChangeArrowheads="1"/>
              </p:cNvSpPr>
              <p:nvPr/>
            </p:nvSpPr>
            <p:spPr bwMode="auto">
              <a:xfrm>
                <a:off x="3243" y="175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33" name="Oval 26">
                <a:extLst>
                  <a:ext uri="{FF2B5EF4-FFF2-40B4-BE49-F238E27FC236}">
                    <a16:creationId xmlns:a16="http://schemas.microsoft.com/office/drawing/2014/main" id="{1887B696-6651-70E6-8D44-D6E4911ADD65}"/>
                  </a:ext>
                </a:extLst>
              </p:cNvPr>
              <p:cNvSpPr>
                <a:spLocks noChangeArrowheads="1"/>
              </p:cNvSpPr>
              <p:nvPr/>
            </p:nvSpPr>
            <p:spPr bwMode="auto">
              <a:xfrm>
                <a:off x="3061" y="1797"/>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34" name="Oval 27">
                <a:extLst>
                  <a:ext uri="{FF2B5EF4-FFF2-40B4-BE49-F238E27FC236}">
                    <a16:creationId xmlns:a16="http://schemas.microsoft.com/office/drawing/2014/main" id="{C2D4C22C-F163-AB6C-AD6E-35A4B6665E3A}"/>
                  </a:ext>
                </a:extLst>
              </p:cNvPr>
              <p:cNvSpPr>
                <a:spLocks noChangeArrowheads="1"/>
              </p:cNvSpPr>
              <p:nvPr/>
            </p:nvSpPr>
            <p:spPr bwMode="auto">
              <a:xfrm>
                <a:off x="3379" y="206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35" name="Oval 28">
                <a:extLst>
                  <a:ext uri="{FF2B5EF4-FFF2-40B4-BE49-F238E27FC236}">
                    <a16:creationId xmlns:a16="http://schemas.microsoft.com/office/drawing/2014/main" id="{D39DAB6E-C542-CC5B-971A-BB911393AA45}"/>
                  </a:ext>
                </a:extLst>
              </p:cNvPr>
              <p:cNvSpPr>
                <a:spLocks noChangeArrowheads="1"/>
              </p:cNvSpPr>
              <p:nvPr/>
            </p:nvSpPr>
            <p:spPr bwMode="auto">
              <a:xfrm>
                <a:off x="3288"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536" name="Oval 29">
                <a:extLst>
                  <a:ext uri="{FF2B5EF4-FFF2-40B4-BE49-F238E27FC236}">
                    <a16:creationId xmlns:a16="http://schemas.microsoft.com/office/drawing/2014/main" id="{79386B07-D5DF-F7BD-2B93-4F53411DC661}"/>
                  </a:ext>
                </a:extLst>
              </p:cNvPr>
              <p:cNvSpPr>
                <a:spLocks noChangeArrowheads="1"/>
              </p:cNvSpPr>
              <p:nvPr/>
            </p:nvSpPr>
            <p:spPr bwMode="auto">
              <a:xfrm>
                <a:off x="3651" y="188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grpSp>
        <p:nvGrpSpPr>
          <p:cNvPr id="6" name="Group 60">
            <a:extLst>
              <a:ext uri="{FF2B5EF4-FFF2-40B4-BE49-F238E27FC236}">
                <a16:creationId xmlns:a16="http://schemas.microsoft.com/office/drawing/2014/main" id="{9734B338-4B3A-1B5A-265D-91C2E5A04B1A}"/>
              </a:ext>
            </a:extLst>
          </p:cNvPr>
          <p:cNvGrpSpPr>
            <a:grpSpLocks/>
          </p:cNvGrpSpPr>
          <p:nvPr/>
        </p:nvGrpSpPr>
        <p:grpSpPr bwMode="auto">
          <a:xfrm>
            <a:off x="4167189" y="3857625"/>
            <a:ext cx="5043487" cy="457200"/>
            <a:chOff x="2643174" y="3857628"/>
            <a:chExt cx="5043518" cy="457200"/>
          </a:xfrm>
        </p:grpSpPr>
        <p:cxnSp>
          <p:nvCxnSpPr>
            <p:cNvPr id="59" name="Straight Connector 58">
              <a:extLst>
                <a:ext uri="{FF2B5EF4-FFF2-40B4-BE49-F238E27FC236}">
                  <a16:creationId xmlns:a16="http://schemas.microsoft.com/office/drawing/2014/main" id="{506DE66F-6A4B-DE12-691E-01F7F1A7A8B6}"/>
                </a:ext>
              </a:extLst>
            </p:cNvPr>
            <p:cNvCxnSpPr/>
            <p:nvPr/>
          </p:nvCxnSpPr>
          <p:spPr>
            <a:xfrm>
              <a:off x="2643174" y="4071941"/>
              <a:ext cx="407196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512" name="Text Box 38">
              <a:extLst>
                <a:ext uri="{FF2B5EF4-FFF2-40B4-BE49-F238E27FC236}">
                  <a16:creationId xmlns:a16="http://schemas.microsoft.com/office/drawing/2014/main" id="{F8C5797C-E3A6-ECD6-F837-3B9545F54297}"/>
                </a:ext>
              </a:extLst>
            </p:cNvPr>
            <p:cNvSpPr txBox="1">
              <a:spLocks noChangeArrowheads="1"/>
            </p:cNvSpPr>
            <p:nvPr/>
          </p:nvSpPr>
          <p:spPr bwMode="auto">
            <a:xfrm>
              <a:off x="7000892" y="385762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rPr>
                <a:t>r=0</a:t>
              </a:r>
            </a:p>
          </p:txBody>
        </p:sp>
      </p:grpSp>
      <p:sp>
        <p:nvSpPr>
          <p:cNvPr id="62" name="Arc 61">
            <a:extLst>
              <a:ext uri="{FF2B5EF4-FFF2-40B4-BE49-F238E27FC236}">
                <a16:creationId xmlns:a16="http://schemas.microsoft.com/office/drawing/2014/main" id="{505C4220-E0DE-289A-3198-68A62B111A62}"/>
              </a:ext>
            </a:extLst>
          </p:cNvPr>
          <p:cNvSpPr/>
          <p:nvPr/>
        </p:nvSpPr>
        <p:spPr>
          <a:xfrm rot="16200000">
            <a:off x="4024313" y="3643313"/>
            <a:ext cx="4429125" cy="2857500"/>
          </a:xfrm>
          <a:prstGeom prst="arc">
            <a:avLst>
              <a:gd name="adj1" fmla="val 16200000"/>
              <a:gd name="adj2" fmla="val 545805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4" name="Straight Connector 3">
            <a:extLst>
              <a:ext uri="{FF2B5EF4-FFF2-40B4-BE49-F238E27FC236}">
                <a16:creationId xmlns:a16="http://schemas.microsoft.com/office/drawing/2014/main" id="{1DEE9141-264F-81DF-6323-BA3CF58E72A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19DB5507-2177-0053-5132-1EABFFA49E39}"/>
              </a:ext>
            </a:extLst>
          </p:cNvPr>
          <p:cNvPicPr>
            <a:picLocks noChangeAspect="1"/>
          </p:cNvPicPr>
          <p:nvPr/>
        </p:nvPicPr>
        <p:blipFill>
          <a:blip r:embed="rId2"/>
          <a:stretch>
            <a:fillRect/>
          </a:stretch>
        </p:blipFill>
        <p:spPr>
          <a:xfrm>
            <a:off x="11002592" y="6132435"/>
            <a:ext cx="976144" cy="658941"/>
          </a:xfrm>
          <a:prstGeom prst="rect">
            <a:avLst/>
          </a:prstGeom>
          <a:ln>
            <a:solidFill>
              <a:srgbClr val="7E001B"/>
            </a:solidFill>
          </a:ln>
        </p:spPr>
      </p:pic>
      <p:sp>
        <p:nvSpPr>
          <p:cNvPr id="7" name="TextBox 6">
            <a:extLst>
              <a:ext uri="{FF2B5EF4-FFF2-40B4-BE49-F238E27FC236}">
                <a16:creationId xmlns:a16="http://schemas.microsoft.com/office/drawing/2014/main" id="{7BE8092C-DB48-9244-DAEB-B6798EE54BCC}"/>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2D03E15-6B95-E1C4-35D2-9B73410377F9}"/>
              </a:ext>
            </a:extLst>
          </p:cNvPr>
          <p:cNvSpPr>
            <a:spLocks noGrp="1" noChangeArrowheads="1"/>
          </p:cNvSpPr>
          <p:nvPr>
            <p:ph type="title"/>
          </p:nvPr>
        </p:nvSpPr>
        <p:spPr/>
        <p:txBody>
          <a:bodyPr/>
          <a:lstStyle/>
          <a:p>
            <a:r>
              <a:rPr lang="sr-Cyrl-RS" altLang="en-US" dirty="0">
                <a:solidFill>
                  <a:schemeClr val="tx1"/>
                </a:solidFill>
              </a:rPr>
              <a:t>Нелинеарна корелација</a:t>
            </a:r>
            <a:endParaRPr lang="en-US" altLang="en-US" dirty="0">
              <a:solidFill>
                <a:schemeClr val="tx1"/>
              </a:solidFill>
            </a:endParaRPr>
          </a:p>
        </p:txBody>
      </p:sp>
      <p:grpSp>
        <p:nvGrpSpPr>
          <p:cNvPr id="2" name="Group 3">
            <a:extLst>
              <a:ext uri="{FF2B5EF4-FFF2-40B4-BE49-F238E27FC236}">
                <a16:creationId xmlns:a16="http://schemas.microsoft.com/office/drawing/2014/main" id="{AD25251C-8BC7-4439-8667-3034A4AF54B6}"/>
              </a:ext>
            </a:extLst>
          </p:cNvPr>
          <p:cNvGrpSpPr>
            <a:grpSpLocks/>
          </p:cNvGrpSpPr>
          <p:nvPr/>
        </p:nvGrpSpPr>
        <p:grpSpPr bwMode="auto">
          <a:xfrm>
            <a:off x="3595688" y="2143125"/>
            <a:ext cx="5105400" cy="3581400"/>
            <a:chOff x="1296" y="1200"/>
            <a:chExt cx="3216" cy="2256"/>
          </a:xfrm>
        </p:grpSpPr>
        <p:sp>
          <p:nvSpPr>
            <p:cNvPr id="22585" name="Line 4">
              <a:extLst>
                <a:ext uri="{FF2B5EF4-FFF2-40B4-BE49-F238E27FC236}">
                  <a16:creationId xmlns:a16="http://schemas.microsoft.com/office/drawing/2014/main" id="{430B823E-C853-D24B-7247-45FE2C0B4F5E}"/>
                </a:ext>
              </a:extLst>
            </p:cNvPr>
            <p:cNvSpPr>
              <a:spLocks noChangeShapeType="1"/>
            </p:cNvSpPr>
            <p:nvPr/>
          </p:nvSpPr>
          <p:spPr bwMode="auto">
            <a:xfrm>
              <a:off x="1296" y="3456"/>
              <a:ext cx="32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86" name="Line 5">
              <a:extLst>
                <a:ext uri="{FF2B5EF4-FFF2-40B4-BE49-F238E27FC236}">
                  <a16:creationId xmlns:a16="http://schemas.microsoft.com/office/drawing/2014/main" id="{8519EACD-6466-CA54-F3B9-333DA516E702}"/>
                </a:ext>
              </a:extLst>
            </p:cNvPr>
            <p:cNvSpPr>
              <a:spLocks noChangeShapeType="1"/>
            </p:cNvSpPr>
            <p:nvPr/>
          </p:nvSpPr>
          <p:spPr bwMode="auto">
            <a:xfrm flipV="1">
              <a:off x="1296" y="1200"/>
              <a:ext cx="0" cy="2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 name="Group 63">
            <a:extLst>
              <a:ext uri="{FF2B5EF4-FFF2-40B4-BE49-F238E27FC236}">
                <a16:creationId xmlns:a16="http://schemas.microsoft.com/office/drawing/2014/main" id="{4D82423E-8374-9339-281B-A2393AE62017}"/>
              </a:ext>
            </a:extLst>
          </p:cNvPr>
          <p:cNvGrpSpPr>
            <a:grpSpLocks/>
          </p:cNvGrpSpPr>
          <p:nvPr/>
        </p:nvGrpSpPr>
        <p:grpSpPr bwMode="auto">
          <a:xfrm>
            <a:off x="4144963" y="2608264"/>
            <a:ext cx="4318000" cy="3151187"/>
            <a:chOff x="2620634" y="2608494"/>
            <a:chExt cx="4317995" cy="3151410"/>
          </a:xfrm>
        </p:grpSpPr>
        <p:grpSp>
          <p:nvGrpSpPr>
            <p:cNvPr id="22539" name="Group 7">
              <a:extLst>
                <a:ext uri="{FF2B5EF4-FFF2-40B4-BE49-F238E27FC236}">
                  <a16:creationId xmlns:a16="http://schemas.microsoft.com/office/drawing/2014/main" id="{0EE9E0A6-82AD-BE5B-2C7B-C2818698AADE}"/>
                </a:ext>
              </a:extLst>
            </p:cNvPr>
            <p:cNvGrpSpPr>
              <a:grpSpLocks/>
            </p:cNvGrpSpPr>
            <p:nvPr/>
          </p:nvGrpSpPr>
          <p:grpSpPr bwMode="auto">
            <a:xfrm rot="1038859">
              <a:off x="2620634" y="4032704"/>
              <a:ext cx="2879725" cy="1727200"/>
              <a:chOff x="1927" y="1752"/>
              <a:chExt cx="1814" cy="1088"/>
            </a:xfrm>
          </p:grpSpPr>
          <p:sp>
            <p:nvSpPr>
              <p:cNvPr id="22563" name="Oval 8">
                <a:extLst>
                  <a:ext uri="{FF2B5EF4-FFF2-40B4-BE49-F238E27FC236}">
                    <a16:creationId xmlns:a16="http://schemas.microsoft.com/office/drawing/2014/main" id="{8DB75D57-95B4-22CB-3E25-9A3337DBC3E4}"/>
                  </a:ext>
                </a:extLst>
              </p:cNvPr>
              <p:cNvSpPr>
                <a:spLocks noChangeArrowheads="1"/>
              </p:cNvSpPr>
              <p:nvPr/>
            </p:nvSpPr>
            <p:spPr bwMode="auto">
              <a:xfrm>
                <a:off x="1927" y="270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64" name="Oval 9">
                <a:extLst>
                  <a:ext uri="{FF2B5EF4-FFF2-40B4-BE49-F238E27FC236}">
                    <a16:creationId xmlns:a16="http://schemas.microsoft.com/office/drawing/2014/main" id="{7215AE1E-59CC-1E86-B50D-C22E933FA2C2}"/>
                  </a:ext>
                </a:extLst>
              </p:cNvPr>
              <p:cNvSpPr>
                <a:spLocks noChangeArrowheads="1"/>
              </p:cNvSpPr>
              <p:nvPr/>
            </p:nvSpPr>
            <p:spPr bwMode="auto">
              <a:xfrm>
                <a:off x="2109" y="261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65" name="Oval 10">
                <a:extLst>
                  <a:ext uri="{FF2B5EF4-FFF2-40B4-BE49-F238E27FC236}">
                    <a16:creationId xmlns:a16="http://schemas.microsoft.com/office/drawing/2014/main" id="{55358E93-A80F-B1F4-17F1-FF18B3558DFA}"/>
                  </a:ext>
                </a:extLst>
              </p:cNvPr>
              <p:cNvSpPr>
                <a:spLocks noChangeArrowheads="1"/>
              </p:cNvSpPr>
              <p:nvPr/>
            </p:nvSpPr>
            <p:spPr bwMode="auto">
              <a:xfrm>
                <a:off x="2245" y="275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66" name="Oval 11">
                <a:extLst>
                  <a:ext uri="{FF2B5EF4-FFF2-40B4-BE49-F238E27FC236}">
                    <a16:creationId xmlns:a16="http://schemas.microsoft.com/office/drawing/2014/main" id="{FB95F892-2F77-63E9-644D-4D502D130CAB}"/>
                  </a:ext>
                </a:extLst>
              </p:cNvPr>
              <p:cNvSpPr>
                <a:spLocks noChangeArrowheads="1"/>
              </p:cNvSpPr>
              <p:nvPr/>
            </p:nvSpPr>
            <p:spPr bwMode="auto">
              <a:xfrm>
                <a:off x="224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67" name="Oval 12">
                <a:extLst>
                  <a:ext uri="{FF2B5EF4-FFF2-40B4-BE49-F238E27FC236}">
                    <a16:creationId xmlns:a16="http://schemas.microsoft.com/office/drawing/2014/main" id="{F8291C67-E3CE-6A61-294B-498FD9626275}"/>
                  </a:ext>
                </a:extLst>
              </p:cNvPr>
              <p:cNvSpPr>
                <a:spLocks noChangeArrowheads="1"/>
              </p:cNvSpPr>
              <p:nvPr/>
            </p:nvSpPr>
            <p:spPr bwMode="auto">
              <a:xfrm>
                <a:off x="2381"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68" name="Oval 13">
                <a:extLst>
                  <a:ext uri="{FF2B5EF4-FFF2-40B4-BE49-F238E27FC236}">
                    <a16:creationId xmlns:a16="http://schemas.microsoft.com/office/drawing/2014/main" id="{4CF7B8C1-C336-5C22-CD61-F4A7FB5B6EC5}"/>
                  </a:ext>
                </a:extLst>
              </p:cNvPr>
              <p:cNvSpPr>
                <a:spLocks noChangeArrowheads="1"/>
              </p:cNvSpPr>
              <p:nvPr/>
            </p:nvSpPr>
            <p:spPr bwMode="auto">
              <a:xfrm>
                <a:off x="2472"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69" name="Oval 14">
                <a:extLst>
                  <a:ext uri="{FF2B5EF4-FFF2-40B4-BE49-F238E27FC236}">
                    <a16:creationId xmlns:a16="http://schemas.microsoft.com/office/drawing/2014/main" id="{3905C1CA-BC96-04ED-B00C-105191FE430F}"/>
                  </a:ext>
                </a:extLst>
              </p:cNvPr>
              <p:cNvSpPr>
                <a:spLocks noChangeArrowheads="1"/>
              </p:cNvSpPr>
              <p:nvPr/>
            </p:nvSpPr>
            <p:spPr bwMode="auto">
              <a:xfrm>
                <a:off x="2653"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70" name="Oval 15">
                <a:extLst>
                  <a:ext uri="{FF2B5EF4-FFF2-40B4-BE49-F238E27FC236}">
                    <a16:creationId xmlns:a16="http://schemas.microsoft.com/office/drawing/2014/main" id="{8CB8D0AD-894C-5577-7999-67C162F61888}"/>
                  </a:ext>
                </a:extLst>
              </p:cNvPr>
              <p:cNvSpPr>
                <a:spLocks noChangeArrowheads="1"/>
              </p:cNvSpPr>
              <p:nvPr/>
            </p:nvSpPr>
            <p:spPr bwMode="auto">
              <a:xfrm>
                <a:off x="2699" y="234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71" name="Oval 16">
                <a:extLst>
                  <a:ext uri="{FF2B5EF4-FFF2-40B4-BE49-F238E27FC236}">
                    <a16:creationId xmlns:a16="http://schemas.microsoft.com/office/drawing/2014/main" id="{6A9731F6-3CF7-D79F-2520-E5514E1FCB88}"/>
                  </a:ext>
                </a:extLst>
              </p:cNvPr>
              <p:cNvSpPr>
                <a:spLocks noChangeArrowheads="1"/>
              </p:cNvSpPr>
              <p:nvPr/>
            </p:nvSpPr>
            <p:spPr bwMode="auto">
              <a:xfrm>
                <a:off x="2517"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72" name="Oval 17">
                <a:extLst>
                  <a:ext uri="{FF2B5EF4-FFF2-40B4-BE49-F238E27FC236}">
                    <a16:creationId xmlns:a16="http://schemas.microsoft.com/office/drawing/2014/main" id="{0BDFE2C9-312C-4BF6-24DC-BB38AF062133}"/>
                  </a:ext>
                </a:extLst>
              </p:cNvPr>
              <p:cNvSpPr>
                <a:spLocks noChangeArrowheads="1"/>
              </p:cNvSpPr>
              <p:nvPr/>
            </p:nvSpPr>
            <p:spPr bwMode="auto">
              <a:xfrm>
                <a:off x="3016"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73" name="Oval 18">
                <a:extLst>
                  <a:ext uri="{FF2B5EF4-FFF2-40B4-BE49-F238E27FC236}">
                    <a16:creationId xmlns:a16="http://schemas.microsoft.com/office/drawing/2014/main" id="{9B45F68B-34CF-4538-F448-A1B06DEEB2D2}"/>
                  </a:ext>
                </a:extLst>
              </p:cNvPr>
              <p:cNvSpPr>
                <a:spLocks noChangeArrowheads="1"/>
              </p:cNvSpPr>
              <p:nvPr/>
            </p:nvSpPr>
            <p:spPr bwMode="auto">
              <a:xfrm>
                <a:off x="2789" y="1933"/>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74" name="Oval 19">
                <a:extLst>
                  <a:ext uri="{FF2B5EF4-FFF2-40B4-BE49-F238E27FC236}">
                    <a16:creationId xmlns:a16="http://schemas.microsoft.com/office/drawing/2014/main" id="{7C3B3543-7FAD-DCAA-8EF9-0AEF88AAFD83}"/>
                  </a:ext>
                </a:extLst>
              </p:cNvPr>
              <p:cNvSpPr>
                <a:spLocks noChangeArrowheads="1"/>
              </p:cNvSpPr>
              <p:nvPr/>
            </p:nvSpPr>
            <p:spPr bwMode="auto">
              <a:xfrm>
                <a:off x="2880"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75" name="Oval 20">
                <a:extLst>
                  <a:ext uri="{FF2B5EF4-FFF2-40B4-BE49-F238E27FC236}">
                    <a16:creationId xmlns:a16="http://schemas.microsoft.com/office/drawing/2014/main" id="{A59464CF-0388-B9A6-3370-649E7298F192}"/>
                  </a:ext>
                </a:extLst>
              </p:cNvPr>
              <p:cNvSpPr>
                <a:spLocks noChangeArrowheads="1"/>
              </p:cNvSpPr>
              <p:nvPr/>
            </p:nvSpPr>
            <p:spPr bwMode="auto">
              <a:xfrm>
                <a:off x="2699" y="2115"/>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76" name="Oval 21">
                <a:extLst>
                  <a:ext uri="{FF2B5EF4-FFF2-40B4-BE49-F238E27FC236}">
                    <a16:creationId xmlns:a16="http://schemas.microsoft.com/office/drawing/2014/main" id="{4FB902FD-2525-8495-0E63-BF6B3C0F4370}"/>
                  </a:ext>
                </a:extLst>
              </p:cNvPr>
              <p:cNvSpPr>
                <a:spLocks noChangeArrowheads="1"/>
              </p:cNvSpPr>
              <p:nvPr/>
            </p:nvSpPr>
            <p:spPr bwMode="auto">
              <a:xfrm>
                <a:off x="292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77" name="Oval 22">
                <a:extLst>
                  <a:ext uri="{FF2B5EF4-FFF2-40B4-BE49-F238E27FC236}">
                    <a16:creationId xmlns:a16="http://schemas.microsoft.com/office/drawing/2014/main" id="{B02CE595-C558-E68E-857D-25ADDC2E6BA0}"/>
                  </a:ext>
                </a:extLst>
              </p:cNvPr>
              <p:cNvSpPr>
                <a:spLocks noChangeArrowheads="1"/>
              </p:cNvSpPr>
              <p:nvPr/>
            </p:nvSpPr>
            <p:spPr bwMode="auto">
              <a:xfrm>
                <a:off x="3016" y="2296"/>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78" name="Oval 23">
                <a:extLst>
                  <a:ext uri="{FF2B5EF4-FFF2-40B4-BE49-F238E27FC236}">
                    <a16:creationId xmlns:a16="http://schemas.microsoft.com/office/drawing/2014/main" id="{434C676A-A717-9775-CB37-7C628FE2BBB1}"/>
                  </a:ext>
                </a:extLst>
              </p:cNvPr>
              <p:cNvSpPr>
                <a:spLocks noChangeArrowheads="1"/>
              </p:cNvSpPr>
              <p:nvPr/>
            </p:nvSpPr>
            <p:spPr bwMode="auto">
              <a:xfrm>
                <a:off x="3107"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79" name="Oval 24">
                <a:extLst>
                  <a:ext uri="{FF2B5EF4-FFF2-40B4-BE49-F238E27FC236}">
                    <a16:creationId xmlns:a16="http://schemas.microsoft.com/office/drawing/2014/main" id="{03A8A878-FBCC-92CD-29B9-84B6D71347FD}"/>
                  </a:ext>
                </a:extLst>
              </p:cNvPr>
              <p:cNvSpPr>
                <a:spLocks noChangeArrowheads="1"/>
              </p:cNvSpPr>
              <p:nvPr/>
            </p:nvSpPr>
            <p:spPr bwMode="auto">
              <a:xfrm>
                <a:off x="3198"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80" name="Oval 25">
                <a:extLst>
                  <a:ext uri="{FF2B5EF4-FFF2-40B4-BE49-F238E27FC236}">
                    <a16:creationId xmlns:a16="http://schemas.microsoft.com/office/drawing/2014/main" id="{26C8E9AD-6FA7-ECC0-6097-1538CA168559}"/>
                  </a:ext>
                </a:extLst>
              </p:cNvPr>
              <p:cNvSpPr>
                <a:spLocks noChangeArrowheads="1"/>
              </p:cNvSpPr>
              <p:nvPr/>
            </p:nvSpPr>
            <p:spPr bwMode="auto">
              <a:xfrm>
                <a:off x="3243" y="175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81" name="Oval 26">
                <a:extLst>
                  <a:ext uri="{FF2B5EF4-FFF2-40B4-BE49-F238E27FC236}">
                    <a16:creationId xmlns:a16="http://schemas.microsoft.com/office/drawing/2014/main" id="{A9DD591B-EF22-4FCB-FF3F-D44F7461EA28}"/>
                  </a:ext>
                </a:extLst>
              </p:cNvPr>
              <p:cNvSpPr>
                <a:spLocks noChangeArrowheads="1"/>
              </p:cNvSpPr>
              <p:nvPr/>
            </p:nvSpPr>
            <p:spPr bwMode="auto">
              <a:xfrm>
                <a:off x="3061" y="1797"/>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82" name="Oval 27">
                <a:extLst>
                  <a:ext uri="{FF2B5EF4-FFF2-40B4-BE49-F238E27FC236}">
                    <a16:creationId xmlns:a16="http://schemas.microsoft.com/office/drawing/2014/main" id="{FE5A82D2-102B-7758-716D-54B5E752D7A3}"/>
                  </a:ext>
                </a:extLst>
              </p:cNvPr>
              <p:cNvSpPr>
                <a:spLocks noChangeArrowheads="1"/>
              </p:cNvSpPr>
              <p:nvPr/>
            </p:nvSpPr>
            <p:spPr bwMode="auto">
              <a:xfrm>
                <a:off x="3379" y="206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83" name="Oval 28">
                <a:extLst>
                  <a:ext uri="{FF2B5EF4-FFF2-40B4-BE49-F238E27FC236}">
                    <a16:creationId xmlns:a16="http://schemas.microsoft.com/office/drawing/2014/main" id="{E78E3330-9B5B-B657-D944-697B3ED353F2}"/>
                  </a:ext>
                </a:extLst>
              </p:cNvPr>
              <p:cNvSpPr>
                <a:spLocks noChangeArrowheads="1"/>
              </p:cNvSpPr>
              <p:nvPr/>
            </p:nvSpPr>
            <p:spPr bwMode="auto">
              <a:xfrm>
                <a:off x="3288"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84" name="Oval 29">
                <a:extLst>
                  <a:ext uri="{FF2B5EF4-FFF2-40B4-BE49-F238E27FC236}">
                    <a16:creationId xmlns:a16="http://schemas.microsoft.com/office/drawing/2014/main" id="{A050DA5D-7E85-0526-F3A4-A09670332143}"/>
                  </a:ext>
                </a:extLst>
              </p:cNvPr>
              <p:cNvSpPr>
                <a:spLocks noChangeArrowheads="1"/>
              </p:cNvSpPr>
              <p:nvPr/>
            </p:nvSpPr>
            <p:spPr bwMode="auto">
              <a:xfrm>
                <a:off x="3651" y="188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22540" name="Group 7">
              <a:extLst>
                <a:ext uri="{FF2B5EF4-FFF2-40B4-BE49-F238E27FC236}">
                  <a16:creationId xmlns:a16="http://schemas.microsoft.com/office/drawing/2014/main" id="{27C7D431-8E89-1815-57DF-73677FE241F3}"/>
                </a:ext>
              </a:extLst>
            </p:cNvPr>
            <p:cNvGrpSpPr>
              <a:grpSpLocks/>
            </p:cNvGrpSpPr>
            <p:nvPr/>
          </p:nvGrpSpPr>
          <p:grpSpPr bwMode="auto">
            <a:xfrm rot="-2588552">
              <a:off x="4058904" y="2608494"/>
              <a:ext cx="2879725" cy="1727200"/>
              <a:chOff x="1927" y="1752"/>
              <a:chExt cx="1814" cy="1088"/>
            </a:xfrm>
          </p:grpSpPr>
          <p:sp>
            <p:nvSpPr>
              <p:cNvPr id="22541" name="Oval 8">
                <a:extLst>
                  <a:ext uri="{FF2B5EF4-FFF2-40B4-BE49-F238E27FC236}">
                    <a16:creationId xmlns:a16="http://schemas.microsoft.com/office/drawing/2014/main" id="{E29E23B9-1E59-9C67-EC28-C726E743EC1E}"/>
                  </a:ext>
                </a:extLst>
              </p:cNvPr>
              <p:cNvSpPr>
                <a:spLocks noChangeArrowheads="1"/>
              </p:cNvSpPr>
              <p:nvPr/>
            </p:nvSpPr>
            <p:spPr bwMode="auto">
              <a:xfrm>
                <a:off x="1927" y="270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42" name="Oval 9">
                <a:extLst>
                  <a:ext uri="{FF2B5EF4-FFF2-40B4-BE49-F238E27FC236}">
                    <a16:creationId xmlns:a16="http://schemas.microsoft.com/office/drawing/2014/main" id="{BA4F4A02-1892-4CC5-DC6A-F9CADC75C10C}"/>
                  </a:ext>
                </a:extLst>
              </p:cNvPr>
              <p:cNvSpPr>
                <a:spLocks noChangeArrowheads="1"/>
              </p:cNvSpPr>
              <p:nvPr/>
            </p:nvSpPr>
            <p:spPr bwMode="auto">
              <a:xfrm>
                <a:off x="2109" y="2614"/>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43" name="Oval 10">
                <a:extLst>
                  <a:ext uri="{FF2B5EF4-FFF2-40B4-BE49-F238E27FC236}">
                    <a16:creationId xmlns:a16="http://schemas.microsoft.com/office/drawing/2014/main" id="{19F4AA03-1A7D-590D-27B3-2D497C833583}"/>
                  </a:ext>
                </a:extLst>
              </p:cNvPr>
              <p:cNvSpPr>
                <a:spLocks noChangeArrowheads="1"/>
              </p:cNvSpPr>
              <p:nvPr/>
            </p:nvSpPr>
            <p:spPr bwMode="auto">
              <a:xfrm>
                <a:off x="2245" y="275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44" name="Oval 11">
                <a:extLst>
                  <a:ext uri="{FF2B5EF4-FFF2-40B4-BE49-F238E27FC236}">
                    <a16:creationId xmlns:a16="http://schemas.microsoft.com/office/drawing/2014/main" id="{312CA5A1-41DC-2E83-E2A6-0801D7F4A027}"/>
                  </a:ext>
                </a:extLst>
              </p:cNvPr>
              <p:cNvSpPr>
                <a:spLocks noChangeArrowheads="1"/>
              </p:cNvSpPr>
              <p:nvPr/>
            </p:nvSpPr>
            <p:spPr bwMode="auto">
              <a:xfrm>
                <a:off x="224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45" name="Oval 12">
                <a:extLst>
                  <a:ext uri="{FF2B5EF4-FFF2-40B4-BE49-F238E27FC236}">
                    <a16:creationId xmlns:a16="http://schemas.microsoft.com/office/drawing/2014/main" id="{1AFBF0AA-0ECD-69E1-4FDB-875638DFC60C}"/>
                  </a:ext>
                </a:extLst>
              </p:cNvPr>
              <p:cNvSpPr>
                <a:spLocks noChangeArrowheads="1"/>
              </p:cNvSpPr>
              <p:nvPr/>
            </p:nvSpPr>
            <p:spPr bwMode="auto">
              <a:xfrm>
                <a:off x="2381"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46" name="Oval 13">
                <a:extLst>
                  <a:ext uri="{FF2B5EF4-FFF2-40B4-BE49-F238E27FC236}">
                    <a16:creationId xmlns:a16="http://schemas.microsoft.com/office/drawing/2014/main" id="{742F6C19-E51C-5E71-F6C9-25DF7ECEACB4}"/>
                  </a:ext>
                </a:extLst>
              </p:cNvPr>
              <p:cNvSpPr>
                <a:spLocks noChangeArrowheads="1"/>
              </p:cNvSpPr>
              <p:nvPr/>
            </p:nvSpPr>
            <p:spPr bwMode="auto">
              <a:xfrm>
                <a:off x="2472"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47" name="Oval 14">
                <a:extLst>
                  <a:ext uri="{FF2B5EF4-FFF2-40B4-BE49-F238E27FC236}">
                    <a16:creationId xmlns:a16="http://schemas.microsoft.com/office/drawing/2014/main" id="{30FC1547-D0CC-7E46-615C-F0D666870F96}"/>
                  </a:ext>
                </a:extLst>
              </p:cNvPr>
              <p:cNvSpPr>
                <a:spLocks noChangeArrowheads="1"/>
              </p:cNvSpPr>
              <p:nvPr/>
            </p:nvSpPr>
            <p:spPr bwMode="auto">
              <a:xfrm>
                <a:off x="2653" y="256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48" name="Oval 15">
                <a:extLst>
                  <a:ext uri="{FF2B5EF4-FFF2-40B4-BE49-F238E27FC236}">
                    <a16:creationId xmlns:a16="http://schemas.microsoft.com/office/drawing/2014/main" id="{740B5AC3-AF46-E5E6-9A28-772308D72B7A}"/>
                  </a:ext>
                </a:extLst>
              </p:cNvPr>
              <p:cNvSpPr>
                <a:spLocks noChangeArrowheads="1"/>
              </p:cNvSpPr>
              <p:nvPr/>
            </p:nvSpPr>
            <p:spPr bwMode="auto">
              <a:xfrm>
                <a:off x="2699" y="234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49" name="Oval 16">
                <a:extLst>
                  <a:ext uri="{FF2B5EF4-FFF2-40B4-BE49-F238E27FC236}">
                    <a16:creationId xmlns:a16="http://schemas.microsoft.com/office/drawing/2014/main" id="{11D6AB27-8BC4-74A7-AD37-3DD934585A4C}"/>
                  </a:ext>
                </a:extLst>
              </p:cNvPr>
              <p:cNvSpPr>
                <a:spLocks noChangeArrowheads="1"/>
              </p:cNvSpPr>
              <p:nvPr/>
            </p:nvSpPr>
            <p:spPr bwMode="auto">
              <a:xfrm>
                <a:off x="2517"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50" name="Oval 17">
                <a:extLst>
                  <a:ext uri="{FF2B5EF4-FFF2-40B4-BE49-F238E27FC236}">
                    <a16:creationId xmlns:a16="http://schemas.microsoft.com/office/drawing/2014/main" id="{0D1E8B99-745C-4CE3-BCA9-ACB019083CFD}"/>
                  </a:ext>
                </a:extLst>
              </p:cNvPr>
              <p:cNvSpPr>
                <a:spLocks noChangeArrowheads="1"/>
              </p:cNvSpPr>
              <p:nvPr/>
            </p:nvSpPr>
            <p:spPr bwMode="auto">
              <a:xfrm>
                <a:off x="3016"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51" name="Oval 18">
                <a:extLst>
                  <a:ext uri="{FF2B5EF4-FFF2-40B4-BE49-F238E27FC236}">
                    <a16:creationId xmlns:a16="http://schemas.microsoft.com/office/drawing/2014/main" id="{EA98872C-D8C9-298B-2CB8-5A0D4542ECE4}"/>
                  </a:ext>
                </a:extLst>
              </p:cNvPr>
              <p:cNvSpPr>
                <a:spLocks noChangeArrowheads="1"/>
              </p:cNvSpPr>
              <p:nvPr/>
            </p:nvSpPr>
            <p:spPr bwMode="auto">
              <a:xfrm>
                <a:off x="2789" y="1933"/>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52" name="Oval 19">
                <a:extLst>
                  <a:ext uri="{FF2B5EF4-FFF2-40B4-BE49-F238E27FC236}">
                    <a16:creationId xmlns:a16="http://schemas.microsoft.com/office/drawing/2014/main" id="{FF01B583-71FC-1EEC-D6B3-13FA99B0BC0E}"/>
                  </a:ext>
                </a:extLst>
              </p:cNvPr>
              <p:cNvSpPr>
                <a:spLocks noChangeArrowheads="1"/>
              </p:cNvSpPr>
              <p:nvPr/>
            </p:nvSpPr>
            <p:spPr bwMode="auto">
              <a:xfrm>
                <a:off x="2880"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53" name="Oval 20">
                <a:extLst>
                  <a:ext uri="{FF2B5EF4-FFF2-40B4-BE49-F238E27FC236}">
                    <a16:creationId xmlns:a16="http://schemas.microsoft.com/office/drawing/2014/main" id="{9B1D9861-7E86-62DF-66A4-A9EF56F1340A}"/>
                  </a:ext>
                </a:extLst>
              </p:cNvPr>
              <p:cNvSpPr>
                <a:spLocks noChangeArrowheads="1"/>
              </p:cNvSpPr>
              <p:nvPr/>
            </p:nvSpPr>
            <p:spPr bwMode="auto">
              <a:xfrm>
                <a:off x="2699" y="2115"/>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54" name="Oval 21">
                <a:extLst>
                  <a:ext uri="{FF2B5EF4-FFF2-40B4-BE49-F238E27FC236}">
                    <a16:creationId xmlns:a16="http://schemas.microsoft.com/office/drawing/2014/main" id="{60BF9FC1-8B60-A1CB-7CAC-2BF205D36CC1}"/>
                  </a:ext>
                </a:extLst>
              </p:cNvPr>
              <p:cNvSpPr>
                <a:spLocks noChangeArrowheads="1"/>
              </p:cNvSpPr>
              <p:nvPr/>
            </p:nvSpPr>
            <p:spPr bwMode="auto">
              <a:xfrm>
                <a:off x="2925" y="243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55" name="Oval 22">
                <a:extLst>
                  <a:ext uri="{FF2B5EF4-FFF2-40B4-BE49-F238E27FC236}">
                    <a16:creationId xmlns:a16="http://schemas.microsoft.com/office/drawing/2014/main" id="{D7618E84-1306-02A7-74EB-9CBFA0F7A50A}"/>
                  </a:ext>
                </a:extLst>
              </p:cNvPr>
              <p:cNvSpPr>
                <a:spLocks noChangeArrowheads="1"/>
              </p:cNvSpPr>
              <p:nvPr/>
            </p:nvSpPr>
            <p:spPr bwMode="auto">
              <a:xfrm>
                <a:off x="3016" y="2296"/>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56" name="Oval 23">
                <a:extLst>
                  <a:ext uri="{FF2B5EF4-FFF2-40B4-BE49-F238E27FC236}">
                    <a16:creationId xmlns:a16="http://schemas.microsoft.com/office/drawing/2014/main" id="{CF2673D9-9B4A-D98A-B98B-1B423FA7B2C2}"/>
                  </a:ext>
                </a:extLst>
              </p:cNvPr>
              <p:cNvSpPr>
                <a:spLocks noChangeArrowheads="1"/>
              </p:cNvSpPr>
              <p:nvPr/>
            </p:nvSpPr>
            <p:spPr bwMode="auto">
              <a:xfrm>
                <a:off x="3107" y="2160"/>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57" name="Oval 24">
                <a:extLst>
                  <a:ext uri="{FF2B5EF4-FFF2-40B4-BE49-F238E27FC236}">
                    <a16:creationId xmlns:a16="http://schemas.microsoft.com/office/drawing/2014/main" id="{8A55AE66-4114-7BA3-1988-F42796079907}"/>
                  </a:ext>
                </a:extLst>
              </p:cNvPr>
              <p:cNvSpPr>
                <a:spLocks noChangeArrowheads="1"/>
              </p:cNvSpPr>
              <p:nvPr/>
            </p:nvSpPr>
            <p:spPr bwMode="auto">
              <a:xfrm>
                <a:off x="3198" y="197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58" name="Oval 25">
                <a:extLst>
                  <a:ext uri="{FF2B5EF4-FFF2-40B4-BE49-F238E27FC236}">
                    <a16:creationId xmlns:a16="http://schemas.microsoft.com/office/drawing/2014/main" id="{7F673F3F-DD02-0DDF-6E1D-F3C753376803}"/>
                  </a:ext>
                </a:extLst>
              </p:cNvPr>
              <p:cNvSpPr>
                <a:spLocks noChangeArrowheads="1"/>
              </p:cNvSpPr>
              <p:nvPr/>
            </p:nvSpPr>
            <p:spPr bwMode="auto">
              <a:xfrm>
                <a:off x="3243" y="1752"/>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59" name="Oval 26">
                <a:extLst>
                  <a:ext uri="{FF2B5EF4-FFF2-40B4-BE49-F238E27FC236}">
                    <a16:creationId xmlns:a16="http://schemas.microsoft.com/office/drawing/2014/main" id="{6942B4EB-24EA-6EB2-571D-82CFD420635E}"/>
                  </a:ext>
                </a:extLst>
              </p:cNvPr>
              <p:cNvSpPr>
                <a:spLocks noChangeArrowheads="1"/>
              </p:cNvSpPr>
              <p:nvPr/>
            </p:nvSpPr>
            <p:spPr bwMode="auto">
              <a:xfrm>
                <a:off x="3061" y="1797"/>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60" name="Oval 27">
                <a:extLst>
                  <a:ext uri="{FF2B5EF4-FFF2-40B4-BE49-F238E27FC236}">
                    <a16:creationId xmlns:a16="http://schemas.microsoft.com/office/drawing/2014/main" id="{D486EDB5-A418-B07A-87A3-C99355763056}"/>
                  </a:ext>
                </a:extLst>
              </p:cNvPr>
              <p:cNvSpPr>
                <a:spLocks noChangeArrowheads="1"/>
              </p:cNvSpPr>
              <p:nvPr/>
            </p:nvSpPr>
            <p:spPr bwMode="auto">
              <a:xfrm>
                <a:off x="3379" y="2069"/>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61" name="Oval 28">
                <a:extLst>
                  <a:ext uri="{FF2B5EF4-FFF2-40B4-BE49-F238E27FC236}">
                    <a16:creationId xmlns:a16="http://schemas.microsoft.com/office/drawing/2014/main" id="{8EB22C8B-8897-8C61-8F13-1B7439DE1D38}"/>
                  </a:ext>
                </a:extLst>
              </p:cNvPr>
              <p:cNvSpPr>
                <a:spLocks noChangeArrowheads="1"/>
              </p:cNvSpPr>
              <p:nvPr/>
            </p:nvSpPr>
            <p:spPr bwMode="auto">
              <a:xfrm>
                <a:off x="3288" y="2251"/>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562" name="Oval 29">
                <a:extLst>
                  <a:ext uri="{FF2B5EF4-FFF2-40B4-BE49-F238E27FC236}">
                    <a16:creationId xmlns:a16="http://schemas.microsoft.com/office/drawing/2014/main" id="{43F994DD-A1C6-11B5-BE42-4C07F885B2E8}"/>
                  </a:ext>
                </a:extLst>
              </p:cNvPr>
              <p:cNvSpPr>
                <a:spLocks noChangeArrowheads="1"/>
              </p:cNvSpPr>
              <p:nvPr/>
            </p:nvSpPr>
            <p:spPr bwMode="auto">
              <a:xfrm>
                <a:off x="3651" y="1888"/>
                <a:ext cx="90" cy="90"/>
              </a:xfrm>
              <a:prstGeom prst="ellipse">
                <a:avLst/>
              </a:pr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grpSp>
        <p:nvGrpSpPr>
          <p:cNvPr id="6" name="Group 60">
            <a:extLst>
              <a:ext uri="{FF2B5EF4-FFF2-40B4-BE49-F238E27FC236}">
                <a16:creationId xmlns:a16="http://schemas.microsoft.com/office/drawing/2014/main" id="{2ABE5771-D2F4-1A46-FAEF-7484EA503B20}"/>
              </a:ext>
            </a:extLst>
          </p:cNvPr>
          <p:cNvGrpSpPr>
            <a:grpSpLocks/>
          </p:cNvGrpSpPr>
          <p:nvPr/>
        </p:nvGrpSpPr>
        <p:grpSpPr bwMode="auto">
          <a:xfrm rot="19440013">
            <a:off x="3756802" y="2615169"/>
            <a:ext cx="7941798" cy="830997"/>
            <a:chOff x="2642820" y="3671013"/>
            <a:chExt cx="7941847" cy="830461"/>
          </a:xfrm>
        </p:grpSpPr>
        <p:cxnSp>
          <p:nvCxnSpPr>
            <p:cNvPr id="59" name="Straight Connector 58">
              <a:extLst>
                <a:ext uri="{FF2B5EF4-FFF2-40B4-BE49-F238E27FC236}">
                  <a16:creationId xmlns:a16="http://schemas.microsoft.com/office/drawing/2014/main" id="{EB49736D-7FA1-9A82-2567-A1731F78FC2A}"/>
                </a:ext>
              </a:extLst>
            </p:cNvPr>
            <p:cNvCxnSpPr/>
            <p:nvPr/>
          </p:nvCxnSpPr>
          <p:spPr>
            <a:xfrm>
              <a:off x="2642820" y="4065841"/>
              <a:ext cx="4071963" cy="1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38" name="Text Box 38">
              <a:extLst>
                <a:ext uri="{FF2B5EF4-FFF2-40B4-BE49-F238E27FC236}">
                  <a16:creationId xmlns:a16="http://schemas.microsoft.com/office/drawing/2014/main" id="{39505AE0-06B4-7B9C-0F57-25F35F90C004}"/>
                </a:ext>
              </a:extLst>
            </p:cNvPr>
            <p:cNvSpPr txBox="1">
              <a:spLocks noChangeArrowheads="1"/>
            </p:cNvSpPr>
            <p:nvPr/>
          </p:nvSpPr>
          <p:spPr bwMode="auto">
            <a:xfrm>
              <a:off x="7000893" y="3671013"/>
              <a:ext cx="3583774" cy="83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rPr>
                <a:t>r</a:t>
              </a:r>
              <a:r>
                <a:rPr lang="sr-Cyrl-RS" altLang="en-US" sz="2400" dirty="0">
                  <a:latin typeface="Times New Roman" panose="02020603050405020304" pitchFamily="18" charset="0"/>
                </a:rPr>
                <a:t> је мање него што је стварно јака корелација!</a:t>
              </a:r>
              <a:endParaRPr lang="en-US" altLang="en-US" sz="2400" dirty="0">
                <a:latin typeface="Times New Roman" panose="02020603050405020304" pitchFamily="18" charset="0"/>
              </a:endParaRPr>
            </a:p>
          </p:txBody>
        </p:sp>
      </p:grpSp>
      <p:grpSp>
        <p:nvGrpSpPr>
          <p:cNvPr id="7" name="Group 62">
            <a:extLst>
              <a:ext uri="{FF2B5EF4-FFF2-40B4-BE49-F238E27FC236}">
                <a16:creationId xmlns:a16="http://schemas.microsoft.com/office/drawing/2014/main" id="{30A8DE9F-83A2-F4DD-3E94-14FE0B15DAB2}"/>
              </a:ext>
            </a:extLst>
          </p:cNvPr>
          <p:cNvGrpSpPr>
            <a:grpSpLocks/>
          </p:cNvGrpSpPr>
          <p:nvPr/>
        </p:nvGrpSpPr>
        <p:grpSpPr bwMode="auto">
          <a:xfrm>
            <a:off x="2381251" y="1349376"/>
            <a:ext cx="4494213" cy="4429125"/>
            <a:chOff x="857224" y="1349064"/>
            <a:chExt cx="4493573" cy="4429156"/>
          </a:xfrm>
        </p:grpSpPr>
        <p:sp>
          <p:nvSpPr>
            <p:cNvPr id="62" name="Arc 61">
              <a:extLst>
                <a:ext uri="{FF2B5EF4-FFF2-40B4-BE49-F238E27FC236}">
                  <a16:creationId xmlns:a16="http://schemas.microsoft.com/office/drawing/2014/main" id="{FC560EA6-DD6F-BB43-4EC0-009727B56262}"/>
                </a:ext>
              </a:extLst>
            </p:cNvPr>
            <p:cNvSpPr/>
            <p:nvPr/>
          </p:nvSpPr>
          <p:spPr>
            <a:xfrm>
              <a:off x="857224" y="2357134"/>
              <a:ext cx="4428494" cy="2857520"/>
            </a:xfrm>
            <a:prstGeom prst="arc">
              <a:avLst>
                <a:gd name="adj1" fmla="val 791072"/>
                <a:gd name="adj2" fmla="val 545805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61" name="Arc 60">
              <a:extLst>
                <a:ext uri="{FF2B5EF4-FFF2-40B4-BE49-F238E27FC236}">
                  <a16:creationId xmlns:a16="http://schemas.microsoft.com/office/drawing/2014/main" id="{A0CC7362-9D95-3E76-9978-33C0ED6D5CCA}"/>
                </a:ext>
              </a:extLst>
            </p:cNvPr>
            <p:cNvSpPr/>
            <p:nvPr/>
          </p:nvSpPr>
          <p:spPr>
            <a:xfrm rot="18236686">
              <a:off x="1707672" y="2135096"/>
              <a:ext cx="4429156" cy="2857093"/>
            </a:xfrm>
            <a:prstGeom prst="arc">
              <a:avLst>
                <a:gd name="adj1" fmla="val 1392674"/>
                <a:gd name="adj2" fmla="val 545805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cxnSp>
        <p:nvCxnSpPr>
          <p:cNvPr id="4" name="Straight Connector 3">
            <a:extLst>
              <a:ext uri="{FF2B5EF4-FFF2-40B4-BE49-F238E27FC236}">
                <a16:creationId xmlns:a16="http://schemas.microsoft.com/office/drawing/2014/main" id="{8E45F2DA-C26F-95FE-6576-BCC3A0D8905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C45C1A0-EC35-CA96-58EE-730D4951B69E}"/>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8" name="TextBox 7">
            <a:extLst>
              <a:ext uri="{FF2B5EF4-FFF2-40B4-BE49-F238E27FC236}">
                <a16:creationId xmlns:a16="http://schemas.microsoft.com/office/drawing/2014/main" id="{32E46261-32D6-9A5D-1C6E-7FD5F037ADFE}"/>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96021-8790-87F4-F0CE-3F2F1A3319E9}"/>
            </a:ext>
          </a:extLst>
        </p:cNvPr>
        <p:cNvGrpSpPr/>
        <p:nvPr/>
      </p:nvGrpSpPr>
      <p:grpSpPr>
        <a:xfrm>
          <a:off x="0" y="0"/>
          <a:ext cx="0" cy="0"/>
          <a:chOff x="0" y="0"/>
          <a:chExt cx="0" cy="0"/>
        </a:xfrm>
      </p:grpSpPr>
      <p:sp>
        <p:nvSpPr>
          <p:cNvPr id="22530" name="Rectangle 2">
            <a:extLst>
              <a:ext uri="{FF2B5EF4-FFF2-40B4-BE49-F238E27FC236}">
                <a16:creationId xmlns:a16="http://schemas.microsoft.com/office/drawing/2014/main" id="{03C31EF5-F634-830D-2EA3-97A9F710A750}"/>
              </a:ext>
            </a:extLst>
          </p:cNvPr>
          <p:cNvSpPr>
            <a:spLocks noGrp="1" noChangeArrowheads="1"/>
          </p:cNvSpPr>
          <p:nvPr>
            <p:ph type="title"/>
          </p:nvPr>
        </p:nvSpPr>
        <p:spPr/>
        <p:txBody>
          <a:bodyPr/>
          <a:lstStyle/>
          <a:p>
            <a:r>
              <a:rPr lang="sr-Cyrl-RS" altLang="en-US" dirty="0">
                <a:solidFill>
                  <a:schemeClr val="tx1"/>
                </a:solidFill>
              </a:rPr>
              <a:t>Нелинеарна корелација</a:t>
            </a:r>
            <a:endParaRPr lang="en-US" altLang="en-US" dirty="0">
              <a:solidFill>
                <a:schemeClr val="tx1"/>
              </a:solidFill>
            </a:endParaRPr>
          </a:p>
        </p:txBody>
      </p:sp>
      <p:sp>
        <p:nvSpPr>
          <p:cNvPr id="9" name="Content Placeholder 8">
            <a:extLst>
              <a:ext uri="{FF2B5EF4-FFF2-40B4-BE49-F238E27FC236}">
                <a16:creationId xmlns:a16="http://schemas.microsoft.com/office/drawing/2014/main" id="{C51D8626-3077-7631-EDDD-7CD2D9E90C58}"/>
              </a:ext>
            </a:extLst>
          </p:cNvPr>
          <p:cNvSpPr>
            <a:spLocks noGrp="1"/>
          </p:cNvSpPr>
          <p:nvPr>
            <p:ph idx="1"/>
          </p:nvPr>
        </p:nvSpPr>
        <p:spPr/>
        <p:txBody>
          <a:bodyPr/>
          <a:lstStyle/>
          <a:p>
            <a:r>
              <a:rPr lang="sr-Cyrl-RS" dirty="0"/>
              <a:t>Шта ако имамо нелинеарни однос?</a:t>
            </a:r>
          </a:p>
          <a:p>
            <a:pPr marL="914400" lvl="1" indent="-457200">
              <a:buFont typeface="+mj-lt"/>
              <a:buAutoNum type="arabicPeriod"/>
            </a:pPr>
            <a:r>
              <a:rPr lang="sr-Cyrl-RS" b="0" dirty="0"/>
              <a:t>трансформишемо податке на једној или обе варијабле нелинеарним трансформацијама</a:t>
            </a:r>
          </a:p>
          <a:p>
            <a:pPr lvl="2"/>
            <a:r>
              <a:rPr lang="sr-Cyrl-RS" b="0" dirty="0"/>
              <a:t>Проблем – то постаје незгодно за интерпретацију</a:t>
            </a:r>
          </a:p>
          <a:p>
            <a:pPr marL="914400" lvl="1" indent="-457200">
              <a:buFont typeface="+mj-lt"/>
              <a:buAutoNum type="arabicPeriod"/>
            </a:pPr>
            <a:r>
              <a:rPr lang="sr-Cyrl-RS" b="0" dirty="0"/>
              <a:t>нелинеарни модели код којих се одступање гледа не у односу на праву, него у односу на кривуље различитих облика</a:t>
            </a:r>
          </a:p>
          <a:p>
            <a:pPr marL="914400" lvl="1" indent="-457200">
              <a:buFont typeface="+mj-lt"/>
              <a:buAutoNum type="arabicPeriod"/>
            </a:pPr>
            <a:r>
              <a:rPr lang="sr-Cyrl-RS" dirty="0"/>
              <a:t>и</a:t>
            </a:r>
            <a:r>
              <a:rPr lang="sr-Cyrl-RS" b="0" dirty="0"/>
              <a:t>зделити цео распон варијабли на неколико сегмената, па сваки гледати посебно</a:t>
            </a:r>
          </a:p>
        </p:txBody>
      </p:sp>
      <p:cxnSp>
        <p:nvCxnSpPr>
          <p:cNvPr id="4" name="Straight Connector 3">
            <a:extLst>
              <a:ext uri="{FF2B5EF4-FFF2-40B4-BE49-F238E27FC236}">
                <a16:creationId xmlns:a16="http://schemas.microsoft.com/office/drawing/2014/main" id="{CF1CCD1F-F804-DA12-D58A-54DDDA700D34}"/>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C9A5D943-EE2C-4E08-2713-71E9BCF9DF11}"/>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8" name="TextBox 7">
            <a:extLst>
              <a:ext uri="{FF2B5EF4-FFF2-40B4-BE49-F238E27FC236}">
                <a16:creationId xmlns:a16="http://schemas.microsoft.com/office/drawing/2014/main" id="{FD32580B-9AED-3002-BEEB-A793385A850D}"/>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spTree>
    <p:extLst>
      <p:ext uri="{BB962C8B-B14F-4D97-AF65-F5344CB8AC3E}">
        <p14:creationId xmlns:p14="http://schemas.microsoft.com/office/powerpoint/2010/main" val="1181986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1530-A1AA-9A1D-DBB0-06DE6FA84002}"/>
              </a:ext>
            </a:extLst>
          </p:cNvPr>
          <p:cNvSpPr>
            <a:spLocks noGrp="1"/>
          </p:cNvSpPr>
          <p:nvPr>
            <p:ph type="title"/>
          </p:nvPr>
        </p:nvSpPr>
        <p:spPr/>
        <p:txBody>
          <a:bodyPr/>
          <a:lstStyle/>
          <a:p>
            <a:r>
              <a:rPr lang="sr-Cyrl-RS" dirty="0"/>
              <a:t>Још неке напомене о Браве-</a:t>
            </a:r>
            <a:r>
              <a:rPr lang="sr-Cyrl-RS" dirty="0" err="1"/>
              <a:t>Пирсоновом</a:t>
            </a:r>
            <a:r>
              <a:rPr lang="sr-Cyrl-RS" dirty="0"/>
              <a:t> коефицијенту линеарне корелације</a:t>
            </a:r>
            <a:endParaRPr lang="en-GB" dirty="0"/>
          </a:p>
        </p:txBody>
      </p:sp>
      <p:sp>
        <p:nvSpPr>
          <p:cNvPr id="3" name="Content Placeholder 2">
            <a:extLst>
              <a:ext uri="{FF2B5EF4-FFF2-40B4-BE49-F238E27FC236}">
                <a16:creationId xmlns:a16="http://schemas.microsoft.com/office/drawing/2014/main" id="{F742B60E-6551-9AB3-47C4-24B3AF6F77CD}"/>
              </a:ext>
            </a:extLst>
          </p:cNvPr>
          <p:cNvSpPr>
            <a:spLocks noGrp="1"/>
          </p:cNvSpPr>
          <p:nvPr>
            <p:ph idx="1"/>
          </p:nvPr>
        </p:nvSpPr>
        <p:spPr>
          <a:xfrm>
            <a:off x="838200" y="1825625"/>
            <a:ext cx="10515600" cy="4667250"/>
          </a:xfrm>
        </p:spPr>
        <p:txBody>
          <a:bodyPr>
            <a:normAutofit fontScale="92500" lnSpcReduction="10000"/>
          </a:bodyPr>
          <a:lstStyle/>
          <a:p>
            <a:r>
              <a:rPr lang="sr-Cyrl-RS" dirty="0"/>
              <a:t>Не мења се ако линеарно трансформишемо варијабле без промене предзнака</a:t>
            </a:r>
          </a:p>
          <a:p>
            <a:pPr lvl="1"/>
            <a:r>
              <a:rPr lang="sr-Cyrl-RS" dirty="0"/>
              <a:t>множење или дељење позитивним бројем, сабирање и одузимање</a:t>
            </a:r>
          </a:p>
          <a:p>
            <a:pPr lvl="1"/>
            <a:r>
              <a:rPr lang="sr-Cyrl-RS" dirty="0"/>
              <a:t>нпр. промена мерне јединице за већину физичких мера</a:t>
            </a:r>
          </a:p>
          <a:p>
            <a:r>
              <a:rPr lang="sr-Cyrl-RS" b="1" dirty="0"/>
              <a:t>Услови за примену:</a:t>
            </a:r>
          </a:p>
          <a:p>
            <a:pPr lvl="1"/>
            <a:r>
              <a:rPr lang="sr-Cyrl-RS" dirty="0"/>
              <a:t>Обе варијабле, су, бар теоријски, континуиране</a:t>
            </a:r>
          </a:p>
          <a:p>
            <a:pPr lvl="1"/>
            <a:r>
              <a:rPr lang="sr-Cyrl-RS" dirty="0"/>
              <a:t>Однос је линеаран</a:t>
            </a:r>
          </a:p>
          <a:p>
            <a:pPr lvl="1"/>
            <a:r>
              <a:rPr lang="sr-Cyrl-RS" dirty="0"/>
              <a:t>Парови података су статистички независни (један испитаник/ентитет даје само један пар мера)</a:t>
            </a:r>
          </a:p>
          <a:p>
            <a:pPr lvl="1"/>
            <a:r>
              <a:rPr lang="sr-Cyrl-RS" dirty="0"/>
              <a:t>Заједничка дистрибуција две варијабле је </a:t>
            </a:r>
            <a:r>
              <a:rPr lang="sr-Cyrl-RS" dirty="0" err="1"/>
              <a:t>биваријациона</a:t>
            </a:r>
            <a:r>
              <a:rPr lang="sr-Cyrl-RS" dirty="0"/>
              <a:t> нормална расподела</a:t>
            </a:r>
          </a:p>
          <a:p>
            <a:pPr lvl="2"/>
            <a:r>
              <a:rPr lang="sr-Cyrl-RS" dirty="0"/>
              <a:t>На неке врсте одступања од ове расподеле није много осетљив (робустан је), али на друге није</a:t>
            </a:r>
          </a:p>
          <a:p>
            <a:pPr lvl="2"/>
            <a:r>
              <a:rPr lang="sr-Cyrl-RS" dirty="0"/>
              <a:t>Ако то није испуњено? Корелације </a:t>
            </a:r>
            <a:r>
              <a:rPr lang="sr-Cyrl-RS" dirty="0" err="1"/>
              <a:t>рангованих</a:t>
            </a:r>
            <a:r>
              <a:rPr lang="sr-Cyrl-RS" dirty="0"/>
              <a:t> података (</a:t>
            </a:r>
            <a:r>
              <a:rPr lang="sr-Cyrl-RS" dirty="0" err="1"/>
              <a:t>отом</a:t>
            </a:r>
            <a:r>
              <a:rPr lang="sr-Cyrl-RS" dirty="0"/>
              <a:t> потом)</a:t>
            </a:r>
            <a:endParaRPr lang="en-GB" dirty="0"/>
          </a:p>
        </p:txBody>
      </p:sp>
      <p:cxnSp>
        <p:nvCxnSpPr>
          <p:cNvPr id="4" name="Straight Connector 3">
            <a:extLst>
              <a:ext uri="{FF2B5EF4-FFF2-40B4-BE49-F238E27FC236}">
                <a16:creationId xmlns:a16="http://schemas.microsoft.com/office/drawing/2014/main" id="{FE9897D5-53D6-61A7-10CD-B44559EB3529}"/>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E9E6CC63-ECB3-B34B-450B-654EE984FA9C}"/>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96B593B9-8997-0F7C-B4D5-D2C2E43EF1CA}"/>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две </a:t>
            </a:r>
            <a:r>
              <a:rPr lang="ru-RU" i="1" dirty="0" err="1">
                <a:solidFill>
                  <a:srgbClr val="9E9FA0"/>
                </a:solidFill>
              </a:rPr>
              <a:t>нумеричке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spTree>
    <p:extLst>
      <p:ext uri="{BB962C8B-B14F-4D97-AF65-F5344CB8AC3E}">
        <p14:creationId xmlns:p14="http://schemas.microsoft.com/office/powerpoint/2010/main" val="28278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FDFDF70-E958-0011-382A-7A96054201ED}"/>
              </a:ext>
            </a:extLst>
          </p:cNvPr>
          <p:cNvCxnSpPr>
            <a:cxnSpLocks/>
            <a:endCxn id="2" idx="1"/>
          </p:cNvCxnSpPr>
          <p:nvPr/>
        </p:nvCxnSpPr>
        <p:spPr>
          <a:xfrm>
            <a:off x="0" y="5631514"/>
            <a:ext cx="8831385" cy="26246"/>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FD67EDA6-DC12-2779-3ED1-B80E9C396DF5}"/>
              </a:ext>
            </a:extLst>
          </p:cNvPr>
          <p:cNvSpPr>
            <a:spLocks noGrp="1"/>
          </p:cNvSpPr>
          <p:nvPr>
            <p:ph type="title"/>
          </p:nvPr>
        </p:nvSpPr>
        <p:spPr>
          <a:xfrm>
            <a:off x="197957" y="2778777"/>
            <a:ext cx="10515600" cy="2852737"/>
          </a:xfrm>
        </p:spPr>
        <p:txBody>
          <a:bodyPr/>
          <a:lstStyle/>
          <a:p>
            <a:r>
              <a:rPr lang="sr-Cyrl-RS" dirty="0"/>
              <a:t>1. </a:t>
            </a:r>
            <a:r>
              <a:rPr lang="sr-Cyrl-RS" dirty="0" err="1"/>
              <a:t>Биваријациони</a:t>
            </a:r>
            <a:r>
              <a:rPr lang="sr-Cyrl-RS" dirty="0"/>
              <a:t> подаци</a:t>
            </a:r>
            <a:endParaRPr lang="en-GB" dirty="0"/>
          </a:p>
        </p:txBody>
      </p:sp>
      <p:cxnSp>
        <p:nvCxnSpPr>
          <p:cNvPr id="11" name="Straight Connector 10">
            <a:extLst>
              <a:ext uri="{FF2B5EF4-FFF2-40B4-BE49-F238E27FC236}">
                <a16:creationId xmlns:a16="http://schemas.microsoft.com/office/drawing/2014/main" id="{082C498A-AEDC-784B-EBF1-37C946F9C104}"/>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8435E29D-B2BC-79F2-C0D6-7E24C8869253}"/>
              </a:ext>
            </a:extLst>
          </p:cNvPr>
          <p:cNvPicPr>
            <a:picLocks noChangeAspect="1"/>
          </p:cNvPicPr>
          <p:nvPr/>
        </p:nvPicPr>
        <p:blipFill>
          <a:blip r:embed="rId2"/>
          <a:stretch>
            <a:fillRect/>
          </a:stretch>
        </p:blipFill>
        <p:spPr>
          <a:xfrm>
            <a:off x="8831385" y="4561176"/>
            <a:ext cx="3248922" cy="2193168"/>
          </a:xfrm>
          <a:prstGeom prst="rect">
            <a:avLst/>
          </a:prstGeom>
          <a:ln>
            <a:solidFill>
              <a:srgbClr val="7E001B"/>
            </a:solidFill>
          </a:ln>
        </p:spPr>
      </p:pic>
    </p:spTree>
    <p:extLst>
      <p:ext uri="{BB962C8B-B14F-4D97-AF65-F5344CB8AC3E}">
        <p14:creationId xmlns:p14="http://schemas.microsoft.com/office/powerpoint/2010/main" val="2087022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E997-52E5-1D1C-52E1-9AD5C4C232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10280-7D62-FE08-4F73-3671A3B812E6}"/>
              </a:ext>
            </a:extLst>
          </p:cNvPr>
          <p:cNvSpPr>
            <a:spLocks noGrp="1"/>
          </p:cNvSpPr>
          <p:nvPr>
            <p:ph type="title"/>
          </p:nvPr>
        </p:nvSpPr>
        <p:spPr>
          <a:xfrm>
            <a:off x="197957" y="2684997"/>
            <a:ext cx="10515600" cy="2852737"/>
          </a:xfrm>
        </p:spPr>
        <p:txBody>
          <a:bodyPr/>
          <a:lstStyle/>
          <a:p>
            <a:r>
              <a:rPr lang="sr-Cyrl-RS" dirty="0"/>
              <a:t>5. Однос бинарне и нумеричке варијабле</a:t>
            </a:r>
            <a:endParaRPr lang="en-GB" dirty="0"/>
          </a:p>
        </p:txBody>
      </p:sp>
      <p:cxnSp>
        <p:nvCxnSpPr>
          <p:cNvPr id="11" name="Straight Connector 10">
            <a:extLst>
              <a:ext uri="{FF2B5EF4-FFF2-40B4-BE49-F238E27FC236}">
                <a16:creationId xmlns:a16="http://schemas.microsoft.com/office/drawing/2014/main" id="{BD9093D7-FACE-8745-4B7F-B047B727C7FD}"/>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4D995415-9B43-A506-5C00-805A8AA1BE49}"/>
              </a:ext>
            </a:extLst>
          </p:cNvPr>
          <p:cNvCxnSpPr>
            <a:cxnSpLocks/>
            <a:endCxn id="5" idx="1"/>
          </p:cNvCxnSpPr>
          <p:nvPr/>
        </p:nvCxnSpPr>
        <p:spPr>
          <a:xfrm>
            <a:off x="0" y="5631514"/>
            <a:ext cx="8831385" cy="26246"/>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27E6320C-FB60-D037-F06A-2F5B3DE9198D}"/>
              </a:ext>
            </a:extLst>
          </p:cNvPr>
          <p:cNvPicPr>
            <a:picLocks noChangeAspect="1"/>
          </p:cNvPicPr>
          <p:nvPr/>
        </p:nvPicPr>
        <p:blipFill>
          <a:blip r:embed="rId3"/>
          <a:stretch>
            <a:fillRect/>
          </a:stretch>
        </p:blipFill>
        <p:spPr>
          <a:xfrm>
            <a:off x="8831385" y="4561176"/>
            <a:ext cx="3248922" cy="2193168"/>
          </a:xfrm>
          <a:prstGeom prst="rect">
            <a:avLst/>
          </a:prstGeom>
          <a:ln>
            <a:solidFill>
              <a:srgbClr val="7E001B"/>
            </a:solidFill>
          </a:ln>
        </p:spPr>
      </p:pic>
    </p:spTree>
    <p:extLst>
      <p:ext uri="{BB962C8B-B14F-4D97-AF65-F5344CB8AC3E}">
        <p14:creationId xmlns:p14="http://schemas.microsoft.com/office/powerpoint/2010/main" val="350540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415600" y="384333"/>
            <a:ext cx="11360800" cy="763600"/>
          </a:xfrm>
          <a:prstGeom prst="rect">
            <a:avLst/>
          </a:prstGeom>
        </p:spPr>
        <p:txBody>
          <a:bodyPr spcFirstLastPara="1" vert="horz" wrap="square" lIns="121900" tIns="121900" rIns="121900" bIns="121900" rtlCol="0" anchor="t" anchorCtr="0">
            <a:normAutofit fontScale="90000"/>
          </a:bodyPr>
          <a:lstStyle/>
          <a:p>
            <a:r>
              <a:rPr lang="sr-Cyrl-RS" dirty="0"/>
              <a:t>Повезаност нумеричке и бинарне варијабле</a:t>
            </a:r>
            <a:endParaRPr dirty="0"/>
          </a:p>
        </p:txBody>
      </p:sp>
      <p:sp>
        <p:nvSpPr>
          <p:cNvPr id="258" name="Google Shape;258;p3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92500" lnSpcReduction="20000"/>
          </a:bodyPr>
          <a:lstStyle/>
          <a:p>
            <a:r>
              <a:rPr lang="sr-Cyrl-RS" dirty="0" err="1"/>
              <a:t>Поинт-бисеријска</a:t>
            </a:r>
            <a:r>
              <a:rPr lang="sr-Cyrl-RS" dirty="0"/>
              <a:t> корелација</a:t>
            </a:r>
          </a:p>
          <a:p>
            <a:pPr marL="7085013" lvl="1" indent="-422275"/>
            <a:r>
              <a:rPr lang="sr-Cyrl-RS" dirty="0"/>
              <a:t>М</a:t>
            </a:r>
            <a:r>
              <a:rPr lang="sr-Cyrl-RS" baseline="-25000" dirty="0"/>
              <a:t>0</a:t>
            </a:r>
            <a:r>
              <a:rPr lang="sr-Cyrl-RS" dirty="0"/>
              <a:t>, М</a:t>
            </a:r>
            <a:r>
              <a:rPr lang="sr-Cyrl-RS" baseline="-25000" dirty="0"/>
              <a:t>1</a:t>
            </a:r>
            <a:r>
              <a:rPr lang="sr-Cyrl-RS" dirty="0"/>
              <a:t> – просеци група</a:t>
            </a:r>
          </a:p>
          <a:p>
            <a:pPr marL="7085013" lvl="1" indent="-422275"/>
            <a:r>
              <a:rPr lang="sr-Latn-RS" dirty="0" err="1"/>
              <a:t>Sy</a:t>
            </a:r>
            <a:r>
              <a:rPr lang="sr-Latn-RS" dirty="0"/>
              <a:t> – </a:t>
            </a:r>
            <a:r>
              <a:rPr lang="sr-Cyrl-RS" dirty="0"/>
              <a:t>стандардна девијација за све испитанике, обе групе заједно</a:t>
            </a:r>
          </a:p>
          <a:p>
            <a:pPr marL="7085013" lvl="1" indent="-422275"/>
            <a:r>
              <a:rPr lang="sr-Latn-RS" dirty="0"/>
              <a:t>n</a:t>
            </a:r>
            <a:r>
              <a:rPr lang="sr-Latn-RS" baseline="-25000" dirty="0"/>
              <a:t>0</a:t>
            </a:r>
            <a:r>
              <a:rPr lang="sr-Latn-RS" dirty="0"/>
              <a:t>, n</a:t>
            </a:r>
            <a:r>
              <a:rPr lang="sr-Latn-RS" baseline="-25000" dirty="0"/>
              <a:t>1</a:t>
            </a:r>
            <a:r>
              <a:rPr lang="sr-Latn-RS" dirty="0"/>
              <a:t> – </a:t>
            </a:r>
            <a:r>
              <a:rPr lang="sr-Cyrl-RS" dirty="0"/>
              <a:t>величине група</a:t>
            </a:r>
          </a:p>
          <a:p>
            <a:pPr marL="7085013" lvl="1" indent="-422275"/>
            <a:r>
              <a:rPr lang="sr-Latn-RS" dirty="0"/>
              <a:t>n – </a:t>
            </a:r>
            <a:r>
              <a:rPr lang="sr-Cyrl-RS" dirty="0"/>
              <a:t>број испитаника у обе групе заједно</a:t>
            </a:r>
          </a:p>
          <a:p>
            <a:pPr marL="7085013" lvl="1" indent="-422275"/>
            <a:endParaRPr lang="sr-Cyrl-RS" dirty="0"/>
          </a:p>
          <a:p>
            <a:endParaRPr lang="sr-Cyrl-RS" dirty="0"/>
          </a:p>
          <a:p>
            <a:r>
              <a:rPr lang="sr-Cyrl-RS" dirty="0"/>
              <a:t>Посебан случај </a:t>
            </a:r>
            <a:r>
              <a:rPr lang="sr-Cyrl-RS" dirty="0" err="1"/>
              <a:t>Пирсонове</a:t>
            </a:r>
            <a:r>
              <a:rPr lang="sr-Cyrl-RS" dirty="0"/>
              <a:t> корелације када је једна варијабла дихотомна</a:t>
            </a:r>
            <a:endParaRPr lang="sr-Latn-RS" dirty="0"/>
          </a:p>
          <a:p>
            <a:r>
              <a:rPr lang="sr-Cyrl-RS" dirty="0"/>
              <a:t>Од -1 до 1, предзнак говори о томе која група има већи просек на нумеричкој варијабли</a:t>
            </a:r>
          </a:p>
          <a:p>
            <a:r>
              <a:rPr lang="sr-Cyrl-RS" dirty="0"/>
              <a:t>Опрез: важно да величина група буде приближно једнака, у противном максимална вредност коју достиже умањена</a:t>
            </a:r>
            <a:endParaRPr dirty="0"/>
          </a:p>
          <a:p>
            <a:pPr indent="0">
              <a:spcBef>
                <a:spcPts val="1600"/>
              </a:spcBef>
              <a:buNone/>
            </a:pPr>
            <a:endParaRPr dirty="0"/>
          </a:p>
          <a:p>
            <a:pPr marL="1219170" indent="0">
              <a:spcBef>
                <a:spcPts val="1600"/>
              </a:spcBef>
              <a:spcAft>
                <a:spcPts val="1600"/>
              </a:spcAft>
              <a:buNone/>
            </a:pPr>
            <a:endParaRPr dirty="0"/>
          </a:p>
        </p:txBody>
      </p:sp>
      <p:pic>
        <p:nvPicPr>
          <p:cNvPr id="259" name="Google Shape;259;p36"/>
          <p:cNvPicPr preferRelativeResize="0"/>
          <p:nvPr/>
        </p:nvPicPr>
        <p:blipFill>
          <a:blip r:embed="rId3">
            <a:alphaModFix/>
          </a:blip>
          <a:stretch>
            <a:fillRect/>
          </a:stretch>
        </p:blipFill>
        <p:spPr>
          <a:xfrm>
            <a:off x="1360717" y="2212234"/>
            <a:ext cx="5669433" cy="1423100"/>
          </a:xfrm>
          <a:prstGeom prst="rect">
            <a:avLst/>
          </a:prstGeom>
          <a:noFill/>
          <a:ln>
            <a:noFill/>
          </a:ln>
        </p:spPr>
      </p:pic>
      <p:cxnSp>
        <p:nvCxnSpPr>
          <p:cNvPr id="2" name="Straight Connector 1">
            <a:extLst>
              <a:ext uri="{FF2B5EF4-FFF2-40B4-BE49-F238E27FC236}">
                <a16:creationId xmlns:a16="http://schemas.microsoft.com/office/drawing/2014/main" id="{1E7F76B1-FEDB-9B87-817D-76035F294F1B}"/>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FEF8601-C6B1-A99F-3AE8-A7024FF85552}"/>
              </a:ext>
            </a:extLst>
          </p:cNvPr>
          <p:cNvPicPr>
            <a:picLocks noChangeAspect="1"/>
          </p:cNvPicPr>
          <p:nvPr/>
        </p:nvPicPr>
        <p:blipFill>
          <a:blip r:embed="rId4"/>
          <a:stretch>
            <a:fillRect/>
          </a:stretch>
        </p:blipFill>
        <p:spPr>
          <a:xfrm>
            <a:off x="11002592" y="6132435"/>
            <a:ext cx="976144" cy="658941"/>
          </a:xfrm>
          <a:prstGeom prst="rect">
            <a:avLst/>
          </a:prstGeom>
          <a:ln>
            <a:solidFill>
              <a:srgbClr val="7E001B"/>
            </a:solidFill>
          </a:ln>
        </p:spPr>
      </p:pic>
      <p:sp>
        <p:nvSpPr>
          <p:cNvPr id="4" name="TextBox 3">
            <a:extLst>
              <a:ext uri="{FF2B5EF4-FFF2-40B4-BE49-F238E27FC236}">
                <a16:creationId xmlns:a16="http://schemas.microsoft.com/office/drawing/2014/main" id="{E5D302E1-1143-86D2-6238-665C174F0E1D}"/>
              </a:ext>
            </a:extLst>
          </p:cNvPr>
          <p:cNvSpPr txBox="1"/>
          <p:nvPr/>
        </p:nvSpPr>
        <p:spPr>
          <a:xfrm>
            <a:off x="0" y="6488668"/>
            <a:ext cx="9955492" cy="369332"/>
          </a:xfrm>
          <a:prstGeom prst="rect">
            <a:avLst/>
          </a:prstGeom>
          <a:noFill/>
        </p:spPr>
        <p:txBody>
          <a:bodyPr wrap="square">
            <a:spAutoFit/>
          </a:bodyPr>
          <a:lstStyle/>
          <a:p>
            <a:r>
              <a:rPr lang="ru-RU" i="1" dirty="0">
                <a:solidFill>
                  <a:srgbClr val="9E9FA0"/>
                </a:solidFill>
              </a:rPr>
              <a:t>4. </a:t>
            </a:r>
            <a:r>
              <a:rPr lang="ru-RU" i="1" dirty="0" err="1">
                <a:solidFill>
                  <a:srgbClr val="9E9FA0"/>
                </a:solidFill>
              </a:rPr>
              <a:t>Однос</a:t>
            </a:r>
            <a:r>
              <a:rPr lang="ru-RU" i="1" dirty="0">
                <a:solidFill>
                  <a:srgbClr val="9E9FA0"/>
                </a:solidFill>
              </a:rPr>
              <a:t> </a:t>
            </a:r>
            <a:r>
              <a:rPr lang="ru-RU" i="1" dirty="0" err="1">
                <a:solidFill>
                  <a:srgbClr val="9E9FA0"/>
                </a:solidFill>
              </a:rPr>
              <a:t>нумеричке</a:t>
            </a:r>
            <a:r>
              <a:rPr lang="ru-RU" i="1" dirty="0">
                <a:solidFill>
                  <a:srgbClr val="9E9FA0"/>
                </a:solidFill>
              </a:rPr>
              <a:t> и </a:t>
            </a:r>
            <a:r>
              <a:rPr lang="ru-RU" i="1" dirty="0" err="1">
                <a:solidFill>
                  <a:srgbClr val="9E9FA0"/>
                </a:solidFill>
              </a:rPr>
              <a:t>бинарне</a:t>
            </a:r>
            <a:r>
              <a:rPr lang="ru-RU" i="1" dirty="0">
                <a:solidFill>
                  <a:srgbClr val="9E9FA0"/>
                </a:solidFill>
              </a:rPr>
              <a:t> </a:t>
            </a:r>
            <a:r>
              <a:rPr lang="ru-RU" i="1" dirty="0" err="1">
                <a:solidFill>
                  <a:srgbClr val="9E9FA0"/>
                </a:solidFill>
              </a:rPr>
              <a:t>варијабле</a:t>
            </a:r>
            <a:endParaRPr lang="ru-RU" i="1" dirty="0">
              <a:solidFill>
                <a:srgbClr val="9E9F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9E1D3-CB68-F5AE-A6D6-833CE77D37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644438-A16D-B319-025C-962001286E91}"/>
              </a:ext>
            </a:extLst>
          </p:cNvPr>
          <p:cNvSpPr>
            <a:spLocks noGrp="1"/>
          </p:cNvSpPr>
          <p:nvPr>
            <p:ph type="title"/>
          </p:nvPr>
        </p:nvSpPr>
        <p:spPr>
          <a:xfrm>
            <a:off x="197957" y="2684997"/>
            <a:ext cx="10515600" cy="2852737"/>
          </a:xfrm>
        </p:spPr>
        <p:txBody>
          <a:bodyPr/>
          <a:lstStyle/>
          <a:p>
            <a:r>
              <a:rPr lang="ru-RU" dirty="0"/>
              <a:t>6. </a:t>
            </a:r>
            <a:r>
              <a:rPr lang="ru-RU" dirty="0" err="1"/>
              <a:t>Тумачење</a:t>
            </a:r>
            <a:r>
              <a:rPr lang="ru-RU" dirty="0"/>
              <a:t> </a:t>
            </a:r>
            <a:r>
              <a:rPr lang="ru-RU" dirty="0" err="1"/>
              <a:t>биваријационих</a:t>
            </a:r>
            <a:r>
              <a:rPr lang="ru-RU" dirty="0"/>
              <a:t> </a:t>
            </a:r>
            <a:r>
              <a:rPr lang="ru-RU" dirty="0" err="1"/>
              <a:t>података</a:t>
            </a:r>
            <a:r>
              <a:rPr lang="ru-RU" dirty="0"/>
              <a:t> – </a:t>
            </a:r>
            <a:r>
              <a:rPr lang="ru-RU" dirty="0" err="1"/>
              <a:t>опрез</a:t>
            </a:r>
            <a:r>
              <a:rPr lang="ru-RU" dirty="0"/>
              <a:t>!</a:t>
            </a:r>
          </a:p>
        </p:txBody>
      </p:sp>
      <p:cxnSp>
        <p:nvCxnSpPr>
          <p:cNvPr id="11" name="Straight Connector 10">
            <a:extLst>
              <a:ext uri="{FF2B5EF4-FFF2-40B4-BE49-F238E27FC236}">
                <a16:creationId xmlns:a16="http://schemas.microsoft.com/office/drawing/2014/main" id="{37DAB20D-D089-AD8F-9619-CC30D4ACCC47}"/>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A0247B5B-64FF-910F-6CC4-356C3658683A}"/>
              </a:ext>
            </a:extLst>
          </p:cNvPr>
          <p:cNvCxnSpPr>
            <a:cxnSpLocks/>
            <a:endCxn id="5" idx="1"/>
          </p:cNvCxnSpPr>
          <p:nvPr/>
        </p:nvCxnSpPr>
        <p:spPr>
          <a:xfrm>
            <a:off x="0" y="5631514"/>
            <a:ext cx="8831385" cy="26246"/>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5EB0536F-3E07-7B09-01E3-6184E5E67BD4}"/>
              </a:ext>
            </a:extLst>
          </p:cNvPr>
          <p:cNvPicPr>
            <a:picLocks noChangeAspect="1"/>
          </p:cNvPicPr>
          <p:nvPr/>
        </p:nvPicPr>
        <p:blipFill>
          <a:blip r:embed="rId3"/>
          <a:stretch>
            <a:fillRect/>
          </a:stretch>
        </p:blipFill>
        <p:spPr>
          <a:xfrm>
            <a:off x="8831385" y="4561176"/>
            <a:ext cx="3248922" cy="2193168"/>
          </a:xfrm>
          <a:prstGeom prst="rect">
            <a:avLst/>
          </a:prstGeom>
          <a:ln>
            <a:solidFill>
              <a:srgbClr val="7E001B"/>
            </a:solidFill>
          </a:ln>
        </p:spPr>
      </p:pic>
    </p:spTree>
    <p:extLst>
      <p:ext uri="{BB962C8B-B14F-4D97-AF65-F5344CB8AC3E}">
        <p14:creationId xmlns:p14="http://schemas.microsoft.com/office/powerpoint/2010/main" val="984649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DE3F3-1267-9F0B-5F24-F79DF4FD2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1801C-2071-6967-2FF6-5AFF7B6C0AB4}"/>
              </a:ext>
            </a:extLst>
          </p:cNvPr>
          <p:cNvSpPr>
            <a:spLocks noGrp="1"/>
          </p:cNvSpPr>
          <p:nvPr>
            <p:ph type="title"/>
          </p:nvPr>
        </p:nvSpPr>
        <p:spPr/>
        <p:txBody>
          <a:bodyPr/>
          <a:lstStyle/>
          <a:p>
            <a:r>
              <a:rPr lang="sr-Cyrl-RS" dirty="0"/>
              <a:t>А. Не ослањајте се само на статистике</a:t>
            </a:r>
            <a:endParaRPr lang="en-GB" dirty="0"/>
          </a:p>
        </p:txBody>
      </p:sp>
      <p:sp>
        <p:nvSpPr>
          <p:cNvPr id="9" name="Content Placeholder 8">
            <a:extLst>
              <a:ext uri="{FF2B5EF4-FFF2-40B4-BE49-F238E27FC236}">
                <a16:creationId xmlns:a16="http://schemas.microsoft.com/office/drawing/2014/main" id="{72493ED2-CDB7-7B61-1AFA-4E846A99364E}"/>
              </a:ext>
            </a:extLst>
          </p:cNvPr>
          <p:cNvSpPr>
            <a:spLocks noGrp="1"/>
          </p:cNvSpPr>
          <p:nvPr>
            <p:ph sz="half" idx="2"/>
          </p:nvPr>
        </p:nvSpPr>
        <p:spPr/>
        <p:txBody>
          <a:bodyPr/>
          <a:lstStyle/>
          <a:p>
            <a:r>
              <a:rPr lang="sr-Cyrl-RS" dirty="0"/>
              <a:t>Илустрација: </a:t>
            </a:r>
            <a:r>
              <a:rPr lang="sr-Cyrl-RS" dirty="0" err="1"/>
              <a:t>Енскамов</a:t>
            </a:r>
            <a:r>
              <a:rPr lang="sr-Cyrl-RS" dirty="0"/>
              <a:t> квартет (</a:t>
            </a:r>
            <a:r>
              <a:rPr lang="sr-Cyrl-RS" dirty="0" err="1"/>
              <a:t>Енскам</a:t>
            </a:r>
            <a:r>
              <a:rPr lang="sr-Cyrl-RS" dirty="0"/>
              <a:t>, 1973)</a:t>
            </a:r>
          </a:p>
          <a:p>
            <a:r>
              <a:rPr lang="sr-Latn-RS" dirty="0" err="1"/>
              <a:t>M</a:t>
            </a:r>
            <a:r>
              <a:rPr lang="sr-Latn-RS" baseline="-25000" dirty="0" err="1"/>
              <a:t>x</a:t>
            </a:r>
            <a:r>
              <a:rPr lang="sr-Latn-RS" dirty="0"/>
              <a:t> = 9, S</a:t>
            </a:r>
            <a:r>
              <a:rPr lang="sr-Latn-RS" baseline="30000" dirty="0"/>
              <a:t>2</a:t>
            </a:r>
            <a:r>
              <a:rPr lang="sr-Latn-RS" baseline="-25000" dirty="0"/>
              <a:t>x</a:t>
            </a:r>
            <a:r>
              <a:rPr lang="sr-Latn-RS" dirty="0"/>
              <a:t> = 11</a:t>
            </a:r>
          </a:p>
          <a:p>
            <a:r>
              <a:rPr lang="sr-Latn-RS" dirty="0" err="1"/>
              <a:t>M</a:t>
            </a:r>
            <a:r>
              <a:rPr lang="sr-Latn-RS" baseline="-25000" dirty="0" err="1"/>
              <a:t>y</a:t>
            </a:r>
            <a:r>
              <a:rPr lang="sr-Latn-RS" dirty="0"/>
              <a:t> = 7.5, S</a:t>
            </a:r>
            <a:r>
              <a:rPr lang="sr-Latn-RS" baseline="30000" dirty="0"/>
              <a:t>2</a:t>
            </a:r>
            <a:r>
              <a:rPr lang="sr-Latn-RS" baseline="-25000" dirty="0"/>
              <a:t>y</a:t>
            </a:r>
            <a:r>
              <a:rPr lang="sr-Latn-RS" dirty="0"/>
              <a:t> = 4.125</a:t>
            </a:r>
          </a:p>
          <a:p>
            <a:r>
              <a:rPr lang="sr-Latn-RS" dirty="0" err="1"/>
              <a:t>r</a:t>
            </a:r>
            <a:r>
              <a:rPr lang="sr-Latn-RS" baseline="-25000" dirty="0" err="1"/>
              <a:t>xy</a:t>
            </a:r>
            <a:r>
              <a:rPr lang="sr-Latn-RS" dirty="0"/>
              <a:t> = 0.816 </a:t>
            </a:r>
            <a:endParaRPr lang="sr-Cyrl-RS" dirty="0"/>
          </a:p>
          <a:p>
            <a:r>
              <a:rPr lang="sr-Cyrl-RS" dirty="0"/>
              <a:t>Линерана корелација и </a:t>
            </a:r>
            <a:r>
              <a:rPr lang="sr-Cyrl-RS" dirty="0" err="1"/>
              <a:t>униваријациони</a:t>
            </a:r>
            <a:r>
              <a:rPr lang="sr-Cyrl-RS" dirty="0"/>
              <a:t> статистици су исти у свим случајевима</a:t>
            </a:r>
            <a:endParaRPr lang="sr-Latn-RS" dirty="0"/>
          </a:p>
        </p:txBody>
      </p:sp>
      <p:cxnSp>
        <p:nvCxnSpPr>
          <p:cNvPr id="5" name="Straight Connector 4">
            <a:extLst>
              <a:ext uri="{FF2B5EF4-FFF2-40B4-BE49-F238E27FC236}">
                <a16:creationId xmlns:a16="http://schemas.microsoft.com/office/drawing/2014/main" id="{2A28D935-8C3B-460E-BA68-861F98DA7B6A}"/>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6241CA84-7480-26FB-632A-8AD0C3E2975E}"/>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C2C0704E-2D50-A98E-9B4D-21438747D500}"/>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6. </a:t>
            </a:r>
            <a:r>
              <a:rPr lang="ru-RU" i="1" dirty="0" err="1">
                <a:solidFill>
                  <a:srgbClr val="9E9FA0"/>
                </a:solidFill>
              </a:rPr>
              <a:t>Тумачење</a:t>
            </a:r>
            <a:r>
              <a:rPr lang="ru-RU" i="1" dirty="0">
                <a:solidFill>
                  <a:srgbClr val="9E9FA0"/>
                </a:solidFill>
              </a:rPr>
              <a:t> </a:t>
            </a:r>
            <a:r>
              <a:rPr lang="ru-RU" i="1" dirty="0" err="1">
                <a:solidFill>
                  <a:srgbClr val="9E9FA0"/>
                </a:solidFill>
              </a:rPr>
              <a:t>биваријационих</a:t>
            </a:r>
            <a:r>
              <a:rPr lang="ru-RU" i="1" dirty="0">
                <a:solidFill>
                  <a:srgbClr val="9E9FA0"/>
                </a:solidFill>
              </a:rPr>
              <a:t> </a:t>
            </a:r>
            <a:r>
              <a:rPr lang="ru-RU" i="1" dirty="0" err="1">
                <a:solidFill>
                  <a:srgbClr val="9E9FA0"/>
                </a:solidFill>
              </a:rPr>
              <a:t>података</a:t>
            </a:r>
            <a:r>
              <a:rPr lang="ru-RU" i="1" dirty="0">
                <a:solidFill>
                  <a:srgbClr val="9E9FA0"/>
                </a:solidFill>
              </a:rPr>
              <a:t> – </a:t>
            </a:r>
            <a:r>
              <a:rPr lang="ru-RU" i="1" dirty="0" err="1">
                <a:solidFill>
                  <a:srgbClr val="9E9FA0"/>
                </a:solidFill>
              </a:rPr>
              <a:t>опрез</a:t>
            </a:r>
            <a:r>
              <a:rPr lang="ru-RU" i="1" dirty="0">
                <a:solidFill>
                  <a:srgbClr val="9E9FA0"/>
                </a:solidFill>
              </a:rPr>
              <a:t>!</a:t>
            </a:r>
          </a:p>
        </p:txBody>
      </p:sp>
      <p:pic>
        <p:nvPicPr>
          <p:cNvPr id="8" name="Content Placeholder 7">
            <a:extLst>
              <a:ext uri="{FF2B5EF4-FFF2-40B4-BE49-F238E27FC236}">
                <a16:creationId xmlns:a16="http://schemas.microsoft.com/office/drawing/2014/main" id="{37D93B1C-BE03-30A4-1EC0-0170E0369E3C}"/>
              </a:ext>
            </a:extLst>
          </p:cNvPr>
          <p:cNvPicPr>
            <a:picLocks noGrp="1" noChangeAspect="1"/>
          </p:cNvPicPr>
          <p:nvPr>
            <p:ph sz="half" idx="1"/>
          </p:nvPr>
        </p:nvPicPr>
        <p:blipFill>
          <a:blip r:embed="rId4"/>
          <a:stretch>
            <a:fillRect/>
          </a:stretch>
        </p:blipFill>
        <p:spPr>
          <a:xfrm>
            <a:off x="838200" y="1906034"/>
            <a:ext cx="5181600" cy="3773424"/>
          </a:xfrm>
          <a:prstGeom prst="rect">
            <a:avLst/>
          </a:prstGeom>
        </p:spPr>
      </p:pic>
    </p:spTree>
    <p:extLst>
      <p:ext uri="{BB962C8B-B14F-4D97-AF65-F5344CB8AC3E}">
        <p14:creationId xmlns:p14="http://schemas.microsoft.com/office/powerpoint/2010/main" val="594709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FE00B-F3EF-9412-856D-5C6FDEEF7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F7F19-F6E4-1A26-7E47-DCFFD5E57D0B}"/>
              </a:ext>
            </a:extLst>
          </p:cNvPr>
          <p:cNvSpPr>
            <a:spLocks noGrp="1"/>
          </p:cNvSpPr>
          <p:nvPr>
            <p:ph type="title"/>
          </p:nvPr>
        </p:nvSpPr>
        <p:spPr/>
        <p:txBody>
          <a:bodyPr/>
          <a:lstStyle/>
          <a:p>
            <a:r>
              <a:rPr lang="sr-Cyrl-RS" dirty="0"/>
              <a:t>А. Не ослањајте се само на статистике</a:t>
            </a:r>
            <a:endParaRPr lang="en-GB" dirty="0"/>
          </a:p>
        </p:txBody>
      </p:sp>
      <p:cxnSp>
        <p:nvCxnSpPr>
          <p:cNvPr id="5" name="Straight Connector 4">
            <a:extLst>
              <a:ext uri="{FF2B5EF4-FFF2-40B4-BE49-F238E27FC236}">
                <a16:creationId xmlns:a16="http://schemas.microsoft.com/office/drawing/2014/main" id="{571E2535-7E0E-5503-3CFB-3672E18077B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1CCCCD6A-048F-3D8B-38EA-C4E7DDFE9C9E}"/>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130F1B76-2726-3CDF-D126-87DF19AC7A88}"/>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6. </a:t>
            </a:r>
            <a:r>
              <a:rPr lang="ru-RU" i="1" dirty="0" err="1">
                <a:solidFill>
                  <a:srgbClr val="9E9FA0"/>
                </a:solidFill>
              </a:rPr>
              <a:t>Тумачење</a:t>
            </a:r>
            <a:r>
              <a:rPr lang="ru-RU" i="1" dirty="0">
                <a:solidFill>
                  <a:srgbClr val="9E9FA0"/>
                </a:solidFill>
              </a:rPr>
              <a:t> </a:t>
            </a:r>
            <a:r>
              <a:rPr lang="ru-RU" i="1" dirty="0" err="1">
                <a:solidFill>
                  <a:srgbClr val="9E9FA0"/>
                </a:solidFill>
              </a:rPr>
              <a:t>биваријационих</a:t>
            </a:r>
            <a:r>
              <a:rPr lang="ru-RU" i="1" dirty="0">
                <a:solidFill>
                  <a:srgbClr val="9E9FA0"/>
                </a:solidFill>
              </a:rPr>
              <a:t> </a:t>
            </a:r>
            <a:r>
              <a:rPr lang="ru-RU" i="1" dirty="0" err="1">
                <a:solidFill>
                  <a:srgbClr val="9E9FA0"/>
                </a:solidFill>
              </a:rPr>
              <a:t>података</a:t>
            </a:r>
            <a:r>
              <a:rPr lang="ru-RU" i="1" dirty="0">
                <a:solidFill>
                  <a:srgbClr val="9E9FA0"/>
                </a:solidFill>
              </a:rPr>
              <a:t> – </a:t>
            </a:r>
            <a:r>
              <a:rPr lang="ru-RU" i="1" dirty="0" err="1">
                <a:solidFill>
                  <a:srgbClr val="9E9FA0"/>
                </a:solidFill>
              </a:rPr>
              <a:t>опрез</a:t>
            </a:r>
            <a:r>
              <a:rPr lang="ru-RU" i="1" dirty="0">
                <a:solidFill>
                  <a:srgbClr val="9E9FA0"/>
                </a:solidFill>
              </a:rPr>
              <a:t>!</a:t>
            </a:r>
          </a:p>
        </p:txBody>
      </p:sp>
      <p:pic>
        <p:nvPicPr>
          <p:cNvPr id="2050" name="Picture 2">
            <a:extLst>
              <a:ext uri="{FF2B5EF4-FFF2-40B4-BE49-F238E27FC236}">
                <a16:creationId xmlns:a16="http://schemas.microsoft.com/office/drawing/2014/main" id="{6486E26C-4F7C-A7DD-66BA-B6F921D22C7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57412" y="2420144"/>
            <a:ext cx="7877175" cy="31623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8">
            <a:extLst>
              <a:ext uri="{FF2B5EF4-FFF2-40B4-BE49-F238E27FC236}">
                <a16:creationId xmlns:a16="http://schemas.microsoft.com/office/drawing/2014/main" id="{111876EE-FB40-452B-0F18-D21FF0D950A4}"/>
              </a:ext>
            </a:extLst>
          </p:cNvPr>
          <p:cNvSpPr txBox="1">
            <a:spLocks/>
          </p:cNvSpPr>
          <p:nvPr/>
        </p:nvSpPr>
        <p:spPr>
          <a:xfrm>
            <a:off x="2363176" y="5659322"/>
            <a:ext cx="7465646" cy="2918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r-Cyrl-RS" sz="2000" dirty="0"/>
              <a:t>Илустрација: </a:t>
            </a:r>
            <a:r>
              <a:rPr lang="sr-Latn-RS" sz="2000" dirty="0" err="1"/>
              <a:t>Datasaurus</a:t>
            </a:r>
            <a:r>
              <a:rPr lang="sr-Latn-RS" sz="2000" dirty="0"/>
              <a:t> </a:t>
            </a:r>
            <a:r>
              <a:rPr lang="sr-Latn-RS" sz="2000" dirty="0" err="1"/>
              <a:t>Dozen</a:t>
            </a:r>
            <a:endParaRPr lang="sr-Latn-RS" sz="2000" dirty="0"/>
          </a:p>
        </p:txBody>
      </p:sp>
    </p:spTree>
    <p:extLst>
      <p:ext uri="{BB962C8B-B14F-4D97-AF65-F5344CB8AC3E}">
        <p14:creationId xmlns:p14="http://schemas.microsoft.com/office/powerpoint/2010/main" val="1351949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5DC3C-B523-CB81-6941-3CB1AEEB5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77B80-2EE7-EFE5-49F4-3885D26AC210}"/>
              </a:ext>
            </a:extLst>
          </p:cNvPr>
          <p:cNvSpPr>
            <a:spLocks noGrp="1"/>
          </p:cNvSpPr>
          <p:nvPr>
            <p:ph type="title"/>
          </p:nvPr>
        </p:nvSpPr>
        <p:spPr/>
        <p:txBody>
          <a:bodyPr/>
          <a:lstStyle/>
          <a:p>
            <a:r>
              <a:rPr lang="sr-Cyrl-RS" dirty="0"/>
              <a:t>Б. Повезаност није исто што и узрочност</a:t>
            </a:r>
            <a:endParaRPr lang="en-GB" dirty="0"/>
          </a:p>
        </p:txBody>
      </p:sp>
      <p:pic>
        <p:nvPicPr>
          <p:cNvPr id="7" name="Content Placeholder 6">
            <a:extLst>
              <a:ext uri="{FF2B5EF4-FFF2-40B4-BE49-F238E27FC236}">
                <a16:creationId xmlns:a16="http://schemas.microsoft.com/office/drawing/2014/main" id="{6551AF7E-7D23-6F3F-D210-1E268E61F41F}"/>
              </a:ext>
            </a:extLst>
          </p:cNvPr>
          <p:cNvPicPr>
            <a:picLocks noGrp="1" noChangeAspect="1"/>
          </p:cNvPicPr>
          <p:nvPr>
            <p:ph sz="half" idx="1"/>
          </p:nvPr>
        </p:nvPicPr>
        <p:blipFill>
          <a:blip r:embed="rId3"/>
          <a:stretch>
            <a:fillRect/>
          </a:stretch>
        </p:blipFill>
        <p:spPr>
          <a:xfrm>
            <a:off x="2024062" y="1948656"/>
            <a:ext cx="2809875" cy="4105275"/>
          </a:xfrm>
          <a:prstGeom prst="rect">
            <a:avLst/>
          </a:prstGeom>
        </p:spPr>
      </p:pic>
      <p:cxnSp>
        <p:nvCxnSpPr>
          <p:cNvPr id="5" name="Straight Connector 4">
            <a:extLst>
              <a:ext uri="{FF2B5EF4-FFF2-40B4-BE49-F238E27FC236}">
                <a16:creationId xmlns:a16="http://schemas.microsoft.com/office/drawing/2014/main" id="{205700BE-87D2-97EA-244A-8B8B24F031FF}"/>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C045FEDC-26F4-DEB8-52A8-AA0872DD7B0D}"/>
              </a:ext>
            </a:extLst>
          </p:cNvPr>
          <p:cNvPicPr>
            <a:picLocks noChangeAspect="1"/>
          </p:cNvPicPr>
          <p:nvPr/>
        </p:nvPicPr>
        <p:blipFill>
          <a:blip r:embed="rId4"/>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63C760A4-E5D3-4AFF-D2B8-451043AE38F7}"/>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6. </a:t>
            </a:r>
            <a:r>
              <a:rPr lang="ru-RU" i="1" dirty="0" err="1">
                <a:solidFill>
                  <a:srgbClr val="9E9FA0"/>
                </a:solidFill>
              </a:rPr>
              <a:t>Тумачење</a:t>
            </a:r>
            <a:r>
              <a:rPr lang="ru-RU" i="1" dirty="0">
                <a:solidFill>
                  <a:srgbClr val="9E9FA0"/>
                </a:solidFill>
              </a:rPr>
              <a:t> </a:t>
            </a:r>
            <a:r>
              <a:rPr lang="ru-RU" i="1" dirty="0" err="1">
                <a:solidFill>
                  <a:srgbClr val="9E9FA0"/>
                </a:solidFill>
              </a:rPr>
              <a:t>биваријационих</a:t>
            </a:r>
            <a:r>
              <a:rPr lang="ru-RU" i="1" dirty="0">
                <a:solidFill>
                  <a:srgbClr val="9E9FA0"/>
                </a:solidFill>
              </a:rPr>
              <a:t> </a:t>
            </a:r>
            <a:r>
              <a:rPr lang="ru-RU" i="1" dirty="0" err="1">
                <a:solidFill>
                  <a:srgbClr val="9E9FA0"/>
                </a:solidFill>
              </a:rPr>
              <a:t>података</a:t>
            </a:r>
            <a:r>
              <a:rPr lang="ru-RU" i="1" dirty="0">
                <a:solidFill>
                  <a:srgbClr val="9E9FA0"/>
                </a:solidFill>
              </a:rPr>
              <a:t> – </a:t>
            </a:r>
            <a:r>
              <a:rPr lang="ru-RU" i="1" dirty="0" err="1">
                <a:solidFill>
                  <a:srgbClr val="9E9FA0"/>
                </a:solidFill>
              </a:rPr>
              <a:t>опрез</a:t>
            </a:r>
            <a:r>
              <a:rPr lang="ru-RU" i="1" dirty="0">
                <a:solidFill>
                  <a:srgbClr val="9E9FA0"/>
                </a:solidFill>
              </a:rPr>
              <a:t>!</a:t>
            </a:r>
          </a:p>
        </p:txBody>
      </p:sp>
      <p:pic>
        <p:nvPicPr>
          <p:cNvPr id="10" name="Content Placeholder 4">
            <a:extLst>
              <a:ext uri="{FF2B5EF4-FFF2-40B4-BE49-F238E27FC236}">
                <a16:creationId xmlns:a16="http://schemas.microsoft.com/office/drawing/2014/main" id="{47BE9FEE-40C4-F388-6A52-8CAFBB62939C}"/>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075829" y="2020159"/>
            <a:ext cx="3214681" cy="3909052"/>
          </a:xfrm>
          <a:prstGeom prst="rect">
            <a:avLst/>
          </a:prstGeom>
        </p:spPr>
      </p:pic>
    </p:spTree>
    <p:extLst>
      <p:ext uri="{BB962C8B-B14F-4D97-AF65-F5344CB8AC3E}">
        <p14:creationId xmlns:p14="http://schemas.microsoft.com/office/powerpoint/2010/main" val="196636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A5961-E2AF-BB70-B3BB-777B3F15D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C0F3F-8090-67DA-4C4F-70100DC9C7D2}"/>
              </a:ext>
            </a:extLst>
          </p:cNvPr>
          <p:cNvSpPr>
            <a:spLocks noGrp="1"/>
          </p:cNvSpPr>
          <p:nvPr>
            <p:ph type="title"/>
          </p:nvPr>
        </p:nvSpPr>
        <p:spPr/>
        <p:txBody>
          <a:bodyPr/>
          <a:lstStyle/>
          <a:p>
            <a:r>
              <a:rPr lang="sr-Cyrl-RS" dirty="0"/>
              <a:t>Б. Повезаност није исто што и узрочност</a:t>
            </a:r>
            <a:endParaRPr lang="en-GB" dirty="0"/>
          </a:p>
        </p:txBody>
      </p:sp>
      <p:cxnSp>
        <p:nvCxnSpPr>
          <p:cNvPr id="5" name="Straight Connector 4">
            <a:extLst>
              <a:ext uri="{FF2B5EF4-FFF2-40B4-BE49-F238E27FC236}">
                <a16:creationId xmlns:a16="http://schemas.microsoft.com/office/drawing/2014/main" id="{E893143F-EFAA-5711-E6A9-3CB5486D06AB}"/>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9CA667DD-45D6-F21D-0241-3EEE0C5132A5}"/>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F0717257-0DEA-8F66-6DD3-2C88C3E07490}"/>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6. </a:t>
            </a:r>
            <a:r>
              <a:rPr lang="ru-RU" i="1" dirty="0" err="1">
                <a:solidFill>
                  <a:srgbClr val="9E9FA0"/>
                </a:solidFill>
              </a:rPr>
              <a:t>Тумачење</a:t>
            </a:r>
            <a:r>
              <a:rPr lang="ru-RU" i="1" dirty="0">
                <a:solidFill>
                  <a:srgbClr val="9E9FA0"/>
                </a:solidFill>
              </a:rPr>
              <a:t> </a:t>
            </a:r>
            <a:r>
              <a:rPr lang="ru-RU" i="1" dirty="0" err="1">
                <a:solidFill>
                  <a:srgbClr val="9E9FA0"/>
                </a:solidFill>
              </a:rPr>
              <a:t>биваријационих</a:t>
            </a:r>
            <a:r>
              <a:rPr lang="ru-RU" i="1" dirty="0">
                <a:solidFill>
                  <a:srgbClr val="9E9FA0"/>
                </a:solidFill>
              </a:rPr>
              <a:t> </a:t>
            </a:r>
            <a:r>
              <a:rPr lang="ru-RU" i="1" dirty="0" err="1">
                <a:solidFill>
                  <a:srgbClr val="9E9FA0"/>
                </a:solidFill>
              </a:rPr>
              <a:t>података</a:t>
            </a:r>
            <a:r>
              <a:rPr lang="ru-RU" i="1" dirty="0">
                <a:solidFill>
                  <a:srgbClr val="9E9FA0"/>
                </a:solidFill>
              </a:rPr>
              <a:t> – </a:t>
            </a:r>
            <a:r>
              <a:rPr lang="ru-RU" i="1" dirty="0" err="1">
                <a:solidFill>
                  <a:srgbClr val="9E9FA0"/>
                </a:solidFill>
              </a:rPr>
              <a:t>опрез</a:t>
            </a:r>
            <a:r>
              <a:rPr lang="ru-RU" i="1" dirty="0">
                <a:solidFill>
                  <a:srgbClr val="9E9FA0"/>
                </a:solidFill>
              </a:rPr>
              <a:t>!</a:t>
            </a:r>
          </a:p>
        </p:txBody>
      </p:sp>
      <p:sp>
        <p:nvSpPr>
          <p:cNvPr id="7" name="Line 44">
            <a:extLst>
              <a:ext uri="{FF2B5EF4-FFF2-40B4-BE49-F238E27FC236}">
                <a16:creationId xmlns:a16="http://schemas.microsoft.com/office/drawing/2014/main" id="{70A288E6-01BC-EB07-E2F7-6755BF3D8B78}"/>
              </a:ext>
            </a:extLst>
          </p:cNvPr>
          <p:cNvSpPr>
            <a:spLocks noChangeShapeType="1"/>
          </p:cNvSpPr>
          <p:nvPr/>
        </p:nvSpPr>
        <p:spPr bwMode="auto">
          <a:xfrm>
            <a:off x="3415933" y="2937815"/>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8" name="Line 45">
            <a:extLst>
              <a:ext uri="{FF2B5EF4-FFF2-40B4-BE49-F238E27FC236}">
                <a16:creationId xmlns:a16="http://schemas.microsoft.com/office/drawing/2014/main" id="{90924121-2A0C-ADF8-0A32-F4D84B95CFA3}"/>
              </a:ext>
            </a:extLst>
          </p:cNvPr>
          <p:cNvSpPr>
            <a:spLocks noChangeShapeType="1"/>
          </p:cNvSpPr>
          <p:nvPr/>
        </p:nvSpPr>
        <p:spPr bwMode="auto">
          <a:xfrm flipH="1">
            <a:off x="7171958" y="289019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9" name="Text Box 46">
            <a:extLst>
              <a:ext uri="{FF2B5EF4-FFF2-40B4-BE49-F238E27FC236}">
                <a16:creationId xmlns:a16="http://schemas.microsoft.com/office/drawing/2014/main" id="{FC197589-1E70-FE11-AE3E-F4B94B2D0A4B}"/>
              </a:ext>
            </a:extLst>
          </p:cNvPr>
          <p:cNvSpPr txBox="1">
            <a:spLocks noChangeArrowheads="1"/>
          </p:cNvSpPr>
          <p:nvPr/>
        </p:nvSpPr>
        <p:spPr bwMode="auto">
          <a:xfrm>
            <a:off x="4177933" y="365695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Z</a:t>
            </a:r>
          </a:p>
        </p:txBody>
      </p:sp>
      <p:sp>
        <p:nvSpPr>
          <p:cNvPr id="10" name="Line 47">
            <a:extLst>
              <a:ext uri="{FF2B5EF4-FFF2-40B4-BE49-F238E27FC236}">
                <a16:creationId xmlns:a16="http://schemas.microsoft.com/office/drawing/2014/main" id="{84E22004-2ABA-C9BC-9D53-9C17574D6B67}"/>
              </a:ext>
            </a:extLst>
          </p:cNvPr>
          <p:cNvSpPr>
            <a:spLocks noChangeShapeType="1"/>
          </p:cNvSpPr>
          <p:nvPr/>
        </p:nvSpPr>
        <p:spPr bwMode="auto">
          <a:xfrm>
            <a:off x="3339733" y="3885553"/>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11" name="Line 48">
            <a:extLst>
              <a:ext uri="{FF2B5EF4-FFF2-40B4-BE49-F238E27FC236}">
                <a16:creationId xmlns:a16="http://schemas.microsoft.com/office/drawing/2014/main" id="{0C967728-0C27-1C83-661D-E809C2F85D59}"/>
              </a:ext>
            </a:extLst>
          </p:cNvPr>
          <p:cNvSpPr>
            <a:spLocks noChangeShapeType="1"/>
          </p:cNvSpPr>
          <p:nvPr/>
        </p:nvSpPr>
        <p:spPr bwMode="auto">
          <a:xfrm>
            <a:off x="4482733" y="3885553"/>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12" name="Text Box 49">
            <a:extLst>
              <a:ext uri="{FF2B5EF4-FFF2-40B4-BE49-F238E27FC236}">
                <a16:creationId xmlns:a16="http://schemas.microsoft.com/office/drawing/2014/main" id="{11094188-3D06-564C-EA00-207A008B2EC8}"/>
              </a:ext>
            </a:extLst>
          </p:cNvPr>
          <p:cNvSpPr txBox="1">
            <a:spLocks noChangeArrowheads="1"/>
          </p:cNvSpPr>
          <p:nvPr/>
        </p:nvSpPr>
        <p:spPr bwMode="auto">
          <a:xfrm>
            <a:off x="4174758" y="445070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Z</a:t>
            </a:r>
          </a:p>
        </p:txBody>
      </p:sp>
      <p:grpSp>
        <p:nvGrpSpPr>
          <p:cNvPr id="13" name="Group 12">
            <a:extLst>
              <a:ext uri="{FF2B5EF4-FFF2-40B4-BE49-F238E27FC236}">
                <a16:creationId xmlns:a16="http://schemas.microsoft.com/office/drawing/2014/main" id="{B54CB7DC-2213-1329-298C-C9778BB9FF39}"/>
              </a:ext>
            </a:extLst>
          </p:cNvPr>
          <p:cNvGrpSpPr>
            <a:grpSpLocks/>
          </p:cNvGrpSpPr>
          <p:nvPr/>
        </p:nvGrpSpPr>
        <p:grpSpPr bwMode="auto">
          <a:xfrm>
            <a:off x="3260358" y="4831703"/>
            <a:ext cx="2209800" cy="762000"/>
            <a:chOff x="1824" y="2880"/>
            <a:chExt cx="1392" cy="480"/>
          </a:xfrm>
        </p:grpSpPr>
        <p:sp>
          <p:nvSpPr>
            <p:cNvPr id="58" name="Line 51">
              <a:extLst>
                <a:ext uri="{FF2B5EF4-FFF2-40B4-BE49-F238E27FC236}">
                  <a16:creationId xmlns:a16="http://schemas.microsoft.com/office/drawing/2014/main" id="{BA494810-70E5-A6B0-634B-E2CFBF961D8F}"/>
                </a:ext>
              </a:extLst>
            </p:cNvPr>
            <p:cNvSpPr>
              <a:spLocks noChangeShapeType="1"/>
            </p:cNvSpPr>
            <p:nvPr/>
          </p:nvSpPr>
          <p:spPr bwMode="auto">
            <a:xfrm flipH="1">
              <a:off x="1824" y="2880"/>
              <a:ext cx="576"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59" name="Line 52">
              <a:extLst>
                <a:ext uri="{FF2B5EF4-FFF2-40B4-BE49-F238E27FC236}">
                  <a16:creationId xmlns:a16="http://schemas.microsoft.com/office/drawing/2014/main" id="{2C1B0BA1-4FAA-E8AB-6995-4680BF3C21E9}"/>
                </a:ext>
              </a:extLst>
            </p:cNvPr>
            <p:cNvSpPr>
              <a:spLocks noChangeShapeType="1"/>
            </p:cNvSpPr>
            <p:nvPr/>
          </p:nvSpPr>
          <p:spPr bwMode="auto">
            <a:xfrm>
              <a:off x="2592" y="2880"/>
              <a:ext cx="624"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grpSp>
      <p:sp>
        <p:nvSpPr>
          <p:cNvPr id="14" name="Text Box 53">
            <a:extLst>
              <a:ext uri="{FF2B5EF4-FFF2-40B4-BE49-F238E27FC236}">
                <a16:creationId xmlns:a16="http://schemas.microsoft.com/office/drawing/2014/main" id="{E157BCB4-951A-EE36-0E4E-5C0128B2662D}"/>
              </a:ext>
            </a:extLst>
          </p:cNvPr>
          <p:cNvSpPr txBox="1">
            <a:spLocks noChangeArrowheads="1"/>
          </p:cNvSpPr>
          <p:nvPr/>
        </p:nvSpPr>
        <p:spPr bwMode="auto">
          <a:xfrm>
            <a:off x="7995871" y="316482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Z</a:t>
            </a:r>
          </a:p>
        </p:txBody>
      </p:sp>
      <p:grpSp>
        <p:nvGrpSpPr>
          <p:cNvPr id="15" name="Group 14">
            <a:extLst>
              <a:ext uri="{FF2B5EF4-FFF2-40B4-BE49-F238E27FC236}">
                <a16:creationId xmlns:a16="http://schemas.microsoft.com/office/drawing/2014/main" id="{66A51AB7-C439-F692-7686-1EABFA9FF53F}"/>
              </a:ext>
            </a:extLst>
          </p:cNvPr>
          <p:cNvGrpSpPr>
            <a:grpSpLocks/>
          </p:cNvGrpSpPr>
          <p:nvPr/>
        </p:nvGrpSpPr>
        <p:grpSpPr bwMode="auto">
          <a:xfrm>
            <a:off x="4130308" y="1232841"/>
            <a:ext cx="3759200" cy="3209926"/>
            <a:chOff x="1918" y="890"/>
            <a:chExt cx="2368" cy="2022"/>
          </a:xfrm>
        </p:grpSpPr>
        <p:sp>
          <p:nvSpPr>
            <p:cNvPr id="53" name="Line 40">
              <a:extLst>
                <a:ext uri="{FF2B5EF4-FFF2-40B4-BE49-F238E27FC236}">
                  <a16:creationId xmlns:a16="http://schemas.microsoft.com/office/drawing/2014/main" id="{C9D115A2-C7D2-C805-1937-0A29BEB032C8}"/>
                </a:ext>
              </a:extLst>
            </p:cNvPr>
            <p:cNvSpPr>
              <a:spLocks noChangeShapeType="1"/>
            </p:cNvSpPr>
            <p:nvPr/>
          </p:nvSpPr>
          <p:spPr bwMode="auto">
            <a:xfrm flipH="1">
              <a:off x="2064" y="1207"/>
              <a:ext cx="816" cy="1089"/>
            </a:xfrm>
            <a:prstGeom prst="line">
              <a:avLst/>
            </a:prstGeom>
            <a:noFill/>
            <a:ln w="9525">
              <a:solidFill>
                <a:srgbClr val="A0456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54" name="Line 41">
              <a:extLst>
                <a:ext uri="{FF2B5EF4-FFF2-40B4-BE49-F238E27FC236}">
                  <a16:creationId xmlns:a16="http://schemas.microsoft.com/office/drawing/2014/main" id="{CA5414FE-C53A-6D03-FE10-4B04D0B00815}"/>
                </a:ext>
              </a:extLst>
            </p:cNvPr>
            <p:cNvSpPr>
              <a:spLocks noChangeShapeType="1"/>
            </p:cNvSpPr>
            <p:nvPr/>
          </p:nvSpPr>
          <p:spPr bwMode="auto">
            <a:xfrm flipH="1">
              <a:off x="2200" y="1207"/>
              <a:ext cx="680" cy="1705"/>
            </a:xfrm>
            <a:prstGeom prst="line">
              <a:avLst/>
            </a:prstGeom>
            <a:noFill/>
            <a:ln w="9525">
              <a:solidFill>
                <a:srgbClr val="A0456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55" name="Line 42">
              <a:extLst>
                <a:ext uri="{FF2B5EF4-FFF2-40B4-BE49-F238E27FC236}">
                  <a16:creationId xmlns:a16="http://schemas.microsoft.com/office/drawing/2014/main" id="{2C9776C4-7364-5CEF-8F30-5A223E75E9A8}"/>
                </a:ext>
              </a:extLst>
            </p:cNvPr>
            <p:cNvSpPr>
              <a:spLocks noChangeShapeType="1"/>
            </p:cNvSpPr>
            <p:nvPr/>
          </p:nvSpPr>
          <p:spPr bwMode="auto">
            <a:xfrm>
              <a:off x="2880" y="1207"/>
              <a:ext cx="1406" cy="1679"/>
            </a:xfrm>
            <a:prstGeom prst="line">
              <a:avLst/>
            </a:prstGeom>
            <a:noFill/>
            <a:ln w="9525">
              <a:solidFill>
                <a:srgbClr val="A0456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56" name="Text Box 43">
              <a:extLst>
                <a:ext uri="{FF2B5EF4-FFF2-40B4-BE49-F238E27FC236}">
                  <a16:creationId xmlns:a16="http://schemas.microsoft.com/office/drawing/2014/main" id="{4AE6A09F-11F0-C0B7-43F1-4210D83894D0}"/>
                </a:ext>
              </a:extLst>
            </p:cNvPr>
            <p:cNvSpPr txBox="1">
              <a:spLocks noChangeArrowheads="1"/>
            </p:cNvSpPr>
            <p:nvPr/>
          </p:nvSpPr>
          <p:spPr bwMode="auto">
            <a:xfrm>
              <a:off x="1918" y="890"/>
              <a:ext cx="234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sr-Cyrl-RS" altLang="en-US" sz="2400" dirty="0" err="1">
                  <a:solidFill>
                    <a:srgbClr val="A04561"/>
                  </a:solidFill>
                  <a:latin typeface="Times New Roman" panose="02020603050405020304" pitchFamily="18" charset="0"/>
                </a:rPr>
                <a:t>конфундирајућа</a:t>
              </a:r>
              <a:r>
                <a:rPr lang="sr-Cyrl-RS" altLang="en-US" sz="2400" dirty="0">
                  <a:solidFill>
                    <a:srgbClr val="A04561"/>
                  </a:solidFill>
                  <a:latin typeface="Times New Roman" panose="02020603050405020304" pitchFamily="18" charset="0"/>
                </a:rPr>
                <a:t> варијабла</a:t>
              </a:r>
              <a:endParaRPr lang="en-US" altLang="en-US" sz="2400" dirty="0">
                <a:solidFill>
                  <a:srgbClr val="A04561"/>
                </a:solidFill>
                <a:latin typeface="Times New Roman" panose="02020603050405020304" pitchFamily="18" charset="0"/>
              </a:endParaRPr>
            </a:p>
          </p:txBody>
        </p:sp>
        <p:sp>
          <p:nvSpPr>
            <p:cNvPr id="57" name="Line 54">
              <a:extLst>
                <a:ext uri="{FF2B5EF4-FFF2-40B4-BE49-F238E27FC236}">
                  <a16:creationId xmlns:a16="http://schemas.microsoft.com/office/drawing/2014/main" id="{A369A756-5CD8-C746-DC3D-C629D5640FCF}"/>
                </a:ext>
              </a:extLst>
            </p:cNvPr>
            <p:cNvSpPr>
              <a:spLocks noChangeShapeType="1"/>
            </p:cNvSpPr>
            <p:nvPr/>
          </p:nvSpPr>
          <p:spPr bwMode="auto">
            <a:xfrm rot="-1800000">
              <a:off x="3198" y="935"/>
              <a:ext cx="757" cy="1452"/>
            </a:xfrm>
            <a:prstGeom prst="line">
              <a:avLst/>
            </a:prstGeom>
            <a:noFill/>
            <a:ln w="9525">
              <a:solidFill>
                <a:srgbClr val="A0456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grpSp>
      <p:sp>
        <p:nvSpPr>
          <p:cNvPr id="16" name="Line 55">
            <a:extLst>
              <a:ext uri="{FF2B5EF4-FFF2-40B4-BE49-F238E27FC236}">
                <a16:creationId xmlns:a16="http://schemas.microsoft.com/office/drawing/2014/main" id="{7BB2824E-C1B9-574B-5A9F-D52C7BFBC188}"/>
              </a:ext>
            </a:extLst>
          </p:cNvPr>
          <p:cNvSpPr>
            <a:spLocks noChangeShapeType="1"/>
          </p:cNvSpPr>
          <p:nvPr/>
        </p:nvSpPr>
        <p:spPr bwMode="auto">
          <a:xfrm rot="1800000">
            <a:off x="8300671" y="362202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grpSp>
        <p:nvGrpSpPr>
          <p:cNvPr id="17" name="Group 16">
            <a:extLst>
              <a:ext uri="{FF2B5EF4-FFF2-40B4-BE49-F238E27FC236}">
                <a16:creationId xmlns:a16="http://schemas.microsoft.com/office/drawing/2014/main" id="{2D822EF5-01AA-DDFE-B0D9-0BABA2ED74FA}"/>
              </a:ext>
            </a:extLst>
          </p:cNvPr>
          <p:cNvGrpSpPr>
            <a:grpSpLocks/>
          </p:cNvGrpSpPr>
          <p:nvPr/>
        </p:nvGrpSpPr>
        <p:grpSpPr bwMode="auto">
          <a:xfrm>
            <a:off x="2272933" y="2709215"/>
            <a:ext cx="3657600" cy="457200"/>
            <a:chOff x="1248" y="960"/>
            <a:chExt cx="2304" cy="288"/>
          </a:xfrm>
        </p:grpSpPr>
        <p:sp>
          <p:nvSpPr>
            <p:cNvPr id="50" name="Text Box 57">
              <a:extLst>
                <a:ext uri="{FF2B5EF4-FFF2-40B4-BE49-F238E27FC236}">
                  <a16:creationId xmlns:a16="http://schemas.microsoft.com/office/drawing/2014/main" id="{0F8682B3-96D5-A6A1-F464-7CD7F8414707}"/>
                </a:ext>
              </a:extLst>
            </p:cNvPr>
            <p:cNvSpPr txBox="1">
              <a:spLocks noChangeArrowheads="1"/>
            </p:cNvSpPr>
            <p:nvPr/>
          </p:nvSpPr>
          <p:spPr bwMode="auto">
            <a:xfrm>
              <a:off x="1680" y="96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X</a:t>
              </a:r>
            </a:p>
          </p:txBody>
        </p:sp>
        <p:sp>
          <p:nvSpPr>
            <p:cNvPr id="51" name="Text Box 58">
              <a:extLst>
                <a:ext uri="{FF2B5EF4-FFF2-40B4-BE49-F238E27FC236}">
                  <a16:creationId xmlns:a16="http://schemas.microsoft.com/office/drawing/2014/main" id="{B4A85069-CC6E-F865-0D81-7A52B9047E3D}"/>
                </a:ext>
              </a:extLst>
            </p:cNvPr>
            <p:cNvSpPr txBox="1">
              <a:spLocks noChangeArrowheads="1"/>
            </p:cNvSpPr>
            <p:nvPr/>
          </p:nvSpPr>
          <p:spPr bwMode="auto">
            <a:xfrm>
              <a:off x="3168" y="96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Y</a:t>
              </a:r>
            </a:p>
          </p:txBody>
        </p:sp>
        <p:sp>
          <p:nvSpPr>
            <p:cNvPr id="52" name="Text Box 59">
              <a:extLst>
                <a:ext uri="{FF2B5EF4-FFF2-40B4-BE49-F238E27FC236}">
                  <a16:creationId xmlns:a16="http://schemas.microsoft.com/office/drawing/2014/main" id="{FD91C5E1-9DEB-45E2-5146-7D52E8AB4A14}"/>
                </a:ext>
              </a:extLst>
            </p:cNvPr>
            <p:cNvSpPr txBox="1">
              <a:spLocks noChangeArrowheads="1"/>
            </p:cNvSpPr>
            <p:nvPr/>
          </p:nvSpPr>
          <p:spPr bwMode="auto">
            <a:xfrm>
              <a:off x="1248" y="96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1)</a:t>
              </a:r>
            </a:p>
          </p:txBody>
        </p:sp>
      </p:grpSp>
      <p:grpSp>
        <p:nvGrpSpPr>
          <p:cNvPr id="18" name="Group 17">
            <a:extLst>
              <a:ext uri="{FF2B5EF4-FFF2-40B4-BE49-F238E27FC236}">
                <a16:creationId xmlns:a16="http://schemas.microsoft.com/office/drawing/2014/main" id="{1B60DE1C-CB35-1CA6-F7A4-A037DF93C588}"/>
              </a:ext>
            </a:extLst>
          </p:cNvPr>
          <p:cNvGrpSpPr>
            <a:grpSpLocks/>
          </p:cNvGrpSpPr>
          <p:nvPr/>
        </p:nvGrpSpPr>
        <p:grpSpPr bwMode="auto">
          <a:xfrm>
            <a:off x="6105158" y="2661590"/>
            <a:ext cx="3657600" cy="457200"/>
            <a:chOff x="1248" y="1296"/>
            <a:chExt cx="2304" cy="288"/>
          </a:xfrm>
        </p:grpSpPr>
        <p:sp>
          <p:nvSpPr>
            <p:cNvPr id="47" name="Text Box 61">
              <a:extLst>
                <a:ext uri="{FF2B5EF4-FFF2-40B4-BE49-F238E27FC236}">
                  <a16:creationId xmlns:a16="http://schemas.microsoft.com/office/drawing/2014/main" id="{AD465177-2E39-6A7C-FB43-9370B4554584}"/>
                </a:ext>
              </a:extLst>
            </p:cNvPr>
            <p:cNvSpPr txBox="1">
              <a:spLocks noChangeArrowheads="1"/>
            </p:cNvSpPr>
            <p:nvPr/>
          </p:nvSpPr>
          <p:spPr bwMode="auto">
            <a:xfrm>
              <a:off x="1680" y="12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X</a:t>
              </a:r>
            </a:p>
          </p:txBody>
        </p:sp>
        <p:sp>
          <p:nvSpPr>
            <p:cNvPr id="48" name="Text Box 62">
              <a:extLst>
                <a:ext uri="{FF2B5EF4-FFF2-40B4-BE49-F238E27FC236}">
                  <a16:creationId xmlns:a16="http://schemas.microsoft.com/office/drawing/2014/main" id="{8457390A-478F-1ED4-9E19-DF3B590A62E8}"/>
                </a:ext>
              </a:extLst>
            </p:cNvPr>
            <p:cNvSpPr txBox="1">
              <a:spLocks noChangeArrowheads="1"/>
            </p:cNvSpPr>
            <p:nvPr/>
          </p:nvSpPr>
          <p:spPr bwMode="auto">
            <a:xfrm>
              <a:off x="3168" y="12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Y</a:t>
              </a:r>
            </a:p>
          </p:txBody>
        </p:sp>
        <p:sp>
          <p:nvSpPr>
            <p:cNvPr id="49" name="Text Box 63">
              <a:extLst>
                <a:ext uri="{FF2B5EF4-FFF2-40B4-BE49-F238E27FC236}">
                  <a16:creationId xmlns:a16="http://schemas.microsoft.com/office/drawing/2014/main" id="{7DCF77EB-CD3A-B3D3-C8E7-76397CEB9228}"/>
                </a:ext>
              </a:extLst>
            </p:cNvPr>
            <p:cNvSpPr txBox="1">
              <a:spLocks noChangeArrowheads="1"/>
            </p:cNvSpPr>
            <p:nvPr/>
          </p:nvSpPr>
          <p:spPr bwMode="auto">
            <a:xfrm>
              <a:off x="1248" y="12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2)</a:t>
              </a:r>
            </a:p>
          </p:txBody>
        </p:sp>
      </p:grpSp>
      <p:grpSp>
        <p:nvGrpSpPr>
          <p:cNvPr id="19" name="Group 18">
            <a:extLst>
              <a:ext uri="{FF2B5EF4-FFF2-40B4-BE49-F238E27FC236}">
                <a16:creationId xmlns:a16="http://schemas.microsoft.com/office/drawing/2014/main" id="{DAC25979-6D93-A544-711B-D58A21C129F9}"/>
              </a:ext>
            </a:extLst>
          </p:cNvPr>
          <p:cNvGrpSpPr>
            <a:grpSpLocks/>
          </p:cNvGrpSpPr>
          <p:nvPr/>
        </p:nvGrpSpPr>
        <p:grpSpPr bwMode="auto">
          <a:xfrm>
            <a:off x="2272933" y="3656953"/>
            <a:ext cx="3657600" cy="457200"/>
            <a:chOff x="1248" y="1776"/>
            <a:chExt cx="2304" cy="288"/>
          </a:xfrm>
        </p:grpSpPr>
        <p:sp>
          <p:nvSpPr>
            <p:cNvPr id="44" name="Text Box 65">
              <a:extLst>
                <a:ext uri="{FF2B5EF4-FFF2-40B4-BE49-F238E27FC236}">
                  <a16:creationId xmlns:a16="http://schemas.microsoft.com/office/drawing/2014/main" id="{03055872-16C5-2F1B-C2C7-21F2897653A9}"/>
                </a:ext>
              </a:extLst>
            </p:cNvPr>
            <p:cNvSpPr txBox="1">
              <a:spLocks noChangeArrowheads="1"/>
            </p:cNvSpPr>
            <p:nvPr/>
          </p:nvSpPr>
          <p:spPr bwMode="auto">
            <a:xfrm>
              <a:off x="1680" y="17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X</a:t>
              </a:r>
            </a:p>
          </p:txBody>
        </p:sp>
        <p:sp>
          <p:nvSpPr>
            <p:cNvPr id="45" name="Text Box 66">
              <a:extLst>
                <a:ext uri="{FF2B5EF4-FFF2-40B4-BE49-F238E27FC236}">
                  <a16:creationId xmlns:a16="http://schemas.microsoft.com/office/drawing/2014/main" id="{F3FA81A1-FC96-8FF4-3791-839ECF66B833}"/>
                </a:ext>
              </a:extLst>
            </p:cNvPr>
            <p:cNvSpPr txBox="1">
              <a:spLocks noChangeArrowheads="1"/>
            </p:cNvSpPr>
            <p:nvPr/>
          </p:nvSpPr>
          <p:spPr bwMode="auto">
            <a:xfrm>
              <a:off x="3168" y="17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dirty="0">
                  <a:latin typeface="Times New Roman" panose="02020603050405020304" pitchFamily="18" charset="0"/>
                </a:rPr>
                <a:t>Y</a:t>
              </a:r>
            </a:p>
          </p:txBody>
        </p:sp>
        <p:sp>
          <p:nvSpPr>
            <p:cNvPr id="46" name="Text Box 67">
              <a:extLst>
                <a:ext uri="{FF2B5EF4-FFF2-40B4-BE49-F238E27FC236}">
                  <a16:creationId xmlns:a16="http://schemas.microsoft.com/office/drawing/2014/main" id="{2D5DD73E-7B34-5BCC-819D-F6C4068A5281}"/>
                </a:ext>
              </a:extLst>
            </p:cNvPr>
            <p:cNvSpPr txBox="1">
              <a:spLocks noChangeArrowheads="1"/>
            </p:cNvSpPr>
            <p:nvPr/>
          </p:nvSpPr>
          <p:spPr bwMode="auto">
            <a:xfrm>
              <a:off x="1248" y="17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3)</a:t>
              </a:r>
            </a:p>
          </p:txBody>
        </p:sp>
      </p:grpSp>
      <p:grpSp>
        <p:nvGrpSpPr>
          <p:cNvPr id="20" name="Group 19">
            <a:extLst>
              <a:ext uri="{FF2B5EF4-FFF2-40B4-BE49-F238E27FC236}">
                <a16:creationId xmlns:a16="http://schemas.microsoft.com/office/drawing/2014/main" id="{820294A0-63DB-9486-DA75-B2A1B23BE1A1}"/>
              </a:ext>
            </a:extLst>
          </p:cNvPr>
          <p:cNvGrpSpPr>
            <a:grpSpLocks/>
          </p:cNvGrpSpPr>
          <p:nvPr/>
        </p:nvGrpSpPr>
        <p:grpSpPr bwMode="auto">
          <a:xfrm>
            <a:off x="2345958" y="4831703"/>
            <a:ext cx="3581400" cy="1143000"/>
            <a:chOff x="1248" y="2880"/>
            <a:chExt cx="2256" cy="720"/>
          </a:xfrm>
        </p:grpSpPr>
        <p:sp>
          <p:nvSpPr>
            <p:cNvPr id="41" name="Text Box 69">
              <a:extLst>
                <a:ext uri="{FF2B5EF4-FFF2-40B4-BE49-F238E27FC236}">
                  <a16:creationId xmlns:a16="http://schemas.microsoft.com/office/drawing/2014/main" id="{5345045E-7B66-7895-AA96-6479BC5122F5}"/>
                </a:ext>
              </a:extLst>
            </p:cNvPr>
            <p:cNvSpPr txBox="1">
              <a:spLocks noChangeArrowheads="1"/>
            </p:cNvSpPr>
            <p:nvPr/>
          </p:nvSpPr>
          <p:spPr bwMode="auto">
            <a:xfrm>
              <a:off x="1632" y="331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X</a:t>
              </a:r>
            </a:p>
          </p:txBody>
        </p:sp>
        <p:sp>
          <p:nvSpPr>
            <p:cNvPr id="42" name="Text Box 70">
              <a:extLst>
                <a:ext uri="{FF2B5EF4-FFF2-40B4-BE49-F238E27FC236}">
                  <a16:creationId xmlns:a16="http://schemas.microsoft.com/office/drawing/2014/main" id="{32F83043-76B0-1921-4040-400574882EF9}"/>
                </a:ext>
              </a:extLst>
            </p:cNvPr>
            <p:cNvSpPr txBox="1">
              <a:spLocks noChangeArrowheads="1"/>
            </p:cNvSpPr>
            <p:nvPr/>
          </p:nvSpPr>
          <p:spPr bwMode="auto">
            <a:xfrm>
              <a:off x="3120" y="331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Y</a:t>
              </a:r>
            </a:p>
          </p:txBody>
        </p:sp>
        <p:sp>
          <p:nvSpPr>
            <p:cNvPr id="43" name="Text Box 71">
              <a:extLst>
                <a:ext uri="{FF2B5EF4-FFF2-40B4-BE49-F238E27FC236}">
                  <a16:creationId xmlns:a16="http://schemas.microsoft.com/office/drawing/2014/main" id="{EF7AED44-7AB9-0212-2AE3-4CC3244E895C}"/>
                </a:ext>
              </a:extLst>
            </p:cNvPr>
            <p:cNvSpPr txBox="1">
              <a:spLocks noChangeArrowheads="1"/>
            </p:cNvSpPr>
            <p:nvPr/>
          </p:nvSpPr>
          <p:spPr bwMode="auto">
            <a:xfrm>
              <a:off x="1248" y="288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5)</a:t>
              </a:r>
            </a:p>
          </p:txBody>
        </p:sp>
      </p:grpSp>
      <p:grpSp>
        <p:nvGrpSpPr>
          <p:cNvPr id="21" name="Group 20">
            <a:extLst>
              <a:ext uri="{FF2B5EF4-FFF2-40B4-BE49-F238E27FC236}">
                <a16:creationId xmlns:a16="http://schemas.microsoft.com/office/drawing/2014/main" id="{0AE19CA3-F6C9-7FF1-4431-97F322740A86}"/>
              </a:ext>
            </a:extLst>
          </p:cNvPr>
          <p:cNvGrpSpPr>
            <a:grpSpLocks/>
          </p:cNvGrpSpPr>
          <p:nvPr/>
        </p:nvGrpSpPr>
        <p:grpSpPr bwMode="auto">
          <a:xfrm>
            <a:off x="6090871" y="3609328"/>
            <a:ext cx="3657600" cy="457200"/>
            <a:chOff x="1248" y="2160"/>
            <a:chExt cx="2304" cy="288"/>
          </a:xfrm>
        </p:grpSpPr>
        <p:sp>
          <p:nvSpPr>
            <p:cNvPr id="38" name="Text Box 73">
              <a:extLst>
                <a:ext uri="{FF2B5EF4-FFF2-40B4-BE49-F238E27FC236}">
                  <a16:creationId xmlns:a16="http://schemas.microsoft.com/office/drawing/2014/main" id="{44AAB7D3-229B-AA43-BB9B-7B303EEC3A5B}"/>
                </a:ext>
              </a:extLst>
            </p:cNvPr>
            <p:cNvSpPr txBox="1">
              <a:spLocks noChangeArrowheads="1"/>
            </p:cNvSpPr>
            <p:nvPr/>
          </p:nvSpPr>
          <p:spPr bwMode="auto">
            <a:xfrm>
              <a:off x="1680" y="216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X</a:t>
              </a:r>
            </a:p>
          </p:txBody>
        </p:sp>
        <p:sp>
          <p:nvSpPr>
            <p:cNvPr id="39" name="Text Box 74">
              <a:extLst>
                <a:ext uri="{FF2B5EF4-FFF2-40B4-BE49-F238E27FC236}">
                  <a16:creationId xmlns:a16="http://schemas.microsoft.com/office/drawing/2014/main" id="{128FAC92-8BA2-DAD1-8257-21490A1631E3}"/>
                </a:ext>
              </a:extLst>
            </p:cNvPr>
            <p:cNvSpPr txBox="1">
              <a:spLocks noChangeArrowheads="1"/>
            </p:cNvSpPr>
            <p:nvPr/>
          </p:nvSpPr>
          <p:spPr bwMode="auto">
            <a:xfrm>
              <a:off x="3168" y="216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Y</a:t>
              </a:r>
            </a:p>
          </p:txBody>
        </p:sp>
        <p:sp>
          <p:nvSpPr>
            <p:cNvPr id="40" name="Text Box 75">
              <a:extLst>
                <a:ext uri="{FF2B5EF4-FFF2-40B4-BE49-F238E27FC236}">
                  <a16:creationId xmlns:a16="http://schemas.microsoft.com/office/drawing/2014/main" id="{A04FD762-1733-4034-834D-B604FEF12130}"/>
                </a:ext>
              </a:extLst>
            </p:cNvPr>
            <p:cNvSpPr txBox="1">
              <a:spLocks noChangeArrowheads="1"/>
            </p:cNvSpPr>
            <p:nvPr/>
          </p:nvSpPr>
          <p:spPr bwMode="auto">
            <a:xfrm>
              <a:off x="1248" y="216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4)</a:t>
              </a:r>
            </a:p>
          </p:txBody>
        </p:sp>
      </p:grpSp>
      <p:sp>
        <p:nvSpPr>
          <p:cNvPr id="22" name="Text Box 76">
            <a:extLst>
              <a:ext uri="{FF2B5EF4-FFF2-40B4-BE49-F238E27FC236}">
                <a16:creationId xmlns:a16="http://schemas.microsoft.com/office/drawing/2014/main" id="{1181FCE3-30D3-3C52-88B2-C4FB35A43C1E}"/>
              </a:ext>
            </a:extLst>
          </p:cNvPr>
          <p:cNvSpPr txBox="1">
            <a:spLocks noChangeArrowheads="1"/>
          </p:cNvSpPr>
          <p:nvPr/>
        </p:nvSpPr>
        <p:spPr bwMode="auto">
          <a:xfrm>
            <a:off x="7937133" y="446181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Z</a:t>
            </a:r>
          </a:p>
        </p:txBody>
      </p:sp>
      <p:grpSp>
        <p:nvGrpSpPr>
          <p:cNvPr id="23" name="Group 22">
            <a:extLst>
              <a:ext uri="{FF2B5EF4-FFF2-40B4-BE49-F238E27FC236}">
                <a16:creationId xmlns:a16="http://schemas.microsoft.com/office/drawing/2014/main" id="{9220EAC5-C832-F3F3-B053-207891C8CBE0}"/>
              </a:ext>
            </a:extLst>
          </p:cNvPr>
          <p:cNvGrpSpPr>
            <a:grpSpLocks/>
          </p:cNvGrpSpPr>
          <p:nvPr/>
        </p:nvGrpSpPr>
        <p:grpSpPr bwMode="auto">
          <a:xfrm>
            <a:off x="7022733" y="4842815"/>
            <a:ext cx="2209800" cy="762000"/>
            <a:chOff x="1824" y="2880"/>
            <a:chExt cx="1392" cy="480"/>
          </a:xfrm>
        </p:grpSpPr>
        <p:sp>
          <p:nvSpPr>
            <p:cNvPr id="36" name="Line 78">
              <a:extLst>
                <a:ext uri="{FF2B5EF4-FFF2-40B4-BE49-F238E27FC236}">
                  <a16:creationId xmlns:a16="http://schemas.microsoft.com/office/drawing/2014/main" id="{7706F1FD-F64C-4D6B-9640-3981511D704B}"/>
                </a:ext>
              </a:extLst>
            </p:cNvPr>
            <p:cNvSpPr>
              <a:spLocks noChangeShapeType="1"/>
            </p:cNvSpPr>
            <p:nvPr/>
          </p:nvSpPr>
          <p:spPr bwMode="auto">
            <a:xfrm flipH="1">
              <a:off x="1824" y="2880"/>
              <a:ext cx="576"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37" name="Line 79">
              <a:extLst>
                <a:ext uri="{FF2B5EF4-FFF2-40B4-BE49-F238E27FC236}">
                  <a16:creationId xmlns:a16="http://schemas.microsoft.com/office/drawing/2014/main" id="{216BBA3D-F5E3-2643-8D5F-80F5714EBAE0}"/>
                </a:ext>
              </a:extLst>
            </p:cNvPr>
            <p:cNvSpPr>
              <a:spLocks noChangeShapeType="1"/>
            </p:cNvSpPr>
            <p:nvPr/>
          </p:nvSpPr>
          <p:spPr bwMode="auto">
            <a:xfrm>
              <a:off x="2592" y="2880"/>
              <a:ext cx="624"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grpSp>
      <p:grpSp>
        <p:nvGrpSpPr>
          <p:cNvPr id="24" name="Group 23">
            <a:extLst>
              <a:ext uri="{FF2B5EF4-FFF2-40B4-BE49-F238E27FC236}">
                <a16:creationId xmlns:a16="http://schemas.microsoft.com/office/drawing/2014/main" id="{CB81034C-7751-B0DB-044E-8EF06E7F7619}"/>
              </a:ext>
            </a:extLst>
          </p:cNvPr>
          <p:cNvGrpSpPr>
            <a:grpSpLocks/>
          </p:cNvGrpSpPr>
          <p:nvPr/>
        </p:nvGrpSpPr>
        <p:grpSpPr bwMode="auto">
          <a:xfrm>
            <a:off x="6108333" y="4842815"/>
            <a:ext cx="3581400" cy="1143000"/>
            <a:chOff x="1248" y="2880"/>
            <a:chExt cx="2256" cy="720"/>
          </a:xfrm>
        </p:grpSpPr>
        <p:sp>
          <p:nvSpPr>
            <p:cNvPr id="33" name="Text Box 81">
              <a:extLst>
                <a:ext uri="{FF2B5EF4-FFF2-40B4-BE49-F238E27FC236}">
                  <a16:creationId xmlns:a16="http://schemas.microsoft.com/office/drawing/2014/main" id="{FF617FEF-7FF5-1A48-F16A-556536169C2D}"/>
                </a:ext>
              </a:extLst>
            </p:cNvPr>
            <p:cNvSpPr txBox="1">
              <a:spLocks noChangeArrowheads="1"/>
            </p:cNvSpPr>
            <p:nvPr/>
          </p:nvSpPr>
          <p:spPr bwMode="auto">
            <a:xfrm>
              <a:off x="1632" y="331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X</a:t>
              </a:r>
            </a:p>
          </p:txBody>
        </p:sp>
        <p:sp>
          <p:nvSpPr>
            <p:cNvPr id="34" name="Text Box 82">
              <a:extLst>
                <a:ext uri="{FF2B5EF4-FFF2-40B4-BE49-F238E27FC236}">
                  <a16:creationId xmlns:a16="http://schemas.microsoft.com/office/drawing/2014/main" id="{2F17FEC6-3602-D603-634F-748853B3FC8D}"/>
                </a:ext>
              </a:extLst>
            </p:cNvPr>
            <p:cNvSpPr txBox="1">
              <a:spLocks noChangeArrowheads="1"/>
            </p:cNvSpPr>
            <p:nvPr/>
          </p:nvSpPr>
          <p:spPr bwMode="auto">
            <a:xfrm>
              <a:off x="3120" y="331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400">
                  <a:latin typeface="Times New Roman" panose="02020603050405020304" pitchFamily="18" charset="0"/>
                </a:rPr>
                <a:t>Y</a:t>
              </a:r>
            </a:p>
          </p:txBody>
        </p:sp>
        <p:sp>
          <p:nvSpPr>
            <p:cNvPr id="35" name="Text Box 83">
              <a:extLst>
                <a:ext uri="{FF2B5EF4-FFF2-40B4-BE49-F238E27FC236}">
                  <a16:creationId xmlns:a16="http://schemas.microsoft.com/office/drawing/2014/main" id="{563A3317-CBF4-3A3F-B365-9E0900634FC4}"/>
                </a:ext>
              </a:extLst>
            </p:cNvPr>
            <p:cNvSpPr txBox="1">
              <a:spLocks noChangeArrowheads="1"/>
            </p:cNvSpPr>
            <p:nvPr/>
          </p:nvSpPr>
          <p:spPr bwMode="auto">
            <a:xfrm>
              <a:off x="1248" y="288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sr-Latn-CS" altLang="en-US" sz="2400" dirty="0">
                  <a:latin typeface="Times New Roman" panose="02020603050405020304" pitchFamily="18" charset="0"/>
                </a:rPr>
                <a:t>6</a:t>
              </a:r>
              <a:r>
                <a:rPr lang="en-US" altLang="en-US" sz="2400" dirty="0">
                  <a:latin typeface="Times New Roman" panose="02020603050405020304" pitchFamily="18" charset="0"/>
                </a:rPr>
                <a:t>)</a:t>
              </a:r>
            </a:p>
          </p:txBody>
        </p:sp>
      </p:grpSp>
      <p:sp>
        <p:nvSpPr>
          <p:cNvPr id="25" name="Line 84">
            <a:extLst>
              <a:ext uri="{FF2B5EF4-FFF2-40B4-BE49-F238E27FC236}">
                <a16:creationId xmlns:a16="http://schemas.microsoft.com/office/drawing/2014/main" id="{3FEF1FE6-4661-AF4B-9BA8-D384ACAC6A74}"/>
              </a:ext>
            </a:extLst>
          </p:cNvPr>
          <p:cNvSpPr>
            <a:spLocks noChangeShapeType="1"/>
          </p:cNvSpPr>
          <p:nvPr/>
        </p:nvSpPr>
        <p:spPr bwMode="auto">
          <a:xfrm>
            <a:off x="7170371" y="5758803"/>
            <a:ext cx="18716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26" name="Line 85">
            <a:extLst>
              <a:ext uri="{FF2B5EF4-FFF2-40B4-BE49-F238E27FC236}">
                <a16:creationId xmlns:a16="http://schemas.microsoft.com/office/drawing/2014/main" id="{5DFBA187-66FF-3A5C-4F95-8E93AC923CEB}"/>
              </a:ext>
            </a:extLst>
          </p:cNvPr>
          <p:cNvSpPr>
            <a:spLocks noChangeShapeType="1"/>
          </p:cNvSpPr>
          <p:nvPr/>
        </p:nvSpPr>
        <p:spPr bwMode="auto">
          <a:xfrm>
            <a:off x="7243396" y="3898253"/>
            <a:ext cx="18716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grpSp>
        <p:nvGrpSpPr>
          <p:cNvPr id="27" name="Group 26">
            <a:extLst>
              <a:ext uri="{FF2B5EF4-FFF2-40B4-BE49-F238E27FC236}">
                <a16:creationId xmlns:a16="http://schemas.microsoft.com/office/drawing/2014/main" id="{72D557E6-0F3E-E481-4A1C-09D1E10A56AF}"/>
              </a:ext>
            </a:extLst>
          </p:cNvPr>
          <p:cNvGrpSpPr>
            <a:grpSpLocks/>
          </p:cNvGrpSpPr>
          <p:nvPr/>
        </p:nvGrpSpPr>
        <p:grpSpPr bwMode="auto">
          <a:xfrm>
            <a:off x="3928695" y="3033067"/>
            <a:ext cx="4608510" cy="2087564"/>
            <a:chOff x="1791" y="2024"/>
            <a:chExt cx="2903" cy="1315"/>
          </a:xfrm>
        </p:grpSpPr>
        <p:sp>
          <p:nvSpPr>
            <p:cNvPr id="29" name="Oval 28">
              <a:extLst>
                <a:ext uri="{FF2B5EF4-FFF2-40B4-BE49-F238E27FC236}">
                  <a16:creationId xmlns:a16="http://schemas.microsoft.com/office/drawing/2014/main" id="{F8689EB3-4CEE-ADE9-3805-A7421DCBCE53}"/>
                </a:ext>
              </a:extLst>
            </p:cNvPr>
            <p:cNvSpPr>
              <a:spLocks noChangeArrowheads="1"/>
            </p:cNvSpPr>
            <p:nvPr/>
          </p:nvSpPr>
          <p:spPr bwMode="auto">
            <a:xfrm>
              <a:off x="1791" y="2296"/>
              <a:ext cx="499" cy="499"/>
            </a:xfrm>
            <a:prstGeom prst="ellipse">
              <a:avLst/>
            </a:prstGeom>
            <a:noFill/>
            <a:ln w="9525">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endParaRPr lang="en-GB" altLang="en-US"/>
            </a:p>
          </p:txBody>
        </p:sp>
        <p:sp>
          <p:nvSpPr>
            <p:cNvPr id="30" name="Oval 29">
              <a:extLst>
                <a:ext uri="{FF2B5EF4-FFF2-40B4-BE49-F238E27FC236}">
                  <a16:creationId xmlns:a16="http://schemas.microsoft.com/office/drawing/2014/main" id="{DF5F110E-9830-F5AC-7CE7-16FAB2C3690B}"/>
                </a:ext>
              </a:extLst>
            </p:cNvPr>
            <p:cNvSpPr>
              <a:spLocks noChangeArrowheads="1"/>
            </p:cNvSpPr>
            <p:nvPr/>
          </p:nvSpPr>
          <p:spPr bwMode="auto">
            <a:xfrm>
              <a:off x="1791" y="2840"/>
              <a:ext cx="499" cy="499"/>
            </a:xfrm>
            <a:prstGeom prst="ellipse">
              <a:avLst/>
            </a:prstGeom>
            <a:noFill/>
            <a:ln w="9525">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endParaRPr lang="en-GB" altLang="en-US"/>
            </a:p>
          </p:txBody>
        </p:sp>
        <p:sp>
          <p:nvSpPr>
            <p:cNvPr id="31" name="Oval 30">
              <a:extLst>
                <a:ext uri="{FF2B5EF4-FFF2-40B4-BE49-F238E27FC236}">
                  <a16:creationId xmlns:a16="http://schemas.microsoft.com/office/drawing/2014/main" id="{1AAB716B-0DD7-BF7A-87AD-DE6B74AD291F}"/>
                </a:ext>
              </a:extLst>
            </p:cNvPr>
            <p:cNvSpPr>
              <a:spLocks noChangeArrowheads="1"/>
            </p:cNvSpPr>
            <p:nvPr/>
          </p:nvSpPr>
          <p:spPr bwMode="auto">
            <a:xfrm>
              <a:off x="4195" y="2024"/>
              <a:ext cx="499" cy="499"/>
            </a:xfrm>
            <a:prstGeom prst="ellipse">
              <a:avLst/>
            </a:prstGeom>
            <a:noFill/>
            <a:ln w="9525">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endParaRPr lang="en-GB" altLang="en-US"/>
            </a:p>
          </p:txBody>
        </p:sp>
        <p:sp>
          <p:nvSpPr>
            <p:cNvPr id="32" name="Oval 31">
              <a:extLst>
                <a:ext uri="{FF2B5EF4-FFF2-40B4-BE49-F238E27FC236}">
                  <a16:creationId xmlns:a16="http://schemas.microsoft.com/office/drawing/2014/main" id="{569F92A8-E801-421F-0B9C-DAAFF6B99702}"/>
                </a:ext>
              </a:extLst>
            </p:cNvPr>
            <p:cNvSpPr>
              <a:spLocks noChangeArrowheads="1"/>
            </p:cNvSpPr>
            <p:nvPr/>
          </p:nvSpPr>
          <p:spPr bwMode="auto">
            <a:xfrm>
              <a:off x="4195" y="2840"/>
              <a:ext cx="499" cy="499"/>
            </a:xfrm>
            <a:prstGeom prst="ellipse">
              <a:avLst/>
            </a:prstGeom>
            <a:noFill/>
            <a:ln w="9525">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endParaRPr lang="en-GB" altLang="en-US"/>
            </a:p>
          </p:txBody>
        </p:sp>
      </p:grpSp>
      <p:sp>
        <p:nvSpPr>
          <p:cNvPr id="28" name="Line 92">
            <a:extLst>
              <a:ext uri="{FF2B5EF4-FFF2-40B4-BE49-F238E27FC236}">
                <a16:creationId xmlns:a16="http://schemas.microsoft.com/office/drawing/2014/main" id="{27EC08B4-9C14-0F93-E841-30BC172D490D}"/>
              </a:ext>
            </a:extLst>
          </p:cNvPr>
          <p:cNvSpPr>
            <a:spLocks noChangeShapeType="1"/>
          </p:cNvSpPr>
          <p:nvPr/>
        </p:nvSpPr>
        <p:spPr bwMode="auto">
          <a:xfrm rot="19800000">
            <a:off x="7191008" y="360932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a:p>
        </p:txBody>
      </p:sp>
      <p:sp>
        <p:nvSpPr>
          <p:cNvPr id="63" name="Text Box 83">
            <a:extLst>
              <a:ext uri="{FF2B5EF4-FFF2-40B4-BE49-F238E27FC236}">
                <a16:creationId xmlns:a16="http://schemas.microsoft.com/office/drawing/2014/main" id="{78D2AD10-F201-35A5-F731-852D5AAD09A4}"/>
              </a:ext>
            </a:extLst>
          </p:cNvPr>
          <p:cNvSpPr txBox="1">
            <a:spLocks noChangeArrowheads="1"/>
          </p:cNvSpPr>
          <p:nvPr/>
        </p:nvSpPr>
        <p:spPr bwMode="auto">
          <a:xfrm>
            <a:off x="4759445" y="6032386"/>
            <a:ext cx="2031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pPr>
            <a:r>
              <a:rPr lang="sr-Latn-CS" altLang="en-US" sz="2400" dirty="0">
                <a:latin typeface="Times New Roman" panose="02020603050405020304" pitchFamily="18" charset="0"/>
              </a:rPr>
              <a:t>7</a:t>
            </a:r>
            <a:r>
              <a:rPr lang="en-US" altLang="en-US" sz="2400" dirty="0">
                <a:latin typeface="Times New Roman" panose="02020603050405020304" pitchFamily="18" charset="0"/>
              </a:rPr>
              <a:t>)</a:t>
            </a:r>
            <a:r>
              <a:rPr lang="sr-Latn-RS" altLang="en-US" sz="2400" dirty="0">
                <a:latin typeface="Times New Roman" panose="02020603050405020304" pitchFamily="18" charset="0"/>
              </a:rPr>
              <a:t> </a:t>
            </a:r>
            <a:r>
              <a:rPr lang="sr-Cyrl-RS" altLang="en-US" sz="2400" dirty="0">
                <a:latin typeface="Times New Roman" panose="02020603050405020304" pitchFamily="18" charset="0"/>
              </a:rPr>
              <a:t>случајност!</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359633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6228-6C21-16D5-5A4F-7EC219719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FDD58-601D-9BBD-97AD-23128ADD95C9}"/>
              </a:ext>
            </a:extLst>
          </p:cNvPr>
          <p:cNvSpPr>
            <a:spLocks noGrp="1"/>
          </p:cNvSpPr>
          <p:nvPr>
            <p:ph type="title"/>
          </p:nvPr>
        </p:nvSpPr>
        <p:spPr/>
        <p:txBody>
          <a:bodyPr/>
          <a:lstStyle/>
          <a:p>
            <a:r>
              <a:rPr lang="sr-Cyrl-RS" dirty="0"/>
              <a:t>Пример из праксе</a:t>
            </a:r>
            <a:endParaRPr lang="en-GB" dirty="0"/>
          </a:p>
        </p:txBody>
      </p:sp>
      <p:sp>
        <p:nvSpPr>
          <p:cNvPr id="9" name="Content Placeholder 8">
            <a:extLst>
              <a:ext uri="{FF2B5EF4-FFF2-40B4-BE49-F238E27FC236}">
                <a16:creationId xmlns:a16="http://schemas.microsoft.com/office/drawing/2014/main" id="{06B9D1D2-E1E6-90E3-1457-35AAE74F4FE9}"/>
              </a:ext>
            </a:extLst>
          </p:cNvPr>
          <p:cNvSpPr>
            <a:spLocks noGrp="1"/>
          </p:cNvSpPr>
          <p:nvPr>
            <p:ph sz="half" idx="2"/>
          </p:nvPr>
        </p:nvSpPr>
        <p:spPr>
          <a:xfrm>
            <a:off x="4977746" y="1791419"/>
            <a:ext cx="5181600" cy="4351338"/>
          </a:xfrm>
        </p:spPr>
        <p:txBody>
          <a:bodyPr>
            <a:normAutofit/>
          </a:bodyPr>
          <a:lstStyle/>
          <a:p>
            <a:r>
              <a:rPr lang="sr-Cyrl-RS" dirty="0"/>
              <a:t>Која је ово корелација?</a:t>
            </a:r>
          </a:p>
          <a:p>
            <a:pPr lvl="1"/>
            <a:r>
              <a:rPr lang="sr-Cyrl-RS" dirty="0"/>
              <a:t>Између којих варијабли?</a:t>
            </a:r>
          </a:p>
          <a:p>
            <a:r>
              <a:rPr lang="sr-Cyrl-RS" dirty="0"/>
              <a:t>АЛИ, на почетку вакцинације:</a:t>
            </a:r>
          </a:p>
          <a:p>
            <a:pPr lvl="1"/>
            <a:r>
              <a:rPr lang="sr-Cyrl-RS" dirty="0"/>
              <a:t>Вакцинисани су прво стари</a:t>
            </a:r>
          </a:p>
          <a:p>
            <a:pPr lvl="1"/>
            <a:r>
              <a:rPr lang="sr-Cyrl-RS" dirty="0"/>
              <a:t>Међу млађима, вакцинисани су прво они из ризичних група</a:t>
            </a:r>
          </a:p>
          <a:p>
            <a:pPr lvl="1"/>
            <a:r>
              <a:rPr lang="sr-Cyrl-RS" dirty="0" err="1"/>
              <a:t>Конфундирајуће</a:t>
            </a:r>
            <a:r>
              <a:rPr lang="sr-Cyrl-RS" dirty="0"/>
              <a:t> варијабле</a:t>
            </a:r>
          </a:p>
        </p:txBody>
      </p:sp>
      <p:cxnSp>
        <p:nvCxnSpPr>
          <p:cNvPr id="5" name="Straight Connector 4">
            <a:extLst>
              <a:ext uri="{FF2B5EF4-FFF2-40B4-BE49-F238E27FC236}">
                <a16:creationId xmlns:a16="http://schemas.microsoft.com/office/drawing/2014/main" id="{AEDDE294-9A94-DB2C-A4BE-236515AEA7C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335AC26-9C1E-0029-F879-9E2A20B7D00F}"/>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BF79D336-FDB6-350D-98DD-8D26D0744CAD}"/>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6. </a:t>
            </a:r>
            <a:r>
              <a:rPr lang="ru-RU" i="1" dirty="0" err="1">
                <a:solidFill>
                  <a:srgbClr val="9E9FA0"/>
                </a:solidFill>
              </a:rPr>
              <a:t>Тумачење</a:t>
            </a:r>
            <a:r>
              <a:rPr lang="ru-RU" i="1" dirty="0">
                <a:solidFill>
                  <a:srgbClr val="9E9FA0"/>
                </a:solidFill>
              </a:rPr>
              <a:t> </a:t>
            </a:r>
            <a:r>
              <a:rPr lang="ru-RU" i="1" dirty="0" err="1">
                <a:solidFill>
                  <a:srgbClr val="9E9FA0"/>
                </a:solidFill>
              </a:rPr>
              <a:t>биваријационих</a:t>
            </a:r>
            <a:r>
              <a:rPr lang="ru-RU" i="1" dirty="0">
                <a:solidFill>
                  <a:srgbClr val="9E9FA0"/>
                </a:solidFill>
              </a:rPr>
              <a:t> </a:t>
            </a:r>
            <a:r>
              <a:rPr lang="ru-RU" i="1" dirty="0" err="1">
                <a:solidFill>
                  <a:srgbClr val="9E9FA0"/>
                </a:solidFill>
              </a:rPr>
              <a:t>података</a:t>
            </a:r>
            <a:r>
              <a:rPr lang="ru-RU" i="1" dirty="0">
                <a:solidFill>
                  <a:srgbClr val="9E9FA0"/>
                </a:solidFill>
              </a:rPr>
              <a:t> – </a:t>
            </a:r>
            <a:r>
              <a:rPr lang="ru-RU" i="1" dirty="0" err="1">
                <a:solidFill>
                  <a:srgbClr val="9E9FA0"/>
                </a:solidFill>
              </a:rPr>
              <a:t>опрез</a:t>
            </a:r>
            <a:r>
              <a:rPr lang="ru-RU" i="1" dirty="0">
                <a:solidFill>
                  <a:srgbClr val="9E9FA0"/>
                </a:solidFill>
              </a:rPr>
              <a:t>!</a:t>
            </a:r>
          </a:p>
        </p:txBody>
      </p:sp>
      <p:pic>
        <p:nvPicPr>
          <p:cNvPr id="4098" name="Picture 2" descr="Tweet indicating higher mortality for  vaccinated people aged 10-59. This is due to Simpson's Paradox.">
            <a:extLst>
              <a:ext uri="{FF2B5EF4-FFF2-40B4-BE49-F238E27FC236}">
                <a16:creationId xmlns:a16="http://schemas.microsoft.com/office/drawing/2014/main" id="{5F7A3195-6BDF-6015-5502-04722D134489}"/>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38200" y="1807860"/>
            <a:ext cx="35694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3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C39F6-8402-A4F4-A18B-F8B124A3F359}"/>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CD14205-04FC-01CF-E555-FCA438955DD3}"/>
              </a:ext>
            </a:extLst>
          </p:cNvPr>
          <p:cNvPicPr>
            <a:picLocks noGrp="1" noChangeAspect="1"/>
          </p:cNvPicPr>
          <p:nvPr>
            <p:ph sz="half" idx="1"/>
          </p:nvPr>
        </p:nvPicPr>
        <p:blipFill>
          <a:blip r:embed="rId3"/>
          <a:stretch>
            <a:fillRect/>
          </a:stretch>
        </p:blipFill>
        <p:spPr>
          <a:xfrm>
            <a:off x="838200" y="1594483"/>
            <a:ext cx="7791284" cy="4347089"/>
          </a:xfrm>
          <a:prstGeom prst="rect">
            <a:avLst/>
          </a:prstGeom>
        </p:spPr>
      </p:pic>
      <p:sp>
        <p:nvSpPr>
          <p:cNvPr id="2" name="Title 1">
            <a:extLst>
              <a:ext uri="{FF2B5EF4-FFF2-40B4-BE49-F238E27FC236}">
                <a16:creationId xmlns:a16="http://schemas.microsoft.com/office/drawing/2014/main" id="{0A9A96BD-19E8-6CE8-5C49-890D8597586D}"/>
              </a:ext>
            </a:extLst>
          </p:cNvPr>
          <p:cNvSpPr>
            <a:spLocks noGrp="1"/>
          </p:cNvSpPr>
          <p:nvPr>
            <p:ph type="title"/>
          </p:nvPr>
        </p:nvSpPr>
        <p:spPr/>
        <p:txBody>
          <a:bodyPr/>
          <a:lstStyle/>
          <a:p>
            <a:r>
              <a:rPr lang="sr-Cyrl-RS" dirty="0"/>
              <a:t>Пример из праксе</a:t>
            </a:r>
            <a:endParaRPr lang="en-GB" dirty="0"/>
          </a:p>
        </p:txBody>
      </p:sp>
      <p:sp>
        <p:nvSpPr>
          <p:cNvPr id="9" name="Content Placeholder 8">
            <a:extLst>
              <a:ext uri="{FF2B5EF4-FFF2-40B4-BE49-F238E27FC236}">
                <a16:creationId xmlns:a16="http://schemas.microsoft.com/office/drawing/2014/main" id="{D740C5D2-BB1F-067E-A316-D0EB74E1B9AA}"/>
              </a:ext>
            </a:extLst>
          </p:cNvPr>
          <p:cNvSpPr>
            <a:spLocks noGrp="1"/>
          </p:cNvSpPr>
          <p:nvPr>
            <p:ph sz="half" idx="2"/>
          </p:nvPr>
        </p:nvSpPr>
        <p:spPr>
          <a:xfrm>
            <a:off x="8753231" y="1571157"/>
            <a:ext cx="3102054" cy="4351338"/>
          </a:xfrm>
        </p:spPr>
        <p:txBody>
          <a:bodyPr>
            <a:normAutofit/>
          </a:bodyPr>
          <a:lstStyle/>
          <a:p>
            <a:r>
              <a:rPr lang="sr-Cyrl-RS" dirty="0"/>
              <a:t>Кад се изделе у категорије по угрожености и узрасту, корелација нестаје!</a:t>
            </a:r>
          </a:p>
          <a:p>
            <a:pPr lvl="1"/>
            <a:r>
              <a:rPr lang="sr-Cyrl-RS" dirty="0" err="1"/>
              <a:t>Симпсонов</a:t>
            </a:r>
            <a:r>
              <a:rPr lang="sr-Cyrl-RS" dirty="0"/>
              <a:t> парадокс</a:t>
            </a:r>
          </a:p>
        </p:txBody>
      </p:sp>
      <p:cxnSp>
        <p:nvCxnSpPr>
          <p:cNvPr id="5" name="Straight Connector 4">
            <a:extLst>
              <a:ext uri="{FF2B5EF4-FFF2-40B4-BE49-F238E27FC236}">
                <a16:creationId xmlns:a16="http://schemas.microsoft.com/office/drawing/2014/main" id="{74E834F8-0C6F-29BE-4307-BFED1488153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05474B8-3C3A-2692-67D5-E9A19A345B61}"/>
              </a:ext>
            </a:extLst>
          </p:cNvPr>
          <p:cNvPicPr>
            <a:picLocks noChangeAspect="1"/>
          </p:cNvPicPr>
          <p:nvPr/>
        </p:nvPicPr>
        <p:blipFill>
          <a:blip r:embed="rId4"/>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7E35A803-A833-33FB-8091-EC7F521FECBA}"/>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6. </a:t>
            </a:r>
            <a:r>
              <a:rPr lang="ru-RU" i="1" dirty="0" err="1">
                <a:solidFill>
                  <a:srgbClr val="9E9FA0"/>
                </a:solidFill>
              </a:rPr>
              <a:t>Тумачење</a:t>
            </a:r>
            <a:r>
              <a:rPr lang="ru-RU" i="1" dirty="0">
                <a:solidFill>
                  <a:srgbClr val="9E9FA0"/>
                </a:solidFill>
              </a:rPr>
              <a:t> </a:t>
            </a:r>
            <a:r>
              <a:rPr lang="ru-RU" i="1" dirty="0" err="1">
                <a:solidFill>
                  <a:srgbClr val="9E9FA0"/>
                </a:solidFill>
              </a:rPr>
              <a:t>биваријационих</a:t>
            </a:r>
            <a:r>
              <a:rPr lang="ru-RU" i="1" dirty="0">
                <a:solidFill>
                  <a:srgbClr val="9E9FA0"/>
                </a:solidFill>
              </a:rPr>
              <a:t> </a:t>
            </a:r>
            <a:r>
              <a:rPr lang="ru-RU" i="1" dirty="0" err="1">
                <a:solidFill>
                  <a:srgbClr val="9E9FA0"/>
                </a:solidFill>
              </a:rPr>
              <a:t>података</a:t>
            </a:r>
            <a:r>
              <a:rPr lang="ru-RU" i="1" dirty="0">
                <a:solidFill>
                  <a:srgbClr val="9E9FA0"/>
                </a:solidFill>
              </a:rPr>
              <a:t> – </a:t>
            </a:r>
            <a:r>
              <a:rPr lang="ru-RU" i="1" dirty="0" err="1">
                <a:solidFill>
                  <a:srgbClr val="9E9FA0"/>
                </a:solidFill>
              </a:rPr>
              <a:t>опрез</a:t>
            </a:r>
            <a:r>
              <a:rPr lang="ru-RU" i="1" dirty="0">
                <a:solidFill>
                  <a:srgbClr val="9E9FA0"/>
                </a:solidFill>
              </a:rPr>
              <a:t>!</a:t>
            </a:r>
          </a:p>
        </p:txBody>
      </p:sp>
    </p:spTree>
    <p:extLst>
      <p:ext uri="{BB962C8B-B14F-4D97-AF65-F5344CB8AC3E}">
        <p14:creationId xmlns:p14="http://schemas.microsoft.com/office/powerpoint/2010/main" val="1160847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06C56-2A1E-C305-C5A6-1B87604752CE}"/>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EBD6936-23F8-EAC5-DD0D-2AF50168E196}"/>
              </a:ext>
            </a:extLst>
          </p:cNvPr>
          <p:cNvCxnSpPr>
            <a:cxnSpLocks/>
            <a:endCxn id="2" idx="1"/>
          </p:cNvCxnSpPr>
          <p:nvPr/>
        </p:nvCxnSpPr>
        <p:spPr>
          <a:xfrm>
            <a:off x="0" y="5631514"/>
            <a:ext cx="8831385" cy="26246"/>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B893CAD-4235-2143-FE16-544945D23579}"/>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F99905F-17A9-36BB-7F80-726AF880AEA4}"/>
              </a:ext>
            </a:extLst>
          </p:cNvPr>
          <p:cNvSpPr>
            <a:spLocks noGrp="1"/>
          </p:cNvSpPr>
          <p:nvPr>
            <p:ph type="title"/>
          </p:nvPr>
        </p:nvSpPr>
        <p:spPr>
          <a:xfrm>
            <a:off x="199846" y="2648310"/>
            <a:ext cx="10515600" cy="2852737"/>
          </a:xfrm>
        </p:spPr>
        <p:txBody>
          <a:bodyPr/>
          <a:lstStyle/>
          <a:p>
            <a:r>
              <a:rPr lang="sr-Latn-RS" dirty="0"/>
              <a:t>7</a:t>
            </a:r>
            <a:r>
              <a:rPr lang="sr-Cyrl-RS" dirty="0"/>
              <a:t>. Да сумирамо…</a:t>
            </a:r>
            <a:endParaRPr lang="en-GB" dirty="0"/>
          </a:p>
        </p:txBody>
      </p:sp>
      <p:pic>
        <p:nvPicPr>
          <p:cNvPr id="2" name="Picture 1">
            <a:extLst>
              <a:ext uri="{FF2B5EF4-FFF2-40B4-BE49-F238E27FC236}">
                <a16:creationId xmlns:a16="http://schemas.microsoft.com/office/drawing/2014/main" id="{089FD62F-4592-9AA4-B8C4-D8186BA97F2B}"/>
              </a:ext>
            </a:extLst>
          </p:cNvPr>
          <p:cNvPicPr>
            <a:picLocks noChangeAspect="1"/>
          </p:cNvPicPr>
          <p:nvPr/>
        </p:nvPicPr>
        <p:blipFill>
          <a:blip r:embed="rId3"/>
          <a:stretch>
            <a:fillRect/>
          </a:stretch>
        </p:blipFill>
        <p:spPr>
          <a:xfrm>
            <a:off x="8831385" y="4561176"/>
            <a:ext cx="3248922" cy="2193168"/>
          </a:xfrm>
          <a:prstGeom prst="rect">
            <a:avLst/>
          </a:prstGeom>
          <a:ln>
            <a:solidFill>
              <a:srgbClr val="7E001B"/>
            </a:solidFill>
          </a:ln>
        </p:spPr>
      </p:pic>
    </p:spTree>
    <p:extLst>
      <p:ext uri="{BB962C8B-B14F-4D97-AF65-F5344CB8AC3E}">
        <p14:creationId xmlns:p14="http://schemas.microsoft.com/office/powerpoint/2010/main" val="18678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D072-38E6-0BCA-C601-CFE7003CE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899B6B-0C09-684F-03A7-7566453357A3}"/>
              </a:ext>
            </a:extLst>
          </p:cNvPr>
          <p:cNvSpPr>
            <a:spLocks noGrp="1"/>
          </p:cNvSpPr>
          <p:nvPr>
            <p:ph type="title"/>
          </p:nvPr>
        </p:nvSpPr>
        <p:spPr/>
        <p:txBody>
          <a:bodyPr/>
          <a:lstStyle/>
          <a:p>
            <a:r>
              <a:rPr lang="sr-Cyrl-RS" dirty="0" err="1"/>
              <a:t>Биваријациони</a:t>
            </a:r>
            <a:r>
              <a:rPr lang="sr-Cyrl-RS" dirty="0"/>
              <a:t> подаци</a:t>
            </a:r>
            <a:endParaRPr lang="en-GB" dirty="0"/>
          </a:p>
        </p:txBody>
      </p:sp>
      <p:sp>
        <p:nvSpPr>
          <p:cNvPr id="3" name="Content Placeholder 2">
            <a:extLst>
              <a:ext uri="{FF2B5EF4-FFF2-40B4-BE49-F238E27FC236}">
                <a16:creationId xmlns:a16="http://schemas.microsoft.com/office/drawing/2014/main" id="{7021B2B5-00E1-C607-7C77-9F0D0AD2ECED}"/>
              </a:ext>
            </a:extLst>
          </p:cNvPr>
          <p:cNvSpPr>
            <a:spLocks noGrp="1"/>
          </p:cNvSpPr>
          <p:nvPr>
            <p:ph idx="1"/>
          </p:nvPr>
        </p:nvSpPr>
        <p:spPr/>
        <p:txBody>
          <a:bodyPr>
            <a:normAutofit fontScale="92500" lnSpcReduction="20000"/>
          </a:bodyPr>
          <a:lstStyle/>
          <a:p>
            <a:pPr>
              <a:lnSpc>
                <a:spcPct val="150000"/>
              </a:lnSpc>
            </a:pPr>
            <a:r>
              <a:rPr lang="sr-Cyrl-RS" b="1" dirty="0" err="1"/>
              <a:t>Униваријациони</a:t>
            </a:r>
            <a:r>
              <a:rPr lang="sr-Cyrl-RS" dirty="0"/>
              <a:t> подаци: подаци о једној варијабли</a:t>
            </a:r>
          </a:p>
          <a:p>
            <a:pPr>
              <a:lnSpc>
                <a:spcPct val="150000"/>
              </a:lnSpc>
            </a:pPr>
            <a:r>
              <a:rPr lang="sr-Cyrl-RS" b="1" dirty="0" err="1"/>
              <a:t>Мултиваријациони</a:t>
            </a:r>
            <a:r>
              <a:rPr lang="sr-Cyrl-RS" dirty="0"/>
              <a:t>: подаци о две или више варијабли прикупљени код истих испитаника (и других ентитета)</a:t>
            </a:r>
          </a:p>
          <a:p>
            <a:pPr lvl="1">
              <a:lnSpc>
                <a:spcPct val="150000"/>
              </a:lnSpc>
            </a:pPr>
            <a:r>
              <a:rPr lang="sr-Cyrl-RS" b="1" dirty="0" err="1"/>
              <a:t>Биваријациони</a:t>
            </a:r>
            <a:r>
              <a:rPr lang="sr-Cyrl-RS" dirty="0"/>
              <a:t> подаци: две варијабле</a:t>
            </a:r>
          </a:p>
          <a:p>
            <a:pPr>
              <a:lnSpc>
                <a:spcPct val="150000"/>
              </a:lnSpc>
            </a:pPr>
            <a:r>
              <a:rPr lang="sr-Cyrl-RS" dirty="0"/>
              <a:t>Да се не збуните:</a:t>
            </a:r>
          </a:p>
          <a:p>
            <a:pPr marL="914400" lvl="1" indent="-457200">
              <a:lnSpc>
                <a:spcPct val="150000"/>
              </a:lnSpc>
              <a:buFont typeface="+mj-lt"/>
              <a:buAutoNum type="arabicPeriod"/>
            </a:pPr>
            <a:r>
              <a:rPr lang="sr-Cyrl-RS" dirty="0"/>
              <a:t>Негде и </a:t>
            </a:r>
            <a:r>
              <a:rPr lang="sr-Cyrl-RS" dirty="0" err="1"/>
              <a:t>уни</a:t>
            </a:r>
            <a:r>
              <a:rPr lang="sr-Cyrl-RS" dirty="0"/>
              <a:t>/би/</a:t>
            </a:r>
            <a:r>
              <a:rPr lang="sr-Cyrl-RS" dirty="0" err="1"/>
              <a:t>мулти</a:t>
            </a:r>
            <a:r>
              <a:rPr lang="sr-Cyrl-RS" b="1" dirty="0" err="1"/>
              <a:t>варијатни</a:t>
            </a:r>
            <a:endParaRPr lang="sr-Cyrl-RS" b="1" dirty="0"/>
          </a:p>
          <a:p>
            <a:pPr marL="914400" lvl="1" indent="-457200">
              <a:lnSpc>
                <a:spcPct val="150000"/>
              </a:lnSpc>
              <a:buFont typeface="+mj-lt"/>
              <a:buAutoNum type="arabicPeriod"/>
            </a:pPr>
            <a:r>
              <a:rPr lang="sr-Cyrl-RS" dirty="0"/>
              <a:t>Исти називи некад се користе и да се означи број </a:t>
            </a:r>
            <a:r>
              <a:rPr lang="sr-Cyrl-RS" i="1" dirty="0"/>
              <a:t>зависних </a:t>
            </a:r>
            <a:r>
              <a:rPr lang="sr-Cyrl-RS" dirty="0"/>
              <a:t>варијабли, а не свих</a:t>
            </a:r>
          </a:p>
        </p:txBody>
      </p:sp>
      <p:cxnSp>
        <p:nvCxnSpPr>
          <p:cNvPr id="5" name="Straight Connector 4">
            <a:extLst>
              <a:ext uri="{FF2B5EF4-FFF2-40B4-BE49-F238E27FC236}">
                <a16:creationId xmlns:a16="http://schemas.microsoft.com/office/drawing/2014/main" id="{4CDF7D1D-7A02-FB33-702B-5BA6929B37CC}"/>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42F955A6-51F8-61FE-3441-4136E530E2C5}"/>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2048614B-8C02-2187-DC47-98EBE723E33E}"/>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1. </a:t>
            </a:r>
            <a:r>
              <a:rPr lang="ru-RU" i="1" dirty="0" err="1">
                <a:solidFill>
                  <a:srgbClr val="9E9FA0"/>
                </a:solidFill>
              </a:rPr>
              <a:t>Биваријациони</a:t>
            </a:r>
            <a:r>
              <a:rPr lang="ru-RU" i="1" dirty="0">
                <a:solidFill>
                  <a:srgbClr val="9E9FA0"/>
                </a:solidFill>
              </a:rPr>
              <a:t> </a:t>
            </a:r>
            <a:r>
              <a:rPr lang="ru-RU" i="1" dirty="0" err="1">
                <a:solidFill>
                  <a:srgbClr val="9E9FA0"/>
                </a:solidFill>
              </a:rPr>
              <a:t>подаци</a:t>
            </a:r>
            <a:endParaRPr lang="ru-RU" i="1" dirty="0">
              <a:solidFill>
                <a:srgbClr val="9E9FA0"/>
              </a:solidFill>
            </a:endParaRPr>
          </a:p>
        </p:txBody>
      </p:sp>
    </p:spTree>
    <p:extLst>
      <p:ext uri="{BB962C8B-B14F-4D97-AF65-F5344CB8AC3E}">
        <p14:creationId xmlns:p14="http://schemas.microsoft.com/office/powerpoint/2010/main" val="242622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D9A6F-E376-A48E-75E2-062DC9A4E850}"/>
              </a:ext>
            </a:extLst>
          </p:cNvPr>
          <p:cNvSpPr>
            <a:spLocks noGrp="1"/>
          </p:cNvSpPr>
          <p:nvPr>
            <p:ph type="title"/>
          </p:nvPr>
        </p:nvSpPr>
        <p:spPr/>
        <p:txBody>
          <a:bodyPr>
            <a:normAutofit/>
          </a:bodyPr>
          <a:lstStyle/>
          <a:p>
            <a:r>
              <a:rPr lang="sr-Cyrl-RS" b="1" dirty="0"/>
              <a:t>Да сумирамо…</a:t>
            </a:r>
            <a:endParaRPr lang="en-GB" dirty="0"/>
          </a:p>
        </p:txBody>
      </p:sp>
      <p:sp>
        <p:nvSpPr>
          <p:cNvPr id="6" name="Content Placeholder 5">
            <a:extLst>
              <a:ext uri="{FF2B5EF4-FFF2-40B4-BE49-F238E27FC236}">
                <a16:creationId xmlns:a16="http://schemas.microsoft.com/office/drawing/2014/main" id="{99A62839-EEAC-3309-612B-D96DC4CF1E82}"/>
              </a:ext>
            </a:extLst>
          </p:cNvPr>
          <p:cNvSpPr>
            <a:spLocks noGrp="1"/>
          </p:cNvSpPr>
          <p:nvPr>
            <p:ph idx="1"/>
          </p:nvPr>
        </p:nvSpPr>
        <p:spPr>
          <a:xfrm>
            <a:off x="838200" y="1994306"/>
            <a:ext cx="10515600" cy="4554747"/>
          </a:xfrm>
        </p:spPr>
        <p:txBody>
          <a:bodyPr>
            <a:normAutofit fontScale="77500" lnSpcReduction="20000"/>
          </a:bodyPr>
          <a:lstStyle/>
          <a:p>
            <a:r>
              <a:rPr lang="sr-Cyrl-RS" sz="3200" dirty="0"/>
              <a:t>Шта значи да постоји статистичка повезаност две варијабле?</a:t>
            </a:r>
          </a:p>
          <a:p>
            <a:r>
              <a:rPr lang="sr-Cyrl-RS" sz="3200" dirty="0"/>
              <a:t>А независност?</a:t>
            </a:r>
          </a:p>
          <a:p>
            <a:r>
              <a:rPr lang="sr-Cyrl-RS" sz="3200" dirty="0"/>
              <a:t>Како се зове повезаност две нумеричке?</a:t>
            </a:r>
          </a:p>
          <a:p>
            <a:r>
              <a:rPr lang="sr-Cyrl-RS" sz="3200" dirty="0"/>
              <a:t>А две категоричке?</a:t>
            </a:r>
          </a:p>
          <a:p>
            <a:r>
              <a:rPr lang="sr-Cyrl-RS" sz="3200" dirty="0"/>
              <a:t>Које формуле имамо за асоцијацију дихотомних варијабли?</a:t>
            </a:r>
          </a:p>
          <a:p>
            <a:r>
              <a:rPr lang="sr-Cyrl-RS" sz="3200" dirty="0"/>
              <a:t>А ако варијабле не морају бити дихотомне?</a:t>
            </a:r>
          </a:p>
          <a:p>
            <a:r>
              <a:rPr lang="sr-Cyrl-RS" sz="3200" dirty="0"/>
              <a:t>Шта користимо најчешће као меру корелације?</a:t>
            </a:r>
          </a:p>
          <a:p>
            <a:r>
              <a:rPr lang="sr-Cyrl-RS" sz="3200" dirty="0"/>
              <a:t>Када је адекватно користити Браве-</a:t>
            </a:r>
            <a:r>
              <a:rPr lang="sr-Cyrl-RS" sz="3200" dirty="0" err="1"/>
              <a:t>Пирсонов</a:t>
            </a:r>
            <a:r>
              <a:rPr lang="sr-Cyrl-RS" sz="3200" dirty="0"/>
              <a:t> </a:t>
            </a:r>
            <a:r>
              <a:rPr lang="en-GB" sz="3200" dirty="0"/>
              <a:t>r?</a:t>
            </a:r>
            <a:endParaRPr lang="sr-Cyrl-RS" sz="3200" dirty="0"/>
          </a:p>
          <a:p>
            <a:r>
              <a:rPr lang="sr-Cyrl-RS" sz="3200" dirty="0"/>
              <a:t>Ако Браве-</a:t>
            </a:r>
            <a:r>
              <a:rPr lang="sr-Cyrl-RS" sz="3200" dirty="0" err="1"/>
              <a:t>Пирсонов</a:t>
            </a:r>
            <a:r>
              <a:rPr lang="sr-Cyrl-RS" sz="3200" dirty="0"/>
              <a:t> коефицијент корелације применимо на случај када је једна варијабла бинарна, који коефицијент добијамо?</a:t>
            </a:r>
          </a:p>
          <a:p>
            <a:r>
              <a:rPr lang="sr-Cyrl-RS" sz="3200" dirty="0"/>
              <a:t>Зашто корелација не мора да значи и узрочност?</a:t>
            </a:r>
          </a:p>
          <a:p>
            <a:endParaRPr lang="en-GB" sz="3200" dirty="0"/>
          </a:p>
        </p:txBody>
      </p:sp>
      <p:cxnSp>
        <p:nvCxnSpPr>
          <p:cNvPr id="8" name="Straight Connector 7">
            <a:extLst>
              <a:ext uri="{FF2B5EF4-FFF2-40B4-BE49-F238E27FC236}">
                <a16:creationId xmlns:a16="http://schemas.microsoft.com/office/drawing/2014/main" id="{8E91A69D-F49D-5C83-898B-278F1E3C0D9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plotting - Plot of histogram similar to output from @risk - Mathematica  Stack Exchange">
            <a:extLst>
              <a:ext uri="{FF2B5EF4-FFF2-40B4-BE49-F238E27FC236}">
                <a16:creationId xmlns:a16="http://schemas.microsoft.com/office/drawing/2014/main" id="{C33EABDF-C4A7-C4D4-F29F-F7C227F29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053458-2E24-E9AC-D2A7-C5ADF85E2815}"/>
              </a:ext>
            </a:extLst>
          </p:cNvPr>
          <p:cNvSpPr txBox="1"/>
          <p:nvPr/>
        </p:nvSpPr>
        <p:spPr>
          <a:xfrm>
            <a:off x="0" y="6488668"/>
            <a:ext cx="9955492" cy="369332"/>
          </a:xfrm>
          <a:prstGeom prst="rect">
            <a:avLst/>
          </a:prstGeom>
          <a:noFill/>
        </p:spPr>
        <p:txBody>
          <a:bodyPr wrap="square">
            <a:spAutoFit/>
          </a:bodyPr>
          <a:lstStyle/>
          <a:p>
            <a:r>
              <a:rPr lang="sr-Latn-RS" i="1" dirty="0">
                <a:solidFill>
                  <a:srgbClr val="9E9FA0"/>
                </a:solidFill>
              </a:rPr>
              <a:t>7</a:t>
            </a:r>
            <a:r>
              <a:rPr lang="sr-Cyrl-RS" i="1" dirty="0">
                <a:solidFill>
                  <a:srgbClr val="9E9FA0"/>
                </a:solidFill>
              </a:rPr>
              <a:t>. </a:t>
            </a:r>
            <a:r>
              <a:rPr lang="ru-RU" i="1" dirty="0" err="1">
                <a:solidFill>
                  <a:srgbClr val="9E9FA0"/>
                </a:solidFill>
              </a:rPr>
              <a:t>Закључак</a:t>
            </a:r>
            <a:endParaRPr lang="ru-RU" i="1" dirty="0">
              <a:solidFill>
                <a:srgbClr val="9E9FA0"/>
              </a:solidFill>
            </a:endParaRPr>
          </a:p>
        </p:txBody>
      </p:sp>
    </p:spTree>
    <p:extLst>
      <p:ext uri="{BB962C8B-B14F-4D97-AF65-F5344CB8AC3E}">
        <p14:creationId xmlns:p14="http://schemas.microsoft.com/office/powerpoint/2010/main" val="347862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7A656-7120-77B3-EB7F-AA349DD872C7}"/>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41129C-4781-FD65-F74B-8A6EE8B33207}"/>
              </a:ext>
            </a:extLst>
          </p:cNvPr>
          <p:cNvCxnSpPr>
            <a:cxnSpLocks/>
          </p:cNvCxnSpPr>
          <p:nvPr/>
        </p:nvCxnSpPr>
        <p:spPr>
          <a:xfrm>
            <a:off x="0" y="5631514"/>
            <a:ext cx="12192000" cy="0"/>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09B8F1AE-1743-8D82-40FB-4AFE1D46EE75}"/>
              </a:ext>
            </a:extLst>
          </p:cNvPr>
          <p:cNvSpPr>
            <a:spLocks noGrp="1"/>
          </p:cNvSpPr>
          <p:nvPr>
            <p:ph type="title"/>
          </p:nvPr>
        </p:nvSpPr>
        <p:spPr>
          <a:xfrm>
            <a:off x="199846" y="2648310"/>
            <a:ext cx="10515600" cy="2852737"/>
          </a:xfrm>
        </p:spPr>
        <p:txBody>
          <a:bodyPr/>
          <a:lstStyle/>
          <a:p>
            <a:r>
              <a:rPr lang="sr-Cyrl-RS" dirty="0"/>
              <a:t>Крај, за данас </a:t>
            </a:r>
            <a:r>
              <a:rPr lang="sr-Cyrl-RS" dirty="0">
                <a:sym typeface="Wingdings" panose="05000000000000000000" pitchFamily="2" charset="2"/>
              </a:rPr>
              <a:t></a:t>
            </a:r>
            <a:endParaRPr lang="en-GB" dirty="0"/>
          </a:p>
        </p:txBody>
      </p:sp>
      <p:pic>
        <p:nvPicPr>
          <p:cNvPr id="5" name="Picture 4">
            <a:extLst>
              <a:ext uri="{FF2B5EF4-FFF2-40B4-BE49-F238E27FC236}">
                <a16:creationId xmlns:a16="http://schemas.microsoft.com/office/drawing/2014/main" id="{79A9BAA1-D341-572A-38CB-28DED50A9693}"/>
              </a:ext>
            </a:extLst>
          </p:cNvPr>
          <p:cNvPicPr>
            <a:picLocks noChangeAspect="1"/>
          </p:cNvPicPr>
          <p:nvPr/>
        </p:nvPicPr>
        <p:blipFill>
          <a:blip r:embed="rId2"/>
          <a:stretch>
            <a:fillRect/>
          </a:stretch>
        </p:blipFill>
        <p:spPr>
          <a:xfrm>
            <a:off x="6471139" y="1911760"/>
            <a:ext cx="5144903" cy="3473040"/>
          </a:xfrm>
          <a:prstGeom prst="rect">
            <a:avLst/>
          </a:prstGeom>
          <a:ln>
            <a:solidFill>
              <a:srgbClr val="7E001B"/>
            </a:solidFill>
          </a:ln>
        </p:spPr>
      </p:pic>
    </p:spTree>
    <p:extLst>
      <p:ext uri="{BB962C8B-B14F-4D97-AF65-F5344CB8AC3E}">
        <p14:creationId xmlns:p14="http://schemas.microsoft.com/office/powerpoint/2010/main" val="252893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6A7AD-7CB6-F1DF-A3D0-F940D6B5DA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40C8F-EE8E-1C62-E025-C5B9E6E50632}"/>
              </a:ext>
            </a:extLst>
          </p:cNvPr>
          <p:cNvSpPr>
            <a:spLocks noGrp="1"/>
          </p:cNvSpPr>
          <p:nvPr>
            <p:ph type="title"/>
          </p:nvPr>
        </p:nvSpPr>
        <p:spPr/>
        <p:txBody>
          <a:bodyPr/>
          <a:lstStyle/>
          <a:p>
            <a:r>
              <a:rPr lang="sr-Cyrl-RS" dirty="0" err="1"/>
              <a:t>Биваријациона</a:t>
            </a:r>
            <a:r>
              <a:rPr lang="sr-Cyrl-RS" dirty="0"/>
              <a:t> расподела</a:t>
            </a:r>
            <a:endParaRPr lang="en-GB" dirty="0"/>
          </a:p>
        </p:txBody>
      </p:sp>
      <p:sp>
        <p:nvSpPr>
          <p:cNvPr id="3" name="Content Placeholder 2">
            <a:extLst>
              <a:ext uri="{FF2B5EF4-FFF2-40B4-BE49-F238E27FC236}">
                <a16:creationId xmlns:a16="http://schemas.microsoft.com/office/drawing/2014/main" id="{D114EBE3-88DA-CE18-6B60-C67C309119A1}"/>
              </a:ext>
            </a:extLst>
          </p:cNvPr>
          <p:cNvSpPr>
            <a:spLocks noGrp="1"/>
          </p:cNvSpPr>
          <p:nvPr>
            <p:ph idx="1"/>
          </p:nvPr>
        </p:nvSpPr>
        <p:spPr/>
        <p:txBody>
          <a:bodyPr>
            <a:normAutofit/>
          </a:bodyPr>
          <a:lstStyle/>
          <a:p>
            <a:pPr>
              <a:lnSpc>
                <a:spcPct val="150000"/>
              </a:lnSpc>
            </a:pPr>
            <a:r>
              <a:rPr lang="sr-Cyrl-RS" b="1" dirty="0" err="1"/>
              <a:t>Униваријациона</a:t>
            </a:r>
            <a:r>
              <a:rPr lang="sr-Cyrl-RS" b="1" dirty="0"/>
              <a:t> </a:t>
            </a:r>
            <a:r>
              <a:rPr lang="sr-Cyrl-RS" dirty="0"/>
              <a:t>расподела – расподела једне варијабле</a:t>
            </a:r>
          </a:p>
          <a:p>
            <a:pPr>
              <a:lnSpc>
                <a:spcPct val="150000"/>
              </a:lnSpc>
            </a:pPr>
            <a:r>
              <a:rPr lang="sr-Cyrl-RS" b="1" dirty="0" err="1"/>
              <a:t>Биваријациона</a:t>
            </a:r>
            <a:r>
              <a:rPr lang="sr-Cyrl-RS" b="1" dirty="0"/>
              <a:t> (заједничка) </a:t>
            </a:r>
            <a:r>
              <a:rPr lang="sr-Cyrl-RS" dirty="0"/>
              <a:t>расподела – истовремено распоређивање по обема варијаблама</a:t>
            </a:r>
          </a:p>
          <a:p>
            <a:pPr lvl="1">
              <a:lnSpc>
                <a:spcPct val="150000"/>
              </a:lnSpc>
            </a:pPr>
            <a:r>
              <a:rPr lang="sr-Cyrl-RS" dirty="0"/>
              <a:t>Парови вредности, а не појединачне вредности</a:t>
            </a:r>
          </a:p>
          <a:p>
            <a:pPr lvl="1">
              <a:lnSpc>
                <a:spcPct val="150000"/>
              </a:lnSpc>
            </a:pPr>
            <a:r>
              <a:rPr lang="sr-Cyrl-RS" dirty="0"/>
              <a:t>Свака варијабла има и своју </a:t>
            </a:r>
            <a:r>
              <a:rPr lang="sr-Cyrl-RS" dirty="0" err="1"/>
              <a:t>униваријациону</a:t>
            </a:r>
            <a:r>
              <a:rPr lang="sr-Cyrl-RS" dirty="0"/>
              <a:t> расподелу, која се у овом контексту зове још и </a:t>
            </a:r>
            <a:r>
              <a:rPr lang="sr-Cyrl-RS" b="1" dirty="0"/>
              <a:t>маргинална</a:t>
            </a:r>
            <a:endParaRPr lang="sr-Cyrl-RS" dirty="0"/>
          </a:p>
        </p:txBody>
      </p:sp>
      <p:cxnSp>
        <p:nvCxnSpPr>
          <p:cNvPr id="5" name="Straight Connector 4">
            <a:extLst>
              <a:ext uri="{FF2B5EF4-FFF2-40B4-BE49-F238E27FC236}">
                <a16:creationId xmlns:a16="http://schemas.microsoft.com/office/drawing/2014/main" id="{3B95EDB6-5F70-3ACE-BAD1-BB695A783D4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C7CCEA0-DA77-84CF-8C20-55A38AAAC955}"/>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6" name="TextBox 5">
            <a:extLst>
              <a:ext uri="{FF2B5EF4-FFF2-40B4-BE49-F238E27FC236}">
                <a16:creationId xmlns:a16="http://schemas.microsoft.com/office/drawing/2014/main" id="{28750FD8-03CC-7B81-6067-A351F56E3D97}"/>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1. </a:t>
            </a:r>
            <a:r>
              <a:rPr lang="ru-RU" i="1" dirty="0" err="1">
                <a:solidFill>
                  <a:srgbClr val="9E9FA0"/>
                </a:solidFill>
              </a:rPr>
              <a:t>Биваријациони</a:t>
            </a:r>
            <a:r>
              <a:rPr lang="ru-RU" i="1" dirty="0">
                <a:solidFill>
                  <a:srgbClr val="9E9FA0"/>
                </a:solidFill>
              </a:rPr>
              <a:t> </a:t>
            </a:r>
            <a:r>
              <a:rPr lang="ru-RU" i="1" dirty="0" err="1">
                <a:solidFill>
                  <a:srgbClr val="9E9FA0"/>
                </a:solidFill>
              </a:rPr>
              <a:t>подаци</a:t>
            </a:r>
            <a:endParaRPr lang="ru-RU" i="1" dirty="0">
              <a:solidFill>
                <a:srgbClr val="9E9FA0"/>
              </a:solidFill>
            </a:endParaRPr>
          </a:p>
        </p:txBody>
      </p:sp>
    </p:spTree>
    <p:extLst>
      <p:ext uri="{BB962C8B-B14F-4D97-AF65-F5344CB8AC3E}">
        <p14:creationId xmlns:p14="http://schemas.microsoft.com/office/powerpoint/2010/main" val="317654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F70E6-DDDC-000A-F5E0-EF1ED2F3F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9F07D-66F2-E6DF-A525-716B11D8F858}"/>
              </a:ext>
            </a:extLst>
          </p:cNvPr>
          <p:cNvSpPr>
            <a:spLocks noGrp="1"/>
          </p:cNvSpPr>
          <p:nvPr>
            <p:ph type="title"/>
          </p:nvPr>
        </p:nvSpPr>
        <p:spPr/>
        <p:txBody>
          <a:bodyPr/>
          <a:lstStyle/>
          <a:p>
            <a:r>
              <a:rPr lang="sr-Cyrl-RS" dirty="0"/>
              <a:t>Табеларни приказ </a:t>
            </a:r>
            <a:r>
              <a:rPr lang="sr-Cyrl-RS" dirty="0" err="1"/>
              <a:t>биваријационе</a:t>
            </a:r>
            <a:r>
              <a:rPr lang="sr-Cyrl-RS" dirty="0"/>
              <a:t> расподеле</a:t>
            </a:r>
            <a:endParaRPr lang="en-GB" dirty="0"/>
          </a:p>
        </p:txBody>
      </p:sp>
      <p:pic>
        <p:nvPicPr>
          <p:cNvPr id="7" name="Content Placeholder 6">
            <a:extLst>
              <a:ext uri="{FF2B5EF4-FFF2-40B4-BE49-F238E27FC236}">
                <a16:creationId xmlns:a16="http://schemas.microsoft.com/office/drawing/2014/main" id="{5B27077C-42B5-3F5D-FDE9-F5ADF06FF58D}"/>
              </a:ext>
            </a:extLst>
          </p:cNvPr>
          <p:cNvPicPr>
            <a:picLocks noGrp="1" noChangeAspect="1"/>
          </p:cNvPicPr>
          <p:nvPr>
            <p:ph sz="half" idx="1"/>
          </p:nvPr>
        </p:nvPicPr>
        <p:blipFill>
          <a:blip r:embed="rId3"/>
          <a:stretch>
            <a:fillRect/>
          </a:stretch>
        </p:blipFill>
        <p:spPr>
          <a:xfrm>
            <a:off x="813873" y="1690688"/>
            <a:ext cx="7078105" cy="3603792"/>
          </a:xfrm>
        </p:spPr>
      </p:pic>
      <p:cxnSp>
        <p:nvCxnSpPr>
          <p:cNvPr id="8" name="Straight Connector 7">
            <a:extLst>
              <a:ext uri="{FF2B5EF4-FFF2-40B4-BE49-F238E27FC236}">
                <a16:creationId xmlns:a16="http://schemas.microsoft.com/office/drawing/2014/main" id="{A5D6429B-80D6-17E4-EBCF-4E76B766277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A5418AD-36E2-28ED-3E27-FCCE22F705D6}"/>
              </a:ext>
            </a:extLst>
          </p:cNvPr>
          <p:cNvPicPr>
            <a:picLocks noChangeAspect="1"/>
          </p:cNvPicPr>
          <p:nvPr/>
        </p:nvPicPr>
        <p:blipFill>
          <a:blip r:embed="rId4"/>
          <a:stretch>
            <a:fillRect/>
          </a:stretch>
        </p:blipFill>
        <p:spPr>
          <a:xfrm>
            <a:off x="11002592" y="6132435"/>
            <a:ext cx="976144" cy="658941"/>
          </a:xfrm>
          <a:prstGeom prst="rect">
            <a:avLst/>
          </a:prstGeom>
          <a:ln>
            <a:solidFill>
              <a:srgbClr val="7E001B"/>
            </a:solidFill>
          </a:ln>
        </p:spPr>
      </p:pic>
      <p:sp>
        <p:nvSpPr>
          <p:cNvPr id="10" name="TextBox 9">
            <a:extLst>
              <a:ext uri="{FF2B5EF4-FFF2-40B4-BE49-F238E27FC236}">
                <a16:creationId xmlns:a16="http://schemas.microsoft.com/office/drawing/2014/main" id="{3BDF9E33-0A33-687B-074D-D635E0AA2221}"/>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1. </a:t>
            </a:r>
            <a:r>
              <a:rPr lang="ru-RU" i="1" dirty="0" err="1">
                <a:solidFill>
                  <a:srgbClr val="9E9FA0"/>
                </a:solidFill>
              </a:rPr>
              <a:t>Биваријациони</a:t>
            </a:r>
            <a:r>
              <a:rPr lang="ru-RU" i="1" dirty="0">
                <a:solidFill>
                  <a:srgbClr val="9E9FA0"/>
                </a:solidFill>
              </a:rPr>
              <a:t> </a:t>
            </a:r>
            <a:r>
              <a:rPr lang="ru-RU" i="1" dirty="0" err="1">
                <a:solidFill>
                  <a:srgbClr val="9E9FA0"/>
                </a:solidFill>
              </a:rPr>
              <a:t>подаци</a:t>
            </a:r>
            <a:endParaRPr lang="ru-RU" i="1" dirty="0">
              <a:solidFill>
                <a:srgbClr val="9E9FA0"/>
              </a:solidFill>
            </a:endParaRPr>
          </a:p>
        </p:txBody>
      </p:sp>
      <p:sp>
        <p:nvSpPr>
          <p:cNvPr id="6" name="Content Placeholder 2">
            <a:extLst>
              <a:ext uri="{FF2B5EF4-FFF2-40B4-BE49-F238E27FC236}">
                <a16:creationId xmlns:a16="http://schemas.microsoft.com/office/drawing/2014/main" id="{B81A7DA7-270E-1DDE-7709-7EB643A34383}"/>
              </a:ext>
            </a:extLst>
          </p:cNvPr>
          <p:cNvSpPr txBox="1">
            <a:spLocks/>
          </p:cNvSpPr>
          <p:nvPr/>
        </p:nvSpPr>
        <p:spPr>
          <a:xfrm>
            <a:off x="7839075" y="1717450"/>
            <a:ext cx="3352800" cy="461480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sr-Cyrl-RS" dirty="0"/>
              <a:t>Колоне и редови: варијабле</a:t>
            </a:r>
          </a:p>
          <a:p>
            <a:pPr lvl="1">
              <a:lnSpc>
                <a:spcPct val="150000"/>
              </a:lnSpc>
            </a:pPr>
            <a:r>
              <a:rPr lang="sr-Cyrl-RS" dirty="0"/>
              <a:t>За нумеричке варијабле – јединичне вредности или разредни интервали</a:t>
            </a:r>
            <a:endParaRPr lang="en-GB" sz="2400" dirty="0"/>
          </a:p>
          <a:p>
            <a:pPr>
              <a:lnSpc>
                <a:spcPct val="150000"/>
              </a:lnSpc>
            </a:pPr>
            <a:r>
              <a:rPr lang="sr-Cyrl-RS" sz="2400" dirty="0"/>
              <a:t>Исти је приказ за све комбинације типова варијабли</a:t>
            </a:r>
          </a:p>
        </p:txBody>
      </p:sp>
      <p:sp>
        <p:nvSpPr>
          <p:cNvPr id="4" name="Rectangle: Rounded Corners 3">
            <a:extLst>
              <a:ext uri="{FF2B5EF4-FFF2-40B4-BE49-F238E27FC236}">
                <a16:creationId xmlns:a16="http://schemas.microsoft.com/office/drawing/2014/main" id="{90669A5C-ACC6-F97C-C8D9-899FA71B4019}"/>
              </a:ext>
            </a:extLst>
          </p:cNvPr>
          <p:cNvSpPr/>
          <p:nvPr/>
        </p:nvSpPr>
        <p:spPr>
          <a:xfrm>
            <a:off x="7005123" y="2459530"/>
            <a:ext cx="581025" cy="249347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F7806A38-B639-82CC-DB82-06F929560C0E}"/>
              </a:ext>
            </a:extLst>
          </p:cNvPr>
          <p:cNvSpPr/>
          <p:nvPr/>
        </p:nvSpPr>
        <p:spPr>
          <a:xfrm>
            <a:off x="1565318" y="4953000"/>
            <a:ext cx="5325505" cy="34148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836CA557-8234-50C1-46E4-76D05880AA44}"/>
              </a:ext>
            </a:extLst>
          </p:cNvPr>
          <p:cNvSpPr/>
          <p:nvPr/>
        </p:nvSpPr>
        <p:spPr>
          <a:xfrm>
            <a:off x="1375848" y="2689031"/>
            <a:ext cx="610630" cy="491788"/>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97A3A63-E0FB-F73E-2FA0-0935C00AADCE}"/>
              </a:ext>
            </a:extLst>
          </p:cNvPr>
          <p:cNvSpPr txBox="1"/>
          <p:nvPr/>
        </p:nvSpPr>
        <p:spPr>
          <a:xfrm>
            <a:off x="2981876" y="5789866"/>
            <a:ext cx="2742097" cy="369332"/>
          </a:xfrm>
          <a:prstGeom prst="rect">
            <a:avLst/>
          </a:prstGeom>
          <a:noFill/>
        </p:spPr>
        <p:txBody>
          <a:bodyPr wrap="none" rtlCol="0">
            <a:spAutoFit/>
          </a:bodyPr>
          <a:lstStyle/>
          <a:p>
            <a:r>
              <a:rPr lang="sr-Cyrl-RS" dirty="0"/>
              <a:t>маргиналне фреквенце</a:t>
            </a:r>
            <a:endParaRPr lang="en-GB" dirty="0"/>
          </a:p>
        </p:txBody>
      </p:sp>
      <p:sp>
        <p:nvSpPr>
          <p:cNvPr id="17" name="TextBox 16">
            <a:extLst>
              <a:ext uri="{FF2B5EF4-FFF2-40B4-BE49-F238E27FC236}">
                <a16:creationId xmlns:a16="http://schemas.microsoft.com/office/drawing/2014/main" id="{BFC86EC6-7CAB-F63E-7D0A-87FDD30C41E3}"/>
              </a:ext>
            </a:extLst>
          </p:cNvPr>
          <p:cNvSpPr txBox="1"/>
          <p:nvPr/>
        </p:nvSpPr>
        <p:spPr>
          <a:xfrm>
            <a:off x="310114" y="5456765"/>
            <a:ext cx="2620269" cy="369332"/>
          </a:xfrm>
          <a:prstGeom prst="rect">
            <a:avLst/>
          </a:prstGeom>
          <a:noFill/>
        </p:spPr>
        <p:txBody>
          <a:bodyPr wrap="none" rtlCol="0">
            <a:spAutoFit/>
          </a:bodyPr>
          <a:lstStyle/>
          <a:p>
            <a:r>
              <a:rPr lang="sr-Cyrl-RS" dirty="0"/>
              <a:t>заједничка фреквенца</a:t>
            </a:r>
            <a:endParaRPr lang="en-GB" dirty="0"/>
          </a:p>
        </p:txBody>
      </p:sp>
      <p:cxnSp>
        <p:nvCxnSpPr>
          <p:cNvPr id="19" name="Straight Arrow Connector 18">
            <a:extLst>
              <a:ext uri="{FF2B5EF4-FFF2-40B4-BE49-F238E27FC236}">
                <a16:creationId xmlns:a16="http://schemas.microsoft.com/office/drawing/2014/main" id="{486B94FC-3B37-5BA4-ADDA-6643CE09D51F}"/>
              </a:ext>
            </a:extLst>
          </p:cNvPr>
          <p:cNvCxnSpPr/>
          <p:nvPr/>
        </p:nvCxnSpPr>
        <p:spPr>
          <a:xfrm flipV="1">
            <a:off x="514350" y="3180819"/>
            <a:ext cx="861498" cy="237225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B79AE39-5609-2D33-E905-A385E74C17AC}"/>
              </a:ext>
            </a:extLst>
          </p:cNvPr>
          <p:cNvCxnSpPr>
            <a:cxnSpLocks/>
            <a:stCxn id="16" idx="0"/>
            <a:endCxn id="5" idx="2"/>
          </p:cNvCxnSpPr>
          <p:nvPr/>
        </p:nvCxnSpPr>
        <p:spPr>
          <a:xfrm flipH="1" flipV="1">
            <a:off x="4228071" y="5294480"/>
            <a:ext cx="124854" cy="49538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F10DFD38-84A7-C216-D180-3BB7AF33E868}"/>
              </a:ext>
            </a:extLst>
          </p:cNvPr>
          <p:cNvCxnSpPr>
            <a:cxnSpLocks/>
            <a:stCxn id="16" idx="0"/>
          </p:cNvCxnSpPr>
          <p:nvPr/>
        </p:nvCxnSpPr>
        <p:spPr>
          <a:xfrm flipV="1">
            <a:off x="4352925" y="3429000"/>
            <a:ext cx="2617243" cy="236086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97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P spid="5" grpId="0" animBg="1"/>
      <p:bldP spid="12"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E281-7869-8800-940E-91DFBCCB9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B7719-45A0-9A79-BB02-8854D8690788}"/>
              </a:ext>
            </a:extLst>
          </p:cNvPr>
          <p:cNvSpPr>
            <a:spLocks noGrp="1"/>
          </p:cNvSpPr>
          <p:nvPr>
            <p:ph type="title"/>
          </p:nvPr>
        </p:nvSpPr>
        <p:spPr/>
        <p:txBody>
          <a:bodyPr/>
          <a:lstStyle/>
          <a:p>
            <a:r>
              <a:rPr lang="sr-Cyrl-RS" dirty="0"/>
              <a:t>Табеларни приказ </a:t>
            </a:r>
            <a:r>
              <a:rPr lang="sr-Cyrl-RS" dirty="0" err="1"/>
              <a:t>биваријационе</a:t>
            </a:r>
            <a:r>
              <a:rPr lang="sr-Cyrl-RS" dirty="0"/>
              <a:t> расподеле: релативне фреквенце</a:t>
            </a:r>
            <a:endParaRPr lang="en-GB" dirty="0"/>
          </a:p>
        </p:txBody>
      </p:sp>
      <p:cxnSp>
        <p:nvCxnSpPr>
          <p:cNvPr id="8" name="Straight Connector 7">
            <a:extLst>
              <a:ext uri="{FF2B5EF4-FFF2-40B4-BE49-F238E27FC236}">
                <a16:creationId xmlns:a16="http://schemas.microsoft.com/office/drawing/2014/main" id="{088FC643-7EDF-4C60-2BF1-570EC13F6F9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3E80CF7B-9CEC-B028-B337-6B2DA984E868}"/>
              </a:ext>
            </a:extLst>
          </p:cNvPr>
          <p:cNvPicPr>
            <a:picLocks noChangeAspect="1"/>
          </p:cNvPicPr>
          <p:nvPr/>
        </p:nvPicPr>
        <p:blipFill>
          <a:blip r:embed="rId3"/>
          <a:stretch>
            <a:fillRect/>
          </a:stretch>
        </p:blipFill>
        <p:spPr>
          <a:xfrm>
            <a:off x="11002592" y="6132435"/>
            <a:ext cx="976144" cy="658941"/>
          </a:xfrm>
          <a:prstGeom prst="rect">
            <a:avLst/>
          </a:prstGeom>
          <a:ln>
            <a:solidFill>
              <a:srgbClr val="7E001B"/>
            </a:solidFill>
          </a:ln>
        </p:spPr>
      </p:pic>
      <p:sp>
        <p:nvSpPr>
          <p:cNvPr id="10" name="TextBox 9">
            <a:extLst>
              <a:ext uri="{FF2B5EF4-FFF2-40B4-BE49-F238E27FC236}">
                <a16:creationId xmlns:a16="http://schemas.microsoft.com/office/drawing/2014/main" id="{00FA486E-C95B-58B2-AC2A-9721D7AFC153}"/>
              </a:ext>
            </a:extLst>
          </p:cNvPr>
          <p:cNvSpPr txBox="1"/>
          <p:nvPr/>
        </p:nvSpPr>
        <p:spPr>
          <a:xfrm>
            <a:off x="0" y="6488668"/>
            <a:ext cx="9955492" cy="369332"/>
          </a:xfrm>
          <a:prstGeom prst="rect">
            <a:avLst/>
          </a:prstGeom>
          <a:noFill/>
        </p:spPr>
        <p:txBody>
          <a:bodyPr wrap="square">
            <a:spAutoFit/>
          </a:bodyPr>
          <a:lstStyle/>
          <a:p>
            <a:r>
              <a:rPr lang="sr-Cyrl-RS" i="1" dirty="0">
                <a:solidFill>
                  <a:srgbClr val="9E9FA0"/>
                </a:solidFill>
              </a:rPr>
              <a:t>1. </a:t>
            </a:r>
            <a:r>
              <a:rPr lang="ru-RU" i="1" dirty="0" err="1">
                <a:solidFill>
                  <a:srgbClr val="9E9FA0"/>
                </a:solidFill>
              </a:rPr>
              <a:t>Биваријациони</a:t>
            </a:r>
            <a:r>
              <a:rPr lang="ru-RU" i="1" dirty="0">
                <a:solidFill>
                  <a:srgbClr val="9E9FA0"/>
                </a:solidFill>
              </a:rPr>
              <a:t> </a:t>
            </a:r>
            <a:r>
              <a:rPr lang="ru-RU" i="1" dirty="0" err="1">
                <a:solidFill>
                  <a:srgbClr val="9E9FA0"/>
                </a:solidFill>
              </a:rPr>
              <a:t>подаци</a:t>
            </a:r>
            <a:endParaRPr lang="ru-RU" i="1" dirty="0">
              <a:solidFill>
                <a:srgbClr val="9E9FA0"/>
              </a:solidFill>
            </a:endParaRPr>
          </a:p>
        </p:txBody>
      </p:sp>
      <p:graphicFrame>
        <p:nvGraphicFramePr>
          <p:cNvPr id="5" name="Group 40">
            <a:extLst>
              <a:ext uri="{FF2B5EF4-FFF2-40B4-BE49-F238E27FC236}">
                <a16:creationId xmlns:a16="http://schemas.microsoft.com/office/drawing/2014/main" id="{1F2CC851-9A05-F142-D0C4-F884EF66D77C}"/>
              </a:ext>
            </a:extLst>
          </p:cNvPr>
          <p:cNvGraphicFramePr>
            <a:graphicFrameLocks noGrp="1"/>
          </p:cNvGraphicFramePr>
          <p:nvPr>
            <p:extLst>
              <p:ext uri="{D42A27DB-BD31-4B8C-83A1-F6EECF244321}">
                <p14:modId xmlns:p14="http://schemas.microsoft.com/office/powerpoint/2010/main" val="1156297689"/>
              </p:ext>
            </p:extLst>
          </p:nvPr>
        </p:nvGraphicFramePr>
        <p:xfrm>
          <a:off x="838200" y="2073389"/>
          <a:ext cx="4476754" cy="1930400"/>
        </p:xfrm>
        <a:graphic>
          <a:graphicData uri="http://schemas.openxmlformats.org/drawingml/2006/table">
            <a:tbl>
              <a:tblPr/>
              <a:tblGrid>
                <a:gridCol w="1641476">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969964">
                  <a:extLst>
                    <a:ext uri="{9D8B030D-6E8A-4147-A177-3AD203B41FA5}">
                      <a16:colId xmlns:a16="http://schemas.microsoft.com/office/drawing/2014/main" val="20002"/>
                    </a:ext>
                  </a:extLst>
                </a:gridCol>
                <a:gridCol w="969964">
                  <a:extLst>
                    <a:ext uri="{9D8B030D-6E8A-4147-A177-3AD203B41FA5}">
                      <a16:colId xmlns:a16="http://schemas.microsoft.com/office/drawing/2014/main" val="1615409866"/>
                    </a:ext>
                  </a:extLst>
                </a:gridCol>
              </a:tblGrid>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lang="en-GB" sz="2400" dirty="0" err="1"/>
                        <a:t>f</a:t>
                      </a:r>
                      <a:r>
                        <a:rPr lang="en-GB" sz="2400" baseline="-25000" dirty="0" err="1"/>
                        <a:t>ij</a:t>
                      </a:r>
                      <a:r>
                        <a:rPr lang="en-GB" baseline="30000" dirty="0"/>
                        <a:t>​</a:t>
                      </a:r>
                      <a:endParaRPr kumimoji="0" lang="en-US" sz="1800" b="0" i="0" u="none" strike="noStrike" cap="none" normalizeH="0" baseline="3000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мушко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женско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укупно</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несреће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23</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27</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50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без несрећа</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49</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21</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70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cs typeface="Arial" charset="0"/>
                        </a:rPr>
                        <a:t>укупно</a:t>
                      </a:r>
                      <a:endParaRPr kumimoji="0" lang="en-US" sz="1800" b="1"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72</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48</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120</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771339"/>
                  </a:ext>
                </a:extLst>
              </a:tr>
            </a:tbl>
          </a:graphicData>
        </a:graphic>
      </p:graphicFrame>
      <p:graphicFrame>
        <p:nvGraphicFramePr>
          <p:cNvPr id="11" name="Group 40">
            <a:extLst>
              <a:ext uri="{FF2B5EF4-FFF2-40B4-BE49-F238E27FC236}">
                <a16:creationId xmlns:a16="http://schemas.microsoft.com/office/drawing/2014/main" id="{FE23651D-568C-2DC5-7E6B-FD08FF2E1672}"/>
              </a:ext>
            </a:extLst>
          </p:cNvPr>
          <p:cNvGraphicFramePr>
            <a:graphicFrameLocks noGrp="1"/>
          </p:cNvGraphicFramePr>
          <p:nvPr>
            <p:extLst>
              <p:ext uri="{D42A27DB-BD31-4B8C-83A1-F6EECF244321}">
                <p14:modId xmlns:p14="http://schemas.microsoft.com/office/powerpoint/2010/main" val="2999158122"/>
              </p:ext>
            </p:extLst>
          </p:nvPr>
        </p:nvGraphicFramePr>
        <p:xfrm>
          <a:off x="6429370" y="2070014"/>
          <a:ext cx="4476754" cy="1930400"/>
        </p:xfrm>
        <a:graphic>
          <a:graphicData uri="http://schemas.openxmlformats.org/drawingml/2006/table">
            <a:tbl>
              <a:tblPr/>
              <a:tblGrid>
                <a:gridCol w="1641476">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969964">
                  <a:extLst>
                    <a:ext uri="{9D8B030D-6E8A-4147-A177-3AD203B41FA5}">
                      <a16:colId xmlns:a16="http://schemas.microsoft.com/office/drawing/2014/main" val="20002"/>
                    </a:ext>
                  </a:extLst>
                </a:gridCol>
                <a:gridCol w="969964">
                  <a:extLst>
                    <a:ext uri="{9D8B030D-6E8A-4147-A177-3AD203B41FA5}">
                      <a16:colId xmlns:a16="http://schemas.microsoft.com/office/drawing/2014/main" val="1615409866"/>
                    </a:ext>
                  </a:extLst>
                </a:gridCol>
              </a:tblGrid>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lang="en-GB" sz="2400" dirty="0" err="1"/>
                        <a:t>p</a:t>
                      </a:r>
                      <a:r>
                        <a:rPr lang="en-GB" sz="2400" baseline="-25000" dirty="0" err="1"/>
                        <a:t>ij</a:t>
                      </a:r>
                      <a:r>
                        <a:rPr lang="en-GB" sz="2400" baseline="30000" dirty="0"/>
                        <a:t>(</a:t>
                      </a:r>
                      <a:r>
                        <a:rPr lang="en-GB" sz="2400" baseline="30000" dirty="0" err="1"/>
                        <a:t>kol</a:t>
                      </a:r>
                      <a:r>
                        <a:rPr lang="en-GB" sz="2400" baseline="30000" dirty="0"/>
                        <a:t>)​</a:t>
                      </a:r>
                      <a:endParaRPr kumimoji="0" lang="en-US" sz="2400" b="0" i="0" u="none" strike="noStrike" cap="none" normalizeH="0" baseline="3000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мушко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женско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укупно</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несреће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32%</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56%</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42%</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без несрећа</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68%</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0" i="0" u="none" strike="noStrike" cap="none" normalizeH="0" baseline="0" dirty="0">
                          <a:ln>
                            <a:noFill/>
                          </a:ln>
                          <a:solidFill>
                            <a:schemeClr val="tx1"/>
                          </a:solidFill>
                          <a:effectLst/>
                          <a:latin typeface="+mn-lt"/>
                          <a:cs typeface="Arial" charset="0"/>
                        </a:rPr>
                        <a:t>44%</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mn-lt"/>
                        </a:rPr>
                        <a:t>58%</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cs typeface="Arial" charset="0"/>
                        </a:rPr>
                        <a:t>укупно</a:t>
                      </a:r>
                      <a:endParaRPr kumimoji="0" lang="en-US" sz="1800" b="1"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rgbClr val="C00000"/>
                          </a:solidFill>
                          <a:effectLst/>
                          <a:latin typeface="+mn-lt"/>
                        </a:rPr>
                        <a:t>100%</a:t>
                      </a:r>
                      <a:endParaRPr kumimoji="0" lang="en-US" sz="1800" b="1" i="0" u="none" strike="noStrike" cap="none" normalizeH="0" baseline="0" dirty="0">
                        <a:ln>
                          <a:noFill/>
                        </a:ln>
                        <a:solidFill>
                          <a:srgbClr val="C00000"/>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rgbClr val="C00000"/>
                          </a:solidFill>
                          <a:effectLst/>
                          <a:latin typeface="+mn-lt"/>
                        </a:rPr>
                        <a:t>100%</a:t>
                      </a:r>
                      <a:endParaRPr kumimoji="0" lang="en-US" sz="1800" b="1" i="0" u="none" strike="noStrike" cap="none" normalizeH="0" baseline="0" dirty="0">
                        <a:ln>
                          <a:noFill/>
                        </a:ln>
                        <a:solidFill>
                          <a:srgbClr val="C00000"/>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rgbClr val="C00000"/>
                          </a:solidFill>
                          <a:effectLst/>
                          <a:latin typeface="+mn-lt"/>
                        </a:rPr>
                        <a:t>100%</a:t>
                      </a:r>
                      <a:endParaRPr kumimoji="0" lang="en-US" sz="1800" b="1" i="0" u="none" strike="noStrike" cap="none" normalizeH="0" baseline="0" dirty="0">
                        <a:ln>
                          <a:noFill/>
                        </a:ln>
                        <a:solidFill>
                          <a:srgbClr val="C00000"/>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771339"/>
                  </a:ext>
                </a:extLst>
              </a:tr>
            </a:tbl>
          </a:graphicData>
        </a:graphic>
      </p:graphicFrame>
      <p:graphicFrame>
        <p:nvGraphicFramePr>
          <p:cNvPr id="12" name="Group 40">
            <a:extLst>
              <a:ext uri="{FF2B5EF4-FFF2-40B4-BE49-F238E27FC236}">
                <a16:creationId xmlns:a16="http://schemas.microsoft.com/office/drawing/2014/main" id="{63F08EE7-F91C-75E6-8623-89705790BF7C}"/>
              </a:ext>
            </a:extLst>
          </p:cNvPr>
          <p:cNvGraphicFramePr>
            <a:graphicFrameLocks noGrp="1"/>
          </p:cNvGraphicFramePr>
          <p:nvPr>
            <p:extLst>
              <p:ext uri="{D42A27DB-BD31-4B8C-83A1-F6EECF244321}">
                <p14:modId xmlns:p14="http://schemas.microsoft.com/office/powerpoint/2010/main" val="3986603199"/>
              </p:ext>
            </p:extLst>
          </p:nvPr>
        </p:nvGraphicFramePr>
        <p:xfrm>
          <a:off x="838201" y="4377128"/>
          <a:ext cx="4476754" cy="1930400"/>
        </p:xfrm>
        <a:graphic>
          <a:graphicData uri="http://schemas.openxmlformats.org/drawingml/2006/table">
            <a:tbl>
              <a:tblPr/>
              <a:tblGrid>
                <a:gridCol w="1641476">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969964">
                  <a:extLst>
                    <a:ext uri="{9D8B030D-6E8A-4147-A177-3AD203B41FA5}">
                      <a16:colId xmlns:a16="http://schemas.microsoft.com/office/drawing/2014/main" val="20002"/>
                    </a:ext>
                  </a:extLst>
                </a:gridCol>
                <a:gridCol w="969964">
                  <a:extLst>
                    <a:ext uri="{9D8B030D-6E8A-4147-A177-3AD203B41FA5}">
                      <a16:colId xmlns:a16="http://schemas.microsoft.com/office/drawing/2014/main" val="1615409866"/>
                    </a:ext>
                  </a:extLst>
                </a:gridCol>
              </a:tblGrid>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lang="en-GB" sz="2400" dirty="0" err="1"/>
                        <a:t>p</a:t>
                      </a:r>
                      <a:r>
                        <a:rPr lang="en-GB" sz="2400" baseline="-25000" dirty="0" err="1"/>
                        <a:t>ij</a:t>
                      </a:r>
                      <a:r>
                        <a:rPr lang="en-GB" sz="2400" baseline="30000" dirty="0"/>
                        <a:t>(red)​</a:t>
                      </a:r>
                      <a:endParaRPr kumimoji="0" lang="en-US" sz="2400" b="0" i="0" u="none" strike="noStrike" cap="none" normalizeH="0" baseline="3000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мушко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женско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укупно</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несреће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46%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mn-lt"/>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без несрећа</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mn-lt"/>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cs typeface="Arial" charset="0"/>
                        </a:rPr>
                        <a:t>укупно</a:t>
                      </a:r>
                      <a:endParaRPr kumimoji="0" lang="en-US" sz="1800" b="1"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rPr>
                        <a:t>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rPr>
                        <a:t>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mn-lt"/>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771339"/>
                  </a:ext>
                </a:extLst>
              </a:tr>
            </a:tbl>
          </a:graphicData>
        </a:graphic>
      </p:graphicFrame>
      <p:graphicFrame>
        <p:nvGraphicFramePr>
          <p:cNvPr id="13" name="Group 40">
            <a:extLst>
              <a:ext uri="{FF2B5EF4-FFF2-40B4-BE49-F238E27FC236}">
                <a16:creationId xmlns:a16="http://schemas.microsoft.com/office/drawing/2014/main" id="{B0D9E31C-23C8-F6CB-225E-A3FFE6FF5EF7}"/>
              </a:ext>
            </a:extLst>
          </p:cNvPr>
          <p:cNvGraphicFramePr>
            <a:graphicFrameLocks noGrp="1"/>
          </p:cNvGraphicFramePr>
          <p:nvPr>
            <p:extLst>
              <p:ext uri="{D42A27DB-BD31-4B8C-83A1-F6EECF244321}">
                <p14:modId xmlns:p14="http://schemas.microsoft.com/office/powerpoint/2010/main" val="4048485717"/>
              </p:ext>
            </p:extLst>
          </p:nvPr>
        </p:nvGraphicFramePr>
        <p:xfrm>
          <a:off x="6429370" y="4363396"/>
          <a:ext cx="4476754" cy="1930400"/>
        </p:xfrm>
        <a:graphic>
          <a:graphicData uri="http://schemas.openxmlformats.org/drawingml/2006/table">
            <a:tbl>
              <a:tblPr/>
              <a:tblGrid>
                <a:gridCol w="1641476">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969964">
                  <a:extLst>
                    <a:ext uri="{9D8B030D-6E8A-4147-A177-3AD203B41FA5}">
                      <a16:colId xmlns:a16="http://schemas.microsoft.com/office/drawing/2014/main" val="20002"/>
                    </a:ext>
                  </a:extLst>
                </a:gridCol>
                <a:gridCol w="969964">
                  <a:extLst>
                    <a:ext uri="{9D8B030D-6E8A-4147-A177-3AD203B41FA5}">
                      <a16:colId xmlns:a16="http://schemas.microsoft.com/office/drawing/2014/main" val="1615409866"/>
                    </a:ext>
                  </a:extLst>
                </a:gridCol>
              </a:tblGrid>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lang="en-GB" sz="2400" dirty="0" err="1"/>
                        <a:t>p</a:t>
                      </a:r>
                      <a:r>
                        <a:rPr lang="en-GB" sz="2400" baseline="-25000" dirty="0" err="1"/>
                        <a:t>ij</a:t>
                      </a:r>
                      <a:r>
                        <a:rPr lang="en-GB" sz="2400" baseline="30000" dirty="0"/>
                        <a:t>(</a:t>
                      </a:r>
                      <a:r>
                        <a:rPr lang="en-GB" sz="2400" baseline="30000" dirty="0" err="1"/>
                        <a:t>uk</a:t>
                      </a:r>
                      <a:r>
                        <a:rPr lang="en-GB" sz="2400" baseline="30000" dirty="0"/>
                        <a:t>)​</a:t>
                      </a:r>
                      <a:endParaRPr kumimoji="0" lang="en-US" sz="2400" b="0" i="0" u="none" strike="noStrike" cap="none" normalizeH="0" baseline="3000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мушко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женско</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rPr>
                        <a:t>укупно</a:t>
                      </a:r>
                      <a:endParaRPr kumimoji="0" lang="en-US" sz="1800" b="1"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несреће</a:t>
                      </a:r>
                      <a:endParaRPr kumimoji="0" lang="en-US" sz="1800" b="0" i="0" u="none" strike="noStrike" cap="none" normalizeH="0" baseline="0" dirty="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rPr>
                        <a:t>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0" i="0" u="none" strike="noStrike" cap="none" normalizeH="0" baseline="0" dirty="0">
                          <a:ln>
                            <a:noFill/>
                          </a:ln>
                          <a:solidFill>
                            <a:schemeClr val="tx1"/>
                          </a:solidFill>
                          <a:effectLst/>
                          <a:latin typeface="+mn-lt"/>
                          <a:cs typeface="Arial" charset="0"/>
                        </a:rPr>
                        <a:t>без несрећа</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rPr>
                        <a:t>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sr-Cyrl-RS" sz="1800" b="1" i="0" u="none" strike="noStrike" cap="none" normalizeH="0" baseline="0" dirty="0">
                          <a:ln>
                            <a:noFill/>
                          </a:ln>
                          <a:solidFill>
                            <a:schemeClr val="tx1"/>
                          </a:solidFill>
                          <a:effectLst/>
                          <a:latin typeface="+mn-lt"/>
                          <a:cs typeface="Arial" charset="0"/>
                        </a:rPr>
                        <a:t>укупно</a:t>
                      </a:r>
                      <a:endParaRPr kumimoji="0" lang="en-US" sz="1800" b="1"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rPr>
                        <a:t>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rPr>
                        <a:t>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mn-lt"/>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4771339"/>
                  </a:ext>
                </a:extLst>
              </a:tr>
            </a:tbl>
          </a:graphicData>
        </a:graphic>
      </p:graphicFrame>
      <p:sp>
        <p:nvSpPr>
          <p:cNvPr id="14" name="Oval 13">
            <a:extLst>
              <a:ext uri="{FF2B5EF4-FFF2-40B4-BE49-F238E27FC236}">
                <a16:creationId xmlns:a16="http://schemas.microsoft.com/office/drawing/2014/main" id="{57D2EB28-ACC8-F3D1-B9FA-80A068C8B821}"/>
              </a:ext>
            </a:extLst>
          </p:cNvPr>
          <p:cNvSpPr/>
          <p:nvPr/>
        </p:nvSpPr>
        <p:spPr>
          <a:xfrm rot="5400000">
            <a:off x="9228843" y="2140487"/>
            <a:ext cx="632180" cy="325578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E8365A7-6FB8-2E64-0F83-B45B7D99D9B2}"/>
              </a:ext>
            </a:extLst>
          </p:cNvPr>
          <p:cNvSpPr/>
          <p:nvPr/>
        </p:nvSpPr>
        <p:spPr>
          <a:xfrm>
            <a:off x="4373837" y="4680407"/>
            <a:ext cx="1047750" cy="176811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40EDB34-9CF0-8C17-DAC1-6C8C211EF35F}"/>
              </a:ext>
            </a:extLst>
          </p:cNvPr>
          <p:cNvSpPr/>
          <p:nvPr/>
        </p:nvSpPr>
        <p:spPr>
          <a:xfrm>
            <a:off x="9915525" y="5762565"/>
            <a:ext cx="1047750" cy="73974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504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2762-C0C0-634D-3912-1B5E1EED2E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AB1302-DAA2-87E6-7D08-F52F3CB03A71}"/>
              </a:ext>
            </a:extLst>
          </p:cNvPr>
          <p:cNvSpPr>
            <a:spLocks noGrp="1"/>
          </p:cNvSpPr>
          <p:nvPr>
            <p:ph type="title"/>
          </p:nvPr>
        </p:nvSpPr>
        <p:spPr>
          <a:xfrm>
            <a:off x="197957" y="2684997"/>
            <a:ext cx="10515600" cy="2852737"/>
          </a:xfrm>
        </p:spPr>
        <p:txBody>
          <a:bodyPr/>
          <a:lstStyle/>
          <a:p>
            <a:r>
              <a:rPr lang="sr-Cyrl-RS" dirty="0"/>
              <a:t>2. Статистичка независност и повезаност две варијабле</a:t>
            </a:r>
            <a:endParaRPr lang="en-GB" dirty="0"/>
          </a:p>
        </p:txBody>
      </p:sp>
      <p:cxnSp>
        <p:nvCxnSpPr>
          <p:cNvPr id="11" name="Straight Connector 10">
            <a:extLst>
              <a:ext uri="{FF2B5EF4-FFF2-40B4-BE49-F238E27FC236}">
                <a16:creationId xmlns:a16="http://schemas.microsoft.com/office/drawing/2014/main" id="{D5FE00F6-2503-F353-CE67-139FEF9A77D1}"/>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12B58A45-1604-13CA-6E2F-3A766CFD8BF5}"/>
              </a:ext>
            </a:extLst>
          </p:cNvPr>
          <p:cNvCxnSpPr>
            <a:cxnSpLocks/>
            <a:endCxn id="5" idx="1"/>
          </p:cNvCxnSpPr>
          <p:nvPr/>
        </p:nvCxnSpPr>
        <p:spPr>
          <a:xfrm>
            <a:off x="0" y="5631514"/>
            <a:ext cx="8831385" cy="26246"/>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505006E9-F2BF-5165-1EE4-EFC28AD9B812}"/>
              </a:ext>
            </a:extLst>
          </p:cNvPr>
          <p:cNvPicPr>
            <a:picLocks noChangeAspect="1"/>
          </p:cNvPicPr>
          <p:nvPr/>
        </p:nvPicPr>
        <p:blipFill>
          <a:blip r:embed="rId2"/>
          <a:stretch>
            <a:fillRect/>
          </a:stretch>
        </p:blipFill>
        <p:spPr>
          <a:xfrm>
            <a:off x="8831385" y="4561176"/>
            <a:ext cx="3248922" cy="2193168"/>
          </a:xfrm>
          <a:prstGeom prst="rect">
            <a:avLst/>
          </a:prstGeom>
          <a:ln>
            <a:solidFill>
              <a:srgbClr val="7E001B"/>
            </a:solidFill>
          </a:ln>
        </p:spPr>
      </p:pic>
    </p:spTree>
    <p:extLst>
      <p:ext uri="{BB962C8B-B14F-4D97-AF65-F5344CB8AC3E}">
        <p14:creationId xmlns:p14="http://schemas.microsoft.com/office/powerpoint/2010/main" val="3251239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4679</TotalTime>
  <Words>4430</Words>
  <Application>Microsoft Office PowerPoint</Application>
  <PresentationFormat>Widescreen</PresentationFormat>
  <Paragraphs>645</Paragraphs>
  <Slides>51</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Aptos</vt:lpstr>
      <vt:lpstr>Arial</vt:lpstr>
      <vt:lpstr>Arial Narrow</vt:lpstr>
      <vt:lpstr>Cambria Math</vt:lpstr>
      <vt:lpstr>Georgia</vt:lpstr>
      <vt:lpstr>Times New Roman</vt:lpstr>
      <vt:lpstr>Wingdings</vt:lpstr>
      <vt:lpstr>Office Theme</vt:lpstr>
      <vt:lpstr>Статистички опис и приказ биваријационих података</vt:lpstr>
      <vt:lpstr>Подсетник пред почетак</vt:lpstr>
      <vt:lpstr>Теме за данас</vt:lpstr>
      <vt:lpstr>1. Биваријациони подаци</vt:lpstr>
      <vt:lpstr>Биваријациони подаци</vt:lpstr>
      <vt:lpstr>Биваријациона расподела</vt:lpstr>
      <vt:lpstr>Табеларни приказ биваријационе расподеле</vt:lpstr>
      <vt:lpstr>Табеларни приказ биваријационе расподеле: релативне фреквенце</vt:lpstr>
      <vt:lpstr>2. Статистичка независност и повезаност две варијабле</vt:lpstr>
      <vt:lpstr>Статистичка повезаност</vt:lpstr>
      <vt:lpstr>Статистичка независност</vt:lpstr>
      <vt:lpstr>Математички гледано</vt:lpstr>
      <vt:lpstr>Статистичка повезаност</vt:lpstr>
      <vt:lpstr>3. Однос две категоричке варијабле</vt:lpstr>
      <vt:lpstr>Статистичка независност</vt:lpstr>
      <vt:lpstr>Статистичка повезаност = асоцијација</vt:lpstr>
      <vt:lpstr>Графички приказ асоцијације две категоричке варијабле</vt:lpstr>
      <vt:lpstr>Мере асоцијације две категоричке варијабле</vt:lpstr>
      <vt:lpstr>Мере асоцијације две категоричке варијабле</vt:lpstr>
      <vt:lpstr>Мере асоцијације две категоричке варијабле</vt:lpstr>
      <vt:lpstr>Мере асоцијације две категоричке варијабле</vt:lpstr>
      <vt:lpstr>Мере асоцијације две категоричке варијабле</vt:lpstr>
      <vt:lpstr>Мере асоцијације две категоричке варијабле</vt:lpstr>
      <vt:lpstr>4. Однос две нумеричке варијабле</vt:lpstr>
      <vt:lpstr>Шта рекосмо да је корелација?</vt:lpstr>
      <vt:lpstr>Корелација у табели фреквенција и на дијаграму распршења</vt:lpstr>
      <vt:lpstr>Коваријанса</vt:lpstr>
      <vt:lpstr>Линеарна корелација</vt:lpstr>
      <vt:lpstr>Коваријанса</vt:lpstr>
      <vt:lpstr>(Браве)-Пирсонов коефицијент линеарне корелације</vt:lpstr>
      <vt:lpstr>Интензитет и смер корелације и Браве-Пирсонов коефицијент</vt:lpstr>
      <vt:lpstr>(Браве)-Пирсонов коефицијент линеарне корелације</vt:lpstr>
      <vt:lpstr>Тумачење Браве-Пирсоновог коефицијента</vt:lpstr>
      <vt:lpstr>Браве-Пирсонов коефицијент је веома осетљив на изнимке!</vt:lpstr>
      <vt:lpstr>Линеарна корелација и рестрикција распона</vt:lpstr>
      <vt:lpstr>Нелинеарна корелација</vt:lpstr>
      <vt:lpstr>Нелинеарна корелација</vt:lpstr>
      <vt:lpstr>Нелинеарна корелација</vt:lpstr>
      <vt:lpstr>Још неке напомене о Браве-Пирсоновом коефицијенту линеарне корелације</vt:lpstr>
      <vt:lpstr>5. Однос бинарне и нумеричке варијабле</vt:lpstr>
      <vt:lpstr>Повезаност нумеричке и бинарне варијабле</vt:lpstr>
      <vt:lpstr>6. Тумачење биваријационих података – опрез!</vt:lpstr>
      <vt:lpstr>А. Не ослањајте се само на статистике</vt:lpstr>
      <vt:lpstr>А. Не ослањајте се само на статистике</vt:lpstr>
      <vt:lpstr>Б. Повезаност није исто што и узрочност</vt:lpstr>
      <vt:lpstr>Б. Повезаност није исто што и узрочност</vt:lpstr>
      <vt:lpstr>Пример из праксе</vt:lpstr>
      <vt:lpstr>Пример из праксе</vt:lpstr>
      <vt:lpstr>7. Да сумирамо…</vt:lpstr>
      <vt:lpstr>Да сумирамо…</vt:lpstr>
      <vt:lpstr>Крај, за данас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Anđela Šoškić</dc:creator>
  <cp:lastModifiedBy>Anđela Šoškić</cp:lastModifiedBy>
  <cp:revision>66</cp:revision>
  <dcterms:created xsi:type="dcterms:W3CDTF">2024-10-18T14:55:08Z</dcterms:created>
  <dcterms:modified xsi:type="dcterms:W3CDTF">2025-12-09T12:29:51Z</dcterms:modified>
</cp:coreProperties>
</file>