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59" r:id="rId5"/>
    <p:sldId id="262" r:id="rId6"/>
    <p:sldId id="261" r:id="rId7"/>
    <p:sldId id="263" r:id="rId8"/>
    <p:sldId id="270" r:id="rId9"/>
    <p:sldId id="279" r:id="rId10"/>
    <p:sldId id="278" r:id="rId11"/>
    <p:sldId id="275" r:id="rId12"/>
    <p:sldId id="280" r:id="rId13"/>
    <p:sldId id="276" r:id="rId14"/>
    <p:sldId id="274" r:id="rId15"/>
    <p:sldId id="265" r:id="rId16"/>
    <p:sldId id="266" r:id="rId17"/>
    <p:sldId id="267" r:id="rId18"/>
    <p:sldId id="268" r:id="rId19"/>
    <p:sldId id="269" r:id="rId20"/>
    <p:sldId id="2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80741" autoAdjust="0"/>
  </p:normalViewPr>
  <p:slideViewPr>
    <p:cSldViewPr snapToGrid="0">
      <p:cViewPr varScale="1">
        <p:scale>
          <a:sx n="58" d="100"/>
          <a:sy n="58" d="100"/>
        </p:scale>
        <p:origin x="-1182" y="-90"/>
      </p:cViewPr>
      <p:guideLst>
        <p:guide orient="horz" pos="2160"/>
        <p:guide pos="3840"/>
      </p:guideLst>
    </p:cSldViewPr>
  </p:slideViewPr>
  <p:notesTextViewPr>
    <p:cViewPr>
      <p:scale>
        <a:sx n="1" d="1"/>
        <a:sy n="1" d="1"/>
      </p:scale>
      <p:origin x="0" y="0"/>
    </p:cViewPr>
  </p:notesTextViewPr>
  <p:sorterViewPr>
    <p:cViewPr>
      <p:scale>
        <a:sx n="66" d="100"/>
        <a:sy n="66" d="100"/>
      </p:scale>
      <p:origin x="0" y="1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A8183-B8B5-4B68-993A-DC435C68D8A8}" type="datetimeFigureOut">
              <a:rPr lang="en-US" smtClean="0"/>
              <a:pPr/>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17108-EA53-4A8A-A502-7DE0792EBC39}" type="slidenum">
              <a:rPr lang="en-US" smtClean="0"/>
              <a:pPr/>
              <a:t>‹#›</a:t>
            </a:fld>
            <a:endParaRPr lang="en-US"/>
          </a:p>
        </p:txBody>
      </p:sp>
    </p:spTree>
    <p:extLst>
      <p:ext uri="{BB962C8B-B14F-4D97-AF65-F5344CB8AC3E}">
        <p14:creationId xmlns:p14="http://schemas.microsoft.com/office/powerpoint/2010/main" xmlns="" val="136125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sz="1200" kern="1200" dirty="0">
                <a:solidFill>
                  <a:schemeClr val="tx1"/>
                </a:solidFill>
                <a:effectLst/>
                <a:latin typeface="+mn-lt"/>
                <a:ea typeface="+mn-ea"/>
                <a:cs typeface="+mn-cs"/>
              </a:rPr>
              <a:t>Određeni broj autora smatra da je pisanje radne verzije rada dobro započeti tzv. 'slobodnim pisanjem'. Na primer, možda vam se učini da je dobro započeti proces pisanja navođenjem i preciziranjem osnovne ideje (teze) rada. Ili vam se, pak, učini da je dobro krenuti sa navođenjem mišljenja i stavova eksperata iz oblasti kojom se bavite (u akademskim krugovima ova aktivnost i njen direktan rezultat najčešće se nazivaju 'pregled literature'). Ili ste možda naišli na savršen citat kojim ćete potvrditi stav za koji se zalažete u zaključku. U svakom slučaju, dobro je vratiti se na svoje beleške i na same izvornike i </a:t>
            </a:r>
            <a:r>
              <a:rPr lang="sr-Latn-CS" sz="1200" i="1" kern="1200" dirty="0">
                <a:solidFill>
                  <a:schemeClr val="tx1"/>
                </a:solidFill>
                <a:effectLst/>
                <a:latin typeface="+mn-lt"/>
                <a:ea typeface="+mn-ea"/>
                <a:cs typeface="+mn-cs"/>
              </a:rPr>
              <a:t>UVEK</a:t>
            </a:r>
            <a:r>
              <a:rPr lang="sr-Latn-CS" sz="1200" kern="1200" dirty="0">
                <a:solidFill>
                  <a:schemeClr val="tx1"/>
                </a:solidFill>
                <a:effectLst/>
                <a:latin typeface="+mn-lt"/>
                <a:ea typeface="+mn-ea"/>
                <a:cs typeface="+mn-cs"/>
              </a:rPr>
              <a:t> se truditi da podatke do kojih ste došli predstavite na način koji najbolje potkrepljuje osnovnu ideju vašeg rada. Nemojte odustajati od aktivnosti pisanja pri prvom neuspehu da 'sastavite' 'savršenu rečenicu koja izražava 'savršenu' misao. </a:t>
            </a:r>
            <a:endParaRPr lang="en-US" dirty="0"/>
          </a:p>
        </p:txBody>
      </p:sp>
      <p:sp>
        <p:nvSpPr>
          <p:cNvPr id="4" name="Slide Number Placeholder 3"/>
          <p:cNvSpPr>
            <a:spLocks noGrp="1"/>
          </p:cNvSpPr>
          <p:nvPr>
            <p:ph type="sldNum" sz="quarter" idx="10"/>
          </p:nvPr>
        </p:nvSpPr>
        <p:spPr/>
        <p:txBody>
          <a:bodyPr/>
          <a:lstStyle/>
          <a:p>
            <a:fld id="{B7A17108-EA53-4A8A-A502-7DE0792EBC39}" type="slidenum">
              <a:rPr lang="en-US" smtClean="0"/>
              <a:pPr/>
              <a:t>6</a:t>
            </a:fld>
            <a:endParaRPr lang="en-US"/>
          </a:p>
        </p:txBody>
      </p:sp>
    </p:spTree>
    <p:extLst>
      <p:ext uri="{BB962C8B-B14F-4D97-AF65-F5344CB8AC3E}">
        <p14:creationId xmlns:p14="http://schemas.microsoft.com/office/powerpoint/2010/main" xmlns="" val="294676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B7A17108-EA53-4A8A-A502-7DE0792EBC39}" type="slidenum">
              <a:rPr lang="en-US" smtClean="0"/>
              <a:pPr/>
              <a:t>7</a:t>
            </a:fld>
            <a:endParaRPr lang="en-US"/>
          </a:p>
        </p:txBody>
      </p:sp>
    </p:spTree>
    <p:extLst>
      <p:ext uri="{BB962C8B-B14F-4D97-AF65-F5344CB8AC3E}">
        <p14:creationId xmlns:p14="http://schemas.microsoft.com/office/powerpoint/2010/main" xmlns="" val="360494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A17108-EA53-4A8A-A502-7DE0792EBC39}" type="slidenum">
              <a:rPr lang="en-US" smtClean="0"/>
              <a:pPr/>
              <a:t>8</a:t>
            </a:fld>
            <a:endParaRPr lang="en-US"/>
          </a:p>
        </p:txBody>
      </p:sp>
    </p:spTree>
    <p:extLst>
      <p:ext uri="{BB962C8B-B14F-4D97-AF65-F5344CB8AC3E}">
        <p14:creationId xmlns:p14="http://schemas.microsoft.com/office/powerpoint/2010/main" xmlns="" val="255186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A17108-EA53-4A8A-A502-7DE0792EBC39}" type="slidenum">
              <a:rPr lang="en-US" smtClean="0"/>
              <a:pPr/>
              <a:t>10</a:t>
            </a:fld>
            <a:endParaRPr lang="en-US"/>
          </a:p>
        </p:txBody>
      </p:sp>
    </p:spTree>
    <p:extLst>
      <p:ext uri="{BB962C8B-B14F-4D97-AF65-F5344CB8AC3E}">
        <p14:creationId xmlns:p14="http://schemas.microsoft.com/office/powerpoint/2010/main" xmlns="" val="302605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Napomena: Postoji opšta preporuka da se i prilikom parafraziranja</a:t>
            </a:r>
            <a:r>
              <a:rPr lang="sr-Latn-RS" baseline="0" dirty="0" smtClean="0"/>
              <a:t> navedu strane uz informaciju o prezimenu autora i godini izdanja teksta na koji se pozivamo. Dakle, pristup navođenja informacija u osnovnom tekstu bi bio identičan kao za citiranje. Istovremeno, u praksi se često dozvoljava da se prilikom parafraziranja u zagradi navedu samo informacije o prezimenu autora i godini izdavanja, bez poziva na stranicu.</a:t>
            </a:r>
            <a:endParaRPr lang="sr-Latn-RS" dirty="0"/>
          </a:p>
        </p:txBody>
      </p:sp>
      <p:sp>
        <p:nvSpPr>
          <p:cNvPr id="4" name="Slide Number Placeholder 3"/>
          <p:cNvSpPr>
            <a:spLocks noGrp="1"/>
          </p:cNvSpPr>
          <p:nvPr>
            <p:ph type="sldNum" sz="quarter" idx="10"/>
          </p:nvPr>
        </p:nvSpPr>
        <p:spPr/>
        <p:txBody>
          <a:bodyPr/>
          <a:lstStyle/>
          <a:p>
            <a:fld id="{B7A17108-EA53-4A8A-A502-7DE0792EBC39}" type="slidenum">
              <a:rPr lang="en-US" smtClean="0"/>
              <a:pPr/>
              <a:t>13</a:t>
            </a:fld>
            <a:endParaRPr lang="en-US"/>
          </a:p>
        </p:txBody>
      </p:sp>
    </p:spTree>
    <p:extLst>
      <p:ext uri="{BB962C8B-B14F-4D97-AF65-F5344CB8AC3E}">
        <p14:creationId xmlns:p14="http://schemas.microsoft.com/office/powerpoint/2010/main" xmlns="" val="633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A17108-EA53-4A8A-A502-7DE0792EBC39}"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a:t>Veštine akademskog pisanja</a:t>
            </a:r>
            <a:endParaRPr lang="en-US" dirty="0"/>
          </a:p>
        </p:txBody>
      </p:sp>
      <p:sp>
        <p:nvSpPr>
          <p:cNvPr id="3" name="Subtitle 2"/>
          <p:cNvSpPr>
            <a:spLocks noGrp="1"/>
          </p:cNvSpPr>
          <p:nvPr>
            <p:ph type="subTitle" idx="1"/>
          </p:nvPr>
        </p:nvSpPr>
        <p:spPr>
          <a:xfrm>
            <a:off x="2692398" y="4121425"/>
            <a:ext cx="6815669" cy="856973"/>
          </a:xfrm>
        </p:spPr>
        <p:txBody>
          <a:bodyPr/>
          <a:lstStyle/>
          <a:p>
            <a:r>
              <a:rPr lang="sr-Latn-RS" dirty="0"/>
              <a:t>Nastavnik kao istraživač</a:t>
            </a:r>
            <a:endParaRPr lang="en-US" dirty="0"/>
          </a:p>
        </p:txBody>
      </p:sp>
    </p:spTree>
    <p:extLst>
      <p:ext uri="{BB962C8B-B14F-4D97-AF65-F5344CB8AC3E}">
        <p14:creationId xmlns:p14="http://schemas.microsoft.com/office/powerpoint/2010/main" xmlns="" val="840424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
            </a:r>
            <a:r>
              <a:rPr lang="sr-Latn-RS" dirty="0" smtClean="0"/>
              <a:t>svrt na aktivnost!</a:t>
            </a:r>
            <a:endParaRPr lang="en-US" dirty="0"/>
          </a:p>
        </p:txBody>
      </p:sp>
      <p:sp>
        <p:nvSpPr>
          <p:cNvPr id="3" name="Content Placeholder 2"/>
          <p:cNvSpPr>
            <a:spLocks noGrp="1"/>
          </p:cNvSpPr>
          <p:nvPr>
            <p:ph idx="1"/>
          </p:nvPr>
        </p:nvSpPr>
        <p:spPr/>
        <p:txBody>
          <a:bodyPr>
            <a:normAutofit lnSpcReduction="10000"/>
          </a:bodyPr>
          <a:lstStyle/>
          <a:p>
            <a:pPr lvl="0">
              <a:buNone/>
            </a:pPr>
            <a:r>
              <a:rPr lang="sr-Latn-RS" dirty="0" smtClean="0"/>
              <a:t>    </a:t>
            </a:r>
            <a:r>
              <a:rPr lang="sr-Latn-RS" sz="2800" dirty="0" smtClean="0"/>
              <a:t>Verujemo da ste svi prepoznali da odgovor :</a:t>
            </a:r>
          </a:p>
          <a:p>
            <a:pPr lvl="0">
              <a:buNone/>
            </a:pPr>
            <a:r>
              <a:rPr lang="sr-Latn-RS" sz="2800" i="1" dirty="0" smtClean="0"/>
              <a:t>               “ 1. </a:t>
            </a:r>
            <a:r>
              <a:rPr lang="en-US" sz="2800" i="1" dirty="0" err="1" smtClean="0"/>
              <a:t>Kopira</a:t>
            </a:r>
            <a:r>
              <a:rPr lang="en-US" sz="2800" i="1" dirty="0" smtClean="0"/>
              <a:t> </a:t>
            </a:r>
            <a:r>
              <a:rPr lang="en-US" sz="2800" i="1" dirty="0" err="1" smtClean="0"/>
              <a:t>pasus</a:t>
            </a:r>
            <a:r>
              <a:rPr lang="en-US" sz="2800" i="1" dirty="0" smtClean="0"/>
              <a:t> </a:t>
            </a:r>
            <a:r>
              <a:rPr lang="en-US" sz="2800" i="1" dirty="0" err="1" smtClean="0"/>
              <a:t>doslovno</a:t>
            </a:r>
            <a:r>
              <a:rPr lang="en-US" sz="2800" i="1" dirty="0" smtClean="0"/>
              <a:t> </a:t>
            </a:r>
            <a:r>
              <a:rPr lang="en-US" sz="2800" i="1" dirty="0" err="1" smtClean="0"/>
              <a:t>iz</a:t>
            </a:r>
            <a:r>
              <a:rPr lang="en-US" sz="2800" i="1" dirty="0" smtClean="0"/>
              <a:t> </a:t>
            </a:r>
            <a:r>
              <a:rPr lang="en-US" sz="2800" i="1" dirty="0" err="1" smtClean="0"/>
              <a:t>izvora</a:t>
            </a:r>
            <a:r>
              <a:rPr lang="en-US" sz="2800" i="1" dirty="0" smtClean="0"/>
              <a:t>, </a:t>
            </a:r>
            <a:r>
              <a:rPr lang="en-US" sz="2800" i="1" dirty="0" err="1" smtClean="0"/>
              <a:t>bez</a:t>
            </a:r>
            <a:r>
              <a:rPr lang="en-US" sz="2800" i="1" dirty="0" smtClean="0"/>
              <a:t> </a:t>
            </a:r>
            <a:r>
              <a:rPr lang="en-US" sz="2800" i="1" dirty="0" err="1" smtClean="0"/>
              <a:t>ikakvog</a:t>
            </a:r>
            <a:r>
              <a:rPr lang="en-US" sz="2800" i="1" dirty="0" smtClean="0"/>
              <a:t> </a:t>
            </a:r>
            <a:r>
              <a:rPr lang="en-US" sz="2800" i="1" dirty="0" err="1" smtClean="0"/>
              <a:t>navođe</a:t>
            </a:r>
            <a:r>
              <a:rPr lang="en-US" sz="2800" dirty="0" err="1" smtClean="0"/>
              <a:t>nja</a:t>
            </a:r>
            <a:r>
              <a:rPr lang="en-US" sz="2800" dirty="0" smtClean="0"/>
              <a:t>.</a:t>
            </a:r>
            <a:r>
              <a:rPr lang="sr-Latn-RS" sz="2800" dirty="0" smtClean="0"/>
              <a:t>”</a:t>
            </a:r>
          </a:p>
          <a:p>
            <a:pPr lvl="0">
              <a:buNone/>
            </a:pPr>
            <a:r>
              <a:rPr lang="sr-Latn-RS" sz="2800" dirty="0" smtClean="0"/>
              <a:t>    predstavlja primer plagijata. Ali, </a:t>
            </a:r>
            <a:r>
              <a:rPr lang="sr-Latn-RS" sz="2800" u="sng" dirty="0" smtClean="0"/>
              <a:t>obratite pažnju</a:t>
            </a:r>
            <a:r>
              <a:rPr lang="sr-Latn-RS" sz="2800" dirty="0" smtClean="0"/>
              <a:t>: i narednih nekoliko odgovora nije u skladu sa pravilima za navodjenje literature i može se smatrati plagijarizmom! Tek poslednja dva odgovora predstavljaju opis kako se pravilno parafrazira i kako se pravilno citira tekst!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Kako navoditi literaturu</a:t>
            </a:r>
            <a:endParaRPr lang="en-US" dirty="0"/>
          </a:p>
        </p:txBody>
      </p:sp>
      <p:sp>
        <p:nvSpPr>
          <p:cNvPr id="3" name="Content Placeholder 2"/>
          <p:cNvSpPr>
            <a:spLocks noGrp="1"/>
          </p:cNvSpPr>
          <p:nvPr>
            <p:ph sz="half" idx="1"/>
          </p:nvPr>
        </p:nvSpPr>
        <p:spPr/>
        <p:txBody>
          <a:bodyPr>
            <a:normAutofit/>
          </a:bodyPr>
          <a:lstStyle/>
          <a:p>
            <a:pPr>
              <a:buNone/>
            </a:pPr>
            <a:r>
              <a:rPr lang="sr-Latn-RS" b="1" dirty="0" smtClean="0"/>
              <a:t>Navođenje  literature  obuhvata:</a:t>
            </a:r>
          </a:p>
          <a:p>
            <a:pPr>
              <a:buFontTx/>
              <a:buChar char="-"/>
            </a:pPr>
            <a:r>
              <a:rPr lang="en-US" dirty="0" smtClean="0"/>
              <a:t>N</a:t>
            </a:r>
            <a:r>
              <a:rPr lang="sr-Latn-RS" dirty="0" smtClean="0"/>
              <a:t>avođenje literature na kraju rada (u spisku literature)</a:t>
            </a:r>
          </a:p>
          <a:p>
            <a:pPr>
              <a:buFontTx/>
              <a:buChar char="-"/>
            </a:pPr>
            <a:r>
              <a:rPr lang="sr-Latn-RS" dirty="0" smtClean="0"/>
              <a:t>Navođenje literature u tekstu</a:t>
            </a:r>
          </a:p>
          <a:p>
            <a:pPr>
              <a:buNone/>
            </a:pPr>
            <a:endParaRPr lang="sr-Latn-RS" b="1" dirty="0" smtClean="0"/>
          </a:p>
        </p:txBody>
      </p:sp>
      <p:sp>
        <p:nvSpPr>
          <p:cNvPr id="4" name="Content Placeholder 3"/>
          <p:cNvSpPr>
            <a:spLocks noGrp="1"/>
          </p:cNvSpPr>
          <p:nvPr>
            <p:ph sz="half" idx="2"/>
          </p:nvPr>
        </p:nvSpPr>
        <p:spPr/>
        <p:txBody>
          <a:bodyPr>
            <a:normAutofit/>
          </a:bodyPr>
          <a:lstStyle/>
          <a:p>
            <a:pPr>
              <a:buNone/>
            </a:pPr>
            <a:r>
              <a:rPr lang="sr-Latn-RS" dirty="0" smtClean="0"/>
              <a:t>U tekstu se različito navodi:</a:t>
            </a:r>
          </a:p>
          <a:p>
            <a:r>
              <a:rPr lang="sr-Latn-RS" dirty="0" smtClean="0"/>
              <a:t>Citat</a:t>
            </a:r>
          </a:p>
          <a:p>
            <a:r>
              <a:rPr lang="en-US" dirty="0" smtClean="0"/>
              <a:t>P</a:t>
            </a:r>
            <a:r>
              <a:rPr lang="sr-Latn-RS" dirty="0" smtClean="0"/>
              <a:t>arafraziranje</a:t>
            </a:r>
          </a:p>
          <a:p>
            <a:r>
              <a:rPr lang="sr-Latn-RS" dirty="0" smtClean="0"/>
              <a:t>Navođenje sekundarnog izvora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ox(in)">
                                      <p:cBhvr>
                                        <p:cTn id="25" dur="500"/>
                                        <p:tgtEl>
                                          <p:spTgt spid="4">
                                            <p:txEl>
                                              <p:pRg st="1" end="1"/>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ox(in)">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box(in)">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Citiranje</a:t>
            </a:r>
            <a:endParaRPr lang="en-US" dirty="0"/>
          </a:p>
        </p:txBody>
      </p:sp>
      <p:sp>
        <p:nvSpPr>
          <p:cNvPr id="3" name="Content Placeholder 2"/>
          <p:cNvSpPr>
            <a:spLocks noGrp="1"/>
          </p:cNvSpPr>
          <p:nvPr>
            <p:ph sz="half" idx="1"/>
          </p:nvPr>
        </p:nvSpPr>
        <p:spPr>
          <a:xfrm>
            <a:off x="1298448" y="2560320"/>
            <a:ext cx="4040995" cy="2664823"/>
          </a:xfrm>
          <a:solidFill>
            <a:schemeClr val="bg2"/>
          </a:solidFill>
        </p:spPr>
        <p:txBody>
          <a:bodyPr>
            <a:normAutofit lnSpcReduction="10000"/>
          </a:bodyPr>
          <a:lstStyle/>
          <a:p>
            <a:pPr lvl="0"/>
            <a:r>
              <a:rPr lang="sr-Latn-RS" dirty="0" smtClean="0"/>
              <a:t>Citiranje je doslovno preuzimanje celih rečenica ili dela rečenice o nekog drugog autora. </a:t>
            </a:r>
          </a:p>
          <a:p>
            <a:endParaRPr lang="en-US" dirty="0"/>
          </a:p>
        </p:txBody>
      </p:sp>
      <p:sp>
        <p:nvSpPr>
          <p:cNvPr id="4" name="Content Placeholder 3"/>
          <p:cNvSpPr>
            <a:spLocks noGrp="1"/>
          </p:cNvSpPr>
          <p:nvPr>
            <p:ph sz="half" idx="2"/>
          </p:nvPr>
        </p:nvSpPr>
        <p:spPr>
          <a:xfrm>
            <a:off x="5584371" y="2383972"/>
            <a:ext cx="5649686" cy="3347358"/>
          </a:xfrm>
          <a:solidFill>
            <a:schemeClr val="accent5">
              <a:lumMod val="20000"/>
              <a:lumOff val="80000"/>
            </a:schemeClr>
          </a:solidFill>
        </p:spPr>
        <p:txBody>
          <a:bodyPr>
            <a:normAutofit lnSpcReduction="10000"/>
          </a:bodyPr>
          <a:lstStyle/>
          <a:p>
            <a:r>
              <a:rPr lang="sr-Latn-RS" dirty="0" smtClean="0"/>
              <a:t>Pravilno citiranje podrazumeva:</a:t>
            </a:r>
          </a:p>
          <a:p>
            <a:pPr>
              <a:buFontTx/>
              <a:buChar char="-"/>
            </a:pPr>
            <a:r>
              <a:rPr lang="en-US" dirty="0" smtClean="0"/>
              <a:t>O</a:t>
            </a:r>
            <a:r>
              <a:rPr lang="sr-Latn-RS" dirty="0" smtClean="0"/>
              <a:t>značavanje citiranog dela teksta (stavljanjem pod navodnike,  može i posebnim tipom slova);</a:t>
            </a:r>
          </a:p>
          <a:p>
            <a:pPr>
              <a:buFontTx/>
              <a:buChar char="-"/>
            </a:pPr>
            <a:r>
              <a:rPr lang="sr-Latn-RS" dirty="0" smtClean="0"/>
              <a:t>U tekstu: navodjenje prezimena autora, godine izdanja i stranica sa koga je preuzet citat;</a:t>
            </a:r>
          </a:p>
          <a:p>
            <a:pPr>
              <a:buFontTx/>
              <a:buChar char="-"/>
            </a:pPr>
            <a:r>
              <a:rPr lang="en-US" dirty="0" smtClean="0"/>
              <a:t>N</a:t>
            </a:r>
            <a:r>
              <a:rPr lang="sr-Latn-RS" dirty="0" smtClean="0"/>
              <a:t>a kraju rada: navođenje pune reference.</a:t>
            </a:r>
            <a:endParaRPr lang="en-US" dirty="0"/>
          </a:p>
        </p:txBody>
      </p:sp>
      <p:sp>
        <p:nvSpPr>
          <p:cNvPr id="5" name="Content Placeholder 2"/>
          <p:cNvSpPr txBox="1">
            <a:spLocks/>
          </p:cNvSpPr>
          <p:nvPr/>
        </p:nvSpPr>
        <p:spPr>
          <a:xfrm>
            <a:off x="636814" y="5845629"/>
            <a:ext cx="10874829" cy="669472"/>
          </a:xfrm>
          <a:prstGeom prst="rect">
            <a:avLst/>
          </a:prstGeom>
          <a:solidFill>
            <a:schemeClr val="accent6">
              <a:lumMod val="20000"/>
              <a:lumOff val="80000"/>
            </a:schemeClr>
          </a:solidFill>
        </p:spPr>
        <p:txBody>
          <a:bodyPr vert="horz" lIns="91440" tIns="45720" rIns="91440" bIns="45720" rtlCol="0" anchor="t">
            <a:normAutofit/>
          </a:bodyPr>
          <a:lstStyle/>
          <a:p>
            <a:pPr marL="285750" marR="0" lvl="0" indent="-285750" algn="l" defTabSz="457200" rtl="0" eaLnBrk="1" fontAlgn="auto" latinLnBrk="0" hangingPunct="1">
              <a:lnSpc>
                <a:spcPct val="100000"/>
              </a:lnSpc>
              <a:spcBef>
                <a:spcPct val="20000"/>
              </a:spcBef>
              <a:spcAft>
                <a:spcPts val="600"/>
              </a:spcAft>
              <a:buClr>
                <a:schemeClr val="accent1"/>
              </a:buClr>
              <a:buSzPct val="115000"/>
              <a:buFont typeface="Arial"/>
              <a:buChar char="•"/>
              <a:tabLst/>
              <a:defRPr/>
            </a:pPr>
            <a:r>
              <a:rPr kumimoji="0" lang="sr-Latn-R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Čak i kada pravilno citirate, imajte meru: nije dobro preopteretiti</a:t>
            </a:r>
            <a:r>
              <a:rPr kumimoji="0" lang="sr-Latn-RS" sz="24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svoj tekst citatima. </a:t>
            </a:r>
            <a:endParaRPr kumimoji="0" lang="sr-Latn-R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buClr>
              <a:buSzPct val="115000"/>
              <a:buFont typeface="Arial"/>
              <a:buChar char="•"/>
              <a:tabLst/>
              <a:defRPr/>
            </a:pPr>
            <a:endParaRPr kumimoji="0" lang="en-US" sz="2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Parafraziranje</a:t>
            </a:r>
            <a:endParaRPr lang="en-US" dirty="0"/>
          </a:p>
        </p:txBody>
      </p:sp>
      <p:sp>
        <p:nvSpPr>
          <p:cNvPr id="3" name="Content Placeholder 2"/>
          <p:cNvSpPr>
            <a:spLocks noGrp="1"/>
          </p:cNvSpPr>
          <p:nvPr>
            <p:ph sz="half" idx="1"/>
          </p:nvPr>
        </p:nvSpPr>
        <p:spPr>
          <a:xfrm>
            <a:off x="979714" y="2560319"/>
            <a:ext cx="5029200" cy="3709851"/>
          </a:xfrm>
          <a:solidFill>
            <a:schemeClr val="bg2"/>
          </a:solidFill>
        </p:spPr>
        <p:txBody>
          <a:bodyPr>
            <a:noAutofit/>
          </a:bodyPr>
          <a:lstStyle/>
          <a:p>
            <a:r>
              <a:rPr lang="en-US" sz="2800" dirty="0" err="1" smtClean="0"/>
              <a:t>Kada</a:t>
            </a:r>
            <a:r>
              <a:rPr lang="en-US" sz="2800" dirty="0" smtClean="0"/>
              <a:t> se </a:t>
            </a:r>
            <a:r>
              <a:rPr lang="en-US" sz="2800" dirty="0" err="1" smtClean="0"/>
              <a:t>tekst</a:t>
            </a:r>
            <a:r>
              <a:rPr lang="en-US" sz="2800" dirty="0" smtClean="0"/>
              <a:t> </a:t>
            </a:r>
            <a:r>
              <a:rPr lang="en-US" sz="2800" dirty="0" err="1" smtClean="0"/>
              <a:t>iz</a:t>
            </a:r>
            <a:r>
              <a:rPr lang="en-US" sz="2800" dirty="0" smtClean="0"/>
              <a:t> </a:t>
            </a:r>
            <a:r>
              <a:rPr lang="en-US" sz="2800" dirty="0" err="1" smtClean="0"/>
              <a:t>izvora</a:t>
            </a:r>
            <a:r>
              <a:rPr lang="en-US" sz="2800" dirty="0" smtClean="0"/>
              <a:t> </a:t>
            </a:r>
            <a:r>
              <a:rPr lang="en-US" sz="2800" dirty="0" err="1" smtClean="0"/>
              <a:t>preformuli</a:t>
            </a:r>
            <a:r>
              <a:rPr lang="sr-Latn-RS" sz="2800" dirty="0" smtClean="0"/>
              <a:t>še, odnosno prepriča svojim rečima (parafrazira) ...</a:t>
            </a:r>
          </a:p>
          <a:p>
            <a:pPr>
              <a:buNone/>
            </a:pPr>
            <a:r>
              <a:rPr lang="sr-Latn-RS" sz="2800" dirty="0" smtClean="0"/>
              <a:t>... iako su korišćene nove reči ili  formulacije, budući da je ideja uzeta od drugog autora, potrebno je navesti izvor!</a:t>
            </a:r>
            <a:endParaRPr lang="en-US" sz="2800" dirty="0"/>
          </a:p>
        </p:txBody>
      </p:sp>
      <p:sp>
        <p:nvSpPr>
          <p:cNvPr id="4" name="Content Placeholder 3"/>
          <p:cNvSpPr>
            <a:spLocks noGrp="1"/>
          </p:cNvSpPr>
          <p:nvPr>
            <p:ph sz="half" idx="2"/>
          </p:nvPr>
        </p:nvSpPr>
        <p:spPr>
          <a:solidFill>
            <a:schemeClr val="accent5">
              <a:lumMod val="20000"/>
              <a:lumOff val="80000"/>
            </a:schemeClr>
          </a:solidFill>
        </p:spPr>
        <p:txBody>
          <a:bodyPr>
            <a:normAutofit fontScale="92500" lnSpcReduction="10000"/>
          </a:bodyPr>
          <a:lstStyle/>
          <a:p>
            <a:r>
              <a:rPr lang="sr-Latn-RS" dirty="0" smtClean="0"/>
              <a:t>Na primer:</a:t>
            </a:r>
          </a:p>
          <a:p>
            <a:pPr>
              <a:buNone/>
            </a:pPr>
            <a:r>
              <a:rPr lang="en-US" dirty="0" smtClean="0"/>
              <a:t>K</a:t>
            </a:r>
            <a:r>
              <a:rPr lang="sr-Latn-RS" dirty="0" smtClean="0"/>
              <a:t>ako </a:t>
            </a:r>
            <a:r>
              <a:rPr lang="sr-Latn-RS" i="1" dirty="0" smtClean="0"/>
              <a:t>...prezime autora... </a:t>
            </a:r>
            <a:r>
              <a:rPr lang="sr-Latn-RS" dirty="0" smtClean="0"/>
              <a:t>navodi... </a:t>
            </a:r>
            <a:r>
              <a:rPr lang="sr-Latn-RS" i="1" dirty="0" smtClean="0"/>
              <a:t>(izvor: </a:t>
            </a:r>
            <a:r>
              <a:rPr lang="en-US" i="1" dirty="0" err="1" smtClean="0"/>
              <a:t>najmanje</a:t>
            </a:r>
            <a:r>
              <a:rPr lang="en-US" i="1" dirty="0" smtClean="0"/>
              <a:t> P</a:t>
            </a:r>
            <a:r>
              <a:rPr lang="sr-Latn-RS" i="1" dirty="0" smtClean="0"/>
              <a:t>rezime </a:t>
            </a:r>
            <a:r>
              <a:rPr lang="sr-Latn-RS" i="1" dirty="0" smtClean="0"/>
              <a:t>autora, godina)</a:t>
            </a:r>
          </a:p>
          <a:p>
            <a:pPr>
              <a:buNone/>
            </a:pPr>
            <a:r>
              <a:rPr lang="sr-Latn-RS" dirty="0" smtClean="0"/>
              <a:t>Autor </a:t>
            </a:r>
            <a:r>
              <a:rPr lang="sr-Latn-RS" i="1" dirty="0" smtClean="0"/>
              <a:t>...prezime... </a:t>
            </a:r>
            <a:r>
              <a:rPr lang="sr-Latn-RS" dirty="0" smtClean="0"/>
              <a:t>smatra da... </a:t>
            </a:r>
            <a:r>
              <a:rPr lang="sr-Latn-RS" i="1" dirty="0" smtClean="0"/>
              <a:t>(izvor: </a:t>
            </a:r>
            <a:r>
              <a:rPr lang="en-US" i="1" dirty="0" err="1" smtClean="0"/>
              <a:t>najmanje</a:t>
            </a:r>
            <a:r>
              <a:rPr lang="en-US" i="1" dirty="0" smtClean="0"/>
              <a:t> </a:t>
            </a:r>
            <a:r>
              <a:rPr lang="sr-Latn-RS" i="1" dirty="0" smtClean="0"/>
              <a:t>Prezime </a:t>
            </a:r>
            <a:r>
              <a:rPr lang="sr-Latn-RS" i="1" dirty="0" smtClean="0"/>
              <a:t>autora, godina)</a:t>
            </a:r>
          </a:p>
          <a:p>
            <a:pPr>
              <a:buNone/>
            </a:pPr>
            <a:r>
              <a:rPr lang="sr-Latn-RS" dirty="0" smtClean="0"/>
              <a:t>ili: </a:t>
            </a:r>
          </a:p>
          <a:p>
            <a:pPr>
              <a:buNone/>
            </a:pPr>
            <a:r>
              <a:rPr lang="en-US" i="1" dirty="0" smtClean="0"/>
              <a:t>P</a:t>
            </a:r>
            <a:r>
              <a:rPr lang="sr-Latn-RS" i="1" dirty="0" smtClean="0"/>
              <a:t>repričana rečenica u celini ... </a:t>
            </a:r>
            <a:r>
              <a:rPr lang="sr-Latn-RS" dirty="0" smtClean="0"/>
              <a:t>(izvor: Prezime autora, godina)</a:t>
            </a:r>
          </a:p>
          <a:p>
            <a:pPr>
              <a:buNone/>
            </a:pPr>
            <a:endParaRPr lang="sr-Latn-R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lvl="0"/>
            <a:r>
              <a:rPr lang="sr-Latn-RS" sz="2800" dirty="0" smtClean="0"/>
              <a:t>Detaljnije uputstvo za pravilno navođenje literature naći ćete u priručnom materijalu </a:t>
            </a:r>
            <a:r>
              <a:rPr lang="sr-Latn-RS" sz="2800" i="1" dirty="0" smtClean="0"/>
              <a:t>Kako navodimo literaturu </a:t>
            </a:r>
            <a:r>
              <a:rPr lang="sr-Latn-RS" sz="2800" dirty="0" smtClean="0"/>
              <a:t>(u prilogu)!</a:t>
            </a:r>
            <a:endParaRPr lang="en-US" sz="2800" dirty="0" smtClean="0"/>
          </a:p>
          <a:p>
            <a:endParaRPr lang="en-US" dirty="0"/>
          </a:p>
        </p:txBody>
      </p:sp>
      <p:sp>
        <p:nvSpPr>
          <p:cNvPr id="4" name="Content Placeholder 3"/>
          <p:cNvSpPr>
            <a:spLocks noGrp="1"/>
          </p:cNvSpPr>
          <p:nvPr>
            <p:ph sz="half" idx="2"/>
          </p:nvPr>
        </p:nvSpPr>
        <p:spPr/>
        <p:txBody>
          <a:bodyPr/>
          <a:lstStyle/>
          <a:p>
            <a:r>
              <a:rPr lang="en-US" sz="2800" dirty="0" smtClean="0"/>
              <a:t>V</a:t>
            </a:r>
            <a:r>
              <a:rPr lang="sr-Latn-RS" sz="2800" dirty="0" smtClean="0"/>
              <a:t>iše o pravilima citiranja i parafraziranja  pronadjite u priručnicima u prilogu!</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Opis metodologije</a:t>
            </a:r>
            <a:endParaRPr lang="en-US" dirty="0"/>
          </a:p>
        </p:txBody>
      </p:sp>
      <p:sp>
        <p:nvSpPr>
          <p:cNvPr id="3" name="Content Placeholder 2"/>
          <p:cNvSpPr>
            <a:spLocks noGrp="1"/>
          </p:cNvSpPr>
          <p:nvPr>
            <p:ph idx="1"/>
          </p:nvPr>
        </p:nvSpPr>
        <p:spPr/>
        <p:txBody>
          <a:bodyPr/>
          <a:lstStyle/>
          <a:p>
            <a:r>
              <a:rPr lang="sr-Latn-RS" dirty="0" smtClean="0"/>
              <a:t>Cilj i zadaci istraživanja</a:t>
            </a:r>
          </a:p>
          <a:p>
            <a:r>
              <a:rPr lang="sr-Latn-RS" dirty="0" smtClean="0"/>
              <a:t>Opisane </a:t>
            </a:r>
            <a:r>
              <a:rPr lang="sr-Latn-RS" dirty="0"/>
              <a:t>metode i tehnike prikupljanja podataka</a:t>
            </a:r>
          </a:p>
          <a:p>
            <a:r>
              <a:rPr lang="sr-Latn-RS" dirty="0"/>
              <a:t>Procedura</a:t>
            </a:r>
          </a:p>
          <a:p>
            <a:r>
              <a:rPr lang="sr-Latn-RS" dirty="0"/>
              <a:t>Opis uzorka </a:t>
            </a:r>
            <a:r>
              <a:rPr lang="sr-Latn-RS" dirty="0" smtClean="0"/>
              <a:t>(programa</a:t>
            </a:r>
            <a:r>
              <a:rPr lang="sr-Latn-RS" dirty="0"/>
              <a:t>/ učenika/ testova znanja/ učeničkih radova/ nastavnika...)</a:t>
            </a:r>
          </a:p>
          <a:p>
            <a:r>
              <a:rPr lang="sr-Latn-RS" dirty="0"/>
              <a:t>Tehnike analize podataka</a:t>
            </a:r>
            <a:endParaRPr lang="en-US" dirty="0"/>
          </a:p>
        </p:txBody>
      </p:sp>
    </p:spTree>
    <p:extLst>
      <p:ext uri="{BB962C8B-B14F-4D97-AF65-F5344CB8AC3E}">
        <p14:creationId xmlns:p14="http://schemas.microsoft.com/office/powerpoint/2010/main" xmlns="" val="1276706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Rezultati</a:t>
            </a:r>
            <a:endParaRPr lang="en-US" dirty="0"/>
          </a:p>
        </p:txBody>
      </p:sp>
      <p:sp>
        <p:nvSpPr>
          <p:cNvPr id="3" name="Content Placeholder 2"/>
          <p:cNvSpPr>
            <a:spLocks noGrp="1"/>
          </p:cNvSpPr>
          <p:nvPr>
            <p:ph idx="1"/>
          </p:nvPr>
        </p:nvSpPr>
        <p:spPr/>
        <p:txBody>
          <a:bodyPr/>
          <a:lstStyle/>
          <a:p>
            <a:r>
              <a:rPr lang="sr-Latn-RS" dirty="0"/>
              <a:t>Prikazati glavne rezultate istraživanja logičnim redosledom </a:t>
            </a:r>
          </a:p>
          <a:p>
            <a:pPr lvl="1"/>
            <a:r>
              <a:rPr lang="sr-Latn-RS" dirty="0"/>
              <a:t>od odgovora na osnovna istraživačka pitanja, ka „sitnijim“ pitanjima</a:t>
            </a:r>
          </a:p>
          <a:p>
            <a:pPr lvl="1"/>
            <a:r>
              <a:rPr lang="sr-Latn-RS" dirty="0"/>
              <a:t>od kvantitativnog ka kvalitativnom ili naizmenično, prema istraživačkim pitanjima</a:t>
            </a:r>
          </a:p>
          <a:p>
            <a:r>
              <a:rPr lang="sr-Latn-RS" dirty="0"/>
              <a:t>Prikazati rezultate na najefektivniji način </a:t>
            </a:r>
          </a:p>
          <a:p>
            <a:pPr lvl="1"/>
            <a:r>
              <a:rPr lang="sr-Latn-RS" dirty="0"/>
              <a:t>kad god možete stavite tabelu ili grafikon, ali vodite računa da ne ponavljate iste informacije u tekstu i u tabelama/grafikonima</a:t>
            </a:r>
          </a:p>
          <a:p>
            <a:pPr lvl="1"/>
            <a:r>
              <a:rPr lang="sr-Latn-RS" dirty="0"/>
              <a:t>Osmislite kratak, jezgrovit naslov tabele/grafikona</a:t>
            </a:r>
          </a:p>
          <a:p>
            <a:pPr marL="457200" lvl="1" indent="0">
              <a:buNone/>
            </a:pPr>
            <a:endParaRPr lang="sr-Latn-RS" dirty="0"/>
          </a:p>
          <a:p>
            <a:endParaRPr lang="sr-Latn-RS" dirty="0"/>
          </a:p>
        </p:txBody>
      </p:sp>
    </p:spTree>
    <p:extLst>
      <p:ext uri="{BB962C8B-B14F-4D97-AF65-F5344CB8AC3E}">
        <p14:creationId xmlns:p14="http://schemas.microsoft.com/office/powerpoint/2010/main" xmlns="" val="10073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Diskusija</a:t>
            </a:r>
            <a:endParaRPr lang="en-US" dirty="0"/>
          </a:p>
        </p:txBody>
      </p:sp>
      <p:sp>
        <p:nvSpPr>
          <p:cNvPr id="3" name="Content Placeholder 2"/>
          <p:cNvSpPr>
            <a:spLocks noGrp="1"/>
          </p:cNvSpPr>
          <p:nvPr>
            <p:ph idx="1"/>
          </p:nvPr>
        </p:nvSpPr>
        <p:spPr>
          <a:xfrm>
            <a:off x="1295400" y="2432957"/>
            <a:ext cx="9883139" cy="3944983"/>
          </a:xfrm>
        </p:spPr>
        <p:txBody>
          <a:bodyPr>
            <a:normAutofit lnSpcReduction="10000"/>
          </a:bodyPr>
          <a:lstStyle/>
          <a:p>
            <a:r>
              <a:rPr lang="sr-Latn-RS" dirty="0"/>
              <a:t>Nekada sastavni deo prethodnog poglavlja – Rezultati i diskusija </a:t>
            </a:r>
          </a:p>
          <a:p>
            <a:r>
              <a:rPr lang="sr-Latn-RS" dirty="0"/>
              <a:t>Suština je u </a:t>
            </a:r>
            <a:r>
              <a:rPr lang="sr-Latn-RS" u="sng" dirty="0"/>
              <a:t>tumačenju</a:t>
            </a:r>
            <a:r>
              <a:rPr lang="sr-Latn-RS" dirty="0"/>
              <a:t> dobijenih rezultata</a:t>
            </a:r>
          </a:p>
          <a:p>
            <a:pPr lvl="1"/>
            <a:r>
              <a:rPr lang="sr-Latn-RS" dirty="0" smtClean="0"/>
              <a:t>Poveziva</a:t>
            </a:r>
            <a:r>
              <a:rPr lang="en-US" dirty="0" err="1" smtClean="0"/>
              <a:t>ti</a:t>
            </a:r>
            <a:r>
              <a:rPr lang="sr-Latn-RS" dirty="0" smtClean="0"/>
              <a:t> </a:t>
            </a:r>
            <a:r>
              <a:rPr lang="sr-Latn-RS" dirty="0"/>
              <a:t>sa nalazima ranijih </a:t>
            </a:r>
            <a:r>
              <a:rPr lang="sr-Latn-RS" dirty="0" smtClean="0"/>
              <a:t>istraživanja</a:t>
            </a:r>
            <a:endParaRPr lang="sr-Latn-RS" dirty="0"/>
          </a:p>
          <a:p>
            <a:pPr lvl="1"/>
            <a:r>
              <a:rPr lang="sr-Latn-RS" dirty="0" smtClean="0"/>
              <a:t>Poveziva</a:t>
            </a:r>
            <a:r>
              <a:rPr lang="en-US" dirty="0" err="1" smtClean="0"/>
              <a:t>ti</a:t>
            </a:r>
            <a:r>
              <a:rPr lang="sr-Latn-RS" dirty="0" smtClean="0"/>
              <a:t> sa poznatim </a:t>
            </a:r>
            <a:r>
              <a:rPr lang="sr-Latn-RS" dirty="0"/>
              <a:t>teorijama i modelima</a:t>
            </a:r>
          </a:p>
          <a:p>
            <a:pPr lvl="1"/>
            <a:r>
              <a:rPr lang="sr-Latn-RS" dirty="0" smtClean="0"/>
              <a:t>Poveziva</a:t>
            </a:r>
            <a:r>
              <a:rPr lang="en-US" dirty="0" err="1" smtClean="0"/>
              <a:t>ti</a:t>
            </a:r>
            <a:r>
              <a:rPr lang="sr-Latn-RS" dirty="0" smtClean="0"/>
              <a:t> </a:t>
            </a:r>
            <a:r>
              <a:rPr lang="sr-Latn-RS" dirty="0"/>
              <a:t>sa specifičnostima </a:t>
            </a:r>
            <a:r>
              <a:rPr lang="sr-Latn-RS" dirty="0" smtClean="0"/>
              <a:t>konteksta</a:t>
            </a:r>
            <a:r>
              <a:rPr lang="en-US" dirty="0" smtClean="0"/>
              <a:t> </a:t>
            </a:r>
            <a:r>
              <a:rPr lang="en-US" dirty="0" err="1" smtClean="0"/>
              <a:t>i</a:t>
            </a:r>
            <a:r>
              <a:rPr lang="en-US" dirty="0" smtClean="0"/>
              <a:t> </a:t>
            </a:r>
            <a:r>
              <a:rPr lang="sr-Latn-RS" dirty="0" smtClean="0"/>
              <a:t> </a:t>
            </a:r>
            <a:r>
              <a:rPr lang="sr-Latn-RS" dirty="0"/>
              <a:t>sa sopstvenim iskustvom </a:t>
            </a:r>
            <a:r>
              <a:rPr lang="sr-Latn-RS" dirty="0" smtClean="0"/>
              <a:t>(zapažanjima iz prakse)</a:t>
            </a:r>
            <a:endParaRPr lang="en-US" dirty="0" smtClean="0"/>
          </a:p>
          <a:p>
            <a:pPr lvl="1"/>
            <a:r>
              <a:rPr lang="en-US" dirty="0" err="1" smtClean="0"/>
              <a:t>Pove</a:t>
            </a:r>
            <a:r>
              <a:rPr lang="sr-Latn-RS" dirty="0" smtClean="0"/>
              <a:t>z</a:t>
            </a:r>
            <a:r>
              <a:rPr lang="en-US" dirty="0" err="1" smtClean="0"/>
              <a:t>ivati</a:t>
            </a:r>
            <a:r>
              <a:rPr lang="en-US" dirty="0" smtClean="0"/>
              <a:t> </a:t>
            </a:r>
            <a:r>
              <a:rPr lang="en-US" dirty="0" err="1" smtClean="0"/>
              <a:t>podatke</a:t>
            </a:r>
            <a:r>
              <a:rPr lang="en-US" dirty="0" smtClean="0"/>
              <a:t> </a:t>
            </a:r>
            <a:r>
              <a:rPr lang="en-US" dirty="0" err="1" smtClean="0"/>
              <a:t>dobijene</a:t>
            </a:r>
            <a:r>
              <a:rPr lang="en-US" dirty="0" smtClean="0"/>
              <a:t> u </a:t>
            </a:r>
            <a:r>
              <a:rPr lang="en-US" dirty="0" err="1" smtClean="0"/>
              <a:t>ovom</a:t>
            </a:r>
            <a:r>
              <a:rPr lang="en-US" dirty="0" smtClean="0"/>
              <a:t> </a:t>
            </a:r>
            <a:r>
              <a:rPr lang="en-US" dirty="0" err="1" smtClean="0"/>
              <a:t>istra</a:t>
            </a:r>
            <a:r>
              <a:rPr lang="sr-Latn-RS" dirty="0" smtClean="0"/>
              <a:t>ž</a:t>
            </a:r>
            <a:r>
              <a:rPr lang="en-US" dirty="0" err="1" smtClean="0"/>
              <a:t>ivanju</a:t>
            </a:r>
            <a:r>
              <a:rPr lang="sr-Latn-RS" dirty="0" smtClean="0"/>
              <a:t> kroz </a:t>
            </a:r>
            <a:r>
              <a:rPr lang="en-US" dirty="0" err="1" smtClean="0"/>
              <a:t>razli</a:t>
            </a:r>
            <a:r>
              <a:rPr lang="sr-Latn-RS" dirty="0" smtClean="0"/>
              <a:t>čite metode </a:t>
            </a:r>
          </a:p>
          <a:p>
            <a:pPr lvl="1"/>
            <a:r>
              <a:rPr lang="sr-Latn-RS" dirty="0" smtClean="0"/>
              <a:t>Važno </a:t>
            </a:r>
            <a:r>
              <a:rPr lang="sr-Latn-RS" dirty="0"/>
              <a:t>je pomeriti se od očiglednog i konkretnog ka integrisanom i </a:t>
            </a:r>
            <a:r>
              <a:rPr lang="sr-Latn-RS" dirty="0" smtClean="0"/>
              <a:t>apstraktnom!</a:t>
            </a:r>
            <a:endParaRPr lang="sr-Latn-RS" dirty="0"/>
          </a:p>
          <a:p>
            <a:r>
              <a:rPr lang="sr-Latn-RS" dirty="0"/>
              <a:t>Ali bez pretencioznosti!</a:t>
            </a:r>
          </a:p>
          <a:p>
            <a:pPr lvl="1"/>
            <a:r>
              <a:rPr lang="sr-Latn-RS" dirty="0" smtClean="0"/>
              <a:t>Moguća rešenja: „Može </a:t>
            </a:r>
            <a:r>
              <a:rPr lang="sr-Latn-RS" dirty="0"/>
              <a:t>se pretpostaviti...“, „Jedno od mogućih objašnjenja...“ i sl.</a:t>
            </a:r>
            <a:endParaRPr lang="en-US" dirty="0"/>
          </a:p>
        </p:txBody>
      </p:sp>
    </p:spTree>
    <p:extLst>
      <p:ext uri="{BB962C8B-B14F-4D97-AF65-F5344CB8AC3E}">
        <p14:creationId xmlns:p14="http://schemas.microsoft.com/office/powerpoint/2010/main" xmlns="" val="2754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Zaključci i preporuke</a:t>
            </a:r>
            <a:endParaRPr lang="en-US" dirty="0"/>
          </a:p>
        </p:txBody>
      </p:sp>
      <p:sp>
        <p:nvSpPr>
          <p:cNvPr id="3" name="Content Placeholder 2"/>
          <p:cNvSpPr>
            <a:spLocks noGrp="1"/>
          </p:cNvSpPr>
          <p:nvPr>
            <p:ph idx="1"/>
          </p:nvPr>
        </p:nvSpPr>
        <p:spPr/>
        <p:txBody>
          <a:bodyPr/>
          <a:lstStyle/>
          <a:p>
            <a:r>
              <a:rPr lang="sr-Latn-RS" dirty="0"/>
              <a:t>Iznose se najvažnija rešenja postavljenog problema, tj. odgovori na postavljena istraživačka pitanja</a:t>
            </a:r>
          </a:p>
          <a:p>
            <a:r>
              <a:rPr lang="sr-Latn-RS" dirty="0"/>
              <a:t>Ne iznose se novi podaci, već se prethodno </a:t>
            </a:r>
            <a:r>
              <a:rPr lang="sr-Latn-RS" u="sng" dirty="0"/>
              <a:t>sumira</a:t>
            </a:r>
          </a:p>
          <a:p>
            <a:r>
              <a:rPr lang="sr-Latn-RS" dirty="0"/>
              <a:t>Sadrži ideje za promenu prakse, završne refleksije i predloge u vezi sa prosvetnom regulativom, preispitivanje i razvijanje teorija relevantnih za rad nastavnika</a:t>
            </a:r>
            <a:r>
              <a:rPr lang="sr-Latn-RS" dirty="0" smtClean="0"/>
              <a:t>...</a:t>
            </a:r>
            <a:endParaRPr lang="en-US" dirty="0" smtClean="0"/>
          </a:p>
          <a:p>
            <a:r>
              <a:rPr lang="sr-Latn-RS" dirty="0" smtClean="0"/>
              <a:t>Ograničenja istraživanja i predlozi za buduća istraživanja</a:t>
            </a:r>
            <a:endParaRPr lang="en-US" dirty="0" smtClean="0"/>
          </a:p>
          <a:p>
            <a:endParaRPr lang="en-US" dirty="0"/>
          </a:p>
        </p:txBody>
      </p:sp>
    </p:spTree>
    <p:extLst>
      <p:ext uri="{BB962C8B-B14F-4D97-AF65-F5344CB8AC3E}">
        <p14:creationId xmlns:p14="http://schemas.microsoft.com/office/powerpoint/2010/main" xmlns="" val="5767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Refleksija i revizija</a:t>
            </a:r>
            <a:endParaRPr lang="en-US" dirty="0"/>
          </a:p>
        </p:txBody>
      </p:sp>
      <p:sp>
        <p:nvSpPr>
          <p:cNvPr id="3" name="Content Placeholder 2"/>
          <p:cNvSpPr>
            <a:spLocks noGrp="1"/>
          </p:cNvSpPr>
          <p:nvPr>
            <p:ph idx="1"/>
          </p:nvPr>
        </p:nvSpPr>
        <p:spPr/>
        <p:txBody>
          <a:bodyPr/>
          <a:lstStyle/>
          <a:p>
            <a:r>
              <a:rPr lang="sr-Latn-RS" dirty="0"/>
              <a:t>Stilska doterivanja – da bude jasno (ali uz zadržavanje naučnog stila), da „teče“, da bude tehnički sređeno</a:t>
            </a:r>
          </a:p>
          <a:p>
            <a:r>
              <a:rPr lang="sr-Latn-RS" dirty="0"/>
              <a:t>Usaglašavanje (teorijski uvod i diskusija, ciljevi i rezultati, ciljevi i preporuke, rezultati i preporuke)</a:t>
            </a:r>
          </a:p>
          <a:p>
            <a:r>
              <a:rPr lang="sr-Latn-RS" dirty="0"/>
              <a:t>Dodavanje novih ideja za interpretiranje, novih preporuka i </a:t>
            </a:r>
            <a:r>
              <a:rPr lang="sr-Latn-RS"/>
              <a:t>sl</a:t>
            </a:r>
            <a:r>
              <a:rPr lang="sr-Latn-RS" smtClean="0"/>
              <a:t>.</a:t>
            </a:r>
            <a:endParaRPr lang="sr-Latn-RS" dirty="0"/>
          </a:p>
        </p:txBody>
      </p:sp>
    </p:spTree>
    <p:extLst>
      <p:ext uri="{BB962C8B-B14F-4D97-AF65-F5344CB8AC3E}">
        <p14:creationId xmlns:p14="http://schemas.microsoft.com/office/powerpoint/2010/main" xmlns="" val="2697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Šta je master rad</a:t>
            </a:r>
            <a:endParaRPr lang="en-US" dirty="0"/>
          </a:p>
        </p:txBody>
      </p:sp>
      <p:sp>
        <p:nvSpPr>
          <p:cNvPr id="3" name="Content Placeholder 2"/>
          <p:cNvSpPr>
            <a:spLocks noGrp="1"/>
          </p:cNvSpPr>
          <p:nvPr>
            <p:ph idx="1"/>
          </p:nvPr>
        </p:nvSpPr>
        <p:spPr/>
        <p:txBody>
          <a:bodyPr/>
          <a:lstStyle/>
          <a:p>
            <a:r>
              <a:rPr lang="sr-Latn-RS" dirty="0"/>
              <a:t>Opširniji pisani rad u kome se obrađuje odabrana tema od značaja za rad nastavnika:</a:t>
            </a:r>
          </a:p>
          <a:p>
            <a:pPr lvl="1"/>
            <a:r>
              <a:rPr lang="sr-Latn-RS" dirty="0"/>
              <a:t>Analiza sekundarnih izvora, sinteza i kritičko preispitivanje podataka </a:t>
            </a:r>
          </a:p>
          <a:p>
            <a:pPr lvl="1"/>
            <a:r>
              <a:rPr lang="sr-Latn-RS" dirty="0"/>
              <a:t>Analiza podataka specijalno prikupljenih za potrebe mastrer rada, poređenje sa podacima iz sekundarnih izvora</a:t>
            </a:r>
          </a:p>
          <a:p>
            <a:r>
              <a:rPr lang="sr-Latn-RS" dirty="0"/>
              <a:t>30-50 str. teksta A4  formata proreda 1.5</a:t>
            </a:r>
            <a:endParaRPr lang="en-US" dirty="0"/>
          </a:p>
        </p:txBody>
      </p:sp>
      <p:sp>
        <p:nvSpPr>
          <p:cNvPr id="4" name="Star: 5 Points 3"/>
          <p:cNvSpPr/>
          <p:nvPr/>
        </p:nvSpPr>
        <p:spPr>
          <a:xfrm>
            <a:off x="8096250" y="4467212"/>
            <a:ext cx="3539159" cy="1489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t>Originalnost i doprinos</a:t>
            </a:r>
            <a:endParaRPr lang="en-US" dirty="0"/>
          </a:p>
        </p:txBody>
      </p:sp>
    </p:spTree>
    <p:extLst>
      <p:ext uri="{BB962C8B-B14F-4D97-AF65-F5344CB8AC3E}">
        <p14:creationId xmlns:p14="http://schemas.microsoft.com/office/powerpoint/2010/main" xmlns="" val="385573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Sažetak i ključne reči</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Max 1 strana</a:t>
            </a:r>
          </a:p>
          <a:p>
            <a:r>
              <a:rPr lang="sr-Latn-RS" dirty="0"/>
              <a:t>Cilj je upoznati čitaoca sa sadržinom rada, ciljevima, metodama, rezultatima i zaključcima, ali i pobuditi interesovanje za čitanje celog rada</a:t>
            </a:r>
          </a:p>
          <a:p>
            <a:r>
              <a:rPr lang="sr-Latn-RS" dirty="0"/>
              <a:t>Sažet, sa jasnim i jednostavnim rečenicama</a:t>
            </a:r>
          </a:p>
          <a:p>
            <a:endParaRPr lang="sr-Latn-RS" dirty="0"/>
          </a:p>
          <a:p>
            <a:r>
              <a:rPr lang="sr-Latn-RS" dirty="0"/>
              <a:t>Ključne reči – termini ili fraze </a:t>
            </a:r>
            <a:r>
              <a:rPr lang="en-US" dirty="0" err="1"/>
              <a:t>koje</a:t>
            </a:r>
            <a:r>
              <a:rPr lang="en-US" dirty="0"/>
              <a:t> </a:t>
            </a:r>
            <a:r>
              <a:rPr lang="en-US" dirty="0" err="1"/>
              <a:t>adekvatno</a:t>
            </a:r>
            <a:r>
              <a:rPr lang="en-US" dirty="0"/>
              <a:t> </a:t>
            </a:r>
            <a:r>
              <a:rPr lang="en-US" dirty="0" err="1"/>
              <a:t>predstavljaju</a:t>
            </a:r>
            <a:r>
              <a:rPr lang="en-US" dirty="0"/>
              <a:t> </a:t>
            </a:r>
            <a:r>
              <a:rPr lang="en-US" dirty="0" err="1"/>
              <a:t>sadr</a:t>
            </a:r>
            <a:r>
              <a:rPr lang="sr-Latn-RS" dirty="0"/>
              <a:t>ž</a:t>
            </a:r>
            <a:r>
              <a:rPr lang="en-US" dirty="0" err="1"/>
              <a:t>aj</a:t>
            </a:r>
            <a:r>
              <a:rPr lang="en-US" dirty="0"/>
              <a:t> </a:t>
            </a:r>
            <a:r>
              <a:rPr lang="en-US" dirty="0" err="1"/>
              <a:t>akademskog</a:t>
            </a:r>
            <a:r>
              <a:rPr lang="en-US" dirty="0"/>
              <a:t> </a:t>
            </a:r>
            <a:r>
              <a:rPr lang="en-US" dirty="0" err="1"/>
              <a:t>teksta</a:t>
            </a:r>
            <a:r>
              <a:rPr lang="en-US" dirty="0"/>
              <a:t> </a:t>
            </a:r>
            <a:r>
              <a:rPr lang="en-US" dirty="0" err="1"/>
              <a:t>za</a:t>
            </a:r>
            <a:r>
              <a:rPr lang="sr-Latn-RS" dirty="0"/>
              <a:t> </a:t>
            </a:r>
            <a:r>
              <a:rPr lang="en-US" dirty="0" err="1"/>
              <a:t>potrebe</a:t>
            </a:r>
            <a:r>
              <a:rPr lang="en-US" dirty="0"/>
              <a:t> </a:t>
            </a:r>
            <a:r>
              <a:rPr lang="en-US" dirty="0" err="1"/>
              <a:t>indeksiranja</a:t>
            </a:r>
            <a:r>
              <a:rPr lang="en-US" dirty="0"/>
              <a:t> </a:t>
            </a:r>
            <a:r>
              <a:rPr lang="en-US" dirty="0" err="1"/>
              <a:t>i</a:t>
            </a:r>
            <a:r>
              <a:rPr lang="en-US" dirty="0"/>
              <a:t> </a:t>
            </a:r>
            <a:r>
              <a:rPr lang="en-US" dirty="0" err="1"/>
              <a:t>pretra</a:t>
            </a:r>
            <a:r>
              <a:rPr lang="sr-Latn-RS" dirty="0"/>
              <a:t>ži</a:t>
            </a:r>
            <a:r>
              <a:rPr lang="en-US" dirty="0" err="1"/>
              <a:t>vanja</a:t>
            </a:r>
            <a:r>
              <a:rPr lang="en-US" dirty="0"/>
              <a:t> </a:t>
            </a:r>
            <a:br>
              <a:rPr lang="en-US" dirty="0"/>
            </a:br>
            <a:endParaRPr lang="en-US" dirty="0"/>
          </a:p>
        </p:txBody>
      </p:sp>
    </p:spTree>
    <p:extLst>
      <p:ext uri="{BB962C8B-B14F-4D97-AF65-F5344CB8AC3E}">
        <p14:creationId xmlns:p14="http://schemas.microsoft.com/office/powerpoint/2010/main" xmlns="" val="36522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Najvažniji elementi master rada</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Naslov </a:t>
            </a:r>
          </a:p>
          <a:p>
            <a:r>
              <a:rPr lang="sr-Latn-RS" dirty="0"/>
              <a:t>Sažetak i ključne </a:t>
            </a:r>
            <a:r>
              <a:rPr lang="sr-Latn-RS" dirty="0" smtClean="0"/>
              <a:t>reči</a:t>
            </a:r>
            <a:endParaRPr lang="sr-Latn-RS" dirty="0"/>
          </a:p>
          <a:p>
            <a:r>
              <a:rPr lang="sr-Latn-RS" dirty="0"/>
              <a:t>Uvod </a:t>
            </a:r>
          </a:p>
          <a:p>
            <a:r>
              <a:rPr lang="sr-Latn-RS" dirty="0"/>
              <a:t>Teorijski deo istraživanja</a:t>
            </a:r>
          </a:p>
          <a:p>
            <a:r>
              <a:rPr lang="sr-Latn-RS" dirty="0"/>
              <a:t>Opis metodologije</a:t>
            </a:r>
          </a:p>
          <a:p>
            <a:r>
              <a:rPr lang="sr-Latn-RS" dirty="0"/>
              <a:t>Rezultati i diskusija</a:t>
            </a:r>
          </a:p>
          <a:p>
            <a:r>
              <a:rPr lang="sr-Latn-RS" dirty="0"/>
              <a:t>Zaključci i preporuke</a:t>
            </a:r>
          </a:p>
          <a:p>
            <a:endParaRPr lang="sr-Latn-RS" dirty="0"/>
          </a:p>
        </p:txBody>
      </p:sp>
    </p:spTree>
    <p:extLst>
      <p:ext uri="{BB962C8B-B14F-4D97-AF65-F5344CB8AC3E}">
        <p14:creationId xmlns:p14="http://schemas.microsoft.com/office/powerpoint/2010/main" xmlns="" val="2313676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Naslov</a:t>
            </a:r>
            <a:endParaRPr lang="en-US" dirty="0"/>
          </a:p>
        </p:txBody>
      </p:sp>
      <p:sp>
        <p:nvSpPr>
          <p:cNvPr id="3" name="Content Placeholder 2"/>
          <p:cNvSpPr>
            <a:spLocks noGrp="1"/>
          </p:cNvSpPr>
          <p:nvPr>
            <p:ph idx="1"/>
          </p:nvPr>
        </p:nvSpPr>
        <p:spPr/>
        <p:txBody>
          <a:bodyPr/>
          <a:lstStyle/>
          <a:p>
            <a:r>
              <a:rPr lang="sr-Latn-RS" dirty="0"/>
              <a:t>Obuhvata glavnu ideju rada</a:t>
            </a:r>
          </a:p>
          <a:p>
            <a:r>
              <a:rPr lang="sr-Latn-RS" dirty="0"/>
              <a:t>Jasan</a:t>
            </a:r>
          </a:p>
          <a:p>
            <a:r>
              <a:rPr lang="sr-Latn-RS" dirty="0"/>
              <a:t>Jednoznačan</a:t>
            </a:r>
          </a:p>
          <a:p>
            <a:r>
              <a:rPr lang="sr-Latn-RS" dirty="0"/>
              <a:t>Operacionalizovan</a:t>
            </a:r>
            <a:endParaRPr lang="en-US" dirty="0"/>
          </a:p>
        </p:txBody>
      </p:sp>
    </p:spTree>
    <p:extLst>
      <p:ext uri="{BB962C8B-B14F-4D97-AF65-F5344CB8AC3E}">
        <p14:creationId xmlns:p14="http://schemas.microsoft.com/office/powerpoint/2010/main" xmlns="" val="4243402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Potraga za informacijama</a:t>
            </a:r>
            <a:endParaRPr lang="en-US" dirty="0"/>
          </a:p>
        </p:txBody>
      </p:sp>
      <p:sp>
        <p:nvSpPr>
          <p:cNvPr id="3" name="Content Placeholder 2"/>
          <p:cNvSpPr>
            <a:spLocks noGrp="1"/>
          </p:cNvSpPr>
          <p:nvPr>
            <p:ph idx="1"/>
          </p:nvPr>
        </p:nvSpPr>
        <p:spPr>
          <a:xfrm>
            <a:off x="1295401" y="2556932"/>
            <a:ext cx="9601196" cy="3615268"/>
          </a:xfrm>
        </p:spPr>
        <p:txBody>
          <a:bodyPr>
            <a:normAutofit fontScale="92500" lnSpcReduction="10000"/>
          </a:bodyPr>
          <a:lstStyle/>
          <a:p>
            <a:r>
              <a:rPr lang="sr-Latn-RS" dirty="0"/>
              <a:t>Biblioteka i internet – pretraga po ključnim rečima i/ili autorima</a:t>
            </a:r>
          </a:p>
          <a:p>
            <a:pPr lvl="1"/>
            <a:r>
              <a:rPr lang="sr-Latn-RS" dirty="0"/>
              <a:t>Krenite od najuticajnih i najznačajnijih autora</a:t>
            </a:r>
          </a:p>
          <a:p>
            <a:pPr lvl="1"/>
            <a:r>
              <a:rPr lang="sr-Latn-RS" dirty="0"/>
              <a:t>Krenite od preglednih radova</a:t>
            </a:r>
          </a:p>
          <a:p>
            <a:pPr lvl="1"/>
            <a:r>
              <a:rPr lang="sr-Latn-RS" dirty="0"/>
              <a:t>Birajte „svežu“ literaturu (izuzetak su klasična dela)</a:t>
            </a:r>
          </a:p>
          <a:p>
            <a:pPr lvl="1"/>
            <a:r>
              <a:rPr lang="sr-Latn-RS" dirty="0"/>
              <a:t>Budite kritični prema izvorima</a:t>
            </a:r>
          </a:p>
          <a:p>
            <a:r>
              <a:rPr lang="sr-Latn-RS" dirty="0"/>
              <a:t>Čitanje, ali i beleženje </a:t>
            </a:r>
          </a:p>
          <a:p>
            <a:pPr lvl="1"/>
            <a:r>
              <a:rPr lang="sr-Latn-RS" dirty="0"/>
              <a:t>Markirajte glavne ideje ili ih zabeležite u novi dokument</a:t>
            </a:r>
          </a:p>
          <a:p>
            <a:pPr lvl="1"/>
            <a:r>
              <a:rPr lang="sr-Latn-RS" dirty="0"/>
              <a:t>Zapišite referencu (ili bar ime autora i godinu, web stranicu)</a:t>
            </a:r>
          </a:p>
          <a:p>
            <a:pPr lvl="1"/>
            <a:r>
              <a:rPr lang="sr-Latn-RS" dirty="0"/>
              <a:t>Pribeležite vaše ideje, asocijacije, nedoumice...</a:t>
            </a:r>
            <a:endParaRPr lang="en-US" dirty="0"/>
          </a:p>
        </p:txBody>
      </p:sp>
    </p:spTree>
    <p:extLst>
      <p:ext uri="{BB962C8B-B14F-4D97-AF65-F5344CB8AC3E}">
        <p14:creationId xmlns:p14="http://schemas.microsoft.com/office/powerpoint/2010/main" xmlns="" val="396045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Teorijski uvod</a:t>
            </a:r>
            <a:endParaRPr lang="en-US" dirty="0"/>
          </a:p>
        </p:txBody>
      </p:sp>
      <p:sp>
        <p:nvSpPr>
          <p:cNvPr id="3" name="Content Placeholder 2"/>
          <p:cNvSpPr>
            <a:spLocks noGrp="1"/>
          </p:cNvSpPr>
          <p:nvPr>
            <p:ph idx="1"/>
          </p:nvPr>
        </p:nvSpPr>
        <p:spPr>
          <a:xfrm>
            <a:off x="1143000" y="2495550"/>
            <a:ext cx="9982200" cy="3752850"/>
          </a:xfrm>
        </p:spPr>
        <p:txBody>
          <a:bodyPr>
            <a:normAutofit fontScale="47500" lnSpcReduction="20000"/>
          </a:bodyPr>
          <a:lstStyle/>
          <a:p>
            <a:r>
              <a:rPr lang="sr-Latn-RS" sz="4000" dirty="0"/>
              <a:t>Na jasan i koncizan način opisati temu rada i motivaciju za bavljenje temom</a:t>
            </a:r>
            <a:endParaRPr lang="sr-Latn-RS" sz="3400" dirty="0"/>
          </a:p>
          <a:p>
            <a:pPr lvl="1"/>
            <a:r>
              <a:rPr lang="sr-Latn-RS" sz="2500" dirty="0"/>
              <a:t>Zaintrigirajte čitaoca!</a:t>
            </a:r>
          </a:p>
          <a:p>
            <a:r>
              <a:rPr lang="sr-Latn-RS" sz="4000" dirty="0"/>
              <a:t>Objasniti glavne pojmove i teorije</a:t>
            </a:r>
          </a:p>
          <a:p>
            <a:pPr lvl="1"/>
            <a:r>
              <a:rPr lang="sr-Latn-RS" sz="2700" dirty="0"/>
              <a:t>Od opšteg ka pojedinačnom (ali ne preopšte!)</a:t>
            </a:r>
          </a:p>
          <a:p>
            <a:pPr lvl="1"/>
            <a:r>
              <a:rPr lang="sr-Latn-RS" sz="2700" dirty="0"/>
              <a:t>Uvek se pitajte šta je od suštinskog značaja, a šta je previše „periferno“</a:t>
            </a:r>
          </a:p>
          <a:p>
            <a:pPr lvl="1"/>
            <a:r>
              <a:rPr lang="sr-Latn-RS" sz="2700" dirty="0"/>
              <a:t>Ako treba, uvedite podnaslove, ali povezujte celine</a:t>
            </a:r>
          </a:p>
          <a:p>
            <a:pPr lvl="1"/>
            <a:r>
              <a:rPr lang="sr-Latn-RS" sz="2700" dirty="0"/>
              <a:t>Tekst treba da „teče“</a:t>
            </a:r>
          </a:p>
          <a:p>
            <a:pPr lvl="1"/>
            <a:r>
              <a:rPr lang="sr-Latn-RS" sz="2700" dirty="0"/>
              <a:t>Ispravno citirajte autore (ako preuzimate čitave rečenice, neophodni su i navodnici i broj strane)</a:t>
            </a:r>
          </a:p>
          <a:p>
            <a:pPr lvl="1"/>
            <a:r>
              <a:rPr lang="sr-Latn-RS" sz="2700" dirty="0"/>
              <a:t>Ne popisujte pojedinačne nalaze, već sumirajte</a:t>
            </a:r>
          </a:p>
          <a:p>
            <a:pPr lvl="1"/>
            <a:r>
              <a:rPr lang="sr-Latn-RS" sz="2700" dirty="0"/>
              <a:t>Ne predstavljajte teorije u celosti, već prepričajte ključne elemente</a:t>
            </a:r>
          </a:p>
          <a:p>
            <a:pPr lvl="1"/>
            <a:r>
              <a:rPr lang="sr-Latn-RS" sz="2700" dirty="0"/>
              <a:t>Vraćajte se tekstu i glancajte ga!</a:t>
            </a:r>
          </a:p>
          <a:p>
            <a:r>
              <a:rPr lang="sr-Latn-RS" sz="4000" dirty="0"/>
              <a:t>Objasniti istraživačke ciljeve i probleme</a:t>
            </a:r>
          </a:p>
          <a:p>
            <a:endParaRPr lang="en-US" dirty="0"/>
          </a:p>
        </p:txBody>
      </p:sp>
      <p:sp>
        <p:nvSpPr>
          <p:cNvPr id="4" name="Rectangle: Rounded Corners 3"/>
          <p:cNvSpPr/>
          <p:nvPr/>
        </p:nvSpPr>
        <p:spPr>
          <a:xfrm>
            <a:off x="9067800" y="2495551"/>
            <a:ext cx="1828798" cy="866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a:t>Šta je problem i zašto je to važno?</a:t>
            </a:r>
            <a:endParaRPr lang="en-US" sz="1600" dirty="0"/>
          </a:p>
        </p:txBody>
      </p:sp>
      <p:sp>
        <p:nvSpPr>
          <p:cNvPr id="5" name="Rectangle: Rounded Corners 4"/>
          <p:cNvSpPr/>
          <p:nvPr/>
        </p:nvSpPr>
        <p:spPr>
          <a:xfrm>
            <a:off x="9067800" y="3657601"/>
            <a:ext cx="1828798" cy="1104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a:t>Kako se definiše problem i šta su drugi rekli o njemu?</a:t>
            </a:r>
            <a:endParaRPr lang="en-US" sz="1600" dirty="0"/>
          </a:p>
        </p:txBody>
      </p:sp>
      <p:sp>
        <p:nvSpPr>
          <p:cNvPr id="6" name="Rectangle: Rounded Corners 5"/>
          <p:cNvSpPr/>
          <p:nvPr/>
        </p:nvSpPr>
        <p:spPr>
          <a:xfrm>
            <a:off x="9067800" y="5086345"/>
            <a:ext cx="1828798" cy="116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a:t>Na koji način ja gledam na problem i šta još želim da saznam?</a:t>
            </a:r>
            <a:endParaRPr lang="en-US" sz="1600" dirty="0"/>
          </a:p>
        </p:txBody>
      </p:sp>
      <p:sp>
        <p:nvSpPr>
          <p:cNvPr id="7" name="Arrow: Down 6"/>
          <p:cNvSpPr/>
          <p:nvPr/>
        </p:nvSpPr>
        <p:spPr>
          <a:xfrm>
            <a:off x="9896473" y="3371851"/>
            <a:ext cx="171451" cy="2762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p:cNvSpPr/>
          <p:nvPr/>
        </p:nvSpPr>
        <p:spPr>
          <a:xfrm>
            <a:off x="9896473" y="4781547"/>
            <a:ext cx="171451" cy="28575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6644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14400"/>
            <a:ext cx="9601196" cy="1485900"/>
          </a:xfrm>
        </p:spPr>
        <p:txBody>
          <a:bodyPr>
            <a:noAutofit/>
          </a:bodyPr>
          <a:lstStyle/>
          <a:p>
            <a:r>
              <a:rPr lang="sr-Latn-RS" sz="3600" b="1" i="1" dirty="0" smtClean="0"/>
              <a:t>Pri svakom pisanju, a to je naročito vidljivo u teorijskom delu rada, neophodno je </a:t>
            </a:r>
            <a:br>
              <a:rPr lang="sr-Latn-RS" sz="3600" b="1" i="1" dirty="0" smtClean="0"/>
            </a:br>
            <a:r>
              <a:rPr lang="sr-Latn-RS" sz="3600" b="1" i="1" dirty="0" smtClean="0"/>
              <a:t>pridržavati se pravila akademskog pisanja!</a:t>
            </a:r>
            <a:endParaRPr lang="en-US" sz="3600" b="1" i="1" dirty="0"/>
          </a:p>
        </p:txBody>
      </p:sp>
      <p:sp>
        <p:nvSpPr>
          <p:cNvPr id="3" name="Content Placeholder 2"/>
          <p:cNvSpPr>
            <a:spLocks noGrp="1"/>
          </p:cNvSpPr>
          <p:nvPr>
            <p:ph sz="half" idx="1"/>
          </p:nvPr>
        </p:nvSpPr>
        <p:spPr>
          <a:xfrm>
            <a:off x="1298448" y="2560320"/>
            <a:ext cx="4138966" cy="3310128"/>
          </a:xfrm>
        </p:spPr>
        <p:txBody>
          <a:bodyPr>
            <a:normAutofit lnSpcReduction="10000"/>
          </a:bodyPr>
          <a:lstStyle/>
          <a:p>
            <a:pPr>
              <a:buNone/>
            </a:pPr>
            <a:endParaRPr lang="sr-Latn-RS" dirty="0"/>
          </a:p>
          <a:p>
            <a:endParaRPr lang="en-US" dirty="0"/>
          </a:p>
        </p:txBody>
      </p:sp>
      <p:sp>
        <p:nvSpPr>
          <p:cNvPr id="6" name="Content Placeholder 5"/>
          <p:cNvSpPr>
            <a:spLocks noGrp="1"/>
          </p:cNvSpPr>
          <p:nvPr>
            <p:ph sz="half" idx="2"/>
          </p:nvPr>
        </p:nvSpPr>
        <p:spPr/>
        <p:txBody>
          <a:bodyPr>
            <a:normAutofit lnSpcReduction="10000"/>
          </a:bodyPr>
          <a:lstStyle/>
          <a:p>
            <a:r>
              <a:rPr lang="en-US" sz="3200" dirty="0" smtClean="0"/>
              <a:t>K</a:t>
            </a:r>
            <a:r>
              <a:rPr lang="sr-Latn-RS" sz="3200" dirty="0" smtClean="0"/>
              <a:t>ako navoditi literaturu na kraju teksta</a:t>
            </a:r>
          </a:p>
          <a:p>
            <a:r>
              <a:rPr lang="sr-Latn-RS" sz="3200" dirty="0" smtClean="0"/>
              <a:t>Kako navoditi literaturu u tekstu</a:t>
            </a:r>
          </a:p>
          <a:p>
            <a:r>
              <a:rPr lang="sr-Latn-RS" sz="3200" dirty="0" smtClean="0"/>
              <a:t>Kako koristiti ideje drugih autora</a:t>
            </a:r>
            <a:endParaRPr lang="en-US" sz="3200" dirty="0" smtClean="0"/>
          </a:p>
          <a:p>
            <a:endParaRPr lang="en-US" dirty="0"/>
          </a:p>
        </p:txBody>
      </p:sp>
      <p:sp>
        <p:nvSpPr>
          <p:cNvPr id="4" name="Rectangle 3"/>
          <p:cNvSpPr/>
          <p:nvPr/>
        </p:nvSpPr>
        <p:spPr>
          <a:xfrm>
            <a:off x="1289958" y="2967334"/>
            <a:ext cx="4653642" cy="1569660"/>
          </a:xfrm>
          <a:prstGeom prst="rect">
            <a:avLst/>
          </a:prstGeom>
        </p:spPr>
        <p:txBody>
          <a:bodyPr wrap="square">
            <a:spAutoFit/>
          </a:bodyPr>
          <a:lstStyle/>
          <a:p>
            <a:r>
              <a:rPr lang="sr-Latn-RS" sz="3200" dirty="0" smtClean="0"/>
              <a:t>Šta treba da znamo u vezi s korišćenjem literature? Kako izbeći plagijarizam?</a:t>
            </a:r>
          </a:p>
        </p:txBody>
      </p:sp>
    </p:spTree>
    <p:extLst>
      <p:ext uri="{BB962C8B-B14F-4D97-AF65-F5344CB8AC3E}">
        <p14:creationId xmlns:p14="http://schemas.microsoft.com/office/powerpoint/2010/main" xmlns="" val="188107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smtClean="0"/>
              <a:t>Kako izbeći plagijarizam</a:t>
            </a:r>
            <a:endParaRPr lang="en-US" b="1" dirty="0"/>
          </a:p>
        </p:txBody>
      </p:sp>
      <p:sp>
        <p:nvSpPr>
          <p:cNvPr id="4" name="Text Placeholder 3"/>
          <p:cNvSpPr>
            <a:spLocks noGrp="1"/>
          </p:cNvSpPr>
          <p:nvPr>
            <p:ph type="body" idx="1"/>
          </p:nvPr>
        </p:nvSpPr>
        <p:spPr>
          <a:xfrm>
            <a:off x="1295399" y="2658533"/>
            <a:ext cx="9546771" cy="576262"/>
          </a:xfrm>
        </p:spPr>
        <p:txBody>
          <a:bodyPr/>
          <a:lstStyle/>
          <a:p>
            <a:r>
              <a:rPr lang="sr-Latn-RS" dirty="0" smtClean="0"/>
              <a:t>Zadatak: Gde Vi podvlačite crtu?</a:t>
            </a:r>
            <a:endParaRPr lang="en-US" dirty="0"/>
          </a:p>
        </p:txBody>
      </p:sp>
      <p:sp>
        <p:nvSpPr>
          <p:cNvPr id="3" name="Content Placeholder 2"/>
          <p:cNvSpPr>
            <a:spLocks noGrp="1"/>
          </p:cNvSpPr>
          <p:nvPr>
            <p:ph sz="half" idx="2"/>
          </p:nvPr>
        </p:nvSpPr>
        <p:spPr/>
        <p:txBody>
          <a:bodyPr>
            <a:normAutofit/>
          </a:bodyPr>
          <a:lstStyle/>
          <a:p>
            <a:r>
              <a:rPr lang="sr-Latn-RS" dirty="0" smtClean="0"/>
              <a:t>Otvorite radni materijal </a:t>
            </a:r>
            <a:r>
              <a:rPr lang="sr-Latn-RS" i="1" dirty="0" smtClean="0"/>
              <a:t>Šta je plagijat</a:t>
            </a:r>
            <a:r>
              <a:rPr lang="sr-Latn-RS" dirty="0" smtClean="0"/>
              <a:t> (u prilogu)</a:t>
            </a:r>
          </a:p>
          <a:p>
            <a:r>
              <a:rPr lang="sr-Latn-RS" dirty="0" smtClean="0"/>
              <a:t>Pre prelaska na sledeći slajd, odgovorite na pitanje!</a:t>
            </a:r>
            <a:endParaRPr lang="en-US" dirty="0"/>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r>
              <a:rPr lang="sr-Latn-RS" dirty="0" smtClean="0"/>
              <a:t>Na radnom materijalu </a:t>
            </a:r>
            <a:r>
              <a:rPr lang="sr-Latn-RS" i="1" dirty="0" smtClean="0"/>
              <a:t>Šta je plagijat </a:t>
            </a:r>
            <a:r>
              <a:rPr lang="sr-Latn-RS" dirty="0" smtClean="0"/>
              <a:t>navedena su različita određenja plagijata.</a:t>
            </a:r>
          </a:p>
          <a:p>
            <a:r>
              <a:rPr lang="sr-Latn-RS" dirty="0" smtClean="0"/>
              <a:t>Šta od navedenog je, po Vašem mišljenju, plagijat - odnosno gde Vi podvlačite crtu?</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
            </a:r>
            <a:br>
              <a:rPr lang="en-US" dirty="0" smtClean="0"/>
            </a:br>
            <a:r>
              <a:rPr lang="sr-Latn-RS" dirty="0" smtClean="0"/>
              <a:t>Šta je </a:t>
            </a:r>
            <a:r>
              <a:rPr lang="en-US" dirty="0" err="1" smtClean="0"/>
              <a:t>plagija</a:t>
            </a:r>
            <a:r>
              <a:rPr lang="sr-Latn-RS" dirty="0" smtClean="0"/>
              <a:t>t?</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609600" y="1861457"/>
            <a:ext cx="10972800" cy="4264707"/>
          </a:xfrm>
        </p:spPr>
        <p:txBody>
          <a:bodyPr>
            <a:normAutofit/>
          </a:bodyPr>
          <a:lstStyle/>
          <a:p>
            <a:pPr>
              <a:buNone/>
            </a:pPr>
            <a:endParaRPr lang="en-US" dirty="0" smtClean="0"/>
          </a:p>
          <a:p>
            <a:pPr>
              <a:buNone/>
            </a:pPr>
            <a:r>
              <a:rPr lang="sr-Latn-RS" dirty="0" smtClean="0"/>
              <a:t>Gde ja podvlačim crtu?</a:t>
            </a:r>
          </a:p>
        </p:txBody>
      </p:sp>
      <p:sp>
        <p:nvSpPr>
          <p:cNvPr id="4" name="Rechthoek 1"/>
          <p:cNvSpPr/>
          <p:nvPr/>
        </p:nvSpPr>
        <p:spPr>
          <a:xfrm>
            <a:off x="0" y="6013450"/>
            <a:ext cx="12192000" cy="844550"/>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56322" name="Picture 2" descr="C:\Program Files\Microsoft Office\MEDIA\CAGCAT10\j0158007.wmf"/>
          <p:cNvPicPr>
            <a:picLocks noChangeAspect="1" noChangeArrowheads="1"/>
          </p:cNvPicPr>
          <p:nvPr/>
        </p:nvPicPr>
        <p:blipFill>
          <a:blip r:embed="rId2"/>
          <a:srcRect/>
          <a:stretch>
            <a:fillRect/>
          </a:stretch>
        </p:blipFill>
        <p:spPr bwMode="auto">
          <a:xfrm>
            <a:off x="3049829" y="3160167"/>
            <a:ext cx="6092343" cy="537667"/>
          </a:xfrm>
          <a:prstGeom prst="rect">
            <a:avLst/>
          </a:prstGeom>
          <a:noFill/>
        </p:spPr>
      </p:pic>
      <p:pic>
        <p:nvPicPr>
          <p:cNvPr id="56323" name="Picture 3" descr="C:\Users\korisnik\Desktop\train\moja priprema\stock-vector-girl-painting-blank-whiteboard-110751407.jpg"/>
          <p:cNvPicPr>
            <a:picLocks noChangeAspect="1" noChangeArrowheads="1"/>
          </p:cNvPicPr>
          <p:nvPr/>
        </p:nvPicPr>
        <p:blipFill>
          <a:blip r:embed="rId3"/>
          <a:srcRect/>
          <a:stretch>
            <a:fillRect/>
          </a:stretch>
        </p:blipFill>
        <p:spPr bwMode="auto">
          <a:xfrm>
            <a:off x="8432801" y="3657600"/>
            <a:ext cx="3483428" cy="2438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569</TotalTime>
  <Words>1307</Words>
  <Application>Microsoft Office PowerPoint</Application>
  <PresentationFormat>Custom</PresentationFormat>
  <Paragraphs>136</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Veštine akademskog pisanja</vt:lpstr>
      <vt:lpstr>Šta je master rad</vt:lpstr>
      <vt:lpstr>Najvažniji elementi master rada</vt:lpstr>
      <vt:lpstr>Naslov</vt:lpstr>
      <vt:lpstr>Potraga za informacijama</vt:lpstr>
      <vt:lpstr>Teorijski uvod</vt:lpstr>
      <vt:lpstr>Pri svakom pisanju, a to je naročito vidljivo u teorijskom delu rada, neophodno je  pridržavati se pravila akademskog pisanja!</vt:lpstr>
      <vt:lpstr>Kako izbeći plagijarizam</vt:lpstr>
      <vt:lpstr>  Šta je plagijat?  </vt:lpstr>
      <vt:lpstr>Osvrt na aktivnost!</vt:lpstr>
      <vt:lpstr>Kako navoditi literaturu</vt:lpstr>
      <vt:lpstr>Citiranje</vt:lpstr>
      <vt:lpstr>Parafraziranje</vt:lpstr>
      <vt:lpstr>Slide 14</vt:lpstr>
      <vt:lpstr>Opis metodologije</vt:lpstr>
      <vt:lpstr>Rezultati</vt:lpstr>
      <vt:lpstr>Diskusija</vt:lpstr>
      <vt:lpstr>Zaključci i preporuke</vt:lpstr>
      <vt:lpstr>Refleksija i revizija</vt:lpstr>
      <vt:lpstr>Sažetak i ključne reči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Veštine akademskog pisanja</dc:title>
  <dc:creator>Natasa Simic</dc:creator>
  <cp:lastModifiedBy>korisnik</cp:lastModifiedBy>
  <cp:revision>30</cp:revision>
  <dcterms:created xsi:type="dcterms:W3CDTF">2017-05-13T11:00:07Z</dcterms:created>
  <dcterms:modified xsi:type="dcterms:W3CDTF">2020-03-17T15:55:10Z</dcterms:modified>
</cp:coreProperties>
</file>