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</p:sldIdLst>
  <p:sldSz cy="6858000" cx="12192000"/>
  <p:notesSz cx="6858000" cy="9144000"/>
  <p:embeddedFontLst>
    <p:embeddedFont>
      <p:font typeface="Cambria Math"/>
      <p:regular r:id="rId59"/>
    </p:embeddedFont>
    <p:embeddedFont>
      <p:font typeface="Century Gothic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4" roundtripDataSignature="AMtx7mgR/WuUZMMBusOBwz1S8ZK8iiBS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CenturyGothic-italic.fntdata"/><Relationship Id="rId61" Type="http://schemas.openxmlformats.org/officeDocument/2006/relationships/font" Target="fonts/CenturyGothic-bold.fntdata"/><Relationship Id="rId20" Type="http://schemas.openxmlformats.org/officeDocument/2006/relationships/slide" Target="slides/slide16.xml"/><Relationship Id="rId64" Type="http://customschemas.google.com/relationships/presentationmetadata" Target="metadata"/><Relationship Id="rId63" Type="http://schemas.openxmlformats.org/officeDocument/2006/relationships/font" Target="fonts/CenturyGothic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CenturyGothic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CambriaMath-regular.fntdata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65.png"/><Relationship Id="rId5" Type="http://schemas.openxmlformats.org/officeDocument/2006/relationships/image" Target="../media/image18.png"/><Relationship Id="rId6" Type="http://schemas.openxmlformats.org/officeDocument/2006/relationships/image" Target="../media/image23.jpg"/><Relationship Id="rId7" Type="http://schemas.openxmlformats.org/officeDocument/2006/relationships/image" Target="../media/image21.jpg"/><Relationship Id="rId8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view.genial.ly/5ead4884eacf4c0d671699c6/game-perfekt-brettspiel" TargetMode="External"/><Relationship Id="rId4" Type="http://schemas.openxmlformats.org/officeDocument/2006/relationships/image" Target="../media/image5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sr.padlet.com/katarinakrzelj/sgi4zoittv5cf67k" TargetMode="External"/><Relationship Id="rId4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5" Type="http://schemas.openxmlformats.org/officeDocument/2006/relationships/image" Target="../media/image6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</a:pPr>
            <a:r>
              <a:rPr lang="de-DE">
                <a:latin typeface="Century Gothic"/>
                <a:ea typeface="Century Gothic"/>
                <a:cs typeface="Century Gothic"/>
                <a:sym typeface="Century Gothic"/>
              </a:rPr>
              <a:t>Deutsch 1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de-DE" sz="3600"/>
              <a:t>Oktober 2021</a:t>
            </a:r>
            <a:endParaRPr sz="3600"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689" y="539495"/>
            <a:ext cx="2030568" cy="2443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015330"/>
            <a:ext cx="4953000" cy="39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2134393"/>
            <a:ext cx="4943475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0"/>
          <p:cNvSpPr/>
          <p:nvPr>
            <p:ph type="title"/>
          </p:nvPr>
        </p:nvSpPr>
        <p:spPr>
          <a:xfrm>
            <a:off x="838200" y="365125"/>
            <a:ext cx="10515600" cy="92417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Hilfsverben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8501" y="1238358"/>
            <a:ext cx="7254997" cy="535446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1"/>
          <p:cNvSpPr/>
          <p:nvPr>
            <p:ph type="title"/>
          </p:nvPr>
        </p:nvSpPr>
        <p:spPr>
          <a:xfrm>
            <a:off x="838200" y="365125"/>
            <a:ext cx="10515600" cy="622427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Präsens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"/>
          <p:cNvSpPr txBox="1"/>
          <p:nvPr>
            <p:ph idx="1" type="body"/>
          </p:nvPr>
        </p:nvSpPr>
        <p:spPr>
          <a:xfrm>
            <a:off x="838200" y="1572768"/>
            <a:ext cx="10515600" cy="460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https://learningapps.org/3250873</a:t>
            </a:r>
            <a:endParaRPr/>
          </a:p>
        </p:txBody>
      </p:sp>
      <p:pic>
        <p:nvPicPr>
          <p:cNvPr id="172" name="Google Shape;17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0153" y="2207833"/>
            <a:ext cx="7110031" cy="422516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2"/>
          <p:cNvSpPr/>
          <p:nvPr>
            <p:ph type="title"/>
          </p:nvPr>
        </p:nvSpPr>
        <p:spPr>
          <a:xfrm>
            <a:off x="838200" y="365125"/>
            <a:ext cx="10515600" cy="95161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Präsens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s://learningapps.org/qrcode.php?id=p8rxetnw517" id="174" name="Google Shape;17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2137" y="2962656"/>
            <a:ext cx="2119884" cy="2119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3643" y="1064431"/>
            <a:ext cx="3919388" cy="579356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3"/>
          <p:cNvSpPr/>
          <p:nvPr>
            <p:ph type="title"/>
          </p:nvPr>
        </p:nvSpPr>
        <p:spPr>
          <a:xfrm>
            <a:off x="838200" y="365125"/>
            <a:ext cx="10515600" cy="55841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Präsens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744" y="1659456"/>
            <a:ext cx="5921561" cy="46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9305" y="2203705"/>
            <a:ext cx="5419893" cy="364845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4"/>
          <p:cNvSpPr/>
          <p:nvPr>
            <p:ph type="title"/>
          </p:nvPr>
        </p:nvSpPr>
        <p:spPr>
          <a:xfrm>
            <a:off x="838200" y="365126"/>
            <a:ext cx="10515600" cy="791412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Präsens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/>
          <p:nvPr>
            <p:ph idx="1" type="body"/>
          </p:nvPr>
        </p:nvSpPr>
        <p:spPr>
          <a:xfrm>
            <a:off x="838200" y="1609344"/>
            <a:ext cx="10515600" cy="4567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https://www.schubert-verlag.de/aufgaben/xg/xg03_07.htm</a:t>
            </a:r>
            <a:endParaRPr/>
          </a:p>
        </p:txBody>
      </p:sp>
      <p:pic>
        <p:nvPicPr>
          <p:cNvPr id="193" name="Google Shape;19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1854" y="2642997"/>
            <a:ext cx="235267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2127123"/>
            <a:ext cx="7759865" cy="415480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5"/>
          <p:cNvSpPr/>
          <p:nvPr>
            <p:ph type="title"/>
          </p:nvPr>
        </p:nvSpPr>
        <p:spPr>
          <a:xfrm>
            <a:off x="838200" y="365126"/>
            <a:ext cx="10515600" cy="1010856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460" y="685158"/>
            <a:ext cx="5890346" cy="603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9350" y="3945887"/>
            <a:ext cx="5493258" cy="1405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6"/>
          <p:cNvSpPr/>
          <p:nvPr>
            <p:ph type="title"/>
          </p:nvPr>
        </p:nvSpPr>
        <p:spPr>
          <a:xfrm>
            <a:off x="838200" y="365125"/>
            <a:ext cx="10515600" cy="76873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Präsens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Schreiben Sie Ihre Meinung zum Video oder erzählen Sie was Sie im Video gesehen haben.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Folgende Ausdrücke können Ihnen helfen.</a:t>
            </a:r>
            <a:endParaRPr/>
          </a:p>
        </p:txBody>
      </p:sp>
      <p:sp>
        <p:nvSpPr>
          <p:cNvPr id="208" name="Google Shape;208;p17"/>
          <p:cNvSpPr/>
          <p:nvPr/>
        </p:nvSpPr>
        <p:spPr>
          <a:xfrm>
            <a:off x="838200" y="3336163"/>
            <a:ext cx="10610088" cy="2167128"/>
          </a:xfrm>
          <a:prstGeom prst="roundRect">
            <a:avLst>
              <a:gd fmla="val 16667" name="adj"/>
            </a:avLst>
          </a:prstGeom>
          <a:solidFill>
            <a:srgbClr val="FBE4D4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 Gefängniss             der Überfall              die Waffen                die Geisel             die Beamten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tanzen            töten            überfallen         jemanden schlagen          die Paniktaste drücken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Polizeiwagen verlassen                   Geld in die Luft werfen              ein Interview geben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jemanden auf den Boden werfen                            eine Bombe aktivieren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7"/>
          <p:cNvSpPr/>
          <p:nvPr>
            <p:ph type="title"/>
          </p:nvPr>
        </p:nvSpPr>
        <p:spPr>
          <a:xfrm>
            <a:off x="838200" y="365125"/>
            <a:ext cx="10515600" cy="60413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Präsens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17"/>
          <p:cNvSpPr/>
          <p:nvPr/>
        </p:nvSpPr>
        <p:spPr>
          <a:xfrm>
            <a:off x="3545494" y="5795892"/>
            <a:ext cx="51010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https://sr.padlet.com/katarinakrzelj/sgi4zoittv5cf67k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7" name="Google Shape;2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0462" y="-19050"/>
            <a:ext cx="4791075" cy="68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953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89535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ÐÐ°ÑÑÐ¸Ð½ÐºÐ¸ Ð¿Ð¾ Ð·Ð°Ð¿ÑÐ¾ÑÑ juce illustration" id="220" name="Google Shape;22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017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ÐÐ°ÑÑÐ¸Ð½ÐºÐ¸ Ð¿Ð¾ Ð·Ð°Ð¿ÑÐ¾ÑÑ swim illustration" id="221" name="Google Shape;221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0"/>
            <a:ext cx="895350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0"/>
            <a:ext cx="895350" cy="8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0"/>
            <a:ext cx="895350" cy="9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2924" y="1825625"/>
            <a:ext cx="6066151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9"/>
          <p:cNvSpPr/>
          <p:nvPr>
            <p:ph type="title"/>
          </p:nvPr>
        </p:nvSpPr>
        <p:spPr>
          <a:xfrm>
            <a:off x="838200" y="365125"/>
            <a:ext cx="10515600" cy="82359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Präteritum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3353" y="1349339"/>
            <a:ext cx="3093148" cy="399047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/>
          <p:nvPr>
            <p:ph type="title"/>
          </p:nvPr>
        </p:nvSpPr>
        <p:spPr>
          <a:xfrm>
            <a:off x="838200" y="365125"/>
            <a:ext cx="10515600" cy="851027"/>
          </a:xfrm>
          <a:prstGeom prst="roundRect">
            <a:avLst>
              <a:gd fmla="val 16667" name="adj"/>
            </a:avLst>
          </a:prstGeom>
          <a:solidFill>
            <a:srgbClr val="CCFFF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de-DE" sz="48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Literatura</a:t>
            </a:r>
            <a:endParaRPr sz="48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50989" y="5473005"/>
            <a:ext cx="60960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2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Grundstufen-Grammatik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2800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Monika Reimann</a:t>
            </a:r>
            <a:endParaRPr b="0" i="0" sz="2800" strike="noStrike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Hueber</a:t>
            </a:r>
            <a:endParaRPr b="0" i="0" sz="2800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1232" y="1285331"/>
            <a:ext cx="3009518" cy="391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4587" y="5203176"/>
            <a:ext cx="6189535" cy="14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4943570" y="2224559"/>
            <a:ext cx="2450592" cy="2075688"/>
          </a:xfrm>
          <a:prstGeom prst="plus">
            <a:avLst>
              <a:gd fmla="val 25000" name="adj"/>
            </a:avLst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https://www.youtube.com/watch?v=rA5hc3yX1Jw</a:t>
            </a:r>
            <a:endParaRPr/>
          </a:p>
        </p:txBody>
      </p:sp>
      <p:pic>
        <p:nvPicPr>
          <p:cNvPr id="235" name="Google Shape;2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0471" y="2983024"/>
            <a:ext cx="5186553" cy="287732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0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Präteritum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7446" y="1825625"/>
            <a:ext cx="7677108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1"/>
          <p:cNvSpPr/>
          <p:nvPr>
            <p:ph type="title"/>
          </p:nvPr>
        </p:nvSpPr>
        <p:spPr>
          <a:xfrm>
            <a:off x="838200" y="365125"/>
            <a:ext cx="10515600" cy="91503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Präteritum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https://www.schubert-verlag.de/aufgaben/uebungen_a2/a2_kap2_modalverben.htm</a:t>
            </a:r>
            <a:endParaRPr/>
          </a:p>
        </p:txBody>
      </p:sp>
      <p:pic>
        <p:nvPicPr>
          <p:cNvPr id="248" name="Google Shape;24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3856" y="2889320"/>
            <a:ext cx="7251954" cy="355643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2"/>
          <p:cNvSpPr/>
          <p:nvPr>
            <p:ph type="title"/>
          </p:nvPr>
        </p:nvSpPr>
        <p:spPr>
          <a:xfrm>
            <a:off x="838200" y="365125"/>
            <a:ext cx="10515600" cy="896747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Präteritum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de-DE"/>
              <a:t>Beantworten Sie bitte folgende Fragen.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de-DE"/>
            </a:b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1) Was wollten Sie als Kind werden?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2) Was durften Sie als Kind nicht machen?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3) Was konnten Sie besser als andere Kinder?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4) Was mochten Sie als KInd nicht essen?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5) Mussten Sie es trotzdem essen?</a:t>
            </a:r>
            <a:endParaRPr/>
          </a:p>
        </p:txBody>
      </p:sp>
      <p:sp>
        <p:nvSpPr>
          <p:cNvPr id="255" name="Google Shape;255;p23"/>
          <p:cNvSpPr/>
          <p:nvPr>
            <p:ph type="title"/>
          </p:nvPr>
        </p:nvSpPr>
        <p:spPr>
          <a:xfrm>
            <a:off x="838200" y="365125"/>
            <a:ext cx="10515600" cy="87845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Präteritum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de-DE"/>
              <a:t>Immanuel Kant Quiz</a:t>
            </a:r>
            <a:br>
              <a:rPr lang="de-DE"/>
            </a:br>
            <a:endParaRPr/>
          </a:p>
        </p:txBody>
      </p:sp>
      <p:pic>
        <p:nvPicPr>
          <p:cNvPr id="261" name="Google Shape;261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0975" y="1962944"/>
            <a:ext cx="4210050" cy="40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2768" y="1863502"/>
            <a:ext cx="8856535" cy="447599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/>
          <p:nvPr>
            <p:ph type="title"/>
          </p:nvPr>
        </p:nvSpPr>
        <p:spPr>
          <a:xfrm>
            <a:off x="838200" y="365125"/>
            <a:ext cx="10515600" cy="92417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Präteritum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/>
          <p:nvPr/>
        </p:nvSpPr>
        <p:spPr>
          <a:xfrm>
            <a:off x="-2615184" y="-694944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421372"/>
            <a:ext cx="7608216" cy="371319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6"/>
          <p:cNvSpPr/>
          <p:nvPr>
            <p:ph type="title"/>
          </p:nvPr>
        </p:nvSpPr>
        <p:spPr>
          <a:xfrm>
            <a:off x="659090" y="0"/>
            <a:ext cx="10515600" cy="53042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Präteritum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5" name="Google Shape;27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4134563"/>
            <a:ext cx="6623466" cy="3498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Wie stellen Sie sich das Leben von Immanuel Kant vor (Königsberg vor 1724-1804)?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de-DE"/>
              <a:t>Wann stand er auf?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de-DE"/>
              <a:t>Was machte er am Vormittag, was am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Nachmittag, was am Abend?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de-DE"/>
              <a:t>Mit wem verbrachte er seine Zeit?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de-DE"/>
              <a:t>Hatte er eine Routine?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de-DE"/>
              <a:t>Was machte er oft/selten/nie?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1" name="Google Shape;281;p27"/>
          <p:cNvSpPr/>
          <p:nvPr>
            <p:ph type="title"/>
          </p:nvPr>
        </p:nvSpPr>
        <p:spPr>
          <a:xfrm>
            <a:off x="838200" y="365125"/>
            <a:ext cx="10515600" cy="78494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Präteritum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123192">
            <a:off x="6759020" y="3471625"/>
            <a:ext cx="4839878" cy="2177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0837" y="1105682"/>
            <a:ext cx="8955877" cy="544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3514" y="1223264"/>
            <a:ext cx="4064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8"/>
          <p:cNvSpPr/>
          <p:nvPr>
            <p:ph type="title"/>
          </p:nvPr>
        </p:nvSpPr>
        <p:spPr>
          <a:xfrm>
            <a:off x="838200" y="365125"/>
            <a:ext cx="10515600" cy="76873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Präteritum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28"/>
          <p:cNvSpPr/>
          <p:nvPr/>
        </p:nvSpPr>
        <p:spPr>
          <a:xfrm>
            <a:off x="10149839" y="1719072"/>
            <a:ext cx="1723287" cy="3785616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 preteritu se odvajaju: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Ein, auf, aus, mit, vor, an, nach, zu, gegen, durch,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376" y="1609344"/>
            <a:ext cx="8142914" cy="439239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9"/>
          <p:cNvSpPr/>
          <p:nvPr>
            <p:ph type="title"/>
          </p:nvPr>
        </p:nvSpPr>
        <p:spPr>
          <a:xfrm>
            <a:off x="1207008" y="365125"/>
            <a:ext cx="10146792" cy="988187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Modalverben Präteritum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737616" y="271637"/>
            <a:ext cx="10448544" cy="862219"/>
          </a:xfrm>
          <a:prstGeom prst="roundRect">
            <a:avLst>
              <a:gd fmla="val 16667" name="adj"/>
            </a:avLst>
          </a:prstGeom>
          <a:solidFill>
            <a:srgbClr val="CCFFF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Struktura kursa</a:t>
            </a:r>
            <a:endParaRPr sz="48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3886200" y="1424510"/>
            <a:ext cx="3867912" cy="2235446"/>
          </a:xfrm>
          <a:prstGeom prst="rect">
            <a:avLst/>
          </a:prstGeom>
          <a:solidFill>
            <a:srgbClr val="EDEDED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Glagoli</a:t>
            </a:r>
            <a:r>
              <a:rPr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pomoćni, modalni, vremena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Pridevi</a:t>
            </a:r>
            <a:r>
              <a:rPr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komparacija, nepravilni oblici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Prilozi</a:t>
            </a:r>
            <a:r>
              <a:rPr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značenje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Godine, pisanje datuma</a:t>
            </a:r>
            <a:endParaRPr b="1" sz="20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Probni test</a:t>
            </a:r>
            <a:endParaRPr sz="20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877056" y="4300440"/>
            <a:ext cx="3877056" cy="1768570"/>
          </a:xfrm>
          <a:prstGeom prst="rect">
            <a:avLst/>
          </a:prstGeom>
          <a:solidFill>
            <a:srgbClr val="EDEDED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Glagoli</a:t>
            </a:r>
            <a:r>
              <a:rPr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konjunktiv, pasiv, pasiv sa modalnim glagolom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Veznici</a:t>
            </a:r>
            <a:endParaRPr b="1" sz="20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886200" y="3804118"/>
            <a:ext cx="3867912" cy="39435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 30 poena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3886200" y="6259743"/>
            <a:ext cx="3867912" cy="39435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Ispit 70 poena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2184" y="1052286"/>
            <a:ext cx="8674608" cy="56152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/>
          <p:nvPr>
            <p:ph type="title"/>
          </p:nvPr>
        </p:nvSpPr>
        <p:spPr>
          <a:xfrm>
            <a:off x="838200" y="365125"/>
            <a:ext cx="10515600" cy="841883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9363456" y="429768"/>
            <a:ext cx="2834640" cy="5129784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Neodvojivi prefiksi: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Be, ge, er,er, ver, zer, miß, ent, emp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https://www.schubert-verlag.de/aufgaben/xg/xg07_07.htm</a:t>
            </a:r>
            <a:endParaRPr/>
          </a:p>
        </p:txBody>
      </p:sp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7909" y="2397614"/>
            <a:ext cx="7262469" cy="347484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1"/>
          <p:cNvSpPr/>
          <p:nvPr>
            <p:ph type="title"/>
          </p:nvPr>
        </p:nvSpPr>
        <p:spPr>
          <a:xfrm>
            <a:off x="838200" y="365125"/>
            <a:ext cx="10515600" cy="86017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885" y="1032410"/>
            <a:ext cx="7141832" cy="582559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2"/>
          <p:cNvSpPr/>
          <p:nvPr>
            <p:ph type="title"/>
          </p:nvPr>
        </p:nvSpPr>
        <p:spPr>
          <a:xfrm>
            <a:off x="838200" y="365125"/>
            <a:ext cx="10515600" cy="750443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9848" y="1161288"/>
            <a:ext cx="1687965" cy="510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9936" y="1347376"/>
            <a:ext cx="1586435" cy="502958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3"/>
          <p:cNvSpPr/>
          <p:nvPr>
            <p:ph type="title"/>
          </p:nvPr>
        </p:nvSpPr>
        <p:spPr>
          <a:xfrm>
            <a:off x="838200" y="365125"/>
            <a:ext cx="10515600" cy="796163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 mit haben oder sein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"/>
          <p:cNvSpPr txBox="1"/>
          <p:nvPr>
            <p:ph idx="1" type="body"/>
          </p:nvPr>
        </p:nvSpPr>
        <p:spPr>
          <a:xfrm>
            <a:off x="838200" y="1408176"/>
            <a:ext cx="8644128" cy="476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https://learningapps.org/display?v=pnjq6h0tv</a:t>
            </a:r>
            <a:endParaRPr/>
          </a:p>
        </p:txBody>
      </p:sp>
      <p:sp>
        <p:nvSpPr>
          <p:cNvPr id="329" name="Google Shape;329;p34"/>
          <p:cNvSpPr/>
          <p:nvPr>
            <p:ph type="title"/>
          </p:nvPr>
        </p:nvSpPr>
        <p:spPr>
          <a:xfrm>
            <a:off x="838200" y="365125"/>
            <a:ext cx="10515600" cy="851027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 mit haben oder sein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0" name="Google Shape;3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156" y="685800"/>
            <a:ext cx="10012838" cy="5605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earningapps.org/qrcode.php?id=pnjq6h0tv" id="331" name="Google Shape;33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95131" y="2097934"/>
            <a:ext cx="2490829" cy="2490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 txBox="1"/>
          <p:nvPr>
            <p:ph idx="1" type="body"/>
          </p:nvPr>
        </p:nvSpPr>
        <p:spPr>
          <a:xfrm>
            <a:off x="838200" y="987552"/>
            <a:ext cx="10515600" cy="518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de-DE" sz="1200" u="sng">
                <a:solidFill>
                  <a:schemeClr val="hlink"/>
                </a:solidFill>
                <a:hlinkClick r:id="rId3"/>
              </a:rPr>
              <a:t>https://view.genial.ly/5ead4884eacf4c0d671699c6/game-perfekt-brettspiel</a:t>
            </a:r>
            <a:endParaRPr sz="12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7" name="Google Shape;33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5662" y="1311085"/>
            <a:ext cx="8260675" cy="548830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5"/>
          <p:cNvSpPr/>
          <p:nvPr>
            <p:ph type="title"/>
          </p:nvPr>
        </p:nvSpPr>
        <p:spPr>
          <a:xfrm>
            <a:off x="838200" y="365125"/>
            <a:ext cx="10515600" cy="622427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 mit haben oder sein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35"/>
          <p:cNvSpPr/>
          <p:nvPr/>
        </p:nvSpPr>
        <p:spPr>
          <a:xfrm>
            <a:off x="466344" y="521208"/>
            <a:ext cx="841248" cy="2157984"/>
          </a:xfrm>
          <a:prstGeom prst="irregularSeal1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 txBox="1"/>
          <p:nvPr>
            <p:ph idx="1" type="body"/>
          </p:nvPr>
        </p:nvSpPr>
        <p:spPr>
          <a:xfrm>
            <a:off x="838200" y="1723453"/>
            <a:ext cx="10515600" cy="430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de-DE"/>
              <a:t>Beschreiben Sie was Sie alles am Wochenende gemacht haben.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Folgende Verben und Adverbien können Ihnen dabei helfen: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45" name="Google Shape;345;p36"/>
          <p:cNvSpPr/>
          <p:nvPr/>
        </p:nvSpPr>
        <p:spPr>
          <a:xfrm>
            <a:off x="838200" y="3489329"/>
            <a:ext cx="5586984" cy="209397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aufstehen, Sport machen, chillen, Freunde treffen, Party machen, lernen, in die Natur gehen, Filme/Serien sehen, zocken...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6"/>
          <p:cNvSpPr/>
          <p:nvPr>
            <p:ph type="title"/>
          </p:nvPr>
        </p:nvSpPr>
        <p:spPr>
          <a:xfrm>
            <a:off x="838200" y="365125"/>
            <a:ext cx="10515600" cy="109791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 mit haben oder sein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7" name="Google Shape;347;p36"/>
          <p:cNvSpPr/>
          <p:nvPr/>
        </p:nvSpPr>
        <p:spPr>
          <a:xfrm>
            <a:off x="6976872" y="2980944"/>
            <a:ext cx="3611880" cy="2478024"/>
          </a:xfrm>
          <a:prstGeom prst="ellipse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zuerst, danach, dann, anschließend,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zum Schluß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3314233" y="5841230"/>
            <a:ext cx="51063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https://padlet.com/katarinakrzelj/7r8bxl4c2h60ociw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/>
          <p:nvPr>
            <p:ph type="title"/>
          </p:nvPr>
        </p:nvSpPr>
        <p:spPr>
          <a:xfrm>
            <a:off x="838200" y="365125"/>
            <a:ext cx="10515600" cy="823595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Suchen Sie jemanden aus der Gruppe der,</a:t>
            </a:r>
            <a:endParaRPr/>
          </a:p>
        </p:txBody>
      </p:sp>
      <p:sp>
        <p:nvSpPr>
          <p:cNvPr id="354" name="Google Shape;354;p37"/>
          <p:cNvSpPr/>
          <p:nvPr/>
        </p:nvSpPr>
        <p:spPr>
          <a:xfrm>
            <a:off x="950976" y="1690688"/>
            <a:ext cx="3145536" cy="1517904"/>
          </a:xfrm>
          <a:prstGeom prst="flowChartAlternateProcess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der Donau geschwommen ist.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7"/>
          <p:cNvSpPr/>
          <p:nvPr/>
        </p:nvSpPr>
        <p:spPr>
          <a:xfrm>
            <a:off x="7626096" y="1690688"/>
            <a:ext cx="3145536" cy="1517904"/>
          </a:xfrm>
          <a:prstGeom prst="flowChartAlternateProcess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Stunden gezockt hat.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7"/>
          <p:cNvSpPr/>
          <p:nvPr/>
        </p:nvSpPr>
        <p:spPr>
          <a:xfrm>
            <a:off x="950976" y="3320224"/>
            <a:ext cx="3145536" cy="1517904"/>
          </a:xfrm>
          <a:prstGeom prst="flowChartAlternateProcess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schon einmal Schnecken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Gegessen hat.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7"/>
          <p:cNvSpPr/>
          <p:nvPr/>
        </p:nvSpPr>
        <p:spPr>
          <a:xfrm>
            <a:off x="4338828" y="3375088"/>
            <a:ext cx="3145536" cy="1517904"/>
          </a:xfrm>
          <a:prstGeom prst="flowChartAlternateProcess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schon einmal auf der Straße Geld gefunden hat.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7"/>
          <p:cNvSpPr/>
          <p:nvPr/>
        </p:nvSpPr>
        <p:spPr>
          <a:xfrm>
            <a:off x="7626096" y="3320224"/>
            <a:ext cx="3145536" cy="1517904"/>
          </a:xfrm>
          <a:prstGeom prst="flowChartAlternateProcess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schon einmal auf einem Kamel geritten ist.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7"/>
          <p:cNvSpPr/>
          <p:nvPr/>
        </p:nvSpPr>
        <p:spPr>
          <a:xfrm>
            <a:off x="950976" y="5020056"/>
            <a:ext cx="3145536" cy="1517904"/>
          </a:xfrm>
          <a:prstGeom prst="flowChartAlternateProcess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schon einmal mit einem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Polizisten gestritten.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7"/>
          <p:cNvSpPr/>
          <p:nvPr/>
        </p:nvSpPr>
        <p:spPr>
          <a:xfrm>
            <a:off x="4338828" y="4982211"/>
            <a:ext cx="3145536" cy="1517904"/>
          </a:xfrm>
          <a:prstGeom prst="flowChartAlternateProcess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schon einmal Fallschirm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Gesprungen ist.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7"/>
          <p:cNvSpPr/>
          <p:nvPr/>
        </p:nvSpPr>
        <p:spPr>
          <a:xfrm>
            <a:off x="7626096" y="4982211"/>
            <a:ext cx="3145536" cy="1517904"/>
          </a:xfrm>
          <a:prstGeom prst="flowChartAlternateProcess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schon einmal Marathon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Gelaufen ist.</a:t>
            </a:r>
            <a:endParaRPr/>
          </a:p>
        </p:txBody>
      </p:sp>
      <p:sp>
        <p:nvSpPr>
          <p:cNvPr id="362" name="Google Shape;362;p37"/>
          <p:cNvSpPr/>
          <p:nvPr/>
        </p:nvSpPr>
        <p:spPr>
          <a:xfrm>
            <a:off x="4288536" y="1690688"/>
            <a:ext cx="3145536" cy="1517904"/>
          </a:xfrm>
          <a:prstGeom prst="flowChartAlternateProcess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einmal 3 Stunden mit jemanden telefoniert hat.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7"/>
          <p:cNvSpPr/>
          <p:nvPr/>
        </p:nvSpPr>
        <p:spPr>
          <a:xfrm>
            <a:off x="8714232" y="1060704"/>
            <a:ext cx="3246120" cy="1225296"/>
          </a:xfrm>
          <a:prstGeom prst="ellipse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Hast/Bist du schon einmal...?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360" y="1516745"/>
            <a:ext cx="10660822" cy="382451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8"/>
          <p:cNvSpPr/>
          <p:nvPr>
            <p:ph type="title"/>
          </p:nvPr>
        </p:nvSpPr>
        <p:spPr>
          <a:xfrm>
            <a:off x="838200" y="365125"/>
            <a:ext cx="10515600" cy="81445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38"/>
          <p:cNvSpPr/>
          <p:nvPr/>
        </p:nvSpPr>
        <p:spPr>
          <a:xfrm>
            <a:off x="7036308" y="2574036"/>
            <a:ext cx="3392424" cy="61264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Musik hören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8"/>
          <p:cNvSpPr/>
          <p:nvPr/>
        </p:nvSpPr>
        <p:spPr>
          <a:xfrm>
            <a:off x="7973568" y="3603895"/>
            <a:ext cx="2880360" cy="54864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Bücher im pdf sehen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8"/>
          <p:cNvSpPr/>
          <p:nvPr/>
        </p:nvSpPr>
        <p:spPr>
          <a:xfrm>
            <a:off x="7571232" y="4650883"/>
            <a:ext cx="3282696" cy="61496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Filme sehen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8"/>
          <p:cNvSpPr/>
          <p:nvPr/>
        </p:nvSpPr>
        <p:spPr>
          <a:xfrm>
            <a:off x="3296412" y="4723455"/>
            <a:ext cx="2615184" cy="549799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Sprachen lernen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8"/>
          <p:cNvSpPr/>
          <p:nvPr/>
        </p:nvSpPr>
        <p:spPr>
          <a:xfrm>
            <a:off x="1837944" y="3878215"/>
            <a:ext cx="3429000" cy="702929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Videospiele spielen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8"/>
          <p:cNvSpPr/>
          <p:nvPr/>
        </p:nvSpPr>
        <p:spPr>
          <a:xfrm>
            <a:off x="3008376" y="2606040"/>
            <a:ext cx="3191256" cy="63093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Informationen finden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8"/>
          <p:cNvSpPr/>
          <p:nvPr/>
        </p:nvSpPr>
        <p:spPr>
          <a:xfrm>
            <a:off x="5202936" y="5483566"/>
            <a:ext cx="3236976" cy="64008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 Freunden abhängen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8"/>
          <p:cNvSpPr/>
          <p:nvPr/>
        </p:nvSpPr>
        <p:spPr>
          <a:xfrm>
            <a:off x="1615440" y="5598446"/>
            <a:ext cx="3191256" cy="63093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kaufen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8"/>
          <p:cNvSpPr/>
          <p:nvPr/>
        </p:nvSpPr>
        <p:spPr>
          <a:xfrm>
            <a:off x="838200" y="3288427"/>
            <a:ext cx="3191256" cy="63093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Zeitung lesen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8"/>
          <p:cNvSpPr/>
          <p:nvPr/>
        </p:nvSpPr>
        <p:spPr>
          <a:xfrm>
            <a:off x="7036308" y="6123646"/>
            <a:ext cx="3191256" cy="63093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schreiben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8"/>
          <p:cNvSpPr/>
          <p:nvPr/>
        </p:nvSpPr>
        <p:spPr>
          <a:xfrm>
            <a:off x="242316" y="4838335"/>
            <a:ext cx="3191256" cy="63093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verkaufen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5728" y="1271016"/>
            <a:ext cx="6935969" cy="555919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9"/>
          <p:cNvSpPr/>
          <p:nvPr>
            <p:ph type="title"/>
          </p:nvPr>
        </p:nvSpPr>
        <p:spPr>
          <a:xfrm>
            <a:off x="838200" y="365125"/>
            <a:ext cx="10515600" cy="90589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 u="sng">
                <a:solidFill>
                  <a:schemeClr val="hlink"/>
                </a:solidFill>
                <a:hlinkClick r:id="rId3"/>
              </a:rPr>
              <a:t>https://sr.padlet.com/katarinakrzelj/sgi4zoittv5cf67k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2" name="Google Shape;112;p4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>
              <a:gd fmla="val 16667" name="adj"/>
            </a:avLst>
          </a:prstGeom>
          <a:solidFill>
            <a:srgbClr val="CCFFF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320"/>
              <a:buFont typeface="Century Gothic"/>
              <a:buNone/>
            </a:pPr>
            <a:r>
              <a:rPr lang="de-DE" sz="432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Iskustva sa nastavom nemačkog jezika</a:t>
            </a:r>
            <a:endParaRPr sz="432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QR-Code für dieses Padlet" id="113" name="Google Shape;11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7600" y="2559686"/>
            <a:ext cx="3752214" cy="375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011" y="1325880"/>
            <a:ext cx="8438023" cy="438229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0"/>
          <p:cNvSpPr/>
          <p:nvPr>
            <p:ph type="title"/>
          </p:nvPr>
        </p:nvSpPr>
        <p:spPr>
          <a:xfrm>
            <a:off x="838200" y="365125"/>
            <a:ext cx="10515600" cy="96075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3" name="Google Shape;393;p40"/>
          <p:cNvSpPr/>
          <p:nvPr/>
        </p:nvSpPr>
        <p:spPr>
          <a:xfrm>
            <a:off x="5019974" y="5978390"/>
            <a:ext cx="48952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https://www.youtube.com/watch?v=LQJs4FhAsOc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9849" y="1825625"/>
            <a:ext cx="793230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1"/>
          <p:cNvSpPr/>
          <p:nvPr>
            <p:ph type="title"/>
          </p:nvPr>
        </p:nvSpPr>
        <p:spPr>
          <a:xfrm>
            <a:off x="838200" y="365125"/>
            <a:ext cx="10515600" cy="96075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888" y="565943"/>
            <a:ext cx="872490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3354" y="1574696"/>
            <a:ext cx="3104990" cy="508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7407" y="1836229"/>
            <a:ext cx="4543425" cy="4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752" y="553087"/>
            <a:ext cx="9536217" cy="101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918" y="1454914"/>
            <a:ext cx="6680769" cy="507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8362" y="1289304"/>
            <a:ext cx="7583178" cy="488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4"/>
          <p:cNvSpPr/>
          <p:nvPr>
            <p:ph type="title"/>
          </p:nvPr>
        </p:nvSpPr>
        <p:spPr>
          <a:xfrm>
            <a:off x="838200" y="365125"/>
            <a:ext cx="10515600" cy="76873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936" y="914400"/>
            <a:ext cx="10930128" cy="121181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5"/>
          <p:cNvSpPr/>
          <p:nvPr>
            <p:ph type="title"/>
          </p:nvPr>
        </p:nvSpPr>
        <p:spPr>
          <a:xfrm>
            <a:off x="838200" y="365125"/>
            <a:ext cx="10515600" cy="54927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959"/>
              <a:buFont typeface="Century Gothic"/>
              <a:buNone/>
            </a:pPr>
            <a:r>
              <a:rPr lang="de-DE" sz="3959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Perfekt</a:t>
            </a:r>
            <a:endParaRPr sz="3959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5" name="Google Shape;42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1416" y="1755648"/>
            <a:ext cx="7564606" cy="5019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6"/>
          <p:cNvSpPr txBox="1"/>
          <p:nvPr>
            <p:ph type="title"/>
          </p:nvPr>
        </p:nvSpPr>
        <p:spPr>
          <a:xfrm>
            <a:off x="548640" y="411480"/>
            <a:ext cx="10805160" cy="1279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 Math"/>
              <a:buNone/>
            </a:pPr>
            <a:r>
              <a:rPr b="1" lang="de-DE">
                <a:latin typeface="Cambria Math"/>
                <a:ea typeface="Cambria Math"/>
                <a:cs typeface="Cambria Math"/>
                <a:sym typeface="Cambria Math"/>
              </a:rPr>
              <a:t>Wie lautet das Infinitiv?</a:t>
            </a:r>
            <a:br>
              <a:rPr b="1" lang="de-DE">
                <a:latin typeface="Cambria Math"/>
                <a:ea typeface="Cambria Math"/>
                <a:cs typeface="Cambria Math"/>
                <a:sym typeface="Cambria Math"/>
              </a:rPr>
            </a:br>
            <a:r>
              <a:rPr b="1" lang="de-DE">
                <a:latin typeface="Cambria Math"/>
                <a:ea typeface="Cambria Math"/>
                <a:cs typeface="Cambria Math"/>
                <a:sym typeface="Cambria Math"/>
              </a:rPr>
              <a:t>Wer schreibt die meisten Infinitivformen am schnellsten in den Chat?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431" name="Google Shape;431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572" y="2276488"/>
            <a:ext cx="4988586" cy="4200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"/>
          <p:cNvSpPr/>
          <p:nvPr/>
        </p:nvSpPr>
        <p:spPr>
          <a:xfrm>
            <a:off x="4235570" y="3269411"/>
            <a:ext cx="4528868" cy="1457864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uzeti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7" name="Google Shape;437;p47"/>
          <p:cNvCxnSpPr/>
          <p:nvPr/>
        </p:nvCxnSpPr>
        <p:spPr>
          <a:xfrm rot="10800000">
            <a:off x="4485736" y="2829464"/>
            <a:ext cx="802256" cy="439947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8" name="Google Shape;438;p47"/>
          <p:cNvCxnSpPr/>
          <p:nvPr/>
        </p:nvCxnSpPr>
        <p:spPr>
          <a:xfrm rot="10800000">
            <a:off x="6098875" y="2493034"/>
            <a:ext cx="163902" cy="586596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9" name="Google Shape;439;p47"/>
          <p:cNvCxnSpPr/>
          <p:nvPr/>
        </p:nvCxnSpPr>
        <p:spPr>
          <a:xfrm flipH="1" rot="10800000">
            <a:off x="7116792" y="2544792"/>
            <a:ext cx="457200" cy="560717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0" name="Google Shape;440;p47"/>
          <p:cNvCxnSpPr/>
          <p:nvPr/>
        </p:nvCxnSpPr>
        <p:spPr>
          <a:xfrm flipH="1" rot="10800000">
            <a:off x="8108830" y="3269411"/>
            <a:ext cx="1000664" cy="138023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1" name="Google Shape;441;p47"/>
          <p:cNvCxnSpPr/>
          <p:nvPr/>
        </p:nvCxnSpPr>
        <p:spPr>
          <a:xfrm rot="10800000">
            <a:off x="3045125" y="3674853"/>
            <a:ext cx="974784" cy="103517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2" name="Google Shape;442;p47"/>
          <p:cNvCxnSpPr/>
          <p:nvPr/>
        </p:nvCxnSpPr>
        <p:spPr>
          <a:xfrm flipH="1">
            <a:off x="3821502" y="4425351"/>
            <a:ext cx="569343" cy="54346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3" name="Google Shape;443;p47"/>
          <p:cNvCxnSpPr/>
          <p:nvPr/>
        </p:nvCxnSpPr>
        <p:spPr>
          <a:xfrm flipH="1">
            <a:off x="5572664" y="4848045"/>
            <a:ext cx="146649" cy="60384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4" name="Google Shape;444;p47"/>
          <p:cNvCxnSpPr/>
          <p:nvPr/>
        </p:nvCxnSpPr>
        <p:spPr>
          <a:xfrm>
            <a:off x="7116792" y="4882551"/>
            <a:ext cx="457200" cy="48307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5" name="Google Shape;445;p47"/>
          <p:cNvCxnSpPr/>
          <p:nvPr/>
        </p:nvCxnSpPr>
        <p:spPr>
          <a:xfrm>
            <a:off x="8652294" y="4425351"/>
            <a:ext cx="828136" cy="42269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46" name="Google Shape;446;p47"/>
          <p:cNvSpPr/>
          <p:nvPr/>
        </p:nvSpPr>
        <p:spPr>
          <a:xfrm>
            <a:off x="5184530" y="1699350"/>
            <a:ext cx="1992600" cy="6039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7"/>
          <p:cNvSpPr/>
          <p:nvPr/>
        </p:nvSpPr>
        <p:spPr>
          <a:xfrm>
            <a:off x="7746417" y="2061721"/>
            <a:ext cx="1992600" cy="672900"/>
          </a:xfrm>
          <a:prstGeom prst="ellipse">
            <a:avLst/>
          </a:prstGeom>
          <a:solidFill>
            <a:schemeClr val="lt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7"/>
          <p:cNvSpPr/>
          <p:nvPr/>
        </p:nvSpPr>
        <p:spPr>
          <a:xfrm>
            <a:off x="9221250" y="2829475"/>
            <a:ext cx="1992600" cy="539100"/>
          </a:xfrm>
          <a:prstGeom prst="ellipse">
            <a:avLst/>
          </a:prstGeom>
          <a:solidFill>
            <a:srgbClr val="CCFFF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7"/>
          <p:cNvSpPr/>
          <p:nvPr/>
        </p:nvSpPr>
        <p:spPr>
          <a:xfrm>
            <a:off x="9109494" y="4830838"/>
            <a:ext cx="2216100" cy="586500"/>
          </a:xfrm>
          <a:prstGeom prst="ellipse">
            <a:avLst/>
          </a:prstGeom>
          <a:solidFill>
            <a:srgbClr val="EAD1DC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7"/>
          <p:cNvSpPr/>
          <p:nvPr/>
        </p:nvSpPr>
        <p:spPr>
          <a:xfrm>
            <a:off x="6658025" y="5451900"/>
            <a:ext cx="2216100" cy="672900"/>
          </a:xfrm>
          <a:prstGeom prst="ellipse">
            <a:avLst/>
          </a:prstGeom>
          <a:solidFill>
            <a:schemeClr val="accent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7"/>
          <p:cNvSpPr txBox="1"/>
          <p:nvPr>
            <p:ph type="title"/>
          </p:nvPr>
        </p:nvSpPr>
        <p:spPr>
          <a:xfrm>
            <a:off x="838200" y="365126"/>
            <a:ext cx="10515600" cy="644166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Verben mit Präpositionen</a:t>
            </a:r>
            <a:endParaRPr/>
          </a:p>
        </p:txBody>
      </p:sp>
      <p:sp>
        <p:nvSpPr>
          <p:cNvPr id="452" name="Google Shape;452;p47"/>
          <p:cNvSpPr/>
          <p:nvPr/>
        </p:nvSpPr>
        <p:spPr>
          <a:xfrm>
            <a:off x="4019900" y="5572675"/>
            <a:ext cx="2406600" cy="655500"/>
          </a:xfrm>
          <a:prstGeom prst="ellipse">
            <a:avLst/>
          </a:prstGeom>
          <a:solidFill>
            <a:srgbClr val="FFDC9B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7"/>
          <p:cNvSpPr/>
          <p:nvPr/>
        </p:nvSpPr>
        <p:spPr>
          <a:xfrm>
            <a:off x="2794700" y="2061725"/>
            <a:ext cx="2030100" cy="672900"/>
          </a:xfrm>
          <a:prstGeom prst="flowChartConnector">
            <a:avLst/>
          </a:prstGeom>
          <a:solidFill>
            <a:srgbClr val="B4D4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7"/>
          <p:cNvSpPr/>
          <p:nvPr/>
        </p:nvSpPr>
        <p:spPr>
          <a:xfrm>
            <a:off x="1206125" y="3390163"/>
            <a:ext cx="1839000" cy="672900"/>
          </a:xfrm>
          <a:prstGeom prst="ellipse">
            <a:avLst/>
          </a:prstGeom>
          <a:solidFill>
            <a:srgbClr val="FBE4D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7"/>
          <p:cNvSpPr/>
          <p:nvPr/>
        </p:nvSpPr>
        <p:spPr>
          <a:xfrm>
            <a:off x="1984200" y="4989400"/>
            <a:ext cx="2406600" cy="6039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"/>
          <p:cNvSpPr txBox="1"/>
          <p:nvPr>
            <p:ph type="title"/>
          </p:nvPr>
        </p:nvSpPr>
        <p:spPr>
          <a:xfrm>
            <a:off x="838200" y="365126"/>
            <a:ext cx="10515600" cy="790830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Verben mit Präpositionen</a:t>
            </a:r>
            <a:endParaRPr/>
          </a:p>
        </p:txBody>
      </p:sp>
      <p:sp>
        <p:nvSpPr>
          <p:cNvPr id="461" name="Google Shape;461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62" name="Google Shape;462;p48"/>
          <p:cNvSpPr/>
          <p:nvPr/>
        </p:nvSpPr>
        <p:spPr>
          <a:xfrm>
            <a:off x="4546121" y="3510951"/>
            <a:ext cx="3735237" cy="1112807"/>
          </a:xfrm>
          <a:prstGeom prst="ellipse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nehmen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3" name="Google Shape;463;p48"/>
          <p:cNvCxnSpPr/>
          <p:nvPr/>
        </p:nvCxnSpPr>
        <p:spPr>
          <a:xfrm rot="10800000">
            <a:off x="4632385" y="2915728"/>
            <a:ext cx="707366" cy="595223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4" name="Google Shape;464;p48"/>
          <p:cNvSpPr/>
          <p:nvPr/>
        </p:nvSpPr>
        <p:spPr>
          <a:xfrm>
            <a:off x="3234906" y="2156604"/>
            <a:ext cx="1932317" cy="603849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5" name="Google Shape;465;p48"/>
          <p:cNvCxnSpPr/>
          <p:nvPr/>
        </p:nvCxnSpPr>
        <p:spPr>
          <a:xfrm flipH="1" rot="10800000">
            <a:off x="6271404" y="2717321"/>
            <a:ext cx="17253" cy="66423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6" name="Google Shape;466;p48"/>
          <p:cNvSpPr/>
          <p:nvPr/>
        </p:nvSpPr>
        <p:spPr>
          <a:xfrm>
            <a:off x="5576976" y="2070340"/>
            <a:ext cx="1673525" cy="543464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7" name="Google Shape;467;p48"/>
          <p:cNvCxnSpPr/>
          <p:nvPr/>
        </p:nvCxnSpPr>
        <p:spPr>
          <a:xfrm flipH="1" rot="10800000">
            <a:off x="7423749" y="2863970"/>
            <a:ext cx="409036" cy="64698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8" name="Google Shape;468;p48"/>
          <p:cNvSpPr/>
          <p:nvPr/>
        </p:nvSpPr>
        <p:spPr>
          <a:xfrm>
            <a:off x="7392838" y="2342072"/>
            <a:ext cx="1992701" cy="573656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9" name="Google Shape;469;p48"/>
          <p:cNvCxnSpPr/>
          <p:nvPr/>
        </p:nvCxnSpPr>
        <p:spPr>
          <a:xfrm rot="10800000">
            <a:off x="3083944" y="3645888"/>
            <a:ext cx="1117120" cy="13463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0" name="Google Shape;470;p48"/>
          <p:cNvSpPr/>
          <p:nvPr/>
        </p:nvSpPr>
        <p:spPr>
          <a:xfrm>
            <a:off x="1164566" y="3331624"/>
            <a:ext cx="1897811" cy="66967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1" name="Google Shape;471;p48"/>
          <p:cNvCxnSpPr/>
          <p:nvPr/>
        </p:nvCxnSpPr>
        <p:spPr>
          <a:xfrm flipH="1">
            <a:off x="3847381" y="4339087"/>
            <a:ext cx="638355" cy="28467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2" name="Google Shape;472;p48"/>
          <p:cNvSpPr/>
          <p:nvPr/>
        </p:nvSpPr>
        <p:spPr>
          <a:xfrm>
            <a:off x="1587260" y="4623758"/>
            <a:ext cx="2613804" cy="560717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3" name="Google Shape;473;p48"/>
          <p:cNvCxnSpPr/>
          <p:nvPr/>
        </p:nvCxnSpPr>
        <p:spPr>
          <a:xfrm flipH="1">
            <a:off x="5167223" y="4665961"/>
            <a:ext cx="448573" cy="51635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4" name="Google Shape;474;p48"/>
          <p:cNvSpPr/>
          <p:nvPr/>
        </p:nvSpPr>
        <p:spPr>
          <a:xfrm>
            <a:off x="3847381" y="5218981"/>
            <a:ext cx="2389517" cy="777441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5" name="Google Shape;475;p48"/>
          <p:cNvCxnSpPr/>
          <p:nvPr/>
        </p:nvCxnSpPr>
        <p:spPr>
          <a:xfrm>
            <a:off x="6771736" y="4665961"/>
            <a:ext cx="276045" cy="51635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6" name="Google Shape;476;p48"/>
          <p:cNvSpPr/>
          <p:nvPr/>
        </p:nvSpPr>
        <p:spPr>
          <a:xfrm>
            <a:off x="6288656" y="5443268"/>
            <a:ext cx="2320506" cy="67286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7" name="Google Shape;477;p48"/>
          <p:cNvCxnSpPr/>
          <p:nvPr/>
        </p:nvCxnSpPr>
        <p:spPr>
          <a:xfrm>
            <a:off x="8169215" y="4339087"/>
            <a:ext cx="655608" cy="56502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8" name="Google Shape;478;p48"/>
          <p:cNvSpPr/>
          <p:nvPr/>
        </p:nvSpPr>
        <p:spPr>
          <a:xfrm>
            <a:off x="8389188" y="5030279"/>
            <a:ext cx="2048774" cy="749419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9" name="Google Shape;479;p48"/>
          <p:cNvCxnSpPr/>
          <p:nvPr/>
        </p:nvCxnSpPr>
        <p:spPr>
          <a:xfrm flipH="1" rot="10800000">
            <a:off x="8389188" y="3780526"/>
            <a:ext cx="435635" cy="109987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0" name="Google Shape;480;p48"/>
          <p:cNvSpPr/>
          <p:nvPr/>
        </p:nvSpPr>
        <p:spPr>
          <a:xfrm>
            <a:off x="8747185" y="3454880"/>
            <a:ext cx="1690777" cy="546414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618" y="1205799"/>
            <a:ext cx="10017099" cy="512903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9"/>
          <p:cNvSpPr txBox="1"/>
          <p:nvPr>
            <p:ph type="title"/>
          </p:nvPr>
        </p:nvSpPr>
        <p:spPr>
          <a:xfrm>
            <a:off x="838200" y="365125"/>
            <a:ext cx="10515600" cy="640715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Verben mit Präpositionen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https://euc-powerpoint.officeapps.live.com/pods/GetClipboardImage.ashx?Id=33d853bd-6e5a-448c-ae17-d48577ac3ae9&amp;DC=GEU5&amp;pkey=3e6ff898-bb81-483c-a27b-773fa655d8fe&amp;wdwaccluster=GEU5" id="119" name="Google Shape;119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197" y="255397"/>
            <a:ext cx="11429095" cy="642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Präsens – Ich stehe </a:t>
            </a:r>
            <a:r>
              <a:rPr lang="de-DE">
                <a:solidFill>
                  <a:srgbClr val="FF0000"/>
                </a:solidFill>
              </a:rPr>
              <a:t>auf</a:t>
            </a:r>
            <a:r>
              <a:rPr lang="de-DE"/>
              <a:t>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Präteritum- Ich stand </a:t>
            </a:r>
            <a:r>
              <a:rPr lang="de-DE">
                <a:solidFill>
                  <a:srgbClr val="FF0000"/>
                </a:solidFill>
              </a:rPr>
              <a:t>auf</a:t>
            </a:r>
            <a:r>
              <a:rPr lang="de-DE"/>
              <a:t>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P2 – Ich bin auf</a:t>
            </a:r>
            <a:r>
              <a:rPr lang="de-DE">
                <a:solidFill>
                  <a:srgbClr val="FF0000"/>
                </a:solidFill>
              </a:rPr>
              <a:t>ge</a:t>
            </a:r>
            <a:r>
              <a:rPr lang="de-DE"/>
              <a:t>standen</a:t>
            </a:r>
            <a:endParaRPr/>
          </a:p>
        </p:txBody>
      </p:sp>
      <p:sp>
        <p:nvSpPr>
          <p:cNvPr id="492" name="Google Shape;492;p50"/>
          <p:cNvSpPr txBox="1"/>
          <p:nvPr>
            <p:ph type="title"/>
          </p:nvPr>
        </p:nvSpPr>
        <p:spPr>
          <a:xfrm>
            <a:off x="838200" y="365125"/>
            <a:ext cx="10515600" cy="979043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Verben mit Präpositionen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2198" y="1759426"/>
            <a:ext cx="7565504" cy="45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1"/>
          <p:cNvSpPr txBox="1"/>
          <p:nvPr>
            <p:ph type="title"/>
          </p:nvPr>
        </p:nvSpPr>
        <p:spPr>
          <a:xfrm>
            <a:off x="838200" y="365125"/>
            <a:ext cx="10515600" cy="1033907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Verben mit Präpositionen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650" y="1887978"/>
            <a:ext cx="9996699" cy="480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2"/>
          <p:cNvSpPr txBox="1"/>
          <p:nvPr>
            <p:ph type="title"/>
          </p:nvPr>
        </p:nvSpPr>
        <p:spPr>
          <a:xfrm>
            <a:off x="838200" y="365125"/>
            <a:ext cx="10515600" cy="1070483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Verben mit Präpositionen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0" name="Google Shape;510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11" name="Google Shape;511;p53"/>
          <p:cNvSpPr/>
          <p:nvPr/>
        </p:nvSpPr>
        <p:spPr>
          <a:xfrm>
            <a:off x="821666" y="409620"/>
            <a:ext cx="2672751" cy="1912249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53"/>
          <p:cNvSpPr/>
          <p:nvPr/>
        </p:nvSpPr>
        <p:spPr>
          <a:xfrm>
            <a:off x="3597935" y="365125"/>
            <a:ext cx="2570671" cy="1912249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53"/>
          <p:cNvSpPr/>
          <p:nvPr/>
        </p:nvSpPr>
        <p:spPr>
          <a:xfrm>
            <a:off x="6289375" y="352140"/>
            <a:ext cx="2553419" cy="1912249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53"/>
          <p:cNvSpPr/>
          <p:nvPr/>
        </p:nvSpPr>
        <p:spPr>
          <a:xfrm>
            <a:off x="8886645" y="365125"/>
            <a:ext cx="2562045" cy="1938218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53"/>
          <p:cNvSpPr/>
          <p:nvPr/>
        </p:nvSpPr>
        <p:spPr>
          <a:xfrm>
            <a:off x="983411" y="500332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Wann stehst du auf?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53"/>
          <p:cNvSpPr/>
          <p:nvPr/>
        </p:nvSpPr>
        <p:spPr>
          <a:xfrm>
            <a:off x="3656162" y="422560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 wem gest du am liebsten aus?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3"/>
          <p:cNvSpPr/>
          <p:nvPr/>
        </p:nvSpPr>
        <p:spPr>
          <a:xfrm>
            <a:off x="6289375" y="409620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oft siehst du fern?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53"/>
          <p:cNvSpPr/>
          <p:nvPr/>
        </p:nvSpPr>
        <p:spPr>
          <a:xfrm>
            <a:off x="8998068" y="365125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nimmst du in die Vorlesung mit?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3"/>
          <p:cNvSpPr/>
          <p:nvPr/>
        </p:nvSpPr>
        <p:spPr>
          <a:xfrm>
            <a:off x="838200" y="2587925"/>
            <a:ext cx="2656217" cy="1940943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53"/>
          <p:cNvSpPr/>
          <p:nvPr/>
        </p:nvSpPr>
        <p:spPr>
          <a:xfrm>
            <a:off x="3597935" y="2587925"/>
            <a:ext cx="2633213" cy="1915611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3"/>
          <p:cNvSpPr/>
          <p:nvPr/>
        </p:nvSpPr>
        <p:spPr>
          <a:xfrm>
            <a:off x="6289375" y="2587925"/>
            <a:ext cx="2640403" cy="191561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3"/>
          <p:cNvSpPr/>
          <p:nvPr/>
        </p:nvSpPr>
        <p:spPr>
          <a:xfrm>
            <a:off x="8998068" y="2587925"/>
            <a:ext cx="2459250" cy="1915611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53"/>
          <p:cNvSpPr/>
          <p:nvPr/>
        </p:nvSpPr>
        <p:spPr>
          <a:xfrm>
            <a:off x="821666" y="4684144"/>
            <a:ext cx="2672751" cy="1920816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53"/>
          <p:cNvSpPr/>
          <p:nvPr/>
        </p:nvSpPr>
        <p:spPr>
          <a:xfrm>
            <a:off x="928057" y="2643007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Wann fängst du an zu lernen?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53"/>
          <p:cNvSpPr/>
          <p:nvPr/>
        </p:nvSpPr>
        <p:spPr>
          <a:xfrm>
            <a:off x="3656162" y="2663436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Wann kommst du abends nach Hause zurück?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53"/>
          <p:cNvSpPr/>
          <p:nvPr/>
        </p:nvSpPr>
        <p:spPr>
          <a:xfrm>
            <a:off x="6366293" y="2587925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oft gehst du im Monat einkaufen?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53"/>
          <p:cNvSpPr/>
          <p:nvPr/>
        </p:nvSpPr>
        <p:spPr>
          <a:xfrm>
            <a:off x="8967156" y="2666178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nimmst du ins Fitnesstudio mit?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3"/>
          <p:cNvSpPr/>
          <p:nvPr/>
        </p:nvSpPr>
        <p:spPr>
          <a:xfrm>
            <a:off x="3597935" y="4684144"/>
            <a:ext cx="2633213" cy="192081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53"/>
          <p:cNvSpPr/>
          <p:nvPr/>
        </p:nvSpPr>
        <p:spPr>
          <a:xfrm>
            <a:off x="6298003" y="4684144"/>
            <a:ext cx="2631775" cy="1920816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53"/>
          <p:cNvSpPr/>
          <p:nvPr/>
        </p:nvSpPr>
        <p:spPr>
          <a:xfrm>
            <a:off x="8980817" y="4684144"/>
            <a:ext cx="2527540" cy="192081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3"/>
          <p:cNvSpPr/>
          <p:nvPr/>
        </p:nvSpPr>
        <p:spPr>
          <a:xfrm>
            <a:off x="991677" y="4745252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oft wachst du nachts auf?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3"/>
          <p:cNvSpPr/>
          <p:nvPr/>
        </p:nvSpPr>
        <p:spPr>
          <a:xfrm>
            <a:off x="3619499" y="4777822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lange ziehst du dich morgens an?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53"/>
          <p:cNvSpPr/>
          <p:nvPr/>
        </p:nvSpPr>
        <p:spPr>
          <a:xfrm>
            <a:off x="6298003" y="4777822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oft rufst du deine beste Freudin/besten Freund an?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53"/>
          <p:cNvSpPr/>
          <p:nvPr/>
        </p:nvSpPr>
        <p:spPr>
          <a:xfrm>
            <a:off x="8980817" y="4833173"/>
            <a:ext cx="2476501" cy="161314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oft hast du schon in de Schule abgeschrieben?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0" name="Google Shape;540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936" y="1632876"/>
            <a:ext cx="10515600" cy="338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/>
          <p:nvPr>
            <p:ph type="title"/>
          </p:nvPr>
        </p:nvSpPr>
        <p:spPr>
          <a:xfrm>
            <a:off x="838200" y="365125"/>
            <a:ext cx="10515600" cy="95161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Hilfsverben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512064" y="3324638"/>
            <a:ext cx="3163825" cy="3186404"/>
          </a:xfrm>
          <a:prstGeom prst="ellipse">
            <a:avLst/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Wie lauten die fehlenden Formen?</a:t>
            </a:r>
            <a:endParaRPr sz="24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2" name="Google Shape;13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9180" y="1846771"/>
            <a:ext cx="7093711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/>
          <p:nvPr/>
        </p:nvSpPr>
        <p:spPr>
          <a:xfrm>
            <a:off x="768096" y="2377440"/>
            <a:ext cx="12811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...................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768096" y="4358640"/>
            <a:ext cx="12811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...................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 txBox="1"/>
          <p:nvPr/>
        </p:nvSpPr>
        <p:spPr>
          <a:xfrm>
            <a:off x="838200" y="5414724"/>
            <a:ext cx="12811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...................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838200" y="521208"/>
            <a:ext cx="10600944" cy="92354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Hilfsverben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9500617" y="1819085"/>
            <a:ext cx="2157984" cy="4379024"/>
          </a:xfrm>
          <a:prstGeom prst="ellipse">
            <a:avLst/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Wie heißen die Tempora?</a:t>
            </a:r>
            <a:endParaRPr sz="24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/>
          <p:nvPr>
            <p:ph idx="1" type="body"/>
          </p:nvPr>
        </p:nvSpPr>
        <p:spPr>
          <a:xfrm>
            <a:off x="1241039" y="1485788"/>
            <a:ext cx="5353355" cy="1578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https://learningapps.org/5482634</a:t>
            </a:r>
            <a:endParaRPr/>
          </a:p>
        </p:txBody>
      </p:sp>
      <p:pic>
        <p:nvPicPr>
          <p:cNvPr id="143" name="Google Shape;1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274951"/>
            <a:ext cx="6950017" cy="3902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earningapps.org/qrcode.php?id=perqv7frj18" id="144" name="Google Shape;14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3413" y="2274951"/>
            <a:ext cx="3713705" cy="371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/>
          <p:nvPr>
            <p:ph type="title"/>
          </p:nvPr>
        </p:nvSpPr>
        <p:spPr>
          <a:xfrm>
            <a:off x="838200" y="365125"/>
            <a:ext cx="10515600" cy="86931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Hilfsverben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>
                <a:latin typeface="Century Gothic"/>
                <a:ea typeface="Century Gothic"/>
                <a:cs typeface="Century Gothic"/>
                <a:sym typeface="Century Gothic"/>
              </a:rPr>
              <a:t>https://www.schubert-verlag.de/aufgaben/xg/xg04_11.htm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8158" y="2439799"/>
            <a:ext cx="6534980" cy="360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0456" y="2652522"/>
            <a:ext cx="2667000" cy="265588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9"/>
          <p:cNvSpPr/>
          <p:nvPr>
            <p:ph type="title"/>
          </p:nvPr>
        </p:nvSpPr>
        <p:spPr>
          <a:xfrm>
            <a:off x="838200" y="365125"/>
            <a:ext cx="10515600" cy="801807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entury Gothic"/>
              <a:buNone/>
            </a:pPr>
            <a:r>
              <a:rPr lang="de-DE" sz="4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Hilfsverben</a:t>
            </a:r>
            <a:endParaRPr sz="44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2021-09-21T09:59:07Z</dcterms:created>
  <dc:creator>Hp</dc:creator>
</cp:coreProperties>
</file>